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5.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1"/>
  </p:notesMasterIdLst>
  <p:sldIdLst>
    <p:sldId id="257" r:id="rId2"/>
    <p:sldId id="258" r:id="rId3"/>
    <p:sldId id="259" r:id="rId4"/>
    <p:sldId id="285" r:id="rId5"/>
    <p:sldId id="288" r:id="rId6"/>
    <p:sldId id="287" r:id="rId7"/>
    <p:sldId id="289" r:id="rId8"/>
    <p:sldId id="286" r:id="rId9"/>
    <p:sldId id="262" r:id="rId10"/>
    <p:sldId id="291" r:id="rId11"/>
    <p:sldId id="290" r:id="rId12"/>
    <p:sldId id="292" r:id="rId13"/>
    <p:sldId id="293" r:id="rId14"/>
    <p:sldId id="294" r:id="rId15"/>
    <p:sldId id="295" r:id="rId16"/>
    <p:sldId id="296" r:id="rId17"/>
    <p:sldId id="297" r:id="rId18"/>
    <p:sldId id="298" r:id="rId19"/>
    <p:sldId id="299" r:id="rId20"/>
    <p:sldId id="300" r:id="rId21"/>
    <p:sldId id="301" r:id="rId22"/>
    <p:sldId id="303" r:id="rId23"/>
    <p:sldId id="302" r:id="rId24"/>
    <p:sldId id="305" r:id="rId25"/>
    <p:sldId id="306" r:id="rId26"/>
    <p:sldId id="307" r:id="rId27"/>
    <p:sldId id="308" r:id="rId28"/>
    <p:sldId id="310" r:id="rId29"/>
    <p:sldId id="311" r:id="rId30"/>
    <p:sldId id="312" r:id="rId31"/>
    <p:sldId id="313" r:id="rId32"/>
    <p:sldId id="314" r:id="rId33"/>
    <p:sldId id="315" r:id="rId34"/>
    <p:sldId id="316" r:id="rId35"/>
    <p:sldId id="317" r:id="rId36"/>
    <p:sldId id="318" r:id="rId37"/>
    <p:sldId id="309" r:id="rId38"/>
    <p:sldId id="320" r:id="rId39"/>
    <p:sldId id="321" r:id="rId40"/>
    <p:sldId id="322" r:id="rId41"/>
    <p:sldId id="323" r:id="rId42"/>
    <p:sldId id="324" r:id="rId43"/>
    <p:sldId id="325" r:id="rId44"/>
    <p:sldId id="326" r:id="rId45"/>
    <p:sldId id="274" r:id="rId46"/>
    <p:sldId id="327" r:id="rId47"/>
    <p:sldId id="328" r:id="rId48"/>
    <p:sldId id="329" r:id="rId49"/>
    <p:sldId id="284"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iCiel Pony" panose="02000000000000000000" pitchFamily="2" charset="-93"/>
      <p:regular r:id="rId58"/>
    </p:embeddedFont>
    <p:embeddedFont>
      <p:font typeface="LNTH-LuoLuoNotangYuanTi 1" pitchFamily="2" charset="-128"/>
      <p:regular r:id="rId59"/>
    </p:embeddedFont>
    <p:embeddedFont>
      <p:font typeface="SVN-Apple" panose="02040603050506020204" pitchFamily="18" charset="0"/>
      <p:regular r:id="rId60"/>
    </p:embeddedFont>
    <p:embeddedFont>
      <p:font typeface="SVN-ARCO Typography" panose="020B0603050302020204" pitchFamily="34" charset="2"/>
      <p:regular r:id="rId61"/>
    </p:embeddedFont>
    <p:embeddedFont>
      <p:font typeface="SVN-Gretoon" panose="02040603050506020204" pitchFamily="18" charset="0"/>
      <p:regular r:id="rId62"/>
    </p:embeddedFont>
    <p:embeddedFont>
      <p:font typeface="UTM Duepuntozero" panose="02040603050506020204" pitchFamily="18" charset="0"/>
      <p:regular r:id="rId63"/>
      <p:bold r:id="rId64"/>
    </p:embeddedFont>
    <p:embeddedFont>
      <p:font typeface="UTM Edwardian" panose="02040603050506020204" pitchFamily="18" charset="0"/>
      <p:regular r:id="rId65"/>
      <p:bold r:id="rId66"/>
    </p:embeddedFont>
    <p:embeddedFont>
      <p:font typeface="UTM Mother" panose="02040603050506020204" pitchFamily="18" charset="0"/>
      <p:regular r:id="rId67"/>
    </p:embeddedFont>
    <p:embeddedFont>
      <p:font typeface="UTM Showcard" panose="02040603050506020204" pitchFamily="18"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41818-3BED-40A7-9E28-80365B4B105F}" v="1039" dt="2023-08-14T09:39:44.769"/>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837" autoAdjust="0"/>
  </p:normalViewPr>
  <p:slideViewPr>
    <p:cSldViewPr snapToGrid="0">
      <p:cViewPr varScale="1">
        <p:scale>
          <a:sx n="57" d="100"/>
          <a:sy n="57" d="100"/>
        </p:scale>
        <p:origin x="9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0576C-1A89-4F24-92F7-A2F9A32E813C}" type="datetimeFigureOut">
              <a:rPr lang="en-US" smtClean="0"/>
              <a:t>12/26/2023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1E35E-DFF3-4256-A3B4-2C7BBEE24B74}" type="slidenum">
              <a:rPr lang="en-US" smtClean="0"/>
              <a:t>‹#›</a:t>
            </a:fld>
            <a:endParaRPr lang="en-US"/>
          </a:p>
        </p:txBody>
      </p:sp>
    </p:spTree>
    <p:extLst>
      <p:ext uri="{BB962C8B-B14F-4D97-AF65-F5344CB8AC3E}">
        <p14:creationId xmlns:p14="http://schemas.microsoft.com/office/powerpoint/2010/main" val="383541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10</a:t>
            </a:fld>
            <a:endParaRPr lang="en-US"/>
          </a:p>
        </p:txBody>
      </p:sp>
    </p:spTree>
    <p:extLst>
      <p:ext uri="{BB962C8B-B14F-4D97-AF65-F5344CB8AC3E}">
        <p14:creationId xmlns:p14="http://schemas.microsoft.com/office/powerpoint/2010/main" val="28769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19</a:t>
            </a:fld>
            <a:endParaRPr lang="en-US"/>
          </a:p>
        </p:txBody>
      </p:sp>
    </p:spTree>
    <p:extLst>
      <p:ext uri="{BB962C8B-B14F-4D97-AF65-F5344CB8AC3E}">
        <p14:creationId xmlns:p14="http://schemas.microsoft.com/office/powerpoint/2010/main" val="3673034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20</a:t>
            </a:fld>
            <a:endParaRPr lang="en-US"/>
          </a:p>
        </p:txBody>
      </p:sp>
    </p:spTree>
    <p:extLst>
      <p:ext uri="{BB962C8B-B14F-4D97-AF65-F5344CB8AC3E}">
        <p14:creationId xmlns:p14="http://schemas.microsoft.com/office/powerpoint/2010/main" val="186731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21</a:t>
            </a:fld>
            <a:endParaRPr lang="en-US"/>
          </a:p>
        </p:txBody>
      </p:sp>
    </p:spTree>
    <p:extLst>
      <p:ext uri="{BB962C8B-B14F-4D97-AF65-F5344CB8AC3E}">
        <p14:creationId xmlns:p14="http://schemas.microsoft.com/office/powerpoint/2010/main" val="17557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22</a:t>
            </a:fld>
            <a:endParaRPr lang="en-US"/>
          </a:p>
        </p:txBody>
      </p:sp>
    </p:spTree>
    <p:extLst>
      <p:ext uri="{BB962C8B-B14F-4D97-AF65-F5344CB8AC3E}">
        <p14:creationId xmlns:p14="http://schemas.microsoft.com/office/powerpoint/2010/main" val="591260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23</a:t>
            </a:fld>
            <a:endParaRPr lang="en-US"/>
          </a:p>
        </p:txBody>
      </p:sp>
    </p:spTree>
    <p:extLst>
      <p:ext uri="{BB962C8B-B14F-4D97-AF65-F5344CB8AC3E}">
        <p14:creationId xmlns:p14="http://schemas.microsoft.com/office/powerpoint/2010/main" val="3505284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24</a:t>
            </a:fld>
            <a:endParaRPr lang="en-US"/>
          </a:p>
        </p:txBody>
      </p:sp>
    </p:spTree>
    <p:extLst>
      <p:ext uri="{BB962C8B-B14F-4D97-AF65-F5344CB8AC3E}">
        <p14:creationId xmlns:p14="http://schemas.microsoft.com/office/powerpoint/2010/main" val="1918695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25</a:t>
            </a:fld>
            <a:endParaRPr lang="en-US"/>
          </a:p>
        </p:txBody>
      </p:sp>
    </p:spTree>
    <p:extLst>
      <p:ext uri="{BB962C8B-B14F-4D97-AF65-F5344CB8AC3E}">
        <p14:creationId xmlns:p14="http://schemas.microsoft.com/office/powerpoint/2010/main" val="353550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26</a:t>
            </a:fld>
            <a:endParaRPr lang="en-US"/>
          </a:p>
        </p:txBody>
      </p:sp>
    </p:spTree>
    <p:extLst>
      <p:ext uri="{BB962C8B-B14F-4D97-AF65-F5344CB8AC3E}">
        <p14:creationId xmlns:p14="http://schemas.microsoft.com/office/powerpoint/2010/main" val="64561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27</a:t>
            </a:fld>
            <a:endParaRPr lang="en-US"/>
          </a:p>
        </p:txBody>
      </p:sp>
    </p:spTree>
    <p:extLst>
      <p:ext uri="{BB962C8B-B14F-4D97-AF65-F5344CB8AC3E}">
        <p14:creationId xmlns:p14="http://schemas.microsoft.com/office/powerpoint/2010/main" val="325522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28</a:t>
            </a:fld>
            <a:endParaRPr lang="en-US"/>
          </a:p>
        </p:txBody>
      </p:sp>
    </p:spTree>
    <p:extLst>
      <p:ext uri="{BB962C8B-B14F-4D97-AF65-F5344CB8AC3E}">
        <p14:creationId xmlns:p14="http://schemas.microsoft.com/office/powerpoint/2010/main" val="173469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chia lớp thành các nhóm 4 HS</a:t>
            </a: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11</a:t>
            </a:fld>
            <a:endParaRPr lang="en-US"/>
          </a:p>
        </p:txBody>
      </p:sp>
    </p:spTree>
    <p:extLst>
      <p:ext uri="{BB962C8B-B14F-4D97-AF65-F5344CB8AC3E}">
        <p14:creationId xmlns:p14="http://schemas.microsoft.com/office/powerpoint/2010/main" val="3075360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29</a:t>
            </a:fld>
            <a:endParaRPr lang="en-US"/>
          </a:p>
        </p:txBody>
      </p:sp>
    </p:spTree>
    <p:extLst>
      <p:ext uri="{BB962C8B-B14F-4D97-AF65-F5344CB8AC3E}">
        <p14:creationId xmlns:p14="http://schemas.microsoft.com/office/powerpoint/2010/main" val="4288660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30</a:t>
            </a:fld>
            <a:endParaRPr lang="en-US"/>
          </a:p>
        </p:txBody>
      </p:sp>
    </p:spTree>
    <p:extLst>
      <p:ext uri="{BB962C8B-B14F-4D97-AF65-F5344CB8AC3E}">
        <p14:creationId xmlns:p14="http://schemas.microsoft.com/office/powerpoint/2010/main" val="1365405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31</a:t>
            </a:fld>
            <a:endParaRPr lang="en-US"/>
          </a:p>
        </p:txBody>
      </p:sp>
    </p:spTree>
    <p:extLst>
      <p:ext uri="{BB962C8B-B14F-4D97-AF65-F5344CB8AC3E}">
        <p14:creationId xmlns:p14="http://schemas.microsoft.com/office/powerpoint/2010/main" val="4023481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32</a:t>
            </a:fld>
            <a:endParaRPr lang="en-US"/>
          </a:p>
        </p:txBody>
      </p:sp>
    </p:spTree>
    <p:extLst>
      <p:ext uri="{BB962C8B-B14F-4D97-AF65-F5344CB8AC3E}">
        <p14:creationId xmlns:p14="http://schemas.microsoft.com/office/powerpoint/2010/main" val="1410632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33</a:t>
            </a:fld>
            <a:endParaRPr lang="en-US"/>
          </a:p>
        </p:txBody>
      </p:sp>
    </p:spTree>
    <p:extLst>
      <p:ext uri="{BB962C8B-B14F-4D97-AF65-F5344CB8AC3E}">
        <p14:creationId xmlns:p14="http://schemas.microsoft.com/office/powerpoint/2010/main" val="1058687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34</a:t>
            </a:fld>
            <a:endParaRPr lang="en-US"/>
          </a:p>
        </p:txBody>
      </p:sp>
    </p:spTree>
    <p:extLst>
      <p:ext uri="{BB962C8B-B14F-4D97-AF65-F5344CB8AC3E}">
        <p14:creationId xmlns:p14="http://schemas.microsoft.com/office/powerpoint/2010/main" val="4196002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35</a:t>
            </a:fld>
            <a:endParaRPr lang="en-US"/>
          </a:p>
        </p:txBody>
      </p:sp>
    </p:spTree>
    <p:extLst>
      <p:ext uri="{BB962C8B-B14F-4D97-AF65-F5344CB8AC3E}">
        <p14:creationId xmlns:p14="http://schemas.microsoft.com/office/powerpoint/2010/main" val="3795933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36</a:t>
            </a:fld>
            <a:endParaRPr lang="en-US"/>
          </a:p>
        </p:txBody>
      </p:sp>
    </p:spTree>
    <p:extLst>
      <p:ext uri="{BB962C8B-B14F-4D97-AF65-F5344CB8AC3E}">
        <p14:creationId xmlns:p14="http://schemas.microsoft.com/office/powerpoint/2010/main" val="3315172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37</a:t>
            </a:fld>
            <a:endParaRPr lang="en-US"/>
          </a:p>
        </p:txBody>
      </p:sp>
    </p:spTree>
    <p:extLst>
      <p:ext uri="{BB962C8B-B14F-4D97-AF65-F5344CB8AC3E}">
        <p14:creationId xmlns:p14="http://schemas.microsoft.com/office/powerpoint/2010/main" val="140894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38</a:t>
            </a:fld>
            <a:endParaRPr lang="en-US"/>
          </a:p>
        </p:txBody>
      </p:sp>
    </p:spTree>
    <p:extLst>
      <p:ext uri="{BB962C8B-B14F-4D97-AF65-F5344CB8AC3E}">
        <p14:creationId xmlns:p14="http://schemas.microsoft.com/office/powerpoint/2010/main" val="230185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Yêu cầu HS đếm số thứ tự từ 1 đến hết</a:t>
            </a:r>
          </a:p>
          <a:p>
            <a:r>
              <a:rPr lang="en-US"/>
              <a:t>Phân công nhiệm vụ cho các thành viên, ví dụ: số 1 làm nhóm trưởng, quản lí nhiệm vụ chung, số 2 làm thư kí, </a:t>
            </a: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12</a:t>
            </a:fld>
            <a:endParaRPr lang="en-US"/>
          </a:p>
        </p:txBody>
      </p:sp>
    </p:spTree>
    <p:extLst>
      <p:ext uri="{BB962C8B-B14F-4D97-AF65-F5344CB8AC3E}">
        <p14:creationId xmlns:p14="http://schemas.microsoft.com/office/powerpoint/2010/main" val="247372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39</a:t>
            </a:fld>
            <a:endParaRPr lang="en-US"/>
          </a:p>
        </p:txBody>
      </p:sp>
    </p:spTree>
    <p:extLst>
      <p:ext uri="{BB962C8B-B14F-4D97-AF65-F5344CB8AC3E}">
        <p14:creationId xmlns:p14="http://schemas.microsoft.com/office/powerpoint/2010/main" val="3821209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40</a:t>
            </a:fld>
            <a:endParaRPr lang="en-US"/>
          </a:p>
        </p:txBody>
      </p:sp>
    </p:spTree>
    <p:extLst>
      <p:ext uri="{BB962C8B-B14F-4D97-AF65-F5344CB8AC3E}">
        <p14:creationId xmlns:p14="http://schemas.microsoft.com/office/powerpoint/2010/main" val="3570010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41</a:t>
            </a:fld>
            <a:endParaRPr lang="en-US"/>
          </a:p>
        </p:txBody>
      </p:sp>
    </p:spTree>
    <p:extLst>
      <p:ext uri="{BB962C8B-B14F-4D97-AF65-F5344CB8AC3E}">
        <p14:creationId xmlns:p14="http://schemas.microsoft.com/office/powerpoint/2010/main" val="54538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42</a:t>
            </a:fld>
            <a:endParaRPr lang="en-US"/>
          </a:p>
        </p:txBody>
      </p:sp>
    </p:spTree>
    <p:extLst>
      <p:ext uri="{BB962C8B-B14F-4D97-AF65-F5344CB8AC3E}">
        <p14:creationId xmlns:p14="http://schemas.microsoft.com/office/powerpoint/2010/main" val="173259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43</a:t>
            </a:fld>
            <a:endParaRPr lang="en-US"/>
          </a:p>
        </p:txBody>
      </p:sp>
    </p:spTree>
    <p:extLst>
      <p:ext uri="{BB962C8B-B14F-4D97-AF65-F5344CB8AC3E}">
        <p14:creationId xmlns:p14="http://schemas.microsoft.com/office/powerpoint/2010/main" val="1096145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44</a:t>
            </a:fld>
            <a:endParaRPr lang="en-US"/>
          </a:p>
        </p:txBody>
      </p:sp>
    </p:spTree>
    <p:extLst>
      <p:ext uri="{BB962C8B-B14F-4D97-AF65-F5344CB8AC3E}">
        <p14:creationId xmlns:p14="http://schemas.microsoft.com/office/powerpoint/2010/main" val="1994875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46</a:t>
            </a:fld>
            <a:endParaRPr lang="en-US"/>
          </a:p>
        </p:txBody>
      </p:sp>
    </p:spTree>
    <p:extLst>
      <p:ext uri="{BB962C8B-B14F-4D97-AF65-F5344CB8AC3E}">
        <p14:creationId xmlns:p14="http://schemas.microsoft.com/office/powerpoint/2010/main" val="3326532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47</a:t>
            </a:fld>
            <a:endParaRPr lang="en-US"/>
          </a:p>
        </p:txBody>
      </p:sp>
    </p:spTree>
    <p:extLst>
      <p:ext uri="{BB962C8B-B14F-4D97-AF65-F5344CB8AC3E}">
        <p14:creationId xmlns:p14="http://schemas.microsoft.com/office/powerpoint/2010/main" val="1030799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48</a:t>
            </a:fld>
            <a:endParaRPr lang="en-US"/>
          </a:p>
        </p:txBody>
      </p:sp>
    </p:spTree>
    <p:extLst>
      <p:ext uri="{BB962C8B-B14F-4D97-AF65-F5344CB8AC3E}">
        <p14:creationId xmlns:p14="http://schemas.microsoft.com/office/powerpoint/2010/main" val="23986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Yêu</a:t>
            </a:r>
            <a:r>
              <a:rPr lang="en-US" dirty="0"/>
              <a:t> </a:t>
            </a:r>
            <a:r>
              <a:rPr lang="en-US" dirty="0" err="1"/>
              <a:t>cầu</a:t>
            </a:r>
            <a:r>
              <a:rPr lang="en-US" dirty="0"/>
              <a:t> HS </a:t>
            </a:r>
            <a:r>
              <a:rPr lang="en-US" dirty="0" err="1"/>
              <a:t>đếm</a:t>
            </a:r>
            <a:r>
              <a:rPr lang="en-US" dirty="0"/>
              <a:t> </a:t>
            </a:r>
            <a:r>
              <a:rPr lang="en-US" dirty="0" err="1"/>
              <a:t>số</a:t>
            </a:r>
            <a:r>
              <a:rPr lang="en-US" dirty="0"/>
              <a:t> </a:t>
            </a:r>
            <a:r>
              <a:rPr lang="en-US" dirty="0" err="1"/>
              <a:t>thứ</a:t>
            </a:r>
            <a:r>
              <a:rPr lang="en-US" dirty="0"/>
              <a:t> </a:t>
            </a:r>
            <a:r>
              <a:rPr lang="en-US" dirty="0" err="1"/>
              <a:t>tự</a:t>
            </a:r>
            <a:r>
              <a:rPr lang="en-US" dirty="0"/>
              <a:t> </a:t>
            </a:r>
            <a:r>
              <a:rPr lang="en-US" dirty="0" err="1"/>
              <a:t>từ</a:t>
            </a:r>
            <a:r>
              <a:rPr lang="en-US" dirty="0"/>
              <a:t> 1 </a:t>
            </a:r>
            <a:r>
              <a:rPr lang="en-US" dirty="0" err="1"/>
              <a:t>đến</a:t>
            </a:r>
            <a:r>
              <a:rPr lang="en-US" dirty="0"/>
              <a:t> </a:t>
            </a:r>
            <a:r>
              <a:rPr lang="en-US" dirty="0" err="1"/>
              <a:t>hết</a:t>
            </a:r>
            <a:endParaRPr lang="en-US" dirty="0"/>
          </a:p>
          <a:p>
            <a:r>
              <a:rPr lang="en-US" dirty="0" err="1"/>
              <a:t>Phân</a:t>
            </a:r>
            <a:r>
              <a:rPr lang="en-US" dirty="0"/>
              <a:t> </a:t>
            </a:r>
            <a:r>
              <a:rPr lang="en-US" dirty="0" err="1"/>
              <a:t>công</a:t>
            </a:r>
            <a:r>
              <a:rPr lang="en-US" dirty="0"/>
              <a:t> </a:t>
            </a:r>
            <a:r>
              <a:rPr lang="en-US" dirty="0" err="1"/>
              <a:t>nhiệm</a:t>
            </a:r>
            <a:r>
              <a:rPr lang="en-US" dirty="0"/>
              <a:t> </a:t>
            </a:r>
            <a:r>
              <a:rPr lang="en-US" dirty="0" err="1"/>
              <a:t>vụ</a:t>
            </a:r>
            <a:r>
              <a:rPr lang="en-US" dirty="0"/>
              <a:t> </a:t>
            </a:r>
            <a:r>
              <a:rPr lang="en-US" dirty="0" err="1"/>
              <a:t>cho</a:t>
            </a:r>
            <a:r>
              <a:rPr lang="en-US" dirty="0"/>
              <a:t> </a:t>
            </a:r>
            <a:r>
              <a:rPr lang="en-US" dirty="0" err="1"/>
              <a:t>các</a:t>
            </a:r>
            <a:r>
              <a:rPr lang="en-US" dirty="0"/>
              <a:t> </a:t>
            </a:r>
            <a:r>
              <a:rPr lang="en-US" dirty="0" err="1"/>
              <a:t>thành</a:t>
            </a:r>
            <a:r>
              <a:rPr lang="en-US" dirty="0"/>
              <a:t> </a:t>
            </a:r>
            <a:r>
              <a:rPr lang="en-US" dirty="0" err="1"/>
              <a:t>viên</a:t>
            </a:r>
            <a:r>
              <a:rPr lang="en-US" dirty="0"/>
              <a:t>, </a:t>
            </a:r>
            <a:r>
              <a:rPr lang="en-US" dirty="0" err="1"/>
              <a:t>ví</a:t>
            </a:r>
            <a:r>
              <a:rPr lang="en-US" dirty="0"/>
              <a:t> </a:t>
            </a:r>
            <a:r>
              <a:rPr lang="en-US" dirty="0" err="1"/>
              <a:t>dụ</a:t>
            </a:r>
            <a:r>
              <a:rPr lang="en-US" dirty="0"/>
              <a:t>: </a:t>
            </a:r>
            <a:r>
              <a:rPr lang="en-US" dirty="0" err="1"/>
              <a:t>số</a:t>
            </a:r>
            <a:r>
              <a:rPr lang="en-US" dirty="0"/>
              <a:t> 1 </a:t>
            </a:r>
            <a:r>
              <a:rPr lang="en-US" dirty="0" err="1"/>
              <a:t>làm</a:t>
            </a:r>
            <a:r>
              <a:rPr lang="en-US" dirty="0"/>
              <a:t> </a:t>
            </a:r>
            <a:r>
              <a:rPr lang="en-US" dirty="0" err="1"/>
              <a:t>nhóm</a:t>
            </a:r>
            <a:r>
              <a:rPr lang="en-US" dirty="0"/>
              <a:t> </a:t>
            </a:r>
            <a:r>
              <a:rPr lang="en-US" dirty="0" err="1"/>
              <a:t>trưởng</a:t>
            </a:r>
            <a:r>
              <a:rPr lang="en-US" dirty="0"/>
              <a:t>, </a:t>
            </a:r>
            <a:r>
              <a:rPr lang="en-US" dirty="0" err="1"/>
              <a:t>quản</a:t>
            </a:r>
            <a:r>
              <a:rPr lang="en-US" dirty="0"/>
              <a:t> </a:t>
            </a:r>
            <a:r>
              <a:rPr lang="en-US" dirty="0" err="1"/>
              <a:t>lí</a:t>
            </a:r>
            <a:r>
              <a:rPr lang="en-US" dirty="0"/>
              <a:t> </a:t>
            </a:r>
            <a:r>
              <a:rPr lang="en-US" dirty="0" err="1"/>
              <a:t>nhiệm</a:t>
            </a:r>
            <a:r>
              <a:rPr lang="en-US" dirty="0"/>
              <a:t> </a:t>
            </a:r>
            <a:r>
              <a:rPr lang="en-US" dirty="0" err="1"/>
              <a:t>vụ</a:t>
            </a:r>
            <a:r>
              <a:rPr lang="en-US" dirty="0"/>
              <a:t> </a:t>
            </a:r>
            <a:r>
              <a:rPr lang="en-US" dirty="0" err="1"/>
              <a:t>chung</a:t>
            </a:r>
            <a:r>
              <a:rPr lang="en-US" dirty="0"/>
              <a:t>, </a:t>
            </a:r>
            <a:r>
              <a:rPr lang="en-US" dirty="0" err="1"/>
              <a:t>số</a:t>
            </a:r>
            <a:r>
              <a:rPr lang="en-US" dirty="0"/>
              <a:t> 2 </a:t>
            </a:r>
            <a:r>
              <a:rPr lang="en-US" dirty="0" err="1"/>
              <a:t>làm</a:t>
            </a:r>
            <a:r>
              <a:rPr lang="en-US" dirty="0"/>
              <a:t> </a:t>
            </a:r>
            <a:r>
              <a:rPr lang="en-US" dirty="0" err="1"/>
              <a:t>thư</a:t>
            </a:r>
            <a:r>
              <a:rPr lang="en-US" dirty="0"/>
              <a:t> </a:t>
            </a:r>
            <a:r>
              <a:rPr lang="en-US" dirty="0" err="1"/>
              <a:t>kí</a:t>
            </a:r>
            <a:r>
              <a:rPr lang="en-US" dirty="0"/>
              <a:t>, </a:t>
            </a:r>
            <a:endParaRPr lang="vi-VN" dirty="0"/>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13</a:t>
            </a:fld>
            <a:endParaRPr lang="en-US"/>
          </a:p>
        </p:txBody>
      </p:sp>
    </p:spTree>
    <p:extLst>
      <p:ext uri="{BB962C8B-B14F-4D97-AF65-F5344CB8AC3E}">
        <p14:creationId xmlns:p14="http://schemas.microsoft.com/office/powerpoint/2010/main" val="178142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14</a:t>
            </a:fld>
            <a:endParaRPr lang="en-US"/>
          </a:p>
        </p:txBody>
      </p:sp>
    </p:spTree>
    <p:extLst>
      <p:ext uri="{BB962C8B-B14F-4D97-AF65-F5344CB8AC3E}">
        <p14:creationId xmlns:p14="http://schemas.microsoft.com/office/powerpoint/2010/main" val="418213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15</a:t>
            </a:fld>
            <a:endParaRPr lang="en-US"/>
          </a:p>
        </p:txBody>
      </p:sp>
    </p:spTree>
    <p:extLst>
      <p:ext uri="{BB962C8B-B14F-4D97-AF65-F5344CB8AC3E}">
        <p14:creationId xmlns:p14="http://schemas.microsoft.com/office/powerpoint/2010/main" val="362507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16</a:t>
            </a:fld>
            <a:endParaRPr lang="en-US"/>
          </a:p>
        </p:txBody>
      </p:sp>
    </p:spTree>
    <p:extLst>
      <p:ext uri="{BB962C8B-B14F-4D97-AF65-F5344CB8AC3E}">
        <p14:creationId xmlns:p14="http://schemas.microsoft.com/office/powerpoint/2010/main" val="423121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17</a:t>
            </a:fld>
            <a:endParaRPr lang="en-US"/>
          </a:p>
        </p:txBody>
      </p:sp>
    </p:spTree>
    <p:extLst>
      <p:ext uri="{BB962C8B-B14F-4D97-AF65-F5344CB8AC3E}">
        <p14:creationId xmlns:p14="http://schemas.microsoft.com/office/powerpoint/2010/main" val="179751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Sau hoạt động trên, GV có thể cho HS đi tham quan sản phẩm của các cụm khác trong 3 phút nhằm bổ sung thông tin (nếu có)</a:t>
            </a:r>
          </a:p>
        </p:txBody>
      </p:sp>
      <p:sp>
        <p:nvSpPr>
          <p:cNvPr id="4" name="Chỗ dành sẵn cho Số hiệu Bản chiếu 3"/>
          <p:cNvSpPr>
            <a:spLocks noGrp="1"/>
          </p:cNvSpPr>
          <p:nvPr>
            <p:ph type="sldNum" sz="quarter" idx="5"/>
          </p:nvPr>
        </p:nvSpPr>
        <p:spPr/>
        <p:txBody>
          <a:bodyPr/>
          <a:lstStyle/>
          <a:p>
            <a:fld id="{B6E1E35E-DFF3-4256-A3B4-2C7BBEE24B74}" type="slidenum">
              <a:rPr lang="en-US" smtClean="0"/>
              <a:t>18</a:t>
            </a:fld>
            <a:endParaRPr lang="en-US"/>
          </a:p>
        </p:txBody>
      </p:sp>
    </p:spTree>
    <p:extLst>
      <p:ext uri="{BB962C8B-B14F-4D97-AF65-F5344CB8AC3E}">
        <p14:creationId xmlns:p14="http://schemas.microsoft.com/office/powerpoint/2010/main" val="350684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E0B5BFE-B368-27A9-1AEE-4A48C6016FF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513209B-9566-4DF9-F59C-99F6D2B92B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3F9B1C5-27BD-8876-81C2-1B35B54B7244}"/>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5" name="Chỗ dành sẵn cho Chân trang 4">
            <a:extLst>
              <a:ext uri="{FF2B5EF4-FFF2-40B4-BE49-F238E27FC236}">
                <a16:creationId xmlns:a16="http://schemas.microsoft.com/office/drawing/2014/main" id="{839E41D9-4926-EBC7-1AAB-3A18C83DD9F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4422D7-1F58-5012-1FCE-95E99FFE40D4}"/>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43611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E0BACFE-971A-A610-376C-ADE73AE03D89}"/>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6F5DE9E-5372-E124-62B3-8E22F373DE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13BD1DF-9269-EFBE-3EFB-97189B3A065E}"/>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5" name="Chỗ dành sẵn cho Chân trang 4">
            <a:extLst>
              <a:ext uri="{FF2B5EF4-FFF2-40B4-BE49-F238E27FC236}">
                <a16:creationId xmlns:a16="http://schemas.microsoft.com/office/drawing/2014/main" id="{BC844A78-8122-E6D7-95F9-3D18C314A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AD06D4-858F-35B2-D464-40FCCC1EC473}"/>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26548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BB8CD42-E599-568C-1C0A-7B426952CE56}"/>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1749AE0-6E45-04EA-DF3C-A2BC79761C9D}"/>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B7F35BA-C52C-12D9-4C02-E47D1E02F4C9}"/>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5" name="Chỗ dành sẵn cho Chân trang 4">
            <a:extLst>
              <a:ext uri="{FF2B5EF4-FFF2-40B4-BE49-F238E27FC236}">
                <a16:creationId xmlns:a16="http://schemas.microsoft.com/office/drawing/2014/main" id="{83EA48D1-87F0-000F-9C84-F906BF46E31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49E2866-28C4-8BD1-0F89-6E8C5FB643E3}"/>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3282134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94A2EB7-A08D-2D0F-EDF3-E5CFA8A068A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5A546F6-5476-8FC6-9CC6-5784D448B32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1F2845B-7915-4F24-388C-323ADBE4C12A}"/>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5" name="Chỗ dành sẵn cho Chân trang 4">
            <a:extLst>
              <a:ext uri="{FF2B5EF4-FFF2-40B4-BE49-F238E27FC236}">
                <a16:creationId xmlns:a16="http://schemas.microsoft.com/office/drawing/2014/main" id="{B1070512-F266-7060-6E68-E94B83839C7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D1D7FBD-1A2E-CD14-3294-01E1B6439D89}"/>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731155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0F4AE4-DC0A-A477-75BF-401D8B3BB9DD}"/>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E6B52D9-C595-189D-3FCF-BE7228A359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91CD136-4E57-4C88-5E54-53686BE2F2E2}"/>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5" name="Chỗ dành sẵn cho Chân trang 4">
            <a:extLst>
              <a:ext uri="{FF2B5EF4-FFF2-40B4-BE49-F238E27FC236}">
                <a16:creationId xmlns:a16="http://schemas.microsoft.com/office/drawing/2014/main" id="{CBE3A5CE-2F85-F99F-F5F9-AF9CE2AD60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4E114F1-CCD2-B776-E1DD-38A8FA39F3B2}"/>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46072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F3425C-905D-7212-5801-7CFBD47628E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DB9CF3-C613-31E2-29B9-CD67C0BD777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B8969F6-4F99-D3F7-DD8C-B946BF071FC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B4BB14B-A464-7A61-51B0-8FA739D50C1B}"/>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6" name="Chỗ dành sẵn cho Chân trang 5">
            <a:extLst>
              <a:ext uri="{FF2B5EF4-FFF2-40B4-BE49-F238E27FC236}">
                <a16:creationId xmlns:a16="http://schemas.microsoft.com/office/drawing/2014/main" id="{ADD18D38-51D9-6772-9EE5-5B1F493ED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149E7B7-BB16-D5F7-7EB8-2040D658A616}"/>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3692922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2B2C6F-66AD-DA37-0CC7-1AC2EEF34C81}"/>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88BA958-B17D-2C3C-976C-843C5DD33E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F64856B-CE12-8F6D-4AF1-DAC17BEEECA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C36FB1E-7177-B599-3C61-1849A8FDE7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34D2086-6CBB-3C1D-F961-CAE96C4B0DB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F7C9F86-0B6E-4BE9-025B-7CC86DB6F767}"/>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8" name="Chỗ dành sẵn cho Chân trang 7">
            <a:extLst>
              <a:ext uri="{FF2B5EF4-FFF2-40B4-BE49-F238E27FC236}">
                <a16:creationId xmlns:a16="http://schemas.microsoft.com/office/drawing/2014/main" id="{3337E4AB-2784-ACAD-C5E4-7088FC30515B}"/>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428B693-755A-192A-9777-B7839EED9AB0}"/>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4128615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6EF5DC1-DA02-6662-CFE0-A5F663225B4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8C09D5-4F5A-9B93-8E41-8AA10135FFED}"/>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4" name="Chỗ dành sẵn cho Chân trang 3">
            <a:extLst>
              <a:ext uri="{FF2B5EF4-FFF2-40B4-BE49-F238E27FC236}">
                <a16:creationId xmlns:a16="http://schemas.microsoft.com/office/drawing/2014/main" id="{55644AA6-DD25-D1FA-B42A-D0A2237DDC56}"/>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4B20D304-E057-F05E-A398-2AD5C7E4BEFA}"/>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729026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3EBFD3-7F2D-68F1-BA7B-AEDA87025326}"/>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3" name="Chỗ dành sẵn cho Chân trang 2">
            <a:extLst>
              <a:ext uri="{FF2B5EF4-FFF2-40B4-BE49-F238E27FC236}">
                <a16:creationId xmlns:a16="http://schemas.microsoft.com/office/drawing/2014/main" id="{E2FBB0AA-C7B2-0130-D549-401DE617D3B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9247CC9-AFA7-AD23-9283-AD6566C91EF7}"/>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536140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D014AD-671C-B719-CC58-EBE8D0C5CDA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5B39BCC-8BD0-E76D-2BC4-FE8ABA2EA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491F29F-EDD8-781F-1B9F-5DD92D7E11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3EE4028-4C69-5A40-332C-EED6689323A4}"/>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6" name="Chỗ dành sẵn cho Chân trang 5">
            <a:extLst>
              <a:ext uri="{FF2B5EF4-FFF2-40B4-BE49-F238E27FC236}">
                <a16:creationId xmlns:a16="http://schemas.microsoft.com/office/drawing/2014/main" id="{B5842F52-28B8-377C-270F-50451B15AB5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1CDCF1D-45CD-427D-9AC4-D9B6E200F685}"/>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146609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3D26C2-E44B-B202-9F05-EA183DB901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157C574-4A12-8A84-7254-BE5EBCD21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B389093-5E32-9164-5934-32F83A273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6F47454-9385-E340-A678-A8D4A9F36F28}"/>
              </a:ext>
            </a:extLst>
          </p:cNvPr>
          <p:cNvSpPr>
            <a:spLocks noGrp="1"/>
          </p:cNvSpPr>
          <p:nvPr>
            <p:ph type="dt" sz="half" idx="10"/>
          </p:nvPr>
        </p:nvSpPr>
        <p:spPr/>
        <p:txBody>
          <a:bodyPr/>
          <a:lstStyle/>
          <a:p>
            <a:fld id="{179B0027-268E-4090-9319-1B0C8A2CEE7F}" type="datetimeFigureOut">
              <a:rPr lang="en-US" smtClean="0"/>
              <a:t>12/26/2023</a:t>
            </a:fld>
            <a:endParaRPr lang="en-US"/>
          </a:p>
        </p:txBody>
      </p:sp>
      <p:sp>
        <p:nvSpPr>
          <p:cNvPr id="6" name="Chỗ dành sẵn cho Chân trang 5">
            <a:extLst>
              <a:ext uri="{FF2B5EF4-FFF2-40B4-BE49-F238E27FC236}">
                <a16:creationId xmlns:a16="http://schemas.microsoft.com/office/drawing/2014/main" id="{B76E4880-22DC-8AB8-88DE-86660B0C6E1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F889609-D5DE-1EB5-F4D8-11E43265972D}"/>
              </a:ext>
            </a:extLst>
          </p:cNvPr>
          <p:cNvSpPr>
            <a:spLocks noGrp="1"/>
          </p:cNvSpPr>
          <p:nvPr>
            <p:ph type="sldNum" sz="quarter" idx="12"/>
          </p:nvPr>
        </p:nvSpPr>
        <p:spPr/>
        <p:txBody>
          <a:bodyPr/>
          <a:lstStyle/>
          <a:p>
            <a:fld id="{11D22D9A-A6CD-470B-9A3C-596CE22E01C9}" type="slidenum">
              <a:rPr lang="en-US" smtClean="0"/>
              <a:t>‹#›</a:t>
            </a:fld>
            <a:endParaRPr lang="en-US"/>
          </a:p>
        </p:txBody>
      </p:sp>
    </p:spTree>
    <p:extLst>
      <p:ext uri="{BB962C8B-B14F-4D97-AF65-F5344CB8AC3E}">
        <p14:creationId xmlns:p14="http://schemas.microsoft.com/office/powerpoint/2010/main" val="3363622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734C405-F734-E41E-E2F2-7F7490BEF0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1847110-956C-67A2-A6F5-17A61F2253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8730DE-47CD-07A8-12B5-9F6A5941D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B0027-268E-4090-9319-1B0C8A2CEE7F}" type="datetimeFigureOut">
              <a:rPr lang="en-US" smtClean="0"/>
              <a:t>12/26/2023</a:t>
            </a:fld>
            <a:endParaRPr lang="en-US"/>
          </a:p>
        </p:txBody>
      </p:sp>
      <p:sp>
        <p:nvSpPr>
          <p:cNvPr id="5" name="Chỗ dành sẵn cho Chân trang 4">
            <a:extLst>
              <a:ext uri="{FF2B5EF4-FFF2-40B4-BE49-F238E27FC236}">
                <a16:creationId xmlns:a16="http://schemas.microsoft.com/office/drawing/2014/main" id="{3412324C-3B19-4BC4-2F59-AC223C910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30A474D-5547-F8F6-A95B-34D07DA29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22D9A-A6CD-470B-9A3C-596CE22E01C9}"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084804EB-D613-7455-498F-8958737DB4C9}"/>
              </a:ext>
            </a:extLst>
          </p:cNvPr>
          <p:cNvPicPr>
            <a:picLocks noChangeAspect="1"/>
          </p:cNvPicPr>
          <p:nvPr userDrawn="1"/>
        </p:nvPicPr>
        <p:blipFill>
          <a:blip r:embed="rId13"/>
          <a:stretch>
            <a:fillRect/>
          </a:stretch>
        </p:blipFill>
        <p:spPr>
          <a:xfrm>
            <a:off x="-1682969" y="-217882"/>
            <a:ext cx="1797838" cy="1797838"/>
          </a:xfrm>
          <a:prstGeom prst="rect">
            <a:avLst/>
          </a:prstGeom>
        </p:spPr>
      </p:pic>
    </p:spTree>
    <p:extLst>
      <p:ext uri="{BB962C8B-B14F-4D97-AF65-F5344CB8AC3E}">
        <p14:creationId xmlns:p14="http://schemas.microsoft.com/office/powerpoint/2010/main" val="3587963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1.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audio" Target="../media/audio6.wav"/></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wav"/><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jp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7.jp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0.png"/><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4.wav"/><Relationship Id="rId7"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8.emf"/><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6.wdp"/><Relationship Id="rId3" Type="http://schemas.openxmlformats.org/officeDocument/2006/relationships/image" Target="../media/image23.jp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4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6.svg"/><Relationship Id="rId3" Type="http://schemas.openxmlformats.org/officeDocument/2006/relationships/image" Target="../media/image23.jpg"/><Relationship Id="rId7" Type="http://schemas.openxmlformats.org/officeDocument/2006/relationships/image" Target="../media/image62.svg"/><Relationship Id="rId12"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6.wdp"/></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6.svg"/><Relationship Id="rId3" Type="http://schemas.openxmlformats.org/officeDocument/2006/relationships/image" Target="../media/image23.jpg"/><Relationship Id="rId7" Type="http://schemas.openxmlformats.org/officeDocument/2006/relationships/image" Target="../media/image62.svg"/><Relationship Id="rId12"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7.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9074A8D-3EF2-A740-96D9-784D3F6317FD}"/>
              </a:ext>
            </a:extLst>
          </p:cNvPr>
          <p:cNvGrpSpPr/>
          <p:nvPr/>
        </p:nvGrpSpPr>
        <p:grpSpPr>
          <a:xfrm>
            <a:off x="4484439" y="1842770"/>
            <a:ext cx="3785829" cy="990669"/>
            <a:chOff x="1067257" y="1686031"/>
            <a:chExt cx="16855915" cy="990669"/>
          </a:xfrm>
        </p:grpSpPr>
        <p:sp>
          <p:nvSpPr>
            <p:cNvPr id="5" name="TextBox 4">
              <a:extLst>
                <a:ext uri="{FF2B5EF4-FFF2-40B4-BE49-F238E27FC236}">
                  <a16:creationId xmlns:a16="http://schemas.microsoft.com/office/drawing/2014/main" id="{B723D1D6-9536-584D-08ED-273EF5401F6A}"/>
                </a:ext>
              </a:extLst>
            </p:cNvPr>
            <p:cNvSpPr txBox="1"/>
            <p:nvPr/>
          </p:nvSpPr>
          <p:spPr>
            <a:xfrm>
              <a:off x="1067258" y="1696560"/>
              <a:ext cx="16855914"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60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CHỦ ĐỀ:</a:t>
              </a:r>
              <a:endParaRPr kumimoji="0" lang="en-US" sz="6600" b="1" i="0" u="none" strike="noStrike" kern="1200" cap="none" spc="60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6C7C3231-E4FB-0E9B-85C7-432A6255C0EC}"/>
                </a:ext>
              </a:extLst>
            </p:cNvPr>
            <p:cNvSpPr txBox="1"/>
            <p:nvPr/>
          </p:nvSpPr>
          <p:spPr>
            <a:xfrm>
              <a:off x="1067257" y="1686031"/>
              <a:ext cx="16855913" cy="98014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60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6600" b="1" i="0" u="none" strike="noStrike" kern="1200" cap="none" spc="60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6600" b="1" i="0" u="none" strike="noStrike" kern="1200" cap="none" spc="60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Ủ </a:t>
              </a:r>
              <a:r>
                <a:rPr kumimoji="0" lang="en-US" sz="6600" b="1" i="0" u="none" strike="noStrike" kern="1200" cap="none" spc="60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6600" b="1" i="0" u="none" strike="noStrike" kern="1200" cap="none" spc="60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Ề</a:t>
              </a:r>
              <a:r>
                <a:rPr kumimoji="0" lang="en-US" sz="6600" b="1" i="0" u="none" strike="noStrike" kern="1200" cap="none" spc="60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a:t>
              </a:r>
              <a:endParaRPr kumimoji="0" lang="en-US" sz="6600" b="1" i="0" u="none" strike="noStrike" kern="1200" cap="none" spc="60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nvGrpSpPr>
          <p:cNvPr id="7" name="Group 15">
            <a:extLst>
              <a:ext uri="{FF2B5EF4-FFF2-40B4-BE49-F238E27FC236}">
                <a16:creationId xmlns:a16="http://schemas.microsoft.com/office/drawing/2014/main" id="{C3E5B5F2-060B-E7AD-CDB3-76EF46E8A01C}"/>
              </a:ext>
            </a:extLst>
          </p:cNvPr>
          <p:cNvGrpSpPr/>
          <p:nvPr/>
        </p:nvGrpSpPr>
        <p:grpSpPr>
          <a:xfrm>
            <a:off x="-204551" y="2451417"/>
            <a:ext cx="12601102" cy="1238096"/>
            <a:chOff x="2303539" y="2690356"/>
            <a:chExt cx="11194694" cy="1238096"/>
          </a:xfrm>
        </p:grpSpPr>
        <p:sp>
          <p:nvSpPr>
            <p:cNvPr id="8" name="TextBox 14">
              <a:extLst>
                <a:ext uri="{FF2B5EF4-FFF2-40B4-BE49-F238E27FC236}">
                  <a16:creationId xmlns:a16="http://schemas.microsoft.com/office/drawing/2014/main" id="{8CC3F1B8-9C10-79B2-7180-4929C330E4E0}"/>
                </a:ext>
              </a:extLst>
            </p:cNvPr>
            <p:cNvSpPr txBox="1"/>
            <p:nvPr/>
          </p:nvSpPr>
          <p:spPr>
            <a:xfrm>
              <a:off x="2303539" y="2690356"/>
              <a:ext cx="11194694" cy="1238096"/>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sv-SE" sz="6300" b="0" i="0" u="none" strike="noStrike" kern="1200" cap="none" spc="0" normalizeH="0" baseline="0" noProof="0">
                  <a:ln w="190500">
                    <a:solidFill>
                      <a:prstClr val="white"/>
                    </a:solidFill>
                  </a:ln>
                  <a:solidFill>
                    <a:prstClr val="white"/>
                  </a:solidFill>
                  <a:effectLst>
                    <a:outerShdw blurRad="50800" dist="38100" dir="2700000" algn="tl" rotWithShape="0">
                      <a:srgbClr val="536E79"/>
                    </a:outerShdw>
                  </a:effectLst>
                  <a:uLnTx/>
                  <a:uFillTx/>
                  <a:latin typeface="SVN-Gretoon" panose="02040603050506020204" pitchFamily="18" charset="0"/>
                  <a:ea typeface="+mn-ea"/>
                  <a:cs typeface="Arial" panose="020B0604020202020204" pitchFamily="34" charset="0"/>
                </a:rPr>
                <a:t>DUYÊN HẢI MIỀN TRUNG</a:t>
              </a:r>
            </a:p>
          </p:txBody>
        </p:sp>
        <p:sp>
          <p:nvSpPr>
            <p:cNvPr id="9" name="TextBox 8">
              <a:extLst>
                <a:ext uri="{FF2B5EF4-FFF2-40B4-BE49-F238E27FC236}">
                  <a16:creationId xmlns:a16="http://schemas.microsoft.com/office/drawing/2014/main" id="{201BC2CB-5E4D-027E-C8A5-E4FC75385047}"/>
                </a:ext>
              </a:extLst>
            </p:cNvPr>
            <p:cNvSpPr txBox="1"/>
            <p:nvPr/>
          </p:nvSpPr>
          <p:spPr>
            <a:xfrm>
              <a:off x="2384328" y="2696351"/>
              <a:ext cx="11033115" cy="1225144"/>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sv-SE" sz="6300" b="0" i="0" u="none" strike="noStrike" kern="1200" cap="none" spc="0" normalizeH="0" baseline="0" noProof="0">
                  <a:ln>
                    <a:solidFill>
                      <a:srgbClr val="002060"/>
                    </a:solidFill>
                  </a:ln>
                  <a:solidFill>
                    <a:srgbClr val="F0FF42"/>
                  </a:solidFill>
                  <a:effectLst/>
                  <a:uLnTx/>
                  <a:uFillTx/>
                  <a:latin typeface="SVN-Gretoon" panose="02040603050506020204" pitchFamily="18" charset="0"/>
                  <a:ea typeface="+mn-ea"/>
                  <a:cs typeface="Arial" panose="020B0604020202020204" pitchFamily="34" charset="0"/>
                </a:rPr>
                <a:t>DUYÊN</a:t>
              </a:r>
              <a:r>
                <a:rPr kumimoji="0" lang="sv-SE" sz="6300" b="0" i="0" u="none" strike="noStrike" kern="1200" cap="none" spc="0" normalizeH="0" baseline="0" noProof="0">
                  <a:ln>
                    <a:solidFill>
                      <a:srgbClr val="002060"/>
                    </a:solidFill>
                  </a:ln>
                  <a:solidFill>
                    <a:srgbClr val="ED7D31">
                      <a:lumMod val="75000"/>
                    </a:srgbClr>
                  </a:solidFill>
                  <a:effectLst/>
                  <a:uLnTx/>
                  <a:uFillTx/>
                  <a:latin typeface="SVN-Gretoon" panose="02040603050506020204" pitchFamily="18" charset="0"/>
                  <a:ea typeface="+mn-ea"/>
                  <a:cs typeface="Arial" panose="020B0604020202020204" pitchFamily="34" charset="0"/>
                </a:rPr>
                <a:t> </a:t>
              </a:r>
              <a:r>
                <a:rPr kumimoji="0" lang="sv-SE" sz="6300" b="0" i="0" u="none" strike="noStrike" kern="1200" cap="none" spc="0" normalizeH="0" baseline="0" noProof="0">
                  <a:ln>
                    <a:solidFill>
                      <a:srgbClr val="002060"/>
                    </a:solidFill>
                  </a:ln>
                  <a:solidFill>
                    <a:srgbClr val="A459D1"/>
                  </a:solidFill>
                  <a:effectLst/>
                  <a:uLnTx/>
                  <a:uFillTx/>
                  <a:latin typeface="SVN-Gretoon" panose="02040603050506020204" pitchFamily="18" charset="0"/>
                  <a:ea typeface="+mn-ea"/>
                  <a:cs typeface="Arial" panose="020B0604020202020204" pitchFamily="34" charset="0"/>
                </a:rPr>
                <a:t>HẢI</a:t>
              </a:r>
              <a:r>
                <a:rPr kumimoji="0" lang="sv-SE" sz="6300" b="0" i="0" u="none" strike="noStrike" kern="1200" cap="none" spc="0" normalizeH="0" baseline="0" noProof="0">
                  <a:ln>
                    <a:solidFill>
                      <a:srgbClr val="002060"/>
                    </a:solidFill>
                  </a:ln>
                  <a:solidFill>
                    <a:srgbClr val="ED7D31">
                      <a:lumMod val="75000"/>
                    </a:srgbClr>
                  </a:solidFill>
                  <a:effectLst/>
                  <a:uLnTx/>
                  <a:uFillTx/>
                  <a:latin typeface="SVN-Gretoon" panose="02040603050506020204" pitchFamily="18" charset="0"/>
                  <a:ea typeface="+mn-ea"/>
                  <a:cs typeface="Arial" panose="020B0604020202020204" pitchFamily="34" charset="0"/>
                </a:rPr>
                <a:t> </a:t>
              </a:r>
              <a:r>
                <a:rPr kumimoji="0" lang="sv-SE" sz="6300" b="0" i="0" u="none" strike="noStrike" kern="1200" cap="none" spc="0" normalizeH="0" baseline="0" noProof="0">
                  <a:ln>
                    <a:solidFill>
                      <a:srgbClr val="002060"/>
                    </a:solidFill>
                  </a:ln>
                  <a:solidFill>
                    <a:srgbClr val="FFB84C"/>
                  </a:solidFill>
                  <a:effectLst/>
                  <a:uLnTx/>
                  <a:uFillTx/>
                  <a:latin typeface="SVN-Gretoon" panose="02040603050506020204" pitchFamily="18" charset="0"/>
                  <a:ea typeface="+mn-ea"/>
                  <a:cs typeface="Arial" panose="020B0604020202020204" pitchFamily="34" charset="0"/>
                </a:rPr>
                <a:t>MIỀN</a:t>
              </a:r>
              <a:r>
                <a:rPr kumimoji="0" lang="sv-SE" sz="6300" b="0" i="0" u="none" strike="noStrike" kern="1200" cap="none" spc="0" normalizeH="0" baseline="0" noProof="0">
                  <a:ln>
                    <a:solidFill>
                      <a:srgbClr val="002060"/>
                    </a:solidFill>
                  </a:ln>
                  <a:solidFill>
                    <a:srgbClr val="ED7D31">
                      <a:lumMod val="75000"/>
                    </a:srgbClr>
                  </a:solidFill>
                  <a:effectLst/>
                  <a:uLnTx/>
                  <a:uFillTx/>
                  <a:latin typeface="SVN-Gretoon" panose="02040603050506020204" pitchFamily="18" charset="0"/>
                  <a:ea typeface="+mn-ea"/>
                  <a:cs typeface="Arial" panose="020B0604020202020204" pitchFamily="34" charset="0"/>
                </a:rPr>
                <a:t> </a:t>
              </a:r>
              <a:r>
                <a:rPr kumimoji="0" lang="sv-SE" sz="6300" b="0" i="0" u="none" strike="noStrike" kern="1200" cap="none" spc="0" normalizeH="0" baseline="0" noProof="0">
                  <a:ln>
                    <a:solidFill>
                      <a:srgbClr val="002060"/>
                    </a:solidFill>
                  </a:ln>
                  <a:solidFill>
                    <a:srgbClr val="00FF99"/>
                  </a:solidFill>
                  <a:effectLst/>
                  <a:uLnTx/>
                  <a:uFillTx/>
                  <a:latin typeface="SVN-Gretoon" panose="02040603050506020204" pitchFamily="18" charset="0"/>
                  <a:ea typeface="+mn-ea"/>
                  <a:cs typeface="Arial" panose="020B0604020202020204" pitchFamily="34" charset="0"/>
                </a:rPr>
                <a:t>TRUNG</a:t>
              </a:r>
              <a:endParaRPr kumimoji="0" lang="vi-VN" sz="6300" b="0" i="0" u="none" strike="noStrike" kern="1200" cap="none" spc="0" normalizeH="0" baseline="0" noProof="0">
                <a:ln>
                  <a:solidFill>
                    <a:srgbClr val="002060"/>
                  </a:solidFill>
                </a:ln>
                <a:solidFill>
                  <a:srgbClr val="00FF99"/>
                </a:solidFill>
                <a:effectLst/>
                <a:uLnTx/>
                <a:uFillTx/>
                <a:latin typeface="Arial" panose="020B0604020202020204" pitchFamily="34" charset="0"/>
                <a:ea typeface="+mn-ea"/>
                <a:cs typeface="Arial" panose="020B0604020202020204" pitchFamily="34" charset="0"/>
              </a:endParaRPr>
            </a:p>
          </p:txBody>
        </p:sp>
      </p:grpSp>
      <p:pic>
        <p:nvPicPr>
          <p:cNvPr id="2" name="Picture 373" descr="Logo&#10;&#10;Description automatically generated">
            <a:extLst>
              <a:ext uri="{FF2B5EF4-FFF2-40B4-BE49-F238E27FC236}">
                <a16:creationId xmlns:a16="http://schemas.microsoft.com/office/drawing/2014/main" id="{4DDFC574-1258-EBE0-1D2B-8C51D609675E}"/>
              </a:ext>
            </a:extLst>
          </p:cNvPr>
          <p:cNvPicPr>
            <a:picLocks noChangeAspect="1"/>
          </p:cNvPicPr>
          <p:nvPr/>
        </p:nvPicPr>
        <p:blipFill>
          <a:blip r:embed="rId5"/>
          <a:stretch>
            <a:fillRect/>
          </a:stretch>
        </p:blipFill>
        <p:spPr>
          <a:xfrm>
            <a:off x="5813105" y="3689513"/>
            <a:ext cx="1128496" cy="1128496"/>
          </a:xfrm>
          <a:prstGeom prst="rect">
            <a:avLst/>
          </a:prstGeom>
        </p:spPr>
      </p:pic>
    </p:spTree>
    <p:extLst>
      <p:ext uri="{BB962C8B-B14F-4D97-AF65-F5344CB8AC3E}">
        <p14:creationId xmlns:p14="http://schemas.microsoft.com/office/powerpoint/2010/main" val="5166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7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5" fill="hold">
                                <p:stCondLst>
                                  <p:cond delay="1250"/>
                                </p:stCondLst>
                                <p:childTnLst>
                                  <p:par>
                                    <p:cTn id="16" presetID="6" presetClass="emph" presetSubtype="0" fill="hold" nodeType="afterEffect" p14:presetBounceEnd="98000">
                                      <p:stCondLst>
                                        <p:cond delay="0"/>
                                      </p:stCondLst>
                                      <p:childTnLst>
                                        <p:animScale p14:bounceEnd="98000">
                                          <p:cBhvr>
                                            <p:cTn id="17" dur="1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7" name="chimes.wav"/>
                                            </p:tgtEl>
                                          </p:cMediaNode>
                                        </p:audio>
                                      </p:subTnLst>
                                    </p:cTn>
                                  </p:par>
                                </p:childTnLst>
                              </p:cTn>
                            </p:par>
                            <p:par>
                              <p:cTn id="15" fill="hold">
                                <p:stCondLst>
                                  <p:cond delay="1250"/>
                                </p:stCondLst>
                                <p:childTnLst>
                                  <p:par>
                                    <p:cTn id="16" presetID="6" presetClass="emph" presetSubtype="0" fill="hold" nodeType="afterEffect">
                                      <p:stCondLst>
                                        <p:cond delay="0"/>
                                      </p:stCondLst>
                                      <p:childTnLst>
                                        <p:animScale>
                                          <p:cBhvr>
                                            <p:cTn id="17" dur="1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C65D1B5-3BB3-6683-016E-F2260F2B96F2}"/>
              </a:ext>
            </a:extLst>
          </p:cNvPr>
          <p:cNvPicPr>
            <a:picLocks noChangeAspect="1"/>
          </p:cNvPicPr>
          <p:nvPr/>
        </p:nvPicPr>
        <p:blipFill>
          <a:blip r:embed="rId4"/>
          <a:stretch>
            <a:fillRect/>
          </a:stretch>
        </p:blipFill>
        <p:spPr>
          <a:xfrm>
            <a:off x="693419" y="1832212"/>
            <a:ext cx="10805159" cy="4759495"/>
          </a:xfrm>
          <a:prstGeom prst="rect">
            <a:avLst/>
          </a:prstGeom>
        </p:spPr>
      </p:pic>
      <p:grpSp>
        <p:nvGrpSpPr>
          <p:cNvPr id="3" name="Group 15">
            <a:extLst>
              <a:ext uri="{FF2B5EF4-FFF2-40B4-BE49-F238E27FC236}">
                <a16:creationId xmlns:a16="http://schemas.microsoft.com/office/drawing/2014/main" id="{9ACB24D9-2D84-90F7-E425-FECA9C36D595}"/>
              </a:ext>
            </a:extLst>
          </p:cNvPr>
          <p:cNvGrpSpPr/>
          <p:nvPr/>
        </p:nvGrpSpPr>
        <p:grpSpPr>
          <a:xfrm>
            <a:off x="282861" y="1093083"/>
            <a:ext cx="11626274" cy="1478258"/>
            <a:chOff x="44985" y="1052719"/>
            <a:chExt cx="11626274" cy="1478258"/>
          </a:xfrm>
        </p:grpSpPr>
        <p:grpSp>
          <p:nvGrpSpPr>
            <p:cNvPr id="7" name="Group 10">
              <a:extLst>
                <a:ext uri="{FF2B5EF4-FFF2-40B4-BE49-F238E27FC236}">
                  <a16:creationId xmlns:a16="http://schemas.microsoft.com/office/drawing/2014/main" id="{ABD57A92-CA86-3548-9D28-650A5F2B4F0B}"/>
                </a:ext>
              </a:extLst>
            </p:cNvPr>
            <p:cNvGrpSpPr/>
            <p:nvPr/>
          </p:nvGrpSpPr>
          <p:grpSpPr>
            <a:xfrm>
              <a:off x="1959595" y="1052719"/>
              <a:ext cx="8030424" cy="1324554"/>
              <a:chOff x="2598811" y="1844917"/>
              <a:chExt cx="8030424" cy="1324554"/>
            </a:xfrm>
          </p:grpSpPr>
          <p:sp>
            <p:nvSpPr>
              <p:cNvPr id="17" name="TextBox 67">
                <a:extLst>
                  <a:ext uri="{FF2B5EF4-FFF2-40B4-BE49-F238E27FC236}">
                    <a16:creationId xmlns:a16="http://schemas.microsoft.com/office/drawing/2014/main" id="{A291AB7E-68AD-1A84-7DD7-F21FBA45FD94}"/>
                  </a:ext>
                </a:extLst>
              </p:cNvPr>
              <p:cNvSpPr txBox="1"/>
              <p:nvPr/>
            </p:nvSpPr>
            <p:spPr>
              <a:xfrm>
                <a:off x="2608465" y="1844917"/>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8" name="TextBox 67">
                <a:extLst>
                  <a:ext uri="{FF2B5EF4-FFF2-40B4-BE49-F238E27FC236}">
                    <a16:creationId xmlns:a16="http://schemas.microsoft.com/office/drawing/2014/main" id="{50C05DE4-4063-D093-BBF4-64DE8FD8CC41}"/>
                  </a:ext>
                </a:extLst>
              </p:cNvPr>
              <p:cNvSpPr txBox="1"/>
              <p:nvPr/>
            </p:nvSpPr>
            <p:spPr>
              <a:xfrm>
                <a:off x="2598811" y="1846032"/>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CHUYÊN GIA</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8" name="Picture 11">
              <a:extLst>
                <a:ext uri="{FF2B5EF4-FFF2-40B4-BE49-F238E27FC236}">
                  <a16:creationId xmlns:a16="http://schemas.microsoft.com/office/drawing/2014/main" id="{C2ABA75F-CDC8-FC77-C1AC-A496899841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9" name="Picture 12">
              <a:extLst>
                <a:ext uri="{FF2B5EF4-FFF2-40B4-BE49-F238E27FC236}">
                  <a16:creationId xmlns:a16="http://schemas.microsoft.com/office/drawing/2014/main" id="{47487B6E-D55F-A5FC-F020-595A6BA1B0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665881" y="1133447"/>
              <a:ext cx="2005378" cy="1397530"/>
            </a:xfrm>
            <a:prstGeom prst="rect">
              <a:avLst/>
            </a:prstGeom>
          </p:spPr>
        </p:pic>
      </p:grpSp>
    </p:spTree>
    <p:extLst>
      <p:ext uri="{BB962C8B-B14F-4D97-AF65-F5344CB8AC3E}">
        <p14:creationId xmlns:p14="http://schemas.microsoft.com/office/powerpoint/2010/main" val="3966702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9" name="Group 8">
            <a:extLst>
              <a:ext uri="{FF2B5EF4-FFF2-40B4-BE49-F238E27FC236}">
                <a16:creationId xmlns:a16="http://schemas.microsoft.com/office/drawing/2014/main" id="{7BC56B71-C45B-8803-4A0A-265A6997FCDA}"/>
              </a:ext>
            </a:extLst>
          </p:cNvPr>
          <p:cNvGrpSpPr/>
          <p:nvPr/>
        </p:nvGrpSpPr>
        <p:grpSpPr>
          <a:xfrm>
            <a:off x="317124" y="1164971"/>
            <a:ext cx="11557748" cy="3046988"/>
            <a:chOff x="2700628" y="1895287"/>
            <a:chExt cx="8020771" cy="3046988"/>
          </a:xfrm>
        </p:grpSpPr>
        <p:sp>
          <p:nvSpPr>
            <p:cNvPr id="20" name="TextBox 67">
              <a:extLst>
                <a:ext uri="{FF2B5EF4-FFF2-40B4-BE49-F238E27FC236}">
                  <a16:creationId xmlns:a16="http://schemas.microsoft.com/office/drawing/2014/main" id="{6109C2BF-F15F-08AC-93CD-5CF276702973}"/>
                </a:ext>
              </a:extLst>
            </p:cNvPr>
            <p:cNvSpPr txBox="1"/>
            <p:nvPr/>
          </p:nvSpPr>
          <p:spPr>
            <a:xfrm>
              <a:off x="2700628" y="1895287"/>
              <a:ext cx="8020770" cy="3046988"/>
            </a:xfrm>
            <a:prstGeom prst="rect">
              <a:avLst/>
            </a:prstGeom>
            <a:noFill/>
          </p:spPr>
          <p:txBody>
            <a:bodyPr wrap="square" rtlCol="0">
              <a:prstTxWarp prst="textArchUp">
                <a:avLst/>
              </a:prstTxWarp>
              <a:spAutoFit/>
            </a:bodyPr>
            <a:lstStyle/>
            <a:p>
              <a:pPr algn="ct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NÀO !</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21" name="TextBox 67">
              <a:extLst>
                <a:ext uri="{FF2B5EF4-FFF2-40B4-BE49-F238E27FC236}">
                  <a16:creationId xmlns:a16="http://schemas.microsoft.com/office/drawing/2014/main" id="{5EE2174C-49D4-A6BE-C05C-C04560B3B2D4}"/>
                </a:ext>
              </a:extLst>
            </p:cNvPr>
            <p:cNvSpPr txBox="1"/>
            <p:nvPr/>
          </p:nvSpPr>
          <p:spPr>
            <a:xfrm>
              <a:off x="2700629" y="1895287"/>
              <a:ext cx="8020770" cy="3046988"/>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a:t>
              </a:r>
              <a:endParaRPr lang="en-US" sz="96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25" name="Picture 6" descr="A picture containing toy, doll, clipart&#10;&#10;Description automatically generated">
            <a:extLst>
              <a:ext uri="{FF2B5EF4-FFF2-40B4-BE49-F238E27FC236}">
                <a16:creationId xmlns:a16="http://schemas.microsoft.com/office/drawing/2014/main" id="{B2E72284-E8D6-AF7C-D715-F7D7C86C69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850939" y="1936637"/>
            <a:ext cx="10490116" cy="4550644"/>
          </a:xfrm>
          <a:prstGeom prst="rect">
            <a:avLst/>
          </a:prstGeom>
        </p:spPr>
      </p:pic>
    </p:spTree>
    <p:extLst>
      <p:ext uri="{BB962C8B-B14F-4D97-AF65-F5344CB8AC3E}">
        <p14:creationId xmlns:p14="http://schemas.microsoft.com/office/powerpoint/2010/main" val="885223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50AD373F-ABF7-FC20-52A8-84521629CBCB}"/>
              </a:ext>
            </a:extLst>
          </p:cNvPr>
          <p:cNvGrpSpPr/>
          <p:nvPr/>
        </p:nvGrpSpPr>
        <p:grpSpPr>
          <a:xfrm>
            <a:off x="-505327" y="551547"/>
            <a:ext cx="12962021" cy="1510350"/>
            <a:chOff x="2416310" y="1844917"/>
            <a:chExt cx="10016801" cy="1510350"/>
          </a:xfrm>
        </p:grpSpPr>
        <p:sp>
          <p:nvSpPr>
            <p:cNvPr id="3" name="TextBox 67">
              <a:extLst>
                <a:ext uri="{FF2B5EF4-FFF2-40B4-BE49-F238E27FC236}">
                  <a16:creationId xmlns:a16="http://schemas.microsoft.com/office/drawing/2014/main" id="{632F9B7B-8CFF-2D85-3038-CB832F381E5D}"/>
                </a:ext>
              </a:extLst>
            </p:cNvPr>
            <p:cNvSpPr txBox="1"/>
            <p:nvPr/>
          </p:nvSpPr>
          <p:spPr>
            <a:xfrm>
              <a:off x="2608465" y="1844917"/>
              <a:ext cx="9632493" cy="1510350"/>
            </a:xfrm>
            <a:prstGeom prst="rect">
              <a:avLst/>
            </a:prstGeom>
            <a:noFill/>
          </p:spPr>
          <p:txBody>
            <a:bodyPr wrap="square" rtlCol="0">
              <a:spAutoFit/>
            </a:bodyPr>
            <a:lstStyle/>
            <a:p>
              <a:pPr algn="ctr">
                <a:lnSpc>
                  <a:spcPct val="80000"/>
                </a:lnSpc>
              </a:pPr>
              <a:r>
                <a:rPr lang="en-US" sz="115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CÁ NHÂN</a:t>
              </a:r>
              <a:endParaRPr lang="en-US" sz="115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F8075BD5-2DF5-FEBF-1B9E-765F05510F62}"/>
                </a:ext>
              </a:extLst>
            </p:cNvPr>
            <p:cNvSpPr txBox="1"/>
            <p:nvPr/>
          </p:nvSpPr>
          <p:spPr>
            <a:xfrm>
              <a:off x="2416310" y="1844917"/>
              <a:ext cx="10016801" cy="1510350"/>
            </a:xfrm>
            <a:prstGeom prst="rect">
              <a:avLst/>
            </a:prstGeom>
            <a:noFill/>
          </p:spPr>
          <p:txBody>
            <a:bodyPr wrap="square" rtlCol="0">
              <a:spAutoFit/>
            </a:bodyPr>
            <a:lstStyle/>
            <a:p>
              <a:pPr algn="ctr">
                <a:lnSpc>
                  <a:spcPct val="80000"/>
                </a:lnSpc>
              </a:pP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 </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115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Á </a:t>
              </a:r>
              <a:r>
                <a:rPr lang="en-US" sz="115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115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Â</a:t>
              </a:r>
              <a:r>
                <a:rPr lang="en-US" sz="115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115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115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5" name="Picture 3">
            <a:extLst>
              <a:ext uri="{FF2B5EF4-FFF2-40B4-BE49-F238E27FC236}">
                <a16:creationId xmlns:a16="http://schemas.microsoft.com/office/drawing/2014/main" id="{4AB9781D-B334-5497-4B82-6A529545867F}"/>
              </a:ext>
            </a:extLst>
          </p:cNvPr>
          <p:cNvPicPr>
            <a:picLocks noChangeAspect="1"/>
          </p:cNvPicPr>
          <p:nvPr/>
        </p:nvPicPr>
        <p:blipFill>
          <a:blip r:embed="rId5"/>
          <a:srcRect/>
          <a:stretch>
            <a:fillRect/>
          </a:stretch>
        </p:blipFill>
        <p:spPr>
          <a:xfrm>
            <a:off x="8484195" y="2243484"/>
            <a:ext cx="2839456" cy="4376811"/>
          </a:xfrm>
          <a:prstGeom prst="rect">
            <a:avLst/>
          </a:prstGeom>
        </p:spPr>
      </p:pic>
      <p:pic>
        <p:nvPicPr>
          <p:cNvPr id="6" name="Picture 4">
            <a:extLst>
              <a:ext uri="{FF2B5EF4-FFF2-40B4-BE49-F238E27FC236}">
                <a16:creationId xmlns:a16="http://schemas.microsoft.com/office/drawing/2014/main" id="{A77F5A0A-1B7A-7AAF-88B7-277A44EA0238}"/>
              </a:ext>
            </a:extLst>
          </p:cNvPr>
          <p:cNvPicPr>
            <a:picLocks noChangeAspect="1"/>
          </p:cNvPicPr>
          <p:nvPr/>
        </p:nvPicPr>
        <p:blipFill>
          <a:blip r:embed="rId6"/>
          <a:srcRect/>
          <a:stretch>
            <a:fillRect/>
          </a:stretch>
        </p:blipFill>
        <p:spPr>
          <a:xfrm>
            <a:off x="575437" y="2243484"/>
            <a:ext cx="2632984" cy="4346053"/>
          </a:xfrm>
          <a:prstGeom prst="rect">
            <a:avLst/>
          </a:prstGeom>
        </p:spPr>
      </p:pic>
      <p:pic>
        <p:nvPicPr>
          <p:cNvPr id="7" name="Picture 9">
            <a:extLst>
              <a:ext uri="{FF2B5EF4-FFF2-40B4-BE49-F238E27FC236}">
                <a16:creationId xmlns:a16="http://schemas.microsoft.com/office/drawing/2014/main" id="{C089EFB2-5CE5-58F7-5ADB-7386112FA9CF}"/>
              </a:ext>
            </a:extLst>
          </p:cNvPr>
          <p:cNvPicPr>
            <a:picLocks noChangeAspect="1"/>
          </p:cNvPicPr>
          <p:nvPr/>
        </p:nvPicPr>
        <p:blipFill rotWithShape="1">
          <a:blip r:embed="rId7"/>
          <a:srcRect r="50561"/>
          <a:stretch/>
        </p:blipFill>
        <p:spPr>
          <a:xfrm>
            <a:off x="3996361" y="2096049"/>
            <a:ext cx="3958643" cy="2109736"/>
          </a:xfrm>
          <a:prstGeom prst="rect">
            <a:avLst/>
          </a:prstGeom>
        </p:spPr>
      </p:pic>
      <p:pic>
        <p:nvPicPr>
          <p:cNvPr id="14" name="Picture 9">
            <a:extLst>
              <a:ext uri="{FF2B5EF4-FFF2-40B4-BE49-F238E27FC236}">
                <a16:creationId xmlns:a16="http://schemas.microsoft.com/office/drawing/2014/main" id="{6BFDEF2B-0FB4-A603-6FE2-FC22B5B7E3B9}"/>
              </a:ext>
            </a:extLst>
          </p:cNvPr>
          <p:cNvPicPr>
            <a:picLocks noChangeAspect="1"/>
          </p:cNvPicPr>
          <p:nvPr/>
        </p:nvPicPr>
        <p:blipFill rotWithShape="1">
          <a:blip r:embed="rId7"/>
          <a:srcRect l="49107"/>
          <a:stretch/>
        </p:blipFill>
        <p:spPr>
          <a:xfrm>
            <a:off x="3673642" y="4057925"/>
            <a:ext cx="4075033" cy="2109736"/>
          </a:xfrm>
          <a:prstGeom prst="rect">
            <a:avLst/>
          </a:prstGeom>
        </p:spPr>
      </p:pic>
    </p:spTree>
    <p:extLst>
      <p:ext uri="{BB962C8B-B14F-4D97-AF65-F5344CB8AC3E}">
        <p14:creationId xmlns:p14="http://schemas.microsoft.com/office/powerpoint/2010/main" val="268323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7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77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7000">
                                          <p:cBhvr additive="base">
                                            <p:cTn id="11" dur="1000" fill="hold"/>
                                            <p:tgtEl>
                                              <p:spTgt spid="5"/>
                                            </p:tgtEl>
                                            <p:attrNameLst>
                                              <p:attrName>ppt_x</p:attrName>
                                            </p:attrNameLst>
                                          </p:cBhvr>
                                          <p:tavLst>
                                            <p:tav tm="0">
                                              <p:val>
                                                <p:strVal val="1+#ppt_w/2"/>
                                              </p:val>
                                            </p:tav>
                                            <p:tav tm="100000">
                                              <p:val>
                                                <p:strVal val="#ppt_x"/>
                                              </p:val>
                                            </p:tav>
                                          </p:tavLst>
                                        </p:anim>
                                        <p:anim calcmode="lin" valueType="num" p14:bounceEnd="77000">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8" name="whoosh.wav"/>
                                            </p:tgtEl>
                                          </p:cMediaNode>
                                        </p:audio>
                                      </p:sub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38" name="Bảng 38">
            <a:extLst>
              <a:ext uri="{FF2B5EF4-FFF2-40B4-BE49-F238E27FC236}">
                <a16:creationId xmlns:a16="http://schemas.microsoft.com/office/drawing/2014/main" id="{CC2635A8-D936-E947-4536-24F0D254DD81}"/>
              </a:ext>
            </a:extLst>
          </p:cNvPr>
          <p:cNvGraphicFramePr>
            <a:graphicFrameLocks noGrp="1"/>
          </p:cNvGraphicFramePr>
          <p:nvPr>
            <p:extLst>
              <p:ext uri="{D42A27DB-BD31-4B8C-83A1-F6EECF244321}">
                <p14:modId xmlns:p14="http://schemas.microsoft.com/office/powerpoint/2010/main" val="3647351646"/>
              </p:ext>
            </p:extLst>
          </p:nvPr>
        </p:nvGraphicFramePr>
        <p:xfrm>
          <a:off x="537410" y="2655849"/>
          <a:ext cx="11117179" cy="3807475"/>
        </p:xfrm>
        <a:graphic>
          <a:graphicData uri="http://schemas.openxmlformats.org/drawingml/2006/table">
            <a:tbl>
              <a:tblPr firstRow="1" bandRow="1">
                <a:tableStyleId>{00A15C55-8517-42AA-B614-E9B94910E393}</a:tableStyleId>
              </a:tblPr>
              <a:tblGrid>
                <a:gridCol w="839965">
                  <a:extLst>
                    <a:ext uri="{9D8B030D-6E8A-4147-A177-3AD203B41FA5}">
                      <a16:colId xmlns:a16="http://schemas.microsoft.com/office/drawing/2014/main" val="3464811236"/>
                    </a:ext>
                  </a:extLst>
                </a:gridCol>
                <a:gridCol w="8794924">
                  <a:extLst>
                    <a:ext uri="{9D8B030D-6E8A-4147-A177-3AD203B41FA5}">
                      <a16:colId xmlns:a16="http://schemas.microsoft.com/office/drawing/2014/main" val="2382879118"/>
                    </a:ext>
                  </a:extLst>
                </a:gridCol>
                <a:gridCol w="1482290">
                  <a:extLst>
                    <a:ext uri="{9D8B030D-6E8A-4147-A177-3AD203B41FA5}">
                      <a16:colId xmlns:a16="http://schemas.microsoft.com/office/drawing/2014/main" val="3849109795"/>
                    </a:ext>
                  </a:extLst>
                </a:gridCol>
              </a:tblGrid>
              <a:tr h="761495">
                <a:tc>
                  <a:txBody>
                    <a:bodyPr/>
                    <a:lstStyle/>
                    <a:p>
                      <a:pPr algn="ctr"/>
                      <a:r>
                        <a:rPr lang="en-US" sz="3200">
                          <a:solidFill>
                            <a:schemeClr val="tx1"/>
                          </a:solidFill>
                          <a:latin typeface="Calibri "/>
                        </a:rPr>
                        <a:t>STT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Calibri "/>
                        </a:rPr>
                        <a:t>Chủ đề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solidFill>
                            <a:schemeClr val="tx1"/>
                          </a:solidFill>
                          <a:latin typeface="Calibri "/>
                        </a:rPr>
                        <a:t>Nhóm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1589955"/>
                  </a:ext>
                </a:extLst>
              </a:tr>
              <a:tr h="761495">
                <a:tc>
                  <a:txBody>
                    <a:bodyPr/>
                    <a:lstStyle/>
                    <a:p>
                      <a:pPr algn="ctr"/>
                      <a:r>
                        <a:rPr lang="en-US" sz="2800">
                          <a:solidFill>
                            <a:schemeClr val="tx1"/>
                          </a:solidFill>
                          <a:latin typeface="Calibri "/>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i="1" u="sng">
                          <a:solidFill>
                            <a:schemeClr val="tx1"/>
                          </a:solidFill>
                          <a:latin typeface="Calibri "/>
                        </a:rPr>
                        <a:t>Giao thông đường biển</a:t>
                      </a:r>
                      <a:r>
                        <a:rPr lang="vi-VN" sz="2800" i="1" u="none">
                          <a:solidFill>
                            <a:schemeClr val="tx1"/>
                          </a:solidFill>
                          <a:latin typeface="Calibri "/>
                        </a:rPr>
                        <a:t> </a:t>
                      </a:r>
                      <a:r>
                        <a:rPr lang="vi-VN" sz="2800">
                          <a:solidFill>
                            <a:schemeClr val="tx1"/>
                          </a:solidFill>
                          <a:latin typeface="Calibri "/>
                        </a:rPr>
                        <a:t>vùng Duyên hải miền Trung.</a:t>
                      </a:r>
                      <a:endParaRPr lang="en-US" sz="2800">
                        <a:solidFill>
                          <a:schemeClr val="tx1"/>
                        </a:solidFill>
                        <a:latin typeface="Calibri "/>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5220407"/>
                  </a:ext>
                </a:extLst>
              </a:tr>
              <a:tr h="761495">
                <a:tc>
                  <a:txBody>
                    <a:bodyPr/>
                    <a:lstStyle/>
                    <a:p>
                      <a:pPr algn="ctr"/>
                      <a:r>
                        <a:rPr lang="en-US" sz="2800">
                          <a:solidFill>
                            <a:schemeClr val="tx1"/>
                          </a:solidFill>
                          <a:latin typeface="Calibri "/>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u="sng">
                          <a:solidFill>
                            <a:schemeClr val="tx1"/>
                          </a:solidFill>
                          <a:latin typeface="Calibri "/>
                        </a:rPr>
                        <a:t>Du lịch biển</a:t>
                      </a:r>
                      <a:r>
                        <a:rPr lang="en-US" sz="2800" i="1" u="none">
                          <a:solidFill>
                            <a:schemeClr val="tx1"/>
                          </a:solidFill>
                          <a:latin typeface="Calibri "/>
                        </a:rPr>
                        <a:t> </a:t>
                      </a:r>
                      <a:r>
                        <a:rPr lang="en-US" sz="2800">
                          <a:solidFill>
                            <a:schemeClr val="tx1"/>
                          </a:solidFill>
                          <a:latin typeface="Calibri "/>
                        </a:rPr>
                        <a:t>vùng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2532780"/>
                  </a:ext>
                </a:extLst>
              </a:tr>
              <a:tr h="761495">
                <a:tc>
                  <a:txBody>
                    <a:bodyPr/>
                    <a:lstStyle/>
                    <a:p>
                      <a:pPr algn="ctr"/>
                      <a:r>
                        <a:rPr lang="en-US" sz="2800">
                          <a:solidFill>
                            <a:schemeClr val="tx1"/>
                          </a:solidFill>
                          <a:latin typeface="Calibri "/>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u="sng">
                          <a:solidFill>
                            <a:schemeClr val="tx1"/>
                          </a:solidFill>
                          <a:latin typeface="Calibri "/>
                        </a:rPr>
                        <a:t>Đánh bắt và nuôi trồng hải sản</a:t>
                      </a:r>
                      <a:r>
                        <a:rPr lang="en-US" sz="2800">
                          <a:solidFill>
                            <a:schemeClr val="tx1"/>
                          </a:solidFill>
                          <a:latin typeface="Calibri "/>
                        </a:rPr>
                        <a:t> vùng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883691"/>
                  </a:ext>
                </a:extLst>
              </a:tr>
              <a:tr h="761495">
                <a:tc>
                  <a:txBody>
                    <a:bodyPr/>
                    <a:lstStyle/>
                    <a:p>
                      <a:pPr algn="ctr"/>
                      <a:r>
                        <a:rPr lang="en-US" sz="2800">
                          <a:solidFill>
                            <a:schemeClr val="tx1"/>
                          </a:solidFill>
                          <a:latin typeface="Calibri "/>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1" u="sng">
                          <a:solidFill>
                            <a:schemeClr val="tx1"/>
                          </a:solidFill>
                          <a:latin typeface="Calibri "/>
                        </a:rPr>
                        <a:t>Làm muối</a:t>
                      </a:r>
                      <a:r>
                        <a:rPr lang="en-US" sz="2800" i="1" u="none">
                          <a:solidFill>
                            <a:schemeClr val="tx1"/>
                          </a:solidFill>
                          <a:latin typeface="Calibri "/>
                        </a:rPr>
                        <a:t> </a:t>
                      </a:r>
                      <a:r>
                        <a:rPr lang="en-US" sz="2800">
                          <a:solidFill>
                            <a:schemeClr val="tx1"/>
                          </a:solidFill>
                          <a:latin typeface="Calibri "/>
                        </a:rPr>
                        <a:t>vùng Duyên hải miền Trung.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solidFill>
                            <a:schemeClr val="tx1"/>
                          </a:solidFill>
                          <a:latin typeface="Calibri "/>
                        </a:rPr>
                        <a:t>A4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5556025"/>
                  </a:ext>
                </a:extLst>
              </a:tr>
            </a:tbl>
          </a:graphicData>
        </a:graphic>
      </p:graphicFrame>
      <p:sp>
        <p:nvSpPr>
          <p:cNvPr id="17" name="Hình chữ nhật: Góc Tròn 16">
            <a:extLst>
              <a:ext uri="{FF2B5EF4-FFF2-40B4-BE49-F238E27FC236}">
                <a16:creationId xmlns:a16="http://schemas.microsoft.com/office/drawing/2014/main" id="{BD1361E3-C209-3B3E-26D3-2813CDC3401F}"/>
              </a:ext>
            </a:extLst>
          </p:cNvPr>
          <p:cNvSpPr/>
          <p:nvPr/>
        </p:nvSpPr>
        <p:spPr>
          <a:xfrm>
            <a:off x="1155032" y="1462812"/>
            <a:ext cx="10828421" cy="781439"/>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a:t>
            </a:r>
          </a:p>
        </p:txBody>
      </p:sp>
      <p:grpSp>
        <p:nvGrpSpPr>
          <p:cNvPr id="8" name="Group 8">
            <a:extLst>
              <a:ext uri="{FF2B5EF4-FFF2-40B4-BE49-F238E27FC236}">
                <a16:creationId xmlns:a16="http://schemas.microsoft.com/office/drawing/2014/main" id="{72250003-ABD3-369C-778B-13F9CE563A0C}"/>
              </a:ext>
            </a:extLst>
          </p:cNvPr>
          <p:cNvGrpSpPr/>
          <p:nvPr/>
        </p:nvGrpSpPr>
        <p:grpSpPr>
          <a:xfrm>
            <a:off x="863348" y="196424"/>
            <a:ext cx="10638841" cy="1325428"/>
            <a:chOff x="2608465" y="1844916"/>
            <a:chExt cx="8020770" cy="1325428"/>
          </a:xfrm>
        </p:grpSpPr>
        <p:sp>
          <p:nvSpPr>
            <p:cNvPr id="9" name="TextBox 67">
              <a:extLst>
                <a:ext uri="{FF2B5EF4-FFF2-40B4-BE49-F238E27FC236}">
                  <a16:creationId xmlns:a16="http://schemas.microsoft.com/office/drawing/2014/main" id="{87455026-69A6-9277-9C6A-AD21014E783E}"/>
                </a:ext>
              </a:extLst>
            </p:cNvPr>
            <p:cNvSpPr txBox="1"/>
            <p:nvPr/>
          </p:nvSpPr>
          <p:spPr>
            <a:xfrm>
              <a:off x="2608465" y="1844917"/>
              <a:ext cx="8020770" cy="1325427"/>
            </a:xfrm>
            <a:prstGeom prst="rect">
              <a:avLst/>
            </a:prstGeom>
            <a:noFill/>
          </p:spPr>
          <p:txBody>
            <a:bodyPr wrap="square" rtlCol="0">
              <a:spAutoFit/>
            </a:bodyPr>
            <a:lstStyle/>
            <a:p>
              <a:pPr algn="ctr">
                <a:lnSpc>
                  <a:spcPct val="80000"/>
                </a:lnSpc>
              </a:pP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NHÓM</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6C605609-D577-7C8F-9CA0-C16979AB9C6F}"/>
                </a:ext>
              </a:extLst>
            </p:cNvPr>
            <p:cNvSpPr txBox="1"/>
            <p:nvPr/>
          </p:nvSpPr>
          <p:spPr>
            <a:xfrm>
              <a:off x="2608465" y="1844916"/>
              <a:ext cx="8020770" cy="1325427"/>
            </a:xfrm>
            <a:prstGeom prst="rect">
              <a:avLst/>
            </a:prstGeom>
            <a:noFill/>
          </p:spPr>
          <p:txBody>
            <a:bodyPr wrap="square" rtlCol="0">
              <a:spAutoFit/>
            </a:bodyPr>
            <a:lstStyle/>
            <a:p>
              <a:pPr algn="ctr">
                <a:lnSpc>
                  <a:spcPct val="80000"/>
                </a:lnSpc>
              </a:pP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 N</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96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
        <p:nvSpPr>
          <p:cNvPr id="16" name="Hộp Văn bản 15">
            <a:extLst>
              <a:ext uri="{FF2B5EF4-FFF2-40B4-BE49-F238E27FC236}">
                <a16:creationId xmlns:a16="http://schemas.microsoft.com/office/drawing/2014/main" id="{85E7E0E9-51D0-840F-B590-7D710D67EE1E}"/>
              </a:ext>
            </a:extLst>
          </p:cNvPr>
          <p:cNvSpPr txBox="1"/>
          <p:nvPr/>
        </p:nvSpPr>
        <p:spPr>
          <a:xfrm>
            <a:off x="1672390" y="1521851"/>
            <a:ext cx="11289633" cy="677108"/>
          </a:xfrm>
          <a:prstGeom prst="rect">
            <a:avLst/>
          </a:prstGeom>
          <a:noFill/>
        </p:spPr>
        <p:txBody>
          <a:bodyPr wrap="square">
            <a:spAutoFit/>
          </a:bodyPr>
          <a:lstStyle/>
          <a:p>
            <a:r>
              <a:rPr lang="en-US" sz="3800"/>
              <a:t>Làm việc theo nhóm để hoàn thành phiếu học tập. </a:t>
            </a:r>
          </a:p>
        </p:txBody>
      </p:sp>
      <p:pic>
        <p:nvPicPr>
          <p:cNvPr id="18" name="Picture 33">
            <a:extLst>
              <a:ext uri="{FF2B5EF4-FFF2-40B4-BE49-F238E27FC236}">
                <a16:creationId xmlns:a16="http://schemas.microsoft.com/office/drawing/2014/main" id="{5B410800-CEF9-DE9F-FE13-E7BD74B2C783}"/>
              </a:ext>
            </a:extLst>
          </p:cNvPr>
          <p:cNvPicPr>
            <a:picLocks noChangeAspect="1"/>
          </p:cNvPicPr>
          <p:nvPr/>
        </p:nvPicPr>
        <p:blipFill>
          <a:blip r:embed="rId5"/>
          <a:srcRect/>
          <a:stretch>
            <a:fillRect/>
          </a:stretch>
        </p:blipFill>
        <p:spPr>
          <a:xfrm rot="20735645" flipH="1">
            <a:off x="277084" y="933359"/>
            <a:ext cx="1445194" cy="1507373"/>
          </a:xfrm>
          <a:prstGeom prst="rect">
            <a:avLst/>
          </a:prstGeom>
        </p:spPr>
      </p:pic>
    </p:spTree>
    <p:extLst>
      <p:ext uri="{BB962C8B-B14F-4D97-AF65-F5344CB8AC3E}">
        <p14:creationId xmlns:p14="http://schemas.microsoft.com/office/powerpoint/2010/main" val="49522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 calcmode="lin" valueType="num">
                                      <p:cBhvr>
                                        <p:cTn id="22" dur="1000" fill="hold"/>
                                        <p:tgtEl>
                                          <p:spTgt spid="17"/>
                                        </p:tgtEl>
                                        <p:attrNameLst>
                                          <p:attrName>style.rotation</p:attrName>
                                        </p:attrNameLst>
                                      </p:cBhvr>
                                      <p:tavLst>
                                        <p:tav tm="0">
                                          <p:val>
                                            <p:fltVal val="90"/>
                                          </p:val>
                                        </p:tav>
                                        <p:tav tm="100000">
                                          <p:val>
                                            <p:fltVal val="0"/>
                                          </p:val>
                                        </p:tav>
                                      </p:tavLst>
                                    </p:anim>
                                    <p:animEffect transition="in" filter="fade">
                                      <p:cBhvr>
                                        <p:cTn id="23" dur="1000"/>
                                        <p:tgtEl>
                                          <p:spTgt spid="17"/>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90"/>
                                          </p:val>
                                        </p:tav>
                                        <p:tav tm="100000">
                                          <p:val>
                                            <p:fltVal val="0"/>
                                          </p:val>
                                        </p:tav>
                                      </p:tavLst>
                                    </p:anim>
                                    <p:animEffect transition="in" filter="fade">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p:cTn id="34" dur="500" fill="hold"/>
                                        <p:tgtEl>
                                          <p:spTgt spid="38"/>
                                        </p:tgtEl>
                                        <p:attrNameLst>
                                          <p:attrName>ppt_w</p:attrName>
                                        </p:attrNameLst>
                                      </p:cBhvr>
                                      <p:tavLst>
                                        <p:tav tm="0">
                                          <p:val>
                                            <p:fltVal val="0"/>
                                          </p:val>
                                        </p:tav>
                                        <p:tav tm="100000">
                                          <p:val>
                                            <p:strVal val="#ppt_w"/>
                                          </p:val>
                                        </p:tav>
                                      </p:tavLst>
                                    </p:anim>
                                    <p:anim calcmode="lin" valueType="num">
                                      <p:cBhvr>
                                        <p:cTn id="35" dur="500" fill="hold"/>
                                        <p:tgtEl>
                                          <p:spTgt spid="38"/>
                                        </p:tgtEl>
                                        <p:attrNameLst>
                                          <p:attrName>ppt_h</p:attrName>
                                        </p:attrNameLst>
                                      </p:cBhvr>
                                      <p:tavLst>
                                        <p:tav tm="0">
                                          <p:val>
                                            <p:fltVal val="0"/>
                                          </p:val>
                                        </p:tav>
                                        <p:tav tm="100000">
                                          <p:val>
                                            <p:strVal val="#ppt_h"/>
                                          </p:val>
                                        </p:tav>
                                      </p:tavLst>
                                    </p:anim>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C65D1B5-3BB3-6683-016E-F2260F2B96F2}"/>
              </a:ext>
            </a:extLst>
          </p:cNvPr>
          <p:cNvPicPr>
            <a:picLocks noChangeAspect="1"/>
          </p:cNvPicPr>
          <p:nvPr/>
        </p:nvPicPr>
        <p:blipFill>
          <a:blip r:embed="rId4"/>
          <a:stretch>
            <a:fillRect/>
          </a:stretch>
        </p:blipFill>
        <p:spPr>
          <a:xfrm>
            <a:off x="693419" y="1832212"/>
            <a:ext cx="10805159" cy="4759495"/>
          </a:xfrm>
          <a:prstGeom prst="rect">
            <a:avLst/>
          </a:prstGeom>
        </p:spPr>
      </p:pic>
      <p:grpSp>
        <p:nvGrpSpPr>
          <p:cNvPr id="4" name="Group 15">
            <a:extLst>
              <a:ext uri="{FF2B5EF4-FFF2-40B4-BE49-F238E27FC236}">
                <a16:creationId xmlns:a16="http://schemas.microsoft.com/office/drawing/2014/main" id="{BB15903B-FA00-8A1A-E9E1-24D426C60370}"/>
              </a:ext>
            </a:extLst>
          </p:cNvPr>
          <p:cNvGrpSpPr/>
          <p:nvPr/>
        </p:nvGrpSpPr>
        <p:grpSpPr>
          <a:xfrm>
            <a:off x="343821" y="1128664"/>
            <a:ext cx="11504353" cy="1407096"/>
            <a:chOff x="44985" y="1123881"/>
            <a:chExt cx="11504353" cy="1407096"/>
          </a:xfrm>
        </p:grpSpPr>
        <p:grpSp>
          <p:nvGrpSpPr>
            <p:cNvPr id="5" name="Group 10">
              <a:extLst>
                <a:ext uri="{FF2B5EF4-FFF2-40B4-BE49-F238E27FC236}">
                  <a16:creationId xmlns:a16="http://schemas.microsoft.com/office/drawing/2014/main" id="{FA20BCBD-10BF-C810-E783-D7ECD3403CB6}"/>
                </a:ext>
              </a:extLst>
            </p:cNvPr>
            <p:cNvGrpSpPr/>
            <p:nvPr/>
          </p:nvGrpSpPr>
          <p:grpSpPr>
            <a:xfrm>
              <a:off x="1959088" y="1123881"/>
              <a:ext cx="8020771" cy="1323439"/>
              <a:chOff x="2598304" y="1916079"/>
              <a:chExt cx="8020771" cy="1323439"/>
            </a:xfrm>
          </p:grpSpPr>
          <p:sp>
            <p:nvSpPr>
              <p:cNvPr id="11" name="TextBox 67">
                <a:extLst>
                  <a:ext uri="{FF2B5EF4-FFF2-40B4-BE49-F238E27FC236}">
                    <a16:creationId xmlns:a16="http://schemas.microsoft.com/office/drawing/2014/main" id="{C01083E3-467C-7EA8-4B02-976B13A07FD6}"/>
                  </a:ext>
                </a:extLst>
              </p:cNvPr>
              <p:cNvSpPr txBox="1"/>
              <p:nvPr/>
            </p:nvSpPr>
            <p:spPr>
              <a:xfrm>
                <a:off x="2598305" y="1916079"/>
                <a:ext cx="8020770" cy="1323439"/>
              </a:xfrm>
              <a:prstGeom prst="rect">
                <a:avLst/>
              </a:prstGeom>
              <a:noFill/>
            </p:spPr>
            <p:txBody>
              <a:bodyPr wrap="square" rtlCol="0">
                <a:prstTxWarp prst="textArchUp">
                  <a:avLst/>
                </a:prstTxWarp>
                <a:spAutoFit/>
              </a:bodyPr>
              <a:lstStyle/>
              <a:p>
                <a:pPr algn="ctr"/>
                <a:r>
                  <a:rPr lang="en-US" sz="8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2" name="TextBox 67">
                <a:extLst>
                  <a:ext uri="{FF2B5EF4-FFF2-40B4-BE49-F238E27FC236}">
                    <a16:creationId xmlns:a16="http://schemas.microsoft.com/office/drawing/2014/main" id="{6E7AC576-5A9A-3A3C-5EF6-55C9F2C23E07}"/>
                  </a:ext>
                </a:extLst>
              </p:cNvPr>
              <p:cNvSpPr txBox="1"/>
              <p:nvPr/>
            </p:nvSpPr>
            <p:spPr>
              <a:xfrm>
                <a:off x="2598304" y="1916079"/>
                <a:ext cx="8020770" cy="1323439"/>
              </a:xfrm>
              <a:prstGeom prst="rect">
                <a:avLst/>
              </a:prstGeom>
              <a:noFill/>
            </p:spPr>
            <p:txBody>
              <a:bodyPr wrap="square" rtlCol="0">
                <a:prstTxWarp prst="textArchUp">
                  <a:avLst/>
                </a:prstTxWarp>
                <a:spAutoFit/>
              </a:bodyPr>
              <a:lstStyle/>
              <a:p>
                <a:pPr algn="ctr"/>
                <a:r>
                  <a:rPr lang="en-US" sz="8800" b="1">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VÒNG MẢNH GHÉP</a:t>
                </a:r>
                <a:endParaRPr lang="en-US" sz="88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6" name="Picture 11">
              <a:extLst>
                <a:ext uri="{FF2B5EF4-FFF2-40B4-BE49-F238E27FC236}">
                  <a16:creationId xmlns:a16="http://schemas.microsoft.com/office/drawing/2014/main" id="{5574300B-9C14-709C-C021-2A32FDDD7C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21367202">
              <a:off x="44985" y="1133447"/>
              <a:ext cx="2005378" cy="1397530"/>
            </a:xfrm>
            <a:prstGeom prst="rect">
              <a:avLst/>
            </a:prstGeom>
          </p:spPr>
        </p:pic>
        <p:pic>
          <p:nvPicPr>
            <p:cNvPr id="10" name="Picture 12">
              <a:extLst>
                <a:ext uri="{FF2B5EF4-FFF2-40B4-BE49-F238E27FC236}">
                  <a16:creationId xmlns:a16="http://schemas.microsoft.com/office/drawing/2014/main" id="{F882F6DD-11FB-8F1F-F990-7CB94E94B0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65" b="89963" l="9845" r="91192">
                          <a14:foregroundMark x1="75907" y1="37918" x2="86269" y2="36803"/>
                          <a14:foregroundMark x1="91192" y1="34201" x2="91192" y2="34201"/>
                          <a14:foregroundMark x1="25389" y1="26394" x2="25389" y2="26394"/>
                          <a14:foregroundMark x1="21244" y1="30855" x2="21244" y2="30855"/>
                          <a14:foregroundMark x1="21762" y1="37546" x2="21762" y2="37546"/>
                          <a14:backgroundMark x1="47150" y1="1859" x2="51813" y2="10781"/>
                          <a14:backgroundMark x1="42487" y1="21933" x2="54145" y2="17844"/>
                          <a14:backgroundMark x1="37565" y1="15242" x2="58290" y2="24164"/>
                          <a14:backgroundMark x1="59585" y1="75465" x2="48705" y2="81041"/>
                        </a14:backgroundRemoval>
                      </a14:imgEffect>
                      <a14:imgEffect>
                        <a14:brightnessContrast contrast="20000"/>
                      </a14:imgEffect>
                    </a14:imgLayer>
                  </a14:imgProps>
                </a:ext>
              </a:extLst>
            </a:blip>
            <a:stretch>
              <a:fillRect/>
            </a:stretch>
          </p:blipFill>
          <p:spPr>
            <a:xfrm rot="1152038">
              <a:off x="9543960" y="1128664"/>
              <a:ext cx="2005378" cy="1397530"/>
            </a:xfrm>
            <a:prstGeom prst="rect">
              <a:avLst/>
            </a:prstGeom>
          </p:spPr>
        </p:pic>
      </p:grpSp>
    </p:spTree>
    <p:extLst>
      <p:ext uri="{BB962C8B-B14F-4D97-AF65-F5344CB8AC3E}">
        <p14:creationId xmlns:p14="http://schemas.microsoft.com/office/powerpoint/2010/main" val="132606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7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7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7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5" name="Picture 6" descr="A picture containing toy, doll, clipart&#10;&#10;Description automatically generated">
            <a:extLst>
              <a:ext uri="{FF2B5EF4-FFF2-40B4-BE49-F238E27FC236}">
                <a16:creationId xmlns:a16="http://schemas.microsoft.com/office/drawing/2014/main" id="{B2E72284-E8D6-AF7C-D715-F7D7C86C69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850939" y="1936637"/>
            <a:ext cx="10490116" cy="4550644"/>
          </a:xfrm>
          <a:prstGeom prst="rect">
            <a:avLst/>
          </a:prstGeom>
        </p:spPr>
      </p:pic>
      <p:grpSp>
        <p:nvGrpSpPr>
          <p:cNvPr id="2" name="Group 4">
            <a:extLst>
              <a:ext uri="{FF2B5EF4-FFF2-40B4-BE49-F238E27FC236}">
                <a16:creationId xmlns:a16="http://schemas.microsoft.com/office/drawing/2014/main" id="{D2AD6DD2-C216-2626-D022-97FDB81EDE00}"/>
              </a:ext>
            </a:extLst>
          </p:cNvPr>
          <p:cNvGrpSpPr/>
          <p:nvPr/>
        </p:nvGrpSpPr>
        <p:grpSpPr>
          <a:xfrm>
            <a:off x="265471" y="1209345"/>
            <a:ext cx="11661058" cy="3046988"/>
            <a:chOff x="2608465" y="1844917"/>
            <a:chExt cx="8020770" cy="3046988"/>
          </a:xfrm>
        </p:grpSpPr>
        <p:sp>
          <p:nvSpPr>
            <p:cNvPr id="3" name="TextBox 67">
              <a:extLst>
                <a:ext uri="{FF2B5EF4-FFF2-40B4-BE49-F238E27FC236}">
                  <a16:creationId xmlns:a16="http://schemas.microsoft.com/office/drawing/2014/main" id="{3C8A74A0-1CED-76BC-40D7-B7E4082F5965}"/>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CÙNG TẠO NHÓM MẢNH GHÉP</a:t>
              </a:r>
              <a:endParaRPr lang="en-US" sz="80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4" name="TextBox 67">
              <a:extLst>
                <a:ext uri="{FF2B5EF4-FFF2-40B4-BE49-F238E27FC236}">
                  <a16:creationId xmlns:a16="http://schemas.microsoft.com/office/drawing/2014/main" id="{88A6671A-FCFE-BEA9-B581-92F45017C5C7}"/>
                </a:ext>
              </a:extLst>
            </p:cNvPr>
            <p:cNvSpPr txBox="1"/>
            <p:nvPr/>
          </p:nvSpPr>
          <p:spPr>
            <a:xfrm>
              <a:off x="2608465" y="1844917"/>
              <a:ext cx="8020770" cy="3046988"/>
            </a:xfrm>
            <a:prstGeom prst="rect">
              <a:avLst/>
            </a:prstGeom>
            <a:noFill/>
          </p:spPr>
          <p:txBody>
            <a:bodyPr wrap="square" rtlCol="0">
              <a:prstTxWarp prst="textArchUp">
                <a:avLst/>
              </a:prstTxWarp>
              <a:spAutoFit/>
            </a:bodyPr>
            <a:lstStyle/>
            <a:p>
              <a:pPr algn="ct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Ù</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80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Ạ</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O</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 </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Ả</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G</a:t>
              </a:r>
              <a:r>
                <a:rPr lang="en-US" sz="80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É</a:t>
              </a:r>
              <a:r>
                <a:rPr lang="en-US" sz="80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80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072795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par>
                          <p:cTn id="16" fill="hold">
                            <p:stCondLst>
                              <p:cond delay="1500"/>
                            </p:stCondLst>
                            <p:childTnLst>
                              <p:par>
                                <p:cTn id="17" presetID="32" presetClass="emph" presetSubtype="0" fill="hold" nodeType="afterEffect">
                                  <p:stCondLst>
                                    <p:cond delay="0"/>
                                  </p:stCondLst>
                                  <p:childTnLst>
                                    <p:animRot by="120000">
                                      <p:cBhvr>
                                        <p:cTn id="18" dur="100" fill="hold">
                                          <p:stCondLst>
                                            <p:cond delay="0"/>
                                          </p:stCondLst>
                                        </p:cTn>
                                        <p:tgtEl>
                                          <p:spTgt spid="2"/>
                                        </p:tgtEl>
                                        <p:attrNameLst>
                                          <p:attrName>r</p:attrName>
                                        </p:attrNameLst>
                                      </p:cBhvr>
                                    </p:animRot>
                                    <p:animRot by="-240000">
                                      <p:cBhvr>
                                        <p:cTn id="19" dur="200" fill="hold">
                                          <p:stCondLst>
                                            <p:cond delay="200"/>
                                          </p:stCondLst>
                                        </p:cTn>
                                        <p:tgtEl>
                                          <p:spTgt spid="2"/>
                                        </p:tgtEl>
                                        <p:attrNameLst>
                                          <p:attrName>r</p:attrName>
                                        </p:attrNameLst>
                                      </p:cBhvr>
                                    </p:animRot>
                                    <p:animRot by="240000">
                                      <p:cBhvr>
                                        <p:cTn id="20" dur="200" fill="hold">
                                          <p:stCondLst>
                                            <p:cond delay="400"/>
                                          </p:stCondLst>
                                        </p:cTn>
                                        <p:tgtEl>
                                          <p:spTgt spid="2"/>
                                        </p:tgtEl>
                                        <p:attrNameLst>
                                          <p:attrName>r</p:attrName>
                                        </p:attrNameLst>
                                      </p:cBhvr>
                                    </p:animRot>
                                    <p:animRot by="-240000">
                                      <p:cBhvr>
                                        <p:cTn id="21" dur="200" fill="hold">
                                          <p:stCondLst>
                                            <p:cond delay="600"/>
                                          </p:stCondLst>
                                        </p:cTn>
                                        <p:tgtEl>
                                          <p:spTgt spid="2"/>
                                        </p:tgtEl>
                                        <p:attrNameLst>
                                          <p:attrName>r</p:attrName>
                                        </p:attrNameLst>
                                      </p:cBhvr>
                                    </p:animRot>
                                    <p:animRot by="120000">
                                      <p:cBhvr>
                                        <p:cTn id="2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72250003-ABD3-369C-778B-13F9CE563A0C}"/>
              </a:ext>
            </a:extLst>
          </p:cNvPr>
          <p:cNvGrpSpPr/>
          <p:nvPr/>
        </p:nvGrpSpPr>
        <p:grpSpPr>
          <a:xfrm>
            <a:off x="785003" y="480376"/>
            <a:ext cx="10638841" cy="1325428"/>
            <a:chOff x="2608465" y="1844916"/>
            <a:chExt cx="8020770" cy="1325428"/>
          </a:xfrm>
        </p:grpSpPr>
        <p:sp>
          <p:nvSpPr>
            <p:cNvPr id="9" name="TextBox 67">
              <a:extLst>
                <a:ext uri="{FF2B5EF4-FFF2-40B4-BE49-F238E27FC236}">
                  <a16:creationId xmlns:a16="http://schemas.microsoft.com/office/drawing/2014/main" id="{87455026-69A6-9277-9C6A-AD21014E783E}"/>
                </a:ext>
              </a:extLst>
            </p:cNvPr>
            <p:cNvSpPr txBox="1"/>
            <p:nvPr/>
          </p:nvSpPr>
          <p:spPr>
            <a:xfrm>
              <a:off x="2608465" y="1844917"/>
              <a:ext cx="8020770" cy="1325427"/>
            </a:xfrm>
            <a:prstGeom prst="rect">
              <a:avLst/>
            </a:prstGeom>
            <a:noFill/>
          </p:spPr>
          <p:txBody>
            <a:bodyPr wrap="square" rtlCol="0">
              <a:spAutoFit/>
            </a:bodyPr>
            <a:lstStyle/>
            <a:p>
              <a:pPr algn="ctr">
                <a:lnSpc>
                  <a:spcPct val="80000"/>
                </a:lnSpc>
              </a:pPr>
              <a:r>
                <a:rPr lang="en-US" sz="96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NHIỆM VỤ NHÓM</a:t>
              </a:r>
              <a:endParaRPr lang="en-US" sz="9600" b="1" dirty="0">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10" name="TextBox 67">
              <a:extLst>
                <a:ext uri="{FF2B5EF4-FFF2-40B4-BE49-F238E27FC236}">
                  <a16:creationId xmlns:a16="http://schemas.microsoft.com/office/drawing/2014/main" id="{6C605609-D577-7C8F-9CA0-C16979AB9C6F}"/>
                </a:ext>
              </a:extLst>
            </p:cNvPr>
            <p:cNvSpPr txBox="1"/>
            <p:nvPr/>
          </p:nvSpPr>
          <p:spPr>
            <a:xfrm>
              <a:off x="2608465" y="1844916"/>
              <a:ext cx="8020770" cy="1325427"/>
            </a:xfrm>
            <a:prstGeom prst="rect">
              <a:avLst/>
            </a:prstGeom>
            <a:noFill/>
          </p:spPr>
          <p:txBody>
            <a:bodyPr wrap="square" rtlCol="0">
              <a:spAutoFit/>
            </a:bodyPr>
            <a:lstStyle/>
            <a:p>
              <a:pPr algn="ctr">
                <a:lnSpc>
                  <a:spcPct val="80000"/>
                </a:lnSpc>
              </a:pP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IỆ</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96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Ụ N</a:t>
              </a:r>
              <a:r>
                <a:rPr lang="en-US" sz="96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96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96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r>
                <a:rPr lang="en-US" sz="96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96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pic>
        <p:nvPicPr>
          <p:cNvPr id="18" name="Picture 33">
            <a:extLst>
              <a:ext uri="{FF2B5EF4-FFF2-40B4-BE49-F238E27FC236}">
                <a16:creationId xmlns:a16="http://schemas.microsoft.com/office/drawing/2014/main" id="{5B410800-CEF9-DE9F-FE13-E7BD74B2C783}"/>
              </a:ext>
            </a:extLst>
          </p:cNvPr>
          <p:cNvPicPr>
            <a:picLocks noChangeAspect="1"/>
          </p:cNvPicPr>
          <p:nvPr/>
        </p:nvPicPr>
        <p:blipFill>
          <a:blip r:embed="rId5"/>
          <a:srcRect/>
          <a:stretch>
            <a:fillRect/>
          </a:stretch>
        </p:blipFill>
        <p:spPr>
          <a:xfrm rot="20735645" flipH="1">
            <a:off x="784420" y="97154"/>
            <a:ext cx="1445194" cy="1507373"/>
          </a:xfrm>
          <a:prstGeom prst="rect">
            <a:avLst/>
          </a:prstGeom>
        </p:spPr>
      </p:pic>
      <p:grpSp>
        <p:nvGrpSpPr>
          <p:cNvPr id="5" name="Group 17">
            <a:extLst>
              <a:ext uri="{FF2B5EF4-FFF2-40B4-BE49-F238E27FC236}">
                <a16:creationId xmlns:a16="http://schemas.microsoft.com/office/drawing/2014/main" id="{2480DA38-9951-1EC4-FC25-E0D44ADC3510}"/>
              </a:ext>
            </a:extLst>
          </p:cNvPr>
          <p:cNvGrpSpPr/>
          <p:nvPr/>
        </p:nvGrpSpPr>
        <p:grpSpPr>
          <a:xfrm>
            <a:off x="1097955" y="4005587"/>
            <a:ext cx="9607827" cy="1502839"/>
            <a:chOff x="1964651" y="1829877"/>
            <a:chExt cx="11732474" cy="1306061"/>
          </a:xfrm>
        </p:grpSpPr>
        <p:sp>
          <p:nvSpPr>
            <p:cNvPr id="6" name="Rectangle: Rounded Corners 18">
              <a:extLst>
                <a:ext uri="{FF2B5EF4-FFF2-40B4-BE49-F238E27FC236}">
                  <a16:creationId xmlns:a16="http://schemas.microsoft.com/office/drawing/2014/main" id="{0DC3E7F8-6E9E-F83A-F80A-C0ED08564F77}"/>
                </a:ext>
              </a:extLst>
            </p:cNvPr>
            <p:cNvSpPr/>
            <p:nvPr/>
          </p:nvSpPr>
          <p:spPr>
            <a:xfrm>
              <a:off x="2370755" y="1986139"/>
              <a:ext cx="11326370" cy="1149799"/>
            </a:xfrm>
            <a:custGeom>
              <a:avLst/>
              <a:gdLst>
                <a:gd name="connsiteX0" fmla="*/ 0 w 11418630"/>
                <a:gd name="connsiteY0" fmla="*/ 190542 h 1143229"/>
                <a:gd name="connsiteX1" fmla="*/ 190542 w 11418630"/>
                <a:gd name="connsiteY1" fmla="*/ 0 h 1143229"/>
                <a:gd name="connsiteX2" fmla="*/ 11228088 w 11418630"/>
                <a:gd name="connsiteY2" fmla="*/ 0 h 1143229"/>
                <a:gd name="connsiteX3" fmla="*/ 11418630 w 11418630"/>
                <a:gd name="connsiteY3" fmla="*/ 190542 h 1143229"/>
                <a:gd name="connsiteX4" fmla="*/ 11418630 w 11418630"/>
                <a:gd name="connsiteY4" fmla="*/ 952687 h 1143229"/>
                <a:gd name="connsiteX5" fmla="*/ 11228088 w 11418630"/>
                <a:gd name="connsiteY5" fmla="*/ 1143229 h 1143229"/>
                <a:gd name="connsiteX6" fmla="*/ 190542 w 11418630"/>
                <a:gd name="connsiteY6" fmla="*/ 1143229 h 1143229"/>
                <a:gd name="connsiteX7" fmla="*/ 0 w 11418630"/>
                <a:gd name="connsiteY7" fmla="*/ 952687 h 1143229"/>
                <a:gd name="connsiteX8" fmla="*/ 0 w 11418630"/>
                <a:gd name="connsiteY8" fmla="*/ 190542 h 11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8630" h="1143229" fill="none" extrusionOk="0">
                  <a:moveTo>
                    <a:pt x="0" y="190542"/>
                  </a:moveTo>
                  <a:cubicBezTo>
                    <a:pt x="-4632" y="101539"/>
                    <a:pt x="72843" y="-8377"/>
                    <a:pt x="190542" y="0"/>
                  </a:cubicBezTo>
                  <a:cubicBezTo>
                    <a:pt x="4783339" y="-35273"/>
                    <a:pt x="8780674" y="-144294"/>
                    <a:pt x="11228088" y="0"/>
                  </a:cubicBezTo>
                  <a:cubicBezTo>
                    <a:pt x="11344427" y="3380"/>
                    <a:pt x="11415849" y="82964"/>
                    <a:pt x="11418630" y="190542"/>
                  </a:cubicBezTo>
                  <a:cubicBezTo>
                    <a:pt x="11463659" y="300257"/>
                    <a:pt x="11370412" y="718365"/>
                    <a:pt x="11418630" y="952687"/>
                  </a:cubicBezTo>
                  <a:cubicBezTo>
                    <a:pt x="11421231" y="1055953"/>
                    <a:pt x="11340835" y="1135083"/>
                    <a:pt x="11228088" y="1143229"/>
                  </a:cubicBezTo>
                  <a:cubicBezTo>
                    <a:pt x="8669692" y="1220754"/>
                    <a:pt x="2938364" y="1099526"/>
                    <a:pt x="190542" y="1143229"/>
                  </a:cubicBezTo>
                  <a:cubicBezTo>
                    <a:pt x="83583" y="1142751"/>
                    <a:pt x="-18544" y="1057667"/>
                    <a:pt x="0" y="952687"/>
                  </a:cubicBezTo>
                  <a:cubicBezTo>
                    <a:pt x="-50759" y="589508"/>
                    <a:pt x="-44737" y="424092"/>
                    <a:pt x="0" y="190542"/>
                  </a:cubicBezTo>
                  <a:close/>
                </a:path>
                <a:path w="11418630" h="1143229" stroke="0" extrusionOk="0">
                  <a:moveTo>
                    <a:pt x="0" y="190542"/>
                  </a:moveTo>
                  <a:cubicBezTo>
                    <a:pt x="-4381" y="70171"/>
                    <a:pt x="73601" y="9483"/>
                    <a:pt x="190542" y="0"/>
                  </a:cubicBezTo>
                  <a:cubicBezTo>
                    <a:pt x="1441127" y="-95379"/>
                    <a:pt x="7970818" y="58096"/>
                    <a:pt x="11228088" y="0"/>
                  </a:cubicBezTo>
                  <a:cubicBezTo>
                    <a:pt x="11324987" y="-5867"/>
                    <a:pt x="11402681" y="73847"/>
                    <a:pt x="11418630" y="190542"/>
                  </a:cubicBezTo>
                  <a:cubicBezTo>
                    <a:pt x="11386360" y="284659"/>
                    <a:pt x="11422464" y="577053"/>
                    <a:pt x="11418630" y="952687"/>
                  </a:cubicBezTo>
                  <a:cubicBezTo>
                    <a:pt x="11422741" y="1053033"/>
                    <a:pt x="11330546" y="1140465"/>
                    <a:pt x="11228088" y="1143229"/>
                  </a:cubicBezTo>
                  <a:cubicBezTo>
                    <a:pt x="9809923" y="1083323"/>
                    <a:pt x="3130119" y="1225743"/>
                    <a:pt x="190542" y="1143229"/>
                  </a:cubicBezTo>
                  <a:cubicBezTo>
                    <a:pt x="72824" y="1146315"/>
                    <a:pt x="-5489" y="1063491"/>
                    <a:pt x="0" y="952687"/>
                  </a:cubicBezTo>
                  <a:cubicBezTo>
                    <a:pt x="-19586" y="871284"/>
                    <a:pt x="62425" y="536904"/>
                    <a:pt x="0" y="190542"/>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rPr>
                <a:t>  </a:t>
              </a:r>
              <a:r>
                <a:rPr lang="en-US" sz="3600" b="1" u="sng">
                  <a:solidFill>
                    <a:srgbClr val="002060"/>
                  </a:solidFill>
                </a:rPr>
                <a:t>Chủ đề</a:t>
              </a:r>
              <a:r>
                <a:rPr lang="en-US" sz="3600">
                  <a:solidFill>
                    <a:srgbClr val="002060"/>
                  </a:solidFill>
                </a:rPr>
                <a:t>: Các hoạt động kinh tế biển của vùng Duyên hải miền Trung.  </a:t>
              </a:r>
            </a:p>
          </p:txBody>
        </p:sp>
        <p:pic>
          <p:nvPicPr>
            <p:cNvPr id="7" name="Picture 19">
              <a:extLst>
                <a:ext uri="{FF2B5EF4-FFF2-40B4-BE49-F238E27FC236}">
                  <a16:creationId xmlns:a16="http://schemas.microsoft.com/office/drawing/2014/main" id="{C407529A-29E4-EDF6-2E3B-F325273EE3BC}"/>
                </a:ext>
              </a:extLst>
            </p:cNvPr>
            <p:cNvPicPr>
              <a:picLocks noChangeAspect="1"/>
            </p:cNvPicPr>
            <p:nvPr/>
          </p:nvPicPr>
          <p:blipFill>
            <a:blip r:embed="rId6"/>
            <a:stretch>
              <a:fillRect/>
            </a:stretch>
          </p:blipFill>
          <p:spPr>
            <a:xfrm>
              <a:off x="1964651" y="1829877"/>
              <a:ext cx="762997" cy="619778"/>
            </a:xfrm>
            <a:prstGeom prst="rect">
              <a:avLst/>
            </a:prstGeom>
          </p:spPr>
        </p:pic>
      </p:grpSp>
      <p:grpSp>
        <p:nvGrpSpPr>
          <p:cNvPr id="34" name="Nhóm 33">
            <a:extLst>
              <a:ext uri="{FF2B5EF4-FFF2-40B4-BE49-F238E27FC236}">
                <a16:creationId xmlns:a16="http://schemas.microsoft.com/office/drawing/2014/main" id="{ED778B18-EE11-2A5B-36F3-9F9D18D7E56A}"/>
              </a:ext>
            </a:extLst>
          </p:cNvPr>
          <p:cNvGrpSpPr/>
          <p:nvPr/>
        </p:nvGrpSpPr>
        <p:grpSpPr>
          <a:xfrm>
            <a:off x="1097955" y="1940410"/>
            <a:ext cx="9566877" cy="1682643"/>
            <a:chOff x="1194606" y="3790458"/>
            <a:chExt cx="9566877" cy="1682643"/>
          </a:xfrm>
        </p:grpSpPr>
        <p:grpSp>
          <p:nvGrpSpPr>
            <p:cNvPr id="11" name="Group 20">
              <a:extLst>
                <a:ext uri="{FF2B5EF4-FFF2-40B4-BE49-F238E27FC236}">
                  <a16:creationId xmlns:a16="http://schemas.microsoft.com/office/drawing/2014/main" id="{5EC93136-8D6E-E1E6-C9FF-7798262ADC46}"/>
                </a:ext>
              </a:extLst>
            </p:cNvPr>
            <p:cNvGrpSpPr/>
            <p:nvPr/>
          </p:nvGrpSpPr>
          <p:grpSpPr>
            <a:xfrm>
              <a:off x="1194606" y="3790458"/>
              <a:ext cx="9512385" cy="1682643"/>
              <a:chOff x="1851980" y="1689736"/>
              <a:chExt cx="9435528" cy="1462322"/>
            </a:xfrm>
          </p:grpSpPr>
          <p:sp>
            <p:nvSpPr>
              <p:cNvPr id="12" name="Rectangle: Rounded Corners 21">
                <a:extLst>
                  <a:ext uri="{FF2B5EF4-FFF2-40B4-BE49-F238E27FC236}">
                    <a16:creationId xmlns:a16="http://schemas.microsoft.com/office/drawing/2014/main" id="{CCC9946F-993F-815F-DBBB-8BF2C210D46E}"/>
                  </a:ext>
                </a:extLst>
              </p:cNvPr>
              <p:cNvSpPr/>
              <p:nvPr/>
            </p:nvSpPr>
            <p:spPr>
              <a:xfrm>
                <a:off x="2141236" y="1986140"/>
                <a:ext cx="9146272" cy="1165918"/>
              </a:xfrm>
              <a:custGeom>
                <a:avLst/>
                <a:gdLst>
                  <a:gd name="connsiteX0" fmla="*/ 0 w 11568797"/>
                  <a:gd name="connsiteY0" fmla="*/ 194920 h 1169495"/>
                  <a:gd name="connsiteX1" fmla="*/ 194920 w 11568797"/>
                  <a:gd name="connsiteY1" fmla="*/ 0 h 1169495"/>
                  <a:gd name="connsiteX2" fmla="*/ 11373877 w 11568797"/>
                  <a:gd name="connsiteY2" fmla="*/ 0 h 1169495"/>
                  <a:gd name="connsiteX3" fmla="*/ 11568797 w 11568797"/>
                  <a:gd name="connsiteY3" fmla="*/ 194920 h 1169495"/>
                  <a:gd name="connsiteX4" fmla="*/ 11568797 w 11568797"/>
                  <a:gd name="connsiteY4" fmla="*/ 974575 h 1169495"/>
                  <a:gd name="connsiteX5" fmla="*/ 11373877 w 11568797"/>
                  <a:gd name="connsiteY5" fmla="*/ 1169495 h 1169495"/>
                  <a:gd name="connsiteX6" fmla="*/ 194920 w 11568797"/>
                  <a:gd name="connsiteY6" fmla="*/ 1169495 h 1169495"/>
                  <a:gd name="connsiteX7" fmla="*/ 0 w 11568797"/>
                  <a:gd name="connsiteY7" fmla="*/ 974575 h 1169495"/>
                  <a:gd name="connsiteX8" fmla="*/ 0 w 11568797"/>
                  <a:gd name="connsiteY8" fmla="*/ 194920 h 116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797" h="1169495" fill="none" extrusionOk="0">
                    <a:moveTo>
                      <a:pt x="0" y="194920"/>
                    </a:moveTo>
                    <a:cubicBezTo>
                      <a:pt x="-2334" y="95449"/>
                      <a:pt x="83348" y="-2635"/>
                      <a:pt x="194920" y="0"/>
                    </a:cubicBezTo>
                    <a:cubicBezTo>
                      <a:pt x="5766449" y="-35273"/>
                      <a:pt x="6718296" y="-144294"/>
                      <a:pt x="11373877" y="0"/>
                    </a:cubicBezTo>
                    <a:cubicBezTo>
                      <a:pt x="11492384" y="3304"/>
                      <a:pt x="11563068" y="82438"/>
                      <a:pt x="11568797" y="194920"/>
                    </a:cubicBezTo>
                    <a:cubicBezTo>
                      <a:pt x="11632855" y="544295"/>
                      <a:pt x="11516929" y="607114"/>
                      <a:pt x="11568797" y="974575"/>
                    </a:cubicBezTo>
                    <a:cubicBezTo>
                      <a:pt x="11582099" y="1072167"/>
                      <a:pt x="11488034" y="1162442"/>
                      <a:pt x="11373877" y="1169495"/>
                    </a:cubicBezTo>
                    <a:cubicBezTo>
                      <a:pt x="8628650" y="1247020"/>
                      <a:pt x="3885520" y="1125792"/>
                      <a:pt x="194920" y="1169495"/>
                    </a:cubicBezTo>
                    <a:cubicBezTo>
                      <a:pt x="82408" y="1168148"/>
                      <a:pt x="-5929" y="1082145"/>
                      <a:pt x="0" y="974575"/>
                    </a:cubicBezTo>
                    <a:cubicBezTo>
                      <a:pt x="55424" y="707889"/>
                      <a:pt x="49542" y="536683"/>
                      <a:pt x="0" y="194920"/>
                    </a:cubicBezTo>
                    <a:close/>
                  </a:path>
                  <a:path w="11568797" h="1169495" stroke="0" extrusionOk="0">
                    <a:moveTo>
                      <a:pt x="0" y="194920"/>
                    </a:moveTo>
                    <a:cubicBezTo>
                      <a:pt x="-1137" y="83340"/>
                      <a:pt x="85013" y="1827"/>
                      <a:pt x="194920" y="0"/>
                    </a:cubicBezTo>
                    <a:cubicBezTo>
                      <a:pt x="4642234" y="-95379"/>
                      <a:pt x="9698254" y="58096"/>
                      <a:pt x="11373877" y="0"/>
                    </a:cubicBezTo>
                    <a:cubicBezTo>
                      <a:pt x="11478430" y="-2181"/>
                      <a:pt x="11562725" y="82905"/>
                      <a:pt x="11568797" y="194920"/>
                    </a:cubicBezTo>
                    <a:cubicBezTo>
                      <a:pt x="11602539" y="430167"/>
                      <a:pt x="11609922" y="860804"/>
                      <a:pt x="11568797" y="974575"/>
                    </a:cubicBezTo>
                    <a:cubicBezTo>
                      <a:pt x="11578214" y="1071032"/>
                      <a:pt x="11474860" y="1162852"/>
                      <a:pt x="11373877" y="1169495"/>
                    </a:cubicBezTo>
                    <a:cubicBezTo>
                      <a:pt x="8110536" y="1109589"/>
                      <a:pt x="2222635" y="1252009"/>
                      <a:pt x="194920" y="1169495"/>
                    </a:cubicBezTo>
                    <a:cubicBezTo>
                      <a:pt x="79623" y="1171385"/>
                      <a:pt x="-12881" y="1095299"/>
                      <a:pt x="0" y="974575"/>
                    </a:cubicBezTo>
                    <a:cubicBezTo>
                      <a:pt x="58057" y="722838"/>
                      <a:pt x="37698" y="362980"/>
                      <a:pt x="0" y="194920"/>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a:solidFill>
                    <a:srgbClr val="002060"/>
                  </a:solidFill>
                </a:endParaRPr>
              </a:p>
            </p:txBody>
          </p:sp>
          <p:pic>
            <p:nvPicPr>
              <p:cNvPr id="13" name="Picture 22">
                <a:extLst>
                  <a:ext uri="{FF2B5EF4-FFF2-40B4-BE49-F238E27FC236}">
                    <a16:creationId xmlns:a16="http://schemas.microsoft.com/office/drawing/2014/main" id="{5B525CF1-A18B-6B5E-1D3B-5977E8420B8F}"/>
                  </a:ext>
                </a:extLst>
              </p:cNvPr>
              <p:cNvPicPr>
                <a:picLocks noChangeAspect="1"/>
              </p:cNvPicPr>
              <p:nvPr/>
            </p:nvPicPr>
            <p:blipFill>
              <a:blip r:embed="rId6"/>
              <a:stretch>
                <a:fillRect/>
              </a:stretch>
            </p:blipFill>
            <p:spPr>
              <a:xfrm>
                <a:off x="1851980" y="1689736"/>
                <a:ext cx="619777" cy="619777"/>
              </a:xfrm>
              <a:prstGeom prst="rect">
                <a:avLst/>
              </a:prstGeom>
            </p:spPr>
          </p:pic>
        </p:grpSp>
        <p:sp>
          <p:nvSpPr>
            <p:cNvPr id="33" name="Hộp Văn bản 32">
              <a:extLst>
                <a:ext uri="{FF2B5EF4-FFF2-40B4-BE49-F238E27FC236}">
                  <a16:creationId xmlns:a16="http://schemas.microsoft.com/office/drawing/2014/main" id="{B39BBDCA-B1CA-0800-4B88-873C8A3DBF72}"/>
                </a:ext>
              </a:extLst>
            </p:cNvPr>
            <p:cNvSpPr txBox="1"/>
            <p:nvPr/>
          </p:nvSpPr>
          <p:spPr>
            <a:xfrm>
              <a:off x="1486218" y="4204221"/>
              <a:ext cx="9275265" cy="1200329"/>
            </a:xfrm>
            <a:prstGeom prst="rect">
              <a:avLst/>
            </a:prstGeom>
            <a:noFill/>
          </p:spPr>
          <p:txBody>
            <a:bodyPr wrap="square">
              <a:spAutoFit/>
            </a:bodyPr>
            <a:lstStyle/>
            <a:p>
              <a:pPr algn="just"/>
              <a:r>
                <a:rPr lang="en-US" sz="3600">
                  <a:solidFill>
                    <a:srgbClr val="002060"/>
                  </a:solidFill>
                  <a:latin typeface="Calibri "/>
                </a:rPr>
                <a:t>   </a:t>
              </a:r>
              <a:r>
                <a:rPr lang="vi-VN" sz="3600">
                  <a:solidFill>
                    <a:srgbClr val="002060"/>
                  </a:solidFill>
                  <a:latin typeface="Calibri "/>
                </a:rPr>
                <a:t>Vẽ đồ tư duy, hình ảnh và tóm tắt nội dung chính chủ đề của nhóm</a:t>
              </a:r>
              <a:endParaRPr lang="en-US" sz="3600">
                <a:solidFill>
                  <a:srgbClr val="002060"/>
                </a:solidFill>
                <a:latin typeface="Calibri "/>
              </a:endParaRPr>
            </a:p>
          </p:txBody>
        </p:sp>
      </p:grpSp>
    </p:spTree>
    <p:extLst>
      <p:ext uri="{BB962C8B-B14F-4D97-AF65-F5344CB8AC3E}">
        <p14:creationId xmlns:p14="http://schemas.microsoft.com/office/powerpoint/2010/main" val="3204314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0" presetID="32" presetClass="emph" presetSubtype="0" fill="hold" nodeType="with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id="{72250003-ABD3-369C-778B-13F9CE563A0C}"/>
              </a:ext>
            </a:extLst>
          </p:cNvPr>
          <p:cNvGrpSpPr/>
          <p:nvPr/>
        </p:nvGrpSpPr>
        <p:grpSpPr>
          <a:xfrm>
            <a:off x="-268326" y="453610"/>
            <a:ext cx="12536557" cy="1104266"/>
            <a:chOff x="1756873" y="1819408"/>
            <a:chExt cx="9451484" cy="1104266"/>
          </a:xfrm>
        </p:grpSpPr>
        <p:sp>
          <p:nvSpPr>
            <p:cNvPr id="9" name="TextBox 67">
              <a:extLst>
                <a:ext uri="{FF2B5EF4-FFF2-40B4-BE49-F238E27FC236}">
                  <a16:creationId xmlns:a16="http://schemas.microsoft.com/office/drawing/2014/main" id="{87455026-69A6-9277-9C6A-AD21014E783E}"/>
                </a:ext>
              </a:extLst>
            </p:cNvPr>
            <p:cNvSpPr txBox="1"/>
            <p:nvPr/>
          </p:nvSpPr>
          <p:spPr>
            <a:xfrm>
              <a:off x="1756873" y="1844917"/>
              <a:ext cx="9451484" cy="1078757"/>
            </a:xfrm>
            <a:prstGeom prst="rect">
              <a:avLst/>
            </a:prstGeom>
            <a:noFill/>
          </p:spPr>
          <p:txBody>
            <a:bodyPr wrap="square" rtlCol="0">
              <a:spAutoFit/>
            </a:bodyPr>
            <a:lstStyle/>
            <a:p>
              <a:pPr algn="ctr">
                <a:lnSpc>
                  <a:spcPct val="80000"/>
                </a:lnSpc>
              </a:pPr>
              <a:r>
                <a:rPr lang="vi-VN" sz="80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HƯỚNG DẪN VẼ SƠ ĐỒ TƯ DUY </a:t>
              </a:r>
            </a:p>
          </p:txBody>
        </p:sp>
        <p:sp>
          <p:nvSpPr>
            <p:cNvPr id="10" name="TextBox 67">
              <a:extLst>
                <a:ext uri="{FF2B5EF4-FFF2-40B4-BE49-F238E27FC236}">
                  <a16:creationId xmlns:a16="http://schemas.microsoft.com/office/drawing/2014/main" id="{6C605609-D577-7C8F-9CA0-C16979AB9C6F}"/>
                </a:ext>
              </a:extLst>
            </p:cNvPr>
            <p:cNvSpPr txBox="1"/>
            <p:nvPr/>
          </p:nvSpPr>
          <p:spPr>
            <a:xfrm>
              <a:off x="1836800" y="1819408"/>
              <a:ext cx="9291629" cy="1078757"/>
            </a:xfrm>
            <a:prstGeom prst="rect">
              <a:avLst/>
            </a:prstGeom>
            <a:noFill/>
          </p:spPr>
          <p:txBody>
            <a:bodyPr wrap="square" rtlCol="0">
              <a:spAutoFit/>
            </a:bodyPr>
            <a:lstStyle/>
            <a:p>
              <a:pPr algn="ctr">
                <a:lnSpc>
                  <a:spcPct val="80000"/>
                </a:lnSpc>
              </a:pP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80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8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 </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Ẫ</a:t>
              </a: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8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V</a:t>
              </a: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Ẽ </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S</a:t>
              </a:r>
              <a:r>
                <a:rPr lang="en-US" sz="8000" b="1">
                  <a:ln w="28575">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Ơ </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Đ</a:t>
              </a:r>
              <a:r>
                <a:rPr lang="en-US" sz="8000" b="1">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Ồ </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8000" b="1">
                  <a:ln w="28575">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 </a:t>
              </a:r>
              <a:r>
                <a:rPr lang="en-US" sz="8000" b="1">
                  <a:ln w="28575">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DU</a:t>
              </a:r>
              <a:r>
                <a:rPr lang="en-US" sz="8000" b="1">
                  <a:ln w="28575">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8000" b="1">
                  <a:ln w="28575">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endParaRPr lang="en-US" sz="8000" b="1" dirty="0">
                <a:ln w="28575">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sp>
        <p:nvSpPr>
          <p:cNvPr id="2" name="Hình chữ nhật: Góc Tròn 1">
            <a:extLst>
              <a:ext uri="{FF2B5EF4-FFF2-40B4-BE49-F238E27FC236}">
                <a16:creationId xmlns:a16="http://schemas.microsoft.com/office/drawing/2014/main" id="{E602DFE5-28E0-F32E-06CE-6C1A6D653064}"/>
              </a:ext>
            </a:extLst>
          </p:cNvPr>
          <p:cNvSpPr/>
          <p:nvPr/>
        </p:nvSpPr>
        <p:spPr>
          <a:xfrm>
            <a:off x="4303672" y="2885666"/>
            <a:ext cx="3392557" cy="2150160"/>
          </a:xfrm>
          <a:prstGeom prst="roundRect">
            <a:avLst/>
          </a:prstGeom>
          <a:solidFill>
            <a:schemeClr val="accent4">
              <a:lumMod val="20000"/>
              <a:lumOff val="80000"/>
            </a:schemeClr>
          </a:solidFill>
          <a:ln w="28575">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4">
                    <a:lumMod val="50000"/>
                  </a:schemeClr>
                </a:solidFill>
                <a:latin typeface="UTM Duepuntozero" panose="02040603050506020204" pitchFamily="18" charset="0"/>
              </a:rPr>
              <a:t>Các hoạt động kinh tế biển của vùng Duyên hải miền Trung</a:t>
            </a:r>
          </a:p>
        </p:txBody>
      </p:sp>
      <p:grpSp>
        <p:nvGrpSpPr>
          <p:cNvPr id="4" name="Group 64">
            <a:extLst>
              <a:ext uri="{FF2B5EF4-FFF2-40B4-BE49-F238E27FC236}">
                <a16:creationId xmlns:a16="http://schemas.microsoft.com/office/drawing/2014/main" id="{9EE4183E-121C-5B60-E042-6E6761EC118C}"/>
              </a:ext>
            </a:extLst>
          </p:cNvPr>
          <p:cNvGrpSpPr/>
          <p:nvPr/>
        </p:nvGrpSpPr>
        <p:grpSpPr>
          <a:xfrm>
            <a:off x="8374966" y="1883706"/>
            <a:ext cx="3247512" cy="1625354"/>
            <a:chOff x="9685305" y="2025044"/>
            <a:chExt cx="3247512" cy="1625354"/>
          </a:xfrm>
        </p:grpSpPr>
        <p:sp>
          <p:nvSpPr>
            <p:cNvPr id="14" name="Rectangle: Rounded Corners 63">
              <a:extLst>
                <a:ext uri="{FF2B5EF4-FFF2-40B4-BE49-F238E27FC236}">
                  <a16:creationId xmlns:a16="http://schemas.microsoft.com/office/drawing/2014/main" id="{6E69713A-288F-330B-0FAB-78BDDA88FBA9}"/>
                </a:ext>
              </a:extLst>
            </p:cNvPr>
            <p:cNvSpPr/>
            <p:nvPr/>
          </p:nvSpPr>
          <p:spPr>
            <a:xfrm>
              <a:off x="10028731" y="2025044"/>
              <a:ext cx="2527877" cy="1625354"/>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a:t>
              </a:r>
              <a:endParaRPr lang="vi-VN"/>
            </a:p>
          </p:txBody>
        </p:sp>
        <p:sp>
          <p:nvSpPr>
            <p:cNvPr id="15" name="TextBox 15">
              <a:extLst>
                <a:ext uri="{FF2B5EF4-FFF2-40B4-BE49-F238E27FC236}">
                  <a16:creationId xmlns:a16="http://schemas.microsoft.com/office/drawing/2014/main" id="{F489CD3E-95E4-F015-33C2-679E9D1B931E}"/>
                </a:ext>
              </a:extLst>
            </p:cNvPr>
            <p:cNvSpPr txBox="1"/>
            <p:nvPr/>
          </p:nvSpPr>
          <p:spPr>
            <a:xfrm>
              <a:off x="9685305" y="2030856"/>
              <a:ext cx="3247512" cy="1487587"/>
            </a:xfrm>
            <a:prstGeom prst="rect">
              <a:avLst/>
            </a:prstGeom>
          </p:spPr>
          <p:txBody>
            <a:bodyPr wrap="square" lIns="0" tIns="0" rIns="0" bIns="0" rtlCol="0" anchor="t">
              <a:spAutoFit/>
            </a:bodyPr>
            <a:lstStyle/>
            <a:p>
              <a:pPr algn="ctr">
                <a:lnSpc>
                  <a:spcPts val="5787"/>
                </a:lnSpc>
              </a:pPr>
              <a:r>
                <a:rPr lang="vi-VN" sz="4800" b="1">
                  <a:solidFill>
                    <a:schemeClr val="accent5">
                      <a:lumMod val="50000"/>
                    </a:schemeClr>
                  </a:solidFill>
                  <a:latin typeface="UTM Edwardian" panose="02040603050506020204" pitchFamily="18" charset="0"/>
                </a:rPr>
                <a:t>Giao thông đường biển </a:t>
              </a:r>
              <a:endParaRPr lang="en-US" sz="4800" b="1">
                <a:solidFill>
                  <a:schemeClr val="accent5">
                    <a:lumMod val="50000"/>
                  </a:schemeClr>
                </a:solidFill>
                <a:latin typeface="UTM Edwardian" panose="02040603050506020204" pitchFamily="18" charset="0"/>
              </a:endParaRPr>
            </a:p>
          </p:txBody>
        </p:sp>
      </p:grpSp>
      <p:grpSp>
        <p:nvGrpSpPr>
          <p:cNvPr id="16" name="Group 79">
            <a:extLst>
              <a:ext uri="{FF2B5EF4-FFF2-40B4-BE49-F238E27FC236}">
                <a16:creationId xmlns:a16="http://schemas.microsoft.com/office/drawing/2014/main" id="{BF677907-4C74-09EC-0F92-E59448AB69D2}"/>
              </a:ext>
            </a:extLst>
          </p:cNvPr>
          <p:cNvGrpSpPr/>
          <p:nvPr/>
        </p:nvGrpSpPr>
        <p:grpSpPr>
          <a:xfrm>
            <a:off x="555594" y="5093866"/>
            <a:ext cx="2597278" cy="799021"/>
            <a:chOff x="3896530" y="2202665"/>
            <a:chExt cx="2597278" cy="799021"/>
          </a:xfrm>
        </p:grpSpPr>
        <p:sp>
          <p:nvSpPr>
            <p:cNvPr id="17" name="Rectangle: Rounded Corners 62">
              <a:extLst>
                <a:ext uri="{FF2B5EF4-FFF2-40B4-BE49-F238E27FC236}">
                  <a16:creationId xmlns:a16="http://schemas.microsoft.com/office/drawing/2014/main" id="{E570159D-5EC6-7C1D-BFAF-6E008F417E9A}"/>
                </a:ext>
              </a:extLst>
            </p:cNvPr>
            <p:cNvSpPr/>
            <p:nvPr/>
          </p:nvSpPr>
          <p:spPr>
            <a:xfrm>
              <a:off x="3896530" y="2202665"/>
              <a:ext cx="2597278" cy="788886"/>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19" name="TextBox 15">
              <a:extLst>
                <a:ext uri="{FF2B5EF4-FFF2-40B4-BE49-F238E27FC236}">
                  <a16:creationId xmlns:a16="http://schemas.microsoft.com/office/drawing/2014/main" id="{66FC477C-D5F8-1646-F030-15785CAAA977}"/>
                </a:ext>
              </a:extLst>
            </p:cNvPr>
            <p:cNvSpPr txBox="1"/>
            <p:nvPr/>
          </p:nvSpPr>
          <p:spPr>
            <a:xfrm>
              <a:off x="3923438" y="2236092"/>
              <a:ext cx="2391388" cy="765594"/>
            </a:xfrm>
            <a:prstGeom prst="rect">
              <a:avLst/>
            </a:prstGeom>
          </p:spPr>
          <p:txBody>
            <a:bodyPr wrap="square" lIns="0" tIns="0" rIns="0" bIns="0" rtlCol="0" anchor="t">
              <a:spAutoFit/>
            </a:bodyPr>
            <a:lstStyle/>
            <a:p>
              <a:pPr algn="ctr">
                <a:lnSpc>
                  <a:spcPts val="5787"/>
                </a:lnSpc>
              </a:pPr>
              <a:r>
                <a:rPr lang="en-US" sz="5400" b="1">
                  <a:solidFill>
                    <a:schemeClr val="accent5">
                      <a:lumMod val="50000"/>
                    </a:schemeClr>
                  </a:solidFill>
                  <a:latin typeface="UTM Edwardian" panose="02040603050506020204" pitchFamily="18" charset="0"/>
                </a:rPr>
                <a:t>Làm muối </a:t>
              </a:r>
            </a:p>
          </p:txBody>
        </p:sp>
      </p:grpSp>
      <p:pic>
        <p:nvPicPr>
          <p:cNvPr id="20" name="Picture 73">
            <a:extLst>
              <a:ext uri="{FF2B5EF4-FFF2-40B4-BE49-F238E27FC236}">
                <a16:creationId xmlns:a16="http://schemas.microsoft.com/office/drawing/2014/main" id="{663AEB86-0335-FBF3-7259-73D1B0BD1484}"/>
              </a:ext>
            </a:extLst>
          </p:cNvPr>
          <p:cNvPicPr>
            <a:picLocks noChangeAspect="1"/>
          </p:cNvPicPr>
          <p:nvPr/>
        </p:nvPicPr>
        <p:blipFill>
          <a:blip r:embed="rId6"/>
          <a:stretch>
            <a:fillRect/>
          </a:stretch>
        </p:blipFill>
        <p:spPr>
          <a:xfrm flipH="1">
            <a:off x="7756210" y="2421092"/>
            <a:ext cx="807972" cy="807972"/>
          </a:xfrm>
          <a:prstGeom prst="rect">
            <a:avLst/>
          </a:prstGeom>
        </p:spPr>
      </p:pic>
      <p:grpSp>
        <p:nvGrpSpPr>
          <p:cNvPr id="21" name="Group 64">
            <a:extLst>
              <a:ext uri="{FF2B5EF4-FFF2-40B4-BE49-F238E27FC236}">
                <a16:creationId xmlns:a16="http://schemas.microsoft.com/office/drawing/2014/main" id="{52E35528-E80F-12DE-4B35-3B82AD677B66}"/>
              </a:ext>
            </a:extLst>
          </p:cNvPr>
          <p:cNvGrpSpPr/>
          <p:nvPr/>
        </p:nvGrpSpPr>
        <p:grpSpPr>
          <a:xfrm>
            <a:off x="8085629" y="5149094"/>
            <a:ext cx="4219074" cy="788886"/>
            <a:chOff x="9400022" y="2249784"/>
            <a:chExt cx="4219074" cy="788886"/>
          </a:xfrm>
        </p:grpSpPr>
        <p:sp>
          <p:nvSpPr>
            <p:cNvPr id="22" name="Rectangle: Rounded Corners 63">
              <a:extLst>
                <a:ext uri="{FF2B5EF4-FFF2-40B4-BE49-F238E27FC236}">
                  <a16:creationId xmlns:a16="http://schemas.microsoft.com/office/drawing/2014/main" id="{F17D647D-138B-44AA-8F63-22A6C1114B34}"/>
                </a:ext>
              </a:extLst>
            </p:cNvPr>
            <p:cNvSpPr/>
            <p:nvPr/>
          </p:nvSpPr>
          <p:spPr>
            <a:xfrm>
              <a:off x="10115603" y="2249784"/>
              <a:ext cx="2908140" cy="788886"/>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a:t>
              </a:r>
              <a:endParaRPr lang="vi-VN"/>
            </a:p>
          </p:txBody>
        </p:sp>
        <p:sp>
          <p:nvSpPr>
            <p:cNvPr id="23" name="TextBox 15">
              <a:extLst>
                <a:ext uri="{FF2B5EF4-FFF2-40B4-BE49-F238E27FC236}">
                  <a16:creationId xmlns:a16="http://schemas.microsoft.com/office/drawing/2014/main" id="{80C1E968-B7DE-04A3-FDE3-7881D12EFC6C}"/>
                </a:ext>
              </a:extLst>
            </p:cNvPr>
            <p:cNvSpPr txBox="1"/>
            <p:nvPr/>
          </p:nvSpPr>
          <p:spPr>
            <a:xfrm>
              <a:off x="9400022" y="2249784"/>
              <a:ext cx="4219074" cy="743793"/>
            </a:xfrm>
            <a:prstGeom prst="rect">
              <a:avLst/>
            </a:prstGeom>
          </p:spPr>
          <p:txBody>
            <a:bodyPr wrap="square" lIns="0" tIns="0" rIns="0" bIns="0" rtlCol="0" anchor="t">
              <a:spAutoFit/>
            </a:bodyPr>
            <a:lstStyle/>
            <a:p>
              <a:pPr algn="ctr">
                <a:lnSpc>
                  <a:spcPts val="5787"/>
                </a:lnSpc>
              </a:pPr>
              <a:r>
                <a:rPr lang="en-US" sz="4800" b="1">
                  <a:solidFill>
                    <a:schemeClr val="accent5">
                      <a:lumMod val="50000"/>
                    </a:schemeClr>
                  </a:solidFill>
                  <a:latin typeface="UTM Edwardian" panose="02040603050506020204" pitchFamily="18" charset="0"/>
                </a:rPr>
                <a:t>Du lịch biển </a:t>
              </a:r>
            </a:p>
          </p:txBody>
        </p:sp>
      </p:grpSp>
      <p:pic>
        <p:nvPicPr>
          <p:cNvPr id="24" name="Picture 73">
            <a:extLst>
              <a:ext uri="{FF2B5EF4-FFF2-40B4-BE49-F238E27FC236}">
                <a16:creationId xmlns:a16="http://schemas.microsoft.com/office/drawing/2014/main" id="{D2639371-317D-49E6-BF4A-0FB39C1623B5}"/>
              </a:ext>
            </a:extLst>
          </p:cNvPr>
          <p:cNvPicPr>
            <a:picLocks noChangeAspect="1"/>
          </p:cNvPicPr>
          <p:nvPr/>
        </p:nvPicPr>
        <p:blipFill>
          <a:blip r:embed="rId6"/>
          <a:stretch>
            <a:fillRect/>
          </a:stretch>
        </p:blipFill>
        <p:spPr>
          <a:xfrm rot="10800000">
            <a:off x="7756210" y="4907047"/>
            <a:ext cx="807972" cy="807972"/>
          </a:xfrm>
          <a:prstGeom prst="rect">
            <a:avLst/>
          </a:prstGeom>
        </p:spPr>
      </p:pic>
      <p:pic>
        <p:nvPicPr>
          <p:cNvPr id="40" name="Picture 73">
            <a:extLst>
              <a:ext uri="{FF2B5EF4-FFF2-40B4-BE49-F238E27FC236}">
                <a16:creationId xmlns:a16="http://schemas.microsoft.com/office/drawing/2014/main" id="{95F9996A-F9F5-E379-863E-2A3A10942617}"/>
              </a:ext>
            </a:extLst>
          </p:cNvPr>
          <p:cNvPicPr>
            <a:picLocks noChangeAspect="1"/>
          </p:cNvPicPr>
          <p:nvPr/>
        </p:nvPicPr>
        <p:blipFill>
          <a:blip r:embed="rId6"/>
          <a:stretch>
            <a:fillRect/>
          </a:stretch>
        </p:blipFill>
        <p:spPr>
          <a:xfrm rot="10800000" flipH="1">
            <a:off x="3398199" y="4745108"/>
            <a:ext cx="807972" cy="807972"/>
          </a:xfrm>
          <a:prstGeom prst="rect">
            <a:avLst/>
          </a:prstGeom>
        </p:spPr>
      </p:pic>
      <p:pic>
        <p:nvPicPr>
          <p:cNvPr id="41" name="Picture 73">
            <a:extLst>
              <a:ext uri="{FF2B5EF4-FFF2-40B4-BE49-F238E27FC236}">
                <a16:creationId xmlns:a16="http://schemas.microsoft.com/office/drawing/2014/main" id="{5ADF737E-0E8E-ECF5-31E3-42306A677073}"/>
              </a:ext>
            </a:extLst>
          </p:cNvPr>
          <p:cNvPicPr>
            <a:picLocks noChangeAspect="1"/>
          </p:cNvPicPr>
          <p:nvPr/>
        </p:nvPicPr>
        <p:blipFill>
          <a:blip r:embed="rId6"/>
          <a:stretch>
            <a:fillRect/>
          </a:stretch>
        </p:blipFill>
        <p:spPr>
          <a:xfrm>
            <a:off x="3398198" y="2481680"/>
            <a:ext cx="807972" cy="807972"/>
          </a:xfrm>
          <a:prstGeom prst="rect">
            <a:avLst/>
          </a:prstGeom>
        </p:spPr>
      </p:pic>
      <p:grpSp>
        <p:nvGrpSpPr>
          <p:cNvPr id="42" name="Group 79">
            <a:extLst>
              <a:ext uri="{FF2B5EF4-FFF2-40B4-BE49-F238E27FC236}">
                <a16:creationId xmlns:a16="http://schemas.microsoft.com/office/drawing/2014/main" id="{FED3BEC0-6594-DF82-95A6-90DAC52A4D35}"/>
              </a:ext>
            </a:extLst>
          </p:cNvPr>
          <p:cNvGrpSpPr/>
          <p:nvPr/>
        </p:nvGrpSpPr>
        <p:grpSpPr>
          <a:xfrm>
            <a:off x="255696" y="1883706"/>
            <a:ext cx="3045000" cy="2366358"/>
            <a:chOff x="3610980" y="2202664"/>
            <a:chExt cx="3045000" cy="2366358"/>
          </a:xfrm>
        </p:grpSpPr>
        <p:sp>
          <p:nvSpPr>
            <p:cNvPr id="43" name="Rectangle: Rounded Corners 62">
              <a:extLst>
                <a:ext uri="{FF2B5EF4-FFF2-40B4-BE49-F238E27FC236}">
                  <a16:creationId xmlns:a16="http://schemas.microsoft.com/office/drawing/2014/main" id="{402472D3-7AE2-DD25-5047-84D90FBA61AC}"/>
                </a:ext>
              </a:extLst>
            </p:cNvPr>
            <p:cNvSpPr/>
            <p:nvPr/>
          </p:nvSpPr>
          <p:spPr>
            <a:xfrm>
              <a:off x="3610980" y="2202664"/>
              <a:ext cx="3045000" cy="2253181"/>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sp>
          <p:nvSpPr>
            <p:cNvPr id="44" name="TextBox 15">
              <a:extLst>
                <a:ext uri="{FF2B5EF4-FFF2-40B4-BE49-F238E27FC236}">
                  <a16:creationId xmlns:a16="http://schemas.microsoft.com/office/drawing/2014/main" id="{1743BEFC-102C-A7C0-5C08-36F5F0CA68EB}"/>
                </a:ext>
              </a:extLst>
            </p:cNvPr>
            <p:cNvSpPr txBox="1"/>
            <p:nvPr/>
          </p:nvSpPr>
          <p:spPr>
            <a:xfrm>
              <a:off x="3610980" y="2315841"/>
              <a:ext cx="2882828" cy="2253181"/>
            </a:xfrm>
            <a:prstGeom prst="rect">
              <a:avLst/>
            </a:prstGeom>
          </p:spPr>
          <p:txBody>
            <a:bodyPr wrap="square" lIns="0" tIns="0" rIns="0" bIns="0" rtlCol="0" anchor="t">
              <a:spAutoFit/>
            </a:bodyPr>
            <a:lstStyle/>
            <a:p>
              <a:pPr algn="ctr">
                <a:lnSpc>
                  <a:spcPts val="5787"/>
                </a:lnSpc>
              </a:pPr>
              <a:r>
                <a:rPr lang="en-US" sz="5400" b="1">
                  <a:solidFill>
                    <a:schemeClr val="accent5">
                      <a:lumMod val="50000"/>
                    </a:schemeClr>
                  </a:solidFill>
                  <a:latin typeface="UTM Edwardian" panose="02040603050506020204" pitchFamily="18" charset="0"/>
                </a:rPr>
                <a:t>Đánh bắt và nuôi trồng hải sản </a:t>
              </a:r>
            </a:p>
          </p:txBody>
        </p:sp>
      </p:grpSp>
    </p:spTree>
    <p:extLst>
      <p:ext uri="{BB962C8B-B14F-4D97-AF65-F5344CB8AC3E}">
        <p14:creationId xmlns:p14="http://schemas.microsoft.com/office/powerpoint/2010/main" val="4037147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7" fill="hold">
                            <p:stCondLst>
                              <p:cond delay="1000"/>
                            </p:stCondLst>
                            <p:childTnLst>
                              <p:par>
                                <p:cTn id="38" presetID="53"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p:cTn id="56" dur="500" fill="hold"/>
                                        <p:tgtEl>
                                          <p:spTgt spid="42"/>
                                        </p:tgtEl>
                                        <p:attrNameLst>
                                          <p:attrName>ppt_w</p:attrName>
                                        </p:attrNameLst>
                                      </p:cBhvr>
                                      <p:tavLst>
                                        <p:tav tm="0">
                                          <p:val>
                                            <p:fltVal val="0"/>
                                          </p:val>
                                        </p:tav>
                                        <p:tav tm="100000">
                                          <p:val>
                                            <p:strVal val="#ppt_w"/>
                                          </p:val>
                                        </p:tav>
                                      </p:tavLst>
                                    </p:anim>
                                    <p:anim calcmode="lin" valueType="num">
                                      <p:cBhvr>
                                        <p:cTn id="57" dur="500" fill="hold"/>
                                        <p:tgtEl>
                                          <p:spTgt spid="42"/>
                                        </p:tgtEl>
                                        <p:attrNameLst>
                                          <p:attrName>ppt_h</p:attrName>
                                        </p:attrNameLst>
                                      </p:cBhvr>
                                      <p:tavLst>
                                        <p:tav tm="0">
                                          <p:val>
                                            <p:fltVal val="0"/>
                                          </p:val>
                                        </p:tav>
                                        <p:tav tm="100000">
                                          <p:val>
                                            <p:strVal val="#ppt_h"/>
                                          </p:val>
                                        </p:tav>
                                      </p:tavLst>
                                    </p:anim>
                                    <p:animEffect transition="in" filter="fade">
                                      <p:cBhvr>
                                        <p:cTn id="58" dur="500"/>
                                        <p:tgtEl>
                                          <p:spTgt spid="42"/>
                                        </p:tgtEl>
                                      </p:cBhvr>
                                    </p:animEffect>
                                  </p:childTnLst>
                                  <p:subTnLst>
                                    <p:audio>
                                      <p:cMediaNode>
                                        <p:cTn display="0" masterRel="sameClick">
                                          <p:stCondLst>
                                            <p:cond evt="begin" delay="0">
                                              <p:tn val="54"/>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5" name="Group 12">
            <a:extLst>
              <a:ext uri="{FF2B5EF4-FFF2-40B4-BE49-F238E27FC236}">
                <a16:creationId xmlns:a16="http://schemas.microsoft.com/office/drawing/2014/main" id="{911FC711-9285-A780-3AEA-D4EB4FDF2EC2}"/>
              </a:ext>
            </a:extLst>
          </p:cNvPr>
          <p:cNvGrpSpPr/>
          <p:nvPr/>
        </p:nvGrpSpPr>
        <p:grpSpPr>
          <a:xfrm>
            <a:off x="546044" y="247147"/>
            <a:ext cx="11099912" cy="2215992"/>
            <a:chOff x="2200636" y="1844916"/>
            <a:chExt cx="8428599" cy="2215992"/>
          </a:xfrm>
        </p:grpSpPr>
        <p:sp>
          <p:nvSpPr>
            <p:cNvPr id="6" name="TextBox 67">
              <a:extLst>
                <a:ext uri="{FF2B5EF4-FFF2-40B4-BE49-F238E27FC236}">
                  <a16:creationId xmlns:a16="http://schemas.microsoft.com/office/drawing/2014/main" id="{CCB6A303-0277-AC20-7E40-18E18824E914}"/>
                </a:ext>
              </a:extLst>
            </p:cNvPr>
            <p:cNvSpPr txBox="1"/>
            <p:nvPr/>
          </p:nvSpPr>
          <p:spPr>
            <a:xfrm>
              <a:off x="2200636" y="1844917"/>
              <a:ext cx="8428599" cy="2215991"/>
            </a:xfrm>
            <a:prstGeom prst="rect">
              <a:avLst/>
            </a:prstGeom>
            <a:noFill/>
          </p:spPr>
          <p:txBody>
            <a:bodyPr wrap="square" rtlCol="0">
              <a:spAutoFit/>
            </a:bodyPr>
            <a:lstStyle/>
            <a:p>
              <a:pPr algn="ctr"/>
              <a:r>
                <a:rPr lang="en-US" sz="13800" b="1">
                  <a:ln w="171450">
                    <a:solidFill>
                      <a:schemeClr val="bg1"/>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GÓC TRIỂN LÃM</a:t>
              </a:r>
            </a:p>
          </p:txBody>
        </p:sp>
        <p:sp>
          <p:nvSpPr>
            <p:cNvPr id="7" name="TextBox 67">
              <a:extLst>
                <a:ext uri="{FF2B5EF4-FFF2-40B4-BE49-F238E27FC236}">
                  <a16:creationId xmlns:a16="http://schemas.microsoft.com/office/drawing/2014/main" id="{2470C0A3-0377-E64A-CD8D-D8A5BC68F146}"/>
                </a:ext>
              </a:extLst>
            </p:cNvPr>
            <p:cNvSpPr txBox="1"/>
            <p:nvPr/>
          </p:nvSpPr>
          <p:spPr>
            <a:xfrm>
              <a:off x="2200636" y="1844916"/>
              <a:ext cx="8428599" cy="2215991"/>
            </a:xfrm>
            <a:prstGeom prst="rect">
              <a:avLst/>
            </a:prstGeom>
            <a:noFill/>
          </p:spPr>
          <p:txBody>
            <a:bodyPr wrap="square" rtlCol="0">
              <a:spAutoFit/>
            </a:bodyPr>
            <a:lstStyle/>
            <a:p>
              <a:pPr algn="ctr"/>
              <a:r>
                <a:rPr lang="en-US" sz="138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G</a:t>
              </a:r>
              <a:r>
                <a:rPr lang="en-US" sz="138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Ó</a:t>
              </a:r>
              <a:r>
                <a:rPr lang="en-US" sz="138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 </a:t>
              </a:r>
              <a:r>
                <a:rPr lang="en-US" sz="138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138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138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I</a:t>
              </a:r>
              <a:r>
                <a:rPr lang="en-US" sz="138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Ể</a:t>
              </a:r>
              <a:r>
                <a:rPr lang="en-US" sz="138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 </a:t>
              </a:r>
              <a:r>
                <a:rPr lang="en-US" sz="138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138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Ã</a:t>
              </a:r>
              <a:r>
                <a:rPr lang="en-US" sz="138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M</a:t>
              </a:r>
              <a:endParaRPr lang="en-US" sz="13800" b="1" dirty="0">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11" name="Group 20">
            <a:extLst>
              <a:ext uri="{FF2B5EF4-FFF2-40B4-BE49-F238E27FC236}">
                <a16:creationId xmlns:a16="http://schemas.microsoft.com/office/drawing/2014/main" id="{604FAC65-E39E-4336-F8BA-0B9FAA0DCF2F}"/>
              </a:ext>
            </a:extLst>
          </p:cNvPr>
          <p:cNvGrpSpPr/>
          <p:nvPr/>
        </p:nvGrpSpPr>
        <p:grpSpPr>
          <a:xfrm>
            <a:off x="301820" y="2652027"/>
            <a:ext cx="8356839" cy="3189215"/>
            <a:chOff x="2550073" y="1463458"/>
            <a:chExt cx="7061663" cy="3189215"/>
          </a:xfrm>
        </p:grpSpPr>
        <p:sp>
          <p:nvSpPr>
            <p:cNvPr id="12" name="Rectangle: Rounded Corners 21">
              <a:extLst>
                <a:ext uri="{FF2B5EF4-FFF2-40B4-BE49-F238E27FC236}">
                  <a16:creationId xmlns:a16="http://schemas.microsoft.com/office/drawing/2014/main" id="{801B8366-C59A-848F-9FAF-E59191C3722F}"/>
                </a:ext>
              </a:extLst>
            </p:cNvPr>
            <p:cNvSpPr/>
            <p:nvPr/>
          </p:nvSpPr>
          <p:spPr>
            <a:xfrm>
              <a:off x="2954443" y="1841234"/>
              <a:ext cx="6657293" cy="2811439"/>
            </a:xfrm>
            <a:custGeom>
              <a:avLst/>
              <a:gdLst>
                <a:gd name="connsiteX0" fmla="*/ 0 w 10978775"/>
                <a:gd name="connsiteY0" fmla="*/ 318461 h 1910730"/>
                <a:gd name="connsiteX1" fmla="*/ 318461 w 10978775"/>
                <a:gd name="connsiteY1" fmla="*/ 0 h 1910730"/>
                <a:gd name="connsiteX2" fmla="*/ 10660314 w 10978775"/>
                <a:gd name="connsiteY2" fmla="*/ 0 h 1910730"/>
                <a:gd name="connsiteX3" fmla="*/ 10978775 w 10978775"/>
                <a:gd name="connsiteY3" fmla="*/ 318461 h 1910730"/>
                <a:gd name="connsiteX4" fmla="*/ 10978775 w 10978775"/>
                <a:gd name="connsiteY4" fmla="*/ 1592269 h 1910730"/>
                <a:gd name="connsiteX5" fmla="*/ 10660314 w 10978775"/>
                <a:gd name="connsiteY5" fmla="*/ 1910730 h 1910730"/>
                <a:gd name="connsiteX6" fmla="*/ 318461 w 10978775"/>
                <a:gd name="connsiteY6" fmla="*/ 1910730 h 1910730"/>
                <a:gd name="connsiteX7" fmla="*/ 0 w 10978775"/>
                <a:gd name="connsiteY7" fmla="*/ 1592269 h 1910730"/>
                <a:gd name="connsiteX8" fmla="*/ 0 w 10978775"/>
                <a:gd name="connsiteY8" fmla="*/ 318461 h 19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8775" h="1910730" fill="none" extrusionOk="0">
                  <a:moveTo>
                    <a:pt x="0" y="318461"/>
                  </a:moveTo>
                  <a:cubicBezTo>
                    <a:pt x="-7151" y="167639"/>
                    <a:pt x="130911" y="-7841"/>
                    <a:pt x="318461" y="0"/>
                  </a:cubicBezTo>
                  <a:cubicBezTo>
                    <a:pt x="1411164" y="-35273"/>
                    <a:pt x="7789063" y="-144294"/>
                    <a:pt x="10660314" y="0"/>
                  </a:cubicBezTo>
                  <a:cubicBezTo>
                    <a:pt x="10844246" y="2451"/>
                    <a:pt x="10975197" y="139564"/>
                    <a:pt x="10978775" y="318461"/>
                  </a:cubicBezTo>
                  <a:cubicBezTo>
                    <a:pt x="11072014" y="673584"/>
                    <a:pt x="11012196" y="1430413"/>
                    <a:pt x="10978775" y="1592269"/>
                  </a:cubicBezTo>
                  <a:cubicBezTo>
                    <a:pt x="10985934" y="1762736"/>
                    <a:pt x="10850503" y="1895219"/>
                    <a:pt x="10660314" y="1910730"/>
                  </a:cubicBezTo>
                  <a:cubicBezTo>
                    <a:pt x="7706131" y="1988255"/>
                    <a:pt x="4647647" y="1867027"/>
                    <a:pt x="318461" y="1910730"/>
                  </a:cubicBezTo>
                  <a:cubicBezTo>
                    <a:pt x="130949" y="1907507"/>
                    <a:pt x="-13963" y="1767959"/>
                    <a:pt x="0" y="1592269"/>
                  </a:cubicBezTo>
                  <a:cubicBezTo>
                    <a:pt x="-107925" y="1361769"/>
                    <a:pt x="61461" y="577870"/>
                    <a:pt x="0" y="318461"/>
                  </a:cubicBezTo>
                  <a:close/>
                </a:path>
                <a:path w="10978775" h="1910730" stroke="0" extrusionOk="0">
                  <a:moveTo>
                    <a:pt x="0" y="318461"/>
                  </a:moveTo>
                  <a:cubicBezTo>
                    <a:pt x="-5779" y="122611"/>
                    <a:pt x="124511" y="14635"/>
                    <a:pt x="318461" y="0"/>
                  </a:cubicBezTo>
                  <a:cubicBezTo>
                    <a:pt x="4827119" y="-95379"/>
                    <a:pt x="9018345" y="58096"/>
                    <a:pt x="10660314" y="0"/>
                  </a:cubicBezTo>
                  <a:cubicBezTo>
                    <a:pt x="10816773" y="-13672"/>
                    <a:pt x="10972565" y="138117"/>
                    <a:pt x="10978775" y="318461"/>
                  </a:cubicBezTo>
                  <a:cubicBezTo>
                    <a:pt x="10999368" y="499924"/>
                    <a:pt x="10919351" y="1281603"/>
                    <a:pt x="10978775" y="1592269"/>
                  </a:cubicBezTo>
                  <a:cubicBezTo>
                    <a:pt x="11000593" y="1742216"/>
                    <a:pt x="10811725" y="1886355"/>
                    <a:pt x="10660314" y="1910730"/>
                  </a:cubicBezTo>
                  <a:cubicBezTo>
                    <a:pt x="9115274" y="1850824"/>
                    <a:pt x="2676332" y="1993244"/>
                    <a:pt x="318461" y="1910730"/>
                  </a:cubicBezTo>
                  <a:cubicBezTo>
                    <a:pt x="136681" y="1912188"/>
                    <a:pt x="-24430" y="1792945"/>
                    <a:pt x="0" y="1592269"/>
                  </a:cubicBezTo>
                  <a:cubicBezTo>
                    <a:pt x="77084" y="1201613"/>
                    <a:pt x="3780" y="576376"/>
                    <a:pt x="0" y="318461"/>
                  </a:cubicBezTo>
                  <a:close/>
                </a:path>
              </a:pathLst>
            </a:cu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rPr>
                <a:t>    </a:t>
              </a:r>
              <a:r>
                <a:rPr lang="en-US" sz="3600" b="1" dirty="0" err="1">
                  <a:solidFill>
                    <a:srgbClr val="002060"/>
                  </a:solidFill>
                </a:rPr>
                <a:t>Các</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triển</a:t>
              </a:r>
              <a:r>
                <a:rPr lang="en-US" sz="3600" b="1" dirty="0">
                  <a:solidFill>
                    <a:srgbClr val="002060"/>
                  </a:solidFill>
                </a:rPr>
                <a:t> </a:t>
              </a:r>
              <a:r>
                <a:rPr lang="en-US" sz="3600" b="1" dirty="0" err="1">
                  <a:solidFill>
                    <a:srgbClr val="002060"/>
                  </a:solidFill>
                </a:rPr>
                <a:t>lãm</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giới</a:t>
              </a:r>
              <a:r>
                <a:rPr lang="en-US" sz="3600" b="1" dirty="0">
                  <a:solidFill>
                    <a:srgbClr val="002060"/>
                  </a:solidFill>
                </a:rPr>
                <a:t> </a:t>
              </a:r>
              <a:r>
                <a:rPr lang="en-US" sz="3600" b="1" dirty="0" err="1">
                  <a:solidFill>
                    <a:srgbClr val="002060"/>
                  </a:solidFill>
                </a:rPr>
                <a:t>thiệu</a:t>
              </a:r>
              <a:r>
                <a:rPr lang="en-US" sz="3600" b="1" dirty="0">
                  <a:solidFill>
                    <a:srgbClr val="002060"/>
                  </a:solidFill>
                </a:rPr>
                <a:t> </a:t>
              </a:r>
              <a:r>
                <a:rPr lang="en-US" sz="3600" b="1" dirty="0" err="1">
                  <a:solidFill>
                    <a:srgbClr val="002060"/>
                  </a:solidFill>
                </a:rPr>
                <a:t>sản</a:t>
              </a:r>
              <a:r>
                <a:rPr lang="en-US" sz="3600" b="1" dirty="0">
                  <a:solidFill>
                    <a:srgbClr val="002060"/>
                  </a:solidFill>
                </a:rPr>
                <a:t> </a:t>
              </a:r>
              <a:r>
                <a:rPr lang="en-US" sz="3600" b="1" dirty="0" err="1">
                  <a:solidFill>
                    <a:srgbClr val="002060"/>
                  </a:solidFill>
                </a:rPr>
                <a:t>phẩm</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cho</a:t>
              </a:r>
              <a:r>
                <a:rPr lang="en-US" sz="3600" b="1" dirty="0">
                  <a:solidFill>
                    <a:srgbClr val="002060"/>
                  </a:solidFill>
                </a:rPr>
                <a:t> </a:t>
              </a:r>
              <a:r>
                <a:rPr lang="en-US" sz="3600" b="1" dirty="0" err="1">
                  <a:solidFill>
                    <a:srgbClr val="002060"/>
                  </a:solidFill>
                </a:rPr>
                <a:t>thành</a:t>
              </a:r>
              <a:r>
                <a:rPr lang="en-US" sz="3600" b="1" dirty="0">
                  <a:solidFill>
                    <a:srgbClr val="002060"/>
                  </a:solidFill>
                </a:rPr>
                <a:t> </a:t>
              </a:r>
              <a:r>
                <a:rPr lang="en-US" sz="3600" b="1" dirty="0" err="1">
                  <a:solidFill>
                    <a:srgbClr val="002060"/>
                  </a:solidFill>
                </a:rPr>
                <a:t>viên</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khác</a:t>
              </a:r>
              <a:r>
                <a:rPr lang="en-US" sz="3600" b="1" dirty="0">
                  <a:solidFill>
                    <a:srgbClr val="002060"/>
                  </a:solidFill>
                </a:rPr>
                <a:t> </a:t>
              </a:r>
              <a:r>
                <a:rPr lang="en-US" sz="3600" b="1" dirty="0" err="1">
                  <a:solidFill>
                    <a:srgbClr val="002060"/>
                  </a:solidFill>
                </a:rPr>
                <a:t>nhóm</a:t>
              </a:r>
              <a:r>
                <a:rPr lang="en-US" sz="3600" b="1" dirty="0">
                  <a:solidFill>
                    <a:srgbClr val="002060"/>
                  </a:solidFill>
                </a:rPr>
                <a:t> </a:t>
              </a:r>
              <a:r>
                <a:rPr lang="en-US" sz="3600" b="1" dirty="0" err="1">
                  <a:solidFill>
                    <a:srgbClr val="002060"/>
                  </a:solidFill>
                </a:rPr>
                <a:t>đóng</a:t>
              </a:r>
              <a:r>
                <a:rPr lang="en-US" sz="3600" b="1" dirty="0">
                  <a:solidFill>
                    <a:srgbClr val="002060"/>
                  </a:solidFill>
                </a:rPr>
                <a:t> </a:t>
              </a:r>
              <a:r>
                <a:rPr lang="en-US" sz="3600" b="1" dirty="0" err="1">
                  <a:solidFill>
                    <a:srgbClr val="002060"/>
                  </a:solidFill>
                </a:rPr>
                <a:t>vai</a:t>
              </a:r>
              <a:r>
                <a:rPr lang="en-US" sz="3600" b="1" dirty="0">
                  <a:solidFill>
                    <a:srgbClr val="002060"/>
                  </a:solidFill>
                </a:rPr>
                <a:t> “</a:t>
              </a:r>
              <a:r>
                <a:rPr lang="en-US" sz="3600" b="1" dirty="0" err="1">
                  <a:solidFill>
                    <a:srgbClr val="002060"/>
                  </a:solidFill>
                </a:rPr>
                <a:t>khách</a:t>
              </a:r>
              <a:r>
                <a:rPr lang="en-US" sz="3600" b="1" dirty="0">
                  <a:solidFill>
                    <a:srgbClr val="002060"/>
                  </a:solidFill>
                </a:rPr>
                <a:t> </a:t>
              </a:r>
              <a:r>
                <a:rPr lang="en-US" sz="3600" b="1" dirty="0" err="1">
                  <a:solidFill>
                    <a:srgbClr val="002060"/>
                  </a:solidFill>
                </a:rPr>
                <a:t>tham</a:t>
              </a:r>
              <a:r>
                <a:rPr lang="en-US" sz="3600" b="1" dirty="0">
                  <a:solidFill>
                    <a:srgbClr val="002060"/>
                  </a:solidFill>
                </a:rPr>
                <a:t> </a:t>
              </a:r>
              <a:r>
                <a:rPr lang="en-US" sz="3600" b="1" dirty="0" err="1">
                  <a:solidFill>
                    <a:srgbClr val="002060"/>
                  </a:solidFill>
                </a:rPr>
                <a:t>quan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chép</a:t>
              </a:r>
              <a:r>
                <a:rPr lang="en-US" sz="3600" b="1" dirty="0">
                  <a:solidFill>
                    <a:srgbClr val="002060"/>
                  </a:solidFill>
                </a:rPr>
                <a:t> </a:t>
              </a:r>
              <a:r>
                <a:rPr lang="en-US" sz="3600" b="1" dirty="0" err="1">
                  <a:solidFill>
                    <a:srgbClr val="002060"/>
                  </a:solidFill>
                </a:rPr>
                <a:t>thông</a:t>
              </a:r>
              <a:r>
                <a:rPr lang="en-US" sz="3600" b="1" dirty="0">
                  <a:solidFill>
                    <a:srgbClr val="002060"/>
                  </a:solidFill>
                </a:rPr>
                <a:t> tin </a:t>
              </a:r>
              <a:r>
                <a:rPr lang="en-US" sz="3600" b="1" dirty="0" err="1">
                  <a:solidFill>
                    <a:srgbClr val="002060"/>
                  </a:solidFill>
                </a:rPr>
                <a:t>và</a:t>
              </a:r>
              <a:r>
                <a:rPr lang="en-US" sz="3600" b="1" dirty="0">
                  <a:solidFill>
                    <a:srgbClr val="002060"/>
                  </a:solidFill>
                </a:rPr>
                <a:t> </a:t>
              </a:r>
              <a:r>
                <a:rPr lang="en-US" sz="3600" b="1" dirty="0" err="1">
                  <a:solidFill>
                    <a:srgbClr val="002060"/>
                  </a:solidFill>
                </a:rPr>
                <a:t>đặt</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endParaRPr lang="en-US" sz="3600" b="1" dirty="0">
                <a:solidFill>
                  <a:srgbClr val="FF0066"/>
                </a:solidFill>
              </a:endParaRPr>
            </a:p>
          </p:txBody>
        </p:sp>
        <p:pic>
          <p:nvPicPr>
            <p:cNvPr id="13" name="Picture 22">
              <a:extLst>
                <a:ext uri="{FF2B5EF4-FFF2-40B4-BE49-F238E27FC236}">
                  <a16:creationId xmlns:a16="http://schemas.microsoft.com/office/drawing/2014/main" id="{2DF46EB0-E4F7-9284-5B83-93CCE5C57DC5}"/>
                </a:ext>
              </a:extLst>
            </p:cNvPr>
            <p:cNvPicPr>
              <a:picLocks noChangeAspect="1"/>
            </p:cNvPicPr>
            <p:nvPr/>
          </p:nvPicPr>
          <p:blipFill>
            <a:blip r:embed="rId6"/>
            <a:stretch>
              <a:fillRect/>
            </a:stretch>
          </p:blipFill>
          <p:spPr>
            <a:xfrm>
              <a:off x="2550073" y="1463458"/>
              <a:ext cx="808739" cy="1000257"/>
            </a:xfrm>
            <a:prstGeom prst="rect">
              <a:avLst/>
            </a:prstGeom>
          </p:spPr>
        </p:pic>
      </p:grpSp>
      <p:pic>
        <p:nvPicPr>
          <p:cNvPr id="17" name="Picture 8">
            <a:extLst>
              <a:ext uri="{FF2B5EF4-FFF2-40B4-BE49-F238E27FC236}">
                <a16:creationId xmlns:a16="http://schemas.microsoft.com/office/drawing/2014/main" id="{9C86AF22-A315-E31C-99AC-7964DE1C3A1B}"/>
              </a:ext>
            </a:extLst>
          </p:cNvPr>
          <p:cNvPicPr>
            <a:picLocks noChangeAspect="1"/>
          </p:cNvPicPr>
          <p:nvPr/>
        </p:nvPicPr>
        <p:blipFill>
          <a:blip r:embed="rId7"/>
          <a:srcRect/>
          <a:stretch>
            <a:fillRect/>
          </a:stretch>
        </p:blipFill>
        <p:spPr>
          <a:xfrm flipH="1">
            <a:off x="8875078" y="2343849"/>
            <a:ext cx="3015102" cy="4364076"/>
          </a:xfrm>
          <a:prstGeom prst="rect">
            <a:avLst/>
          </a:prstGeom>
        </p:spPr>
      </p:pic>
    </p:spTree>
    <p:extLst>
      <p:ext uri="{BB962C8B-B14F-4D97-AF65-F5344CB8AC3E}">
        <p14:creationId xmlns:p14="http://schemas.microsoft.com/office/powerpoint/2010/main" val="14936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par>
                          <p:cTn id="17" fill="hold">
                            <p:stCondLst>
                              <p:cond delay="150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breeze.wav"/>
                                        </p:tgtEl>
                                      </p:cMediaNode>
                                    </p:audio>
                                  </p:subTnLst>
                                </p:cTn>
                              </p:par>
                              <p:par>
                                <p:cTn id="24" presetID="14" presetClass="entr" presetSubtype="1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C4A4AC0-65B7-BFA1-0BF5-0B4EB41A27D7}"/>
              </a:ext>
            </a:extLst>
          </p:cNvPr>
          <p:cNvPicPr>
            <a:picLocks noChangeAspect="1"/>
          </p:cNvPicPr>
          <p:nvPr/>
        </p:nvPicPr>
        <p:blipFill>
          <a:blip r:embed="rId5"/>
          <a:srcRect/>
          <a:stretch>
            <a:fillRect/>
          </a:stretch>
        </p:blipFill>
        <p:spPr>
          <a:xfrm>
            <a:off x="101448" y="3179233"/>
            <a:ext cx="3282082" cy="3486939"/>
          </a:xfrm>
          <a:prstGeom prst="rect">
            <a:avLst/>
          </a:prstGeom>
        </p:spPr>
      </p:pic>
      <p:pic>
        <p:nvPicPr>
          <p:cNvPr id="3" name="Picture 7">
            <a:extLst>
              <a:ext uri="{FF2B5EF4-FFF2-40B4-BE49-F238E27FC236}">
                <a16:creationId xmlns:a16="http://schemas.microsoft.com/office/drawing/2014/main" id="{3965DDFC-E673-07DD-41E7-17F3C4376A3C}"/>
              </a:ext>
            </a:extLst>
          </p:cNvPr>
          <p:cNvPicPr>
            <a:picLocks noChangeAspect="1"/>
          </p:cNvPicPr>
          <p:nvPr/>
        </p:nvPicPr>
        <p:blipFill>
          <a:blip r:embed="rId6"/>
          <a:srcRect/>
          <a:stretch>
            <a:fillRect/>
          </a:stretch>
        </p:blipFill>
        <p:spPr>
          <a:xfrm>
            <a:off x="9223530" y="3011088"/>
            <a:ext cx="2800304" cy="3544688"/>
          </a:xfrm>
          <a:prstGeom prst="rect">
            <a:avLst/>
          </a:prstGeom>
        </p:spPr>
      </p:pic>
      <p:sp>
        <p:nvSpPr>
          <p:cNvPr id="9" name="TextBox 67">
            <a:extLst>
              <a:ext uri="{FF2B5EF4-FFF2-40B4-BE49-F238E27FC236}">
                <a16:creationId xmlns:a16="http://schemas.microsoft.com/office/drawing/2014/main" id="{9BE52337-5AEC-8D3D-A2E6-B8D32F422C09}"/>
              </a:ext>
            </a:extLst>
          </p:cNvPr>
          <p:cNvSpPr txBox="1"/>
          <p:nvPr/>
        </p:nvSpPr>
        <p:spPr>
          <a:xfrm>
            <a:off x="597585" y="970750"/>
            <a:ext cx="10996828" cy="1569660"/>
          </a:xfrm>
          <a:prstGeom prst="rect">
            <a:avLst/>
          </a:prstGeom>
          <a:noFill/>
        </p:spPr>
        <p:txBody>
          <a:bodyPr wrap="square" rtlCol="0">
            <a:prstTxWarp prst="textArchUp">
              <a:avLst/>
            </a:prstTxWarp>
            <a:spAutoFit/>
          </a:bodyPr>
          <a:lstStyle/>
          <a:p>
            <a:pPr algn="ct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Ì</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H </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B</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À</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Y</a:t>
            </a:r>
            <a:r>
              <a:rPr lang="en-US" sz="9600" b="1">
                <a:ln w="19050">
                  <a:solidFill>
                    <a:srgbClr val="002060"/>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T</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R</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Ư</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66FF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a:t>
            </a:r>
            <a:r>
              <a:rPr lang="en-US" sz="9600" b="1">
                <a:ln w="19050">
                  <a:solidFill>
                    <a:srgbClr val="002060"/>
                  </a:solidFill>
                  <a:prstDash val="solid"/>
                </a:ln>
                <a:solidFill>
                  <a:srgbClr val="FF7C8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 </a:t>
            </a:r>
            <a:r>
              <a:rPr lang="en-US" sz="9600" b="1">
                <a:ln w="19050">
                  <a:solidFill>
                    <a:srgbClr val="002060"/>
                  </a:solidFill>
                  <a:prstDash val="solid"/>
                </a:ln>
                <a:solidFill>
                  <a:srgbClr val="CC99FF"/>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L</a:t>
            </a:r>
            <a:r>
              <a:rPr lang="en-US" sz="9600" b="1">
                <a:ln w="19050">
                  <a:solidFill>
                    <a:srgbClr val="002060"/>
                  </a:solidFill>
                  <a:prstDash val="solid"/>
                </a:ln>
                <a:solidFill>
                  <a:srgbClr val="99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Ớ</a:t>
            </a:r>
            <a:r>
              <a:rPr lang="en-US" sz="9600" b="1">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P</a:t>
            </a:r>
            <a:endParaRPr lang="en-US" sz="9600" b="1" dirty="0">
              <a:ln w="19050">
                <a:solidFill>
                  <a:srgbClr val="002060"/>
                </a:solidFill>
                <a:prstDash val="solid"/>
              </a:ln>
              <a:solidFill>
                <a:srgbClr val="FFFF99"/>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grpSp>
        <p:nvGrpSpPr>
          <p:cNvPr id="10" name="Group 5">
            <a:extLst>
              <a:ext uri="{FF2B5EF4-FFF2-40B4-BE49-F238E27FC236}">
                <a16:creationId xmlns:a16="http://schemas.microsoft.com/office/drawing/2014/main" id="{A54D5445-7F45-4BE3-2F47-061FC6D55EE4}"/>
              </a:ext>
            </a:extLst>
          </p:cNvPr>
          <p:cNvGrpSpPr/>
          <p:nvPr/>
        </p:nvGrpSpPr>
        <p:grpSpPr>
          <a:xfrm>
            <a:off x="2302333" y="1755580"/>
            <a:ext cx="7587334" cy="4157308"/>
            <a:chOff x="2302333" y="1742761"/>
            <a:chExt cx="7587334" cy="4157308"/>
          </a:xfrm>
        </p:grpSpPr>
        <p:pic>
          <p:nvPicPr>
            <p:cNvPr id="11" name="Picture 1">
              <a:extLst>
                <a:ext uri="{FF2B5EF4-FFF2-40B4-BE49-F238E27FC236}">
                  <a16:creationId xmlns:a16="http://schemas.microsoft.com/office/drawing/2014/main" id="{BAB10FC1-B447-43AE-6EE4-0B0E2E740540}"/>
                </a:ext>
              </a:extLst>
            </p:cNvPr>
            <p:cNvPicPr>
              <a:picLocks noChangeAspect="1"/>
            </p:cNvPicPr>
            <p:nvPr/>
          </p:nvPicPr>
          <p:blipFill>
            <a:blip r:embed="rId7"/>
            <a:stretch>
              <a:fillRect/>
            </a:stretch>
          </p:blipFill>
          <p:spPr>
            <a:xfrm>
              <a:off x="2302333" y="1742761"/>
              <a:ext cx="7587334" cy="1999138"/>
            </a:xfrm>
            <a:prstGeom prst="rect">
              <a:avLst/>
            </a:prstGeom>
          </p:spPr>
        </p:pic>
        <p:pic>
          <p:nvPicPr>
            <p:cNvPr id="12" name="Picture 4">
              <a:extLst>
                <a:ext uri="{FF2B5EF4-FFF2-40B4-BE49-F238E27FC236}">
                  <a16:creationId xmlns:a16="http://schemas.microsoft.com/office/drawing/2014/main" id="{078EA910-02BA-9CBC-7462-356DAE6E0A15}"/>
                </a:ext>
              </a:extLst>
            </p:cNvPr>
            <p:cNvPicPr>
              <a:picLocks noChangeAspect="1"/>
            </p:cNvPicPr>
            <p:nvPr/>
          </p:nvPicPr>
          <p:blipFill>
            <a:blip r:embed="rId8"/>
            <a:stretch>
              <a:fillRect/>
            </a:stretch>
          </p:blipFill>
          <p:spPr>
            <a:xfrm>
              <a:off x="4248826" y="3963591"/>
              <a:ext cx="3694347" cy="1936478"/>
            </a:xfrm>
            <a:prstGeom prst="rect">
              <a:avLst/>
            </a:prstGeom>
          </p:spPr>
        </p:pic>
      </p:grpSp>
    </p:spTree>
    <p:extLst>
      <p:ext uri="{BB962C8B-B14F-4D97-AF65-F5344CB8AC3E}">
        <p14:creationId xmlns:p14="http://schemas.microsoft.com/office/powerpoint/2010/main" val="121055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sp>
        <p:nvSpPr>
          <p:cNvPr id="2" name="TextBox 39">
            <a:extLst>
              <a:ext uri="{FF2B5EF4-FFF2-40B4-BE49-F238E27FC236}">
                <a16:creationId xmlns:a16="http://schemas.microsoft.com/office/drawing/2014/main" id="{E03A538F-2DC6-B642-51C4-4ADCDABD7197}"/>
              </a:ext>
            </a:extLst>
          </p:cNvPr>
          <p:cNvSpPr txBox="1"/>
          <p:nvPr/>
        </p:nvSpPr>
        <p:spPr>
          <a:xfrm>
            <a:off x="2222733" y="-52059"/>
            <a:ext cx="774653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UTM Edwardian" panose="02040603050506020204" pitchFamily="18" charset="0"/>
                <a:ea typeface="+mn-ea"/>
                <a:cs typeface="+mn-cs"/>
              </a:rPr>
              <a:t>Thứ … ngày … tháng … năm ...</a:t>
            </a:r>
            <a:endParaRPr kumimoji="0" lang="vi-VN" sz="48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sp>
        <p:nvSpPr>
          <p:cNvPr id="3" name="TextBox 49">
            <a:extLst>
              <a:ext uri="{FF2B5EF4-FFF2-40B4-BE49-F238E27FC236}">
                <a16:creationId xmlns:a16="http://schemas.microsoft.com/office/drawing/2014/main" id="{A580855F-FAE9-8FBF-0BC3-2CC3941A7FBA}"/>
              </a:ext>
            </a:extLst>
          </p:cNvPr>
          <p:cNvSpPr txBox="1"/>
          <p:nvPr/>
        </p:nvSpPr>
        <p:spPr>
          <a:xfrm>
            <a:off x="3220158" y="755510"/>
            <a:ext cx="5216153"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UTM Mother" panose="02040603050506020204" pitchFamily="18" charset="0"/>
                <a:ea typeface="+mn-ea"/>
                <a:cs typeface="+mn-cs"/>
              </a:rPr>
              <a:t>Lịch sử và địa lý</a:t>
            </a:r>
            <a:endParaRPr kumimoji="0" lang="vi-VN" sz="35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Arial" panose="020B0604020202020204" pitchFamily="34" charset="0"/>
              <a:ea typeface="+mn-ea"/>
              <a:cs typeface="+mn-cs"/>
            </a:endParaRPr>
          </a:p>
        </p:txBody>
      </p:sp>
      <p:grpSp>
        <p:nvGrpSpPr>
          <p:cNvPr id="10" name="Group 10">
            <a:extLst>
              <a:ext uri="{FF2B5EF4-FFF2-40B4-BE49-F238E27FC236}">
                <a16:creationId xmlns:a16="http://schemas.microsoft.com/office/drawing/2014/main" id="{225140EA-EC69-B2E1-2709-340200A7AB50}"/>
              </a:ext>
            </a:extLst>
          </p:cNvPr>
          <p:cNvGrpSpPr/>
          <p:nvPr/>
        </p:nvGrpSpPr>
        <p:grpSpPr>
          <a:xfrm rot="20027704">
            <a:off x="1340424" y="1781177"/>
            <a:ext cx="2411632" cy="585987"/>
            <a:chOff x="5644038" y="1574248"/>
            <a:chExt cx="3378243" cy="585987"/>
          </a:xfrm>
        </p:grpSpPr>
        <p:sp>
          <p:nvSpPr>
            <p:cNvPr id="11" name="TextBox 11">
              <a:extLst>
                <a:ext uri="{FF2B5EF4-FFF2-40B4-BE49-F238E27FC236}">
                  <a16:creationId xmlns:a16="http://schemas.microsoft.com/office/drawing/2014/main" id="{E58388F4-4757-754F-C096-169E284E247C}"/>
                </a:ext>
              </a:extLst>
            </p:cNvPr>
            <p:cNvSpPr txBox="1"/>
            <p:nvPr/>
          </p:nvSpPr>
          <p:spPr>
            <a:xfrm>
              <a:off x="6029891" y="1574248"/>
              <a:ext cx="2548499"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0">
                    <a:solidFill>
                      <a:prstClr val="white"/>
                    </a:solidFill>
                  </a:ln>
                  <a:solidFill>
                    <a:srgbClr val="00B050"/>
                  </a:solidFill>
                  <a:effectLst>
                    <a:outerShdw blurRad="50800" dist="38100" dir="2700000" algn="tl" rotWithShape="0">
                      <a:prstClr val="black">
                        <a:alpha val="40000"/>
                      </a:prstClr>
                    </a:outerShdw>
                  </a:effectLst>
                  <a:uLnTx/>
                  <a:uFillTx/>
                  <a:latin typeface="SVN-Apple" panose="02040603050506020204" pitchFamily="18" charset="0"/>
                  <a:ea typeface="LNTH-LuoLuoNotangYuanTi 1" pitchFamily="2" charset="-128"/>
                  <a:cs typeface="LNTH-LuoLuoNotangYuanTi 1" pitchFamily="2" charset="-128"/>
                </a:rPr>
                <a:t>Bài 15</a:t>
              </a:r>
              <a:endParaRPr kumimoji="0" lang="en-US" sz="6000" b="1" i="0" u="none" strike="noStrike" kern="1200" cap="none" spc="0" normalizeH="0" baseline="0" noProof="0" dirty="0">
                <a:ln w="127000">
                  <a:solidFill>
                    <a:prstClr val="white"/>
                  </a:solidFill>
                </a:ln>
                <a:solidFill>
                  <a:srgbClr val="00B050"/>
                </a:solidFill>
                <a:effectLst>
                  <a:outerShdw blurRad="50800" dist="38100" dir="2700000" algn="tl" rotWithShape="0">
                    <a:prstClr val="black">
                      <a:alpha val="40000"/>
                    </a:prstClr>
                  </a:outerShdw>
                </a:effectLst>
                <a:uLnTx/>
                <a:uFillTx/>
                <a:latin typeface="SVN-Apple" panose="02040603050506020204" pitchFamily="18" charset="0"/>
                <a:ea typeface="LNTH-LuoLuoNotangYuanTi 1" pitchFamily="2" charset="-128"/>
                <a:cs typeface="LNTH-LuoLuoNotangYuanTi 1" pitchFamily="2" charset="-128"/>
              </a:endParaRPr>
            </a:p>
          </p:txBody>
        </p:sp>
        <p:sp>
          <p:nvSpPr>
            <p:cNvPr id="12" name="TextBox 12">
              <a:extLst>
                <a:ext uri="{FF2B5EF4-FFF2-40B4-BE49-F238E27FC236}">
                  <a16:creationId xmlns:a16="http://schemas.microsoft.com/office/drawing/2014/main" id="{EF2E6FA4-1395-7526-CCDB-3B84F97DFD17}"/>
                </a:ext>
              </a:extLst>
            </p:cNvPr>
            <p:cNvSpPr txBox="1"/>
            <p:nvPr/>
          </p:nvSpPr>
          <p:spPr>
            <a:xfrm>
              <a:off x="5644038" y="1575460"/>
              <a:ext cx="3378243"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0"/>
                  <a:solidFill>
                    <a:srgbClr val="FF0000"/>
                  </a:solidFill>
                  <a:effectLst/>
                  <a:uLnTx/>
                  <a:uFillTx/>
                  <a:latin typeface="SVN-Apple" panose="02040603050506020204" pitchFamily="18" charset="0"/>
                  <a:ea typeface="+mn-ea"/>
                  <a:cs typeface="Calibri" panose="020F0502020204030204" pitchFamily="34" charset="0"/>
                </a:rPr>
                <a:t>Bài 15</a:t>
              </a:r>
              <a:endParaRPr kumimoji="0" lang="en-US" sz="6000" b="1" i="0" u="none" strike="noStrike" kern="1200" cap="none" spc="0" normalizeH="0" baseline="0" noProof="0" dirty="0">
                <a:ln w="0"/>
                <a:solidFill>
                  <a:srgbClr val="FF0000"/>
                </a:solidFill>
                <a:effectLst/>
                <a:uLnTx/>
                <a:uFillTx/>
                <a:latin typeface="SVN-Apple" panose="02040603050506020204" pitchFamily="18" charset="0"/>
                <a:ea typeface="+mn-ea"/>
                <a:cs typeface="Calibri" panose="020F0502020204030204" pitchFamily="34" charset="0"/>
              </a:endParaRPr>
            </a:p>
          </p:txBody>
        </p:sp>
      </p:grpSp>
      <p:grpSp>
        <p:nvGrpSpPr>
          <p:cNvPr id="22" name="Nhóm 21">
            <a:extLst>
              <a:ext uri="{FF2B5EF4-FFF2-40B4-BE49-F238E27FC236}">
                <a16:creationId xmlns:a16="http://schemas.microsoft.com/office/drawing/2014/main" id="{8FB28843-2505-030A-7E0B-BFDBCB94CEF0}"/>
              </a:ext>
            </a:extLst>
          </p:cNvPr>
          <p:cNvGrpSpPr/>
          <p:nvPr/>
        </p:nvGrpSpPr>
        <p:grpSpPr>
          <a:xfrm>
            <a:off x="-227644" y="1555875"/>
            <a:ext cx="12731696" cy="3506344"/>
            <a:chOff x="208470" y="1586507"/>
            <a:chExt cx="11977164" cy="3506344"/>
          </a:xfrm>
        </p:grpSpPr>
        <p:sp>
          <p:nvSpPr>
            <p:cNvPr id="17" name="TextBox 8">
              <a:extLst>
                <a:ext uri="{FF2B5EF4-FFF2-40B4-BE49-F238E27FC236}">
                  <a16:creationId xmlns:a16="http://schemas.microsoft.com/office/drawing/2014/main" id="{337A76C5-AB19-483A-289D-908FF3E2AB5B}"/>
                </a:ext>
              </a:extLst>
            </p:cNvPr>
            <p:cNvSpPr txBox="1"/>
            <p:nvPr/>
          </p:nvSpPr>
          <p:spPr>
            <a:xfrm>
              <a:off x="208470" y="1586507"/>
              <a:ext cx="11977164" cy="350634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8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rPr>
                <a:t>DÂN CƯ VÀ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8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rPr>
                <a:t>HOẠT ĐỘNG SẢN XUẤT Ở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8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rPr>
                <a:t>VÙNG DUYÊN HẢI MIỀN TRUNG</a:t>
              </a:r>
            </a:p>
          </p:txBody>
        </p:sp>
        <p:sp>
          <p:nvSpPr>
            <p:cNvPr id="19" name="TextBox 8">
              <a:extLst>
                <a:ext uri="{FF2B5EF4-FFF2-40B4-BE49-F238E27FC236}">
                  <a16:creationId xmlns:a16="http://schemas.microsoft.com/office/drawing/2014/main" id="{C36C6338-AA05-C2E3-DEC3-8441AE6423B1}"/>
                </a:ext>
              </a:extLst>
            </p:cNvPr>
            <p:cNvSpPr txBox="1"/>
            <p:nvPr/>
          </p:nvSpPr>
          <p:spPr>
            <a:xfrm>
              <a:off x="208470" y="1586507"/>
              <a:ext cx="11977164" cy="350634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D</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Â</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N </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C</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Ư </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V</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À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H</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O</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Ạ</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T </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Đ</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Ộ</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N</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G </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S</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Ả</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N</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 </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X</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U</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Ấ</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T </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Ở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V</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Ù</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N</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G </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D</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U</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Y</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Ê</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N </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H</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Ả</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I </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M</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I</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Ề</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N </a:t>
              </a:r>
              <a:r>
                <a:rPr kumimoji="0" lang="en-US" sz="58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rPr>
                <a:t>T</a:t>
              </a:r>
              <a:r>
                <a:rPr kumimoji="0" lang="en-US" sz="5800" b="1" i="0" u="none" strike="noStrike" kern="1200" cap="none" spc="0" normalizeH="0" baseline="0" noProof="0">
                  <a:ln w="28575">
                    <a:solidFill>
                      <a:srgbClr val="002060"/>
                    </a:solidFill>
                    <a:prstDash val="solid"/>
                  </a:ln>
                  <a:solidFill>
                    <a:srgbClr val="99FF99"/>
                  </a:solidFill>
                  <a:effectLst/>
                  <a:uLnTx/>
                  <a:uFillTx/>
                  <a:latin typeface="SVN-ARCO Typography" panose="020B0603050302020204" pitchFamily="34" charset="2"/>
                </a:rPr>
                <a:t>R</a:t>
              </a:r>
              <a:r>
                <a:rPr kumimoji="0" lang="en-US" sz="58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rPr>
                <a:t>U</a:t>
              </a:r>
              <a:r>
                <a:rPr kumimoji="0" lang="en-US" sz="5800" b="1" i="0" u="none" strike="noStrike" kern="1200" cap="none" spc="0" normalizeH="0" baseline="0" noProof="0">
                  <a:ln w="28575">
                    <a:solidFill>
                      <a:srgbClr val="002060"/>
                    </a:solidFill>
                    <a:prstDash val="solid"/>
                  </a:ln>
                  <a:solidFill>
                    <a:srgbClr val="FF7C80"/>
                  </a:solidFill>
                  <a:effectLst/>
                  <a:uLnTx/>
                  <a:uFillTx/>
                  <a:latin typeface="SVN-ARCO Typography" panose="020B0603050302020204" pitchFamily="34" charset="2"/>
                </a:rPr>
                <a:t>N</a:t>
              </a:r>
              <a:r>
                <a:rPr kumimoji="0" lang="en-US" sz="58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rPr>
                <a:t>G</a:t>
              </a:r>
              <a:endParaRPr kumimoji="0" lang="en-US" sz="5800" b="1" i="0" u="none" strike="noStrike" kern="1200" cap="none" spc="0" normalizeH="0" baseline="0" noProof="0">
                <a:ln w="28575">
                  <a:solidFill>
                    <a:srgbClr val="002060"/>
                  </a:solidFill>
                  <a:prstDash val="solid"/>
                </a:ln>
                <a:solidFill>
                  <a:srgbClr val="FFCC66"/>
                </a:solidFill>
                <a:effectLst/>
                <a:uLnTx/>
                <a:uFillTx/>
                <a:latin typeface="SVN-ARCO Typography" panose="020B0603050302020204" pitchFamily="34" charset="2"/>
              </a:endParaRPr>
            </a:p>
          </p:txBody>
        </p:sp>
      </p:grpSp>
      <p:sp>
        <p:nvSpPr>
          <p:cNvPr id="20" name="TextBox 39">
            <a:extLst>
              <a:ext uri="{FF2B5EF4-FFF2-40B4-BE49-F238E27FC236}">
                <a16:creationId xmlns:a16="http://schemas.microsoft.com/office/drawing/2014/main" id="{2E1D4B35-DBCB-34DF-6DBE-9E9706148C05}"/>
              </a:ext>
            </a:extLst>
          </p:cNvPr>
          <p:cNvSpPr txBox="1"/>
          <p:nvPr/>
        </p:nvSpPr>
        <p:spPr>
          <a:xfrm>
            <a:off x="4522258" y="5062219"/>
            <a:ext cx="31474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9525">
                  <a:solidFill>
                    <a:srgbClr val="FF0000"/>
                  </a:solidFill>
                  <a:prstDash val="solid"/>
                </a:ln>
                <a:solidFill>
                  <a:prstClr val="white"/>
                </a:solidFill>
                <a:effectLst/>
                <a:uLnTx/>
                <a:uFillTx/>
                <a:latin typeface="UTM Duepuntozero" panose="02040603050506020204" pitchFamily="18" charset="0"/>
                <a:ea typeface="+mn-ea"/>
                <a:cs typeface="+mn-cs"/>
              </a:rPr>
              <a:t>(3 </a:t>
            </a:r>
            <a:r>
              <a:rPr kumimoji="0" lang="en-US" sz="3200" b="1" i="0" u="none" strike="noStrike" kern="1200" cap="none" spc="0" normalizeH="0" baseline="0" noProof="0" dirty="0" err="1">
                <a:ln w="9525">
                  <a:solidFill>
                    <a:srgbClr val="FF0000"/>
                  </a:solidFill>
                  <a:prstDash val="solid"/>
                </a:ln>
                <a:solidFill>
                  <a:prstClr val="white"/>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dirty="0">
                <a:ln w="9525">
                  <a:solidFill>
                    <a:srgbClr val="FF0000"/>
                  </a:solidFill>
                  <a:prstDash val="solid"/>
                </a:ln>
                <a:solidFill>
                  <a:prstClr val="white"/>
                </a:solidFill>
                <a:effectLst/>
                <a:uLnTx/>
                <a:uFillTx/>
                <a:latin typeface="UTM Duepuntozero" panose="02040603050506020204" pitchFamily="18" charset="0"/>
                <a:ea typeface="+mn-ea"/>
                <a:cs typeface="+mn-cs"/>
              </a:rPr>
              <a:t> – </a:t>
            </a:r>
            <a:r>
              <a:rPr kumimoji="0" lang="en-US" sz="3200" b="1" i="0" u="none" strike="noStrike" kern="1200" cap="none" spc="0" normalizeH="0" baseline="0" noProof="0" err="1">
                <a:ln w="9525">
                  <a:solidFill>
                    <a:srgbClr val="FF0000"/>
                  </a:solidFill>
                  <a:prstDash val="solid"/>
                </a:ln>
                <a:solidFill>
                  <a:prstClr val="white"/>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a:ln w="9525">
                  <a:solidFill>
                    <a:srgbClr val="FF0000"/>
                  </a:solidFill>
                  <a:prstDash val="solid"/>
                </a:ln>
                <a:solidFill>
                  <a:prstClr val="white"/>
                </a:solidFill>
                <a:effectLst/>
                <a:uLnTx/>
                <a:uFillTx/>
                <a:latin typeface="UTM Duepuntozero" panose="02040603050506020204" pitchFamily="18" charset="0"/>
                <a:ea typeface="+mn-ea"/>
                <a:cs typeface="+mn-cs"/>
              </a:rPr>
              <a:t> 2)</a:t>
            </a:r>
            <a:endParaRPr kumimoji="0" lang="en-US" sz="3200" b="1" i="0" u="none" strike="noStrike" kern="1200" cap="none" spc="0" normalizeH="0" baseline="0" noProof="0" dirty="0">
              <a:ln w="9525">
                <a:solidFill>
                  <a:srgbClr val="FF0000"/>
                </a:solidFill>
                <a:prstDash val="solid"/>
              </a:ln>
              <a:solidFill>
                <a:prstClr val="white"/>
              </a:solidFill>
              <a:effectLst/>
              <a:uLnTx/>
              <a:uFillTx/>
              <a:latin typeface="UTM Duepuntozero" panose="02040603050506020204" pitchFamily="18" charset="0"/>
              <a:ea typeface="+mn-ea"/>
              <a:cs typeface="+mn-cs"/>
            </a:endParaRPr>
          </a:p>
        </p:txBody>
      </p:sp>
      <p:pic>
        <p:nvPicPr>
          <p:cNvPr id="4" name="Picture 373" descr="Logo&#10;&#10;Description automatically generated">
            <a:extLst>
              <a:ext uri="{FF2B5EF4-FFF2-40B4-BE49-F238E27FC236}">
                <a16:creationId xmlns:a16="http://schemas.microsoft.com/office/drawing/2014/main" id="{1794F4DF-383B-BCD4-06CF-D4F8A352568F}"/>
              </a:ext>
            </a:extLst>
          </p:cNvPr>
          <p:cNvPicPr>
            <a:picLocks noChangeAspect="1"/>
          </p:cNvPicPr>
          <p:nvPr/>
        </p:nvPicPr>
        <p:blipFill>
          <a:blip r:embed="rId5"/>
          <a:stretch>
            <a:fillRect/>
          </a:stretch>
        </p:blipFill>
        <p:spPr>
          <a:xfrm>
            <a:off x="5531752" y="5538242"/>
            <a:ext cx="1128496" cy="1128496"/>
          </a:xfrm>
          <a:prstGeom prst="rect">
            <a:avLst/>
          </a:prstGeom>
        </p:spPr>
      </p:pic>
    </p:spTree>
    <p:extLst>
      <p:ext uri="{BB962C8B-B14F-4D97-AF65-F5344CB8AC3E}">
        <p14:creationId xmlns:p14="http://schemas.microsoft.com/office/powerpoint/2010/main" val="385980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17" presetClass="entr" presetSubtype="1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whoosh.wav"/>
                                        </p:tgtEl>
                                      </p:cMediaNode>
                                    </p:audio>
                                  </p:sub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270172"/>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6" y="449846"/>
            <a:ext cx="3661273" cy="955477"/>
            <a:chOff x="558334" y="434751"/>
            <a:chExt cx="3661273" cy="955477"/>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3270202" cy="955477"/>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400" b="1">
                  <a:ea typeface="Roboto" panose="02000000000000000000" pitchFamily="2" charset="0"/>
                </a:rPr>
                <a:t>      </a:t>
              </a:r>
              <a:r>
                <a:rPr lang="en-US" sz="4400" b="1">
                  <a:solidFill>
                    <a:srgbClr val="FF5050"/>
                  </a:solidFill>
                  <a:ea typeface="Roboto" panose="02000000000000000000" pitchFamily="2" charset="0"/>
                </a:rPr>
                <a:t>Làm muối</a:t>
              </a:r>
              <a:endParaRPr lang="en-US" sz="24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48718"/>
              <a:ext cx="550481" cy="830998"/>
              <a:chOff x="5748902" y="4521708"/>
              <a:chExt cx="550481" cy="830998"/>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21708"/>
                <a:ext cx="550481" cy="830997"/>
              </a:xfrm>
              <a:prstGeom prst="rect">
                <a:avLst/>
              </a:prstGeom>
              <a:noFill/>
            </p:spPr>
            <p:txBody>
              <a:bodyPr wrap="square" rtlCol="0">
                <a:spAutoFit/>
              </a:bodyPr>
              <a:lstStyle/>
              <a:p>
                <a:pPr algn="just"/>
                <a:r>
                  <a:rPr lang="en-US" sz="4800" b="1">
                    <a:ln w="317500">
                      <a:solidFill>
                        <a:srgbClr val="FFFFCC"/>
                      </a:solidFill>
                    </a:ln>
                    <a:solidFill>
                      <a:srgbClr val="FF5050"/>
                    </a:solidFill>
                    <a:latin typeface="SVN-Gretoon" panose="02040603050506020204" pitchFamily="18" charset="0"/>
                  </a:rPr>
                  <a:t>a</a:t>
                </a:r>
                <a:endParaRPr lang="vi-VN" sz="48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8902" y="4521709"/>
                <a:ext cx="550481"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a</a:t>
                </a:r>
                <a:endParaRPr lang="vi-VN" sz="4800" b="1" dirty="0">
                  <a:solidFill>
                    <a:srgbClr val="FF5050"/>
                  </a:solidFill>
                </a:endParaRPr>
              </a:p>
            </p:txBody>
          </p:sp>
        </p:grpSp>
      </p:grpSp>
      <p:sp>
        <p:nvSpPr>
          <p:cNvPr id="16" name="Hộp Văn bản 15">
            <a:extLst>
              <a:ext uri="{FF2B5EF4-FFF2-40B4-BE49-F238E27FC236}">
                <a16:creationId xmlns:a16="http://schemas.microsoft.com/office/drawing/2014/main" id="{B2D8D2E5-AAE4-12B1-01B0-513CEFDA0B72}"/>
              </a:ext>
            </a:extLst>
          </p:cNvPr>
          <p:cNvSpPr txBox="1"/>
          <p:nvPr/>
        </p:nvSpPr>
        <p:spPr>
          <a:xfrm>
            <a:off x="5070324" y="5482079"/>
            <a:ext cx="6937828" cy="1077218"/>
          </a:xfrm>
          <a:prstGeom prst="rect">
            <a:avLst/>
          </a:prstGeom>
          <a:noFill/>
        </p:spPr>
        <p:txBody>
          <a:bodyPr wrap="square">
            <a:spAutoFit/>
          </a:bodyPr>
          <a:lstStyle/>
          <a:p>
            <a:pPr algn="ctr"/>
            <a:r>
              <a:rPr lang="en-US" sz="3200" i="1"/>
              <a:t>Hình 7. Thu hoạch muối </a:t>
            </a:r>
          </a:p>
          <a:p>
            <a:pPr algn="ctr"/>
            <a:r>
              <a:rPr lang="en-US" sz="3200" i="1"/>
              <a:t>(Ninh Thuận)</a:t>
            </a:r>
          </a:p>
        </p:txBody>
      </p:sp>
      <p:sp>
        <p:nvSpPr>
          <p:cNvPr id="20" name="Hộp Văn bản 19">
            <a:extLst>
              <a:ext uri="{FF2B5EF4-FFF2-40B4-BE49-F238E27FC236}">
                <a16:creationId xmlns:a16="http://schemas.microsoft.com/office/drawing/2014/main" id="{29A42113-D689-2785-D598-018345552B28}"/>
              </a:ext>
            </a:extLst>
          </p:cNvPr>
          <p:cNvSpPr txBox="1"/>
          <p:nvPr/>
        </p:nvSpPr>
        <p:spPr>
          <a:xfrm>
            <a:off x="943431" y="1535854"/>
            <a:ext cx="4495648" cy="4524315"/>
          </a:xfrm>
          <a:prstGeom prst="rect">
            <a:avLst/>
          </a:prstGeom>
          <a:noFill/>
        </p:spPr>
        <p:txBody>
          <a:bodyPr wrap="square">
            <a:spAutoFit/>
          </a:bodyPr>
          <a:lstStyle/>
          <a:p>
            <a:pPr algn="just"/>
            <a:r>
              <a:rPr lang="vi-VN" sz="3200" b="1">
                <a:latin typeface="Calibri "/>
              </a:rPr>
              <a:t>Quan sát hình 7 và đọc thông tin, em hãy:</a:t>
            </a:r>
          </a:p>
          <a:p>
            <a:pPr algn="just"/>
            <a:r>
              <a:rPr lang="vi-VN" sz="3200">
                <a:latin typeface="Calibri "/>
              </a:rPr>
              <a:t>- </a:t>
            </a:r>
            <a:r>
              <a:rPr lang="en-US" sz="3200">
                <a:latin typeface="Calibri "/>
              </a:rPr>
              <a:t> </a:t>
            </a:r>
            <a:r>
              <a:rPr lang="vi-VN" sz="3200">
                <a:latin typeface="Calibri "/>
              </a:rPr>
              <a:t>Cho biết một số điều kiện thuận lợi để sản xuất muối ở vùng Duyên hải miền Trung</a:t>
            </a:r>
          </a:p>
          <a:p>
            <a:pPr algn="just"/>
            <a:r>
              <a:rPr lang="vi-VN" sz="3200">
                <a:latin typeface="Calibri "/>
              </a:rPr>
              <a:t>- </a:t>
            </a:r>
            <a:r>
              <a:rPr lang="en-US" sz="3200">
                <a:latin typeface="Calibri "/>
              </a:rPr>
              <a:t> </a:t>
            </a:r>
            <a:r>
              <a:rPr lang="vi-VN" sz="3200">
                <a:latin typeface="Calibri "/>
              </a:rPr>
              <a:t>Kể tên một số nơi làm muối nổi tiếng ở vùng Duyên hải miền Trung.</a:t>
            </a:r>
            <a:endParaRPr lang="en-US" sz="3200">
              <a:latin typeface="Calibri "/>
            </a:endParaRPr>
          </a:p>
        </p:txBody>
      </p:sp>
      <p:pic>
        <p:nvPicPr>
          <p:cNvPr id="23" name="Hình ảnh 22" descr="Ảnh có chứa mây, ngoài trời, bầu trời, người&#10;&#10;Mô tả được tạo tự động">
            <a:extLst>
              <a:ext uri="{FF2B5EF4-FFF2-40B4-BE49-F238E27FC236}">
                <a16:creationId xmlns:a16="http://schemas.microsoft.com/office/drawing/2014/main" id="{B8898743-F939-B645-1089-3DFA8D720F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9906" y="1194785"/>
            <a:ext cx="5418663" cy="4287294"/>
          </a:xfrm>
          <a:prstGeom prst="roundRect">
            <a:avLst/>
          </a:prstGeom>
        </p:spPr>
      </p:pic>
      <p:pic>
        <p:nvPicPr>
          <p:cNvPr id="24" name="Picture 10">
            <a:extLst>
              <a:ext uri="{FF2B5EF4-FFF2-40B4-BE49-F238E27FC236}">
                <a16:creationId xmlns:a16="http://schemas.microsoft.com/office/drawing/2014/main" id="{068924EB-7AF9-34B7-065D-C018259C8744}"/>
              </a:ext>
            </a:extLst>
          </p:cNvPr>
          <p:cNvPicPr>
            <a:picLocks noChangeAspect="1"/>
          </p:cNvPicPr>
          <p:nvPr/>
        </p:nvPicPr>
        <p:blipFill>
          <a:blip r:embed="rId6"/>
          <a:stretch>
            <a:fillRect/>
          </a:stretch>
        </p:blipFill>
        <p:spPr>
          <a:xfrm>
            <a:off x="831101" y="2525317"/>
            <a:ext cx="535571" cy="530698"/>
          </a:xfrm>
          <a:prstGeom prst="rect">
            <a:avLst/>
          </a:prstGeom>
        </p:spPr>
      </p:pic>
      <p:pic>
        <p:nvPicPr>
          <p:cNvPr id="26" name="Picture 10">
            <a:extLst>
              <a:ext uri="{FF2B5EF4-FFF2-40B4-BE49-F238E27FC236}">
                <a16:creationId xmlns:a16="http://schemas.microsoft.com/office/drawing/2014/main" id="{0F043FC1-86F8-C658-AD6B-864C569B49A8}"/>
              </a:ext>
            </a:extLst>
          </p:cNvPr>
          <p:cNvPicPr>
            <a:picLocks noChangeAspect="1"/>
          </p:cNvPicPr>
          <p:nvPr/>
        </p:nvPicPr>
        <p:blipFill>
          <a:blip r:embed="rId6"/>
          <a:stretch>
            <a:fillRect/>
          </a:stretch>
        </p:blipFill>
        <p:spPr>
          <a:xfrm>
            <a:off x="787555" y="4448459"/>
            <a:ext cx="535571" cy="530698"/>
          </a:xfrm>
          <a:prstGeom prst="rect">
            <a:avLst/>
          </a:prstGeom>
        </p:spPr>
      </p:pic>
    </p:spTree>
    <p:extLst>
      <p:ext uri="{BB962C8B-B14F-4D97-AF65-F5344CB8AC3E}">
        <p14:creationId xmlns:p14="http://schemas.microsoft.com/office/powerpoint/2010/main" val="86994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413461" y="241982"/>
            <a:ext cx="11332834" cy="6432091"/>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467280" y="106594"/>
            <a:ext cx="3335463" cy="879038"/>
            <a:chOff x="558334" y="434751"/>
            <a:chExt cx="333546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294439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Làm muối</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48718"/>
              <a:ext cx="550481" cy="830998"/>
              <a:chOff x="5748902" y="4521708"/>
              <a:chExt cx="550481" cy="830998"/>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21708"/>
                <a:ext cx="550481" cy="830997"/>
              </a:xfrm>
              <a:prstGeom prst="rect">
                <a:avLst/>
              </a:prstGeom>
              <a:noFill/>
            </p:spPr>
            <p:txBody>
              <a:bodyPr wrap="square" rtlCol="0">
                <a:spAutoFit/>
              </a:bodyPr>
              <a:lstStyle/>
              <a:p>
                <a:pPr algn="just"/>
                <a:r>
                  <a:rPr lang="en-US" sz="4800" b="1">
                    <a:ln w="317500">
                      <a:solidFill>
                        <a:srgbClr val="FFFFCC"/>
                      </a:solidFill>
                    </a:ln>
                    <a:solidFill>
                      <a:srgbClr val="FF5050"/>
                    </a:solidFill>
                    <a:latin typeface="SVN-Gretoon" panose="02040603050506020204" pitchFamily="18" charset="0"/>
                  </a:rPr>
                  <a:t>a</a:t>
                </a:r>
                <a:endParaRPr lang="vi-VN" sz="48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8902" y="4521709"/>
                <a:ext cx="550481"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a</a:t>
                </a:r>
                <a:endParaRPr lang="vi-VN" sz="48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1047742" y="1062070"/>
            <a:ext cx="10461014" cy="1077218"/>
          </a:xfrm>
          <a:prstGeom prst="rect">
            <a:avLst/>
          </a:prstGeom>
          <a:noFill/>
        </p:spPr>
        <p:txBody>
          <a:bodyPr wrap="square">
            <a:spAutoFit/>
          </a:bodyPr>
          <a:lstStyle/>
          <a:p>
            <a:pPr algn="just"/>
            <a:r>
              <a:rPr lang="vi-VN" sz="3200" b="1">
                <a:latin typeface="Calibri "/>
              </a:rPr>
              <a:t>- </a:t>
            </a:r>
            <a:r>
              <a:rPr lang="en-US" sz="3200" b="1">
                <a:latin typeface="Calibri "/>
              </a:rPr>
              <a:t> </a:t>
            </a:r>
            <a:r>
              <a:rPr lang="vi-VN" sz="3200" b="1">
                <a:latin typeface="Calibri "/>
              </a:rPr>
              <a:t>Cho biết một số điều kiện thuận lợi để sản xuất muối ở vùng Duyên hải miền Trung</a:t>
            </a:r>
            <a:r>
              <a:rPr lang="en-US" sz="3200" b="1">
                <a:latin typeface="Calibri "/>
              </a:rPr>
              <a:t>.</a:t>
            </a:r>
            <a:endParaRPr lang="vi-VN" sz="3200" b="1">
              <a:latin typeface="Calibri "/>
            </a:endParaRPr>
          </a:p>
        </p:txBody>
      </p:sp>
      <p:sp>
        <p:nvSpPr>
          <p:cNvPr id="9" name="Hộp Văn bản 8">
            <a:extLst>
              <a:ext uri="{FF2B5EF4-FFF2-40B4-BE49-F238E27FC236}">
                <a16:creationId xmlns:a16="http://schemas.microsoft.com/office/drawing/2014/main" id="{4A216540-4B12-A9F4-5053-0A9D85FEE437}"/>
              </a:ext>
            </a:extLst>
          </p:cNvPr>
          <p:cNvSpPr txBox="1"/>
          <p:nvPr/>
        </p:nvSpPr>
        <p:spPr>
          <a:xfrm>
            <a:off x="1047742" y="2160176"/>
            <a:ext cx="10461014" cy="1077218"/>
          </a:xfrm>
          <a:prstGeom prst="rect">
            <a:avLst/>
          </a:prstGeom>
          <a:noFill/>
        </p:spPr>
        <p:txBody>
          <a:bodyPr wrap="square">
            <a:spAutoFit/>
          </a:bodyPr>
          <a:lstStyle/>
          <a:p>
            <a:pPr algn="just"/>
            <a:r>
              <a:rPr lang="vi-VN" sz="3200">
                <a:latin typeface="Calibri "/>
              </a:rPr>
              <a:t>- </a:t>
            </a:r>
            <a:r>
              <a:rPr lang="en-US" sz="3200">
                <a:latin typeface="Calibri "/>
              </a:rPr>
              <a:t> </a:t>
            </a:r>
            <a:r>
              <a:rPr lang="vi-VN" sz="3200">
                <a:latin typeface="Calibri "/>
              </a:rPr>
              <a:t>Vùng Duyên hải miền Trung có nhiều nắng, ít mưa, nước biển mặn và sạch,... tạo điều kiện thuận lợi để sản xuất muối. </a:t>
            </a:r>
          </a:p>
        </p:txBody>
      </p:sp>
      <p:pic>
        <p:nvPicPr>
          <p:cNvPr id="10" name="Picture 10">
            <a:extLst>
              <a:ext uri="{FF2B5EF4-FFF2-40B4-BE49-F238E27FC236}">
                <a16:creationId xmlns:a16="http://schemas.microsoft.com/office/drawing/2014/main" id="{566299D3-C24E-1A6D-BAC9-E4B61E639C16}"/>
              </a:ext>
            </a:extLst>
          </p:cNvPr>
          <p:cNvPicPr>
            <a:picLocks noChangeAspect="1"/>
          </p:cNvPicPr>
          <p:nvPr/>
        </p:nvPicPr>
        <p:blipFill>
          <a:blip r:embed="rId5"/>
          <a:stretch>
            <a:fillRect/>
          </a:stretch>
        </p:blipFill>
        <p:spPr>
          <a:xfrm>
            <a:off x="909211" y="1115224"/>
            <a:ext cx="535571" cy="530698"/>
          </a:xfrm>
          <a:prstGeom prst="rect">
            <a:avLst/>
          </a:prstGeom>
        </p:spPr>
      </p:pic>
      <p:pic>
        <p:nvPicPr>
          <p:cNvPr id="13" name="Picture 23">
            <a:extLst>
              <a:ext uri="{FF2B5EF4-FFF2-40B4-BE49-F238E27FC236}">
                <a16:creationId xmlns:a16="http://schemas.microsoft.com/office/drawing/2014/main" id="{C892E906-BF82-0B8F-6417-71C24C760A55}"/>
              </a:ext>
            </a:extLst>
          </p:cNvPr>
          <p:cNvPicPr>
            <a:picLocks noChangeAspect="1"/>
          </p:cNvPicPr>
          <p:nvPr/>
        </p:nvPicPr>
        <p:blipFill>
          <a:blip r:embed="rId6"/>
          <a:stretch>
            <a:fillRect/>
          </a:stretch>
        </p:blipFill>
        <p:spPr>
          <a:xfrm rot="2019418">
            <a:off x="955682" y="2167267"/>
            <a:ext cx="503538" cy="503538"/>
          </a:xfrm>
          <a:prstGeom prst="rect">
            <a:avLst/>
          </a:prstGeom>
        </p:spPr>
      </p:pic>
      <p:pic>
        <p:nvPicPr>
          <p:cNvPr id="15" name="Hình ảnh 14" descr="Ảnh có chứa ngoài trời, nước, mặt đất, đá&#10;&#10;Mô tả được tạo tự động">
            <a:extLst>
              <a:ext uri="{FF2B5EF4-FFF2-40B4-BE49-F238E27FC236}">
                <a16:creationId xmlns:a16="http://schemas.microsoft.com/office/drawing/2014/main" id="{20976102-89C9-38C4-E65D-86C2BBD1C6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5241" y="3349823"/>
            <a:ext cx="5566015" cy="3188863"/>
          </a:xfrm>
          <a:prstGeom prst="rect">
            <a:avLst/>
          </a:prstGeom>
        </p:spPr>
      </p:pic>
    </p:spTree>
    <p:extLst>
      <p:ext uri="{BB962C8B-B14F-4D97-AF65-F5344CB8AC3E}">
        <p14:creationId xmlns:p14="http://schemas.microsoft.com/office/powerpoint/2010/main" val="3821823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413461" y="241982"/>
            <a:ext cx="11332834" cy="6432091"/>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467280" y="106594"/>
            <a:ext cx="3335463" cy="879038"/>
            <a:chOff x="558334" y="434751"/>
            <a:chExt cx="333546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294439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Làm muối</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48718"/>
              <a:ext cx="550481" cy="830998"/>
              <a:chOff x="5748902" y="4521708"/>
              <a:chExt cx="550481" cy="830998"/>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21708"/>
                <a:ext cx="550481" cy="830997"/>
              </a:xfrm>
              <a:prstGeom prst="rect">
                <a:avLst/>
              </a:prstGeom>
              <a:noFill/>
            </p:spPr>
            <p:txBody>
              <a:bodyPr wrap="square" rtlCol="0">
                <a:spAutoFit/>
              </a:bodyPr>
              <a:lstStyle/>
              <a:p>
                <a:pPr algn="just"/>
                <a:r>
                  <a:rPr lang="en-US" sz="4800" b="1">
                    <a:ln w="317500">
                      <a:solidFill>
                        <a:srgbClr val="FFFFCC"/>
                      </a:solidFill>
                    </a:ln>
                    <a:solidFill>
                      <a:srgbClr val="FF5050"/>
                    </a:solidFill>
                    <a:latin typeface="SVN-Gretoon" panose="02040603050506020204" pitchFamily="18" charset="0"/>
                  </a:rPr>
                  <a:t>a</a:t>
                </a:r>
                <a:endParaRPr lang="vi-VN" sz="48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8902" y="4521709"/>
                <a:ext cx="550481" cy="830997"/>
              </a:xfrm>
              <a:prstGeom prst="rect">
                <a:avLst/>
              </a:prstGeom>
              <a:noFill/>
            </p:spPr>
            <p:txBody>
              <a:bodyPr wrap="square" rtlCol="0">
                <a:spAutoFit/>
              </a:bodyPr>
              <a:lstStyle/>
              <a:p>
                <a:pPr algn="just"/>
                <a:r>
                  <a:rPr lang="en-US" sz="4800" b="1">
                    <a:solidFill>
                      <a:srgbClr val="FF5050"/>
                    </a:solidFill>
                    <a:latin typeface="SVN-Gretoon" panose="02040603050506020204" pitchFamily="18" charset="0"/>
                  </a:rPr>
                  <a:t>a</a:t>
                </a:r>
                <a:endParaRPr lang="vi-VN" sz="48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1047742" y="1062070"/>
            <a:ext cx="10461014" cy="1077218"/>
          </a:xfrm>
          <a:prstGeom prst="rect">
            <a:avLst/>
          </a:prstGeom>
          <a:noFill/>
        </p:spPr>
        <p:txBody>
          <a:bodyPr wrap="square">
            <a:spAutoFit/>
          </a:bodyPr>
          <a:lstStyle/>
          <a:p>
            <a:pPr algn="just"/>
            <a:r>
              <a:rPr lang="vi-VN" sz="3200" b="1">
                <a:latin typeface="Calibri "/>
              </a:rPr>
              <a:t>- </a:t>
            </a:r>
            <a:r>
              <a:rPr lang="en-US" sz="3200" b="1">
                <a:latin typeface="Calibri "/>
              </a:rPr>
              <a:t> </a:t>
            </a:r>
            <a:r>
              <a:rPr lang="vi-VN" sz="3200" b="1">
                <a:latin typeface="Calibri "/>
              </a:rPr>
              <a:t>Kể tên một số nơi làm muối nổi tiếng ở vùng Duyên hải miền Trung.</a:t>
            </a:r>
          </a:p>
        </p:txBody>
      </p:sp>
      <p:pic>
        <p:nvPicPr>
          <p:cNvPr id="10" name="Picture 10">
            <a:extLst>
              <a:ext uri="{FF2B5EF4-FFF2-40B4-BE49-F238E27FC236}">
                <a16:creationId xmlns:a16="http://schemas.microsoft.com/office/drawing/2014/main" id="{566299D3-C24E-1A6D-BAC9-E4B61E639C16}"/>
              </a:ext>
            </a:extLst>
          </p:cNvPr>
          <p:cNvPicPr>
            <a:picLocks noChangeAspect="1"/>
          </p:cNvPicPr>
          <p:nvPr/>
        </p:nvPicPr>
        <p:blipFill>
          <a:blip r:embed="rId5"/>
          <a:stretch>
            <a:fillRect/>
          </a:stretch>
        </p:blipFill>
        <p:spPr>
          <a:xfrm>
            <a:off x="909211" y="1115224"/>
            <a:ext cx="535571" cy="530698"/>
          </a:xfrm>
          <a:prstGeom prst="rect">
            <a:avLst/>
          </a:prstGeom>
        </p:spPr>
      </p:pic>
      <p:pic>
        <p:nvPicPr>
          <p:cNvPr id="2" name="Picture 3" descr="A picture containing clipart&#10;&#10;Description automatically generated">
            <a:extLst>
              <a:ext uri="{FF2B5EF4-FFF2-40B4-BE49-F238E27FC236}">
                <a16:creationId xmlns:a16="http://schemas.microsoft.com/office/drawing/2014/main" id="{EF3A491A-87DD-B936-FBC8-EFAFF32ADF6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378539" y="2426458"/>
            <a:ext cx="6022090" cy="4855309"/>
          </a:xfrm>
          <a:prstGeom prst="rect">
            <a:avLst/>
          </a:prstGeom>
        </p:spPr>
      </p:pic>
      <p:sp>
        <p:nvSpPr>
          <p:cNvPr id="11" name="Bong bóng Lời nói: Hình chữ nhật với Góc Tròn 10">
            <a:extLst>
              <a:ext uri="{FF2B5EF4-FFF2-40B4-BE49-F238E27FC236}">
                <a16:creationId xmlns:a16="http://schemas.microsoft.com/office/drawing/2014/main" id="{AC67863D-0CA4-E3D5-5487-F24313662D40}"/>
              </a:ext>
            </a:extLst>
          </p:cNvPr>
          <p:cNvSpPr/>
          <p:nvPr/>
        </p:nvSpPr>
        <p:spPr>
          <a:xfrm>
            <a:off x="6278249" y="2183883"/>
            <a:ext cx="4563922" cy="2301032"/>
          </a:xfrm>
          <a:prstGeom prst="wedgeRoundRectCallout">
            <a:avLst>
              <a:gd name="adj1" fmla="val -58360"/>
              <a:gd name="adj2" fmla="val 22553"/>
              <a:gd name="adj3" fmla="val 16667"/>
            </a:avLst>
          </a:prstGeom>
          <a:solidFill>
            <a:schemeClr val="bg1"/>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ộp Văn bản 13">
            <a:extLst>
              <a:ext uri="{FF2B5EF4-FFF2-40B4-BE49-F238E27FC236}">
                <a16:creationId xmlns:a16="http://schemas.microsoft.com/office/drawing/2014/main" id="{5BFFF1F8-C588-FC6E-4986-35180C0E2EFF}"/>
              </a:ext>
            </a:extLst>
          </p:cNvPr>
          <p:cNvSpPr txBox="1"/>
          <p:nvPr/>
        </p:nvSpPr>
        <p:spPr>
          <a:xfrm>
            <a:off x="6448381" y="2426458"/>
            <a:ext cx="4223657" cy="1815882"/>
          </a:xfrm>
          <a:prstGeom prst="rect">
            <a:avLst/>
          </a:prstGeom>
          <a:noFill/>
        </p:spPr>
        <p:txBody>
          <a:bodyPr wrap="square" rtlCol="0">
            <a:spAutoFit/>
          </a:bodyPr>
          <a:lstStyle/>
          <a:p>
            <a:pPr algn="just"/>
            <a:r>
              <a:rPr lang="en-US" sz="2800"/>
              <a:t>Các bạn cùng theo chân mình tham quan một số </a:t>
            </a:r>
            <a:r>
              <a:rPr lang="vi-VN" sz="2800">
                <a:latin typeface="Calibri "/>
              </a:rPr>
              <a:t>nơi </a:t>
            </a:r>
            <a:r>
              <a:rPr lang="vi-VN" sz="2800" b="1">
                <a:latin typeface="Calibri "/>
              </a:rPr>
              <a:t>làm muối </a:t>
            </a:r>
            <a:r>
              <a:rPr lang="vi-VN" sz="2800">
                <a:latin typeface="Calibri "/>
              </a:rPr>
              <a:t>nổi tiếng ở vùng Duyên hải miền Trung</a:t>
            </a:r>
            <a:r>
              <a:rPr lang="en-US" sz="2800">
                <a:latin typeface="Calibri "/>
              </a:rPr>
              <a:t> nhé!</a:t>
            </a:r>
          </a:p>
        </p:txBody>
      </p:sp>
    </p:spTree>
    <p:extLst>
      <p:ext uri="{BB962C8B-B14F-4D97-AF65-F5344CB8AC3E}">
        <p14:creationId xmlns:p14="http://schemas.microsoft.com/office/powerpoint/2010/main" val="266544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0.00378 -0.08912 L 0.50599 -0.08912 " pathEditMode="relative" rAng="0" ptsTypes="AA">
                                      <p:cBhvr>
                                        <p:cTn id="21" dur="800" fill="hold"/>
                                        <p:tgtEl>
                                          <p:spTgt spid="2"/>
                                        </p:tgtEl>
                                        <p:attrNameLst>
                                          <p:attrName>ppt_x</p:attrName>
                                          <p:attrName>ppt_y</p:attrName>
                                        </p:attrNameLst>
                                      </p:cBhvr>
                                      <p:rCtr x="25104" y="0"/>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2" name="Hình chữ nhật: Góc Tròn 21">
            <a:extLst>
              <a:ext uri="{FF2B5EF4-FFF2-40B4-BE49-F238E27FC236}">
                <a16:creationId xmlns:a16="http://schemas.microsoft.com/office/drawing/2014/main" id="{797A7CD7-1BE8-CB63-E327-858EC5574FFA}"/>
              </a:ext>
            </a:extLst>
          </p:cNvPr>
          <p:cNvSpPr/>
          <p:nvPr/>
        </p:nvSpPr>
        <p:spPr>
          <a:xfrm>
            <a:off x="333829" y="5581934"/>
            <a:ext cx="11648905" cy="1119117"/>
          </a:xfrm>
          <a:prstGeom prst="round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a:extLst>
              <a:ext uri="{FF2B5EF4-FFF2-40B4-BE49-F238E27FC236}">
                <a16:creationId xmlns:a16="http://schemas.microsoft.com/office/drawing/2014/main" id="{9B40B820-1A34-879A-D2E0-6F1AD1578077}"/>
              </a:ext>
            </a:extLst>
          </p:cNvPr>
          <p:cNvSpPr txBox="1"/>
          <p:nvPr/>
        </p:nvSpPr>
        <p:spPr>
          <a:xfrm>
            <a:off x="2068204" y="5593055"/>
            <a:ext cx="9559689" cy="1107996"/>
          </a:xfrm>
          <a:prstGeom prst="rect">
            <a:avLst/>
          </a:prstGeom>
          <a:noFill/>
        </p:spPr>
        <p:txBody>
          <a:bodyPr wrap="square">
            <a:spAutoFit/>
          </a:bodyPr>
          <a:lstStyle/>
          <a:p>
            <a:pPr algn="ctr"/>
            <a:r>
              <a:rPr lang="vi-VN" sz="3300" u="sng">
                <a:latin typeface="UTM Duepuntozero" panose="02040603050506020204" pitchFamily="18" charset="0"/>
              </a:rPr>
              <a:t>Đồng muối Sa Huỳnh</a:t>
            </a:r>
            <a:r>
              <a:rPr lang="vi-VN" sz="3300">
                <a:latin typeface="UTM Duepuntozero" panose="02040603050506020204" pitchFamily="18" charset="0"/>
              </a:rPr>
              <a:t> </a:t>
            </a:r>
            <a:r>
              <a:rPr lang="en-US" sz="3300">
                <a:latin typeface="UTM Duepuntozero" panose="02040603050506020204" pitchFamily="18" charset="0"/>
              </a:rPr>
              <a:t>(Quảng Ngãi) </a:t>
            </a:r>
            <a:r>
              <a:rPr lang="vi-VN" sz="3300">
                <a:latin typeface="UTM Duepuntozero" panose="02040603050506020204" pitchFamily="18" charset="0"/>
              </a:rPr>
              <a:t>mang trong mình dấu ấn của thời gian và sự gắn kết vững chắc với bản sắc quê hương</a:t>
            </a:r>
            <a:r>
              <a:rPr lang="en-US" sz="3300">
                <a:latin typeface="UTM Duepuntozero" panose="02040603050506020204" pitchFamily="18" charset="0"/>
              </a:rPr>
              <a:t>.</a:t>
            </a:r>
            <a:endParaRPr lang="vi-VN" sz="3300">
              <a:latin typeface="UTM Duepuntozero" panose="02040603050506020204" pitchFamily="18" charset="0"/>
            </a:endParaRPr>
          </a:p>
        </p:txBody>
      </p:sp>
      <p:pic>
        <p:nvPicPr>
          <p:cNvPr id="27" name="Picture 3" descr="A picture containing clipart&#10;&#10;Description automatically generated">
            <a:extLst>
              <a:ext uri="{FF2B5EF4-FFF2-40B4-BE49-F238E27FC236}">
                <a16:creationId xmlns:a16="http://schemas.microsoft.com/office/drawing/2014/main" id="{89C92999-3EBE-4DD3-ADA0-EBD9499621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417229" y="4761763"/>
            <a:ext cx="2751058" cy="2218040"/>
          </a:xfrm>
          <a:prstGeom prst="rect">
            <a:avLst/>
          </a:prstGeom>
        </p:spPr>
      </p:pic>
    </p:spTree>
    <p:extLst>
      <p:ext uri="{BB962C8B-B14F-4D97-AF65-F5344CB8AC3E}">
        <p14:creationId xmlns:p14="http://schemas.microsoft.com/office/powerpoint/2010/main" val="1382073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48148E-6 L 0.16602 0.00972 " pathEditMode="relative" rAng="0" ptsTypes="AA">
                                      <p:cBhvr>
                                        <p:cTn id="6" dur="2000" fill="hold"/>
                                        <p:tgtEl>
                                          <p:spTgt spid="27"/>
                                        </p:tgtEl>
                                        <p:attrNameLst>
                                          <p:attrName>ppt_x</p:attrName>
                                          <p:attrName>ppt_y</p:attrName>
                                        </p:attrNameLst>
                                      </p:cBhvr>
                                      <p:rCtr x="8307" y="486"/>
                                    </p:animMotion>
                                  </p:childTnLst>
                                </p:cTn>
                              </p:par>
                              <p:par>
                                <p:cTn id="7" presetID="6" presetClass="entr" presetSubtype="16"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circle(in)">
                                      <p:cBhvr>
                                        <p:cTn id="9" dur="2000"/>
                                        <p:tgtEl>
                                          <p:spTgt spid="22"/>
                                        </p:tgtEl>
                                      </p:cBhvr>
                                    </p:animEffect>
                                  </p:childTnLst>
                                </p:cTn>
                              </p:par>
                              <p:par>
                                <p:cTn id="10" presetID="2" presetClass="entr" presetSubtype="4" fill="hold" grpId="0" nodeType="withEffect">
                                  <p:stCondLst>
                                    <p:cond delay="18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D555167-B48B-E6B3-620E-38F85714437A}"/>
              </a:ext>
            </a:extLst>
          </p:cNvPr>
          <p:cNvSpPr txBox="1"/>
          <p:nvPr/>
        </p:nvSpPr>
        <p:spPr>
          <a:xfrm>
            <a:off x="2362200" y="156949"/>
            <a:ext cx="7467600" cy="1107996"/>
          </a:xfrm>
          <a:prstGeom prst="rect">
            <a:avLst/>
          </a:prstGeom>
          <a:noFill/>
        </p:spPr>
        <p:txBody>
          <a:bodyPr wrap="square">
            <a:spAutoFit/>
          </a:bodyPr>
          <a:lstStyle/>
          <a:p>
            <a:pPr algn="ctr"/>
            <a:r>
              <a:rPr lang="en-US" sz="6600">
                <a:ln>
                  <a:solidFill>
                    <a:schemeClr val="accent4"/>
                  </a:solidFill>
                </a:ln>
                <a:solidFill>
                  <a:srgbClr val="FFFF00"/>
                </a:solidFill>
                <a:latin typeface="UTM Edwardian" panose="02040603050506020204" pitchFamily="18" charset="0"/>
              </a:rPr>
              <a:t>Cánh đồng muối Cà Ná </a:t>
            </a:r>
          </a:p>
        </p:txBody>
      </p:sp>
      <p:sp>
        <p:nvSpPr>
          <p:cNvPr id="2" name="Hình chữ nhật: Góc Tròn 1">
            <a:extLst>
              <a:ext uri="{FF2B5EF4-FFF2-40B4-BE49-F238E27FC236}">
                <a16:creationId xmlns:a16="http://schemas.microsoft.com/office/drawing/2014/main" id="{73198B4E-045C-FB25-AB99-A5460D492019}"/>
              </a:ext>
            </a:extLst>
          </p:cNvPr>
          <p:cNvSpPr/>
          <p:nvPr/>
        </p:nvSpPr>
        <p:spPr>
          <a:xfrm>
            <a:off x="333829" y="5316056"/>
            <a:ext cx="11648905" cy="1384995"/>
          </a:xfrm>
          <a:prstGeom prst="roundRect">
            <a:avLst/>
          </a:prstGeom>
          <a:solidFill>
            <a:schemeClr val="bg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25">
            <a:extLst>
              <a:ext uri="{FF2B5EF4-FFF2-40B4-BE49-F238E27FC236}">
                <a16:creationId xmlns:a16="http://schemas.microsoft.com/office/drawing/2014/main" id="{9B40B820-1A34-879A-D2E0-6F1AD1578077}"/>
              </a:ext>
            </a:extLst>
          </p:cNvPr>
          <p:cNvSpPr txBox="1"/>
          <p:nvPr/>
        </p:nvSpPr>
        <p:spPr>
          <a:xfrm>
            <a:off x="1295129" y="5316056"/>
            <a:ext cx="11227558" cy="1384995"/>
          </a:xfrm>
          <a:prstGeom prst="rect">
            <a:avLst/>
          </a:prstGeom>
          <a:noFill/>
        </p:spPr>
        <p:txBody>
          <a:bodyPr wrap="square">
            <a:spAutoFit/>
          </a:bodyPr>
          <a:lstStyle/>
          <a:p>
            <a:pPr algn="ctr"/>
            <a:r>
              <a:rPr lang="en-US" sz="2800">
                <a:latin typeface="UTM Duepuntozero" panose="02040603050506020204" pitchFamily="18" charset="0"/>
              </a:rPr>
              <a:t>Đ</a:t>
            </a:r>
            <a:r>
              <a:rPr lang="vi-VN" sz="2800">
                <a:latin typeface="UTM Duepuntozero" panose="02040603050506020204" pitchFamily="18" charset="0"/>
              </a:rPr>
              <a:t>ây chính là vựa muối lớn nhất cả nước với diện tích trải dài khoảng 1000 ha. </a:t>
            </a:r>
            <a:endParaRPr lang="en-US" sz="2800">
              <a:latin typeface="UTM Duepuntozero" panose="02040603050506020204" pitchFamily="18" charset="0"/>
            </a:endParaRPr>
          </a:p>
          <a:p>
            <a:pPr algn="ctr"/>
            <a:r>
              <a:rPr lang="vi-VN" sz="2800">
                <a:latin typeface="UTM Duepuntozero" panose="02040603050506020204" pitchFamily="18" charset="0"/>
              </a:rPr>
              <a:t>Với lịch sử hơn 100 năm tuổi, tỷ lệ muối nguyên chất đạt 95%, </a:t>
            </a:r>
            <a:endParaRPr lang="en-US" sz="2800">
              <a:latin typeface="UTM Duepuntozero" panose="02040603050506020204" pitchFamily="18" charset="0"/>
            </a:endParaRPr>
          </a:p>
          <a:p>
            <a:pPr algn="ctr"/>
            <a:r>
              <a:rPr lang="vi-VN" sz="2800">
                <a:latin typeface="UTM Duepuntozero" panose="02040603050506020204" pitchFamily="18" charset="0"/>
              </a:rPr>
              <a:t>muối Cà Ná nổi tiếng với hương vị rất đậm đà. </a:t>
            </a:r>
          </a:p>
        </p:txBody>
      </p:sp>
      <p:pic>
        <p:nvPicPr>
          <p:cNvPr id="6" name="Picture 3" descr="A picture containing clipart&#10;&#10;Description automatically generated">
            <a:extLst>
              <a:ext uri="{FF2B5EF4-FFF2-40B4-BE49-F238E27FC236}">
                <a16:creationId xmlns:a16="http://schemas.microsoft.com/office/drawing/2014/main" id="{A8F7A82F-F031-F6EA-6743-B026B871F7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751058" y="4639960"/>
            <a:ext cx="2751058" cy="2218040"/>
          </a:xfrm>
          <a:prstGeom prst="rect">
            <a:avLst/>
          </a:prstGeom>
        </p:spPr>
      </p:pic>
    </p:spTree>
    <p:extLst>
      <p:ext uri="{BB962C8B-B14F-4D97-AF65-F5344CB8AC3E}">
        <p14:creationId xmlns:p14="http://schemas.microsoft.com/office/powerpoint/2010/main" val="4152371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1000"/>
                                  </p:stCondLst>
                                  <p:childTnLst>
                                    <p:animMotion origin="layout" path="M 4.16667E-7 -4.44444E-6 L 0.20013 0.01366 " pathEditMode="relative" rAng="0" ptsTypes="AA">
                                      <p:cBhvr>
                                        <p:cTn id="10" dur="700" fill="hold"/>
                                        <p:tgtEl>
                                          <p:spTgt spid="6"/>
                                        </p:tgtEl>
                                        <p:attrNameLst>
                                          <p:attrName>ppt_x</p:attrName>
                                          <p:attrName>ppt_y</p:attrName>
                                        </p:attrNameLst>
                                      </p:cBhvr>
                                      <p:rCtr x="10013" y="671"/>
                                    </p:animMotion>
                                  </p:childTnLst>
                                </p:cTn>
                              </p:par>
                              <p:par>
                                <p:cTn id="11" presetID="6" presetClass="entr" presetSubtype="16" fill="hold" grpId="0"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600"/>
                                        <p:tgtEl>
                                          <p:spTgt spid="2"/>
                                        </p:tgtEl>
                                      </p:cBhvr>
                                    </p:animEffect>
                                  </p:childTnLst>
                                </p:cTn>
                              </p:par>
                              <p:par>
                                <p:cTn id="14" presetID="2" presetClass="entr" presetSubtype="4" fill="hold" grpId="0" nodeType="withEffect">
                                  <p:stCondLst>
                                    <p:cond delay="170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600" fill="hold"/>
                                        <p:tgtEl>
                                          <p:spTgt spid="26"/>
                                        </p:tgtEl>
                                        <p:attrNameLst>
                                          <p:attrName>ppt_x</p:attrName>
                                        </p:attrNameLst>
                                      </p:cBhvr>
                                      <p:tavLst>
                                        <p:tav tm="0">
                                          <p:val>
                                            <p:strVal val="#ppt_x"/>
                                          </p:val>
                                        </p:tav>
                                        <p:tav tm="100000">
                                          <p:val>
                                            <p:strVal val="#ppt_x"/>
                                          </p:val>
                                        </p:tav>
                                      </p:tavLst>
                                    </p:anim>
                                    <p:anim calcmode="lin" valueType="num">
                                      <p:cBhvr additive="base">
                                        <p:cTn id="17" dur="6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15" name="Hộp Văn bản 14">
            <a:extLst>
              <a:ext uri="{FF2B5EF4-FFF2-40B4-BE49-F238E27FC236}">
                <a16:creationId xmlns:a16="http://schemas.microsoft.com/office/drawing/2014/main" id="{7C8D12F3-8B66-4EF2-CEC7-7A475FAB8B0E}"/>
              </a:ext>
            </a:extLst>
          </p:cNvPr>
          <p:cNvSpPr txBox="1"/>
          <p:nvPr/>
        </p:nvSpPr>
        <p:spPr>
          <a:xfrm>
            <a:off x="1686950" y="64616"/>
            <a:ext cx="9032631" cy="1015663"/>
          </a:xfrm>
          <a:prstGeom prst="rect">
            <a:avLst/>
          </a:prstGeom>
          <a:noFill/>
        </p:spPr>
        <p:txBody>
          <a:bodyPr wrap="square">
            <a:spAutoFit/>
          </a:bodyPr>
          <a:lstStyle/>
          <a:p>
            <a:pPr algn="ctr"/>
            <a:r>
              <a:rPr lang="en-US" sz="6000">
                <a:ln>
                  <a:solidFill>
                    <a:schemeClr val="accent4"/>
                  </a:solidFill>
                </a:ln>
                <a:solidFill>
                  <a:srgbClr val="FFFF00"/>
                </a:solidFill>
                <a:latin typeface="UTM Edwardian" panose="02040603050506020204" pitchFamily="18" charset="0"/>
              </a:rPr>
              <a:t>Vẻ đẹp đồng muối Hòn Khói</a:t>
            </a:r>
          </a:p>
        </p:txBody>
      </p:sp>
      <p:sp>
        <p:nvSpPr>
          <p:cNvPr id="17" name="Hộp Văn bản 16">
            <a:extLst>
              <a:ext uri="{FF2B5EF4-FFF2-40B4-BE49-F238E27FC236}">
                <a16:creationId xmlns:a16="http://schemas.microsoft.com/office/drawing/2014/main" id="{5C76251C-0043-CB02-8210-DA5A85817BF8}"/>
              </a:ext>
            </a:extLst>
          </p:cNvPr>
          <p:cNvSpPr txBox="1"/>
          <p:nvPr/>
        </p:nvSpPr>
        <p:spPr>
          <a:xfrm>
            <a:off x="482221" y="1080279"/>
            <a:ext cx="11227558" cy="1569660"/>
          </a:xfrm>
          <a:prstGeom prst="rect">
            <a:avLst/>
          </a:prstGeom>
          <a:noFill/>
        </p:spPr>
        <p:txBody>
          <a:bodyPr wrap="square">
            <a:spAutoFit/>
          </a:bodyPr>
          <a:lstStyle/>
          <a:p>
            <a:pPr algn="ctr"/>
            <a:r>
              <a:rPr lang="vi-VN" sz="3200">
                <a:solidFill>
                  <a:schemeClr val="bg1"/>
                </a:solidFill>
                <a:latin typeface="UTM Duepuntozero" panose="02040603050506020204" pitchFamily="18" charset="0"/>
              </a:rPr>
              <a:t>Hòn Khói (thuộc phường Ninh Hải, thị xã Ninh Hòa, Khánh Hòa) được xem là một địa điểm du lịch hấp dẫn với những cánh đồng muối trắng tinh, tạo nên vẻ đẹp đặc trưng cho vùng đất miền biển này.</a:t>
            </a:r>
          </a:p>
        </p:txBody>
      </p:sp>
      <p:pic>
        <p:nvPicPr>
          <p:cNvPr id="19" name="Picture 3" descr="A picture containing clipart&#10;&#10;Description automatically generated">
            <a:extLst>
              <a:ext uri="{FF2B5EF4-FFF2-40B4-BE49-F238E27FC236}">
                <a16:creationId xmlns:a16="http://schemas.microsoft.com/office/drawing/2014/main" id="{41A0AFF3-82AF-5809-8BC0-9030CF5105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573650" y="-61931"/>
            <a:ext cx="1573650" cy="1268755"/>
          </a:xfrm>
          <a:prstGeom prst="rect">
            <a:avLst/>
          </a:prstGeom>
        </p:spPr>
      </p:pic>
    </p:spTree>
    <p:extLst>
      <p:ext uri="{BB962C8B-B14F-4D97-AF65-F5344CB8AC3E}">
        <p14:creationId xmlns:p14="http://schemas.microsoft.com/office/powerpoint/2010/main" val="3343152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9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3.33333E-6 L 0.23177 0.00486 " pathEditMode="relative" rAng="0" ptsTypes="AA">
                                      <p:cBhvr>
                                        <p:cTn id="16" dur="2000" fill="hold"/>
                                        <p:tgtEl>
                                          <p:spTgt spid="19"/>
                                        </p:tgtEl>
                                        <p:attrNameLst>
                                          <p:attrName>ppt_x</p:attrName>
                                          <p:attrName>ppt_y</p:attrName>
                                        </p:attrNameLst>
                                      </p:cBhvr>
                                      <p:rCtr x="11589"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270172"/>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7" y="449846"/>
            <a:ext cx="7721644" cy="879038"/>
            <a:chOff x="558334" y="434751"/>
            <a:chExt cx="847888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808781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Đánh bắt và nuôi trồng hải sản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79496"/>
              <a:ext cx="553254" cy="769442"/>
              <a:chOff x="5748902" y="4552486"/>
              <a:chExt cx="553254" cy="769442"/>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52486"/>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b</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51675" y="4552487"/>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grpSp>
      </p:grpSp>
      <p:sp>
        <p:nvSpPr>
          <p:cNvPr id="16" name="Hộp Văn bản 15">
            <a:extLst>
              <a:ext uri="{FF2B5EF4-FFF2-40B4-BE49-F238E27FC236}">
                <a16:creationId xmlns:a16="http://schemas.microsoft.com/office/drawing/2014/main" id="{B2D8D2E5-AAE4-12B1-01B0-513CEFDA0B72}"/>
              </a:ext>
            </a:extLst>
          </p:cNvPr>
          <p:cNvSpPr txBox="1"/>
          <p:nvPr/>
        </p:nvSpPr>
        <p:spPr>
          <a:xfrm>
            <a:off x="1363854" y="5499101"/>
            <a:ext cx="4445151" cy="1077218"/>
          </a:xfrm>
          <a:prstGeom prst="rect">
            <a:avLst/>
          </a:prstGeom>
          <a:noFill/>
        </p:spPr>
        <p:txBody>
          <a:bodyPr wrap="square">
            <a:spAutoFit/>
          </a:bodyPr>
          <a:lstStyle/>
          <a:p>
            <a:pPr algn="ctr"/>
            <a:r>
              <a:rPr lang="en-US" sz="3200" i="1"/>
              <a:t>Hình 8. Khai thác hải sản </a:t>
            </a:r>
          </a:p>
          <a:p>
            <a:pPr algn="ctr"/>
            <a:r>
              <a:rPr lang="en-US" sz="3200" i="1"/>
              <a:t>(Khánh Hoà)</a:t>
            </a:r>
          </a:p>
        </p:txBody>
      </p:sp>
      <p:sp>
        <p:nvSpPr>
          <p:cNvPr id="20" name="Hộp Văn bản 19">
            <a:extLst>
              <a:ext uri="{FF2B5EF4-FFF2-40B4-BE49-F238E27FC236}">
                <a16:creationId xmlns:a16="http://schemas.microsoft.com/office/drawing/2014/main" id="{29A42113-D689-2785-D598-018345552B28}"/>
              </a:ext>
            </a:extLst>
          </p:cNvPr>
          <p:cNvSpPr txBox="1"/>
          <p:nvPr/>
        </p:nvSpPr>
        <p:spPr>
          <a:xfrm>
            <a:off x="987216" y="1416285"/>
            <a:ext cx="10615157" cy="1077218"/>
          </a:xfrm>
          <a:prstGeom prst="rect">
            <a:avLst/>
          </a:prstGeom>
          <a:noFill/>
        </p:spPr>
        <p:txBody>
          <a:bodyPr wrap="square">
            <a:spAutoFit/>
          </a:bodyPr>
          <a:lstStyle/>
          <a:p>
            <a:pPr algn="just"/>
            <a:r>
              <a:rPr lang="vi-VN" sz="3200" b="1">
                <a:latin typeface="Calibri "/>
              </a:rPr>
              <a:t>Quan sát các hình 8, 9 và đọc thông tin, em hãy kể tên một số hải sản nổi tiếng ở vùng Duyên hải miền Trung.</a:t>
            </a:r>
            <a:endParaRPr lang="en-US" sz="3200">
              <a:latin typeface="Calibri "/>
            </a:endParaRPr>
          </a:p>
        </p:txBody>
      </p:sp>
      <p:pic>
        <p:nvPicPr>
          <p:cNvPr id="26" name="Picture 10">
            <a:extLst>
              <a:ext uri="{FF2B5EF4-FFF2-40B4-BE49-F238E27FC236}">
                <a16:creationId xmlns:a16="http://schemas.microsoft.com/office/drawing/2014/main" id="{0F043FC1-86F8-C658-AD6B-864C569B49A8}"/>
              </a:ext>
            </a:extLst>
          </p:cNvPr>
          <p:cNvPicPr>
            <a:picLocks noChangeAspect="1"/>
          </p:cNvPicPr>
          <p:nvPr/>
        </p:nvPicPr>
        <p:blipFill>
          <a:blip r:embed="rId5"/>
          <a:stretch>
            <a:fillRect/>
          </a:stretch>
        </p:blipFill>
        <p:spPr>
          <a:xfrm>
            <a:off x="522044" y="1424196"/>
            <a:ext cx="535571" cy="530698"/>
          </a:xfrm>
          <a:prstGeom prst="rect">
            <a:avLst/>
          </a:prstGeom>
        </p:spPr>
      </p:pic>
      <p:pic>
        <p:nvPicPr>
          <p:cNvPr id="3" name="Hình ảnh 2" descr="Ảnh có chứa nước, bầu trời, ngoài trời, tàu thuyền&#10;&#10;Mô tả được tạo tự động">
            <a:extLst>
              <a:ext uri="{FF2B5EF4-FFF2-40B4-BE49-F238E27FC236}">
                <a16:creationId xmlns:a16="http://schemas.microsoft.com/office/drawing/2014/main" id="{A35972D7-C2DB-5527-B104-503C913817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859" y="2651481"/>
            <a:ext cx="4657143" cy="2866667"/>
          </a:xfrm>
          <a:prstGeom prst="rect">
            <a:avLst/>
          </a:prstGeom>
        </p:spPr>
      </p:pic>
      <p:pic>
        <p:nvPicPr>
          <p:cNvPr id="10" name="Hình ảnh 9" descr="Ảnh có chứa ngoài trời, bể bơi, mặt đất, bầu trời&#10;&#10;Mô tả được tạo tự động">
            <a:extLst>
              <a:ext uri="{FF2B5EF4-FFF2-40B4-BE49-F238E27FC236}">
                <a16:creationId xmlns:a16="http://schemas.microsoft.com/office/drawing/2014/main" id="{2B758788-9320-2E7D-3159-970F4A96D3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391" y="2670530"/>
            <a:ext cx="4647619" cy="2828571"/>
          </a:xfrm>
          <a:prstGeom prst="rect">
            <a:avLst/>
          </a:prstGeom>
        </p:spPr>
      </p:pic>
      <p:sp>
        <p:nvSpPr>
          <p:cNvPr id="11" name="Hộp Văn bản 10">
            <a:extLst>
              <a:ext uri="{FF2B5EF4-FFF2-40B4-BE49-F238E27FC236}">
                <a16:creationId xmlns:a16="http://schemas.microsoft.com/office/drawing/2014/main" id="{804D12A1-93E1-B9EC-2093-231A9B2DD7ED}"/>
              </a:ext>
            </a:extLst>
          </p:cNvPr>
          <p:cNvSpPr txBox="1"/>
          <p:nvPr/>
        </p:nvSpPr>
        <p:spPr>
          <a:xfrm>
            <a:off x="6235624" y="5499101"/>
            <a:ext cx="4445151" cy="1077218"/>
          </a:xfrm>
          <a:prstGeom prst="rect">
            <a:avLst/>
          </a:prstGeom>
          <a:noFill/>
        </p:spPr>
        <p:txBody>
          <a:bodyPr wrap="square">
            <a:spAutoFit/>
          </a:bodyPr>
          <a:lstStyle/>
          <a:p>
            <a:pPr algn="ctr"/>
            <a:r>
              <a:rPr lang="en-US" sz="3200" i="1"/>
              <a:t>Hình 9. Nuôi tôm trên cát (Thừa Thiên Huế)</a:t>
            </a:r>
          </a:p>
        </p:txBody>
      </p:sp>
    </p:spTree>
    <p:extLst>
      <p:ext uri="{BB962C8B-B14F-4D97-AF65-F5344CB8AC3E}">
        <p14:creationId xmlns:p14="http://schemas.microsoft.com/office/powerpoint/2010/main" val="2810260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546733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7" y="449846"/>
            <a:ext cx="7721644" cy="879038"/>
            <a:chOff x="558334" y="434751"/>
            <a:chExt cx="847888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808781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Đánh bắt và nuôi trồng hải sản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79496"/>
              <a:ext cx="553254" cy="769442"/>
              <a:chOff x="5748902" y="4552486"/>
              <a:chExt cx="553254" cy="769442"/>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52486"/>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b</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51675" y="4552487"/>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716574" y="1551503"/>
            <a:ext cx="10657445" cy="1200329"/>
          </a:xfrm>
          <a:prstGeom prst="rect">
            <a:avLst/>
          </a:prstGeom>
          <a:noFill/>
        </p:spPr>
        <p:txBody>
          <a:bodyPr wrap="square">
            <a:spAutoFit/>
          </a:bodyPr>
          <a:lstStyle/>
          <a:p>
            <a:pPr algn="just"/>
            <a:r>
              <a:rPr lang="vi-VN" sz="3600" b="1">
                <a:latin typeface="Calibri "/>
              </a:rPr>
              <a:t>Quan sát các hình 8, 9 và đọc thông tin, em hãy kể tên một số hải sản nổi tiếng ở vùng Duyên hải miền Trung.</a:t>
            </a:r>
            <a:endParaRPr lang="en-US" sz="3600">
              <a:latin typeface="Calibri "/>
            </a:endParaRPr>
          </a:p>
        </p:txBody>
      </p:sp>
      <p:sp>
        <p:nvSpPr>
          <p:cNvPr id="2" name="Hộp Văn bản 1">
            <a:extLst>
              <a:ext uri="{FF2B5EF4-FFF2-40B4-BE49-F238E27FC236}">
                <a16:creationId xmlns:a16="http://schemas.microsoft.com/office/drawing/2014/main" id="{FC5E0603-6DA0-070C-2D66-0A298E41270F}"/>
              </a:ext>
            </a:extLst>
          </p:cNvPr>
          <p:cNvSpPr txBox="1"/>
          <p:nvPr/>
        </p:nvSpPr>
        <p:spPr>
          <a:xfrm>
            <a:off x="941494" y="2905840"/>
            <a:ext cx="10309012" cy="1200329"/>
          </a:xfrm>
          <a:prstGeom prst="rect">
            <a:avLst/>
          </a:prstGeom>
          <a:noFill/>
        </p:spPr>
        <p:txBody>
          <a:bodyPr wrap="square">
            <a:spAutoFit/>
          </a:bodyPr>
          <a:lstStyle/>
          <a:p>
            <a:pPr algn="just"/>
            <a:r>
              <a:rPr lang="vi-VN" sz="3600">
                <a:latin typeface="Calibri "/>
              </a:rPr>
              <a:t>- </a:t>
            </a:r>
            <a:r>
              <a:rPr lang="en-US" sz="3600">
                <a:latin typeface="Calibri "/>
              </a:rPr>
              <a:t> </a:t>
            </a:r>
            <a:r>
              <a:rPr lang="vi-VN" sz="3600">
                <a:latin typeface="Calibri "/>
              </a:rPr>
              <a:t>Các hải sản nổi tiếng của vùng là </a:t>
            </a:r>
            <a:r>
              <a:rPr lang="vi-VN" sz="3600" b="1" i="1">
                <a:latin typeface="Calibri "/>
              </a:rPr>
              <a:t>cá ngừ đại dương, cá thu, cá bớp, tôm hùm,...</a:t>
            </a:r>
          </a:p>
        </p:txBody>
      </p:sp>
      <p:pic>
        <p:nvPicPr>
          <p:cNvPr id="9" name="Picture 23">
            <a:extLst>
              <a:ext uri="{FF2B5EF4-FFF2-40B4-BE49-F238E27FC236}">
                <a16:creationId xmlns:a16="http://schemas.microsoft.com/office/drawing/2014/main" id="{72F105E4-7F08-6179-0420-CE1DC1A70E82}"/>
              </a:ext>
            </a:extLst>
          </p:cNvPr>
          <p:cNvPicPr>
            <a:picLocks noChangeAspect="1"/>
          </p:cNvPicPr>
          <p:nvPr/>
        </p:nvPicPr>
        <p:blipFill>
          <a:blip r:embed="rId5"/>
          <a:stretch>
            <a:fillRect/>
          </a:stretch>
        </p:blipFill>
        <p:spPr>
          <a:xfrm rot="2019418">
            <a:off x="709156" y="2857010"/>
            <a:ext cx="689460" cy="689460"/>
          </a:xfrm>
          <a:prstGeom prst="rect">
            <a:avLst/>
          </a:prstGeom>
        </p:spPr>
      </p:pic>
      <p:pic>
        <p:nvPicPr>
          <p:cNvPr id="12" name="Picture 3" descr="A picture containing clipart&#10;&#10;Description automatically generated">
            <a:extLst>
              <a:ext uri="{FF2B5EF4-FFF2-40B4-BE49-F238E27FC236}">
                <a16:creationId xmlns:a16="http://schemas.microsoft.com/office/drawing/2014/main" id="{C876CD84-6106-D964-9890-4860E44ECC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flipH="1">
            <a:off x="6700132" y="3418182"/>
            <a:ext cx="4915982" cy="3963510"/>
          </a:xfrm>
          <a:prstGeom prst="rect">
            <a:avLst/>
          </a:prstGeom>
        </p:spPr>
      </p:pic>
    </p:spTree>
    <p:extLst>
      <p:ext uri="{BB962C8B-B14F-4D97-AF65-F5344CB8AC3E}">
        <p14:creationId xmlns:p14="http://schemas.microsoft.com/office/powerpoint/2010/main" val="25052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19066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6557" y="449846"/>
            <a:ext cx="7721644" cy="879038"/>
            <a:chOff x="558334" y="434751"/>
            <a:chExt cx="8478883"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8087812"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Đánh bắt và nuôi trồng hải sản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8334" y="479496"/>
              <a:ext cx="553254" cy="769442"/>
              <a:chOff x="5748902" y="4552486"/>
              <a:chExt cx="553254" cy="769442"/>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8902" y="4552486"/>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b</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51675" y="4552487"/>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b</a:t>
                </a:r>
                <a:endParaRPr lang="vi-VN" sz="44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1443592" y="1459416"/>
            <a:ext cx="10217594" cy="954107"/>
          </a:xfrm>
          <a:prstGeom prst="rect">
            <a:avLst/>
          </a:prstGeom>
          <a:noFill/>
        </p:spPr>
        <p:txBody>
          <a:bodyPr wrap="square">
            <a:spAutoFit/>
          </a:bodyPr>
          <a:lstStyle/>
          <a:p>
            <a:pPr algn="just"/>
            <a:r>
              <a:rPr lang="vi-VN" sz="2800">
                <a:latin typeface="Calibri "/>
              </a:rPr>
              <a:t>Duyên hải miền Trung là vùng đánh bắt và nuôi trồng hải sản lớn của nước ta. Sản lượng thuỷ sản của vùng đứng thứ hai cả nước</a:t>
            </a:r>
            <a:r>
              <a:rPr lang="en-US" sz="2800">
                <a:latin typeface="Calibri "/>
              </a:rPr>
              <a:t>.</a:t>
            </a:r>
          </a:p>
        </p:txBody>
      </p:sp>
      <p:pic>
        <p:nvPicPr>
          <p:cNvPr id="16" name="Hình ảnh 15" descr="Ảnh có chứa ngoài trời, bầu trời, nước, thuyền&#10;&#10;Mô tả được tạo tự động">
            <a:extLst>
              <a:ext uri="{FF2B5EF4-FFF2-40B4-BE49-F238E27FC236}">
                <a16:creationId xmlns:a16="http://schemas.microsoft.com/office/drawing/2014/main" id="{13420898-D735-F293-3D4D-120591A70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702" y="3367630"/>
            <a:ext cx="4667843" cy="3004924"/>
          </a:xfrm>
          <a:prstGeom prst="rect">
            <a:avLst/>
          </a:prstGeom>
        </p:spPr>
      </p:pic>
      <p:sp>
        <p:nvSpPr>
          <p:cNvPr id="17" name="Hộp Văn bản 16">
            <a:extLst>
              <a:ext uri="{FF2B5EF4-FFF2-40B4-BE49-F238E27FC236}">
                <a16:creationId xmlns:a16="http://schemas.microsoft.com/office/drawing/2014/main" id="{2194F487-EAFC-C45F-BB69-51F48BAE6756}"/>
              </a:ext>
            </a:extLst>
          </p:cNvPr>
          <p:cNvSpPr txBox="1"/>
          <p:nvPr/>
        </p:nvSpPr>
        <p:spPr>
          <a:xfrm>
            <a:off x="1405719" y="2413523"/>
            <a:ext cx="10217594" cy="954107"/>
          </a:xfrm>
          <a:prstGeom prst="rect">
            <a:avLst/>
          </a:prstGeom>
          <a:noFill/>
        </p:spPr>
        <p:txBody>
          <a:bodyPr wrap="square">
            <a:spAutoFit/>
          </a:bodyPr>
          <a:lstStyle/>
          <a:p>
            <a:pPr algn="just"/>
            <a:r>
              <a:rPr lang="vi-VN" sz="2800" dirty="0">
                <a:latin typeface="Calibri "/>
              </a:rPr>
              <a:t>Thông qua </a:t>
            </a:r>
            <a:r>
              <a:rPr lang="vi-VN" sz="2800" dirty="0" err="1">
                <a:latin typeface="Calibri "/>
              </a:rPr>
              <a:t>hoạt</a:t>
            </a:r>
            <a:r>
              <a:rPr lang="vi-VN" sz="2800" dirty="0">
                <a:latin typeface="Calibri "/>
              </a:rPr>
              <a:t> </a:t>
            </a:r>
            <a:r>
              <a:rPr lang="vi-VN" sz="2800" dirty="0" err="1">
                <a:latin typeface="Calibri "/>
              </a:rPr>
              <a:t>động</a:t>
            </a:r>
            <a:r>
              <a:rPr lang="vi-VN" sz="2800" dirty="0">
                <a:latin typeface="Calibri "/>
              </a:rPr>
              <a:t> </a:t>
            </a:r>
            <a:r>
              <a:rPr lang="vi-VN" sz="2800" dirty="0" err="1">
                <a:latin typeface="Calibri "/>
              </a:rPr>
              <a:t>đánh</a:t>
            </a:r>
            <a:r>
              <a:rPr lang="vi-VN" sz="2800" dirty="0">
                <a:latin typeface="Calibri "/>
              </a:rPr>
              <a:t> </a:t>
            </a:r>
            <a:r>
              <a:rPr lang="vi-VN" sz="2800" dirty="0" err="1">
                <a:latin typeface="Calibri "/>
              </a:rPr>
              <a:t>bắt</a:t>
            </a:r>
            <a:r>
              <a:rPr lang="vi-VN" sz="2800" dirty="0">
                <a:latin typeface="Calibri "/>
              </a:rPr>
              <a:t> trên </a:t>
            </a:r>
            <a:r>
              <a:rPr lang="vi-VN" sz="2800" dirty="0" err="1">
                <a:latin typeface="Calibri "/>
              </a:rPr>
              <a:t>biển</a:t>
            </a:r>
            <a:r>
              <a:rPr lang="vi-VN" sz="2800" dirty="0">
                <a:latin typeface="Calibri "/>
              </a:rPr>
              <a:t>, ngư dân </a:t>
            </a:r>
            <a:r>
              <a:rPr lang="vi-VN" sz="2800" dirty="0" err="1">
                <a:latin typeface="Calibri "/>
              </a:rPr>
              <a:t>vùng</a:t>
            </a:r>
            <a:r>
              <a:rPr lang="vi-VN" sz="2800" dirty="0">
                <a:latin typeface="Calibri "/>
              </a:rPr>
              <a:t> Duyên </a:t>
            </a:r>
            <a:r>
              <a:rPr lang="vi-VN" sz="2800" dirty="0" err="1">
                <a:latin typeface="Calibri "/>
              </a:rPr>
              <a:t>hải</a:t>
            </a:r>
            <a:r>
              <a:rPr lang="vi-VN" sz="2800" dirty="0">
                <a:latin typeface="Calibri "/>
              </a:rPr>
              <a:t> </a:t>
            </a:r>
            <a:r>
              <a:rPr lang="vi-VN" sz="2800" dirty="0" err="1">
                <a:latin typeface="Calibri "/>
              </a:rPr>
              <a:t>miền</a:t>
            </a:r>
            <a:r>
              <a:rPr lang="vi-VN" sz="2800" dirty="0">
                <a:latin typeface="Calibri "/>
              </a:rPr>
              <a:t> Trung </a:t>
            </a:r>
            <a:r>
              <a:rPr lang="vi-VN" sz="2800" dirty="0" err="1">
                <a:latin typeface="Calibri "/>
              </a:rPr>
              <a:t>góp</a:t>
            </a:r>
            <a:r>
              <a:rPr lang="vi-VN" sz="2800" dirty="0">
                <a:latin typeface="Calibri "/>
              </a:rPr>
              <a:t> </a:t>
            </a:r>
            <a:r>
              <a:rPr lang="vi-VN" sz="2800" dirty="0" err="1">
                <a:latin typeface="Calibri "/>
              </a:rPr>
              <a:t>phần</a:t>
            </a:r>
            <a:r>
              <a:rPr lang="vi-VN" sz="2800" dirty="0">
                <a:latin typeface="Calibri "/>
              </a:rPr>
              <a:t> </a:t>
            </a:r>
            <a:r>
              <a:rPr lang="vi-VN" sz="2800" dirty="0" err="1">
                <a:latin typeface="Calibri "/>
              </a:rPr>
              <a:t>bảo</a:t>
            </a:r>
            <a:r>
              <a:rPr lang="vi-VN" sz="2800" dirty="0">
                <a:latin typeface="Calibri "/>
              </a:rPr>
              <a:t> </a:t>
            </a:r>
            <a:r>
              <a:rPr lang="vi-VN" sz="2800" dirty="0" err="1">
                <a:latin typeface="Calibri "/>
              </a:rPr>
              <a:t>vệ</a:t>
            </a:r>
            <a:r>
              <a:rPr lang="vi-VN" sz="2800" dirty="0">
                <a:latin typeface="Calibri "/>
              </a:rPr>
              <a:t> </a:t>
            </a:r>
            <a:r>
              <a:rPr lang="vi-VN" sz="2800" dirty="0" err="1">
                <a:latin typeface="Calibri "/>
              </a:rPr>
              <a:t>chủ</a:t>
            </a:r>
            <a:r>
              <a:rPr lang="vi-VN" sz="2800" dirty="0">
                <a:latin typeface="Calibri "/>
              </a:rPr>
              <a:t> </a:t>
            </a:r>
            <a:r>
              <a:rPr lang="vi-VN" sz="2800" dirty="0" err="1">
                <a:latin typeface="Calibri "/>
              </a:rPr>
              <a:t>quyền</a:t>
            </a:r>
            <a:r>
              <a:rPr lang="vi-VN" sz="2800" dirty="0">
                <a:latin typeface="Calibri "/>
              </a:rPr>
              <a:t> </a:t>
            </a:r>
            <a:r>
              <a:rPr lang="vi-VN" sz="2800" dirty="0" err="1">
                <a:latin typeface="Calibri "/>
              </a:rPr>
              <a:t>biển</a:t>
            </a:r>
            <a:r>
              <a:rPr lang="vi-VN" sz="2800" dirty="0">
                <a:latin typeface="Calibri "/>
              </a:rPr>
              <a:t>, </a:t>
            </a:r>
            <a:r>
              <a:rPr lang="vi-VN" sz="2800" dirty="0" err="1">
                <a:latin typeface="Calibri "/>
              </a:rPr>
              <a:t>đảo</a:t>
            </a:r>
            <a:r>
              <a:rPr lang="vi-VN" sz="2800" dirty="0">
                <a:latin typeface="Calibri "/>
              </a:rPr>
              <a:t> </a:t>
            </a:r>
            <a:r>
              <a:rPr lang="vi-VN" sz="2800" dirty="0" err="1">
                <a:latin typeface="Calibri "/>
              </a:rPr>
              <a:t>nước</a:t>
            </a:r>
            <a:r>
              <a:rPr lang="vi-VN" sz="2800" dirty="0">
                <a:latin typeface="Calibri "/>
              </a:rPr>
              <a:t> ta.</a:t>
            </a:r>
            <a:endParaRPr lang="en-US" sz="2800" dirty="0">
              <a:latin typeface="Calibri "/>
            </a:endParaRPr>
          </a:p>
        </p:txBody>
      </p:sp>
      <p:pic>
        <p:nvPicPr>
          <p:cNvPr id="19" name="Picture 23">
            <a:extLst>
              <a:ext uri="{FF2B5EF4-FFF2-40B4-BE49-F238E27FC236}">
                <a16:creationId xmlns:a16="http://schemas.microsoft.com/office/drawing/2014/main" id="{A06A0913-3F79-DDEA-183B-5F2CC6C84EE9}"/>
              </a:ext>
            </a:extLst>
          </p:cNvPr>
          <p:cNvPicPr>
            <a:picLocks noChangeAspect="1"/>
          </p:cNvPicPr>
          <p:nvPr/>
        </p:nvPicPr>
        <p:blipFill>
          <a:blip r:embed="rId6"/>
          <a:stretch>
            <a:fillRect/>
          </a:stretch>
        </p:blipFill>
        <p:spPr>
          <a:xfrm rot="5400000">
            <a:off x="923181" y="1554983"/>
            <a:ext cx="511468" cy="511468"/>
          </a:xfrm>
          <a:prstGeom prst="rect">
            <a:avLst/>
          </a:prstGeom>
        </p:spPr>
      </p:pic>
      <p:pic>
        <p:nvPicPr>
          <p:cNvPr id="22" name="Picture 23">
            <a:extLst>
              <a:ext uri="{FF2B5EF4-FFF2-40B4-BE49-F238E27FC236}">
                <a16:creationId xmlns:a16="http://schemas.microsoft.com/office/drawing/2014/main" id="{D9CD06B0-D850-09A6-CBF0-91864387C172}"/>
              </a:ext>
            </a:extLst>
          </p:cNvPr>
          <p:cNvPicPr>
            <a:picLocks noChangeAspect="1"/>
          </p:cNvPicPr>
          <p:nvPr/>
        </p:nvPicPr>
        <p:blipFill>
          <a:blip r:embed="rId6"/>
          <a:stretch>
            <a:fillRect/>
          </a:stretch>
        </p:blipFill>
        <p:spPr>
          <a:xfrm rot="5400000">
            <a:off x="923181" y="2509091"/>
            <a:ext cx="511468" cy="511468"/>
          </a:xfrm>
          <a:prstGeom prst="rect">
            <a:avLst/>
          </a:prstGeom>
        </p:spPr>
      </p:pic>
      <p:pic>
        <p:nvPicPr>
          <p:cNvPr id="24" name="Hình ảnh 23" descr="Ảnh có chứa ngoài trời, phương tiện vận chuyển, bầu trời, tàu thuyền&#10;&#10;Mô tả được tạo tự động">
            <a:extLst>
              <a:ext uri="{FF2B5EF4-FFF2-40B4-BE49-F238E27FC236}">
                <a16:creationId xmlns:a16="http://schemas.microsoft.com/office/drawing/2014/main" id="{7E2BBA1D-B269-ED7A-E6CC-35FA95F1C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189" y="3429000"/>
            <a:ext cx="5027110" cy="2943636"/>
          </a:xfrm>
          <a:prstGeom prst="rect">
            <a:avLst/>
          </a:prstGeom>
        </p:spPr>
      </p:pic>
    </p:spTree>
    <p:extLst>
      <p:ext uri="{BB962C8B-B14F-4D97-AF65-F5344CB8AC3E}">
        <p14:creationId xmlns:p14="http://schemas.microsoft.com/office/powerpoint/2010/main" val="406020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 presetClass="entr" presetSubtype="4"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19066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49">
            <a:extLst>
              <a:ext uri="{FF2B5EF4-FFF2-40B4-BE49-F238E27FC236}">
                <a16:creationId xmlns:a16="http://schemas.microsoft.com/office/drawing/2014/main" id="{6E1225A4-3EEE-1C78-2E4A-9FA78F479D40}"/>
              </a:ext>
            </a:extLst>
          </p:cNvPr>
          <p:cNvSpPr txBox="1"/>
          <p:nvPr/>
        </p:nvSpPr>
        <p:spPr>
          <a:xfrm>
            <a:off x="2256264" y="656679"/>
            <a:ext cx="7979721" cy="769441"/>
          </a:xfrm>
          <a:prstGeom prst="rect">
            <a:avLst/>
          </a:prstGeom>
          <a:noFill/>
        </p:spPr>
        <p:txBody>
          <a:bodyPr wrap="square">
            <a:spAutoFit/>
          </a:bodyPr>
          <a:lstStyle/>
          <a:p>
            <a:pPr algn="ctr"/>
            <a:r>
              <a:rPr lang="en-US" sz="4400" b="1">
                <a:ln w="13462">
                  <a:solidFill>
                    <a:schemeClr val="bg1"/>
                  </a:solidFill>
                  <a:prstDash val="solid"/>
                </a:ln>
                <a:solidFill>
                  <a:srgbClr val="FF0000"/>
                </a:solidFill>
                <a:effectLst>
                  <a:outerShdw blurRad="38100" dist="38100" dir="2700000" algn="tl">
                    <a:srgbClr val="000000">
                      <a:alpha val="43137"/>
                    </a:srgbClr>
                  </a:outerShdw>
                </a:effectLst>
                <a:latin typeface="SVN-ARCO Typography" panose="020B0603050302020204" pitchFamily="34" charset="2"/>
              </a:rPr>
              <a:t>Nghề nuôi tôm hùm</a:t>
            </a:r>
            <a:endParaRPr lang="vi-VN" sz="4400" b="1">
              <a:ln w="13462">
                <a:solidFill>
                  <a:schemeClr val="bg1"/>
                </a:solidFill>
                <a:prstDash val="solid"/>
              </a:ln>
              <a:solidFill>
                <a:srgbClr val="FF0000"/>
              </a:solidFill>
              <a:effectLst>
                <a:outerShdw blurRad="38100" dist="38100" dir="2700000" algn="tl">
                  <a:srgbClr val="000000">
                    <a:alpha val="43137"/>
                  </a:srgbClr>
                </a:outerShdw>
              </a:effectLst>
              <a:latin typeface="SVN-ARCO Typography" panose="020B0603050302020204" pitchFamily="34" charset="2"/>
            </a:endParaRPr>
          </a:p>
        </p:txBody>
      </p:sp>
      <p:pic>
        <p:nvPicPr>
          <p:cNvPr id="14" name="Hình ảnh 13" descr="Ảnh có chứa động vật không xương sống, động vật giáp xác, tôm hùm, hải sản&#10;&#10;Mô tả được tạo tự động">
            <a:extLst>
              <a:ext uri="{FF2B5EF4-FFF2-40B4-BE49-F238E27FC236}">
                <a16:creationId xmlns:a16="http://schemas.microsoft.com/office/drawing/2014/main" id="{5DB6C039-EEFD-0BE0-C4C4-E2103A33F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629" y="2593273"/>
            <a:ext cx="3896941" cy="2884079"/>
          </a:xfrm>
          <a:prstGeom prst="rect">
            <a:avLst/>
          </a:prstGeom>
          <a:ln>
            <a:noFill/>
          </a:ln>
          <a:effectLst>
            <a:softEdge rad="112500"/>
          </a:effectLst>
        </p:spPr>
      </p:pic>
      <p:pic>
        <p:nvPicPr>
          <p:cNvPr id="21" name="Hình ảnh 20" descr="Ảnh có chứa hải sản, thực phẩm, động vật có vỏ, trái cây&#10;&#10;Mô tả được tạo tự động">
            <a:extLst>
              <a:ext uri="{FF2B5EF4-FFF2-40B4-BE49-F238E27FC236}">
                <a16:creationId xmlns:a16="http://schemas.microsoft.com/office/drawing/2014/main" id="{25975C33-02FA-034A-AD0E-CE5FF239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765" y="2623694"/>
            <a:ext cx="4632861" cy="2773829"/>
          </a:xfrm>
          <a:prstGeom prst="rect">
            <a:avLst/>
          </a:prstGeom>
          <a:ln>
            <a:noFill/>
          </a:ln>
          <a:effectLst>
            <a:softEdge rad="112500"/>
          </a:effectLst>
        </p:spPr>
      </p:pic>
      <p:sp>
        <p:nvSpPr>
          <p:cNvPr id="25" name="Hộp Văn bản 24">
            <a:extLst>
              <a:ext uri="{FF2B5EF4-FFF2-40B4-BE49-F238E27FC236}">
                <a16:creationId xmlns:a16="http://schemas.microsoft.com/office/drawing/2014/main" id="{6E5FA04D-1EB3-635E-4742-EA81F1BF2D9E}"/>
              </a:ext>
            </a:extLst>
          </p:cNvPr>
          <p:cNvSpPr txBox="1"/>
          <p:nvPr/>
        </p:nvSpPr>
        <p:spPr>
          <a:xfrm>
            <a:off x="1390120" y="1486298"/>
            <a:ext cx="9712010" cy="1077218"/>
          </a:xfrm>
          <a:prstGeom prst="rect">
            <a:avLst/>
          </a:prstGeom>
          <a:noFill/>
        </p:spPr>
        <p:txBody>
          <a:bodyPr wrap="square">
            <a:spAutoFit/>
          </a:bodyPr>
          <a:lstStyle/>
          <a:p>
            <a:r>
              <a:rPr lang="vi-VN" sz="3200">
                <a:latin typeface="Calibri" panose="020F0502020204030204" pitchFamily="34" charset="0"/>
                <a:cs typeface="Calibri" panose="020F0502020204030204" pitchFamily="34" charset="0"/>
              </a:rPr>
              <a:t>Ở Việt Nam, tôm hùm được nuôi chủ yếu từ Quảng Bình đến Bình Thuận. </a:t>
            </a:r>
            <a:endParaRPr lang="en-US" sz="3200">
              <a:latin typeface="Calibri" panose="020F0502020204030204" pitchFamily="34" charset="0"/>
              <a:cs typeface="Calibri" panose="020F0502020204030204" pitchFamily="34" charset="0"/>
            </a:endParaRPr>
          </a:p>
        </p:txBody>
      </p:sp>
      <p:pic>
        <p:nvPicPr>
          <p:cNvPr id="26" name="Picture 23">
            <a:extLst>
              <a:ext uri="{FF2B5EF4-FFF2-40B4-BE49-F238E27FC236}">
                <a16:creationId xmlns:a16="http://schemas.microsoft.com/office/drawing/2014/main" id="{DC13AA8D-9595-9D12-E63C-E7EF1378A367}"/>
              </a:ext>
            </a:extLst>
          </p:cNvPr>
          <p:cNvPicPr>
            <a:picLocks noChangeAspect="1"/>
          </p:cNvPicPr>
          <p:nvPr/>
        </p:nvPicPr>
        <p:blipFill>
          <a:blip r:embed="rId6"/>
          <a:stretch>
            <a:fillRect/>
          </a:stretch>
        </p:blipFill>
        <p:spPr>
          <a:xfrm rot="5400000">
            <a:off x="878652" y="1486298"/>
            <a:ext cx="511468" cy="511468"/>
          </a:xfrm>
          <a:prstGeom prst="rect">
            <a:avLst/>
          </a:prstGeom>
        </p:spPr>
      </p:pic>
      <p:sp>
        <p:nvSpPr>
          <p:cNvPr id="28" name="Hộp Văn bản 27">
            <a:extLst>
              <a:ext uri="{FF2B5EF4-FFF2-40B4-BE49-F238E27FC236}">
                <a16:creationId xmlns:a16="http://schemas.microsoft.com/office/drawing/2014/main" id="{C6C95E83-A1A8-5EE4-29E4-6D001A2CAFFC}"/>
              </a:ext>
            </a:extLst>
          </p:cNvPr>
          <p:cNvSpPr txBox="1"/>
          <p:nvPr/>
        </p:nvSpPr>
        <p:spPr>
          <a:xfrm>
            <a:off x="1363854" y="5499101"/>
            <a:ext cx="4445151" cy="584775"/>
          </a:xfrm>
          <a:prstGeom prst="rect">
            <a:avLst/>
          </a:prstGeom>
          <a:noFill/>
        </p:spPr>
        <p:txBody>
          <a:bodyPr wrap="square">
            <a:spAutoFit/>
          </a:bodyPr>
          <a:lstStyle/>
          <a:p>
            <a:pPr algn="ctr"/>
            <a:r>
              <a:rPr lang="en-US" sz="3200" i="1"/>
              <a:t>Tôm hùm bông </a:t>
            </a:r>
          </a:p>
        </p:txBody>
      </p:sp>
      <p:sp>
        <p:nvSpPr>
          <p:cNvPr id="30" name="Hộp Văn bản 29">
            <a:extLst>
              <a:ext uri="{FF2B5EF4-FFF2-40B4-BE49-F238E27FC236}">
                <a16:creationId xmlns:a16="http://schemas.microsoft.com/office/drawing/2014/main" id="{41ED8AFB-C9C3-16AA-8503-81189368B043}"/>
              </a:ext>
            </a:extLst>
          </p:cNvPr>
          <p:cNvSpPr txBox="1"/>
          <p:nvPr/>
        </p:nvSpPr>
        <p:spPr>
          <a:xfrm>
            <a:off x="6544287" y="5499100"/>
            <a:ext cx="4445151" cy="584775"/>
          </a:xfrm>
          <a:prstGeom prst="rect">
            <a:avLst/>
          </a:prstGeom>
          <a:noFill/>
        </p:spPr>
        <p:txBody>
          <a:bodyPr wrap="square">
            <a:spAutoFit/>
          </a:bodyPr>
          <a:lstStyle/>
          <a:p>
            <a:pPr algn="ctr"/>
            <a:r>
              <a:rPr lang="en-US" sz="3200" i="1"/>
              <a:t>Tôm hùm xanh</a:t>
            </a:r>
          </a:p>
        </p:txBody>
      </p:sp>
      <p:pic>
        <p:nvPicPr>
          <p:cNvPr id="31" name="Picture 3">
            <a:extLst>
              <a:ext uri="{FF2B5EF4-FFF2-40B4-BE49-F238E27FC236}">
                <a16:creationId xmlns:a16="http://schemas.microsoft.com/office/drawing/2014/main" id="{1E58FA8B-23AF-E251-5953-CFC3DF592A7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463" b="91585" l="4244" r="89892">
                        <a14:foregroundMark x1="33565" y1="7195" x2="35108" y2="8171"/>
                        <a14:foregroundMark x1="4244" y1="54512" x2="8333" y2="53659"/>
                        <a14:foregroundMark x1="75694" y1="91707" x2="73765" y2="82439"/>
                        <a14:foregroundMark x1="34028" y1="6463" x2="34028" y2="6463"/>
                        <a14:foregroundMark x1="10957" y1="48780" x2="10957" y2="48780"/>
                        <a14:foregroundMark x1="5401" y1="54390" x2="10571" y2="53415"/>
                        <a14:foregroundMark x1="10571" y1="53415" x2="10648" y2="53415"/>
                        <a14:foregroundMark x1="11806" y1="53049" x2="8951" y2="53659"/>
                        <a14:foregroundMark x1="11497" y1="53171" x2="8565" y2="53780"/>
                        <a14:foregroundMark x1="11497" y1="54146" x2="7639" y2="54878"/>
                      </a14:backgroundRemoval>
                    </a14:imgEffect>
                    <a14:imgEffect>
                      <a14:saturation sat="137000"/>
                    </a14:imgEffect>
                  </a14:imgLayer>
                </a14:imgProps>
              </a:ext>
            </a:extLst>
          </a:blip>
          <a:stretch>
            <a:fillRect/>
          </a:stretch>
        </p:blipFill>
        <p:spPr>
          <a:xfrm>
            <a:off x="611901" y="5279"/>
            <a:ext cx="2343239" cy="1482605"/>
          </a:xfrm>
          <a:prstGeom prst="rect">
            <a:avLst/>
          </a:prstGeom>
        </p:spPr>
      </p:pic>
    </p:spTree>
    <p:extLst>
      <p:ext uri="{BB962C8B-B14F-4D97-AF65-F5344CB8AC3E}">
        <p14:creationId xmlns:p14="http://schemas.microsoft.com/office/powerpoint/2010/main" val="232099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8"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13">
            <a:extLst>
              <a:ext uri="{FF2B5EF4-FFF2-40B4-BE49-F238E27FC236}">
                <a16:creationId xmlns:a16="http://schemas.microsoft.com/office/drawing/2014/main" id="{A76A2EED-D7A8-7857-8183-777B4854CD15}"/>
              </a:ext>
            </a:extLst>
          </p:cNvPr>
          <p:cNvGrpSpPr/>
          <p:nvPr/>
        </p:nvGrpSpPr>
        <p:grpSpPr>
          <a:xfrm>
            <a:off x="530641" y="295421"/>
            <a:ext cx="11327665" cy="2215992"/>
            <a:chOff x="1575311" y="446026"/>
            <a:chExt cx="11171227" cy="4287050"/>
          </a:xfrm>
        </p:grpSpPr>
        <p:sp>
          <p:nvSpPr>
            <p:cNvPr id="5" name="TextBox 8">
              <a:extLst>
                <a:ext uri="{FF2B5EF4-FFF2-40B4-BE49-F238E27FC236}">
                  <a16:creationId xmlns:a16="http://schemas.microsoft.com/office/drawing/2014/main" id="{198E14EA-55DA-5DB2-768B-045BC4AE1729}"/>
                </a:ext>
              </a:extLst>
            </p:cNvPr>
            <p:cNvSpPr txBox="1"/>
            <p:nvPr/>
          </p:nvSpPr>
          <p:spPr>
            <a:xfrm>
              <a:off x="1575311" y="446028"/>
              <a:ext cx="11171227" cy="428704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KHỞI ĐỘNG</a:t>
              </a:r>
            </a:p>
          </p:txBody>
        </p:sp>
        <p:sp>
          <p:nvSpPr>
            <p:cNvPr id="6" name="TextBox 12">
              <a:extLst>
                <a:ext uri="{FF2B5EF4-FFF2-40B4-BE49-F238E27FC236}">
                  <a16:creationId xmlns:a16="http://schemas.microsoft.com/office/drawing/2014/main" id="{401E9EC9-8DA3-4EB9-4D01-375B353CE6A6}"/>
                </a:ext>
              </a:extLst>
            </p:cNvPr>
            <p:cNvSpPr txBox="1"/>
            <p:nvPr/>
          </p:nvSpPr>
          <p:spPr>
            <a:xfrm>
              <a:off x="1575311" y="446026"/>
              <a:ext cx="11171227" cy="428704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3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Ở</a:t>
              </a:r>
              <a:r>
                <a:rPr kumimoji="0" lang="sv-SE"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 </a:t>
              </a:r>
              <a:r>
                <a:rPr kumimoji="0" lang="sv-SE" sz="13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Ộ</a:t>
              </a: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13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endParaRPr kumimoji="0" lang="sv-SE"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pic>
        <p:nvPicPr>
          <p:cNvPr id="2" name="Picture 373" descr="Logo&#10;&#10;Description automatically generated">
            <a:extLst>
              <a:ext uri="{FF2B5EF4-FFF2-40B4-BE49-F238E27FC236}">
                <a16:creationId xmlns:a16="http://schemas.microsoft.com/office/drawing/2014/main" id="{0809DF73-BE27-3BBE-4E28-C109AB22D6DB}"/>
              </a:ext>
            </a:extLst>
          </p:cNvPr>
          <p:cNvPicPr>
            <a:picLocks noChangeAspect="1"/>
          </p:cNvPicPr>
          <p:nvPr/>
        </p:nvPicPr>
        <p:blipFill>
          <a:blip r:embed="rId3"/>
          <a:stretch>
            <a:fillRect/>
          </a:stretch>
        </p:blipFill>
        <p:spPr>
          <a:xfrm>
            <a:off x="4967503" y="3027798"/>
            <a:ext cx="1128496" cy="1128496"/>
          </a:xfrm>
          <a:prstGeom prst="rect">
            <a:avLst/>
          </a:prstGeom>
        </p:spPr>
      </p:pic>
    </p:spTree>
    <p:extLst>
      <p:ext uri="{BB962C8B-B14F-4D97-AF65-F5344CB8AC3E}">
        <p14:creationId xmlns:p14="http://schemas.microsoft.com/office/powerpoint/2010/main" val="889202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1C3FAD6E-BCEE-7E11-AD01-A8C841164AC5}"/>
              </a:ext>
            </a:extLst>
          </p:cNvPr>
          <p:cNvSpPr/>
          <p:nvPr/>
        </p:nvSpPr>
        <p:spPr>
          <a:xfrm>
            <a:off x="391886" y="319314"/>
            <a:ext cx="11332834" cy="619066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64872834-6ADD-ACF3-A5B8-25BB4D921CC3}"/>
              </a:ext>
            </a:extLst>
          </p:cNvPr>
          <p:cNvGrpSpPr/>
          <p:nvPr/>
        </p:nvGrpSpPr>
        <p:grpSpPr>
          <a:xfrm>
            <a:off x="735392" y="449846"/>
            <a:ext cx="3672835" cy="879038"/>
            <a:chOff x="557055" y="434751"/>
            <a:chExt cx="4033019" cy="879038"/>
          </a:xfrm>
        </p:grpSpPr>
        <p:sp>
          <p:nvSpPr>
            <p:cNvPr id="5" name="TextBox 5">
              <a:extLst>
                <a:ext uri="{FF2B5EF4-FFF2-40B4-BE49-F238E27FC236}">
                  <a16:creationId xmlns:a16="http://schemas.microsoft.com/office/drawing/2014/main" id="{9251BADC-6E56-0335-7F63-D15834A8F2FB}"/>
                </a:ext>
              </a:extLst>
            </p:cNvPr>
            <p:cNvSpPr txBox="1"/>
            <p:nvPr/>
          </p:nvSpPr>
          <p:spPr>
            <a:xfrm>
              <a:off x="949405" y="434751"/>
              <a:ext cx="3640669" cy="879038"/>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2000" b="1">
                  <a:ea typeface="Roboto" panose="02000000000000000000" pitchFamily="2" charset="0"/>
                </a:rPr>
                <a:t>      </a:t>
              </a:r>
              <a:r>
                <a:rPr lang="en-US" sz="4000" b="1">
                  <a:solidFill>
                    <a:srgbClr val="FF5050"/>
                  </a:solidFill>
                  <a:ea typeface="Roboto" panose="02000000000000000000" pitchFamily="2" charset="0"/>
                </a:rPr>
                <a:t>Du lịch biển</a:t>
              </a:r>
              <a:endParaRPr lang="en-US" sz="2000" b="1" dirty="0">
                <a:solidFill>
                  <a:srgbClr val="FF5050"/>
                </a:solidFill>
                <a:ea typeface="Roboto" panose="02000000000000000000" pitchFamily="2" charset="0"/>
              </a:endParaRPr>
            </a:p>
          </p:txBody>
        </p:sp>
        <p:grpSp>
          <p:nvGrpSpPr>
            <p:cNvPr id="6" name="Group 6">
              <a:extLst>
                <a:ext uri="{FF2B5EF4-FFF2-40B4-BE49-F238E27FC236}">
                  <a16:creationId xmlns:a16="http://schemas.microsoft.com/office/drawing/2014/main" id="{DC445FE8-9B65-13DB-51F5-5439DE447364}"/>
                </a:ext>
              </a:extLst>
            </p:cNvPr>
            <p:cNvGrpSpPr/>
            <p:nvPr/>
          </p:nvGrpSpPr>
          <p:grpSpPr>
            <a:xfrm>
              <a:off x="557055" y="464513"/>
              <a:ext cx="550481" cy="794477"/>
              <a:chOff x="5747623" y="4537503"/>
              <a:chExt cx="550481" cy="794477"/>
            </a:xfrm>
          </p:grpSpPr>
          <p:sp>
            <p:nvSpPr>
              <p:cNvPr id="7" name="TextBox 7">
                <a:extLst>
                  <a:ext uri="{FF2B5EF4-FFF2-40B4-BE49-F238E27FC236}">
                    <a16:creationId xmlns:a16="http://schemas.microsoft.com/office/drawing/2014/main" id="{D85BD2F1-9ABE-7001-8FF7-1B4D08431416}"/>
                  </a:ext>
                </a:extLst>
              </p:cNvPr>
              <p:cNvSpPr txBox="1"/>
              <p:nvPr/>
            </p:nvSpPr>
            <p:spPr>
              <a:xfrm rot="21418226">
                <a:off x="5747623" y="4562539"/>
                <a:ext cx="550481" cy="769441"/>
              </a:xfrm>
              <a:prstGeom prst="rect">
                <a:avLst/>
              </a:prstGeom>
              <a:noFill/>
            </p:spPr>
            <p:txBody>
              <a:bodyPr wrap="square" rtlCol="0">
                <a:spAutoFit/>
              </a:bodyPr>
              <a:lstStyle/>
              <a:p>
                <a:pPr algn="just"/>
                <a:r>
                  <a:rPr lang="en-US" sz="4400" b="1">
                    <a:ln w="317500">
                      <a:solidFill>
                        <a:srgbClr val="FFFFCC"/>
                      </a:solidFill>
                    </a:ln>
                    <a:solidFill>
                      <a:srgbClr val="FF5050"/>
                    </a:solidFill>
                    <a:latin typeface="SVN-Gretoon" panose="02040603050506020204" pitchFamily="18" charset="0"/>
                  </a:rPr>
                  <a:t>c</a:t>
                </a:r>
                <a:endParaRPr lang="vi-VN" sz="4400" b="1" dirty="0">
                  <a:ln w="317500">
                    <a:solidFill>
                      <a:srgbClr val="FFFFCC"/>
                    </a:solidFill>
                  </a:ln>
                  <a:solidFill>
                    <a:srgbClr val="FF5050"/>
                  </a:solidFill>
                </a:endParaRPr>
              </a:p>
            </p:txBody>
          </p:sp>
          <p:sp>
            <p:nvSpPr>
              <p:cNvPr id="8" name="TextBox 8">
                <a:extLst>
                  <a:ext uri="{FF2B5EF4-FFF2-40B4-BE49-F238E27FC236}">
                    <a16:creationId xmlns:a16="http://schemas.microsoft.com/office/drawing/2014/main" id="{D49C9864-F366-8413-8834-1D30B2889343}"/>
                  </a:ext>
                </a:extLst>
              </p:cNvPr>
              <p:cNvSpPr txBox="1"/>
              <p:nvPr/>
            </p:nvSpPr>
            <p:spPr>
              <a:xfrm rot="21418226">
                <a:off x="5747623" y="4537503"/>
                <a:ext cx="550481" cy="769441"/>
              </a:xfrm>
              <a:prstGeom prst="rect">
                <a:avLst/>
              </a:prstGeom>
              <a:noFill/>
            </p:spPr>
            <p:txBody>
              <a:bodyPr wrap="square" rtlCol="0">
                <a:spAutoFit/>
              </a:bodyPr>
              <a:lstStyle/>
              <a:p>
                <a:pPr algn="just"/>
                <a:r>
                  <a:rPr lang="en-US" sz="4400" b="1">
                    <a:solidFill>
                      <a:srgbClr val="FF5050"/>
                    </a:solidFill>
                    <a:latin typeface="SVN-Gretoon" panose="02040603050506020204" pitchFamily="18" charset="0"/>
                  </a:rPr>
                  <a:t>c</a:t>
                </a:r>
                <a:endParaRPr lang="vi-VN" sz="4400" b="1" dirty="0">
                  <a:solidFill>
                    <a:srgbClr val="FF5050"/>
                  </a:solidFill>
                </a:endParaRPr>
              </a:p>
            </p:txBody>
          </p:sp>
        </p:grpSp>
      </p:grpSp>
      <p:sp>
        <p:nvSpPr>
          <p:cNvPr id="20" name="Hộp Văn bản 19">
            <a:extLst>
              <a:ext uri="{FF2B5EF4-FFF2-40B4-BE49-F238E27FC236}">
                <a16:creationId xmlns:a16="http://schemas.microsoft.com/office/drawing/2014/main" id="{29A42113-D689-2785-D598-018345552B28}"/>
              </a:ext>
            </a:extLst>
          </p:cNvPr>
          <p:cNvSpPr txBox="1"/>
          <p:nvPr/>
        </p:nvSpPr>
        <p:spPr>
          <a:xfrm>
            <a:off x="949506" y="1476468"/>
            <a:ext cx="10217594" cy="1077218"/>
          </a:xfrm>
          <a:prstGeom prst="rect">
            <a:avLst/>
          </a:prstGeom>
          <a:noFill/>
        </p:spPr>
        <p:txBody>
          <a:bodyPr wrap="square">
            <a:spAutoFit/>
          </a:bodyPr>
          <a:lstStyle/>
          <a:p>
            <a:pPr algn="just"/>
            <a:r>
              <a:rPr lang="vi-VN" sz="3200" b="1">
                <a:latin typeface="Calibri "/>
              </a:rPr>
              <a:t>Quan sát các hình 11, 12 và đọc thông tin, em hãy kể tên một số bãi biển ở vùng Duyên hải miền Trung.</a:t>
            </a:r>
            <a:endParaRPr lang="en-US" sz="3200" b="1">
              <a:latin typeface="Calibri "/>
            </a:endParaRPr>
          </a:p>
        </p:txBody>
      </p:sp>
      <p:pic>
        <p:nvPicPr>
          <p:cNvPr id="2" name="Picture 3" descr="A picture containing clipart&#10;&#10;Description automatically generated">
            <a:extLst>
              <a:ext uri="{FF2B5EF4-FFF2-40B4-BE49-F238E27FC236}">
                <a16:creationId xmlns:a16="http://schemas.microsoft.com/office/drawing/2014/main" id="{68A836BB-DAB6-6C91-DCA9-5DC0750CB8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5378539" y="2426458"/>
            <a:ext cx="6022090" cy="4855309"/>
          </a:xfrm>
          <a:prstGeom prst="rect">
            <a:avLst/>
          </a:prstGeom>
        </p:spPr>
      </p:pic>
      <p:sp>
        <p:nvSpPr>
          <p:cNvPr id="3" name="Bong bóng Lời nói: Hình chữ nhật với Góc Tròn 2">
            <a:extLst>
              <a:ext uri="{FF2B5EF4-FFF2-40B4-BE49-F238E27FC236}">
                <a16:creationId xmlns:a16="http://schemas.microsoft.com/office/drawing/2014/main" id="{1AB7CEF2-281F-A980-ED79-5280C28D4D18}"/>
              </a:ext>
            </a:extLst>
          </p:cNvPr>
          <p:cNvSpPr/>
          <p:nvPr/>
        </p:nvSpPr>
        <p:spPr>
          <a:xfrm>
            <a:off x="6413976" y="2743359"/>
            <a:ext cx="4563922" cy="2301032"/>
          </a:xfrm>
          <a:prstGeom prst="wedgeRoundRectCallout">
            <a:avLst>
              <a:gd name="adj1" fmla="val -58360"/>
              <a:gd name="adj2" fmla="val 22553"/>
              <a:gd name="adj3" fmla="val 16667"/>
            </a:avLst>
          </a:prstGeom>
          <a:solidFill>
            <a:schemeClr val="bg1"/>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ộp Văn bản 8">
            <a:extLst>
              <a:ext uri="{FF2B5EF4-FFF2-40B4-BE49-F238E27FC236}">
                <a16:creationId xmlns:a16="http://schemas.microsoft.com/office/drawing/2014/main" id="{B124584D-20EF-40B5-2358-C259BEDE68CC}"/>
              </a:ext>
            </a:extLst>
          </p:cNvPr>
          <p:cNvSpPr txBox="1"/>
          <p:nvPr/>
        </p:nvSpPr>
        <p:spPr>
          <a:xfrm>
            <a:off x="6417207" y="2862823"/>
            <a:ext cx="4563922" cy="2062103"/>
          </a:xfrm>
          <a:prstGeom prst="rect">
            <a:avLst/>
          </a:prstGeom>
          <a:noFill/>
        </p:spPr>
        <p:txBody>
          <a:bodyPr wrap="square" rtlCol="0">
            <a:spAutoFit/>
          </a:bodyPr>
          <a:lstStyle/>
          <a:p>
            <a:pPr algn="just"/>
            <a:r>
              <a:rPr lang="en-US" sz="3200"/>
              <a:t>Các bạn cùng theo chân mình tham quan một số </a:t>
            </a:r>
            <a:r>
              <a:rPr lang="vi-VN" sz="3200">
                <a:latin typeface="Calibri "/>
              </a:rPr>
              <a:t>bãi biển ở vùng Duyên hải miền Trung</a:t>
            </a:r>
            <a:r>
              <a:rPr lang="en-US" sz="3200">
                <a:latin typeface="Calibri "/>
              </a:rPr>
              <a:t> nhé!</a:t>
            </a:r>
          </a:p>
        </p:txBody>
      </p:sp>
    </p:spTree>
    <p:extLst>
      <p:ext uri="{BB962C8B-B14F-4D97-AF65-F5344CB8AC3E}">
        <p14:creationId xmlns:p14="http://schemas.microsoft.com/office/powerpoint/2010/main" val="41976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6.25E-7 1.11111E-6 L 0.51992 -0.03102 " pathEditMode="relative" rAng="0" ptsTypes="AA">
                                      <p:cBhvr>
                                        <p:cTn id="17" dur="800" fill="hold"/>
                                        <p:tgtEl>
                                          <p:spTgt spid="2"/>
                                        </p:tgtEl>
                                        <p:attrNameLst>
                                          <p:attrName>ppt_x</p:attrName>
                                          <p:attrName>ppt_y</p:attrName>
                                        </p:attrNameLst>
                                      </p:cBhvr>
                                      <p:rCtr x="25990" y="-1551"/>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465482" y="5123947"/>
            <a:ext cx="11327640" cy="1655442"/>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600838" y="139105"/>
            <a:ext cx="10990321" cy="1428148"/>
            <a:chOff x="3420356" y="8210518"/>
            <a:chExt cx="9884625" cy="1428148"/>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428148"/>
            </a:xfrm>
            <a:prstGeom prst="rect">
              <a:avLst/>
            </a:prstGeom>
            <a:noFill/>
          </p:spPr>
          <p:txBody>
            <a:bodyPr wrap="square" rtlCol="0">
              <a:spAutoFit/>
            </a:bodyPr>
            <a:lstStyle/>
            <a:p>
              <a:pPr algn="ctr">
                <a:lnSpc>
                  <a:spcPct val="130000"/>
                </a:lnSpc>
                <a:buClrTx/>
                <a:buFontTx/>
                <a:buNone/>
              </a:pPr>
              <a:r>
                <a:rPr lang="vi-VN" sz="72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SẦM SƠN – THANH HOÁ</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6" y="8210518"/>
              <a:ext cx="9884625" cy="1428148"/>
            </a:xfrm>
            <a:prstGeom prst="rect">
              <a:avLst/>
            </a:prstGeom>
            <a:noFill/>
          </p:spPr>
          <p:txBody>
            <a:bodyPr wrap="square" rtlCol="0">
              <a:spAutoFit/>
            </a:bodyPr>
            <a:lstStyle/>
            <a:p>
              <a:pPr algn="ctr">
                <a:lnSpc>
                  <a:spcPct val="130000"/>
                </a:lnSpc>
                <a:buClrTx/>
                <a:buFontTx/>
                <a:buNone/>
              </a:pP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Ầ</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M </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Ơ</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 </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T</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A</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H </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O</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Á</a:t>
              </a:r>
              <a:endParaRPr lang="en-US" sz="72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21" name="Hình ảnh 20" descr="Ảnh có chứa ngoài trời, nước, mây, bầu trời&#10;&#10;Mô tả được tạo tự động">
            <a:extLst>
              <a:ext uri="{FF2B5EF4-FFF2-40B4-BE49-F238E27FC236}">
                <a16:creationId xmlns:a16="http://schemas.microsoft.com/office/drawing/2014/main" id="{3A19E1E7-157B-3794-B5F8-73ECB1D3A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02" y="1576929"/>
            <a:ext cx="5021499" cy="3365473"/>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
        <p:nvSpPr>
          <p:cNvPr id="22" name="Hộp Văn bản 21">
            <a:extLst>
              <a:ext uri="{FF2B5EF4-FFF2-40B4-BE49-F238E27FC236}">
                <a16:creationId xmlns:a16="http://schemas.microsoft.com/office/drawing/2014/main" id="{5FA61E41-129F-4B60-8761-A3C99D847B26}"/>
              </a:ext>
            </a:extLst>
          </p:cNvPr>
          <p:cNvSpPr txBox="1"/>
          <p:nvPr/>
        </p:nvSpPr>
        <p:spPr>
          <a:xfrm>
            <a:off x="787609" y="5259170"/>
            <a:ext cx="10683386" cy="1384995"/>
          </a:xfrm>
          <a:prstGeom prst="rect">
            <a:avLst/>
          </a:prstGeom>
          <a:noFill/>
        </p:spPr>
        <p:txBody>
          <a:bodyPr wrap="square" rtlCol="0">
            <a:spAutoFit/>
          </a:bodyPr>
          <a:lstStyle/>
          <a:p>
            <a:pPr algn="just"/>
            <a:r>
              <a:rPr lang="vi-VN" sz="2800">
                <a:latin typeface="Calibri" panose="020F0502020204030204" pitchFamily="34" charset="0"/>
                <a:cs typeface="Calibri" panose="020F0502020204030204" pitchFamily="34" charset="0"/>
              </a:rPr>
              <a:t>Khu du lịch Sầm Sơn </a:t>
            </a:r>
            <a:r>
              <a:rPr lang="en-US" sz="2800">
                <a:latin typeface="Calibri" panose="020F0502020204030204" pitchFamily="34" charset="0"/>
                <a:cs typeface="Calibri" panose="020F0502020204030204" pitchFamily="34" charset="0"/>
              </a:rPr>
              <a:t>(</a:t>
            </a:r>
            <a:r>
              <a:rPr lang="vi-VN" sz="2800">
                <a:latin typeface="Calibri" panose="020F0502020204030204" pitchFamily="34" charset="0"/>
                <a:cs typeface="Calibri" panose="020F0502020204030204" pitchFamily="34" charset="0"/>
              </a:rPr>
              <a:t>Thanh Hoá</a:t>
            </a:r>
            <a:r>
              <a:rPr lang="en-US" sz="2800">
                <a:latin typeface="Calibri" panose="020F0502020204030204" pitchFamily="34" charset="0"/>
                <a:cs typeface="Calibri" panose="020F0502020204030204" pitchFamily="34" charset="0"/>
              </a:rPr>
              <a:t>)</a:t>
            </a:r>
            <a:r>
              <a:rPr lang="vi-VN" sz="2800">
                <a:latin typeface="Calibri" panose="020F0502020204030204" pitchFamily="34" charset="0"/>
                <a:cs typeface="Calibri" panose="020F0502020204030204" pitchFamily="34" charset="0"/>
              </a:rPr>
              <a:t> nằm cách trung tâm thành phố 17</a:t>
            </a:r>
            <a:r>
              <a:rPr lang="en-US" sz="2800">
                <a:latin typeface="Calibri" panose="020F0502020204030204" pitchFamily="34" charset="0"/>
                <a:cs typeface="Calibri" panose="020F0502020204030204" pitchFamily="34" charset="0"/>
              </a:rPr>
              <a:t> </a:t>
            </a:r>
            <a:r>
              <a:rPr lang="vi-VN" sz="2800">
                <a:latin typeface="Calibri" panose="020F0502020204030204" pitchFamily="34" charset="0"/>
                <a:cs typeface="Calibri" panose="020F0502020204030204" pitchFamily="34" charset="0"/>
              </a:rPr>
              <a:t>km, là một trong những bãi biển đẹp nhất Bắc Trung Bộ và được mệnh danh là “chốn nghỉ dưỡng lý tưởng nhất Đông Dương”.  </a:t>
            </a:r>
            <a:endParaRPr lang="en-US" sz="2800">
              <a:latin typeface="Calibri" panose="020F0502020204030204" pitchFamily="34" charset="0"/>
              <a:cs typeface="Calibri" panose="020F0502020204030204" pitchFamily="34" charset="0"/>
            </a:endParaRPr>
          </a:p>
        </p:txBody>
      </p:sp>
      <p:pic>
        <p:nvPicPr>
          <p:cNvPr id="24" name="Hình ảnh 23" descr="Ảnh có chứa ngoài trời, nước, bầu trời, con sóng&#10;&#10;Mô tả được tạo tự động">
            <a:extLst>
              <a:ext uri="{FF2B5EF4-FFF2-40B4-BE49-F238E27FC236}">
                <a16:creationId xmlns:a16="http://schemas.microsoft.com/office/drawing/2014/main" id="{600894FD-2184-B1B7-21D1-B9C0AD844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590" y="1576929"/>
            <a:ext cx="5044606" cy="3365473"/>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86072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432180" y="1351248"/>
            <a:ext cx="11327640" cy="193864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600840" y="0"/>
            <a:ext cx="10990321" cy="1331270"/>
            <a:chOff x="3420355" y="8210518"/>
            <a:chExt cx="9884625" cy="1331270"/>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316835"/>
            </a:xfrm>
            <a:prstGeom prst="rect">
              <a:avLst/>
            </a:prstGeom>
            <a:noFill/>
          </p:spPr>
          <p:txBody>
            <a:bodyPr wrap="square" rtlCol="0">
              <a:spAutoFit/>
            </a:bodyPr>
            <a:lstStyle/>
            <a:p>
              <a:pPr algn="ctr">
                <a:lnSpc>
                  <a:spcPct val="130000"/>
                </a:lnSpc>
                <a:buClrTx/>
                <a:buFontTx/>
                <a:buNone/>
              </a:pPr>
              <a:r>
                <a:rPr lang="vi-VN" sz="66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CỬA LÒ – NGHỆ AN</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5" y="8224953"/>
              <a:ext cx="9884625" cy="1316835"/>
            </a:xfrm>
            <a:prstGeom prst="rect">
              <a:avLst/>
            </a:prstGeom>
            <a:noFill/>
          </p:spPr>
          <p:txBody>
            <a:bodyPr wrap="square" rtlCol="0">
              <a:spAutoFit/>
            </a:bodyPr>
            <a:lstStyle/>
            <a:p>
              <a:pPr algn="ctr">
                <a:lnSpc>
                  <a:spcPct val="130000"/>
                </a:lnSpc>
                <a:buClrTx/>
                <a:buFontTx/>
                <a:buNone/>
              </a:pP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Ử</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A </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L</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Ò </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G</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Ệ </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A</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N</a:t>
              </a:r>
              <a:endParaRPr lang="en-US" sz="66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
        <p:nvSpPr>
          <p:cNvPr id="22" name="Hộp Văn bản 21">
            <a:extLst>
              <a:ext uri="{FF2B5EF4-FFF2-40B4-BE49-F238E27FC236}">
                <a16:creationId xmlns:a16="http://schemas.microsoft.com/office/drawing/2014/main" id="{5FA61E41-129F-4B60-8761-A3C99D847B26}"/>
              </a:ext>
            </a:extLst>
          </p:cNvPr>
          <p:cNvSpPr txBox="1"/>
          <p:nvPr/>
        </p:nvSpPr>
        <p:spPr>
          <a:xfrm>
            <a:off x="754307" y="1397113"/>
            <a:ext cx="10683386" cy="1815882"/>
          </a:xfrm>
          <a:prstGeom prst="rect">
            <a:avLst/>
          </a:prstGeom>
          <a:noFill/>
        </p:spPr>
        <p:txBody>
          <a:bodyPr wrap="square" rtlCol="0">
            <a:spAutoFit/>
          </a:bodyPr>
          <a:lstStyle/>
          <a:p>
            <a:pPr algn="just"/>
            <a:r>
              <a:rPr lang="vi-VN" sz="2800">
                <a:latin typeface="Calibri" panose="020F0502020204030204" pitchFamily="34" charset="0"/>
                <a:cs typeface="Calibri" panose="020F0502020204030204" pitchFamily="34" charset="0"/>
              </a:rPr>
              <a:t>Bãi biển Cửa Lò nằm cách thành phố Vinh khoảng 16 km và Hà Nội hơn 300 km. Cửa Lò được người Pháp phát hiện và đưa vào làm nơi nghỉ mát từ năm 1907 nhưng những năm 2000, điểm nghỉ mát này mới thực sự thu hút đông khách du lịch.</a:t>
            </a:r>
          </a:p>
        </p:txBody>
      </p:sp>
      <p:pic>
        <p:nvPicPr>
          <p:cNvPr id="5" name="Hình ảnh 4" descr="Ảnh có chứa ngoài trời, nước, bầu trời, Dạng địa hình ven biển và biển&#10;&#10;Mô tả được tạo tự động">
            <a:extLst>
              <a:ext uri="{FF2B5EF4-FFF2-40B4-BE49-F238E27FC236}">
                <a16:creationId xmlns:a16="http://schemas.microsoft.com/office/drawing/2014/main" id="{A382F033-D9CD-0648-7655-7A15B48C7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79" y="3492665"/>
            <a:ext cx="4851324" cy="3229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Hình ảnh 5" descr="Ảnh có chứa ngoài trời, bầu trời, nước, phong cảnh&#10;&#10;Mô tả được tạo tự động">
            <a:extLst>
              <a:ext uri="{FF2B5EF4-FFF2-40B4-BE49-F238E27FC236}">
                <a16:creationId xmlns:a16="http://schemas.microsoft.com/office/drawing/2014/main" id="{635FC7A5-8D9C-1710-AF3D-678531517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3791" y="3474865"/>
            <a:ext cx="5382658" cy="32295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9867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432180" y="5008728"/>
            <a:ext cx="11327640" cy="1596788"/>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177759" y="0"/>
            <a:ext cx="10990321" cy="1316836"/>
            <a:chOff x="3420354" y="8210517"/>
            <a:chExt cx="9884625" cy="1316836"/>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316835"/>
            </a:xfrm>
            <a:prstGeom prst="rect">
              <a:avLst/>
            </a:prstGeom>
            <a:noFill/>
          </p:spPr>
          <p:txBody>
            <a:bodyPr wrap="square" rtlCol="0">
              <a:spAutoFit/>
            </a:bodyPr>
            <a:lstStyle/>
            <a:p>
              <a:pPr algn="ctr">
                <a:lnSpc>
                  <a:spcPct val="130000"/>
                </a:lnSpc>
                <a:buClrTx/>
                <a:buFontTx/>
                <a:buNone/>
              </a:pPr>
              <a:r>
                <a:rPr lang="vi-VN" sz="66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CẢNH DƯƠNG – HUẾ</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4" y="8210517"/>
              <a:ext cx="9884625" cy="1316835"/>
            </a:xfrm>
            <a:prstGeom prst="rect">
              <a:avLst/>
            </a:prstGeom>
            <a:noFill/>
          </p:spPr>
          <p:txBody>
            <a:bodyPr wrap="square" rtlCol="0">
              <a:spAutoFit/>
            </a:bodyPr>
            <a:lstStyle/>
            <a:p>
              <a:pPr algn="ctr">
                <a:lnSpc>
                  <a:spcPct val="130000"/>
                </a:lnSpc>
                <a:buClrTx/>
                <a:buFontTx/>
                <a:buNone/>
              </a:pP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Ả</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 </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D</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Ư</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Ơ</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66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G </a:t>
              </a:r>
              <a:r>
                <a:rPr lang="en-US" sz="66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66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66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66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Ế</a:t>
              </a:r>
              <a:endParaRPr lang="en-US" sz="66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
        <p:nvSpPr>
          <p:cNvPr id="22" name="Hộp Văn bản 21">
            <a:extLst>
              <a:ext uri="{FF2B5EF4-FFF2-40B4-BE49-F238E27FC236}">
                <a16:creationId xmlns:a16="http://schemas.microsoft.com/office/drawing/2014/main" id="{5FA61E41-129F-4B60-8761-A3C99D847B26}"/>
              </a:ext>
            </a:extLst>
          </p:cNvPr>
          <p:cNvSpPr txBox="1"/>
          <p:nvPr/>
        </p:nvSpPr>
        <p:spPr>
          <a:xfrm>
            <a:off x="754307" y="5123078"/>
            <a:ext cx="10692823" cy="1384995"/>
          </a:xfrm>
          <a:prstGeom prst="rect">
            <a:avLst/>
          </a:prstGeom>
          <a:noFill/>
        </p:spPr>
        <p:txBody>
          <a:bodyPr wrap="square" rtlCol="0">
            <a:spAutoFit/>
          </a:bodyPr>
          <a:lstStyle/>
          <a:p>
            <a:pPr algn="just"/>
            <a:r>
              <a:rPr lang="vi-VN" sz="2800">
                <a:latin typeface="Calibri" panose="020F0502020204030204" pitchFamily="34" charset="0"/>
                <a:cs typeface="Calibri" panose="020F0502020204030204" pitchFamily="34" charset="0"/>
              </a:rPr>
              <a:t>Sở hữu đường bờ biển với chiều dài gần 4km, chiều rộng hơn 200m, biển Cảnh Dương may mắn được thiên nhiên ban tặng cho những bãi cát trắng mịn trải dài, nước biển hiền hòa, trong vắt quanh năm. </a:t>
            </a:r>
          </a:p>
        </p:txBody>
      </p:sp>
      <p:pic>
        <p:nvPicPr>
          <p:cNvPr id="3" name="Hình ảnh 2" descr="Ảnh có chứa ngoài trời, nước, bầu trời, phong cảnh&#10;&#10;Mô tả được tạo tự động">
            <a:extLst>
              <a:ext uri="{FF2B5EF4-FFF2-40B4-BE49-F238E27FC236}">
                <a16:creationId xmlns:a16="http://schemas.microsoft.com/office/drawing/2014/main" id="{C650E7C1-C157-648D-C312-2FCD236FF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87" y="1450617"/>
            <a:ext cx="5034367" cy="315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thiên nhiên, ngoài trời, bầu trời, bờ biển&#10;&#10;Mô tả được tạo tự động">
            <a:extLst>
              <a:ext uri="{FF2B5EF4-FFF2-40B4-BE49-F238E27FC236}">
                <a16:creationId xmlns:a16="http://schemas.microsoft.com/office/drawing/2014/main" id="{2349836B-3364-250F-68E8-12AE79586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045" y="1431184"/>
            <a:ext cx="5609115" cy="31547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7082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F9D254F0-826E-2EB8-B3C0-1BB84162EA2C}"/>
              </a:ext>
            </a:extLst>
          </p:cNvPr>
          <p:cNvSpPr/>
          <p:nvPr/>
        </p:nvSpPr>
        <p:spPr>
          <a:xfrm>
            <a:off x="184445" y="2118814"/>
            <a:ext cx="4742397" cy="3995383"/>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D7962B-EF41-F8E7-525F-DE834A5FC851}"/>
              </a:ext>
            </a:extLst>
          </p:cNvPr>
          <p:cNvGrpSpPr/>
          <p:nvPr/>
        </p:nvGrpSpPr>
        <p:grpSpPr>
          <a:xfrm>
            <a:off x="379726" y="291208"/>
            <a:ext cx="10990321" cy="1576585"/>
            <a:chOff x="3420354" y="8210518"/>
            <a:chExt cx="9884625" cy="1576585"/>
          </a:xfrm>
        </p:grpSpPr>
        <p:sp>
          <p:nvSpPr>
            <p:cNvPr id="13" name="TextBox 12">
              <a:extLst>
                <a:ext uri="{FF2B5EF4-FFF2-40B4-BE49-F238E27FC236}">
                  <a16:creationId xmlns:a16="http://schemas.microsoft.com/office/drawing/2014/main" id="{90BAD939-899A-8B3A-9986-97DE39774794}"/>
                </a:ext>
              </a:extLst>
            </p:cNvPr>
            <p:cNvSpPr txBox="1"/>
            <p:nvPr/>
          </p:nvSpPr>
          <p:spPr>
            <a:xfrm>
              <a:off x="3602001" y="8210518"/>
              <a:ext cx="9521336" cy="1576585"/>
            </a:xfrm>
            <a:prstGeom prst="rect">
              <a:avLst/>
            </a:prstGeom>
            <a:noFill/>
          </p:spPr>
          <p:txBody>
            <a:bodyPr wrap="square" rtlCol="0">
              <a:spAutoFit/>
            </a:bodyPr>
            <a:lstStyle/>
            <a:p>
              <a:pPr algn="ctr">
                <a:lnSpc>
                  <a:spcPct val="130000"/>
                </a:lnSpc>
                <a:buClrTx/>
                <a:buFontTx/>
                <a:buNone/>
              </a:pPr>
              <a:r>
                <a:rPr lang="vi-VN" sz="80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LĂNG CÔ – HUẾ</a:t>
              </a:r>
            </a:p>
          </p:txBody>
        </p:sp>
        <p:sp>
          <p:nvSpPr>
            <p:cNvPr id="14" name="TextBox 13">
              <a:extLst>
                <a:ext uri="{FF2B5EF4-FFF2-40B4-BE49-F238E27FC236}">
                  <a16:creationId xmlns:a16="http://schemas.microsoft.com/office/drawing/2014/main" id="{7BD37B94-D2FC-D804-A8BF-3065950693E8}"/>
                </a:ext>
              </a:extLst>
            </p:cNvPr>
            <p:cNvSpPr txBox="1"/>
            <p:nvPr/>
          </p:nvSpPr>
          <p:spPr>
            <a:xfrm>
              <a:off x="3420354" y="8210518"/>
              <a:ext cx="9884625" cy="1576585"/>
            </a:xfrm>
            <a:prstGeom prst="rect">
              <a:avLst/>
            </a:prstGeom>
            <a:noFill/>
          </p:spPr>
          <p:txBody>
            <a:bodyPr wrap="square" rtlCol="0">
              <a:spAutoFit/>
            </a:bodyPr>
            <a:lstStyle/>
            <a:p>
              <a:pPr algn="ctr">
                <a:lnSpc>
                  <a:spcPct val="130000"/>
                </a:lnSpc>
                <a:buClrTx/>
                <a:buFontTx/>
                <a:buNone/>
              </a:pP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L</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Ă</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G </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C</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Ô</a:t>
              </a:r>
              <a:r>
                <a:rPr lang="en-US" sz="80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80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80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80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80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Ế</a:t>
              </a:r>
              <a:endParaRPr lang="en-US" sz="80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sp>
        <p:nvSpPr>
          <p:cNvPr id="22" name="Hộp Văn bản 21">
            <a:extLst>
              <a:ext uri="{FF2B5EF4-FFF2-40B4-BE49-F238E27FC236}">
                <a16:creationId xmlns:a16="http://schemas.microsoft.com/office/drawing/2014/main" id="{5FA61E41-129F-4B60-8761-A3C99D847B26}"/>
              </a:ext>
            </a:extLst>
          </p:cNvPr>
          <p:cNvSpPr txBox="1"/>
          <p:nvPr/>
        </p:nvSpPr>
        <p:spPr>
          <a:xfrm>
            <a:off x="184445" y="2454512"/>
            <a:ext cx="4742397" cy="3323987"/>
          </a:xfrm>
          <a:prstGeom prst="rect">
            <a:avLst/>
          </a:prstGeom>
          <a:noFill/>
        </p:spPr>
        <p:txBody>
          <a:bodyPr wrap="square" rtlCol="0">
            <a:spAutoFit/>
          </a:bodyPr>
          <a:lstStyle/>
          <a:p>
            <a:pPr algn="just"/>
            <a:r>
              <a:rPr lang="vi-VN" sz="3000">
                <a:latin typeface="Calibri" panose="020F0502020204030204" pitchFamily="34" charset="0"/>
                <a:cs typeface="Calibri" panose="020F0502020204030204" pitchFamily="34" charset="0"/>
              </a:rPr>
              <a:t>Đó là những cồn cát trắng, nước biển trong vắt, bồn bề núi cao bạt ngàn. Vịnh biển này đã từng được vinh danh nằm trong top 30 các vịnh biển đẹp nhất trên hành tinh vào năm 2009</a:t>
            </a:r>
            <a:r>
              <a:rPr lang="en-US" sz="3000">
                <a:latin typeface="Calibri" panose="020F0502020204030204" pitchFamily="34" charset="0"/>
                <a:cs typeface="Calibri" panose="020F0502020204030204" pitchFamily="34" charset="0"/>
              </a:rPr>
              <a:t>.</a:t>
            </a:r>
            <a:endParaRPr lang="vi-VN" sz="3000">
              <a:latin typeface="Calibri" panose="020F0502020204030204" pitchFamily="34" charset="0"/>
              <a:cs typeface="Calibri" panose="020F0502020204030204" pitchFamily="34" charset="0"/>
            </a:endParaRPr>
          </a:p>
        </p:txBody>
      </p:sp>
      <p:pic>
        <p:nvPicPr>
          <p:cNvPr id="4" name="Hình ảnh 3" descr="Ảnh có chứa thiên nhiên, núi, ngoài trời, mây&#10;&#10;Mô tả được tạo tự động">
            <a:extLst>
              <a:ext uri="{FF2B5EF4-FFF2-40B4-BE49-F238E27FC236}">
                <a16:creationId xmlns:a16="http://schemas.microsoft.com/office/drawing/2014/main" id="{D74EAE04-39E7-4E69-1657-0850154C4A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244" y="2118815"/>
            <a:ext cx="6810311" cy="3995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45607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471A8904-0FAC-E2C9-0254-C5E99FE53701}"/>
              </a:ext>
            </a:extLst>
          </p:cNvPr>
          <p:cNvGrpSpPr/>
          <p:nvPr/>
        </p:nvGrpSpPr>
        <p:grpSpPr>
          <a:xfrm>
            <a:off x="600838" y="139105"/>
            <a:ext cx="10990321" cy="1428148"/>
            <a:chOff x="3420356" y="8210518"/>
            <a:chExt cx="9884625" cy="1428148"/>
          </a:xfrm>
        </p:grpSpPr>
        <p:sp>
          <p:nvSpPr>
            <p:cNvPr id="3" name="TextBox 12">
              <a:extLst>
                <a:ext uri="{FF2B5EF4-FFF2-40B4-BE49-F238E27FC236}">
                  <a16:creationId xmlns:a16="http://schemas.microsoft.com/office/drawing/2014/main" id="{4A039BEA-89EA-AD1B-BC92-570FC0DF7383}"/>
                </a:ext>
              </a:extLst>
            </p:cNvPr>
            <p:cNvSpPr txBox="1"/>
            <p:nvPr/>
          </p:nvSpPr>
          <p:spPr>
            <a:xfrm>
              <a:off x="3602001" y="8210518"/>
              <a:ext cx="9521336" cy="1428148"/>
            </a:xfrm>
            <a:prstGeom prst="rect">
              <a:avLst/>
            </a:prstGeom>
            <a:noFill/>
          </p:spPr>
          <p:txBody>
            <a:bodyPr wrap="square" rtlCol="0">
              <a:spAutoFit/>
            </a:bodyPr>
            <a:lstStyle/>
            <a:p>
              <a:pPr algn="ctr">
                <a:lnSpc>
                  <a:spcPct val="130000"/>
                </a:lnSpc>
                <a:buClrTx/>
                <a:buFontTx/>
                <a:buNone/>
              </a:pPr>
              <a:r>
                <a:rPr lang="vi-VN" sz="72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MỸ KHÊ – ĐÀ NẴNG</a:t>
              </a:r>
            </a:p>
          </p:txBody>
        </p:sp>
        <p:sp>
          <p:nvSpPr>
            <p:cNvPr id="5" name="TextBox 13">
              <a:extLst>
                <a:ext uri="{FF2B5EF4-FFF2-40B4-BE49-F238E27FC236}">
                  <a16:creationId xmlns:a16="http://schemas.microsoft.com/office/drawing/2014/main" id="{F83C8787-8C53-5869-F4DD-7C1E9C3478E8}"/>
                </a:ext>
              </a:extLst>
            </p:cNvPr>
            <p:cNvSpPr txBox="1"/>
            <p:nvPr/>
          </p:nvSpPr>
          <p:spPr>
            <a:xfrm>
              <a:off x="3420356" y="8210518"/>
              <a:ext cx="9884625" cy="1428148"/>
            </a:xfrm>
            <a:prstGeom prst="rect">
              <a:avLst/>
            </a:prstGeom>
            <a:noFill/>
          </p:spPr>
          <p:txBody>
            <a:bodyPr wrap="square" rtlCol="0">
              <a:spAutoFit/>
            </a:bodyPr>
            <a:lstStyle/>
            <a:p>
              <a:pPr algn="ctr">
                <a:lnSpc>
                  <a:spcPct val="130000"/>
                </a:lnSpc>
                <a:buClrTx/>
                <a:buFontTx/>
                <a:buNone/>
              </a:pP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M</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Ỹ </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K</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Ê </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Đ</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À </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Ẵ</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G</a:t>
              </a:r>
              <a:endParaRPr lang="en-US" sz="72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11" name="Hình ảnh 10" descr="Ảnh có chứa bầu trời, ngoài trời, mây, nước&#10;&#10;Mô tả được tạo tự động">
            <a:extLst>
              <a:ext uri="{FF2B5EF4-FFF2-40B4-BE49-F238E27FC236}">
                <a16:creationId xmlns:a16="http://schemas.microsoft.com/office/drawing/2014/main" id="{DF2CF434-AC0F-AC33-8599-AD43C755F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546" y="2680640"/>
            <a:ext cx="5351067" cy="3638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Hình ảnh 15" descr="Ảnh có chứa ngoài trời, mây, bầu trời, nước&#10;&#10;Mô tả được tạo tự động">
            <a:extLst>
              <a:ext uri="{FF2B5EF4-FFF2-40B4-BE49-F238E27FC236}">
                <a16:creationId xmlns:a16="http://schemas.microsoft.com/office/drawing/2014/main" id="{BE918487-8667-40D3-4D50-D7160CDC9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876" y="1567253"/>
            <a:ext cx="5851591" cy="3289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Hình chữ nhật: Góc Tròn 16">
            <a:extLst>
              <a:ext uri="{FF2B5EF4-FFF2-40B4-BE49-F238E27FC236}">
                <a16:creationId xmlns:a16="http://schemas.microsoft.com/office/drawing/2014/main" id="{1E277517-A77A-CAC5-D308-C4F83836290C}"/>
              </a:ext>
            </a:extLst>
          </p:cNvPr>
          <p:cNvSpPr/>
          <p:nvPr/>
        </p:nvSpPr>
        <p:spPr>
          <a:xfrm>
            <a:off x="398876" y="5017546"/>
            <a:ext cx="5697125" cy="140956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id="{447BBF61-D7BB-4041-C61D-ED6BA845C1F6}"/>
              </a:ext>
            </a:extLst>
          </p:cNvPr>
          <p:cNvSpPr txBox="1"/>
          <p:nvPr/>
        </p:nvSpPr>
        <p:spPr>
          <a:xfrm>
            <a:off x="398877" y="5042118"/>
            <a:ext cx="5697124" cy="1384995"/>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Vẻ đẹp mê hoặc của biển Mỹ Khê </a:t>
            </a:r>
            <a:endParaRPr lang="en-US" sz="2800">
              <a:latin typeface="Calibri" panose="020F0502020204030204" pitchFamily="34" charset="0"/>
              <a:cs typeface="Calibri" panose="020F0502020204030204" pitchFamily="34" charset="0"/>
            </a:endParaRPr>
          </a:p>
          <a:p>
            <a:pPr algn="ctr"/>
            <a:r>
              <a:rPr lang="vi-VN" sz="2800">
                <a:latin typeface="Calibri" panose="020F0502020204030204" pitchFamily="34" charset="0"/>
                <a:cs typeface="Calibri" panose="020F0502020204030204" pitchFamily="34" charset="0"/>
              </a:rPr>
              <a:t>trở nên vô cùng ấn tượng trong mắt </a:t>
            </a:r>
            <a:endParaRPr lang="en-US" sz="2800">
              <a:latin typeface="Calibri" panose="020F0502020204030204" pitchFamily="34" charset="0"/>
              <a:cs typeface="Calibri" panose="020F0502020204030204" pitchFamily="34" charset="0"/>
            </a:endParaRPr>
          </a:p>
          <a:p>
            <a:pPr algn="ctr"/>
            <a:r>
              <a:rPr lang="vi-VN" sz="2800">
                <a:latin typeface="Calibri" panose="020F0502020204030204" pitchFamily="34" charset="0"/>
                <a:cs typeface="Calibri" panose="020F0502020204030204" pitchFamily="34" charset="0"/>
              </a:rPr>
              <a:t>của du khách.</a:t>
            </a:r>
            <a:endParaRPr lang="en-US" sz="2800">
              <a:latin typeface="Calibri" panose="020F0502020204030204" pitchFamily="34" charset="0"/>
              <a:cs typeface="Calibri" panose="020F0502020204030204" pitchFamily="34" charset="0"/>
            </a:endParaRPr>
          </a:p>
        </p:txBody>
      </p:sp>
      <p:sp>
        <p:nvSpPr>
          <p:cNvPr id="21" name="Hình chữ nhật: Góc Tròn 20">
            <a:extLst>
              <a:ext uri="{FF2B5EF4-FFF2-40B4-BE49-F238E27FC236}">
                <a16:creationId xmlns:a16="http://schemas.microsoft.com/office/drawing/2014/main" id="{E2AD38B9-9974-1C7D-92D0-B1BE4B3A31BD}"/>
              </a:ext>
            </a:extLst>
          </p:cNvPr>
          <p:cNvSpPr/>
          <p:nvPr/>
        </p:nvSpPr>
        <p:spPr>
          <a:xfrm>
            <a:off x="6550546" y="1621845"/>
            <a:ext cx="5351068" cy="677853"/>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6F37E832-6755-BBB3-4EC0-90ABF2F46998}"/>
              </a:ext>
            </a:extLst>
          </p:cNvPr>
          <p:cNvSpPr txBox="1"/>
          <p:nvPr/>
        </p:nvSpPr>
        <p:spPr>
          <a:xfrm>
            <a:off x="6494876" y="1668882"/>
            <a:ext cx="5697124" cy="523220"/>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Hoàng hôn trên biển Mỹ Khê.</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69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1" grpId="0" animBg="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471A8904-0FAC-E2C9-0254-C5E99FE53701}"/>
              </a:ext>
            </a:extLst>
          </p:cNvPr>
          <p:cNvGrpSpPr/>
          <p:nvPr/>
        </p:nvGrpSpPr>
        <p:grpSpPr>
          <a:xfrm>
            <a:off x="0" y="152752"/>
            <a:ext cx="12161613" cy="1428148"/>
            <a:chOff x="2879966" y="8224165"/>
            <a:chExt cx="10938078" cy="1428148"/>
          </a:xfrm>
        </p:grpSpPr>
        <p:sp>
          <p:nvSpPr>
            <p:cNvPr id="3" name="TextBox 12">
              <a:extLst>
                <a:ext uri="{FF2B5EF4-FFF2-40B4-BE49-F238E27FC236}">
                  <a16:creationId xmlns:a16="http://schemas.microsoft.com/office/drawing/2014/main" id="{4A039BEA-89EA-AD1B-BC92-570FC0DF7383}"/>
                </a:ext>
              </a:extLst>
            </p:cNvPr>
            <p:cNvSpPr txBox="1"/>
            <p:nvPr/>
          </p:nvSpPr>
          <p:spPr>
            <a:xfrm>
              <a:off x="3240986" y="8224165"/>
              <a:ext cx="10243370" cy="1428148"/>
            </a:xfrm>
            <a:prstGeom prst="rect">
              <a:avLst/>
            </a:prstGeom>
            <a:noFill/>
          </p:spPr>
          <p:txBody>
            <a:bodyPr wrap="square" rtlCol="0">
              <a:spAutoFit/>
            </a:bodyPr>
            <a:lstStyle/>
            <a:p>
              <a:pPr algn="ctr">
                <a:lnSpc>
                  <a:spcPct val="130000"/>
                </a:lnSpc>
                <a:buClrTx/>
                <a:buFontTx/>
                <a:buNone/>
              </a:pPr>
              <a:r>
                <a:rPr lang="vi-VN" sz="7200" b="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iCiel Pony" panose="02000000000000000000" pitchFamily="2" charset="-93"/>
                </a:rPr>
                <a:t>SA HUỲNH – QUẢNG NGÃI</a:t>
              </a:r>
            </a:p>
          </p:txBody>
        </p:sp>
        <p:sp>
          <p:nvSpPr>
            <p:cNvPr id="5" name="TextBox 13">
              <a:extLst>
                <a:ext uri="{FF2B5EF4-FFF2-40B4-BE49-F238E27FC236}">
                  <a16:creationId xmlns:a16="http://schemas.microsoft.com/office/drawing/2014/main" id="{F83C8787-8C53-5869-F4DD-7C1E9C3478E8}"/>
                </a:ext>
              </a:extLst>
            </p:cNvPr>
            <p:cNvSpPr txBox="1"/>
            <p:nvPr/>
          </p:nvSpPr>
          <p:spPr>
            <a:xfrm>
              <a:off x="2879966" y="8224165"/>
              <a:ext cx="10938078" cy="1428148"/>
            </a:xfrm>
            <a:prstGeom prst="rect">
              <a:avLst/>
            </a:prstGeom>
            <a:noFill/>
          </p:spPr>
          <p:txBody>
            <a:bodyPr wrap="square" rtlCol="0">
              <a:spAutoFit/>
            </a:bodyPr>
            <a:lstStyle/>
            <a:p>
              <a:pPr algn="ctr">
                <a:lnSpc>
                  <a:spcPct val="130000"/>
                </a:lnSpc>
                <a:buClrTx/>
                <a:buFontTx/>
                <a:buNone/>
              </a:pP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S</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A </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H</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Ỳ</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H </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 </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Q</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U</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Ả</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93"/>
                </a:rPr>
                <a:t>G </a:t>
              </a:r>
              <a:r>
                <a:rPr lang="en-US" sz="7200" b="1">
                  <a:ln w="19050">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iCiel Pony" panose="02000000000000000000" pitchFamily="2" charset="-93"/>
                </a:rPr>
                <a:t>N</a:t>
              </a:r>
              <a:r>
                <a:rPr lang="en-US"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93"/>
                </a:rPr>
                <a:t>G</a:t>
              </a:r>
              <a:r>
                <a:rPr lang="en-US"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93"/>
                </a:rPr>
                <a:t>Ã</a:t>
              </a:r>
              <a:r>
                <a:rPr lang="en-US"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rPr>
                <a:t>I</a:t>
              </a:r>
              <a:endParaRPr lang="en-US" sz="7200" b="1" kern="120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93"/>
              </a:endParaRPr>
            </a:p>
          </p:txBody>
        </p:sp>
      </p:grpSp>
      <p:pic>
        <p:nvPicPr>
          <p:cNvPr id="6" name="Hình ảnh 5" descr="Ảnh có chứa ngoài trời, nước, Dạng địa hình ven biển và biển, đảo&#10;&#10;Mô tả được tạo tự động">
            <a:extLst>
              <a:ext uri="{FF2B5EF4-FFF2-40B4-BE49-F238E27FC236}">
                <a16:creationId xmlns:a16="http://schemas.microsoft.com/office/drawing/2014/main" id="{05A8F170-7770-EA12-A58A-A2D82111C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56" y="3215952"/>
            <a:ext cx="5812268" cy="3513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Hình ảnh 7" descr="Ảnh có chứa bãi biển, ngoài trời, Nhiếp ảnh trên không, bờ&#10;&#10;Mô tả được tạo tự động">
            <a:extLst>
              <a:ext uri="{FF2B5EF4-FFF2-40B4-BE49-F238E27FC236}">
                <a16:creationId xmlns:a16="http://schemas.microsoft.com/office/drawing/2014/main" id="{6928F2CE-3058-3DC0-CE59-C59AC48DA4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446" y="1878621"/>
            <a:ext cx="5957844" cy="334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Hình chữ nhật: Góc Tròn 8">
            <a:extLst>
              <a:ext uri="{FF2B5EF4-FFF2-40B4-BE49-F238E27FC236}">
                <a16:creationId xmlns:a16="http://schemas.microsoft.com/office/drawing/2014/main" id="{53837CA2-3C73-0596-3173-85CC693EFDA6}"/>
              </a:ext>
            </a:extLst>
          </p:cNvPr>
          <p:cNvSpPr/>
          <p:nvPr/>
        </p:nvSpPr>
        <p:spPr>
          <a:xfrm>
            <a:off x="30387" y="1580900"/>
            <a:ext cx="5957844" cy="140956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id="{9525C066-B72A-83A8-10A0-FE9024650F20}"/>
              </a:ext>
            </a:extLst>
          </p:cNvPr>
          <p:cNvSpPr txBox="1"/>
          <p:nvPr/>
        </p:nvSpPr>
        <p:spPr>
          <a:xfrm>
            <a:off x="-63847" y="1624053"/>
            <a:ext cx="6216274" cy="1384995"/>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L</a:t>
            </a:r>
            <a:r>
              <a:rPr lang="vi-VN" sz="2800">
                <a:latin typeface="Calibri" panose="020F0502020204030204" pitchFamily="34" charset="0"/>
                <a:cs typeface="Calibri" panose="020F0502020204030204" pitchFamily="34" charset="0"/>
              </a:rPr>
              <a:t>à một trong số những bãi biển đẹp nhất cả nước với cát trắng, nước xanh, </a:t>
            </a:r>
            <a:endParaRPr lang="en-US" sz="2800">
              <a:latin typeface="Calibri" panose="020F0502020204030204" pitchFamily="34" charset="0"/>
              <a:cs typeface="Calibri" panose="020F0502020204030204" pitchFamily="34" charset="0"/>
            </a:endParaRPr>
          </a:p>
          <a:p>
            <a:pPr algn="ctr"/>
            <a:r>
              <a:rPr lang="vi-VN" sz="2800">
                <a:latin typeface="Calibri" panose="020F0502020204030204" pitchFamily="34" charset="0"/>
                <a:cs typeface="Calibri" panose="020F0502020204030204" pitchFamily="34" charset="0"/>
              </a:rPr>
              <a:t>không khí trong lành.</a:t>
            </a:r>
          </a:p>
        </p:txBody>
      </p:sp>
      <p:sp>
        <p:nvSpPr>
          <p:cNvPr id="12" name="Hình chữ nhật: Góc Tròn 11">
            <a:extLst>
              <a:ext uri="{FF2B5EF4-FFF2-40B4-BE49-F238E27FC236}">
                <a16:creationId xmlns:a16="http://schemas.microsoft.com/office/drawing/2014/main" id="{CD0C6912-7B52-D360-D7E8-0719178F5073}"/>
              </a:ext>
            </a:extLst>
          </p:cNvPr>
          <p:cNvSpPr/>
          <p:nvPr/>
        </p:nvSpPr>
        <p:spPr>
          <a:xfrm>
            <a:off x="6082465" y="5521561"/>
            <a:ext cx="5957844" cy="1183687"/>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2">
            <a:extLst>
              <a:ext uri="{FF2B5EF4-FFF2-40B4-BE49-F238E27FC236}">
                <a16:creationId xmlns:a16="http://schemas.microsoft.com/office/drawing/2014/main" id="{5FCFEF37-25BD-E38C-B7CB-EE05C097BEBB}"/>
              </a:ext>
            </a:extLst>
          </p:cNvPr>
          <p:cNvSpPr txBox="1"/>
          <p:nvPr/>
        </p:nvSpPr>
        <p:spPr>
          <a:xfrm>
            <a:off x="5988231" y="5631301"/>
            <a:ext cx="6216274" cy="954107"/>
          </a:xfrm>
          <a:prstGeom prst="rect">
            <a:avLst/>
          </a:prstGeom>
          <a:noFill/>
        </p:spPr>
        <p:txBody>
          <a:bodyPr wrap="square" rtlCol="0">
            <a:spAutoFit/>
          </a:bodyPr>
          <a:lstStyle/>
          <a:p>
            <a:pPr algn="ctr"/>
            <a:r>
              <a:rPr lang="vi-VN" sz="2800">
                <a:latin typeface="Calibri" panose="020F0502020204030204" pitchFamily="34" charset="0"/>
                <a:cs typeface="Calibri" panose="020F0502020204030204" pitchFamily="34" charset="0"/>
              </a:rPr>
              <a:t>Sa Huỳnh - Lưng tựa vào núi rừng trùng điệp, mặt hướng về biển biếc bao la.</a:t>
            </a:r>
          </a:p>
        </p:txBody>
      </p:sp>
    </p:spTree>
    <p:extLst>
      <p:ext uri="{BB962C8B-B14F-4D97-AF65-F5344CB8AC3E}">
        <p14:creationId xmlns:p14="http://schemas.microsoft.com/office/powerpoint/2010/main" val="160804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2" name="Hình chữ nhật: Góc Tròn 1">
            <a:extLst>
              <a:ext uri="{FF2B5EF4-FFF2-40B4-BE49-F238E27FC236}">
                <a16:creationId xmlns:a16="http://schemas.microsoft.com/office/drawing/2014/main" id="{C337DDB6-9653-7D07-2A0B-1CC669A80234}"/>
              </a:ext>
            </a:extLst>
          </p:cNvPr>
          <p:cNvSpPr/>
          <p:nvPr/>
        </p:nvSpPr>
        <p:spPr>
          <a:xfrm>
            <a:off x="463825" y="1448379"/>
            <a:ext cx="5215331" cy="2103204"/>
          </a:xfrm>
          <a:prstGeom prst="roundRect">
            <a:avLst/>
          </a:prstGeom>
          <a:solidFill>
            <a:schemeClr val="bg1">
              <a:alpha val="7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574F24DD-D327-2F51-702E-2536E738F38E}"/>
              </a:ext>
            </a:extLst>
          </p:cNvPr>
          <p:cNvSpPr txBox="1"/>
          <p:nvPr/>
        </p:nvSpPr>
        <p:spPr>
          <a:xfrm>
            <a:off x="765796" y="1564145"/>
            <a:ext cx="4611383" cy="1815882"/>
          </a:xfrm>
          <a:prstGeom prst="rect">
            <a:avLst/>
          </a:prstGeom>
          <a:noFill/>
        </p:spPr>
        <p:txBody>
          <a:bodyPr wrap="square" rtlCol="0">
            <a:spAutoFit/>
          </a:bodyPr>
          <a:lstStyle/>
          <a:p>
            <a:pPr algn="ctr"/>
            <a:r>
              <a:rPr lang="en-US" sz="2800">
                <a:latin typeface="Calibri" panose="020F0502020204030204" pitchFamily="34" charset="0"/>
                <a:cs typeface="Calibri" panose="020F0502020204030204" pitchFamily="34" charset="0"/>
              </a:rPr>
              <a:t>Quan sát các hình 12, 13 và đọc thông tin, em hãy kể tên một số cảng biển ở vùng Duyên hải miền Trung.</a:t>
            </a:r>
            <a:endParaRPr lang="vi-VN" sz="2800">
              <a:latin typeface="Calibri" panose="020F0502020204030204" pitchFamily="34" charset="0"/>
              <a:cs typeface="Calibri" panose="020F0502020204030204" pitchFamily="34" charset="0"/>
            </a:endParaRPr>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6"/>
          <a:srcRect/>
          <a:stretch>
            <a:fillRect/>
          </a:stretch>
        </p:blipFill>
        <p:spPr>
          <a:xfrm flipH="1">
            <a:off x="2012880" y="3450079"/>
            <a:ext cx="2117217" cy="3263534"/>
          </a:xfrm>
          <a:prstGeom prst="rect">
            <a:avLst/>
          </a:prstGeom>
        </p:spPr>
      </p:pic>
    </p:spTree>
    <p:extLst>
      <p:ext uri="{BB962C8B-B14F-4D97-AF65-F5344CB8AC3E}">
        <p14:creationId xmlns:p14="http://schemas.microsoft.com/office/powerpoint/2010/main" val="90826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7337123" y="847215"/>
            <a:ext cx="1343051" cy="38523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5">
            <a:duotone>
              <a:schemeClr val="accent2">
                <a:shade val="45000"/>
                <a:satMod val="135000"/>
              </a:schemeClr>
              <a:prstClr val="white"/>
            </a:duotone>
          </a:blip>
          <a:stretch>
            <a:fillRect/>
          </a:stretch>
        </p:blipFill>
        <p:spPr>
          <a:xfrm rot="12614419">
            <a:off x="5774912" y="572610"/>
            <a:ext cx="1319686" cy="1319686"/>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ình ảnh 10" descr="Ảnh có chứa ngoài trời, Nhiếp ảnh trên không, bầu trời, bờ&#10;&#10;Mô tả được tạo tự động">
            <a:extLst>
              <a:ext uri="{FF2B5EF4-FFF2-40B4-BE49-F238E27FC236}">
                <a16:creationId xmlns:a16="http://schemas.microsoft.com/office/drawing/2014/main" id="{449CF132-77BD-B27C-8D29-EEC6EB4F99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79" y="1576612"/>
            <a:ext cx="4762501" cy="2681288"/>
          </a:xfrm>
          <a:prstGeom prst="roundRect">
            <a:avLst/>
          </a:prstGeom>
        </p:spPr>
      </p:pic>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7"/>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390649" y="4384629"/>
            <a:ext cx="3995831"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Nghi Sơn </a:t>
            </a:r>
            <a:endParaRPr lang="en-US" sz="3600" b="1" i="0">
              <a:solidFill>
                <a:srgbClr val="000000"/>
              </a:solidFill>
              <a:effectLst/>
              <a:latin typeface="Calibri" panose="020F0502020204030204" pitchFamily="34" charset="0"/>
              <a:cs typeface="Calibri" panose="020F0502020204030204" pitchFamily="34" charset="0"/>
            </a:endParaRPr>
          </a:p>
          <a:p>
            <a:pPr algn="ctr"/>
            <a:r>
              <a:rPr lang="vi-VN" sz="3600" b="1" i="0">
                <a:solidFill>
                  <a:srgbClr val="000000"/>
                </a:solidFill>
                <a:effectLst/>
                <a:latin typeface="Calibri" panose="020F0502020204030204" pitchFamily="34" charset="0"/>
                <a:cs typeface="Calibri" panose="020F0502020204030204" pitchFamily="34" charset="0"/>
              </a:rPr>
              <a:t>(Thanh Hóa)</a:t>
            </a:r>
          </a:p>
        </p:txBody>
      </p:sp>
    </p:spTree>
    <p:extLst>
      <p:ext uri="{BB962C8B-B14F-4D97-AF65-F5344CB8AC3E}">
        <p14:creationId xmlns:p14="http://schemas.microsoft.com/office/powerpoint/2010/main" val="24936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7777281" y="1676301"/>
            <a:ext cx="1343051" cy="38523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5">
            <a:duotone>
              <a:schemeClr val="accent2">
                <a:shade val="45000"/>
                <a:satMod val="135000"/>
              </a:schemeClr>
              <a:prstClr val="white"/>
            </a:duotone>
          </a:blip>
          <a:stretch>
            <a:fillRect/>
          </a:stretch>
        </p:blipFill>
        <p:spPr>
          <a:xfrm rot="12614419">
            <a:off x="5840649" y="1270531"/>
            <a:ext cx="1613388" cy="1613388"/>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6"/>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311735"/>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Sơn</a:t>
            </a:r>
            <a:r>
              <a:rPr lang="en-US" sz="3600" b="1" i="0">
                <a:solidFill>
                  <a:srgbClr val="000000"/>
                </a:solidFill>
                <a:effectLst/>
                <a:latin typeface="Calibri" panose="020F0502020204030204" pitchFamily="34" charset="0"/>
                <a:cs typeface="Calibri" panose="020F0502020204030204" pitchFamily="34" charset="0"/>
              </a:rPr>
              <a:t> Dương</a:t>
            </a:r>
            <a:r>
              <a:rPr lang="vi-VN" sz="3600" b="1" i="0">
                <a:solidFill>
                  <a:srgbClr val="000000"/>
                </a:solidFill>
                <a:effectLst/>
                <a:latin typeface="Calibri" panose="020F0502020204030204" pitchFamily="34" charset="0"/>
                <a:cs typeface="Calibri" panose="020F0502020204030204" pitchFamily="34" charset="0"/>
              </a:rPr>
              <a:t> </a:t>
            </a:r>
            <a:endParaRPr lang="en-US" sz="3600" b="1" i="0">
              <a:solidFill>
                <a:srgbClr val="000000"/>
              </a:solidFill>
              <a:effectLst/>
              <a:latin typeface="Calibri" panose="020F0502020204030204" pitchFamily="34" charset="0"/>
              <a:cs typeface="Calibri" panose="020F0502020204030204" pitchFamily="34" charset="0"/>
            </a:endParaRPr>
          </a:p>
          <a:p>
            <a:pPr algn="ctr"/>
            <a:r>
              <a:rPr lang="vi-VN" sz="3600" b="1" i="0">
                <a:solidFill>
                  <a:srgbClr val="000000"/>
                </a:solidFill>
                <a:effectLst/>
                <a:latin typeface="Calibri" panose="020F0502020204030204" pitchFamily="34" charset="0"/>
                <a:cs typeface="Calibri" panose="020F0502020204030204" pitchFamily="34" charset="0"/>
              </a:rPr>
              <a:t>(H</a:t>
            </a:r>
            <a:r>
              <a:rPr lang="en-US" sz="3600" b="1">
                <a:solidFill>
                  <a:srgbClr val="000000"/>
                </a:solidFill>
                <a:latin typeface="Calibri" panose="020F0502020204030204" pitchFamily="34" charset="0"/>
                <a:cs typeface="Calibri" panose="020F0502020204030204" pitchFamily="34" charset="0"/>
              </a:rPr>
              <a:t>à Tĩnh</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3" name="Hình ảnh 2" descr="Ảnh có chứa bầu trời, ngoài trời, nước, thuyền&#10;&#10;Mô tả được tạo tự động">
            <a:extLst>
              <a:ext uri="{FF2B5EF4-FFF2-40B4-BE49-F238E27FC236}">
                <a16:creationId xmlns:a16="http://schemas.microsoft.com/office/drawing/2014/main" id="{9EDBB4F5-D9AC-28C6-DA46-C455A36197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734" y="1557200"/>
            <a:ext cx="4735484" cy="2651871"/>
          </a:xfrm>
          <a:prstGeom prst="roundRect">
            <a:avLst/>
          </a:prstGeom>
        </p:spPr>
      </p:pic>
    </p:spTree>
    <p:extLst>
      <p:ext uri="{BB962C8B-B14F-4D97-AF65-F5344CB8AC3E}">
        <p14:creationId xmlns:p14="http://schemas.microsoft.com/office/powerpoint/2010/main" val="309790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787791" y="3428999"/>
            <a:ext cx="10789920" cy="298586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46">
              <a:defRPr/>
            </a:pPr>
            <a:r>
              <a:rPr lang="en-US" sz="4800" b="1">
                <a:solidFill>
                  <a:srgbClr val="000066"/>
                </a:solidFill>
                <a:latin typeface="Calibri" panose="020F0502020204030204"/>
              </a:rPr>
              <a:t>Đại diện mỗi nhóm thi đua sẽ trả lời các câu hỏi sau. Nhóm nào trả lời chính xác nhiều câu nhất sẽ giành chiến thắng.</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4"/>
          <a:srcRect/>
          <a:stretch>
            <a:fillRect/>
          </a:stretch>
        </p:blipFill>
        <p:spPr>
          <a:xfrm rot="927740" flipH="1">
            <a:off x="8002482" y="2496985"/>
            <a:ext cx="1249253" cy="1303002"/>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5"/>
          <a:srcRect/>
          <a:stretch>
            <a:fillRect/>
          </a:stretch>
        </p:blipFill>
        <p:spPr>
          <a:xfrm rot="21115397">
            <a:off x="2827644" y="2325219"/>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098720" y="3332370"/>
            <a:ext cx="3713203" cy="470294"/>
            <a:chOff x="3666356" y="4564979"/>
            <a:chExt cx="4280542" cy="1389694"/>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80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Luật chơi</a:t>
              </a:r>
              <a:endParaRPr lang="en-US" sz="80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64979"/>
              <a:ext cx="4280542" cy="1381473"/>
            </a:xfrm>
            <a:prstGeom prst="rect">
              <a:avLst/>
            </a:prstGeom>
            <a:noFill/>
          </p:spPr>
          <p:txBody>
            <a:bodyPr wrap="square" rtlCol="0">
              <a:prstTxWarp prst="textArchUp">
                <a:avLst/>
              </a:prstTxWarp>
              <a:spAutoFit/>
            </a:bodyPr>
            <a:lstStyle/>
            <a:p>
              <a:pPr algn="ctr"/>
              <a:r>
                <a:rPr lang="en-US" sz="80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Luật chơi</a:t>
              </a:r>
              <a:endParaRPr lang="en-US" sz="80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pic>
        <p:nvPicPr>
          <p:cNvPr id="29" name="Hình ảnh 28">
            <a:extLst>
              <a:ext uri="{FF2B5EF4-FFF2-40B4-BE49-F238E27FC236}">
                <a16:creationId xmlns:a16="http://schemas.microsoft.com/office/drawing/2014/main" id="{FA1738EA-C2B7-7CEE-331D-B0D7B69316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625">
                        <a14:foregroundMark x1="90625" y1="62969" x2="90625" y2="62969"/>
                      </a14:backgroundRemoval>
                    </a14:imgEffect>
                  </a14:imgLayer>
                </a14:imgProps>
              </a:ext>
              <a:ext uri="{28A0092B-C50C-407E-A947-70E740481C1C}">
                <a14:useLocalDpi xmlns:a14="http://schemas.microsoft.com/office/drawing/2010/main" val="0"/>
              </a:ext>
            </a:extLst>
          </a:blip>
          <a:stretch>
            <a:fillRect/>
          </a:stretch>
        </p:blipFill>
        <p:spPr>
          <a:xfrm>
            <a:off x="4787184" y="-102310"/>
            <a:ext cx="2850673" cy="2850673"/>
          </a:xfrm>
          <a:prstGeom prst="rect">
            <a:avLst/>
          </a:prstGeom>
        </p:spPr>
      </p:pic>
      <p:grpSp>
        <p:nvGrpSpPr>
          <p:cNvPr id="35" name="Nhóm 34">
            <a:extLst>
              <a:ext uri="{FF2B5EF4-FFF2-40B4-BE49-F238E27FC236}">
                <a16:creationId xmlns:a16="http://schemas.microsoft.com/office/drawing/2014/main" id="{C99F3B06-73FC-11A1-2EF1-EAE06098DF31}"/>
              </a:ext>
            </a:extLst>
          </p:cNvPr>
          <p:cNvGrpSpPr/>
          <p:nvPr/>
        </p:nvGrpSpPr>
        <p:grpSpPr>
          <a:xfrm>
            <a:off x="339416" y="1040963"/>
            <a:ext cx="4507402" cy="1190226"/>
            <a:chOff x="339415" y="1242924"/>
            <a:chExt cx="4507402" cy="1190226"/>
          </a:xfrm>
        </p:grpSpPr>
        <p:sp>
          <p:nvSpPr>
            <p:cNvPr id="27" name="Google Shape;572;p34">
              <a:extLst>
                <a:ext uri="{FF2B5EF4-FFF2-40B4-BE49-F238E27FC236}">
                  <a16:creationId xmlns:a16="http://schemas.microsoft.com/office/drawing/2014/main" id="{974C4A56-EA40-C2BE-0A02-B038C513CC1F}"/>
                </a:ext>
              </a:extLst>
            </p:cNvPr>
            <p:cNvSpPr txBox="1">
              <a:spLocks/>
            </p:cNvSpPr>
            <p:nvPr/>
          </p:nvSpPr>
          <p:spPr>
            <a:xfrm>
              <a:off x="369339" y="1270718"/>
              <a:ext cx="4477478"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54000">
                    <a:solidFill>
                      <a:schemeClr val="bg1"/>
                    </a:solidFill>
                    <a:prstDash val="solid"/>
                  </a:ln>
                  <a:solidFill>
                    <a:schemeClr val="bg1"/>
                  </a:solidFill>
                  <a:latin typeface="SVN-Gretoon" panose="02040603050506020204" pitchFamily="18" charset="0"/>
                  <a:ea typeface="Segoe UI Black" panose="020B0A02040204020203" pitchFamily="34" charset="0"/>
                </a:rPr>
                <a:t>RUNG</a:t>
              </a:r>
            </a:p>
          </p:txBody>
        </p:sp>
        <p:sp>
          <p:nvSpPr>
            <p:cNvPr id="33" name="Google Shape;572;p34">
              <a:extLst>
                <a:ext uri="{FF2B5EF4-FFF2-40B4-BE49-F238E27FC236}">
                  <a16:creationId xmlns:a16="http://schemas.microsoft.com/office/drawing/2014/main" id="{4481A498-B826-403C-8863-A4EA6C52FCF2}"/>
                </a:ext>
              </a:extLst>
            </p:cNvPr>
            <p:cNvSpPr txBox="1">
              <a:spLocks/>
            </p:cNvSpPr>
            <p:nvPr/>
          </p:nvSpPr>
          <p:spPr>
            <a:xfrm>
              <a:off x="339415" y="1242924"/>
              <a:ext cx="4477478"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8575">
                    <a:solidFill>
                      <a:srgbClr val="FF0000"/>
                    </a:solidFill>
                    <a:prstDash val="solid"/>
                  </a:ln>
                  <a:solidFill>
                    <a:srgbClr val="FFFF00"/>
                  </a:solidFill>
                  <a:latin typeface="SVN-Gretoon" panose="02040603050506020204" pitchFamily="18" charset="0"/>
                  <a:ea typeface="Segoe UI Black" panose="020B0A02040204020203" pitchFamily="34" charset="0"/>
                </a:rPr>
                <a:t>RUNG</a:t>
              </a:r>
            </a:p>
          </p:txBody>
        </p:sp>
      </p:grpSp>
      <p:grpSp>
        <p:nvGrpSpPr>
          <p:cNvPr id="36" name="Nhóm 35">
            <a:extLst>
              <a:ext uri="{FF2B5EF4-FFF2-40B4-BE49-F238E27FC236}">
                <a16:creationId xmlns:a16="http://schemas.microsoft.com/office/drawing/2014/main" id="{EE895B97-8A58-5408-287D-A1F0EC73B680}"/>
              </a:ext>
            </a:extLst>
          </p:cNvPr>
          <p:cNvGrpSpPr/>
          <p:nvPr/>
        </p:nvGrpSpPr>
        <p:grpSpPr>
          <a:xfrm>
            <a:off x="7375108" y="1137592"/>
            <a:ext cx="4714466" cy="1162432"/>
            <a:chOff x="74290" y="5006066"/>
            <a:chExt cx="4714466" cy="1162432"/>
          </a:xfrm>
        </p:grpSpPr>
        <p:sp>
          <p:nvSpPr>
            <p:cNvPr id="28" name="Google Shape;572;p34">
              <a:extLst>
                <a:ext uri="{FF2B5EF4-FFF2-40B4-BE49-F238E27FC236}">
                  <a16:creationId xmlns:a16="http://schemas.microsoft.com/office/drawing/2014/main" id="{432B6D56-ADCF-C295-A3C7-11CC65156E32}"/>
                </a:ext>
              </a:extLst>
            </p:cNvPr>
            <p:cNvSpPr txBox="1">
              <a:spLocks/>
            </p:cNvSpPr>
            <p:nvPr/>
          </p:nvSpPr>
          <p:spPr>
            <a:xfrm>
              <a:off x="74290" y="5006066"/>
              <a:ext cx="4712677"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54000">
                    <a:solidFill>
                      <a:schemeClr val="bg1"/>
                    </a:solidFill>
                    <a:prstDash val="solid"/>
                  </a:ln>
                  <a:solidFill>
                    <a:srgbClr val="FFFF00"/>
                  </a:solidFill>
                  <a:latin typeface="SVN-Gretoon" panose="02040603050506020204" pitchFamily="18" charset="0"/>
                  <a:ea typeface="Segoe UI Black" panose="020B0A02040204020203" pitchFamily="34" charset="0"/>
                </a:rPr>
                <a:t>VÀNG</a:t>
              </a:r>
            </a:p>
          </p:txBody>
        </p:sp>
        <p:sp>
          <p:nvSpPr>
            <p:cNvPr id="34" name="Google Shape;572;p34">
              <a:extLst>
                <a:ext uri="{FF2B5EF4-FFF2-40B4-BE49-F238E27FC236}">
                  <a16:creationId xmlns:a16="http://schemas.microsoft.com/office/drawing/2014/main" id="{A0BE3667-4EF4-FCD6-6C6E-3C9CC1C37CCD}"/>
                </a:ext>
              </a:extLst>
            </p:cNvPr>
            <p:cNvSpPr txBox="1">
              <a:spLocks/>
            </p:cNvSpPr>
            <p:nvPr/>
          </p:nvSpPr>
          <p:spPr>
            <a:xfrm>
              <a:off x="76079" y="5006066"/>
              <a:ext cx="4712677" cy="1162432"/>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spcBef>
                  <a:spcPts val="0"/>
                </a:spcBef>
              </a:pPr>
              <a:r>
                <a:rPr lang="en-US" sz="9600" b="1">
                  <a:ln w="28575">
                    <a:solidFill>
                      <a:srgbClr val="FF0000"/>
                    </a:solidFill>
                    <a:prstDash val="solid"/>
                  </a:ln>
                  <a:solidFill>
                    <a:srgbClr val="FFFF00"/>
                  </a:solidFill>
                  <a:latin typeface="SVN-Gretoon" panose="02040603050506020204" pitchFamily="18" charset="0"/>
                  <a:ea typeface="Segoe UI Black" panose="020B0A02040204020203" pitchFamily="34" charset="0"/>
                </a:rPr>
                <a:t>VÀNG</a:t>
              </a:r>
            </a:p>
          </p:txBody>
        </p:sp>
      </p:grpSp>
    </p:spTree>
    <p:extLst>
      <p:ext uri="{BB962C8B-B14F-4D97-AF65-F5344CB8AC3E}">
        <p14:creationId xmlns:p14="http://schemas.microsoft.com/office/powerpoint/2010/main" val="79064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29"/>
                                        </p:tgtEl>
                                        <p:attrNameLst>
                                          <p:attrName>r</p:attrName>
                                        </p:attrNameLst>
                                      </p:cBhvr>
                                    </p:animRot>
                                    <p:animRot by="-240000">
                                      <p:cBhvr>
                                        <p:cTn id="19" dur="200" fill="hold">
                                          <p:stCondLst>
                                            <p:cond delay="200"/>
                                          </p:stCondLst>
                                        </p:cTn>
                                        <p:tgtEl>
                                          <p:spTgt spid="29"/>
                                        </p:tgtEl>
                                        <p:attrNameLst>
                                          <p:attrName>r</p:attrName>
                                        </p:attrNameLst>
                                      </p:cBhvr>
                                    </p:animRot>
                                    <p:animRot by="240000">
                                      <p:cBhvr>
                                        <p:cTn id="20" dur="200" fill="hold">
                                          <p:stCondLst>
                                            <p:cond delay="400"/>
                                          </p:stCondLst>
                                        </p:cTn>
                                        <p:tgtEl>
                                          <p:spTgt spid="29"/>
                                        </p:tgtEl>
                                        <p:attrNameLst>
                                          <p:attrName>r</p:attrName>
                                        </p:attrNameLst>
                                      </p:cBhvr>
                                    </p:animRot>
                                    <p:animRot by="-240000">
                                      <p:cBhvr>
                                        <p:cTn id="21" dur="200" fill="hold">
                                          <p:stCondLst>
                                            <p:cond delay="600"/>
                                          </p:stCondLst>
                                        </p:cTn>
                                        <p:tgtEl>
                                          <p:spTgt spid="29"/>
                                        </p:tgtEl>
                                        <p:attrNameLst>
                                          <p:attrName>r</p:attrName>
                                        </p:attrNameLst>
                                      </p:cBhvr>
                                    </p:animRot>
                                    <p:animRot by="120000">
                                      <p:cBhvr>
                                        <p:cTn id="22" dur="200" fill="hold">
                                          <p:stCondLst>
                                            <p:cond delay="800"/>
                                          </p:stCondLst>
                                        </p:cTn>
                                        <p:tgtEl>
                                          <p:spTgt spid="2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7"/>
                                        </p:tgtEl>
                                        <p:attrNameLst>
                                          <p:attrName>r</p:attrName>
                                        </p:attrNameLst>
                                      </p:cBhvr>
                                    </p:animRot>
                                    <p:animRot by="-240000">
                                      <p:cBhvr>
                                        <p:cTn id="25" dur="200" fill="hold">
                                          <p:stCondLst>
                                            <p:cond delay="200"/>
                                          </p:stCondLst>
                                        </p:cTn>
                                        <p:tgtEl>
                                          <p:spTgt spid="37"/>
                                        </p:tgtEl>
                                        <p:attrNameLst>
                                          <p:attrName>r</p:attrName>
                                        </p:attrNameLst>
                                      </p:cBhvr>
                                    </p:animRot>
                                    <p:animRot by="240000">
                                      <p:cBhvr>
                                        <p:cTn id="26" dur="200" fill="hold">
                                          <p:stCondLst>
                                            <p:cond delay="400"/>
                                          </p:stCondLst>
                                        </p:cTn>
                                        <p:tgtEl>
                                          <p:spTgt spid="37"/>
                                        </p:tgtEl>
                                        <p:attrNameLst>
                                          <p:attrName>r</p:attrName>
                                        </p:attrNameLst>
                                      </p:cBhvr>
                                    </p:animRot>
                                    <p:animRot by="-240000">
                                      <p:cBhvr>
                                        <p:cTn id="27" dur="200" fill="hold">
                                          <p:stCondLst>
                                            <p:cond delay="600"/>
                                          </p:stCondLst>
                                        </p:cTn>
                                        <p:tgtEl>
                                          <p:spTgt spid="37"/>
                                        </p:tgtEl>
                                        <p:attrNameLst>
                                          <p:attrName>r</p:attrName>
                                        </p:attrNameLst>
                                      </p:cBhvr>
                                    </p:animRot>
                                    <p:animRot by="120000">
                                      <p:cBhvr>
                                        <p:cTn id="28" dur="200" fill="hold">
                                          <p:stCondLst>
                                            <p:cond delay="800"/>
                                          </p:stCondLst>
                                        </p:cTn>
                                        <p:tgtEl>
                                          <p:spTgt spid="37"/>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38"/>
                                        </p:tgtEl>
                                        <p:attrNameLst>
                                          <p:attrName>r</p:attrName>
                                        </p:attrNameLst>
                                      </p:cBhvr>
                                    </p:animRot>
                                    <p:animRot by="-240000">
                                      <p:cBhvr>
                                        <p:cTn id="31" dur="200" fill="hold">
                                          <p:stCondLst>
                                            <p:cond delay="200"/>
                                          </p:stCondLst>
                                        </p:cTn>
                                        <p:tgtEl>
                                          <p:spTgt spid="38"/>
                                        </p:tgtEl>
                                        <p:attrNameLst>
                                          <p:attrName>r</p:attrName>
                                        </p:attrNameLst>
                                      </p:cBhvr>
                                    </p:animRot>
                                    <p:animRot by="240000">
                                      <p:cBhvr>
                                        <p:cTn id="32" dur="200" fill="hold">
                                          <p:stCondLst>
                                            <p:cond delay="400"/>
                                          </p:stCondLst>
                                        </p:cTn>
                                        <p:tgtEl>
                                          <p:spTgt spid="38"/>
                                        </p:tgtEl>
                                        <p:attrNameLst>
                                          <p:attrName>r</p:attrName>
                                        </p:attrNameLst>
                                      </p:cBhvr>
                                    </p:animRot>
                                    <p:animRot by="-240000">
                                      <p:cBhvr>
                                        <p:cTn id="33" dur="200" fill="hold">
                                          <p:stCondLst>
                                            <p:cond delay="600"/>
                                          </p:stCondLst>
                                        </p:cTn>
                                        <p:tgtEl>
                                          <p:spTgt spid="38"/>
                                        </p:tgtEl>
                                        <p:attrNameLst>
                                          <p:attrName>r</p:attrName>
                                        </p:attrNameLst>
                                      </p:cBhvr>
                                    </p:animRot>
                                    <p:animRot by="120000">
                                      <p:cBhvr>
                                        <p:cTn id="34"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8762196" y="2866030"/>
            <a:ext cx="1343051" cy="40234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5">
            <a:duotone>
              <a:schemeClr val="accent2">
                <a:shade val="45000"/>
                <a:satMod val="135000"/>
              </a:schemeClr>
              <a:prstClr val="white"/>
            </a:duotone>
          </a:blip>
          <a:stretch>
            <a:fillRect/>
          </a:stretch>
        </p:blipFill>
        <p:spPr>
          <a:xfrm rot="13450453">
            <a:off x="6047136" y="1811111"/>
            <a:ext cx="2162149" cy="2162149"/>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6"/>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Tiên Sa</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Đà Nẵng</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5" name="Hình ảnh 4" descr="Ảnh có chứa nước, tàu thuyền, thuyền, ngoài trời&#10;&#10;Mô tả được tạo tự động">
            <a:extLst>
              <a:ext uri="{FF2B5EF4-FFF2-40B4-BE49-F238E27FC236}">
                <a16:creationId xmlns:a16="http://schemas.microsoft.com/office/drawing/2014/main" id="{C9A16CC9-CCDA-1799-810C-EFCC90A9921F}"/>
              </a:ext>
            </a:extLst>
          </p:cNvPr>
          <p:cNvPicPr>
            <a:picLocks noChangeAspect="1"/>
          </p:cNvPicPr>
          <p:nvPr/>
        </p:nvPicPr>
        <p:blipFill rotWithShape="1">
          <a:blip r:embed="rId7">
            <a:extLst>
              <a:ext uri="{28A0092B-C50C-407E-A947-70E740481C1C}">
                <a14:useLocalDpi xmlns:a14="http://schemas.microsoft.com/office/drawing/2010/main" val="0"/>
              </a:ext>
            </a:extLst>
          </a:blip>
          <a:srcRect t="8557"/>
          <a:stretch/>
        </p:blipFill>
        <p:spPr>
          <a:xfrm>
            <a:off x="655382" y="1501254"/>
            <a:ext cx="4686300" cy="2872646"/>
          </a:xfrm>
          <a:prstGeom prst="roundRect">
            <a:avLst/>
          </a:prstGeom>
        </p:spPr>
      </p:pic>
    </p:spTree>
    <p:extLst>
      <p:ext uri="{BB962C8B-B14F-4D97-AF65-F5344CB8AC3E}">
        <p14:creationId xmlns:p14="http://schemas.microsoft.com/office/powerpoint/2010/main" val="41426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9081409" y="3270897"/>
            <a:ext cx="1343051" cy="40234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5">
            <a:duotone>
              <a:schemeClr val="accent2">
                <a:shade val="45000"/>
                <a:satMod val="135000"/>
              </a:schemeClr>
              <a:prstClr val="white"/>
            </a:duotone>
          </a:blip>
          <a:stretch>
            <a:fillRect/>
          </a:stretch>
        </p:blipFill>
        <p:spPr>
          <a:xfrm rot="13450453">
            <a:off x="6076212" y="2233178"/>
            <a:ext cx="2396415" cy="2396415"/>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6"/>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Dung Quất</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Quảng Ngãi</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3" name="Hình ảnh 2" descr="Ảnh có chứa trên không, Nhiếp ảnh trên không, nước, ngoài trời&#10;&#10;Mô tả được tạo tự động">
            <a:extLst>
              <a:ext uri="{FF2B5EF4-FFF2-40B4-BE49-F238E27FC236}">
                <a16:creationId xmlns:a16="http://schemas.microsoft.com/office/drawing/2014/main" id="{2DFCAFBD-DF7A-D506-3DA1-ACCC1F8D3C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67" y="1309333"/>
            <a:ext cx="4570525" cy="3114486"/>
          </a:xfrm>
          <a:prstGeom prst="roundRect">
            <a:avLst/>
          </a:prstGeom>
        </p:spPr>
      </p:pic>
    </p:spTree>
    <p:extLst>
      <p:ext uri="{BB962C8B-B14F-4D97-AF65-F5344CB8AC3E}">
        <p14:creationId xmlns:p14="http://schemas.microsoft.com/office/powerpoint/2010/main" val="84381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9324702" y="4189863"/>
            <a:ext cx="1033949" cy="6363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5">
            <a:duotone>
              <a:schemeClr val="accent2">
                <a:shade val="45000"/>
                <a:satMod val="135000"/>
              </a:schemeClr>
              <a:prstClr val="white"/>
            </a:duotone>
          </a:blip>
          <a:stretch>
            <a:fillRect/>
          </a:stretch>
        </p:blipFill>
        <p:spPr>
          <a:xfrm rot="14693267">
            <a:off x="6008798" y="2414800"/>
            <a:ext cx="2767119" cy="2767119"/>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6"/>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Quy Nhơn</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Bình Định</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5" name="Hình ảnh 4" descr="Ảnh có chứa bầu trời, phương tiện vận chuyển, ngoài trời, thuyền&#10;&#10;Mô tả được tạo tự động">
            <a:extLst>
              <a:ext uri="{FF2B5EF4-FFF2-40B4-BE49-F238E27FC236}">
                <a16:creationId xmlns:a16="http://schemas.microsoft.com/office/drawing/2014/main" id="{CF5B6AB0-39B6-7F3D-305F-995B5F257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82" y="1458128"/>
            <a:ext cx="4708188" cy="2951988"/>
          </a:xfrm>
          <a:prstGeom prst="roundRect">
            <a:avLst/>
          </a:prstGeom>
        </p:spPr>
      </p:pic>
    </p:spTree>
    <p:extLst>
      <p:ext uri="{BB962C8B-B14F-4D97-AF65-F5344CB8AC3E}">
        <p14:creationId xmlns:p14="http://schemas.microsoft.com/office/powerpoint/2010/main" val="304287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3" name="Hình ảnh 22" descr="Ảnh có chứa văn bản, bản đồ, tập bản đồ, biểu đồ&#10;&#10;Mô tả được tạo tự động">
            <a:extLst>
              <a:ext uri="{FF2B5EF4-FFF2-40B4-BE49-F238E27FC236}">
                <a16:creationId xmlns:a16="http://schemas.microsoft.com/office/drawing/2014/main" id="{0E6C4D9B-BD37-6844-1014-DBE397522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12"/>
            <a:ext cx="6096000" cy="6858000"/>
          </a:xfrm>
          <a:prstGeom prst="rect">
            <a:avLst/>
          </a:prstGeom>
        </p:spPr>
      </p:pic>
      <p:grpSp>
        <p:nvGrpSpPr>
          <p:cNvPr id="29" name="Group 4">
            <a:extLst>
              <a:ext uri="{FF2B5EF4-FFF2-40B4-BE49-F238E27FC236}">
                <a16:creationId xmlns:a16="http://schemas.microsoft.com/office/drawing/2014/main" id="{E72A542C-AE03-7576-67A8-032A211168CE}"/>
              </a:ext>
            </a:extLst>
          </p:cNvPr>
          <p:cNvGrpSpPr/>
          <p:nvPr/>
        </p:nvGrpSpPr>
        <p:grpSpPr>
          <a:xfrm>
            <a:off x="298071" y="317326"/>
            <a:ext cx="5572642" cy="762683"/>
            <a:chOff x="557055" y="434751"/>
            <a:chExt cx="6119134" cy="762683"/>
          </a:xfrm>
        </p:grpSpPr>
        <p:sp>
          <p:nvSpPr>
            <p:cNvPr id="30" name="TextBox 5">
              <a:extLst>
                <a:ext uri="{FF2B5EF4-FFF2-40B4-BE49-F238E27FC236}">
                  <a16:creationId xmlns:a16="http://schemas.microsoft.com/office/drawing/2014/main" id="{D83A933E-4257-FD4A-8A4F-81CFC58B0F74}"/>
                </a:ext>
              </a:extLst>
            </p:cNvPr>
            <p:cNvSpPr txBox="1"/>
            <p:nvPr/>
          </p:nvSpPr>
          <p:spPr>
            <a:xfrm>
              <a:off x="949406" y="434751"/>
              <a:ext cx="5726783" cy="726162"/>
            </a:xfrm>
            <a:prstGeom prst="roundRect">
              <a:avLst>
                <a:gd name="adj" fmla="val 34180"/>
              </a:avLst>
            </a:prstGeom>
            <a:solidFill>
              <a:srgbClr val="D7FFAF"/>
            </a:solidFill>
            <a:ln w="38100">
              <a:solidFill>
                <a:srgbClr val="00B050"/>
              </a:solidFill>
            </a:ln>
          </p:spPr>
          <p:txBody>
            <a:bodyPr wrap="square" rtlCol="0">
              <a:spAutoFit/>
            </a:bodyPr>
            <a:lstStyle/>
            <a:p>
              <a:pPr algn="just"/>
              <a:r>
                <a:rPr lang="en-US" sz="1600" b="1">
                  <a:ea typeface="Roboto" panose="02000000000000000000" pitchFamily="2" charset="0"/>
                </a:rPr>
                <a:t>      </a:t>
              </a:r>
              <a:r>
                <a:rPr lang="vi-VN" sz="3200" b="1">
                  <a:solidFill>
                    <a:srgbClr val="FF5050"/>
                  </a:solidFill>
                  <a:ea typeface="Roboto" panose="02000000000000000000" pitchFamily="2" charset="0"/>
                </a:rPr>
                <a:t>Giao thông đường biển</a:t>
              </a:r>
              <a:endParaRPr lang="en-US" sz="1600" b="1" dirty="0">
                <a:solidFill>
                  <a:srgbClr val="FF5050"/>
                </a:solidFill>
                <a:ea typeface="Roboto" panose="02000000000000000000" pitchFamily="2" charset="0"/>
              </a:endParaRPr>
            </a:p>
          </p:txBody>
        </p:sp>
        <p:grpSp>
          <p:nvGrpSpPr>
            <p:cNvPr id="31" name="Group 6">
              <a:extLst>
                <a:ext uri="{FF2B5EF4-FFF2-40B4-BE49-F238E27FC236}">
                  <a16:creationId xmlns:a16="http://schemas.microsoft.com/office/drawing/2014/main" id="{37901067-A0BA-3A37-830A-8293996E807F}"/>
                </a:ext>
              </a:extLst>
            </p:cNvPr>
            <p:cNvGrpSpPr/>
            <p:nvPr/>
          </p:nvGrpSpPr>
          <p:grpSpPr>
            <a:xfrm>
              <a:off x="557055" y="551103"/>
              <a:ext cx="550482" cy="646331"/>
              <a:chOff x="5747623" y="4624093"/>
              <a:chExt cx="550482" cy="646331"/>
            </a:xfrm>
          </p:grpSpPr>
          <p:sp>
            <p:nvSpPr>
              <p:cNvPr id="32" name="TextBox 7">
                <a:extLst>
                  <a:ext uri="{FF2B5EF4-FFF2-40B4-BE49-F238E27FC236}">
                    <a16:creationId xmlns:a16="http://schemas.microsoft.com/office/drawing/2014/main" id="{54F621AC-8AAA-3509-EB39-7368DEEE2A31}"/>
                  </a:ext>
                </a:extLst>
              </p:cNvPr>
              <p:cNvSpPr txBox="1"/>
              <p:nvPr/>
            </p:nvSpPr>
            <p:spPr>
              <a:xfrm rot="21418226">
                <a:off x="5747623" y="4624093"/>
                <a:ext cx="550481" cy="646331"/>
              </a:xfrm>
              <a:prstGeom prst="rect">
                <a:avLst/>
              </a:prstGeom>
              <a:noFill/>
            </p:spPr>
            <p:txBody>
              <a:bodyPr wrap="square" rtlCol="0">
                <a:spAutoFit/>
              </a:bodyPr>
              <a:lstStyle/>
              <a:p>
                <a:pPr algn="just"/>
                <a:r>
                  <a:rPr lang="en-US" sz="3600" b="1">
                    <a:ln w="317500">
                      <a:solidFill>
                        <a:srgbClr val="FFFFCC"/>
                      </a:solidFill>
                    </a:ln>
                    <a:solidFill>
                      <a:srgbClr val="FF5050"/>
                    </a:solidFill>
                    <a:latin typeface="SVN-Gretoon" panose="02040603050506020204" pitchFamily="18" charset="0"/>
                  </a:rPr>
                  <a:t>d</a:t>
                </a:r>
                <a:endParaRPr lang="vi-VN" sz="3600" b="1" dirty="0">
                  <a:ln w="317500">
                    <a:solidFill>
                      <a:srgbClr val="FFFFCC"/>
                    </a:solidFill>
                  </a:ln>
                  <a:solidFill>
                    <a:srgbClr val="FF5050"/>
                  </a:solidFill>
                </a:endParaRPr>
              </a:p>
            </p:txBody>
          </p:sp>
          <p:sp>
            <p:nvSpPr>
              <p:cNvPr id="33" name="TextBox 8">
                <a:extLst>
                  <a:ext uri="{FF2B5EF4-FFF2-40B4-BE49-F238E27FC236}">
                    <a16:creationId xmlns:a16="http://schemas.microsoft.com/office/drawing/2014/main" id="{9743DC92-83B4-505F-7D94-90A374BE2977}"/>
                  </a:ext>
                </a:extLst>
              </p:cNvPr>
              <p:cNvSpPr txBox="1"/>
              <p:nvPr/>
            </p:nvSpPr>
            <p:spPr>
              <a:xfrm rot="21418226">
                <a:off x="5747624" y="4624093"/>
                <a:ext cx="550481" cy="646331"/>
              </a:xfrm>
              <a:prstGeom prst="rect">
                <a:avLst/>
              </a:prstGeom>
              <a:noFill/>
            </p:spPr>
            <p:txBody>
              <a:bodyPr wrap="square" rtlCol="0">
                <a:spAutoFit/>
              </a:bodyPr>
              <a:lstStyle/>
              <a:p>
                <a:pPr algn="just"/>
                <a:r>
                  <a:rPr lang="en-US" sz="3600" b="1">
                    <a:solidFill>
                      <a:srgbClr val="FF5050"/>
                    </a:solidFill>
                    <a:latin typeface="SVN-Gretoon" panose="02040603050506020204" pitchFamily="18" charset="0"/>
                  </a:rPr>
                  <a:t>d</a:t>
                </a:r>
                <a:endParaRPr lang="vi-VN" sz="3600" b="1" dirty="0">
                  <a:solidFill>
                    <a:srgbClr val="FF5050"/>
                  </a:solidFill>
                </a:endParaRPr>
              </a:p>
            </p:txBody>
          </p:sp>
        </p:grpSp>
      </p:grpSp>
      <p:sp>
        <p:nvSpPr>
          <p:cNvPr id="4" name="Hình chữ nhật: Góc Tròn 3">
            <a:extLst>
              <a:ext uri="{FF2B5EF4-FFF2-40B4-BE49-F238E27FC236}">
                <a16:creationId xmlns:a16="http://schemas.microsoft.com/office/drawing/2014/main" id="{910FB59C-3044-B7DC-BF3F-085FDB777BCF}"/>
              </a:ext>
            </a:extLst>
          </p:cNvPr>
          <p:cNvSpPr/>
          <p:nvPr/>
        </p:nvSpPr>
        <p:spPr>
          <a:xfrm>
            <a:off x="9457600" y="5307397"/>
            <a:ext cx="1033949" cy="6363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9">
            <a:extLst>
              <a:ext uri="{FF2B5EF4-FFF2-40B4-BE49-F238E27FC236}">
                <a16:creationId xmlns:a16="http://schemas.microsoft.com/office/drawing/2014/main" id="{CE1545B2-F592-D2C6-D699-103F93CEC0E3}"/>
              </a:ext>
            </a:extLst>
          </p:cNvPr>
          <p:cNvPicPr>
            <a:picLocks noChangeAspect="1"/>
          </p:cNvPicPr>
          <p:nvPr/>
        </p:nvPicPr>
        <p:blipFill>
          <a:blip r:embed="rId5">
            <a:duotone>
              <a:schemeClr val="accent2">
                <a:shade val="45000"/>
                <a:satMod val="135000"/>
              </a:schemeClr>
              <a:prstClr val="white"/>
            </a:duotone>
          </a:blip>
          <a:stretch>
            <a:fillRect/>
          </a:stretch>
        </p:blipFill>
        <p:spPr>
          <a:xfrm rot="14693267">
            <a:off x="6048815" y="3411203"/>
            <a:ext cx="2892532" cy="2892532"/>
          </a:xfrm>
          <a:prstGeom prst="rect">
            <a:avLst/>
          </a:prstGeom>
        </p:spPr>
      </p:pic>
      <p:sp>
        <p:nvSpPr>
          <p:cNvPr id="9" name="Hình chữ nhật: Góc Tròn 8">
            <a:extLst>
              <a:ext uri="{FF2B5EF4-FFF2-40B4-BE49-F238E27FC236}">
                <a16:creationId xmlns:a16="http://schemas.microsoft.com/office/drawing/2014/main" id="{74541F52-903E-3F20-A783-0673D69C5724}"/>
              </a:ext>
            </a:extLst>
          </p:cNvPr>
          <p:cNvSpPr/>
          <p:nvPr/>
        </p:nvSpPr>
        <p:spPr>
          <a:xfrm>
            <a:off x="397565" y="1232452"/>
            <a:ext cx="5215331" cy="447923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75F7345D-5736-1D49-47AE-FD7F54D852A8}"/>
              </a:ext>
            </a:extLst>
          </p:cNvPr>
          <p:cNvPicPr>
            <a:picLocks noChangeAspect="1"/>
          </p:cNvPicPr>
          <p:nvPr/>
        </p:nvPicPr>
        <p:blipFill>
          <a:blip r:embed="rId6"/>
          <a:srcRect/>
          <a:stretch>
            <a:fillRect/>
          </a:stretch>
        </p:blipFill>
        <p:spPr>
          <a:xfrm flipH="1">
            <a:off x="86373" y="4500699"/>
            <a:ext cx="1459491" cy="2249697"/>
          </a:xfrm>
          <a:prstGeom prst="rect">
            <a:avLst/>
          </a:prstGeom>
        </p:spPr>
      </p:pic>
      <p:sp>
        <p:nvSpPr>
          <p:cNvPr id="13" name="Hộp Văn bản 12">
            <a:extLst>
              <a:ext uri="{FF2B5EF4-FFF2-40B4-BE49-F238E27FC236}">
                <a16:creationId xmlns:a16="http://schemas.microsoft.com/office/drawing/2014/main" id="{E6241C86-338E-877F-4CEA-99D63120EB28}"/>
              </a:ext>
            </a:extLst>
          </p:cNvPr>
          <p:cNvSpPr txBox="1"/>
          <p:nvPr/>
        </p:nvSpPr>
        <p:spPr>
          <a:xfrm>
            <a:off x="1079457" y="4460737"/>
            <a:ext cx="4533439" cy="1200329"/>
          </a:xfrm>
          <a:prstGeom prst="rect">
            <a:avLst/>
          </a:prstGeom>
          <a:noFill/>
        </p:spPr>
        <p:txBody>
          <a:bodyPr wrap="square">
            <a:spAutoFit/>
          </a:bodyPr>
          <a:lstStyle/>
          <a:p>
            <a:pPr algn="ctr"/>
            <a:r>
              <a:rPr lang="vi-VN" sz="3600" b="1" i="0">
                <a:solidFill>
                  <a:srgbClr val="000000"/>
                </a:solidFill>
                <a:effectLst/>
                <a:latin typeface="Calibri" panose="020F0502020204030204" pitchFamily="34" charset="0"/>
                <a:cs typeface="Calibri" panose="020F0502020204030204" pitchFamily="34" charset="0"/>
              </a:rPr>
              <a:t>Cảng biển </a:t>
            </a:r>
            <a:r>
              <a:rPr lang="en-US" sz="3600" b="1" i="0">
                <a:solidFill>
                  <a:srgbClr val="000000"/>
                </a:solidFill>
                <a:effectLst/>
                <a:latin typeface="Calibri" panose="020F0502020204030204" pitchFamily="34" charset="0"/>
                <a:cs typeface="Calibri" panose="020F0502020204030204" pitchFamily="34" charset="0"/>
              </a:rPr>
              <a:t>Cam Ranh</a:t>
            </a:r>
          </a:p>
          <a:p>
            <a:pPr algn="ctr"/>
            <a:r>
              <a:rPr lang="vi-VN" sz="3600" b="1" i="0">
                <a:solidFill>
                  <a:srgbClr val="000000"/>
                </a:solidFill>
                <a:effectLst/>
                <a:latin typeface="Calibri" panose="020F0502020204030204" pitchFamily="34" charset="0"/>
                <a:cs typeface="Calibri" panose="020F0502020204030204" pitchFamily="34" charset="0"/>
              </a:rPr>
              <a:t>(</a:t>
            </a:r>
            <a:r>
              <a:rPr lang="en-US" sz="3600" b="1">
                <a:solidFill>
                  <a:srgbClr val="000000"/>
                </a:solidFill>
                <a:latin typeface="Calibri" panose="020F0502020204030204" pitchFamily="34" charset="0"/>
                <a:cs typeface="Calibri" panose="020F0502020204030204" pitchFamily="34" charset="0"/>
              </a:rPr>
              <a:t>Khánh Hòa</a:t>
            </a:r>
            <a:r>
              <a:rPr lang="vi-VN" sz="3600" b="1" i="0">
                <a:solidFill>
                  <a:srgbClr val="000000"/>
                </a:solidFill>
                <a:effectLst/>
                <a:latin typeface="Calibri" panose="020F0502020204030204" pitchFamily="34" charset="0"/>
                <a:cs typeface="Calibri" panose="020F0502020204030204" pitchFamily="34" charset="0"/>
              </a:rPr>
              <a:t>)</a:t>
            </a:r>
          </a:p>
        </p:txBody>
      </p:sp>
      <p:pic>
        <p:nvPicPr>
          <p:cNvPr id="3" name="Hình ảnh 2" descr="Ảnh có chứa ngoài trời, nước, thuyền, bầu trời&#10;&#10;Mô tả được tạo tự động">
            <a:extLst>
              <a:ext uri="{FF2B5EF4-FFF2-40B4-BE49-F238E27FC236}">
                <a16:creationId xmlns:a16="http://schemas.microsoft.com/office/drawing/2014/main" id="{3A0CF0CA-DF32-FF53-6CDA-943A3D3CDAE9}"/>
              </a:ext>
            </a:extLst>
          </p:cNvPr>
          <p:cNvPicPr>
            <a:picLocks noChangeAspect="1"/>
          </p:cNvPicPr>
          <p:nvPr/>
        </p:nvPicPr>
        <p:blipFill rotWithShape="1">
          <a:blip r:embed="rId7">
            <a:extLst>
              <a:ext uri="{28A0092B-C50C-407E-A947-70E740481C1C}">
                <a14:useLocalDpi xmlns:a14="http://schemas.microsoft.com/office/drawing/2010/main" val="0"/>
              </a:ext>
            </a:extLst>
          </a:blip>
          <a:srcRect t="17463"/>
          <a:stretch/>
        </p:blipFill>
        <p:spPr>
          <a:xfrm>
            <a:off x="590897" y="1437942"/>
            <a:ext cx="4799969" cy="2971324"/>
          </a:xfrm>
          <a:prstGeom prst="roundRect">
            <a:avLst/>
          </a:prstGeom>
        </p:spPr>
      </p:pic>
    </p:spTree>
    <p:extLst>
      <p:ext uri="{BB962C8B-B14F-4D97-AF65-F5344CB8AC3E}">
        <p14:creationId xmlns:p14="http://schemas.microsoft.com/office/powerpoint/2010/main" val="37815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900"/>
                                        <p:tgtEl>
                                          <p:spTgt spid="4"/>
                                        </p:tgtEl>
                                      </p:cBhvr>
                                    </p:animEffect>
                                  </p:childTnLst>
                                </p:cTn>
                              </p:par>
                              <p:par>
                                <p:cTn id="8" presetID="22" presetClass="entr" presetSubtype="4" fill="hold" nodeType="withEffect">
                                  <p:stCondLst>
                                    <p:cond delay="8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4BD2FB6-3E38-03E7-F059-375746763B08}"/>
              </a:ext>
            </a:extLst>
          </p:cNvPr>
          <p:cNvSpPr/>
          <p:nvPr/>
        </p:nvSpPr>
        <p:spPr>
          <a:xfrm>
            <a:off x="859808" y="1741041"/>
            <a:ext cx="10345003" cy="3844515"/>
          </a:xfrm>
          <a:prstGeom prst="roundRect">
            <a:avLst/>
          </a:prstGeom>
          <a:solidFill>
            <a:schemeClr val="bg1">
              <a:alpha val="74000"/>
            </a:schemeClr>
          </a:solidFill>
          <a:ln w="28575">
            <a:solidFill>
              <a:schemeClr val="accent4">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0">
            <a:extLst>
              <a:ext uri="{FF2B5EF4-FFF2-40B4-BE49-F238E27FC236}">
                <a16:creationId xmlns:a16="http://schemas.microsoft.com/office/drawing/2014/main" id="{DF19474E-F3B3-ACA8-77F9-31A29B99A815}"/>
              </a:ext>
            </a:extLst>
          </p:cNvPr>
          <p:cNvGrpSpPr/>
          <p:nvPr/>
        </p:nvGrpSpPr>
        <p:grpSpPr>
          <a:xfrm>
            <a:off x="2955269" y="0"/>
            <a:ext cx="6281461" cy="1621731"/>
            <a:chOff x="5268512" y="74210"/>
            <a:chExt cx="6281461" cy="1621731"/>
          </a:xfrm>
        </p:grpSpPr>
        <p:pic>
          <p:nvPicPr>
            <p:cNvPr id="10" name="Picture 68">
              <a:extLst>
                <a:ext uri="{FF2B5EF4-FFF2-40B4-BE49-F238E27FC236}">
                  <a16:creationId xmlns:a16="http://schemas.microsoft.com/office/drawing/2014/main" id="{337CFA60-9DA9-CF39-E513-D6D3BD112DCD}"/>
                </a:ext>
              </a:extLst>
            </p:cNvPr>
            <p:cNvPicPr>
              <a:picLocks noChangeAspect="1"/>
            </p:cNvPicPr>
            <p:nvPr/>
          </p:nvPicPr>
          <p:blipFill>
            <a:blip r:embed="rId5"/>
            <a:stretch>
              <a:fillRect/>
            </a:stretch>
          </p:blipFill>
          <p:spPr>
            <a:xfrm>
              <a:off x="5485187" y="238666"/>
              <a:ext cx="1571093" cy="1032643"/>
            </a:xfrm>
            <a:prstGeom prst="rect">
              <a:avLst/>
            </a:prstGeom>
          </p:spPr>
        </p:pic>
        <p:pic>
          <p:nvPicPr>
            <p:cNvPr id="11" name="Picture 69">
              <a:extLst>
                <a:ext uri="{FF2B5EF4-FFF2-40B4-BE49-F238E27FC236}">
                  <a16:creationId xmlns:a16="http://schemas.microsoft.com/office/drawing/2014/main" id="{3413CB86-0D8C-BB69-EA89-1B894589248E}"/>
                </a:ext>
              </a:extLst>
            </p:cNvPr>
            <p:cNvPicPr>
              <a:picLocks noChangeAspect="1"/>
            </p:cNvPicPr>
            <p:nvPr/>
          </p:nvPicPr>
          <p:blipFill>
            <a:blip r:embed="rId5"/>
            <a:stretch>
              <a:fillRect/>
            </a:stretch>
          </p:blipFill>
          <p:spPr>
            <a:xfrm>
              <a:off x="9734268" y="74210"/>
              <a:ext cx="1571093" cy="1032643"/>
            </a:xfrm>
            <a:prstGeom prst="rect">
              <a:avLst/>
            </a:prstGeom>
          </p:spPr>
        </p:pic>
        <p:grpSp>
          <p:nvGrpSpPr>
            <p:cNvPr id="12" name="Group 56">
              <a:extLst>
                <a:ext uri="{FF2B5EF4-FFF2-40B4-BE49-F238E27FC236}">
                  <a16:creationId xmlns:a16="http://schemas.microsoft.com/office/drawing/2014/main" id="{AE2E2774-AD4A-14CB-DBD2-2B0E792070BA}"/>
                </a:ext>
              </a:extLst>
            </p:cNvPr>
            <p:cNvGrpSpPr/>
            <p:nvPr/>
          </p:nvGrpSpPr>
          <p:grpSpPr>
            <a:xfrm>
              <a:off x="5268512" y="103023"/>
              <a:ext cx="6281461" cy="1592918"/>
              <a:chOff x="4091700" y="8204395"/>
              <a:chExt cx="6553865" cy="1592918"/>
            </a:xfrm>
          </p:grpSpPr>
          <p:sp>
            <p:nvSpPr>
              <p:cNvPr id="14" name="TextBox 57">
                <a:extLst>
                  <a:ext uri="{FF2B5EF4-FFF2-40B4-BE49-F238E27FC236}">
                    <a16:creationId xmlns:a16="http://schemas.microsoft.com/office/drawing/2014/main" id="{A601B33E-5B91-BCEE-8F9E-5EEA600DC9AC}"/>
                  </a:ext>
                </a:extLst>
              </p:cNvPr>
              <p:cNvSpPr txBox="1"/>
              <p:nvPr/>
            </p:nvSpPr>
            <p:spPr>
              <a:xfrm>
                <a:off x="4091700" y="8204395"/>
                <a:ext cx="6536995"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rPr>
                  <a:t>KẾT LUẬN</a:t>
                </a:r>
                <a:endParaRPr kumimoji="0" lang="en-US" sz="80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sp>
            <p:nvSpPr>
              <p:cNvPr id="15" name="TextBox 58">
                <a:extLst>
                  <a:ext uri="{FF2B5EF4-FFF2-40B4-BE49-F238E27FC236}">
                    <a16:creationId xmlns:a16="http://schemas.microsoft.com/office/drawing/2014/main" id="{DA73DE86-67C6-DB67-52C6-675FE9872BBF}"/>
                  </a:ext>
                </a:extLst>
              </p:cNvPr>
              <p:cNvSpPr txBox="1"/>
              <p:nvPr/>
            </p:nvSpPr>
            <p:spPr>
              <a:xfrm>
                <a:off x="4108568" y="8220728"/>
                <a:ext cx="6536997" cy="15765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K</a:t>
                </a:r>
                <a:r>
                  <a:rPr kumimoji="0" lang="en-US"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rPr>
                  <a:t>Ế</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T</a:t>
                </a:r>
                <a:r>
                  <a:rPr kumimoji="0" lang="en-US"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rPr>
                  <a:t> </a:t>
                </a: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rPr>
                  <a:t>L</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rPr>
                  <a:t>U</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rPr>
                  <a:t>Ậ</a:t>
                </a:r>
                <a:r>
                  <a:rPr kumimoji="0" lang="en-US" sz="80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rPr>
                  <a:t>N</a:t>
                </a:r>
                <a:endParaRPr kumimoji="0" lang="en-US" sz="8000" b="1" i="0" u="none" strike="noStrike" kern="1200" cap="none" spc="0" normalizeH="0" baseline="0" noProof="0" dirty="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iCiel Pony" panose="02000000000000000000" pitchFamily="2" charset="0"/>
                </a:endParaRPr>
              </a:p>
            </p:txBody>
          </p:sp>
        </p:grpSp>
      </p:grpSp>
      <p:sp>
        <p:nvSpPr>
          <p:cNvPr id="24" name="Hộp Văn bản 23">
            <a:extLst>
              <a:ext uri="{FF2B5EF4-FFF2-40B4-BE49-F238E27FC236}">
                <a16:creationId xmlns:a16="http://schemas.microsoft.com/office/drawing/2014/main" id="{FD336F88-29FE-0E25-1620-26FD891925D7}"/>
              </a:ext>
            </a:extLst>
          </p:cNvPr>
          <p:cNvSpPr txBox="1"/>
          <p:nvPr/>
        </p:nvSpPr>
        <p:spPr>
          <a:xfrm>
            <a:off x="1542195" y="2165288"/>
            <a:ext cx="9544335" cy="1569660"/>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Vùng Duyên hải miền Trung có đường bờ biển dài và vùng biển rộng lớn, tạo điều kiện thuận lợi để phát triển kinh tế biển.</a:t>
            </a:r>
            <a:endParaRPr lang="en-US" sz="3200">
              <a:latin typeface="Calibri" panose="020F0502020204030204" pitchFamily="34" charset="0"/>
              <a:cs typeface="Calibri" panose="020F0502020204030204" pitchFamily="34" charset="0"/>
            </a:endParaRPr>
          </a:p>
        </p:txBody>
      </p:sp>
      <p:sp>
        <p:nvSpPr>
          <p:cNvPr id="25" name="Hộp Văn bản 24">
            <a:extLst>
              <a:ext uri="{FF2B5EF4-FFF2-40B4-BE49-F238E27FC236}">
                <a16:creationId xmlns:a16="http://schemas.microsoft.com/office/drawing/2014/main" id="{CCAD7125-E7EE-96BC-07F9-60005E20DF63}"/>
              </a:ext>
            </a:extLst>
          </p:cNvPr>
          <p:cNvSpPr txBox="1"/>
          <p:nvPr/>
        </p:nvSpPr>
        <p:spPr>
          <a:xfrm>
            <a:off x="1505802" y="3734948"/>
            <a:ext cx="9580728" cy="1569660"/>
          </a:xfrm>
          <a:prstGeom prst="rect">
            <a:avLst/>
          </a:prstGeom>
          <a:noFill/>
        </p:spPr>
        <p:txBody>
          <a:bodyPr wrap="square">
            <a:spAutoFit/>
          </a:bodyPr>
          <a:lstStyle/>
          <a:p>
            <a:pPr algn="just"/>
            <a:r>
              <a:rPr lang="vi-VN" sz="3200">
                <a:latin typeface="Calibri" panose="020F0502020204030204" pitchFamily="34" charset="0"/>
                <a:cs typeface="Calibri" panose="020F0502020204030204" pitchFamily="34" charset="0"/>
              </a:rPr>
              <a:t>C</a:t>
            </a:r>
            <a:r>
              <a:rPr lang="en-US" sz="3200">
                <a:latin typeface="Calibri" panose="020F0502020204030204" pitchFamily="34" charset="0"/>
                <a:cs typeface="Calibri" panose="020F0502020204030204" pitchFamily="34" charset="0"/>
              </a:rPr>
              <a:t>ó 4 </a:t>
            </a:r>
            <a:r>
              <a:rPr lang="vi-VN" sz="3200">
                <a:latin typeface="Calibri" panose="020F0502020204030204" pitchFamily="34" charset="0"/>
                <a:cs typeface="Calibri" panose="020F0502020204030204" pitchFamily="34" charset="0"/>
              </a:rPr>
              <a:t>hoạt động kinh tế biển</a:t>
            </a:r>
            <a:r>
              <a:rPr lang="en-US" sz="3200">
                <a:latin typeface="Calibri" panose="020F0502020204030204" pitchFamily="34" charset="0"/>
                <a:cs typeface="Calibri" panose="020F0502020204030204" pitchFamily="34" charset="0"/>
              </a:rPr>
              <a:t> chính</a:t>
            </a:r>
            <a:r>
              <a:rPr lang="vi-VN" sz="3200">
                <a:latin typeface="Calibri" panose="020F0502020204030204" pitchFamily="34" charset="0"/>
                <a:cs typeface="Calibri" panose="020F0502020204030204" pitchFamily="34" charset="0"/>
              </a:rPr>
              <a:t> của vùng Duyên hải miền Trung</a:t>
            </a:r>
            <a:r>
              <a:rPr lang="en-US" sz="3200">
                <a:latin typeface="Calibri" panose="020F0502020204030204" pitchFamily="34" charset="0"/>
                <a:cs typeface="Calibri" panose="020F0502020204030204" pitchFamily="34" charset="0"/>
              </a:rPr>
              <a:t>: g</a:t>
            </a:r>
            <a:r>
              <a:rPr lang="vi-VN" sz="3200">
                <a:latin typeface="Calibri" panose="020F0502020204030204" pitchFamily="34" charset="0"/>
                <a:cs typeface="Calibri" panose="020F0502020204030204" pitchFamily="34" charset="0"/>
              </a:rPr>
              <a:t>iao thông đường biển</a:t>
            </a:r>
            <a:r>
              <a:rPr lang="en-US" sz="3200">
                <a:latin typeface="Calibri" panose="020F0502020204030204" pitchFamily="34" charset="0"/>
                <a:cs typeface="Calibri" panose="020F0502020204030204" pitchFamily="34" charset="0"/>
              </a:rPr>
              <a:t>, làm muối, đánh bắt và nuôi trồng hải sản và du lịch biển.</a:t>
            </a:r>
            <a:endParaRPr lang="vi-VN" sz="3200">
              <a:latin typeface="Calibri" panose="020F0502020204030204" pitchFamily="34" charset="0"/>
              <a:cs typeface="Calibri" panose="020F0502020204030204" pitchFamily="34" charset="0"/>
            </a:endParaRPr>
          </a:p>
        </p:txBody>
      </p:sp>
      <p:pic>
        <p:nvPicPr>
          <p:cNvPr id="26" name="Picture 22">
            <a:extLst>
              <a:ext uri="{FF2B5EF4-FFF2-40B4-BE49-F238E27FC236}">
                <a16:creationId xmlns:a16="http://schemas.microsoft.com/office/drawing/2014/main" id="{4013686F-41B4-2DCE-59C8-4D5C24411CA4}"/>
              </a:ext>
            </a:extLst>
          </p:cNvPr>
          <p:cNvPicPr>
            <a:picLocks noChangeAspect="1"/>
          </p:cNvPicPr>
          <p:nvPr/>
        </p:nvPicPr>
        <p:blipFill>
          <a:blip r:embed="rId6"/>
          <a:stretch>
            <a:fillRect/>
          </a:stretch>
        </p:blipFill>
        <p:spPr>
          <a:xfrm>
            <a:off x="1035651" y="2159841"/>
            <a:ext cx="506544" cy="578154"/>
          </a:xfrm>
          <a:prstGeom prst="rect">
            <a:avLst/>
          </a:prstGeom>
        </p:spPr>
      </p:pic>
      <p:pic>
        <p:nvPicPr>
          <p:cNvPr id="28" name="Picture 22">
            <a:extLst>
              <a:ext uri="{FF2B5EF4-FFF2-40B4-BE49-F238E27FC236}">
                <a16:creationId xmlns:a16="http://schemas.microsoft.com/office/drawing/2014/main" id="{7C71221B-03C9-147F-39DA-04F4D93B13A5}"/>
              </a:ext>
            </a:extLst>
          </p:cNvPr>
          <p:cNvPicPr>
            <a:picLocks noChangeAspect="1"/>
          </p:cNvPicPr>
          <p:nvPr/>
        </p:nvPicPr>
        <p:blipFill>
          <a:blip r:embed="rId6"/>
          <a:stretch>
            <a:fillRect/>
          </a:stretch>
        </p:blipFill>
        <p:spPr>
          <a:xfrm>
            <a:off x="1035651" y="3766762"/>
            <a:ext cx="506544" cy="578154"/>
          </a:xfrm>
          <a:prstGeom prst="rect">
            <a:avLst/>
          </a:prstGeom>
        </p:spPr>
      </p:pic>
      <p:pic>
        <p:nvPicPr>
          <p:cNvPr id="34" name="Picture 3" descr="A picture containing clipart&#10;&#10;Description automatically generated">
            <a:extLst>
              <a:ext uri="{FF2B5EF4-FFF2-40B4-BE49-F238E27FC236}">
                <a16:creationId xmlns:a16="http://schemas.microsoft.com/office/drawing/2014/main" id="{74588304-78AF-FB8C-D3E5-708031D354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flipH="1">
            <a:off x="9220560" y="4556562"/>
            <a:ext cx="3334788" cy="2688672"/>
          </a:xfrm>
          <a:prstGeom prst="rect">
            <a:avLst/>
          </a:prstGeom>
        </p:spPr>
      </p:pic>
    </p:spTree>
    <p:extLst>
      <p:ext uri="{BB962C8B-B14F-4D97-AF65-F5344CB8AC3E}">
        <p14:creationId xmlns:p14="http://schemas.microsoft.com/office/powerpoint/2010/main" val="221571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7"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8D2CF7D2-0A92-8132-ABEC-2FCEEDC77DD1}"/>
              </a:ext>
            </a:extLst>
          </p:cNvPr>
          <p:cNvGrpSpPr/>
          <p:nvPr/>
        </p:nvGrpSpPr>
        <p:grpSpPr>
          <a:xfrm>
            <a:off x="1075349" y="414902"/>
            <a:ext cx="10041302" cy="2646878"/>
            <a:chOff x="1575310" y="446027"/>
            <a:chExt cx="11171228" cy="2646878"/>
          </a:xfrm>
        </p:grpSpPr>
        <p:sp>
          <p:nvSpPr>
            <p:cNvPr id="3" name="TextBox 8">
              <a:extLst>
                <a:ext uri="{FF2B5EF4-FFF2-40B4-BE49-F238E27FC236}">
                  <a16:creationId xmlns:a16="http://schemas.microsoft.com/office/drawing/2014/main" id="{C0C58F07-F1AF-393E-A326-F49BF18DF6E6}"/>
                </a:ext>
              </a:extLst>
            </p:cNvPr>
            <p:cNvSpPr txBox="1"/>
            <p:nvPr/>
          </p:nvSpPr>
          <p:spPr>
            <a:xfrm>
              <a:off x="1575311" y="446027"/>
              <a:ext cx="11171227" cy="264687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CỦNG CỐ</a:t>
              </a:r>
            </a:p>
          </p:txBody>
        </p:sp>
        <p:sp>
          <p:nvSpPr>
            <p:cNvPr id="7" name="TextBox 12">
              <a:extLst>
                <a:ext uri="{FF2B5EF4-FFF2-40B4-BE49-F238E27FC236}">
                  <a16:creationId xmlns:a16="http://schemas.microsoft.com/office/drawing/2014/main" id="{495015ED-7715-BAF5-D3BF-1CFED068BF99}"/>
                </a:ext>
              </a:extLst>
            </p:cNvPr>
            <p:cNvSpPr txBox="1"/>
            <p:nvPr/>
          </p:nvSpPr>
          <p:spPr>
            <a:xfrm>
              <a:off x="1575310" y="446027"/>
              <a:ext cx="11171227" cy="2646878"/>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1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1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1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 </a:t>
              </a:r>
              <a:r>
                <a:rPr kumimoji="0" lang="sv-SE" sz="1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1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Ố</a:t>
              </a:r>
              <a:endParaRPr kumimoji="0" lang="sv-SE" sz="1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5632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Plaque 14">
            <a:extLst>
              <a:ext uri="{FF2B5EF4-FFF2-40B4-BE49-F238E27FC236}">
                <a16:creationId xmlns:a16="http://schemas.microsoft.com/office/drawing/2014/main" id="{2FC35096-800F-D2A6-D88C-92B01F558288}"/>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70C0"/>
                </a:solidFill>
                <a:effectLst/>
                <a:uLnTx/>
                <a:uFillTx/>
                <a:latin typeface="Calibri" panose="020F0502020204030204"/>
                <a:ea typeface="+mn-ea"/>
                <a:cs typeface="+mn-cs"/>
              </a:rPr>
              <a:t>Vùng Duyên hải miền Trung có điều kiện thuận lợi </a:t>
            </a:r>
            <a:r>
              <a:rPr kumimoji="0" lang="en-US" sz="4800" b="1" i="0" u="none" strike="noStrike" kern="1200" cap="none" spc="0" normalizeH="0" baseline="0" noProof="0">
                <a:ln>
                  <a:noFill/>
                </a:ln>
                <a:solidFill>
                  <a:srgbClr val="0070C0"/>
                </a:solidFill>
                <a:effectLst/>
                <a:uLnTx/>
                <a:uFillTx/>
                <a:latin typeface="Calibri" panose="020F0502020204030204"/>
                <a:ea typeface="+mn-ea"/>
                <a:cs typeface="+mn-cs"/>
              </a:rPr>
              <a:t>gì </a:t>
            </a:r>
            <a:r>
              <a:rPr kumimoji="0" lang="vi-VN" sz="4800" b="1" i="0" u="none" strike="noStrike" kern="1200" cap="none" spc="0" normalizeH="0" baseline="0" noProof="0">
                <a:ln>
                  <a:noFill/>
                </a:ln>
                <a:solidFill>
                  <a:srgbClr val="0070C0"/>
                </a:solidFill>
                <a:effectLst/>
                <a:uLnTx/>
                <a:uFillTx/>
                <a:latin typeface="Calibri" panose="020F0502020204030204"/>
                <a:ea typeface="+mn-ea"/>
                <a:cs typeface="+mn-cs"/>
              </a:rPr>
              <a:t>để phát triển kinh tế biển</a:t>
            </a:r>
            <a:r>
              <a:rPr kumimoji="0" lang="en-US" sz="4800" b="1" i="0" u="none" strike="noStrike" kern="1200" cap="none" spc="0" normalizeH="0" baseline="0" noProof="0">
                <a:ln>
                  <a:noFill/>
                </a:ln>
                <a:solidFill>
                  <a:srgbClr val="0070C0"/>
                </a:solidFill>
                <a:effectLst/>
                <a:uLnTx/>
                <a:uFillTx/>
                <a:latin typeface="Calibri" panose="020F0502020204030204"/>
                <a:ea typeface="+mn-ea"/>
                <a:cs typeface="+mn-cs"/>
              </a:rPr>
              <a:t>?</a:t>
            </a:r>
            <a:endParaRPr kumimoji="0" lang="vi-VN" sz="4800" b="1"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4" name="Group 18">
            <a:extLst>
              <a:ext uri="{FF2B5EF4-FFF2-40B4-BE49-F238E27FC236}">
                <a16:creationId xmlns:a16="http://schemas.microsoft.com/office/drawing/2014/main" id="{84D449D4-A904-751C-B2B3-00C1EF04FBFC}"/>
              </a:ext>
            </a:extLst>
          </p:cNvPr>
          <p:cNvGrpSpPr/>
          <p:nvPr/>
        </p:nvGrpSpPr>
        <p:grpSpPr>
          <a:xfrm>
            <a:off x="346578" y="2961441"/>
            <a:ext cx="5413796" cy="1380931"/>
            <a:chOff x="261306" y="4457700"/>
            <a:chExt cx="8120694" cy="2071397"/>
          </a:xfrm>
        </p:grpSpPr>
        <p:sp>
          <p:nvSpPr>
            <p:cNvPr id="5" name="a">
              <a:extLst>
                <a:ext uri="{FF2B5EF4-FFF2-40B4-BE49-F238E27FC236}">
                  <a16:creationId xmlns:a16="http://schemas.microsoft.com/office/drawing/2014/main" id="{79C5798F-E2F2-3E2E-6574-9B0ABCCB4484}"/>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Calibri" panose="020F0502020204030204"/>
                </a:rPr>
                <a:t>    Đ</a:t>
              </a:r>
              <a:r>
                <a:rPr lang="vi-VN" sz="3600" b="1">
                  <a:solidFill>
                    <a:srgbClr val="FF0000"/>
                  </a:solidFill>
                  <a:latin typeface="Calibri" panose="020F0502020204030204"/>
                </a:rPr>
                <a:t>ường bờ biển dài</a:t>
              </a:r>
            </a:p>
          </p:txBody>
        </p:sp>
        <p:pic>
          <p:nvPicPr>
            <p:cNvPr id="6" name="Picture 4">
              <a:extLst>
                <a:ext uri="{FF2B5EF4-FFF2-40B4-BE49-F238E27FC236}">
                  <a16:creationId xmlns:a16="http://schemas.microsoft.com/office/drawing/2014/main" id="{26518561-5D44-B4F5-9F2F-EFC44F2D8E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1306" y="4590362"/>
              <a:ext cx="1635021" cy="1811658"/>
            </a:xfrm>
            <a:prstGeom prst="rect">
              <a:avLst/>
            </a:prstGeom>
          </p:spPr>
        </p:pic>
      </p:grpSp>
      <p:grpSp>
        <p:nvGrpSpPr>
          <p:cNvPr id="7" name="Group 19">
            <a:extLst>
              <a:ext uri="{FF2B5EF4-FFF2-40B4-BE49-F238E27FC236}">
                <a16:creationId xmlns:a16="http://schemas.microsoft.com/office/drawing/2014/main" id="{CB935AF2-163F-6D3C-9243-52E1DAC5E226}"/>
              </a:ext>
            </a:extLst>
          </p:cNvPr>
          <p:cNvGrpSpPr/>
          <p:nvPr/>
        </p:nvGrpSpPr>
        <p:grpSpPr>
          <a:xfrm>
            <a:off x="6280832" y="2944734"/>
            <a:ext cx="5317213" cy="1380931"/>
            <a:chOff x="9092412" y="4457700"/>
            <a:chExt cx="7975819" cy="2071397"/>
          </a:xfrm>
        </p:grpSpPr>
        <p:sp>
          <p:nvSpPr>
            <p:cNvPr id="9" name="b">
              <a:extLst>
                <a:ext uri="{FF2B5EF4-FFF2-40B4-BE49-F238E27FC236}">
                  <a16:creationId xmlns:a16="http://schemas.microsoft.com/office/drawing/2014/main" id="{BF6C77D5-89D2-816C-CBFE-5597A08E3433}"/>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Calibri" panose="020F0502020204030204"/>
                </a:rPr>
                <a:t>   V</a:t>
              </a: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ùng biển rộng lớn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3" name="Picture 11">
              <a:extLst>
                <a:ext uri="{FF2B5EF4-FFF2-40B4-BE49-F238E27FC236}">
                  <a16:creationId xmlns:a16="http://schemas.microsoft.com/office/drawing/2014/main" id="{957B0C60-B720-19A2-6FDC-43FAC2A19C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92412" y="4674503"/>
              <a:ext cx="1510072" cy="1680192"/>
            </a:xfrm>
            <a:prstGeom prst="rect">
              <a:avLst/>
            </a:prstGeom>
          </p:spPr>
        </p:pic>
      </p:grpSp>
      <p:grpSp>
        <p:nvGrpSpPr>
          <p:cNvPr id="16" name="Group 23">
            <a:extLst>
              <a:ext uri="{FF2B5EF4-FFF2-40B4-BE49-F238E27FC236}">
                <a16:creationId xmlns:a16="http://schemas.microsoft.com/office/drawing/2014/main" id="{83234989-9FE3-A99E-2ACA-C9D640E9E63F}"/>
              </a:ext>
            </a:extLst>
          </p:cNvPr>
          <p:cNvGrpSpPr/>
          <p:nvPr/>
        </p:nvGrpSpPr>
        <p:grpSpPr>
          <a:xfrm>
            <a:off x="346578" y="4953039"/>
            <a:ext cx="5394065" cy="1380931"/>
            <a:chOff x="290902" y="7429560"/>
            <a:chExt cx="8091098" cy="2071397"/>
          </a:xfrm>
        </p:grpSpPr>
        <p:sp>
          <p:nvSpPr>
            <p:cNvPr id="17" name="c">
              <a:extLst>
                <a:ext uri="{FF2B5EF4-FFF2-40B4-BE49-F238E27FC236}">
                  <a16:creationId xmlns:a16="http://schemas.microsoft.com/office/drawing/2014/main" id="{5652090A-8E83-F5D0-96F9-24BC68916C3D}"/>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pt-BR" sz="4000" b="1">
                  <a:solidFill>
                    <a:srgbClr val="FF0000"/>
                  </a:solidFill>
                  <a:latin typeface="Calibri" panose="020F0502020204030204"/>
                </a:rPr>
                <a:t>Cả A, B đều sai</a:t>
              </a:r>
            </a:p>
          </p:txBody>
        </p:sp>
        <p:pic>
          <p:nvPicPr>
            <p:cNvPr id="18" name="Picture 12">
              <a:extLst>
                <a:ext uri="{FF2B5EF4-FFF2-40B4-BE49-F238E27FC236}">
                  <a16:creationId xmlns:a16="http://schemas.microsoft.com/office/drawing/2014/main" id="{0215EE02-408D-F1D3-FE1F-21B2BA89E54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0902" y="7611927"/>
              <a:ext cx="1634189" cy="1783562"/>
            </a:xfrm>
            <a:prstGeom prst="rect">
              <a:avLst/>
            </a:prstGeom>
          </p:spPr>
        </p:pic>
      </p:grpSp>
      <p:grpSp>
        <p:nvGrpSpPr>
          <p:cNvPr id="19" name="Group 22">
            <a:extLst>
              <a:ext uri="{FF2B5EF4-FFF2-40B4-BE49-F238E27FC236}">
                <a16:creationId xmlns:a16="http://schemas.microsoft.com/office/drawing/2014/main" id="{C3A396E7-7895-36A3-018B-BD6183D9CE7D}"/>
              </a:ext>
            </a:extLst>
          </p:cNvPr>
          <p:cNvGrpSpPr/>
          <p:nvPr/>
        </p:nvGrpSpPr>
        <p:grpSpPr>
          <a:xfrm>
            <a:off x="6289823" y="4920397"/>
            <a:ext cx="5363155" cy="1380931"/>
            <a:chOff x="9023496" y="7429559"/>
            <a:chExt cx="8044733" cy="2071397"/>
          </a:xfrm>
        </p:grpSpPr>
        <p:sp>
          <p:nvSpPr>
            <p:cNvPr id="20" name="d">
              <a:extLst>
                <a:ext uri="{FF2B5EF4-FFF2-40B4-BE49-F238E27FC236}">
                  <a16:creationId xmlns:a16="http://schemas.microsoft.com/office/drawing/2014/main" id="{9CBFF823-2B21-1655-F96C-6C3AEFEF7E9C}"/>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Cả A, B đều đúng</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1" name="Picture 13">
              <a:extLst>
                <a:ext uri="{FF2B5EF4-FFF2-40B4-BE49-F238E27FC236}">
                  <a16:creationId xmlns:a16="http://schemas.microsoft.com/office/drawing/2014/main" id="{BFF812BF-9A1F-EDCC-CB67-558D15D2D5F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23496" y="7719196"/>
              <a:ext cx="1357830" cy="1492121"/>
            </a:xfrm>
            <a:prstGeom prst="rect">
              <a:avLst/>
            </a:prstGeom>
          </p:spPr>
        </p:pic>
      </p:grpSp>
      <p:pic>
        <p:nvPicPr>
          <p:cNvPr id="22" name="Đúng">
            <a:extLst>
              <a:ext uri="{FF2B5EF4-FFF2-40B4-BE49-F238E27FC236}">
                <a16:creationId xmlns:a16="http://schemas.microsoft.com/office/drawing/2014/main" id="{07860F87-529C-4772-B3E0-888A1C6DF0B2}"/>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83767" y="4932892"/>
            <a:ext cx="1486303" cy="1189041"/>
          </a:xfrm>
          <a:prstGeom prst="rect">
            <a:avLst/>
          </a:prstGeom>
        </p:spPr>
      </p:pic>
    </p:spTree>
    <p:extLst>
      <p:ext uri="{BB962C8B-B14F-4D97-AF65-F5344CB8AC3E}">
        <p14:creationId xmlns:p14="http://schemas.microsoft.com/office/powerpoint/2010/main" val="2158434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14:bounceEnd="72000">
                                          <p:cBhvr additive="base">
                                            <p:cTn id="11"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14:bounceEnd="72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1500"/>
                                      </p:stCondLst>
                                      <p:childTnLst>
                                        <p:set>
                                          <p:cBhvr>
                                            <p:cTn id="18" dur="1" fill="hold">
                                              <p:stCondLst>
                                                <p:cond delay="0"/>
                                              </p:stCondLst>
                                            </p:cTn>
                                            <p:tgtEl>
                                              <p:spTgt spid="19"/>
                                            </p:tgtEl>
                                            <p:attrNameLst>
                                              <p:attrName>style.visibility</p:attrName>
                                            </p:attrNameLst>
                                          </p:cBhvr>
                                          <p:to>
                                            <p:strVal val="visible"/>
                                          </p:to>
                                        </p:set>
                                        <p:anim calcmode="lin" valueType="num" p14:bounceEnd="72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19"/>
                                            </p:tgtEl>
                                          </p:cBhvr>
                                        </p:animEffect>
                                        <p:animScale>
                                          <p:cBhvr>
                                            <p:cTn id="38" dur="250" autoRev="1" fill="hold"/>
                                            <p:tgtEl>
                                              <p:spTgt spid="19"/>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par>
                                    <p:cTn id="45" presetID="32" presetClass="emph" presetSubtype="0" fill="hold" nodeType="withEffect">
                                      <p:stCondLst>
                                        <p:cond delay="200"/>
                                      </p:stCondLst>
                                      <p:childTnLst>
                                        <p:animRot by="120000">
                                          <p:cBhvr>
                                            <p:cTn id="46" dur="100" fill="hold">
                                              <p:stCondLst>
                                                <p:cond delay="0"/>
                                              </p:stCondLst>
                                            </p:cTn>
                                            <p:tgtEl>
                                              <p:spTgt spid="22"/>
                                            </p:tgtEl>
                                            <p:attrNameLst>
                                              <p:attrName>r</p:attrName>
                                            </p:attrNameLst>
                                          </p:cBhvr>
                                        </p:animRot>
                                        <p:animRot by="-240000">
                                          <p:cBhvr>
                                            <p:cTn id="47" dur="200" fill="hold">
                                              <p:stCondLst>
                                                <p:cond delay="200"/>
                                              </p:stCondLst>
                                            </p:cTn>
                                            <p:tgtEl>
                                              <p:spTgt spid="22"/>
                                            </p:tgtEl>
                                            <p:attrNameLst>
                                              <p:attrName>r</p:attrName>
                                            </p:attrNameLst>
                                          </p:cBhvr>
                                        </p:animRot>
                                        <p:animRot by="240000">
                                          <p:cBhvr>
                                            <p:cTn id="48" dur="200" fill="hold">
                                              <p:stCondLst>
                                                <p:cond delay="400"/>
                                              </p:stCondLst>
                                            </p:cTn>
                                            <p:tgtEl>
                                              <p:spTgt spid="22"/>
                                            </p:tgtEl>
                                            <p:attrNameLst>
                                              <p:attrName>r</p:attrName>
                                            </p:attrNameLst>
                                          </p:cBhvr>
                                        </p:animRot>
                                        <p:animRot by="-240000">
                                          <p:cBhvr>
                                            <p:cTn id="49" dur="200" fill="hold">
                                              <p:stCondLst>
                                                <p:cond delay="600"/>
                                              </p:stCondLst>
                                            </p:cTn>
                                            <p:tgtEl>
                                              <p:spTgt spid="22"/>
                                            </p:tgtEl>
                                            <p:attrNameLst>
                                              <p:attrName>r</p:attrName>
                                            </p:attrNameLst>
                                          </p:cBhvr>
                                        </p:animRot>
                                        <p:animRot by="120000">
                                          <p:cBhvr>
                                            <p:cTn id="50" dur="200" fill="hold">
                                              <p:stCondLst>
                                                <p:cond delay="800"/>
                                              </p:stCondLst>
                                            </p:cTn>
                                            <p:tgtEl>
                                              <p:spTgt spid="22"/>
                                            </p:tgtEl>
                                            <p:attrNameLst>
                                              <p:attrName>r</p:attrName>
                                            </p:attrNameLst>
                                          </p:cBhvr>
                                        </p:animRot>
                                      </p:childTnLst>
                                    </p:cTn>
                                  </p:par>
                                  <p:par>
                                    <p:cTn id="51" presetID="31" presetClass="exit" presetSubtype="0" fill="hold" nodeType="withEffect">
                                      <p:stCondLst>
                                        <p:cond delay="200"/>
                                      </p:stCondLst>
                                      <p:childTnLst>
                                        <p:anim calcmode="lin" valueType="num">
                                          <p:cBhvr>
                                            <p:cTn id="52" dur="1000"/>
                                            <p:tgtEl>
                                              <p:spTgt spid="4"/>
                                            </p:tgtEl>
                                            <p:attrNameLst>
                                              <p:attrName>ppt_w</p:attrName>
                                            </p:attrNameLst>
                                          </p:cBhvr>
                                          <p:tavLst>
                                            <p:tav tm="0">
                                              <p:val>
                                                <p:strVal val="ppt_w"/>
                                              </p:val>
                                            </p:tav>
                                            <p:tav tm="100000">
                                              <p:val>
                                                <p:fltVal val="0"/>
                                              </p:val>
                                            </p:tav>
                                          </p:tavLst>
                                        </p:anim>
                                        <p:anim calcmode="lin" valueType="num">
                                          <p:cBhvr>
                                            <p:cTn id="53" dur="1000"/>
                                            <p:tgtEl>
                                              <p:spTgt spid="4"/>
                                            </p:tgtEl>
                                            <p:attrNameLst>
                                              <p:attrName>ppt_h</p:attrName>
                                            </p:attrNameLst>
                                          </p:cBhvr>
                                          <p:tavLst>
                                            <p:tav tm="0">
                                              <p:val>
                                                <p:strVal val="ppt_h"/>
                                              </p:val>
                                            </p:tav>
                                            <p:tav tm="100000">
                                              <p:val>
                                                <p:fltVal val="0"/>
                                              </p:val>
                                            </p:tav>
                                          </p:tavLst>
                                        </p:anim>
                                        <p:anim calcmode="lin" valueType="num">
                                          <p:cBhvr>
                                            <p:cTn id="54" dur="1000"/>
                                            <p:tgtEl>
                                              <p:spTgt spid="4"/>
                                            </p:tgtEl>
                                            <p:attrNameLst>
                                              <p:attrName>style.rotation</p:attrName>
                                            </p:attrNameLst>
                                          </p:cBhvr>
                                          <p:tavLst>
                                            <p:tav tm="0">
                                              <p:val>
                                                <p:fltVal val="0"/>
                                              </p:val>
                                            </p:tav>
                                            <p:tav tm="100000">
                                              <p:val>
                                                <p:fltVal val="90"/>
                                              </p:val>
                                            </p:tav>
                                          </p:tavLst>
                                        </p:anim>
                                        <p:animEffect transition="out" filter="fade">
                                          <p:cBhvr>
                                            <p:cTn id="55" dur="1000"/>
                                            <p:tgtEl>
                                              <p:spTgt spid="4"/>
                                            </p:tgtEl>
                                          </p:cBhvr>
                                        </p:animEffect>
                                        <p:set>
                                          <p:cBhvr>
                                            <p:cTn id="56" dur="1" fill="hold">
                                              <p:stCondLst>
                                                <p:cond delay="999"/>
                                              </p:stCondLst>
                                            </p:cTn>
                                            <p:tgtEl>
                                              <p:spTgt spid="4"/>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7"/>
                                            </p:tgtEl>
                                            <p:attrNameLst>
                                              <p:attrName>ppt_w</p:attrName>
                                            </p:attrNameLst>
                                          </p:cBhvr>
                                          <p:tavLst>
                                            <p:tav tm="0">
                                              <p:val>
                                                <p:strVal val="ppt_w"/>
                                              </p:val>
                                            </p:tav>
                                            <p:tav tm="100000">
                                              <p:val>
                                                <p:fltVal val="0"/>
                                              </p:val>
                                            </p:tav>
                                          </p:tavLst>
                                        </p:anim>
                                        <p:anim calcmode="lin" valueType="num">
                                          <p:cBhvr>
                                            <p:cTn id="65" dur="1000"/>
                                            <p:tgtEl>
                                              <p:spTgt spid="7"/>
                                            </p:tgtEl>
                                            <p:attrNameLst>
                                              <p:attrName>ppt_h</p:attrName>
                                            </p:attrNameLst>
                                          </p:cBhvr>
                                          <p:tavLst>
                                            <p:tav tm="0">
                                              <p:val>
                                                <p:strVal val="ppt_h"/>
                                              </p:val>
                                            </p:tav>
                                            <p:tav tm="100000">
                                              <p:val>
                                                <p:fltVal val="0"/>
                                              </p:val>
                                            </p:tav>
                                          </p:tavLst>
                                        </p:anim>
                                        <p:anim calcmode="lin" valueType="num">
                                          <p:cBhvr>
                                            <p:cTn id="66" dur="1000"/>
                                            <p:tgtEl>
                                              <p:spTgt spid="7"/>
                                            </p:tgtEl>
                                            <p:attrNameLst>
                                              <p:attrName>style.rotation</p:attrName>
                                            </p:attrNameLst>
                                          </p:cBhvr>
                                          <p:tavLst>
                                            <p:tav tm="0">
                                              <p:val>
                                                <p:fltVal val="0"/>
                                              </p:val>
                                            </p:tav>
                                            <p:tav tm="100000">
                                              <p:val>
                                                <p:fltVal val="90"/>
                                              </p:val>
                                            </p:tav>
                                          </p:tavLst>
                                        </p:anim>
                                        <p:animEffect transition="out" filter="fade">
                                          <p:cBhvr>
                                            <p:cTn id="67" dur="1000"/>
                                            <p:tgtEl>
                                              <p:spTgt spid="7"/>
                                            </p:tgtEl>
                                          </p:cBhvr>
                                        </p:animEffect>
                                        <p:set>
                                          <p:cBhvr>
                                            <p:cTn id="6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7"/>
                                            </p:tgtEl>
                                          </p:cBhvr>
                                        </p:animEffect>
                                        <p:animScale>
                                          <p:cBhvr>
                                            <p:cTn id="74"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4"/>
                                            </p:tgtEl>
                                          </p:cBhvr>
                                        </p:animEffect>
                                        <p:animScale>
                                          <p:cBhvr>
                                            <p:cTn id="26"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16"/>
                                            </p:tgtEl>
                                          </p:cBhvr>
                                        </p:animEffect>
                                        <p:animScale>
                                          <p:cBhvr>
                                            <p:cTn id="32"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19"/>
                                            </p:tgtEl>
                                          </p:cBhvr>
                                        </p:animEffect>
                                        <p:animScale>
                                          <p:cBhvr>
                                            <p:cTn id="38" dur="250" autoRev="1" fill="hold"/>
                                            <p:tgtEl>
                                              <p:spTgt spid="19"/>
                                            </p:tgtEl>
                                          </p:cBhvr>
                                          <p:by x="105000" y="105000"/>
                                        </p:animScale>
                                      </p:childTnLst>
                                    </p:cTn>
                                  </p:par>
                                  <p:par>
                                    <p:cTn id="39" presetID="49" presetClass="entr" presetSubtype="0" decel="10000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par>
                                    <p:cTn id="45" presetID="32" presetClass="emph" presetSubtype="0" fill="hold" nodeType="withEffect">
                                      <p:stCondLst>
                                        <p:cond delay="200"/>
                                      </p:stCondLst>
                                      <p:childTnLst>
                                        <p:animRot by="120000">
                                          <p:cBhvr>
                                            <p:cTn id="46" dur="100" fill="hold">
                                              <p:stCondLst>
                                                <p:cond delay="0"/>
                                              </p:stCondLst>
                                            </p:cTn>
                                            <p:tgtEl>
                                              <p:spTgt spid="22"/>
                                            </p:tgtEl>
                                            <p:attrNameLst>
                                              <p:attrName>r</p:attrName>
                                            </p:attrNameLst>
                                          </p:cBhvr>
                                        </p:animRot>
                                        <p:animRot by="-240000">
                                          <p:cBhvr>
                                            <p:cTn id="47" dur="200" fill="hold">
                                              <p:stCondLst>
                                                <p:cond delay="200"/>
                                              </p:stCondLst>
                                            </p:cTn>
                                            <p:tgtEl>
                                              <p:spTgt spid="22"/>
                                            </p:tgtEl>
                                            <p:attrNameLst>
                                              <p:attrName>r</p:attrName>
                                            </p:attrNameLst>
                                          </p:cBhvr>
                                        </p:animRot>
                                        <p:animRot by="240000">
                                          <p:cBhvr>
                                            <p:cTn id="48" dur="200" fill="hold">
                                              <p:stCondLst>
                                                <p:cond delay="400"/>
                                              </p:stCondLst>
                                            </p:cTn>
                                            <p:tgtEl>
                                              <p:spTgt spid="22"/>
                                            </p:tgtEl>
                                            <p:attrNameLst>
                                              <p:attrName>r</p:attrName>
                                            </p:attrNameLst>
                                          </p:cBhvr>
                                        </p:animRot>
                                        <p:animRot by="-240000">
                                          <p:cBhvr>
                                            <p:cTn id="49" dur="200" fill="hold">
                                              <p:stCondLst>
                                                <p:cond delay="600"/>
                                              </p:stCondLst>
                                            </p:cTn>
                                            <p:tgtEl>
                                              <p:spTgt spid="22"/>
                                            </p:tgtEl>
                                            <p:attrNameLst>
                                              <p:attrName>r</p:attrName>
                                            </p:attrNameLst>
                                          </p:cBhvr>
                                        </p:animRot>
                                        <p:animRot by="120000">
                                          <p:cBhvr>
                                            <p:cTn id="50" dur="200" fill="hold">
                                              <p:stCondLst>
                                                <p:cond delay="800"/>
                                              </p:stCondLst>
                                            </p:cTn>
                                            <p:tgtEl>
                                              <p:spTgt spid="22"/>
                                            </p:tgtEl>
                                            <p:attrNameLst>
                                              <p:attrName>r</p:attrName>
                                            </p:attrNameLst>
                                          </p:cBhvr>
                                        </p:animRot>
                                      </p:childTnLst>
                                    </p:cTn>
                                  </p:par>
                                  <p:par>
                                    <p:cTn id="51" presetID="31" presetClass="exit" presetSubtype="0" fill="hold" nodeType="withEffect">
                                      <p:stCondLst>
                                        <p:cond delay="200"/>
                                      </p:stCondLst>
                                      <p:childTnLst>
                                        <p:anim calcmode="lin" valueType="num">
                                          <p:cBhvr>
                                            <p:cTn id="52" dur="1000"/>
                                            <p:tgtEl>
                                              <p:spTgt spid="4"/>
                                            </p:tgtEl>
                                            <p:attrNameLst>
                                              <p:attrName>ppt_w</p:attrName>
                                            </p:attrNameLst>
                                          </p:cBhvr>
                                          <p:tavLst>
                                            <p:tav tm="0">
                                              <p:val>
                                                <p:strVal val="ppt_w"/>
                                              </p:val>
                                            </p:tav>
                                            <p:tav tm="100000">
                                              <p:val>
                                                <p:fltVal val="0"/>
                                              </p:val>
                                            </p:tav>
                                          </p:tavLst>
                                        </p:anim>
                                        <p:anim calcmode="lin" valueType="num">
                                          <p:cBhvr>
                                            <p:cTn id="53" dur="1000"/>
                                            <p:tgtEl>
                                              <p:spTgt spid="4"/>
                                            </p:tgtEl>
                                            <p:attrNameLst>
                                              <p:attrName>ppt_h</p:attrName>
                                            </p:attrNameLst>
                                          </p:cBhvr>
                                          <p:tavLst>
                                            <p:tav tm="0">
                                              <p:val>
                                                <p:strVal val="ppt_h"/>
                                              </p:val>
                                            </p:tav>
                                            <p:tav tm="100000">
                                              <p:val>
                                                <p:fltVal val="0"/>
                                              </p:val>
                                            </p:tav>
                                          </p:tavLst>
                                        </p:anim>
                                        <p:anim calcmode="lin" valueType="num">
                                          <p:cBhvr>
                                            <p:cTn id="54" dur="1000"/>
                                            <p:tgtEl>
                                              <p:spTgt spid="4"/>
                                            </p:tgtEl>
                                            <p:attrNameLst>
                                              <p:attrName>style.rotation</p:attrName>
                                            </p:attrNameLst>
                                          </p:cBhvr>
                                          <p:tavLst>
                                            <p:tav tm="0">
                                              <p:val>
                                                <p:fltVal val="0"/>
                                              </p:val>
                                            </p:tav>
                                            <p:tav tm="100000">
                                              <p:val>
                                                <p:fltVal val="90"/>
                                              </p:val>
                                            </p:tav>
                                          </p:tavLst>
                                        </p:anim>
                                        <p:animEffect transition="out" filter="fade">
                                          <p:cBhvr>
                                            <p:cTn id="55" dur="1000"/>
                                            <p:tgtEl>
                                              <p:spTgt spid="4"/>
                                            </p:tgtEl>
                                          </p:cBhvr>
                                        </p:animEffect>
                                        <p:set>
                                          <p:cBhvr>
                                            <p:cTn id="56" dur="1" fill="hold">
                                              <p:stCondLst>
                                                <p:cond delay="999"/>
                                              </p:stCondLst>
                                            </p:cTn>
                                            <p:tgtEl>
                                              <p:spTgt spid="4"/>
                                            </p:tgtEl>
                                            <p:attrNameLst>
                                              <p:attrName>style.visibility</p:attrName>
                                            </p:attrNameLst>
                                          </p:cBhvr>
                                          <p:to>
                                            <p:strVal val="hidden"/>
                                          </p:to>
                                        </p:set>
                                      </p:childTnLst>
                                    </p:cTn>
                                  </p:par>
                                  <p:par>
                                    <p:cTn id="57" presetID="31" presetClass="exit" presetSubtype="0" fill="hold" nodeType="withEffect">
                                      <p:stCondLst>
                                        <p:cond delay="200"/>
                                      </p:stCondLst>
                                      <p:childTnLst>
                                        <p:anim calcmode="lin" valueType="num">
                                          <p:cBhvr>
                                            <p:cTn id="58" dur="1000"/>
                                            <p:tgtEl>
                                              <p:spTgt spid="16"/>
                                            </p:tgtEl>
                                            <p:attrNameLst>
                                              <p:attrName>ppt_w</p:attrName>
                                            </p:attrNameLst>
                                          </p:cBhvr>
                                          <p:tavLst>
                                            <p:tav tm="0">
                                              <p:val>
                                                <p:strVal val="ppt_w"/>
                                              </p:val>
                                            </p:tav>
                                            <p:tav tm="100000">
                                              <p:val>
                                                <p:fltVal val="0"/>
                                              </p:val>
                                            </p:tav>
                                          </p:tavLst>
                                        </p:anim>
                                        <p:anim calcmode="lin" valueType="num">
                                          <p:cBhvr>
                                            <p:cTn id="59" dur="1000"/>
                                            <p:tgtEl>
                                              <p:spTgt spid="16"/>
                                            </p:tgtEl>
                                            <p:attrNameLst>
                                              <p:attrName>ppt_h</p:attrName>
                                            </p:attrNameLst>
                                          </p:cBhvr>
                                          <p:tavLst>
                                            <p:tav tm="0">
                                              <p:val>
                                                <p:strVal val="ppt_h"/>
                                              </p:val>
                                            </p:tav>
                                            <p:tav tm="100000">
                                              <p:val>
                                                <p:fltVal val="0"/>
                                              </p:val>
                                            </p:tav>
                                          </p:tavLst>
                                        </p:anim>
                                        <p:anim calcmode="lin" valueType="num">
                                          <p:cBhvr>
                                            <p:cTn id="60" dur="1000"/>
                                            <p:tgtEl>
                                              <p:spTgt spid="16"/>
                                            </p:tgtEl>
                                            <p:attrNameLst>
                                              <p:attrName>style.rotation</p:attrName>
                                            </p:attrNameLst>
                                          </p:cBhvr>
                                          <p:tavLst>
                                            <p:tav tm="0">
                                              <p:val>
                                                <p:fltVal val="0"/>
                                              </p:val>
                                            </p:tav>
                                            <p:tav tm="100000">
                                              <p:val>
                                                <p:fltVal val="90"/>
                                              </p:val>
                                            </p:tav>
                                          </p:tavLst>
                                        </p:anim>
                                        <p:animEffect transition="out" filter="fade">
                                          <p:cBhvr>
                                            <p:cTn id="61" dur="1000"/>
                                            <p:tgtEl>
                                              <p:spTgt spid="16"/>
                                            </p:tgtEl>
                                          </p:cBhvr>
                                        </p:animEffect>
                                        <p:set>
                                          <p:cBhvr>
                                            <p:cTn id="62" dur="1" fill="hold">
                                              <p:stCondLst>
                                                <p:cond delay="999"/>
                                              </p:stCondLst>
                                            </p:cTn>
                                            <p:tgtEl>
                                              <p:spTgt spid="16"/>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7"/>
                                            </p:tgtEl>
                                            <p:attrNameLst>
                                              <p:attrName>ppt_w</p:attrName>
                                            </p:attrNameLst>
                                          </p:cBhvr>
                                          <p:tavLst>
                                            <p:tav tm="0">
                                              <p:val>
                                                <p:strVal val="ppt_w"/>
                                              </p:val>
                                            </p:tav>
                                            <p:tav tm="100000">
                                              <p:val>
                                                <p:fltVal val="0"/>
                                              </p:val>
                                            </p:tav>
                                          </p:tavLst>
                                        </p:anim>
                                        <p:anim calcmode="lin" valueType="num">
                                          <p:cBhvr>
                                            <p:cTn id="65" dur="1000"/>
                                            <p:tgtEl>
                                              <p:spTgt spid="7"/>
                                            </p:tgtEl>
                                            <p:attrNameLst>
                                              <p:attrName>ppt_h</p:attrName>
                                            </p:attrNameLst>
                                          </p:cBhvr>
                                          <p:tavLst>
                                            <p:tav tm="0">
                                              <p:val>
                                                <p:strVal val="ppt_h"/>
                                              </p:val>
                                            </p:tav>
                                            <p:tav tm="100000">
                                              <p:val>
                                                <p:fltVal val="0"/>
                                              </p:val>
                                            </p:tav>
                                          </p:tavLst>
                                        </p:anim>
                                        <p:anim calcmode="lin" valueType="num">
                                          <p:cBhvr>
                                            <p:cTn id="66" dur="1000"/>
                                            <p:tgtEl>
                                              <p:spTgt spid="7"/>
                                            </p:tgtEl>
                                            <p:attrNameLst>
                                              <p:attrName>style.rotation</p:attrName>
                                            </p:attrNameLst>
                                          </p:cBhvr>
                                          <p:tavLst>
                                            <p:tav tm="0">
                                              <p:val>
                                                <p:fltVal val="0"/>
                                              </p:val>
                                            </p:tav>
                                            <p:tav tm="100000">
                                              <p:val>
                                                <p:fltVal val="90"/>
                                              </p:val>
                                            </p:tav>
                                          </p:tavLst>
                                        </p:anim>
                                        <p:animEffect transition="out" filter="fade">
                                          <p:cBhvr>
                                            <p:cTn id="67" dur="1000"/>
                                            <p:tgtEl>
                                              <p:spTgt spid="7"/>
                                            </p:tgtEl>
                                          </p:cBhvr>
                                        </p:animEffect>
                                        <p:set>
                                          <p:cBhvr>
                                            <p:cTn id="68"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7"/>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7"/>
                                            </p:tgtEl>
                                          </p:cBhvr>
                                        </p:animEffect>
                                        <p:animScale>
                                          <p:cBhvr>
                                            <p:cTn id="74"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1F625A5A-E2AB-9EE0-900C-05E00295AA2E}"/>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Nơi sản xuất muối biển nổi tiếng ở nước ta?</a:t>
            </a:r>
          </a:p>
        </p:txBody>
      </p:sp>
      <p:grpSp>
        <p:nvGrpSpPr>
          <p:cNvPr id="8" name="Group 18">
            <a:extLst>
              <a:ext uri="{FF2B5EF4-FFF2-40B4-BE49-F238E27FC236}">
                <a16:creationId xmlns:a16="http://schemas.microsoft.com/office/drawing/2014/main" id="{51135E40-D726-A368-F327-CAF5842A0787}"/>
              </a:ext>
            </a:extLst>
          </p:cNvPr>
          <p:cNvGrpSpPr/>
          <p:nvPr/>
        </p:nvGrpSpPr>
        <p:grpSpPr>
          <a:xfrm>
            <a:off x="349875" y="2961443"/>
            <a:ext cx="5410499" cy="1380932"/>
            <a:chOff x="266252" y="4457700"/>
            <a:chExt cx="8115748" cy="2071397"/>
          </a:xfrm>
        </p:grpSpPr>
        <p:sp>
          <p:nvSpPr>
            <p:cNvPr id="10" name="a">
              <a:extLst>
                <a:ext uri="{FF2B5EF4-FFF2-40B4-BE49-F238E27FC236}">
                  <a16:creationId xmlns:a16="http://schemas.microsoft.com/office/drawing/2014/main" id="{919C0C00-BAEB-4EEB-0087-6CED1D48D535}"/>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Hòn Gai</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77360D54-320A-6FA6-B04E-6AC48EEE8B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252" y="4699902"/>
              <a:ext cx="1279612" cy="1417853"/>
            </a:xfrm>
            <a:prstGeom prst="rect">
              <a:avLst/>
            </a:prstGeom>
          </p:spPr>
        </p:pic>
      </p:grpSp>
      <p:grpSp>
        <p:nvGrpSpPr>
          <p:cNvPr id="12" name="Group 19">
            <a:extLst>
              <a:ext uri="{FF2B5EF4-FFF2-40B4-BE49-F238E27FC236}">
                <a16:creationId xmlns:a16="http://schemas.microsoft.com/office/drawing/2014/main" id="{C92A01CC-69B3-EB33-86B9-EB5ADFC08FD6}"/>
              </a:ext>
            </a:extLst>
          </p:cNvPr>
          <p:cNvGrpSpPr/>
          <p:nvPr/>
        </p:nvGrpSpPr>
        <p:grpSpPr>
          <a:xfrm>
            <a:off x="6289824" y="2944734"/>
            <a:ext cx="5308220" cy="1380931"/>
            <a:chOff x="9105901" y="4457700"/>
            <a:chExt cx="7962330" cy="2071397"/>
          </a:xfrm>
        </p:grpSpPr>
        <p:sp>
          <p:nvSpPr>
            <p:cNvPr id="14" name="b">
              <a:extLst>
                <a:ext uri="{FF2B5EF4-FFF2-40B4-BE49-F238E27FC236}">
                  <a16:creationId xmlns:a16="http://schemas.microsoft.com/office/drawing/2014/main" id="{4E944CAE-A9EA-621C-1FEC-CA677BEB1110}"/>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Hòn Khói</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5" name="Picture 11">
              <a:extLst>
                <a:ext uri="{FF2B5EF4-FFF2-40B4-BE49-F238E27FC236}">
                  <a16:creationId xmlns:a16="http://schemas.microsoft.com/office/drawing/2014/main" id="{40E70683-8E9F-6908-FD16-09C8960E3A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5901" y="4724966"/>
              <a:ext cx="1377585" cy="1532778"/>
            </a:xfrm>
            <a:prstGeom prst="rect">
              <a:avLst/>
            </a:prstGeom>
          </p:spPr>
        </p:pic>
      </p:grpSp>
      <p:pic>
        <p:nvPicPr>
          <p:cNvPr id="23" name="Đúng">
            <a:extLst>
              <a:ext uri="{FF2B5EF4-FFF2-40B4-BE49-F238E27FC236}">
                <a16:creationId xmlns:a16="http://schemas.microsoft.com/office/drawing/2014/main" id="{74F0314F-7350-7EF8-A35C-76014827DAF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05867" y="3057388"/>
            <a:ext cx="1486303" cy="1189041"/>
          </a:xfrm>
          <a:prstGeom prst="rect">
            <a:avLst/>
          </a:prstGeom>
        </p:spPr>
      </p:pic>
      <p:grpSp>
        <p:nvGrpSpPr>
          <p:cNvPr id="24" name="Group 23">
            <a:extLst>
              <a:ext uri="{FF2B5EF4-FFF2-40B4-BE49-F238E27FC236}">
                <a16:creationId xmlns:a16="http://schemas.microsoft.com/office/drawing/2014/main" id="{0EB389A7-0166-07E9-8463-A85FB18A1938}"/>
              </a:ext>
            </a:extLst>
          </p:cNvPr>
          <p:cNvGrpSpPr/>
          <p:nvPr/>
        </p:nvGrpSpPr>
        <p:grpSpPr>
          <a:xfrm>
            <a:off x="363313" y="4953039"/>
            <a:ext cx="5377330" cy="1380931"/>
            <a:chOff x="316005" y="7429560"/>
            <a:chExt cx="8065995" cy="2071397"/>
          </a:xfrm>
        </p:grpSpPr>
        <p:sp>
          <p:nvSpPr>
            <p:cNvPr id="25" name="c">
              <a:extLst>
                <a:ext uri="{FF2B5EF4-FFF2-40B4-BE49-F238E27FC236}">
                  <a16:creationId xmlns:a16="http://schemas.microsoft.com/office/drawing/2014/main" id="{D728D5C7-49DC-0CA1-1C44-142A9A95800D}"/>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Tiên Sa</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6" name="Picture 12">
              <a:extLst>
                <a:ext uri="{FF2B5EF4-FFF2-40B4-BE49-F238E27FC236}">
                  <a16:creationId xmlns:a16="http://schemas.microsoft.com/office/drawing/2014/main" id="{631FF65F-D4E8-0155-9D9A-19C3C7CE81E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6005" y="7807031"/>
              <a:ext cx="1299108" cy="1417854"/>
            </a:xfrm>
            <a:prstGeom prst="rect">
              <a:avLst/>
            </a:prstGeom>
          </p:spPr>
        </p:pic>
      </p:grpSp>
      <p:grpSp>
        <p:nvGrpSpPr>
          <p:cNvPr id="27" name="Group 22">
            <a:extLst>
              <a:ext uri="{FF2B5EF4-FFF2-40B4-BE49-F238E27FC236}">
                <a16:creationId xmlns:a16="http://schemas.microsoft.com/office/drawing/2014/main" id="{CA2497E1-BE57-EBF6-988B-E1365EF7DCE5}"/>
              </a:ext>
            </a:extLst>
          </p:cNvPr>
          <p:cNvGrpSpPr/>
          <p:nvPr/>
        </p:nvGrpSpPr>
        <p:grpSpPr>
          <a:xfrm>
            <a:off x="6361297" y="4920397"/>
            <a:ext cx="5291681" cy="1380931"/>
            <a:chOff x="9130707" y="7429559"/>
            <a:chExt cx="7937522" cy="2071397"/>
          </a:xfrm>
        </p:grpSpPr>
        <p:sp>
          <p:nvSpPr>
            <p:cNvPr id="28" name="d">
              <a:extLst>
                <a:ext uri="{FF2B5EF4-FFF2-40B4-BE49-F238E27FC236}">
                  <a16:creationId xmlns:a16="http://schemas.microsoft.com/office/drawing/2014/main" id="{82E49740-AC68-2A6E-0D45-A7273A257E3B}"/>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Calibri" panose="020F0502020204030204"/>
                  <a:ea typeface="+mn-ea"/>
                  <a:cs typeface="+mn-cs"/>
                </a:rPr>
                <a:t>Sơn Dương</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9" name="Picture 13">
              <a:extLst>
                <a:ext uri="{FF2B5EF4-FFF2-40B4-BE49-F238E27FC236}">
                  <a16:creationId xmlns:a16="http://schemas.microsoft.com/office/drawing/2014/main" id="{734689C1-166F-B3B5-693A-C920CF2504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2317154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0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14:bounceEnd="70667">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14:bounceEnd="70667">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1F625A5A-E2AB-9EE0-900C-05E00295AA2E}"/>
              </a:ext>
            </a:extLst>
          </p:cNvPr>
          <p:cNvSpPr/>
          <p:nvPr/>
        </p:nvSpPr>
        <p:spPr>
          <a:xfrm>
            <a:off x="762000" y="482600"/>
            <a:ext cx="10617200"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Sản lượng thuỷ sản của vùng </a:t>
            </a:r>
            <a:r>
              <a:rPr lang="en-US" sz="5400" b="1">
                <a:solidFill>
                  <a:srgbClr val="0070C0"/>
                </a:solidFill>
                <a:latin typeface="Calibri" panose="020F0502020204030204"/>
              </a:rPr>
              <a:t>đứng thứ mấy </a:t>
            </a:r>
            <a:r>
              <a:rPr kumimoji="0" lang="vi-VN" sz="5400" b="1" i="0" u="none" strike="noStrike" kern="1200" cap="none" spc="0" normalizeH="0" baseline="0" noProof="0">
                <a:ln>
                  <a:noFill/>
                </a:ln>
                <a:solidFill>
                  <a:srgbClr val="0070C0"/>
                </a:solidFill>
                <a:effectLst/>
                <a:uLnTx/>
                <a:uFillTx/>
                <a:latin typeface="Calibri" panose="020F0502020204030204"/>
                <a:ea typeface="+mn-ea"/>
                <a:cs typeface="+mn-cs"/>
              </a:rPr>
              <a:t>ở nước ta?</a:t>
            </a:r>
          </a:p>
        </p:txBody>
      </p:sp>
      <p:grpSp>
        <p:nvGrpSpPr>
          <p:cNvPr id="8" name="Group 18">
            <a:extLst>
              <a:ext uri="{FF2B5EF4-FFF2-40B4-BE49-F238E27FC236}">
                <a16:creationId xmlns:a16="http://schemas.microsoft.com/office/drawing/2014/main" id="{51135E40-D726-A368-F327-CAF5842A0787}"/>
              </a:ext>
            </a:extLst>
          </p:cNvPr>
          <p:cNvGrpSpPr/>
          <p:nvPr/>
        </p:nvGrpSpPr>
        <p:grpSpPr>
          <a:xfrm>
            <a:off x="349875" y="2961443"/>
            <a:ext cx="5410499" cy="1380932"/>
            <a:chOff x="266252" y="4457700"/>
            <a:chExt cx="8115748" cy="2071397"/>
          </a:xfrm>
        </p:grpSpPr>
        <p:sp>
          <p:nvSpPr>
            <p:cNvPr id="10" name="a">
              <a:extLst>
                <a:ext uri="{FF2B5EF4-FFF2-40B4-BE49-F238E27FC236}">
                  <a16:creationId xmlns:a16="http://schemas.microsoft.com/office/drawing/2014/main" id="{919C0C00-BAEB-4EEB-0087-6CED1D48D535}"/>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Calibri" panose="020F0502020204030204"/>
                  <a:ea typeface="+mn-ea"/>
                  <a:cs typeface="+mn-cs"/>
                </a:rPr>
                <a:t>1</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1" name="Picture 4">
              <a:extLst>
                <a:ext uri="{FF2B5EF4-FFF2-40B4-BE49-F238E27FC236}">
                  <a16:creationId xmlns:a16="http://schemas.microsoft.com/office/drawing/2014/main" id="{77360D54-320A-6FA6-B04E-6AC48EEE8B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6252" y="4699902"/>
              <a:ext cx="1279612" cy="1417853"/>
            </a:xfrm>
            <a:prstGeom prst="rect">
              <a:avLst/>
            </a:prstGeom>
          </p:spPr>
        </p:pic>
      </p:grpSp>
      <p:grpSp>
        <p:nvGrpSpPr>
          <p:cNvPr id="12" name="Group 19">
            <a:extLst>
              <a:ext uri="{FF2B5EF4-FFF2-40B4-BE49-F238E27FC236}">
                <a16:creationId xmlns:a16="http://schemas.microsoft.com/office/drawing/2014/main" id="{C92A01CC-69B3-EB33-86B9-EB5ADFC08FD6}"/>
              </a:ext>
            </a:extLst>
          </p:cNvPr>
          <p:cNvGrpSpPr/>
          <p:nvPr/>
        </p:nvGrpSpPr>
        <p:grpSpPr>
          <a:xfrm>
            <a:off x="6289824" y="2944734"/>
            <a:ext cx="5308220" cy="1380931"/>
            <a:chOff x="9105901" y="4457700"/>
            <a:chExt cx="7962330" cy="2071397"/>
          </a:xfrm>
        </p:grpSpPr>
        <p:sp>
          <p:nvSpPr>
            <p:cNvPr id="14" name="b">
              <a:extLst>
                <a:ext uri="{FF2B5EF4-FFF2-40B4-BE49-F238E27FC236}">
                  <a16:creationId xmlns:a16="http://schemas.microsoft.com/office/drawing/2014/main" id="{4E944CAE-A9EA-621C-1FEC-CA677BEB1110}"/>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8800" b="1">
                  <a:solidFill>
                    <a:srgbClr val="C00000"/>
                  </a:solidFill>
                  <a:latin typeface="Calibri" panose="020F0502020204030204"/>
                </a:rPr>
                <a:t>2</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15" name="Picture 11">
              <a:extLst>
                <a:ext uri="{FF2B5EF4-FFF2-40B4-BE49-F238E27FC236}">
                  <a16:creationId xmlns:a16="http://schemas.microsoft.com/office/drawing/2014/main" id="{40E70683-8E9F-6908-FD16-09C8960E3A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05901" y="4724966"/>
              <a:ext cx="1377585" cy="1532778"/>
            </a:xfrm>
            <a:prstGeom prst="rect">
              <a:avLst/>
            </a:prstGeom>
          </p:spPr>
        </p:pic>
      </p:grpSp>
      <p:pic>
        <p:nvPicPr>
          <p:cNvPr id="23" name="Đúng">
            <a:extLst>
              <a:ext uri="{FF2B5EF4-FFF2-40B4-BE49-F238E27FC236}">
                <a16:creationId xmlns:a16="http://schemas.microsoft.com/office/drawing/2014/main" id="{74F0314F-7350-7EF8-A35C-76014827DAF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6005867" y="3057388"/>
            <a:ext cx="1486303" cy="1189041"/>
          </a:xfrm>
          <a:prstGeom prst="rect">
            <a:avLst/>
          </a:prstGeom>
        </p:spPr>
      </p:pic>
      <p:grpSp>
        <p:nvGrpSpPr>
          <p:cNvPr id="24" name="Group 23">
            <a:extLst>
              <a:ext uri="{FF2B5EF4-FFF2-40B4-BE49-F238E27FC236}">
                <a16:creationId xmlns:a16="http://schemas.microsoft.com/office/drawing/2014/main" id="{0EB389A7-0166-07E9-8463-A85FB18A1938}"/>
              </a:ext>
            </a:extLst>
          </p:cNvPr>
          <p:cNvGrpSpPr/>
          <p:nvPr/>
        </p:nvGrpSpPr>
        <p:grpSpPr>
          <a:xfrm>
            <a:off x="363313" y="4953039"/>
            <a:ext cx="5377330" cy="1380931"/>
            <a:chOff x="316005" y="7429560"/>
            <a:chExt cx="8065995" cy="2071397"/>
          </a:xfrm>
        </p:grpSpPr>
        <p:sp>
          <p:nvSpPr>
            <p:cNvPr id="25" name="c">
              <a:extLst>
                <a:ext uri="{FF2B5EF4-FFF2-40B4-BE49-F238E27FC236}">
                  <a16:creationId xmlns:a16="http://schemas.microsoft.com/office/drawing/2014/main" id="{D728D5C7-49DC-0CA1-1C44-142A9A95800D}"/>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Calibri" panose="020F0502020204030204"/>
                  <a:ea typeface="+mn-ea"/>
                  <a:cs typeface="+mn-cs"/>
                </a:rPr>
                <a:t>3</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6" name="Picture 12">
              <a:extLst>
                <a:ext uri="{FF2B5EF4-FFF2-40B4-BE49-F238E27FC236}">
                  <a16:creationId xmlns:a16="http://schemas.microsoft.com/office/drawing/2014/main" id="{631FF65F-D4E8-0155-9D9A-19C3C7CE81E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6005" y="7807031"/>
              <a:ext cx="1299108" cy="1417854"/>
            </a:xfrm>
            <a:prstGeom prst="rect">
              <a:avLst/>
            </a:prstGeom>
          </p:spPr>
        </p:pic>
      </p:grpSp>
      <p:grpSp>
        <p:nvGrpSpPr>
          <p:cNvPr id="27" name="Group 22">
            <a:extLst>
              <a:ext uri="{FF2B5EF4-FFF2-40B4-BE49-F238E27FC236}">
                <a16:creationId xmlns:a16="http://schemas.microsoft.com/office/drawing/2014/main" id="{CA2497E1-BE57-EBF6-988B-E1365EF7DCE5}"/>
              </a:ext>
            </a:extLst>
          </p:cNvPr>
          <p:cNvGrpSpPr/>
          <p:nvPr/>
        </p:nvGrpSpPr>
        <p:grpSpPr>
          <a:xfrm>
            <a:off x="6361297" y="4920397"/>
            <a:ext cx="5291681" cy="1380931"/>
            <a:chOff x="9130707" y="7429559"/>
            <a:chExt cx="7937522" cy="2071397"/>
          </a:xfrm>
        </p:grpSpPr>
        <p:sp>
          <p:nvSpPr>
            <p:cNvPr id="28" name="d">
              <a:extLst>
                <a:ext uri="{FF2B5EF4-FFF2-40B4-BE49-F238E27FC236}">
                  <a16:creationId xmlns:a16="http://schemas.microsoft.com/office/drawing/2014/main" id="{82E49740-AC68-2A6E-0D45-A7273A257E3B}"/>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Calibri" panose="020F0502020204030204"/>
                  <a:ea typeface="+mn-ea"/>
                  <a:cs typeface="+mn-cs"/>
                </a:rPr>
                <a:t>4</a:t>
              </a:r>
              <a:endParaRPr kumimoji="0" lang="en-US" sz="8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9" name="Picture 13">
              <a:extLst>
                <a:ext uri="{FF2B5EF4-FFF2-40B4-BE49-F238E27FC236}">
                  <a16:creationId xmlns:a16="http://schemas.microsoft.com/office/drawing/2014/main" id="{734689C1-166F-B3B5-693A-C920CF2504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383659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0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0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667">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14:bounceEnd="70667">
                                          <p:cBhvr additive="base">
                                            <p:cTn id="11" dur="1000" fill="hold"/>
                                            <p:tgtEl>
                                              <p:spTgt spid="24"/>
                                            </p:tgtEl>
                                            <p:attrNameLst>
                                              <p:attrName>ppt_x</p:attrName>
                                            </p:attrNameLst>
                                          </p:cBhvr>
                                          <p:tavLst>
                                            <p:tav tm="0">
                                              <p:val>
                                                <p:strVal val="#ppt_x"/>
                                              </p:val>
                                            </p:tav>
                                            <p:tav tm="100000">
                                              <p:val>
                                                <p:strVal val="#ppt_x"/>
                                              </p:val>
                                            </p:tav>
                                          </p:tavLst>
                                        </p:anim>
                                        <p:anim calcmode="lin" valueType="num" p14:bounceEnd="70667">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667">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14:bounceEnd="70667">
                                          <p:cBhvr additive="base">
                                            <p:cTn id="15" dur="1000" fill="hold"/>
                                            <p:tgtEl>
                                              <p:spTgt spid="12"/>
                                            </p:tgtEl>
                                            <p:attrNameLst>
                                              <p:attrName>ppt_x</p:attrName>
                                            </p:attrNameLst>
                                          </p:cBhvr>
                                          <p:tavLst>
                                            <p:tav tm="0">
                                              <p:val>
                                                <p:strVal val="#ppt_x"/>
                                              </p:val>
                                            </p:tav>
                                            <p:tav tm="100000">
                                              <p:val>
                                                <p:strVal val="#ppt_x"/>
                                              </p:val>
                                            </p:tav>
                                          </p:tavLst>
                                        </p:anim>
                                        <p:anim calcmode="lin" valueType="num" p14:bounceEnd="70667">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667">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14:bounceEnd="70667">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0667">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ppt_x"/>
                                              </p:val>
                                            </p:tav>
                                            <p:tav tm="100000">
                                              <p:val>
                                                <p:strVal val="#ppt_x"/>
                                              </p:val>
                                            </p:tav>
                                          </p:tavLst>
                                        </p:anim>
                                        <p:anim calcmode="lin" valueType="num">
                                          <p:cBhvr additive="base">
                                            <p:cTn id="12" dur="10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24"/>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withEffect">
                                      <p:stCondLst>
                                        <p:cond delay="0"/>
                                      </p:stCondLst>
                                      <p:childTnLst>
                                        <p:animEffect transition="out" filter="fade">
                                          <p:cBhvr>
                                            <p:cTn id="31" dur="500" tmFilter="0, 0; .2, .5; .8, .5; 1, 0"/>
                                            <p:tgtEl>
                                              <p:spTgt spid="24"/>
                                            </p:tgtEl>
                                          </p:cBhvr>
                                        </p:animEffect>
                                        <p:animScale>
                                          <p:cBhvr>
                                            <p:cTn id="32"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with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par>
                                    <p:cTn id="45" presetID="49" presetClass="entr" presetSubtype="0" decel="10000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 calcmode="lin" valueType="num">
                                          <p:cBhvr>
                                            <p:cTn id="49" dur="500" fill="hold"/>
                                            <p:tgtEl>
                                              <p:spTgt spid="23"/>
                                            </p:tgtEl>
                                            <p:attrNameLst>
                                              <p:attrName>style.rotation</p:attrName>
                                            </p:attrNameLst>
                                          </p:cBhvr>
                                          <p:tavLst>
                                            <p:tav tm="0">
                                              <p:val>
                                                <p:fltVal val="360"/>
                                              </p:val>
                                            </p:tav>
                                            <p:tav tm="100000">
                                              <p:val>
                                                <p:fltVal val="0"/>
                                              </p:val>
                                            </p:tav>
                                          </p:tavLst>
                                        </p:anim>
                                        <p:animEffect transition="in" filter="fade">
                                          <p:cBhvr>
                                            <p:cTn id="50" dur="500"/>
                                            <p:tgtEl>
                                              <p:spTgt spid="23"/>
                                            </p:tgtEl>
                                          </p:cBhvr>
                                        </p:animEffect>
                                      </p:childTnLst>
                                    </p:cTn>
                                  </p:par>
                                  <p:par>
                                    <p:cTn id="51" presetID="32" presetClass="emph" presetSubtype="0" fill="hold" nodeType="withEffect">
                                      <p:stCondLst>
                                        <p:cond delay="20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par>
                                    <p:cTn id="57" presetID="31" presetClass="exit" presetSubtype="0" fill="hold" nodeType="withEffect">
                                      <p:stCondLst>
                                        <p:cond delay="20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200"/>
                                      </p:stCondLst>
                                      <p:childTnLst>
                                        <p:anim calcmode="lin" valueType="num">
                                          <p:cBhvr>
                                            <p:cTn id="64" dur="1000"/>
                                            <p:tgtEl>
                                              <p:spTgt spid="24"/>
                                            </p:tgtEl>
                                            <p:attrNameLst>
                                              <p:attrName>ppt_w</p:attrName>
                                            </p:attrNameLst>
                                          </p:cBhvr>
                                          <p:tavLst>
                                            <p:tav tm="0">
                                              <p:val>
                                                <p:strVal val="ppt_w"/>
                                              </p:val>
                                            </p:tav>
                                            <p:tav tm="100000">
                                              <p:val>
                                                <p:fltVal val="0"/>
                                              </p:val>
                                            </p:tav>
                                          </p:tavLst>
                                        </p:anim>
                                        <p:anim calcmode="lin" valueType="num">
                                          <p:cBhvr>
                                            <p:cTn id="65" dur="1000"/>
                                            <p:tgtEl>
                                              <p:spTgt spid="24"/>
                                            </p:tgtEl>
                                            <p:attrNameLst>
                                              <p:attrName>ppt_h</p:attrName>
                                            </p:attrNameLst>
                                          </p:cBhvr>
                                          <p:tavLst>
                                            <p:tav tm="0">
                                              <p:val>
                                                <p:strVal val="ppt_h"/>
                                              </p:val>
                                            </p:tav>
                                            <p:tav tm="100000">
                                              <p:val>
                                                <p:fltVal val="0"/>
                                              </p:val>
                                            </p:tav>
                                          </p:tavLst>
                                        </p:anim>
                                        <p:anim calcmode="lin" valueType="num">
                                          <p:cBhvr>
                                            <p:cTn id="66" dur="1000"/>
                                            <p:tgtEl>
                                              <p:spTgt spid="24"/>
                                            </p:tgtEl>
                                            <p:attrNameLst>
                                              <p:attrName>style.rotation</p:attrName>
                                            </p:attrNameLst>
                                          </p:cBhvr>
                                          <p:tavLst>
                                            <p:tav tm="0">
                                              <p:val>
                                                <p:fltVal val="0"/>
                                              </p:val>
                                            </p:tav>
                                            <p:tav tm="100000">
                                              <p:val>
                                                <p:fltVal val="90"/>
                                              </p:val>
                                            </p:tav>
                                          </p:tavLst>
                                        </p:anim>
                                        <p:animEffect transition="out" filter="fade">
                                          <p:cBhvr>
                                            <p:cTn id="67" dur="1000"/>
                                            <p:tgtEl>
                                              <p:spTgt spid="24"/>
                                            </p:tgtEl>
                                          </p:cBhvr>
                                        </p:animEffect>
                                        <p:set>
                                          <p:cBhvr>
                                            <p:cTn id="68" dur="1" fill="hold">
                                              <p:stCondLst>
                                                <p:cond delay="999"/>
                                              </p:stCondLst>
                                            </p:cTn>
                                            <p:tgtEl>
                                              <p:spTgt spid="24"/>
                                            </p:tgtEl>
                                            <p:attrNameLst>
                                              <p:attrName>style.visibility</p:attrName>
                                            </p:attrNameLst>
                                          </p:cBhvr>
                                          <p:to>
                                            <p:strVal val="hidden"/>
                                          </p:to>
                                        </p:set>
                                      </p:childTnLst>
                                    </p:cTn>
                                  </p:par>
                                  <p:par>
                                    <p:cTn id="69" presetID="31" presetClass="exit" presetSubtype="0" fill="hold" nodeType="withEffect">
                                      <p:stCondLst>
                                        <p:cond delay="200"/>
                                      </p:stCondLst>
                                      <p:childTnLst>
                                        <p:anim calcmode="lin" valueType="num">
                                          <p:cBhvr>
                                            <p:cTn id="70" dur="1000"/>
                                            <p:tgtEl>
                                              <p:spTgt spid="27"/>
                                            </p:tgtEl>
                                            <p:attrNameLst>
                                              <p:attrName>ppt_w</p:attrName>
                                            </p:attrNameLst>
                                          </p:cBhvr>
                                          <p:tavLst>
                                            <p:tav tm="0">
                                              <p:val>
                                                <p:strVal val="ppt_w"/>
                                              </p:val>
                                            </p:tav>
                                            <p:tav tm="100000">
                                              <p:val>
                                                <p:fltVal val="0"/>
                                              </p:val>
                                            </p:tav>
                                          </p:tavLst>
                                        </p:anim>
                                        <p:anim calcmode="lin" valueType="num">
                                          <p:cBhvr>
                                            <p:cTn id="71" dur="1000"/>
                                            <p:tgtEl>
                                              <p:spTgt spid="27"/>
                                            </p:tgtEl>
                                            <p:attrNameLst>
                                              <p:attrName>ppt_h</p:attrName>
                                            </p:attrNameLst>
                                          </p:cBhvr>
                                          <p:tavLst>
                                            <p:tav tm="0">
                                              <p:val>
                                                <p:strVal val="ppt_h"/>
                                              </p:val>
                                            </p:tav>
                                            <p:tav tm="100000">
                                              <p:val>
                                                <p:fltVal val="0"/>
                                              </p:val>
                                            </p:tav>
                                          </p:tavLst>
                                        </p:anim>
                                        <p:anim calcmode="lin" valueType="num">
                                          <p:cBhvr>
                                            <p:cTn id="72" dur="1000"/>
                                            <p:tgtEl>
                                              <p:spTgt spid="27"/>
                                            </p:tgtEl>
                                            <p:attrNameLst>
                                              <p:attrName>style.rotation</p:attrName>
                                            </p:attrNameLst>
                                          </p:cBhvr>
                                          <p:tavLst>
                                            <p:tav tm="0">
                                              <p:val>
                                                <p:fltVal val="0"/>
                                              </p:val>
                                            </p:tav>
                                            <p:tav tm="100000">
                                              <p:val>
                                                <p:fltVal val="90"/>
                                              </p:val>
                                            </p:tav>
                                          </p:tavLst>
                                        </p:anim>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F6BCDCE4-8802-D7B7-2B83-7960E69107A6}"/>
              </a:ext>
            </a:extLst>
          </p:cNvPr>
          <p:cNvGrpSpPr/>
          <p:nvPr/>
        </p:nvGrpSpPr>
        <p:grpSpPr>
          <a:xfrm>
            <a:off x="2427624" y="2091977"/>
            <a:ext cx="7336752" cy="3383729"/>
            <a:chOff x="4133327" y="8204395"/>
            <a:chExt cx="7210038" cy="3383729"/>
          </a:xfrm>
        </p:grpSpPr>
        <p:sp>
          <p:nvSpPr>
            <p:cNvPr id="3" name="TextBox 24">
              <a:extLst>
                <a:ext uri="{FF2B5EF4-FFF2-40B4-BE49-F238E27FC236}">
                  <a16:creationId xmlns:a16="http://schemas.microsoft.com/office/drawing/2014/main" id="{477BBA44-1330-DEBD-1D61-F3B807E1DEA8}"/>
                </a:ext>
              </a:extLst>
            </p:cNvPr>
            <p:cNvSpPr txBox="1"/>
            <p:nvPr/>
          </p:nvSpPr>
          <p:spPr>
            <a:xfrm>
              <a:off x="4149463" y="8204395"/>
              <a:ext cx="7193902" cy="337137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TẠM BIỆT VÀ HẸN GẶP LẠI</a:t>
              </a:r>
            </a:p>
          </p:txBody>
        </p:sp>
        <p:sp>
          <p:nvSpPr>
            <p:cNvPr id="10" name="TextBox 29">
              <a:extLst>
                <a:ext uri="{FF2B5EF4-FFF2-40B4-BE49-F238E27FC236}">
                  <a16:creationId xmlns:a16="http://schemas.microsoft.com/office/drawing/2014/main" id="{4CA52B25-6841-1F63-41CE-45765DA51CA0}"/>
                </a:ext>
              </a:extLst>
            </p:cNvPr>
            <p:cNvSpPr txBox="1"/>
            <p:nvPr/>
          </p:nvSpPr>
          <p:spPr>
            <a:xfrm>
              <a:off x="4133327" y="8216752"/>
              <a:ext cx="7193902" cy="337137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M</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B</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I</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Ệ</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T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V</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À</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H</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Ẹ</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N </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G</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Ặ</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P</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 </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L</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Ạ</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I </a:t>
              </a:r>
            </a:p>
          </p:txBody>
        </p:sp>
      </p:grpSp>
    </p:spTree>
    <p:extLst>
      <p:ext uri="{BB962C8B-B14F-4D97-AF65-F5344CB8AC3E}">
        <p14:creationId xmlns:p14="http://schemas.microsoft.com/office/powerpoint/2010/main" val="306349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Tên loài hải sản được nuôi </a:t>
            </a:r>
            <a:endParaRPr lang="en-US" sz="4800" b="1">
              <a:solidFill>
                <a:srgbClr val="000066"/>
              </a:solidFill>
              <a:latin typeface="Calibri" panose="020F0502020204030204"/>
            </a:endParaRPr>
          </a:p>
          <a:p>
            <a:pPr algn="ctr" defTabSz="914446">
              <a:defRPr/>
            </a:pPr>
            <a:r>
              <a:rPr lang="vi-VN" sz="4800" b="1">
                <a:solidFill>
                  <a:srgbClr val="000066"/>
                </a:solidFill>
                <a:latin typeface="Calibri" panose="020F0502020204030204"/>
              </a:rPr>
              <a:t>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5"/>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6"/>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4220113" y="3712629"/>
            <a:ext cx="3406029" cy="1076126"/>
            <a:chOff x="6339398" y="5729553"/>
            <a:chExt cx="3406029"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2948392"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Tôm</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7"/>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4271849" y="5287553"/>
            <a:ext cx="3383103" cy="1076126"/>
            <a:chOff x="6888454" y="5729553"/>
            <a:chExt cx="3383103"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7187163" y="5729553"/>
              <a:ext cx="30843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latin typeface="Calibri" panose="020F0502020204030204" pitchFamily="34" charset="0"/>
                  <a:cs typeface="Calibri" panose="020F0502020204030204" pitchFamily="34" charset="0"/>
                </a:rPr>
                <a:t>Cá</a:t>
              </a: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7"/>
            <a:stretch>
              <a:fillRect/>
            </a:stretch>
          </p:blipFill>
          <p:spPr>
            <a:xfrm>
              <a:off x="6888454" y="5862455"/>
              <a:ext cx="915273" cy="915273"/>
            </a:xfrm>
            <a:prstGeom prst="rect">
              <a:avLst/>
            </a:prstGeom>
          </p:spPr>
        </p:pic>
      </p:grpSp>
    </p:spTree>
    <p:extLst>
      <p:ext uri="{BB962C8B-B14F-4D97-AF65-F5344CB8AC3E}">
        <p14:creationId xmlns:p14="http://schemas.microsoft.com/office/powerpoint/2010/main" val="5832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Tên bãi biển đẹp nổi tiếng </a:t>
            </a:r>
            <a:endParaRPr lang="en-US" sz="4800" b="1">
              <a:solidFill>
                <a:srgbClr val="000066"/>
              </a:solidFill>
              <a:latin typeface="Calibri" panose="020F0502020204030204"/>
            </a:endParaRPr>
          </a:p>
          <a:p>
            <a:pPr algn="ctr" defTabSz="914446">
              <a:defRPr/>
            </a:pPr>
            <a:r>
              <a:rPr lang="vi-VN" sz="4800" b="1">
                <a:solidFill>
                  <a:srgbClr val="000066"/>
                </a:solidFill>
                <a:latin typeface="Calibri" panose="020F0502020204030204"/>
              </a:rPr>
              <a:t>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5"/>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6"/>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2517099" y="3712629"/>
            <a:ext cx="6912141" cy="1076126"/>
            <a:chOff x="6339398" y="5729553"/>
            <a:chExt cx="6912141"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645450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Nha Trang - Khánh Hòa</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7"/>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2540025" y="5154651"/>
            <a:ext cx="6960457" cy="1076126"/>
            <a:chOff x="6888454" y="5729553"/>
            <a:chExt cx="6960457"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7187163" y="5729553"/>
              <a:ext cx="6661748"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FF5050"/>
                  </a:solidFill>
                  <a:latin typeface="Calibri" panose="020F0502020204030204" pitchFamily="34" charset="0"/>
                  <a:cs typeface="Calibri" panose="020F0502020204030204" pitchFamily="34" charset="0"/>
                </a:rPr>
                <a:t>Mỹ Khê - Đà Nẵng</a:t>
              </a:r>
              <a:endParaRPr lang="en-US" sz="4800" b="1">
                <a:solidFill>
                  <a:srgbClr val="FF5050"/>
                </a:solidFill>
                <a:latin typeface="Calibri" panose="020F0502020204030204" pitchFamily="34" charset="0"/>
                <a:cs typeface="Calibri" panose="020F0502020204030204" pitchFamily="34" charset="0"/>
              </a:endParaRP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7"/>
            <a:stretch>
              <a:fillRect/>
            </a:stretch>
          </p:blipFill>
          <p:spPr>
            <a:xfrm>
              <a:off x="6888454" y="5862455"/>
              <a:ext cx="915273" cy="915273"/>
            </a:xfrm>
            <a:prstGeom prst="rect">
              <a:avLst/>
            </a:prstGeom>
          </p:spPr>
        </p:pic>
      </p:grpSp>
    </p:spTree>
    <p:extLst>
      <p:ext uri="{BB962C8B-B14F-4D97-AF65-F5344CB8AC3E}">
        <p14:creationId xmlns:p14="http://schemas.microsoft.com/office/powerpoint/2010/main" val="112968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Tên cảng biển lớn 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5"/>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6"/>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2849209" y="3640722"/>
            <a:ext cx="6176731" cy="1076126"/>
            <a:chOff x="6339398" y="5729553"/>
            <a:chExt cx="6176731"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57190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Cảng Đà Nẵng</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7"/>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2896207" y="5110539"/>
            <a:ext cx="6134387" cy="1076126"/>
            <a:chOff x="6381742" y="5729553"/>
            <a:chExt cx="6134387"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6797035" y="5729553"/>
              <a:ext cx="57190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rgbClr val="FF5050"/>
                  </a:solidFill>
                  <a:latin typeface="Calibri" panose="020F0502020204030204" pitchFamily="34" charset="0"/>
                  <a:cs typeface="Calibri" panose="020F0502020204030204" pitchFamily="34" charset="0"/>
                </a:rPr>
                <a:t>Cảng Hải Phòng</a:t>
              </a:r>
              <a:endParaRPr lang="en-US" sz="4400" b="1">
                <a:solidFill>
                  <a:srgbClr val="FF5050"/>
                </a:solidFill>
                <a:latin typeface="Calibri" panose="020F0502020204030204" pitchFamily="34" charset="0"/>
                <a:cs typeface="Calibri" panose="020F0502020204030204" pitchFamily="34" charset="0"/>
              </a:endParaRP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7"/>
            <a:stretch>
              <a:fillRect/>
            </a:stretch>
          </p:blipFill>
          <p:spPr>
            <a:xfrm>
              <a:off x="6381742" y="5852323"/>
              <a:ext cx="915273" cy="915273"/>
            </a:xfrm>
            <a:prstGeom prst="rect">
              <a:avLst/>
            </a:prstGeom>
          </p:spPr>
        </p:pic>
      </p:grpSp>
    </p:spTree>
    <p:extLst>
      <p:ext uri="{BB962C8B-B14F-4D97-AF65-F5344CB8AC3E}">
        <p14:creationId xmlns:p14="http://schemas.microsoft.com/office/powerpoint/2010/main" val="940531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sp>
        <p:nvSpPr>
          <p:cNvPr id="13" name="a">
            <a:extLst>
              <a:ext uri="{FF2B5EF4-FFF2-40B4-BE49-F238E27FC236}">
                <a16:creationId xmlns:a16="http://schemas.microsoft.com/office/drawing/2014/main" id="{AD28DCB8-62FA-369A-919C-8547455A279F}"/>
              </a:ext>
            </a:extLst>
          </p:cNvPr>
          <p:cNvSpPr/>
          <p:nvPr/>
        </p:nvSpPr>
        <p:spPr>
          <a:xfrm>
            <a:off x="1257977" y="1309577"/>
            <a:ext cx="9676046" cy="1904253"/>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r>
              <a:rPr lang="vi-VN" sz="4800" b="1">
                <a:solidFill>
                  <a:srgbClr val="000066"/>
                </a:solidFill>
                <a:latin typeface="Calibri" panose="020F0502020204030204"/>
              </a:rPr>
              <a:t>Nơi sản xuất muối biển nổi tiếng ở nước ta?</a:t>
            </a:r>
            <a:endParaRPr lang="en-US" sz="6600" b="1" dirty="0">
              <a:solidFill>
                <a:srgbClr val="000066"/>
              </a:solidFill>
              <a:latin typeface="Calibri" panose="020F0502020204030204"/>
            </a:endParaRPr>
          </a:p>
        </p:txBody>
      </p:sp>
      <p:pic>
        <p:nvPicPr>
          <p:cNvPr id="37" name="Picture 33">
            <a:extLst>
              <a:ext uri="{FF2B5EF4-FFF2-40B4-BE49-F238E27FC236}">
                <a16:creationId xmlns:a16="http://schemas.microsoft.com/office/drawing/2014/main" id="{509236A0-F8B5-2B70-BFFE-EE30D1C6E9C0}"/>
              </a:ext>
            </a:extLst>
          </p:cNvPr>
          <p:cNvPicPr>
            <a:picLocks noChangeAspect="1"/>
          </p:cNvPicPr>
          <p:nvPr/>
        </p:nvPicPr>
        <p:blipFill>
          <a:blip r:embed="rId5"/>
          <a:srcRect/>
          <a:stretch>
            <a:fillRect/>
          </a:stretch>
        </p:blipFill>
        <p:spPr>
          <a:xfrm rot="927740" flipH="1">
            <a:off x="8003335" y="149605"/>
            <a:ext cx="1445194" cy="1507373"/>
          </a:xfrm>
          <a:prstGeom prst="rect">
            <a:avLst/>
          </a:prstGeom>
        </p:spPr>
      </p:pic>
      <p:pic>
        <p:nvPicPr>
          <p:cNvPr id="38" name="Picture 34">
            <a:extLst>
              <a:ext uri="{FF2B5EF4-FFF2-40B4-BE49-F238E27FC236}">
                <a16:creationId xmlns:a16="http://schemas.microsoft.com/office/drawing/2014/main" id="{83560B2C-EAAB-038D-D851-4F25E5168599}"/>
              </a:ext>
            </a:extLst>
          </p:cNvPr>
          <p:cNvPicPr>
            <a:picLocks noChangeAspect="1"/>
          </p:cNvPicPr>
          <p:nvPr/>
        </p:nvPicPr>
        <p:blipFill>
          <a:blip r:embed="rId6"/>
          <a:srcRect/>
          <a:stretch>
            <a:fillRect/>
          </a:stretch>
        </p:blipFill>
        <p:spPr>
          <a:xfrm rot="21115397">
            <a:off x="2716752" y="159324"/>
            <a:ext cx="1443561" cy="1487938"/>
          </a:xfrm>
          <a:prstGeom prst="rect">
            <a:avLst/>
          </a:prstGeom>
        </p:spPr>
      </p:pic>
      <p:grpSp>
        <p:nvGrpSpPr>
          <p:cNvPr id="14" name="Nhóm 23">
            <a:extLst>
              <a:ext uri="{FF2B5EF4-FFF2-40B4-BE49-F238E27FC236}">
                <a16:creationId xmlns:a16="http://schemas.microsoft.com/office/drawing/2014/main" id="{B96A27E7-7ABF-B09B-ACF3-E0B5B6D708F9}"/>
              </a:ext>
            </a:extLst>
          </p:cNvPr>
          <p:cNvGrpSpPr/>
          <p:nvPr/>
        </p:nvGrpSpPr>
        <p:grpSpPr>
          <a:xfrm>
            <a:off x="4106800" y="1191608"/>
            <a:ext cx="3713203" cy="485302"/>
            <a:chOff x="3666356" y="4520631"/>
            <a:chExt cx="4280542" cy="1434042"/>
          </a:xfrm>
        </p:grpSpPr>
        <p:sp>
          <p:nvSpPr>
            <p:cNvPr id="15" name="TextBox 67">
              <a:extLst>
                <a:ext uri="{FF2B5EF4-FFF2-40B4-BE49-F238E27FC236}">
                  <a16:creationId xmlns:a16="http://schemas.microsoft.com/office/drawing/2014/main" id="{DCBEABD9-E6D3-A7CB-0028-9AB0CF0B4812}"/>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algn="ctr"/>
              <a:r>
                <a:rPr lang="en-US" sz="9600" b="1">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Câu hỏi</a:t>
              </a:r>
              <a:endParaRPr lang="en-US" sz="9600" b="1" dirty="0">
                <a:ln w="190500">
                  <a:solidFill>
                    <a:schemeClr val="bg1"/>
                  </a:solidFill>
                  <a:prstDash val="solid"/>
                </a:ln>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endParaRPr>
            </a:p>
          </p:txBody>
        </p:sp>
        <p:sp>
          <p:nvSpPr>
            <p:cNvPr id="16" name="TextBox 67">
              <a:extLst>
                <a:ext uri="{FF2B5EF4-FFF2-40B4-BE49-F238E27FC236}">
                  <a16:creationId xmlns:a16="http://schemas.microsoft.com/office/drawing/2014/main" id="{123EB1EB-B0AC-66E4-495B-B4C68988DBC7}"/>
                </a:ext>
              </a:extLst>
            </p:cNvPr>
            <p:cNvSpPr txBox="1"/>
            <p:nvPr/>
          </p:nvSpPr>
          <p:spPr>
            <a:xfrm>
              <a:off x="3666356" y="4520631"/>
              <a:ext cx="4280542" cy="1381473"/>
            </a:xfrm>
            <a:prstGeom prst="rect">
              <a:avLst/>
            </a:prstGeom>
            <a:noFill/>
          </p:spPr>
          <p:txBody>
            <a:bodyPr wrap="square" rtlCol="0">
              <a:prstTxWarp prst="textArchUp">
                <a:avLst/>
              </a:prstTxWarp>
              <a:spAutoFit/>
            </a:bodyPr>
            <a:lstStyle/>
            <a:p>
              <a:pPr algn="ctr"/>
              <a:r>
                <a:rPr lang="en-US" sz="9600" b="1">
                  <a:ln w="9525">
                    <a:noFill/>
                    <a:prstDash val="solid"/>
                  </a:ln>
                  <a:solidFill>
                    <a:srgbClr val="92D050"/>
                  </a:solidFill>
                  <a:latin typeface="LNTH-LuoLuoNotangYuanTi 1" pitchFamily="2" charset="-128"/>
                  <a:ea typeface="LNTH-LuoLuoNotangYuanTi 1" pitchFamily="2" charset="-128"/>
                  <a:cs typeface="LNTH-LuoLuoNotangYuanTi 1" pitchFamily="2" charset="-128"/>
                </a:rPr>
                <a:t>Câu hỏi</a:t>
              </a:r>
              <a:endParaRPr lang="en-US" sz="9600" b="1" dirty="0">
                <a:ln w="9525">
                  <a:noFill/>
                  <a:prstDash val="solid"/>
                </a:ln>
                <a:solidFill>
                  <a:srgbClr val="92D050"/>
                </a:solidFill>
                <a:latin typeface="LNTH-LuoLuoNotangYuanTi 1" pitchFamily="2" charset="-128"/>
                <a:ea typeface="LNTH-LuoLuoNotangYuanTi 1" pitchFamily="2" charset="-128"/>
                <a:cs typeface="LNTH-LuoLuoNotangYuanTi 1" pitchFamily="2" charset="-128"/>
              </a:endParaRPr>
            </a:p>
          </p:txBody>
        </p:sp>
      </p:grpSp>
      <p:grpSp>
        <p:nvGrpSpPr>
          <p:cNvPr id="4" name="Group 29">
            <a:extLst>
              <a:ext uri="{FF2B5EF4-FFF2-40B4-BE49-F238E27FC236}">
                <a16:creationId xmlns:a16="http://schemas.microsoft.com/office/drawing/2014/main" id="{92B84795-C0F5-0944-14F5-8BD907BEED8B}"/>
              </a:ext>
            </a:extLst>
          </p:cNvPr>
          <p:cNvGrpSpPr/>
          <p:nvPr/>
        </p:nvGrpSpPr>
        <p:grpSpPr>
          <a:xfrm>
            <a:off x="2849209" y="3640722"/>
            <a:ext cx="6176731" cy="1076126"/>
            <a:chOff x="6339398" y="5729553"/>
            <a:chExt cx="6176731" cy="1076126"/>
          </a:xfrm>
        </p:grpSpPr>
        <p:sp>
          <p:nvSpPr>
            <p:cNvPr id="5" name="Rectangle: Rounded Corners 27">
              <a:extLst>
                <a:ext uri="{FF2B5EF4-FFF2-40B4-BE49-F238E27FC236}">
                  <a16:creationId xmlns:a16="http://schemas.microsoft.com/office/drawing/2014/main" id="{7D69D468-FFE4-239D-3072-AAF858F7D7FB}"/>
                </a:ext>
              </a:extLst>
            </p:cNvPr>
            <p:cNvSpPr/>
            <p:nvPr/>
          </p:nvSpPr>
          <p:spPr>
            <a:xfrm>
              <a:off x="6797035" y="5729553"/>
              <a:ext cx="571909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5050"/>
                  </a:solidFill>
                </a:rPr>
                <a:t>Cà Ná (Ninh Thuận)</a:t>
              </a:r>
            </a:p>
          </p:txBody>
        </p:sp>
        <p:pic>
          <p:nvPicPr>
            <p:cNvPr id="6" name="Picture 18">
              <a:extLst>
                <a:ext uri="{FF2B5EF4-FFF2-40B4-BE49-F238E27FC236}">
                  <a16:creationId xmlns:a16="http://schemas.microsoft.com/office/drawing/2014/main" id="{97A16284-714D-C8E1-F7DA-EA9C0F8CC865}"/>
                </a:ext>
              </a:extLst>
            </p:cNvPr>
            <p:cNvPicPr>
              <a:picLocks noChangeAspect="1"/>
            </p:cNvPicPr>
            <p:nvPr/>
          </p:nvPicPr>
          <p:blipFill>
            <a:blip r:embed="rId7"/>
            <a:stretch>
              <a:fillRect/>
            </a:stretch>
          </p:blipFill>
          <p:spPr>
            <a:xfrm>
              <a:off x="6339398" y="5809979"/>
              <a:ext cx="915273" cy="915273"/>
            </a:xfrm>
            <a:prstGeom prst="rect">
              <a:avLst/>
            </a:prstGeom>
          </p:spPr>
        </p:pic>
      </p:grpSp>
      <p:grpSp>
        <p:nvGrpSpPr>
          <p:cNvPr id="10" name="Group 29">
            <a:extLst>
              <a:ext uri="{FF2B5EF4-FFF2-40B4-BE49-F238E27FC236}">
                <a16:creationId xmlns:a16="http://schemas.microsoft.com/office/drawing/2014/main" id="{E952A066-B9D9-2942-7FE6-93BEF6D90F66}"/>
              </a:ext>
            </a:extLst>
          </p:cNvPr>
          <p:cNvGrpSpPr/>
          <p:nvPr/>
        </p:nvGrpSpPr>
        <p:grpSpPr>
          <a:xfrm>
            <a:off x="2156143" y="5086193"/>
            <a:ext cx="7605207" cy="1076126"/>
            <a:chOff x="6381742" y="5729553"/>
            <a:chExt cx="7605207" cy="1076126"/>
          </a:xfrm>
        </p:grpSpPr>
        <p:sp>
          <p:nvSpPr>
            <p:cNvPr id="11" name="Rectangle: Rounded Corners 27">
              <a:extLst>
                <a:ext uri="{FF2B5EF4-FFF2-40B4-BE49-F238E27FC236}">
                  <a16:creationId xmlns:a16="http://schemas.microsoft.com/office/drawing/2014/main" id="{0B34893F-090F-4CA1-4521-68648287B965}"/>
                </a:ext>
              </a:extLst>
            </p:cNvPr>
            <p:cNvSpPr/>
            <p:nvPr/>
          </p:nvSpPr>
          <p:spPr>
            <a:xfrm>
              <a:off x="6797035" y="5729553"/>
              <a:ext cx="7189914" cy="1076126"/>
            </a:xfrm>
            <a:prstGeom prst="roundRect">
              <a:avLst>
                <a:gd name="adj" fmla="val 50000"/>
              </a:avLst>
            </a:prstGeom>
            <a:solidFill>
              <a:srgbClr val="E8FFD1"/>
            </a:solidFill>
            <a:ln w="88900" cap="rnd" cmpd="thinThick">
              <a:solidFill>
                <a:srgbClr val="00B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rgbClr val="FF5050"/>
                  </a:solidFill>
                  <a:latin typeface="Calibri" panose="020F0502020204030204" pitchFamily="34" charset="0"/>
                  <a:cs typeface="Calibri" panose="020F0502020204030204" pitchFamily="34" charset="0"/>
                </a:rPr>
                <a:t>Phương Cựu (Ninh Thuận)</a:t>
              </a:r>
              <a:endParaRPr lang="en-US" sz="4400" b="1">
                <a:solidFill>
                  <a:srgbClr val="FF5050"/>
                </a:solidFill>
                <a:latin typeface="Calibri" panose="020F0502020204030204" pitchFamily="34" charset="0"/>
                <a:cs typeface="Calibri" panose="020F0502020204030204" pitchFamily="34" charset="0"/>
              </a:endParaRPr>
            </a:p>
          </p:txBody>
        </p:sp>
        <p:pic>
          <p:nvPicPr>
            <p:cNvPr id="12" name="Picture 18">
              <a:extLst>
                <a:ext uri="{FF2B5EF4-FFF2-40B4-BE49-F238E27FC236}">
                  <a16:creationId xmlns:a16="http://schemas.microsoft.com/office/drawing/2014/main" id="{A9879959-9F34-23AB-A78A-7F0A8CB0310F}"/>
                </a:ext>
              </a:extLst>
            </p:cNvPr>
            <p:cNvPicPr>
              <a:picLocks noChangeAspect="1"/>
            </p:cNvPicPr>
            <p:nvPr/>
          </p:nvPicPr>
          <p:blipFill>
            <a:blip r:embed="rId7"/>
            <a:stretch>
              <a:fillRect/>
            </a:stretch>
          </p:blipFill>
          <p:spPr>
            <a:xfrm>
              <a:off x="6381742" y="5852323"/>
              <a:ext cx="915273" cy="915273"/>
            </a:xfrm>
            <a:prstGeom prst="rect">
              <a:avLst/>
            </a:prstGeom>
          </p:spPr>
        </p:pic>
      </p:grpSp>
    </p:spTree>
    <p:extLst>
      <p:ext uri="{BB962C8B-B14F-4D97-AF65-F5344CB8AC3E}">
        <p14:creationId xmlns:p14="http://schemas.microsoft.com/office/powerpoint/2010/main" val="353019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par>
                                <p:cTn id="17" presetID="32" presetClass="emph" presetSubtype="0"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ting.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outVertical)">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8D2CF7D2-0A92-8132-ABEC-2FCEEDC77DD1}"/>
              </a:ext>
            </a:extLst>
          </p:cNvPr>
          <p:cNvGrpSpPr/>
          <p:nvPr/>
        </p:nvGrpSpPr>
        <p:grpSpPr>
          <a:xfrm>
            <a:off x="1075349" y="379828"/>
            <a:ext cx="10041301" cy="2215991"/>
            <a:chOff x="1575311" y="446027"/>
            <a:chExt cx="11171227" cy="2215991"/>
          </a:xfrm>
        </p:grpSpPr>
        <p:sp>
          <p:nvSpPr>
            <p:cNvPr id="3" name="TextBox 8">
              <a:extLst>
                <a:ext uri="{FF2B5EF4-FFF2-40B4-BE49-F238E27FC236}">
                  <a16:creationId xmlns:a16="http://schemas.microsoft.com/office/drawing/2014/main" id="{C0C58F07-F1AF-393E-A326-F49BF18DF6E6}"/>
                </a:ext>
              </a:extLst>
            </p:cNvPr>
            <p:cNvSpPr txBox="1"/>
            <p:nvPr/>
          </p:nvSpPr>
          <p:spPr>
            <a:xfrm>
              <a:off x="1575311" y="446027"/>
              <a:ext cx="11171227" cy="221599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KHÁM PHÁ</a:t>
              </a:r>
            </a:p>
          </p:txBody>
        </p:sp>
        <p:sp>
          <p:nvSpPr>
            <p:cNvPr id="7" name="TextBox 12">
              <a:extLst>
                <a:ext uri="{FF2B5EF4-FFF2-40B4-BE49-F238E27FC236}">
                  <a16:creationId xmlns:a16="http://schemas.microsoft.com/office/drawing/2014/main" id="{495015ED-7715-BAF5-D3BF-1CFED068BF99}"/>
                </a:ext>
              </a:extLst>
            </p:cNvPr>
            <p:cNvSpPr txBox="1"/>
            <p:nvPr/>
          </p:nvSpPr>
          <p:spPr>
            <a:xfrm>
              <a:off x="1575311" y="446027"/>
              <a:ext cx="11171227" cy="221599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K</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38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Á</a:t>
              </a:r>
              <a:r>
                <a:rPr kumimoji="0" lang="sv-SE" sz="138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M </a:t>
              </a:r>
              <a:r>
                <a:rPr kumimoji="0" lang="sv-SE" sz="138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P</a:t>
              </a:r>
              <a:r>
                <a:rPr kumimoji="0" lang="sv-SE" sz="138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H</a:t>
              </a:r>
              <a:r>
                <a:rPr kumimoji="0" lang="sv-SE" sz="138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Á</a:t>
              </a:r>
              <a:endParaRPr kumimoji="0" lang="sv-SE" sz="138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2199177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2992</TotalTime>
  <Words>1760</Words>
  <Application>Microsoft Office PowerPoint</Application>
  <PresentationFormat>Màn hình rộng</PresentationFormat>
  <Paragraphs>269</Paragraphs>
  <Slides>49</Slides>
  <Notes>38</Notes>
  <HiddenSlides>0</HiddenSlides>
  <MMClips>0</MMClips>
  <ScaleCrop>false</ScaleCrop>
  <HeadingPairs>
    <vt:vector size="6" baseType="variant">
      <vt:variant>
        <vt:lpstr>Phông được Dùng</vt:lpstr>
      </vt:variant>
      <vt:variant>
        <vt:i4>14</vt:i4>
      </vt:variant>
      <vt:variant>
        <vt:lpstr>Chủ đề</vt:lpstr>
      </vt:variant>
      <vt:variant>
        <vt:i4>1</vt:i4>
      </vt:variant>
      <vt:variant>
        <vt:lpstr>Tiêu đề Bản chiếu</vt:lpstr>
      </vt:variant>
      <vt:variant>
        <vt:i4>49</vt:i4>
      </vt:variant>
    </vt:vector>
  </HeadingPairs>
  <TitlesOfParts>
    <vt:vector size="64" baseType="lpstr">
      <vt:lpstr>UTM Duepuntozero</vt:lpstr>
      <vt:lpstr>UTM Showcard</vt:lpstr>
      <vt:lpstr>Calibri Light</vt:lpstr>
      <vt:lpstr>Times New Roman</vt:lpstr>
      <vt:lpstr>Arial</vt:lpstr>
      <vt:lpstr>Calibri </vt:lpstr>
      <vt:lpstr>SVN-Gretoon</vt:lpstr>
      <vt:lpstr>SVN-ARCO Typography</vt:lpstr>
      <vt:lpstr>UTM Mother</vt:lpstr>
      <vt:lpstr>LNTH-LuoLuoNotangYuanTi 1</vt:lpstr>
      <vt:lpstr>UTM Edwardian</vt:lpstr>
      <vt:lpstr>iCiel Pony</vt:lpstr>
      <vt:lpstr>SVN-Apple</vt:lpstr>
      <vt:lpstr>Calibri</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 KHOA BAO NGOC</dc:creator>
  <cp:lastModifiedBy>pc</cp:lastModifiedBy>
  <cp:revision>3</cp:revision>
  <dcterms:created xsi:type="dcterms:W3CDTF">2023-08-10T11:07:18Z</dcterms:created>
  <dcterms:modified xsi:type="dcterms:W3CDTF">2023-12-26T16:08:52Z</dcterms:modified>
</cp:coreProperties>
</file>