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59" r:id="rId4"/>
    <p:sldId id="260" r:id="rId5"/>
    <p:sldId id="292" r:id="rId6"/>
    <p:sldId id="262" r:id="rId7"/>
    <p:sldId id="294" r:id="rId8"/>
    <p:sldId id="267" r:id="rId9"/>
    <p:sldId id="264" r:id="rId10"/>
    <p:sldId id="295" r:id="rId11"/>
    <p:sldId id="296" r:id="rId12"/>
    <p:sldId id="297" r:id="rId13"/>
    <p:sldId id="298" r:id="rId14"/>
    <p:sldId id="301" r:id="rId15"/>
    <p:sldId id="266" r:id="rId16"/>
    <p:sldId id="299" r:id="rId17"/>
    <p:sldId id="300" r:id="rId18"/>
    <p:sldId id="302" r:id="rId19"/>
    <p:sldId id="305" r:id="rId20"/>
    <p:sldId id="306" r:id="rId21"/>
    <p:sldId id="270" r:id="rId22"/>
    <p:sldId id="271" r:id="rId23"/>
    <p:sldId id="310" r:id="rId24"/>
    <p:sldId id="307" r:id="rId25"/>
    <p:sldId id="308" r:id="rId26"/>
    <p:sldId id="309"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415D"/>
    <a:srgbClr val="009FDE"/>
    <a:srgbClr val="ED7D31"/>
    <a:srgbClr val="AFF7C2"/>
    <a:srgbClr val="15DE48"/>
    <a:srgbClr val="F6FA70"/>
    <a:srgbClr val="FFFEEA"/>
    <a:srgbClr val="EC0A60"/>
    <a:srgbClr val="FFEFE1"/>
    <a:srgbClr val="EB6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2" autoAdjust="0"/>
    <p:restoredTop sz="94280" autoAdjust="0"/>
  </p:normalViewPr>
  <p:slideViewPr>
    <p:cSldViewPr snapToGrid="0">
      <p:cViewPr varScale="1">
        <p:scale>
          <a:sx n="62" d="100"/>
          <a:sy n="62" d="100"/>
        </p:scale>
        <p:origin x="1240" y="76"/>
      </p:cViewPr>
      <p:guideLst/>
    </p:cSldViewPr>
  </p:slideViewPr>
  <p:notesTextViewPr>
    <p:cViewPr>
      <p:scale>
        <a:sx n="1" d="1"/>
        <a:sy n="1" d="1"/>
      </p:scale>
      <p:origin x="0" y="0"/>
    </p:cViewPr>
  </p:notesTextViewPr>
  <p:sorterViewPr>
    <p:cViewPr>
      <p:scale>
        <a:sx n="100" d="100"/>
        <a:sy n="100" d="100"/>
      </p:scale>
      <p:origin x="0" y="-2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AC974-5D64-4DC2-9DF0-565FA9D64072}" type="datetimeFigureOut">
              <a:rPr lang="en-US" smtClean="0"/>
              <a:t>12/24/2023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377C7-5FEA-418A-9A02-7F4CBAE61D71}" type="slidenum">
              <a:rPr lang="en-US" smtClean="0"/>
              <a:t>‹#›</a:t>
            </a:fld>
            <a:endParaRPr lang="en-US"/>
          </a:p>
        </p:txBody>
      </p:sp>
    </p:spTree>
    <p:extLst>
      <p:ext uri="{BB962C8B-B14F-4D97-AF65-F5344CB8AC3E}">
        <p14:creationId xmlns:p14="http://schemas.microsoft.com/office/powerpoint/2010/main" val="93611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3377C7-5FEA-418A-9A02-7F4CBAE61D71}" type="slidenum">
              <a:rPr lang="en-US" smtClean="0"/>
              <a:t>7</a:t>
            </a:fld>
            <a:endParaRPr lang="en-US"/>
          </a:p>
        </p:txBody>
      </p:sp>
    </p:spTree>
    <p:extLst>
      <p:ext uri="{BB962C8B-B14F-4D97-AF65-F5344CB8AC3E}">
        <p14:creationId xmlns:p14="http://schemas.microsoft.com/office/powerpoint/2010/main" val="410899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A0FD3F-6BB8-485C-BF1D-98BBD8230C32}"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6880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6765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37134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0FD3F-6BB8-485C-BF1D-98BBD8230C32}"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38453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A0FD3F-6BB8-485C-BF1D-98BBD8230C32}"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94990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0FD3F-6BB8-485C-BF1D-98BBD8230C32}"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74426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A0FD3F-6BB8-485C-BF1D-98BBD8230C32}"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6802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0FD3F-6BB8-485C-BF1D-98BBD8230C32}"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258080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0FD3F-6BB8-485C-BF1D-98BBD8230C32}"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08011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A0FD3F-6BB8-485C-BF1D-98BBD8230C32}"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147403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A0FD3F-6BB8-485C-BF1D-98BBD8230C32}"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B043E4-1FCA-485F-9DC9-8BA54E61636B}" type="slidenum">
              <a:rPr lang="en-US" smtClean="0"/>
              <a:t>‹#›</a:t>
            </a:fld>
            <a:endParaRPr lang="en-US"/>
          </a:p>
        </p:txBody>
      </p:sp>
    </p:spTree>
    <p:extLst>
      <p:ext uri="{BB962C8B-B14F-4D97-AF65-F5344CB8AC3E}">
        <p14:creationId xmlns:p14="http://schemas.microsoft.com/office/powerpoint/2010/main" val="87446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0FD3F-6BB8-485C-BF1D-98BBD8230C32}" type="datetimeFigureOut">
              <a:rPr lang="en-US" smtClean="0"/>
              <a:t>12/24/2023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043E4-1FCA-485F-9DC9-8BA54E61636B}"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16615" y="-266082"/>
            <a:ext cx="3245202" cy="3245202"/>
          </a:xfrm>
          <a:prstGeom prst="rect">
            <a:avLst/>
          </a:prstGeom>
        </p:spPr>
      </p:pic>
    </p:spTree>
    <p:extLst>
      <p:ext uri="{BB962C8B-B14F-4D97-AF65-F5344CB8AC3E}">
        <p14:creationId xmlns:p14="http://schemas.microsoft.com/office/powerpoint/2010/main" val="317805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7.wdp"/><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openxmlformats.org/officeDocument/2006/relationships/image" Target="../media/image3.jpg"/><Relationship Id="rId7" Type="http://schemas.microsoft.com/office/2007/relationships/hdphoto" Target="../media/hdphoto10.wdp"/><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11.wdp"/><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jpg"/><Relationship Id="rId7" Type="http://schemas.microsoft.com/office/2007/relationships/hdphoto" Target="../media/hdphoto10.wdp"/><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13.wdp"/><Relationship Id="rId5" Type="http://schemas.microsoft.com/office/2007/relationships/hdphoto" Target="../media/hdphoto9.wdp"/><Relationship Id="rId10" Type="http://schemas.openxmlformats.org/officeDocument/2006/relationships/image" Target="../media/image35.png"/><Relationship Id="rId4" Type="http://schemas.openxmlformats.org/officeDocument/2006/relationships/image" Target="../media/image27.png"/><Relationship Id="rId9" Type="http://schemas.microsoft.com/office/2007/relationships/hdphoto" Target="../media/hdphoto12.wdp"/><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jpg"/><Relationship Id="rId7" Type="http://schemas.microsoft.com/office/2007/relationships/hdphoto" Target="../media/hdphoto10.wdp"/><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4.wdp"/><Relationship Id="rId5" Type="http://schemas.microsoft.com/office/2007/relationships/hdphoto" Target="../media/hdphoto9.wdp"/><Relationship Id="rId15" Type="http://schemas.openxmlformats.org/officeDocument/2006/relationships/audio" Target="../media/audio1.wav"/><Relationship Id="rId10" Type="http://schemas.openxmlformats.org/officeDocument/2006/relationships/image" Target="../media/image40.png"/><Relationship Id="rId4" Type="http://schemas.openxmlformats.org/officeDocument/2006/relationships/image" Target="../media/image27.png"/><Relationship Id="rId9" Type="http://schemas.microsoft.com/office/2007/relationships/hdphoto" Target="../media/hdphoto12.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jpg"/><Relationship Id="rId7"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59.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jpe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3.png"/><Relationship Id="rId5" Type="http://schemas.microsoft.com/office/2007/relationships/hdphoto" Target="../media/hdphoto18.wdp"/><Relationship Id="rId10" Type="http://schemas.microsoft.com/office/2007/relationships/hdphoto" Target="../media/hdphoto8.wdp"/><Relationship Id="rId4" Type="http://schemas.openxmlformats.org/officeDocument/2006/relationships/image" Target="../media/image61.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jpg"/><Relationship Id="rId7"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jpg"/><Relationship Id="rId7"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3.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0" y="1143130"/>
            <a:ext cx="12524509" cy="1107996"/>
            <a:chOff x="3865419" y="969818"/>
            <a:chExt cx="3713018" cy="1107996"/>
          </a:xfrm>
        </p:grpSpPr>
        <p:sp>
          <p:nvSpPr>
            <p:cNvPr id="7" name="TextBox 6"/>
            <p:cNvSpPr txBox="1"/>
            <p:nvPr/>
          </p:nvSpPr>
          <p:spPr>
            <a:xfrm>
              <a:off x="3865419" y="969818"/>
              <a:ext cx="3713018" cy="1107996"/>
            </a:xfrm>
            <a:prstGeom prst="rect">
              <a:avLst/>
            </a:prstGeom>
            <a:noFill/>
          </p:spPr>
          <p:txBody>
            <a:bodyPr wrap="square" rtlCol="0">
              <a:spAutoFit/>
            </a:bodyPr>
            <a:lstStyle/>
            <a:p>
              <a:pPr algn="ctr"/>
              <a:r>
                <a:rPr lang="en-US" sz="6600">
                  <a:ln w="127000">
                    <a:solidFill>
                      <a:schemeClr val="bg1"/>
                    </a:solidFill>
                  </a:ln>
                  <a:solidFill>
                    <a:schemeClr val="bg1"/>
                  </a:solidFill>
                  <a:latin typeface="SVN-ARCO Typography" panose="020B0603050302020204" pitchFamily="34" charset="2"/>
                </a:rPr>
                <a:t>Cuộc sống mến yêu</a:t>
              </a:r>
            </a:p>
          </p:txBody>
        </p:sp>
        <p:sp>
          <p:nvSpPr>
            <p:cNvPr id="9" name="TextBox 8"/>
            <p:cNvSpPr txBox="1"/>
            <p:nvPr/>
          </p:nvSpPr>
          <p:spPr>
            <a:xfrm>
              <a:off x="3865419" y="969818"/>
              <a:ext cx="3713018" cy="1107996"/>
            </a:xfrm>
            <a:prstGeom prst="rect">
              <a:avLst/>
            </a:prstGeom>
            <a:noFill/>
          </p:spPr>
          <p:txBody>
            <a:bodyPr wrap="square" rtlCol="0">
              <a:spAutoFit/>
            </a:bodyPr>
            <a:lstStyle/>
            <a:p>
              <a:pPr algn="ctr"/>
              <a:r>
                <a:rPr lang="en-US" sz="6600">
                  <a:ln>
                    <a:solidFill>
                      <a:sysClr val="windowText" lastClr="000000"/>
                    </a:solidFill>
                  </a:ln>
                  <a:gradFill flip="none" rotWithShape="1">
                    <a:gsLst>
                      <a:gs pos="0">
                        <a:srgbClr val="F94A29"/>
                      </a:gs>
                      <a:gs pos="15000">
                        <a:srgbClr val="FFB84C"/>
                      </a:gs>
                      <a:gs pos="46000">
                        <a:srgbClr val="00DFA2"/>
                      </a:gs>
                      <a:gs pos="30000">
                        <a:srgbClr val="FCE22A"/>
                      </a:gs>
                      <a:gs pos="62000">
                        <a:srgbClr val="2CD3E1"/>
                      </a:gs>
                      <a:gs pos="77000">
                        <a:srgbClr val="D61355"/>
                      </a:gs>
                      <a:gs pos="92000">
                        <a:srgbClr val="F266AB"/>
                      </a:gs>
                    </a:gsLst>
                    <a:path path="circle">
                      <a:fillToRect l="100000" t="100000"/>
                    </a:path>
                    <a:tileRect r="-100000" b="-100000"/>
                  </a:gradFill>
                  <a:effectLst>
                    <a:innerShdw blurRad="114300">
                      <a:prstClr val="black"/>
                    </a:innerShdw>
                  </a:effectLst>
                  <a:latin typeface="SVN-ARCO Typography" panose="020B0603050302020204" pitchFamily="34" charset="2"/>
                </a:rPr>
                <a:t>Cuộc sống mến yêu</a:t>
              </a:r>
            </a:p>
          </p:txBody>
        </p:sp>
      </p:grpSp>
      <p:grpSp>
        <p:nvGrpSpPr>
          <p:cNvPr id="12" name="Group 11"/>
          <p:cNvGrpSpPr/>
          <p:nvPr/>
        </p:nvGrpSpPr>
        <p:grpSpPr>
          <a:xfrm>
            <a:off x="-166255" y="10344"/>
            <a:ext cx="12524509" cy="707886"/>
            <a:chOff x="3865419" y="969818"/>
            <a:chExt cx="3713018" cy="707886"/>
          </a:xfrm>
        </p:grpSpPr>
        <p:sp>
          <p:nvSpPr>
            <p:cNvPr id="13" name="TextBox 12"/>
            <p:cNvSpPr txBox="1"/>
            <p:nvPr/>
          </p:nvSpPr>
          <p:spPr>
            <a:xfrm>
              <a:off x="3865419" y="969818"/>
              <a:ext cx="3713018" cy="707886"/>
            </a:xfrm>
            <a:prstGeom prst="rect">
              <a:avLst/>
            </a:prstGeom>
            <a:noFill/>
          </p:spPr>
          <p:txBody>
            <a:bodyPr wrap="square" rtlCol="0">
              <a:spAutoFit/>
            </a:bodyPr>
            <a:lstStyle/>
            <a:p>
              <a:pPr algn="ctr"/>
              <a:r>
                <a:rPr lang="en-US" sz="4000">
                  <a:ln w="127000">
                    <a:solidFill>
                      <a:schemeClr val="bg1"/>
                    </a:solidFill>
                  </a:ln>
                  <a:solidFill>
                    <a:schemeClr val="bg1"/>
                  </a:solidFill>
                  <a:latin typeface="MTD Summer Show" pitchFamily="50" charset="0"/>
                </a:rPr>
                <a:t>Tiếng Việt</a:t>
              </a:r>
            </a:p>
          </p:txBody>
        </p:sp>
        <p:sp>
          <p:nvSpPr>
            <p:cNvPr id="14" name="TextBox 13"/>
            <p:cNvSpPr txBox="1"/>
            <p:nvPr/>
          </p:nvSpPr>
          <p:spPr>
            <a:xfrm>
              <a:off x="3865419" y="969818"/>
              <a:ext cx="3713018" cy="707886"/>
            </a:xfrm>
            <a:prstGeom prst="rect">
              <a:avLst/>
            </a:prstGeom>
            <a:noFill/>
          </p:spPr>
          <p:txBody>
            <a:bodyPr wrap="square" rtlCol="0">
              <a:spAutoFit/>
            </a:bodyPr>
            <a:lstStyle/>
            <a:p>
              <a:pPr algn="ctr"/>
              <a:r>
                <a:rPr lang="en-US" sz="4000">
                  <a:ln>
                    <a:solidFill>
                      <a:sysClr val="windowText" lastClr="000000"/>
                    </a:solidFill>
                  </a:ln>
                  <a:solidFill>
                    <a:srgbClr val="F6FA70"/>
                  </a:solidFill>
                  <a:effectLst>
                    <a:outerShdw blurRad="38100" dist="38100" dir="2700000" algn="tl">
                      <a:srgbClr val="000000">
                        <a:alpha val="43137"/>
                      </a:srgbClr>
                    </a:outerShdw>
                  </a:effectLst>
                  <a:latin typeface="MTD Summer Show" pitchFamily="50" charset="0"/>
                </a:rPr>
                <a:t>Tiếng Việt</a:t>
              </a:r>
            </a:p>
          </p:txBody>
        </p:sp>
      </p:grpSp>
    </p:spTree>
    <p:extLst>
      <p:ext uri="{BB962C8B-B14F-4D97-AF65-F5344CB8AC3E}">
        <p14:creationId xmlns:p14="http://schemas.microsoft.com/office/powerpoint/2010/main" val="185372722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930" y="135441"/>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sp>
        <p:nvSpPr>
          <p:cNvPr id="5" name="Rectangle 4"/>
          <p:cNvSpPr/>
          <p:nvPr/>
        </p:nvSpPr>
        <p:spPr>
          <a:xfrm>
            <a:off x="3120572" y="1316182"/>
            <a:ext cx="5370286" cy="701731"/>
          </a:xfrm>
          <a:prstGeom prst="rect">
            <a:avLst/>
          </a:prstGeom>
        </p:spPr>
        <p:txBody>
          <a:bodyPr wrap="square">
            <a:spAutoFit/>
          </a:bodyPr>
          <a:lstStyle/>
          <a:p>
            <a:pPr marL="182880" indent="-365760" algn="ctr">
              <a:lnSpc>
                <a:spcPct val="110000"/>
              </a:lnSpc>
              <a:spcAft>
                <a:spcPts val="600"/>
              </a:spcAft>
              <a:buAutoNum type="alphaLcPeriod"/>
            </a:pPr>
            <a:r>
              <a:rPr lang="en-US" sz="3600" b="1">
                <a:solidFill>
                  <a:srgbClr val="EB6E19"/>
                </a:solidFill>
                <a:effectLst>
                  <a:outerShdw blurRad="38100" dist="38100" dir="2700000" algn="tl">
                    <a:srgbClr val="000000">
                      <a:alpha val="43137"/>
                    </a:srgbClr>
                  </a:outerShdw>
                </a:effectLst>
                <a:latin typeface="UTM Duepuntozero" panose="02040603050506020204" pitchFamily="18" charset="0"/>
              </a:rPr>
              <a:t>Trao đổi với bạn:</a:t>
            </a:r>
          </a:p>
        </p:txBody>
      </p:sp>
      <p:grpSp>
        <p:nvGrpSpPr>
          <p:cNvPr id="9" name="Group 8"/>
          <p:cNvGrpSpPr/>
          <p:nvPr/>
        </p:nvGrpSpPr>
        <p:grpSpPr>
          <a:xfrm>
            <a:off x="-253077" y="1410454"/>
            <a:ext cx="3868537" cy="3438248"/>
            <a:chOff x="-1111453" y="1770069"/>
            <a:chExt cx="3900858" cy="3466974"/>
          </a:xfrm>
        </p:grpSpPr>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22577" b="46002" l="0" r="27040"/>
                      </a14:imgEffect>
                    </a14:imgLayer>
                  </a14:imgProps>
                </a:ext>
                <a:ext uri="{28A0092B-C50C-407E-A947-70E740481C1C}">
                  <a14:useLocalDpi xmlns:a14="http://schemas.microsoft.com/office/drawing/2010/main" val="0"/>
                </a:ext>
              </a:extLst>
            </a:blip>
            <a:srcRect t="22326" r="73255" b="54497"/>
            <a:stretch/>
          </p:blipFill>
          <p:spPr>
            <a:xfrm rot="21372568" flipH="1">
              <a:off x="-986061" y="1770069"/>
              <a:ext cx="3775466" cy="3466974"/>
            </a:xfrm>
            <a:prstGeom prst="rect">
              <a:avLst/>
            </a:prstGeom>
          </p:spPr>
        </p:pic>
        <p:sp>
          <p:nvSpPr>
            <p:cNvPr id="8" name="Rectangle 7"/>
            <p:cNvSpPr/>
            <p:nvPr/>
          </p:nvSpPr>
          <p:spPr>
            <a:xfrm>
              <a:off x="-1111453" y="2800807"/>
              <a:ext cx="3629747" cy="1514261"/>
            </a:xfrm>
            <a:prstGeom prst="rect">
              <a:avLst/>
            </a:prstGeom>
          </p:spPr>
          <p:txBody>
            <a:bodyPr wrap="square">
              <a:spAutoFit/>
            </a:bodyPr>
            <a:lstStyle/>
            <a:p>
              <a:pPr lvl="1" algn="ctr">
                <a:lnSpc>
                  <a:spcPct val="110000"/>
                </a:lnSpc>
                <a:spcAft>
                  <a:spcPts val="600"/>
                </a:spcAft>
              </a:pPr>
              <a:r>
                <a:rPr lang="en-US" sz="2800" b="1"/>
                <a:t>Em chọn quan sát cây gì? Cây được trồng ở đâu?</a:t>
              </a:r>
            </a:p>
          </p:txBody>
        </p:sp>
      </p:grpSp>
      <p:grpSp>
        <p:nvGrpSpPr>
          <p:cNvPr id="16" name="Group 15"/>
          <p:cNvGrpSpPr/>
          <p:nvPr/>
        </p:nvGrpSpPr>
        <p:grpSpPr>
          <a:xfrm>
            <a:off x="2820657" y="1838192"/>
            <a:ext cx="3885417" cy="3130512"/>
            <a:chOff x="7297541" y="1404086"/>
            <a:chExt cx="4414587" cy="3466974"/>
          </a:xfrm>
        </p:grpSpPr>
        <p:pic>
          <p:nvPicPr>
            <p:cNvPr id="22" name="Picture 21"/>
            <p:cNvPicPr>
              <a:picLocks noChangeAspect="1"/>
            </p:cNvPicPr>
            <p:nvPr/>
          </p:nvPicPr>
          <p:blipFill rotWithShape="1">
            <a:blip r:embed="rId6">
              <a:extLst>
                <a:ext uri="{BEBA8EAE-BF5A-486C-A8C5-ECC9F3942E4B}">
                  <a14:imgProps xmlns:a14="http://schemas.microsoft.com/office/drawing/2010/main">
                    <a14:imgLayer r:embed="rId5">
                      <a14:imgEffect>
                        <a14:backgroundRemoval t="23061" b="46486" l="23308" r="50348"/>
                      </a14:imgEffect>
                    </a14:imgLayer>
                  </a14:imgProps>
                </a:ext>
                <a:ext uri="{28A0092B-C50C-407E-A947-70E740481C1C}">
                  <a14:useLocalDpi xmlns:a14="http://schemas.microsoft.com/office/drawing/2010/main" val="0"/>
                </a:ext>
              </a:extLst>
            </a:blip>
            <a:srcRect l="25036" t="22410" r="48219" b="54413"/>
            <a:stretch/>
          </p:blipFill>
          <p:spPr>
            <a:xfrm rot="21372568" flipH="1">
              <a:off x="7297541" y="1404086"/>
              <a:ext cx="4414587" cy="3466974"/>
            </a:xfrm>
            <a:prstGeom prst="rect">
              <a:avLst/>
            </a:prstGeom>
          </p:spPr>
        </p:pic>
        <p:sp>
          <p:nvSpPr>
            <p:cNvPr id="12" name="Rectangle 11"/>
            <p:cNvSpPr/>
            <p:nvPr/>
          </p:nvSpPr>
          <p:spPr>
            <a:xfrm>
              <a:off x="7352621" y="2212067"/>
              <a:ext cx="4112868" cy="1514261"/>
            </a:xfrm>
            <a:prstGeom prst="rect">
              <a:avLst/>
            </a:prstGeom>
          </p:spPr>
          <p:txBody>
            <a:bodyPr wrap="square">
              <a:spAutoFit/>
            </a:bodyPr>
            <a:lstStyle/>
            <a:p>
              <a:pPr lvl="1" algn="ctr">
                <a:lnSpc>
                  <a:spcPct val="110000"/>
                </a:lnSpc>
                <a:spcAft>
                  <a:spcPts val="600"/>
                </a:spcAft>
              </a:pPr>
              <a:r>
                <a:rPr lang="en-US" sz="2800" b="1"/>
                <a:t>Em quan sát </a:t>
              </a:r>
              <a:br>
                <a:rPr lang="en-US" sz="2800" b="1"/>
              </a:br>
              <a:r>
                <a:rPr lang="en-US" sz="2800" b="1"/>
                <a:t>cây vào thời điểm nào? Vì sao?</a:t>
              </a:r>
            </a:p>
          </p:txBody>
        </p:sp>
      </p:grpSp>
      <p:grpSp>
        <p:nvGrpSpPr>
          <p:cNvPr id="19" name="Group 18"/>
          <p:cNvGrpSpPr/>
          <p:nvPr/>
        </p:nvGrpSpPr>
        <p:grpSpPr>
          <a:xfrm>
            <a:off x="6055877" y="1469265"/>
            <a:ext cx="3519994" cy="3077348"/>
            <a:chOff x="7839769" y="2351940"/>
            <a:chExt cx="4429037" cy="3466974"/>
          </a:xfrm>
        </p:grpSpPr>
        <p:pic>
          <p:nvPicPr>
            <p:cNvPr id="25" name="Picture 24"/>
            <p:cNvPicPr>
              <a:picLocks noChangeAspect="1"/>
            </p:cNvPicPr>
            <p:nvPr/>
          </p:nvPicPr>
          <p:blipFill rotWithShape="1">
            <a:blip r:embed="rId7">
              <a:extLst>
                <a:ext uri="{BEBA8EAE-BF5A-486C-A8C5-ECC9F3942E4B}">
                  <a14:imgProps xmlns:a14="http://schemas.microsoft.com/office/drawing/2010/main">
                    <a14:imgLayer r:embed="rId5">
                      <a14:imgEffect>
                        <a14:backgroundRemoval t="23183" b="46607" l="48774" r="75814"/>
                      </a14:imgEffect>
                    </a14:imgLayer>
                  </a14:imgProps>
                </a:ext>
                <a:ext uri="{28A0092B-C50C-407E-A947-70E740481C1C}">
                  <a14:useLocalDpi xmlns:a14="http://schemas.microsoft.com/office/drawing/2010/main" val="0"/>
                </a:ext>
              </a:extLst>
            </a:blip>
            <a:srcRect l="48911" t="23247" r="24344" b="53576"/>
            <a:stretch/>
          </p:blipFill>
          <p:spPr>
            <a:xfrm rot="21372568" flipH="1">
              <a:off x="7854219" y="2351940"/>
              <a:ext cx="4414587" cy="3466974"/>
            </a:xfrm>
            <a:prstGeom prst="rect">
              <a:avLst/>
            </a:prstGeom>
          </p:spPr>
        </p:pic>
        <p:sp>
          <p:nvSpPr>
            <p:cNvPr id="18" name="Rectangle 17"/>
            <p:cNvSpPr/>
            <p:nvPr/>
          </p:nvSpPr>
          <p:spPr>
            <a:xfrm>
              <a:off x="7839769" y="3156322"/>
              <a:ext cx="3953193" cy="1705983"/>
            </a:xfrm>
            <a:prstGeom prst="rect">
              <a:avLst/>
            </a:prstGeom>
          </p:spPr>
          <p:txBody>
            <a:bodyPr wrap="square">
              <a:spAutoFit/>
            </a:bodyPr>
            <a:lstStyle/>
            <a:p>
              <a:pPr lvl="1" algn="ctr">
                <a:lnSpc>
                  <a:spcPct val="110000"/>
                </a:lnSpc>
                <a:spcAft>
                  <a:spcPts val="600"/>
                </a:spcAft>
              </a:pPr>
              <a:r>
                <a:rPr lang="en-US" sz="2800" b="1"/>
                <a:t>Em lựa chọn </a:t>
              </a:r>
              <a:br>
                <a:rPr lang="en-US" sz="2800" b="1"/>
              </a:br>
              <a:r>
                <a:rPr lang="en-US" sz="2800" b="1"/>
                <a:t>vị trí nào để quan sát cây?</a:t>
              </a:r>
            </a:p>
          </p:txBody>
        </p:sp>
      </p:grpSp>
      <p:grpSp>
        <p:nvGrpSpPr>
          <p:cNvPr id="20" name="Group 19"/>
          <p:cNvGrpSpPr/>
          <p:nvPr/>
        </p:nvGrpSpPr>
        <p:grpSpPr>
          <a:xfrm>
            <a:off x="8539448" y="1604007"/>
            <a:ext cx="4185108" cy="3286754"/>
            <a:chOff x="1761066" y="2776102"/>
            <a:chExt cx="4658102" cy="3658217"/>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5">
                      <a14:imgEffect>
                        <a14:backgroundRemoval t="23506" b="46890" l="72960" r="100000"/>
                      </a14:imgEffect>
                    </a14:imgLayer>
                  </a14:imgProps>
                </a:ext>
                <a:ext uri="{28A0092B-C50C-407E-A947-70E740481C1C}">
                  <a14:useLocalDpi xmlns:a14="http://schemas.microsoft.com/office/drawing/2010/main" val="0"/>
                </a:ext>
              </a:extLst>
            </a:blip>
            <a:srcRect l="73254" t="23504" r="1" b="53319"/>
            <a:stretch/>
          </p:blipFill>
          <p:spPr>
            <a:xfrm rot="21372568" flipH="1">
              <a:off x="1761066" y="2776102"/>
              <a:ext cx="4658102" cy="3658217"/>
            </a:xfrm>
            <a:prstGeom prst="rect">
              <a:avLst/>
            </a:prstGeom>
          </p:spPr>
        </p:pic>
        <p:sp>
          <p:nvSpPr>
            <p:cNvPr id="29" name="TextBox 28"/>
            <p:cNvSpPr txBox="1"/>
            <p:nvPr/>
          </p:nvSpPr>
          <p:spPr>
            <a:xfrm>
              <a:off x="2158013" y="3260751"/>
              <a:ext cx="3239280" cy="2212944"/>
            </a:xfrm>
            <a:prstGeom prst="rect">
              <a:avLst/>
            </a:prstGeom>
            <a:noFill/>
          </p:spPr>
          <p:txBody>
            <a:bodyPr wrap="square" rtlCol="0">
              <a:spAutoFit/>
            </a:bodyPr>
            <a:lstStyle/>
            <a:p>
              <a:pPr lvl="1" algn="ctr">
                <a:lnSpc>
                  <a:spcPct val="110000"/>
                </a:lnSpc>
                <a:spcAft>
                  <a:spcPts val="600"/>
                </a:spcAft>
              </a:pPr>
              <a:r>
                <a:rPr lang="en-US" sz="2800" b="1"/>
                <a:t>Em có thể </a:t>
              </a:r>
              <a:br>
                <a:rPr lang="en-US" sz="2800" b="1"/>
              </a:br>
              <a:r>
                <a:rPr lang="en-US" sz="2800" b="1"/>
                <a:t>sử dụng những giác quan nào để quan sát?</a:t>
              </a:r>
            </a:p>
          </p:txBody>
        </p:sp>
      </p:grpSp>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0" b="52466" l="0" r="35484">
                        <a14:foregroundMark x1="14138" y1="14713" x2="16049" y2="20008"/>
                        <a14:foregroundMark x1="32497" y1="17785" x2="32497" y2="17785"/>
                        <a14:foregroundMark x1="33294" y1="15279" x2="33294" y2="15279"/>
                      </a14:backgroundRemoval>
                    </a14:imgEffect>
                  </a14:imgLayer>
                </a14:imgProps>
              </a:ext>
              <a:ext uri="{28A0092B-C50C-407E-A947-70E740481C1C}">
                <a14:useLocalDpi xmlns:a14="http://schemas.microsoft.com/office/drawing/2010/main" val="0"/>
              </a:ext>
            </a:extLst>
          </a:blip>
          <a:srcRect r="61118" b="48089"/>
          <a:stretch/>
        </p:blipFill>
        <p:spPr>
          <a:xfrm>
            <a:off x="1317430" y="4349105"/>
            <a:ext cx="1744090" cy="2294001"/>
          </a:xfrm>
          <a:prstGeom prst="rect">
            <a:avLst/>
          </a:prstGeom>
        </p:spPr>
      </p:pic>
      <p:pic>
        <p:nvPicPr>
          <p:cNvPr id="31" name="Picture 30"/>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52466" l="30585" r="66069">
                        <a14:foregroundMark x1="14138" y1="14713" x2="16049" y2="20008"/>
                        <a14:foregroundMark x1="34369" y1="21827" x2="34369" y2="21827"/>
                      </a14:backgroundRemoval>
                    </a14:imgEffect>
                  </a14:imgLayer>
                </a14:imgProps>
              </a:ext>
              <a:ext uri="{28A0092B-C50C-407E-A947-70E740481C1C}">
                <a14:useLocalDpi xmlns:a14="http://schemas.microsoft.com/office/drawing/2010/main" val="0"/>
              </a:ext>
            </a:extLst>
          </a:blip>
          <a:srcRect l="29034" t="-808" r="32084" b="48897"/>
          <a:stretch/>
        </p:blipFill>
        <p:spPr>
          <a:xfrm>
            <a:off x="4132098" y="4285985"/>
            <a:ext cx="1792079" cy="2357121"/>
          </a:xfrm>
          <a:prstGeom prst="rect">
            <a:avLst/>
          </a:prstGeom>
        </p:spPr>
      </p:pic>
      <p:pic>
        <p:nvPicPr>
          <p:cNvPr id="36" name="Picture 35"/>
          <p:cNvPicPr>
            <a:picLocks noChangeAspect="1"/>
          </p:cNvPicPr>
          <p:nvPr/>
        </p:nvPicPr>
        <p:blipFill rotWithShape="1">
          <a:blip r:embed="rId12">
            <a:extLst>
              <a:ext uri="{BEBA8EAE-BF5A-486C-A8C5-ECC9F3942E4B}">
                <a14:imgProps xmlns:a14="http://schemas.microsoft.com/office/drawing/2010/main">
                  <a14:imgLayer r:embed="rId10">
                    <a14:imgEffect>
                      <a14:backgroundRemoval t="47494" b="100000" l="34807" r="70291">
                        <a14:foregroundMark x1="14138" y1="14713" x2="16049" y2="20008"/>
                        <a14:foregroundMark x1="34369" y1="21827" x2="34369" y2="21827"/>
                        <a14:foregroundMark x1="46396" y1="62773" x2="48945" y2="73565"/>
                        <a14:foregroundMark x1="47352" y1="97817" x2="47352" y2="97817"/>
                        <a14:foregroundMark x1="54560" y1="96524" x2="54560" y2="96524"/>
                        <a14:foregroundMark x1="45798" y1="96888" x2="48029" y2="99151"/>
                      </a14:backgroundRemoval>
                    </a14:imgEffect>
                  </a14:imgLayer>
                </a14:imgProps>
              </a:ext>
              <a:ext uri="{28A0092B-C50C-407E-A947-70E740481C1C}">
                <a14:useLocalDpi xmlns:a14="http://schemas.microsoft.com/office/drawing/2010/main" val="0"/>
              </a:ext>
            </a:extLst>
          </a:blip>
          <a:srcRect l="30404" t="45860" r="30714" b="987"/>
          <a:stretch/>
        </p:blipFill>
        <p:spPr>
          <a:xfrm>
            <a:off x="6850602" y="3833316"/>
            <a:ext cx="1976179" cy="2661452"/>
          </a:xfrm>
          <a:prstGeom prst="rect">
            <a:avLst/>
          </a:prstGeom>
        </p:spPr>
      </p:pic>
      <p:pic>
        <p:nvPicPr>
          <p:cNvPr id="37" name="Picture 36"/>
          <p:cNvPicPr>
            <a:picLocks noChangeAspect="1"/>
          </p:cNvPicPr>
          <p:nvPr/>
        </p:nvPicPr>
        <p:blipFill rotWithShape="1">
          <a:blip r:embed="rId13">
            <a:extLst>
              <a:ext uri="{BEBA8EAE-BF5A-486C-A8C5-ECC9F3942E4B}">
                <a14:imgProps xmlns:a14="http://schemas.microsoft.com/office/drawing/2010/main">
                  <a14:imgLayer r:embed="rId10">
                    <a14:imgEffect>
                      <a14:backgroundRemoval t="47494" b="100000" l="0" r="35484">
                        <a14:foregroundMark x1="14138" y1="14713" x2="16049" y2="20008"/>
                        <a14:foregroundMark x1="34369" y1="21827" x2="34369" y2="21827"/>
                        <a14:foregroundMark x1="46396" y1="62773" x2="48945" y2="73565"/>
                        <a14:foregroundMark x1="47352" y1="97817" x2="47352" y2="97817"/>
                        <a14:foregroundMark x1="54560" y1="96524" x2="54560" y2="96524"/>
                        <a14:foregroundMark x1="25129" y1="60792" x2="27758" y2="62692"/>
                        <a14:foregroundMark x1="6770" y1="63460" x2="6770" y2="63460"/>
                        <a14:foregroundMark x1="18399" y1="66492" x2="18399" y2="69159"/>
                      </a14:backgroundRemoval>
                    </a14:imgEffect>
                  </a14:imgLayer>
                </a14:imgProps>
              </a:ext>
              <a:ext uri="{28A0092B-C50C-407E-A947-70E740481C1C}">
                <a14:useLocalDpi xmlns:a14="http://schemas.microsoft.com/office/drawing/2010/main" val="0"/>
              </a:ext>
            </a:extLst>
          </a:blip>
          <a:srcRect l="-1419" t="49312" r="62537" b="-1223"/>
          <a:stretch/>
        </p:blipFill>
        <p:spPr>
          <a:xfrm>
            <a:off x="9719054" y="4041639"/>
            <a:ext cx="1976179" cy="2599268"/>
          </a:xfrm>
          <a:prstGeom prst="rect">
            <a:avLst/>
          </a:prstGeom>
        </p:spPr>
      </p:pic>
    </p:spTree>
    <p:extLst>
      <p:ext uri="{BB962C8B-B14F-4D97-AF65-F5344CB8AC3E}">
        <p14:creationId xmlns:p14="http://schemas.microsoft.com/office/powerpoint/2010/main" val="18455169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2" presetClass="entr" presetSubtype="8" fill="hold" nodeType="afterEffect" p14:presetBounceEnd="14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14000">
                                          <p:cBhvr additive="base">
                                            <p:cTn id="19" dur="500" fill="hold"/>
                                            <p:tgtEl>
                                              <p:spTgt spid="21"/>
                                            </p:tgtEl>
                                            <p:attrNameLst>
                                              <p:attrName>ppt_x</p:attrName>
                                            </p:attrNameLst>
                                          </p:cBhvr>
                                          <p:tavLst>
                                            <p:tav tm="0">
                                              <p:val>
                                                <p:strVal val="0-#ppt_w/2"/>
                                              </p:val>
                                            </p:tav>
                                            <p:tav tm="100000">
                                              <p:val>
                                                <p:strVal val="#ppt_x"/>
                                              </p:val>
                                            </p:tav>
                                          </p:tavLst>
                                        </p:anim>
                                        <p:anim calcmode="lin" valueType="num" p14:bounceEnd="14000">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Tiếng ting ting.wav"/>
                                            </p:tgtEl>
                                          </p:cMediaNode>
                                        </p:audio>
                                      </p:subTnLst>
                                    </p:cTn>
                                  </p:par>
                                </p:childTnLst>
                              </p:cTn>
                            </p:par>
                            <p:par>
                              <p:cTn id="25" fill="hold">
                                <p:stCondLst>
                                  <p:cond delay="2500"/>
                                </p:stCondLst>
                                <p:childTnLst>
                                  <p:par>
                                    <p:cTn id="26" presetID="37"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450" decel="100000" fill="hold"/>
                                            <p:tgtEl>
                                              <p:spTgt spid="3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2" name="Tiếng ting ting.wav"/>
                                            </p:tgtEl>
                                          </p:cMediaNode>
                                        </p:audio>
                                      </p:subTnLst>
                                    </p:cTn>
                                  </p:par>
                                </p:childTnLst>
                              </p:cTn>
                            </p:par>
                            <p:par>
                              <p:cTn id="36" fill="hold">
                                <p:stCondLst>
                                  <p:cond delay="3500"/>
                                </p:stCondLst>
                                <p:childTnLst>
                                  <p:par>
                                    <p:cTn id="37" presetID="37"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anim calcmode="lin" valueType="num">
                                          <p:cBhvr>
                                            <p:cTn id="40" dur="500" fill="hold"/>
                                            <p:tgtEl>
                                              <p:spTgt spid="36"/>
                                            </p:tgtEl>
                                            <p:attrNameLst>
                                              <p:attrName>ppt_x</p:attrName>
                                            </p:attrNameLst>
                                          </p:cBhvr>
                                          <p:tavLst>
                                            <p:tav tm="0">
                                              <p:val>
                                                <p:strVal val="#ppt_x"/>
                                              </p:val>
                                            </p:tav>
                                            <p:tav tm="100000">
                                              <p:val>
                                                <p:strVal val="#ppt_x"/>
                                              </p:val>
                                            </p:tav>
                                          </p:tavLst>
                                        </p:anim>
                                        <p:anim calcmode="lin" valueType="num">
                                          <p:cBhvr>
                                            <p:cTn id="41" dur="450" decel="100000" fill="hold"/>
                                            <p:tgtEl>
                                              <p:spTgt spid="36"/>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childTnLst>
                              </p:cTn>
                            </p:par>
                            <p:par>
                              <p:cTn id="43" fill="hold">
                                <p:stCondLst>
                                  <p:cond delay="4000"/>
                                </p:stCondLst>
                                <p:childTnLst>
                                  <p:par>
                                    <p:cTn id="44" presetID="2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2" name="Tiếng ting ting.wav"/>
                                            </p:tgtEl>
                                          </p:cMediaNode>
                                        </p:audio>
                                      </p:subTnLst>
                                    </p:cTn>
                                  </p:par>
                                </p:childTnLst>
                              </p:cTn>
                            </p:par>
                            <p:par>
                              <p:cTn id="47" fill="hold">
                                <p:stCondLst>
                                  <p:cond delay="4500"/>
                                </p:stCondLst>
                                <p:childTnLst>
                                  <p:par>
                                    <p:cTn id="48" presetID="2" presetClass="entr" presetSubtype="2" fill="hold" nodeType="afterEffect" p14:presetBounceEnd="20000">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14:bounceEnd="20000">
                                          <p:cBhvr additive="base">
                                            <p:cTn id="50" dur="500" fill="hold"/>
                                            <p:tgtEl>
                                              <p:spTgt spid="37"/>
                                            </p:tgtEl>
                                            <p:attrNameLst>
                                              <p:attrName>ppt_x</p:attrName>
                                            </p:attrNameLst>
                                          </p:cBhvr>
                                          <p:tavLst>
                                            <p:tav tm="0">
                                              <p:val>
                                                <p:strVal val="1+#ppt_w/2"/>
                                              </p:val>
                                            </p:tav>
                                            <p:tav tm="100000">
                                              <p:val>
                                                <p:strVal val="#ppt_x"/>
                                              </p:val>
                                            </p:tav>
                                          </p:tavLst>
                                        </p:anim>
                                        <p:anim calcmode="lin" valueType="num" p14:bounceEnd="20000">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14" name="Tiếng ting ting.wav"/>
                                            </p:tgtEl>
                                          </p:cMediaNode>
                                        </p:audio>
                                      </p:subTnLst>
                                    </p:cTn>
                                  </p:par>
                                </p:childTnLst>
                              </p:cTn>
                            </p:par>
                            <p:par>
                              <p:cTn id="25" fill="hold">
                                <p:stCondLst>
                                  <p:cond delay="2500"/>
                                </p:stCondLst>
                                <p:childTnLst>
                                  <p:par>
                                    <p:cTn id="26" presetID="37"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450" decel="100000" fill="hold"/>
                                            <p:tgtEl>
                                              <p:spTgt spid="3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14" name="Tiếng ting ting.wav"/>
                                            </p:tgtEl>
                                          </p:cMediaNode>
                                        </p:audio>
                                      </p:subTnLst>
                                    </p:cTn>
                                  </p:par>
                                </p:childTnLst>
                              </p:cTn>
                            </p:par>
                            <p:par>
                              <p:cTn id="36" fill="hold">
                                <p:stCondLst>
                                  <p:cond delay="3500"/>
                                </p:stCondLst>
                                <p:childTnLst>
                                  <p:par>
                                    <p:cTn id="37" presetID="37"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anim calcmode="lin" valueType="num">
                                          <p:cBhvr>
                                            <p:cTn id="40" dur="500" fill="hold"/>
                                            <p:tgtEl>
                                              <p:spTgt spid="36"/>
                                            </p:tgtEl>
                                            <p:attrNameLst>
                                              <p:attrName>ppt_x</p:attrName>
                                            </p:attrNameLst>
                                          </p:cBhvr>
                                          <p:tavLst>
                                            <p:tav tm="0">
                                              <p:val>
                                                <p:strVal val="#ppt_x"/>
                                              </p:val>
                                            </p:tav>
                                            <p:tav tm="100000">
                                              <p:val>
                                                <p:strVal val="#ppt_x"/>
                                              </p:val>
                                            </p:tav>
                                          </p:tavLst>
                                        </p:anim>
                                        <p:anim calcmode="lin" valueType="num">
                                          <p:cBhvr>
                                            <p:cTn id="41" dur="450" decel="100000" fill="hold"/>
                                            <p:tgtEl>
                                              <p:spTgt spid="36"/>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childTnLst>
                              </p:cTn>
                            </p:par>
                            <p:par>
                              <p:cTn id="43" fill="hold">
                                <p:stCondLst>
                                  <p:cond delay="4000"/>
                                </p:stCondLst>
                                <p:childTnLst>
                                  <p:par>
                                    <p:cTn id="44" presetID="2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14" name="Tiếng ting ting.wav"/>
                                            </p:tgtEl>
                                          </p:cMediaNode>
                                        </p:audio>
                                      </p:subTnLst>
                                    </p:cTn>
                                  </p:par>
                                </p:childTnLst>
                              </p:cTn>
                            </p:par>
                            <p:par>
                              <p:cTn id="47" fill="hold">
                                <p:stCondLst>
                                  <p:cond delay="4500"/>
                                </p:stCondLst>
                                <p:childTnLst>
                                  <p:par>
                                    <p:cTn id="48" presetID="2" presetClass="entr" presetSubtype="2"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1+#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14"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941" y="189557"/>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sp>
        <p:nvSpPr>
          <p:cNvPr id="5" name="Rectangle 4"/>
          <p:cNvSpPr/>
          <p:nvPr/>
        </p:nvSpPr>
        <p:spPr>
          <a:xfrm>
            <a:off x="2033424" y="1187212"/>
            <a:ext cx="7622720" cy="701731"/>
          </a:xfrm>
          <a:prstGeom prst="rect">
            <a:avLst/>
          </a:prstGeom>
        </p:spPr>
        <p:txBody>
          <a:bodyPr wrap="square">
            <a:spAutoFit/>
          </a:bodyPr>
          <a:lstStyle/>
          <a:p>
            <a:pPr marL="560070" indent="-365760" algn="ctr">
              <a:lnSpc>
                <a:spcPct val="110000"/>
              </a:lnSpc>
              <a:spcAft>
                <a:spcPts val="600"/>
              </a:spcAft>
              <a:buFont typeface="+mj-lt"/>
              <a:buAutoNum type="alphaLcPeriod" startAt="2"/>
            </a:pPr>
            <a:r>
              <a:rPr lang="en-US" sz="3600" b="1">
                <a:solidFill>
                  <a:srgbClr val="EB6E19"/>
                </a:solidFill>
                <a:effectLst>
                  <a:outerShdw blurRad="38100" dist="38100" dir="2700000" algn="tl">
                    <a:srgbClr val="000000">
                      <a:alpha val="43137"/>
                    </a:srgbClr>
                  </a:outerShdw>
                </a:effectLst>
                <a:latin typeface="UTM Duepuntozero" panose="02040603050506020204" pitchFamily="18" charset="0"/>
              </a:rPr>
              <a:t>Chọn trình tự quan sát phù hợp:</a:t>
            </a:r>
          </a:p>
        </p:txBody>
      </p:sp>
      <p:grpSp>
        <p:nvGrpSpPr>
          <p:cNvPr id="49" name="Group 48"/>
          <p:cNvGrpSpPr/>
          <p:nvPr/>
        </p:nvGrpSpPr>
        <p:grpSpPr>
          <a:xfrm>
            <a:off x="-1176801" y="2029716"/>
            <a:ext cx="3599672" cy="2937447"/>
            <a:chOff x="-1176801" y="2029716"/>
            <a:chExt cx="3599672" cy="2937447"/>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0" b="53008" l="0" r="53659">
                          <a14:foregroundMark x1="33525" y1="36375" x2="33525" y2="36375"/>
                          <a14:foregroundMark x1="31397" y1="35285" x2="36275" y2="43319"/>
                          <a14:foregroundMark x1="36275" y1="46669" x2="36275" y2="46669"/>
                          <a14:foregroundMark x1="29268" y1="46669" x2="29845" y2="46952"/>
                          <a14:foregroundMark x1="35965" y1="46104" x2="37206" y2="46952"/>
                          <a14:foregroundMark x1="29845" y1="32499" x2="26519" y2="36375"/>
                          <a14:foregroundMark x1="24390" y1="38595" x2="26519" y2="40816"/>
                          <a14:foregroundMark x1="31707" y1="29713" x2="36585" y2="33872"/>
                          <a14:foregroundMark x1="28027" y1="44166" x2="28027" y2="44166"/>
                        </a14:backgroundRemoval>
                      </a14:imgEffect>
                    </a14:imgLayer>
                  </a14:imgProps>
                </a:ext>
                <a:ext uri="{28A0092B-C50C-407E-A947-70E740481C1C}">
                  <a14:useLocalDpi xmlns:a14="http://schemas.microsoft.com/office/drawing/2010/main" val="0"/>
                </a:ext>
              </a:extLst>
            </a:blip>
            <a:srcRect r="45729" b="45833"/>
            <a:stretch/>
          </p:blipFill>
          <p:spPr>
            <a:xfrm flipH="1">
              <a:off x="-506810" y="2029716"/>
              <a:ext cx="2679695" cy="2937447"/>
            </a:xfrm>
            <a:prstGeom prst="rect">
              <a:avLst/>
            </a:prstGeom>
          </p:spPr>
        </p:pic>
        <p:sp>
          <p:nvSpPr>
            <p:cNvPr id="8" name="Rectangle 7"/>
            <p:cNvSpPr/>
            <p:nvPr/>
          </p:nvSpPr>
          <p:spPr>
            <a:xfrm>
              <a:off x="-1176801" y="2651289"/>
              <a:ext cx="3599672" cy="542584"/>
            </a:xfrm>
            <a:prstGeom prst="rect">
              <a:avLst/>
            </a:prstGeom>
          </p:spPr>
          <p:txBody>
            <a:bodyPr wrap="square">
              <a:spAutoFit/>
            </a:bodyPr>
            <a:lstStyle/>
            <a:p>
              <a:pPr lvl="1" algn="ctr">
                <a:lnSpc>
                  <a:spcPct val="110000"/>
                </a:lnSpc>
                <a:spcAft>
                  <a:spcPts val="600"/>
                </a:spcAft>
              </a:pPr>
              <a:r>
                <a:rPr lang="en-US" sz="2800" b="1">
                  <a:solidFill>
                    <a:srgbClr val="009FDE"/>
                  </a:solidFill>
                </a:rPr>
                <a:t>Cách 1</a:t>
              </a:r>
            </a:p>
          </p:txBody>
        </p:sp>
      </p:grpSp>
      <p:grpSp>
        <p:nvGrpSpPr>
          <p:cNvPr id="46" name="Group 45"/>
          <p:cNvGrpSpPr/>
          <p:nvPr/>
        </p:nvGrpSpPr>
        <p:grpSpPr>
          <a:xfrm>
            <a:off x="1853218" y="2901528"/>
            <a:ext cx="3729521" cy="2658761"/>
            <a:chOff x="1396643" y="2880030"/>
            <a:chExt cx="3729521" cy="2658761"/>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5000" b="51650" l="5000" r="42500"/>
                      </a14:imgEffect>
                    </a14:imgLayer>
                  </a14:imgProps>
                </a:ext>
                <a:ext uri="{28A0092B-C50C-407E-A947-70E740481C1C}">
                  <a14:useLocalDpi xmlns:a14="http://schemas.microsoft.com/office/drawing/2010/main" val="0"/>
                </a:ext>
              </a:extLst>
            </a:blip>
            <a:srcRect l="5426" t="6382" r="59284" b="48611"/>
            <a:stretch/>
          </p:blipFill>
          <p:spPr>
            <a:xfrm rot="16814161" flipH="1">
              <a:off x="2101395" y="2514022"/>
              <a:ext cx="2658761" cy="3390777"/>
            </a:xfrm>
            <a:prstGeom prst="rect">
              <a:avLst/>
            </a:prstGeom>
          </p:spPr>
        </p:pic>
        <p:sp>
          <p:nvSpPr>
            <p:cNvPr id="26" name="Rectangle 25"/>
            <p:cNvSpPr/>
            <p:nvPr/>
          </p:nvSpPr>
          <p:spPr>
            <a:xfrm>
              <a:off x="1396643" y="3823479"/>
              <a:ext cx="3619865" cy="1040285"/>
            </a:xfrm>
            <a:prstGeom prst="rect">
              <a:avLst/>
            </a:prstGeom>
          </p:spPr>
          <p:txBody>
            <a:bodyPr wrap="square">
              <a:spAutoFit/>
            </a:bodyPr>
            <a:lstStyle/>
            <a:p>
              <a:pPr lvl="1" algn="ctr">
                <a:lnSpc>
                  <a:spcPct val="110000"/>
                </a:lnSpc>
                <a:spcAft>
                  <a:spcPts val="600"/>
                </a:spcAft>
              </a:pPr>
              <a:r>
                <a:rPr lang="en-US" sz="2800" b="1"/>
                <a:t>Những đặc điểm nổi bật</a:t>
              </a:r>
            </a:p>
          </p:txBody>
        </p:sp>
      </p:grpSp>
      <p:sp>
        <p:nvSpPr>
          <p:cNvPr id="15" name="Rounded Rectangle 14"/>
          <p:cNvSpPr/>
          <p:nvPr/>
        </p:nvSpPr>
        <p:spPr>
          <a:xfrm>
            <a:off x="8091336" y="2953640"/>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Cành, lá</a:t>
            </a:r>
          </a:p>
        </p:txBody>
      </p:sp>
      <p:sp>
        <p:nvSpPr>
          <p:cNvPr id="38" name="Rounded Rectangle 14"/>
          <p:cNvSpPr/>
          <p:nvPr/>
        </p:nvSpPr>
        <p:spPr>
          <a:xfrm>
            <a:off x="8338769" y="4293654"/>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Hoa</a:t>
            </a:r>
          </a:p>
        </p:txBody>
      </p:sp>
      <p:sp>
        <p:nvSpPr>
          <p:cNvPr id="39" name="Oval 38"/>
          <p:cNvSpPr/>
          <p:nvPr/>
        </p:nvSpPr>
        <p:spPr>
          <a:xfrm>
            <a:off x="8839576" y="5287039"/>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grpSp>
        <p:nvGrpSpPr>
          <p:cNvPr id="23" name="Group 22"/>
          <p:cNvGrpSpPr/>
          <p:nvPr/>
        </p:nvGrpSpPr>
        <p:grpSpPr>
          <a:xfrm>
            <a:off x="8308388" y="1950263"/>
            <a:ext cx="1539814" cy="1063431"/>
            <a:chOff x="1053102" y="1451622"/>
            <a:chExt cx="6331486" cy="4372669"/>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48667" r="99667">
                          <a14:backgroundMark x1="66417" y1="31583" x2="66417" y2="31583"/>
                          <a14:backgroundMark x1="67667" y1="29083" x2="52667" y2="44500"/>
                          <a14:backgroundMark x1="59250" y1="36083" x2="59250" y2="36083"/>
                          <a14:backgroundMark x1="64083" y1="37167" x2="64083" y2="37167"/>
                          <a14:backgroundMark x1="57083" y1="36667" x2="57083" y2="36667"/>
                          <a14:backgroundMark x1="58583" y1="31833" x2="58583" y2="31833"/>
                          <a14:backgroundMark x1="49917" y1="28667" x2="49917" y2="28667"/>
                          <a14:backgroundMark x1="52833" y1="26583" x2="51417" y2="33333"/>
                          <a14:backgroundMark x1="60500" y1="31583" x2="56250" y2="31417"/>
                        </a14:backgroundRemoval>
                      </a14:imgEffect>
                    </a14:imgLayer>
                  </a14:imgProps>
                </a:ext>
                <a:ext uri="{28A0092B-C50C-407E-A947-70E740481C1C}">
                  <a14:useLocalDpi xmlns:a14="http://schemas.microsoft.com/office/drawing/2010/main" val="0"/>
                </a:ext>
              </a:extLst>
            </a:blip>
            <a:srcRect l="42828" t="20648" r="-558" b="15173"/>
            <a:stretch/>
          </p:blipFill>
          <p:spPr>
            <a:xfrm>
              <a:off x="3451345" y="1451622"/>
              <a:ext cx="3933243" cy="4372669"/>
            </a:xfrm>
            <a:prstGeom prst="rect">
              <a:avLst/>
            </a:prstGeom>
          </p:spPr>
        </p:pic>
        <p:pic>
          <p:nvPicPr>
            <p:cNvPr id="40" name="Picture 39"/>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72667" l="55083" r="99667">
                          <a14:foregroundMark x1="55083" y1="57917" x2="55083" y2="57917"/>
                          <a14:backgroundMark x1="66417" y1="31583" x2="66417" y2="31583"/>
                          <a14:backgroundMark x1="67667" y1="29083" x2="52667" y2="44500"/>
                          <a14:backgroundMark x1="59250" y1="36083" x2="59250" y2="36083"/>
                          <a14:backgroundMark x1="64083" y1="37167" x2="64083" y2="37167"/>
                          <a14:backgroundMark x1="57083" y1="36667" x2="57083" y2="36667"/>
                          <a14:backgroundMark x1="58583" y1="31833" x2="58583" y2="31833"/>
                          <a14:backgroundMark x1="49917" y1="28667" x2="49917" y2="28667"/>
                          <a14:backgroundMark x1="52833" y1="26583" x2="51417" y2="33333"/>
                          <a14:backgroundMark x1="60500" y1="31583" x2="56250" y2="31417"/>
                          <a14:backgroundMark x1="62500" y1="27500" x2="74583" y2="31083"/>
                          <a14:backgroundMark x1="57167" y1="68750" x2="57167" y2="68750"/>
                          <a14:backgroundMark x1="57667" y1="69417" x2="58083" y2="66667"/>
                          <a14:backgroundMark x1="57833" y1="66417" x2="58500" y2="68750"/>
                        </a14:backgroundRemoval>
                      </a14:imgEffect>
                    </a14:imgLayer>
                  </a14:imgProps>
                </a:ext>
                <a:ext uri="{28A0092B-C50C-407E-A947-70E740481C1C}">
                  <a14:useLocalDpi xmlns:a14="http://schemas.microsoft.com/office/drawing/2010/main" val="0"/>
                </a:ext>
              </a:extLst>
            </a:blip>
            <a:srcRect l="43343" t="30823" b="21529"/>
            <a:stretch/>
          </p:blipFill>
          <p:spPr>
            <a:xfrm flipH="1">
              <a:off x="1053102" y="2346147"/>
              <a:ext cx="3885569" cy="3267663"/>
            </a:xfrm>
            <a:prstGeom prst="rect">
              <a:avLst/>
            </a:prstGeom>
          </p:spPr>
        </p:pic>
      </p:gr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9">
                    <a14:imgEffect>
                      <a14:backgroundRemoval t="10000" b="90000" l="10000" r="90000">
                        <a14:backgroundMark x1="28750" y1="56583" x2="41500" y2="68667"/>
                        <a14:backgroundMark x1="48000" y1="60583" x2="39667" y2="66250"/>
                        <a14:backgroundMark x1="43500" y1="59167" x2="41500" y2="68083"/>
                        <a14:backgroundMark x1="47750" y1="61583" x2="40917" y2="72333"/>
                        <a14:backgroundMark x1="47750" y1="56750" x2="44167" y2="63000"/>
                        <a14:backgroundMark x1="35667" y1="53167" x2="14000" y2="58000"/>
                        <a14:backgroundMark x1="36250" y1="51917" x2="36250" y2="51917"/>
                        <a14:backgroundMark x1="38083" y1="48083" x2="38083" y2="48083"/>
                        <a14:backgroundMark x1="38083" y1="52333" x2="38083" y2="52333"/>
                        <a14:backgroundMark x1="38250" y1="55167" x2="38250" y2="55167"/>
                        <a14:backgroundMark x1="39917" y1="51750" x2="39917" y2="51750"/>
                        <a14:backgroundMark x1="38667" y1="49917" x2="38667" y2="49917"/>
                        <a14:backgroundMark x1="47000" y1="53167" x2="51250" y2="56000"/>
                        <a14:backgroundMark x1="61500" y1="60167" x2="81750" y2="61250"/>
                        <a14:backgroundMark x1="51417" y1="44417" x2="56500" y2="67083"/>
                        <a14:backgroundMark x1="56667" y1="71083" x2="50833" y2="83250"/>
                        <a14:backgroundMark x1="59917" y1="51500" x2="54417" y2="72333"/>
                        <a14:backgroundMark x1="58917" y1="48667" x2="83750" y2="47083"/>
                        <a14:backgroundMark x1="58667" y1="61250" x2="78917" y2="59833"/>
                        <a14:backgroundMark x1="55083" y1="46083" x2="80667" y2="43250"/>
                        <a14:backgroundMark x1="58500" y1="43250" x2="73000" y2="40583"/>
                        <a14:backgroundMark x1="53833" y1="33917" x2="53250" y2="42250"/>
                        <a14:backgroundMark x1="41083" y1="36750" x2="48167" y2="40167"/>
                        <a14:backgroundMark x1="35250" y1="22250" x2="42333" y2="30917"/>
                        <a14:backgroundMark x1="39083" y1="34750" x2="41500" y2="40000"/>
                        <a14:backgroundMark x1="43500" y1="30083" x2="46000" y2="33917"/>
                        <a14:backgroundMark x1="30417" y1="21833" x2="33833" y2="28667"/>
                        <a14:backgroundMark x1="39083" y1="30333" x2="39083" y2="30333"/>
                        <a14:backgroundMark x1="38667" y1="29333" x2="39667" y2="32333"/>
                        <a14:backgroundMark x1="48750" y1="40000" x2="49167" y2="42833"/>
                        <a14:backgroundMark x1="62333" y1="56333" x2="81333" y2="56167"/>
                        <a14:backgroundMark x1="63500" y1="64667" x2="82750" y2="65833"/>
                        <a14:backgroundMark x1="77250" y1="39167" x2="65167" y2="65667"/>
                        <a14:backgroundMark x1="86167" y1="35333" x2="81917" y2="58167"/>
                        <a14:backgroundMark x1="42083" y1="66250" x2="11250" y2="59833"/>
                        <a14:backgroundMark x1="47750" y1="36583" x2="47750" y2="36583"/>
                        <a14:backgroundMark x1="58250" y1="34167" x2="58250" y2="34167"/>
                        <a14:backgroundMark x1="67583" y1="36000" x2="66750" y2="34583"/>
                        <a14:backgroundMark x1="42083" y1="58167" x2="42083" y2="58167"/>
                        <a14:backgroundMark x1="59333" y1="40167" x2="59333" y2="40167"/>
                        <a14:backgroundMark x1="37667" y1="41833" x2="37667" y2="41833"/>
                        <a14:backgroundMark x1="49417" y1="39583" x2="49417" y2="39583"/>
                        <a14:backgroundMark x1="28750" y1="50333" x2="28750" y2="50333"/>
                        <a14:backgroundMark x1="52250" y1="41000" x2="52667" y2="44667"/>
                        <a14:backgroundMark x1="41083" y1="55750" x2="41083" y2="55750"/>
                        <a14:backgroundMark x1="40500" y1="42250" x2="40500" y2="42250"/>
                        <a14:backgroundMark x1="38667" y1="39167" x2="38667" y2="39167"/>
                      </a14:backgroundRemoval>
                    </a14:imgEffect>
                  </a14:imgLayer>
                </a14:imgProps>
              </a:ext>
              <a:ext uri="{28A0092B-C50C-407E-A947-70E740481C1C}">
                <a14:useLocalDpi xmlns:a14="http://schemas.microsoft.com/office/drawing/2010/main" val="0"/>
              </a:ext>
            </a:extLst>
          </a:blip>
          <a:srcRect l="24142" t="24142" r="37600" b="37600"/>
          <a:stretch/>
        </p:blipFill>
        <p:spPr>
          <a:xfrm rot="6300000">
            <a:off x="8630928" y="3508611"/>
            <a:ext cx="1311208" cy="1311208"/>
          </a:xfrm>
          <a:prstGeom prst="rect">
            <a:avLst/>
          </a:prstGeom>
        </p:spPr>
      </p:pic>
      <p:pic>
        <p:nvPicPr>
          <p:cNvPr id="43" name="Picture 42"/>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1900" l="83550" r="981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81495" t="-6049" r="-420" b="71001"/>
          <a:stretch/>
        </p:blipFill>
        <p:spPr>
          <a:xfrm rot="15300000">
            <a:off x="6400179" y="1888107"/>
            <a:ext cx="833104" cy="3301402"/>
          </a:xfrm>
          <a:prstGeom prst="rect">
            <a:avLst/>
          </a:prstGeom>
        </p:spPr>
      </p:pic>
      <p:pic>
        <p:nvPicPr>
          <p:cNvPr id="45" name="Picture 44"/>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1900" l="83550" r="981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81495" t="-6049" r="-420" b="71001"/>
          <a:stretch/>
        </p:blipFill>
        <p:spPr>
          <a:xfrm rot="16200000">
            <a:off x="6738943" y="2816296"/>
            <a:ext cx="833104" cy="3301402"/>
          </a:xfrm>
          <a:prstGeom prst="rect">
            <a:avLst/>
          </a:prstGeom>
        </p:spPr>
      </p:pic>
      <p:pic>
        <p:nvPicPr>
          <p:cNvPr id="47" name="Picture 46"/>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1900" l="83550" r="981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81495" t="-6049" r="-420" b="71001"/>
          <a:stretch/>
        </p:blipFill>
        <p:spPr>
          <a:xfrm rot="17100000">
            <a:off x="6899231" y="3685614"/>
            <a:ext cx="833104" cy="3301402"/>
          </a:xfrm>
          <a:prstGeom prst="rect">
            <a:avLst/>
          </a:prstGeom>
        </p:spPr>
      </p:pic>
    </p:spTree>
    <p:extLst>
      <p:ext uri="{BB962C8B-B14F-4D97-AF65-F5344CB8AC3E}">
        <p14:creationId xmlns:p14="http://schemas.microsoft.com/office/powerpoint/2010/main" val="131942877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3"/>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 presetClass="entr" presetSubtype="8" accel="8000" fill="hold" nodeType="afterEffect" p14:presetBounceEnd="10000">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14:bounceEnd="10000">
                                          <p:cBhvr additive="base">
                                            <p:cTn id="21" dur="500" fill="hold"/>
                                            <p:tgtEl>
                                              <p:spTgt spid="49"/>
                                            </p:tgtEl>
                                            <p:attrNameLst>
                                              <p:attrName>ppt_x</p:attrName>
                                            </p:attrNameLst>
                                          </p:cBhvr>
                                          <p:tavLst>
                                            <p:tav tm="0">
                                              <p:val>
                                                <p:strVal val="0-#ppt_w/2"/>
                                              </p:val>
                                            </p:tav>
                                            <p:tav tm="100000">
                                              <p:val>
                                                <p:strVal val="#ppt_x"/>
                                              </p:val>
                                            </p:tav>
                                          </p:tavLst>
                                        </p:anim>
                                        <p:anim calcmode="lin" valueType="num" p14:bounceEnd="10000">
                                          <p:cBhvr additive="base">
                                            <p:cTn id="2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par>
                              <p:cTn id="32" fill="hold">
                                <p:stCondLst>
                                  <p:cond delay="1000"/>
                                </p:stCondLst>
                                <p:childTnLst>
                                  <p:par>
                                    <p:cTn id="33" presetID="6" presetClass="entr" presetSubtype="3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ou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2" name="Tiếng ting ting.wav"/>
                                            </p:tgtEl>
                                          </p:cMediaNode>
                                        </p:audio>
                                      </p:sub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par>
                              <p:cTn id="43" fill="hold">
                                <p:stCondLst>
                                  <p:cond delay="2000"/>
                                </p:stCondLst>
                                <p:childTnLst>
                                  <p:par>
                                    <p:cTn id="44" presetID="6" presetClass="entr" presetSubtype="32"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ou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2" name="Tiếng ting ting.wav"/>
                                            </p:tgtEl>
                                          </p:cMediaNode>
                                        </p:audio>
                                      </p:subTnLst>
                                    </p:cTn>
                                  </p:par>
                                  <p:par>
                                    <p:cTn id="47" presetID="16" presetClass="entr" presetSubtype="2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par>
                              <p:cTn id="54" fill="hold">
                                <p:stCondLst>
                                  <p:cond delay="3000"/>
                                </p:stCondLst>
                                <p:childTnLst>
                                  <p:par>
                                    <p:cTn id="55" presetID="6" presetClass="entr" presetSubtype="32"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circle(out)">
                                          <p:cBhvr>
                                            <p:cTn id="57" dur="500"/>
                                            <p:tgtEl>
                                              <p:spTgt spid="39"/>
                                            </p:tgtEl>
                                          </p:cBhvr>
                                        </p:animEffect>
                                      </p:childTnLst>
                                      <p:subTnLst>
                                        <p:audio>
                                          <p:cMediaNode>
                                            <p:cTn display="0" masterRel="sameClick">
                                              <p:stCondLst>
                                                <p:cond evt="begin" delay="0">
                                                  <p:tn val="5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3"/>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 presetClass="entr" presetSubtype="8" accel="8000"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0-#ppt_w/2"/>
                                              </p:val>
                                            </p:tav>
                                            <p:tav tm="100000">
                                              <p:val>
                                                <p:strVal val="#ppt_x"/>
                                              </p:val>
                                            </p:tav>
                                          </p:tavLst>
                                        </p:anim>
                                        <p:anim calcmode="lin" valueType="num">
                                          <p:cBhvr additive="base">
                                            <p:cTn id="2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par>
                              <p:cTn id="32" fill="hold">
                                <p:stCondLst>
                                  <p:cond delay="1000"/>
                                </p:stCondLst>
                                <p:childTnLst>
                                  <p:par>
                                    <p:cTn id="33" presetID="6" presetClass="entr" presetSubtype="3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ou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4" name="Tiếng ting ting.wav"/>
                                            </p:tgtEl>
                                          </p:cMediaNode>
                                        </p:audio>
                                      </p:sub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par>
                              <p:cTn id="43" fill="hold">
                                <p:stCondLst>
                                  <p:cond delay="2000"/>
                                </p:stCondLst>
                                <p:childTnLst>
                                  <p:par>
                                    <p:cTn id="44" presetID="6" presetClass="entr" presetSubtype="32"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ou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14" name="Tiếng ting ting.wav"/>
                                            </p:tgtEl>
                                          </p:cMediaNode>
                                        </p:audio>
                                      </p:subTnLst>
                                    </p:cTn>
                                  </p:par>
                                  <p:par>
                                    <p:cTn id="47" presetID="16" presetClass="entr" presetSubtype="2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par>
                              <p:cTn id="54" fill="hold">
                                <p:stCondLst>
                                  <p:cond delay="3000"/>
                                </p:stCondLst>
                                <p:childTnLst>
                                  <p:par>
                                    <p:cTn id="55" presetID="6" presetClass="entr" presetSubtype="32"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circle(out)">
                                          <p:cBhvr>
                                            <p:cTn id="57" dur="500"/>
                                            <p:tgtEl>
                                              <p:spTgt spid="39"/>
                                            </p:tgtEl>
                                          </p:cBhvr>
                                        </p:animEffect>
                                      </p:childTnLst>
                                      <p:subTnLst>
                                        <p:audio>
                                          <p:cMediaNode>
                                            <p:cTn display="0" masterRel="sameClick">
                                              <p:stCondLst>
                                                <p:cond evt="begin" delay="0">
                                                  <p:tn val="55"/>
                                                </p:cond>
                                              </p:stCondLst>
                                              <p:endCondLst>
                                                <p:cond evt="onStopAudio" delay="0">
                                                  <p:tgtEl>
                                                    <p:sldTgt/>
                                                  </p:tgtEl>
                                                </p:cond>
                                              </p:endCondLst>
                                            </p:cTn>
                                            <p:tgtEl>
                                              <p:sndTgt r:embed="rId14"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39"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941" y="189557"/>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sp>
        <p:nvSpPr>
          <p:cNvPr id="5" name="Rectangle 4"/>
          <p:cNvSpPr/>
          <p:nvPr/>
        </p:nvSpPr>
        <p:spPr>
          <a:xfrm>
            <a:off x="2033424" y="1187212"/>
            <a:ext cx="7622720" cy="701731"/>
          </a:xfrm>
          <a:prstGeom prst="rect">
            <a:avLst/>
          </a:prstGeom>
        </p:spPr>
        <p:txBody>
          <a:bodyPr wrap="square">
            <a:spAutoFit/>
          </a:bodyPr>
          <a:lstStyle/>
          <a:p>
            <a:pPr marL="560070" indent="-365760" algn="ctr">
              <a:lnSpc>
                <a:spcPct val="110000"/>
              </a:lnSpc>
              <a:spcAft>
                <a:spcPts val="600"/>
              </a:spcAft>
              <a:buFont typeface="+mj-lt"/>
              <a:buAutoNum type="alphaLcPeriod" startAt="2"/>
            </a:pPr>
            <a:r>
              <a:rPr lang="en-US" sz="3600" b="1">
                <a:solidFill>
                  <a:srgbClr val="EB6E19"/>
                </a:solidFill>
                <a:effectLst>
                  <a:outerShdw blurRad="38100" dist="38100" dir="2700000" algn="tl">
                    <a:srgbClr val="000000">
                      <a:alpha val="43137"/>
                    </a:srgbClr>
                  </a:outerShdw>
                </a:effectLst>
                <a:latin typeface="UTM Duepuntozero" panose="02040603050506020204" pitchFamily="18" charset="0"/>
              </a:rPr>
              <a:t>Chọn trình tự quan sát phù hợp:</a:t>
            </a:r>
          </a:p>
        </p:txBody>
      </p:sp>
      <p:grpSp>
        <p:nvGrpSpPr>
          <p:cNvPr id="7" name="Group 6"/>
          <p:cNvGrpSpPr/>
          <p:nvPr/>
        </p:nvGrpSpPr>
        <p:grpSpPr>
          <a:xfrm>
            <a:off x="-1113600" y="1751585"/>
            <a:ext cx="3599672" cy="2937447"/>
            <a:chOff x="-1113600" y="1751585"/>
            <a:chExt cx="3599672" cy="2937447"/>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0" b="53008" l="0" r="53659">
                          <a14:foregroundMark x1="33525" y1="36375" x2="33525" y2="36375"/>
                          <a14:foregroundMark x1="31397" y1="35285" x2="36275" y2="43319"/>
                          <a14:foregroundMark x1="36275" y1="46669" x2="36275" y2="46669"/>
                          <a14:foregroundMark x1="29268" y1="46669" x2="29845" y2="46952"/>
                          <a14:foregroundMark x1="35965" y1="46104" x2="37206" y2="46952"/>
                          <a14:foregroundMark x1="29845" y1="32499" x2="26519" y2="36375"/>
                          <a14:foregroundMark x1="24390" y1="38595" x2="26519" y2="40816"/>
                          <a14:foregroundMark x1="31707" y1="29713" x2="36585" y2="33872"/>
                          <a14:foregroundMark x1="28027" y1="44166" x2="28027" y2="44166"/>
                        </a14:backgroundRemoval>
                      </a14:imgEffect>
                    </a14:imgLayer>
                  </a14:imgProps>
                </a:ext>
                <a:ext uri="{28A0092B-C50C-407E-A947-70E740481C1C}">
                  <a14:useLocalDpi xmlns:a14="http://schemas.microsoft.com/office/drawing/2010/main" val="0"/>
                </a:ext>
              </a:extLst>
            </a:blip>
            <a:srcRect r="45729" b="45833"/>
            <a:stretch/>
          </p:blipFill>
          <p:spPr>
            <a:xfrm flipH="1">
              <a:off x="-487152" y="1751585"/>
              <a:ext cx="2679695" cy="2937447"/>
            </a:xfrm>
            <a:prstGeom prst="rect">
              <a:avLst/>
            </a:prstGeom>
          </p:spPr>
        </p:pic>
        <p:sp>
          <p:nvSpPr>
            <p:cNvPr id="8" name="Rectangle 7"/>
            <p:cNvSpPr/>
            <p:nvPr/>
          </p:nvSpPr>
          <p:spPr>
            <a:xfrm>
              <a:off x="-1113600" y="2255266"/>
              <a:ext cx="3599672" cy="634020"/>
            </a:xfrm>
            <a:prstGeom prst="rect">
              <a:avLst/>
            </a:prstGeom>
          </p:spPr>
          <p:txBody>
            <a:bodyPr wrap="square">
              <a:spAutoFit/>
            </a:bodyPr>
            <a:lstStyle/>
            <a:p>
              <a:pPr lvl="1" algn="ctr">
                <a:lnSpc>
                  <a:spcPct val="110000"/>
                </a:lnSpc>
                <a:spcAft>
                  <a:spcPts val="600"/>
                </a:spcAft>
              </a:pPr>
              <a:r>
                <a:rPr lang="en-US" sz="3200" b="1">
                  <a:solidFill>
                    <a:srgbClr val="A2415D"/>
                  </a:solidFill>
                  <a:latin typeface="UTM Duepuntozero" panose="02040603050506020204" pitchFamily="18" charset="0"/>
                </a:rPr>
                <a:t>Cách 2</a:t>
              </a:r>
            </a:p>
          </p:txBody>
        </p:sp>
      </p:grpSp>
      <p:grpSp>
        <p:nvGrpSpPr>
          <p:cNvPr id="46" name="Group 45"/>
          <p:cNvGrpSpPr/>
          <p:nvPr/>
        </p:nvGrpSpPr>
        <p:grpSpPr>
          <a:xfrm>
            <a:off x="475143" y="3464574"/>
            <a:ext cx="3096010" cy="2677669"/>
            <a:chOff x="1433111" y="3044501"/>
            <a:chExt cx="3770311" cy="3390776"/>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52700" b="99300" l="50350" r="94950"/>
                      </a14:imgEffect>
                    </a14:imgLayer>
                  </a14:imgProps>
                </a:ext>
                <a:ext uri="{28A0092B-C50C-407E-A947-70E740481C1C}">
                  <a14:useLocalDpi xmlns:a14="http://schemas.microsoft.com/office/drawing/2010/main" val="0"/>
                </a:ext>
              </a:extLst>
            </a:blip>
            <a:srcRect l="49615" t="52277" r="785" b="2716"/>
            <a:stretch/>
          </p:blipFill>
          <p:spPr>
            <a:xfrm flipH="1">
              <a:off x="1466545" y="3044501"/>
              <a:ext cx="3736877" cy="3390776"/>
            </a:xfrm>
            <a:prstGeom prst="rect">
              <a:avLst/>
            </a:prstGeom>
          </p:spPr>
        </p:pic>
        <p:sp>
          <p:nvSpPr>
            <p:cNvPr id="26" name="Rectangle 25"/>
            <p:cNvSpPr/>
            <p:nvPr/>
          </p:nvSpPr>
          <p:spPr>
            <a:xfrm>
              <a:off x="1433111" y="4115854"/>
              <a:ext cx="3619867" cy="1040285"/>
            </a:xfrm>
            <a:prstGeom prst="rect">
              <a:avLst/>
            </a:prstGeom>
          </p:spPr>
          <p:txBody>
            <a:bodyPr wrap="square">
              <a:spAutoFit/>
            </a:bodyPr>
            <a:lstStyle/>
            <a:p>
              <a:pPr lvl="1" algn="ctr">
                <a:lnSpc>
                  <a:spcPct val="110000"/>
                </a:lnSpc>
                <a:spcAft>
                  <a:spcPts val="600"/>
                </a:spcAft>
              </a:pPr>
              <a:r>
                <a:rPr lang="en-US" sz="2800" b="1"/>
                <a:t>Từng thời kì </a:t>
              </a:r>
              <a:br>
                <a:rPr lang="en-US" sz="2800" b="1"/>
              </a:br>
              <a:r>
                <a:rPr lang="en-US" sz="2800" b="1"/>
                <a:t>phát triển</a:t>
              </a:r>
            </a:p>
          </p:txBody>
        </p:sp>
      </p:grpSp>
      <p:sp>
        <p:nvSpPr>
          <p:cNvPr id="15" name="Rounded Rectangle 14"/>
          <p:cNvSpPr/>
          <p:nvPr/>
        </p:nvSpPr>
        <p:spPr>
          <a:xfrm>
            <a:off x="3598607" y="5351702"/>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Mới trồng</a:t>
            </a:r>
          </a:p>
        </p:txBody>
      </p:sp>
      <p:sp>
        <p:nvSpPr>
          <p:cNvPr id="38" name="Rounded Rectangle 14"/>
          <p:cNvSpPr/>
          <p:nvPr/>
        </p:nvSpPr>
        <p:spPr>
          <a:xfrm>
            <a:off x="6846306" y="5351702"/>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Cao lớn</a:t>
            </a:r>
          </a:p>
        </p:txBody>
      </p:sp>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1100" b="33000" l="54250" r="688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52607" t="93" r="28468" b="64859"/>
          <a:stretch/>
        </p:blipFill>
        <p:spPr>
          <a:xfrm rot="16200000">
            <a:off x="5740177" y="4234529"/>
            <a:ext cx="802249" cy="1373782"/>
          </a:xfrm>
          <a:prstGeom prst="rect">
            <a:avLst/>
          </a:prstGeom>
        </p:spPr>
      </p:pic>
      <p:sp>
        <p:nvSpPr>
          <p:cNvPr id="29" name="Rounded Rectangle 14"/>
          <p:cNvSpPr/>
          <p:nvPr/>
        </p:nvSpPr>
        <p:spPr>
          <a:xfrm>
            <a:off x="9820890" y="5351702"/>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Ra hoa</a:t>
            </a:r>
          </a:p>
        </p:txBody>
      </p:sp>
      <p:pic>
        <p:nvPicPr>
          <p:cNvPr id="30" name="Picture 29"/>
          <p:cNvPicPr>
            <a:picLocks noChangeAspect="1"/>
          </p:cNvPicPr>
          <p:nvPr/>
        </p:nvPicPr>
        <p:blipFill rotWithShape="1">
          <a:blip r:embed="rId8">
            <a:extLst>
              <a:ext uri="{BEBA8EAE-BF5A-486C-A8C5-ECC9F3942E4B}">
                <a14:imgProps xmlns:a14="http://schemas.microsoft.com/office/drawing/2010/main">
                  <a14:imgLayer r:embed="rId9">
                    <a14:imgEffect>
                      <a14:backgroundRemoval t="1100" b="33000" l="54250" r="688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52607" t="93" r="28468" b="64859"/>
          <a:stretch/>
        </p:blipFill>
        <p:spPr>
          <a:xfrm rot="16200000">
            <a:off x="8836308" y="4231455"/>
            <a:ext cx="802249" cy="1373782"/>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9766" b="97031" l="24648" r="30781">
                        <a14:foregroundMark x1="27283" y1="38828" x2="27283" y2="38828"/>
                        <a14:foregroundMark x1="28124" y1="45938" x2="28124" y2="45938"/>
                        <a14:foregroundMark x1="29259" y1="54766" x2="29259" y2="54766"/>
                        <a14:foregroundMark x1="27283" y1="53438" x2="27283" y2="53438"/>
                        <a14:foregroundMark x1="27283" y1="63828" x2="27283" y2="63828"/>
                      </a14:backgroundRemoval>
                    </a14:imgEffect>
                  </a14:imgLayer>
                </a14:imgProps>
              </a:ext>
              <a:ext uri="{28A0092B-C50C-407E-A947-70E740481C1C}">
                <a14:useLocalDpi xmlns:a14="http://schemas.microsoft.com/office/drawing/2010/main" val="0"/>
              </a:ext>
            </a:extLst>
          </a:blip>
          <a:srcRect l="23890" t="32021" r="68207" b="15980"/>
          <a:stretch/>
        </p:blipFill>
        <p:spPr>
          <a:xfrm>
            <a:off x="3991575" y="3284483"/>
            <a:ext cx="1018445" cy="1948959"/>
          </a:xfrm>
          <a:prstGeom prst="rect">
            <a:avLst/>
          </a:prstGeom>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1">
                    <a14:imgEffect>
                      <a14:backgroundRemoval t="8125" b="95313" l="31463" r="46229">
                        <a14:foregroundMark x1="27283" y1="38828" x2="27283" y2="38828"/>
                        <a14:foregroundMark x1="28124" y1="45938" x2="28124" y2="45938"/>
                        <a14:foregroundMark x1="29259" y1="54766" x2="29259" y2="54766"/>
                        <a14:foregroundMark x1="27283" y1="53438" x2="27283" y2="53438"/>
                        <a14:foregroundMark x1="27283" y1="63828" x2="27283" y2="63828"/>
                      </a14:backgroundRemoval>
                    </a14:imgEffect>
                  </a14:imgLayer>
                </a14:imgProps>
              </a:ext>
              <a:ext uri="{28A0092B-C50C-407E-A947-70E740481C1C}">
                <a14:useLocalDpi xmlns:a14="http://schemas.microsoft.com/office/drawing/2010/main" val="0"/>
              </a:ext>
            </a:extLst>
          </a:blip>
          <a:srcRect l="30899" t="30540" r="52354" b="12397"/>
          <a:stretch/>
        </p:blipFill>
        <p:spPr>
          <a:xfrm>
            <a:off x="6110604" y="2441095"/>
            <a:ext cx="2817477" cy="2792347"/>
          </a:xfrm>
          <a:prstGeom prst="rect">
            <a:avLst/>
          </a:prstGeom>
        </p:spPr>
      </p:pic>
      <p:pic>
        <p:nvPicPr>
          <p:cNvPr id="34" name="Picture 33"/>
          <p:cNvPicPr>
            <a:picLocks noChangeAspect="1"/>
          </p:cNvPicPr>
          <p:nvPr/>
        </p:nvPicPr>
        <p:blipFill rotWithShape="1">
          <a:blip r:embed="rId13">
            <a:extLst>
              <a:ext uri="{BEBA8EAE-BF5A-486C-A8C5-ECC9F3942E4B}">
                <a14:imgProps xmlns:a14="http://schemas.microsoft.com/office/drawing/2010/main">
                  <a14:imgLayer r:embed="rId11">
                    <a14:imgEffect>
                      <a14:backgroundRemoval t="7031" b="94297" l="47319" r="66856">
                        <a14:foregroundMark x1="27283" y1="38828" x2="27283" y2="38828"/>
                        <a14:foregroundMark x1="28124" y1="45938" x2="28124" y2="45938"/>
                        <a14:foregroundMark x1="29259" y1="54766" x2="29259" y2="54766"/>
                        <a14:foregroundMark x1="27283" y1="53438" x2="27283" y2="53438"/>
                        <a14:foregroundMark x1="27283" y1="63828" x2="27283" y2="63828"/>
                      </a14:backgroundRemoval>
                    </a14:imgEffect>
                  </a14:imgLayer>
                </a14:imgProps>
              </a:ext>
              <a:ext uri="{28A0092B-C50C-407E-A947-70E740481C1C}">
                <a14:useLocalDpi xmlns:a14="http://schemas.microsoft.com/office/drawing/2010/main" val="0"/>
              </a:ext>
            </a:extLst>
          </a:blip>
          <a:srcRect l="47891" t="16762" r="34043" b="12406"/>
          <a:stretch/>
        </p:blipFill>
        <p:spPr>
          <a:xfrm>
            <a:off x="8928081" y="1888943"/>
            <a:ext cx="2986266" cy="3405430"/>
          </a:xfrm>
          <a:prstGeom prst="rect">
            <a:avLst/>
          </a:prstGeom>
        </p:spPr>
      </p:pic>
    </p:spTree>
    <p:extLst>
      <p:ext uri="{BB962C8B-B14F-4D97-AF65-F5344CB8AC3E}">
        <p14:creationId xmlns:p14="http://schemas.microsoft.com/office/powerpoint/2010/main" val="247481968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2" presetClass="entr" presetSubtype="8" accel="8000" fill="hold" nodeType="afterEffect" p14:presetBounceEnd="10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10000">
                                          <p:cBhvr additive="base">
                                            <p:cTn id="18" dur="500" fill="hold"/>
                                            <p:tgtEl>
                                              <p:spTgt spid="7"/>
                                            </p:tgtEl>
                                            <p:attrNameLst>
                                              <p:attrName>ppt_x</p:attrName>
                                            </p:attrNameLst>
                                          </p:cBhvr>
                                          <p:tavLst>
                                            <p:tav tm="0">
                                              <p:val>
                                                <p:strVal val="0-#ppt_w/2"/>
                                              </p:val>
                                            </p:tav>
                                            <p:tav tm="100000">
                                              <p:val>
                                                <p:strVal val="#ppt_x"/>
                                              </p:val>
                                            </p:tav>
                                          </p:tavLst>
                                        </p:anim>
                                        <p:anim calcmode="lin" valueType="num" p14:bounceEnd="10000">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 calcmode="lin" valueType="num">
                                          <p:cBhvr>
                                            <p:cTn id="26" dur="500" fill="hold"/>
                                            <p:tgtEl>
                                              <p:spTgt spid="46"/>
                                            </p:tgtEl>
                                            <p:attrNameLst>
                                              <p:attrName>style.rotation</p:attrName>
                                            </p:attrNameLst>
                                          </p:cBhvr>
                                          <p:tavLst>
                                            <p:tav tm="0">
                                              <p:val>
                                                <p:fltVal val="360"/>
                                              </p:val>
                                            </p:tav>
                                            <p:tav tm="100000">
                                              <p:val>
                                                <p:fltVal val="0"/>
                                              </p:val>
                                            </p:tav>
                                          </p:tavLst>
                                        </p:anim>
                                        <p:animEffect transition="in" filter="fade">
                                          <p:cBhvr>
                                            <p:cTn id="27" dur="500"/>
                                            <p:tgtEl>
                                              <p:spTgt spid="46"/>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iếng ting ting.wav"/>
                                            </p:tgtEl>
                                          </p:cMediaNode>
                                        </p:audio>
                                      </p:subTnLst>
                                    </p:cTn>
                                  </p:par>
                                  <p:par>
                                    <p:cTn id="33" presetID="47"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1500"/>
                                </p:stCondLst>
                                <p:childTnLst>
                                  <p:par>
                                    <p:cTn id="43" presetID="2" presetClass="entr" presetSubtype="4"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Tiếng ting ting.wav"/>
                                            </p:tgtEl>
                                          </p:cMediaNode>
                                        </p:audio>
                                      </p:subTnLst>
                                    </p:cTn>
                                  </p:par>
                                  <p:par>
                                    <p:cTn id="47" presetID="47"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ppt_x</p:attrName>
                                            </p:attrNameLst>
                                          </p:cBhvr>
                                          <p:tavLst>
                                            <p:tav tm="0">
                                              <p:val>
                                                <p:strVal val="#ppt_x"/>
                                              </p:val>
                                            </p:tav>
                                            <p:tav tm="100000">
                                              <p:val>
                                                <p:strVal val="#ppt_x"/>
                                              </p:val>
                                            </p:tav>
                                          </p:tavLst>
                                        </p:anim>
                                        <p:anim calcmode="lin" valueType="num">
                                          <p:cBhvr>
                                            <p:cTn id="51" dur="5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Tiếng ting ting.wav"/>
                                            </p:tgtEl>
                                          </p:cMediaNode>
                                        </p:audio>
                                      </p:subTnLst>
                                    </p:cTn>
                                  </p:par>
                                  <p:par>
                                    <p:cTn id="61" presetID="47"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anim calcmode="lin" valueType="num">
                                          <p:cBhvr>
                                            <p:cTn id="64" dur="500" fill="hold"/>
                                            <p:tgtEl>
                                              <p:spTgt spid="34"/>
                                            </p:tgtEl>
                                            <p:attrNameLst>
                                              <p:attrName>ppt_x</p:attrName>
                                            </p:attrNameLst>
                                          </p:cBhvr>
                                          <p:tavLst>
                                            <p:tav tm="0">
                                              <p:val>
                                                <p:strVal val="#ppt_x"/>
                                              </p:val>
                                            </p:tav>
                                            <p:tav tm="100000">
                                              <p:val>
                                                <p:strVal val="#ppt_x"/>
                                              </p:val>
                                            </p:tav>
                                          </p:tavLst>
                                        </p:anim>
                                        <p:anim calcmode="lin" valueType="num">
                                          <p:cBhvr>
                                            <p:cTn id="65"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2" presetClass="entr" presetSubtype="8" accel="800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 calcmode="lin" valueType="num">
                                          <p:cBhvr>
                                            <p:cTn id="26" dur="500" fill="hold"/>
                                            <p:tgtEl>
                                              <p:spTgt spid="46"/>
                                            </p:tgtEl>
                                            <p:attrNameLst>
                                              <p:attrName>style.rotation</p:attrName>
                                            </p:attrNameLst>
                                          </p:cBhvr>
                                          <p:tavLst>
                                            <p:tav tm="0">
                                              <p:val>
                                                <p:fltVal val="360"/>
                                              </p:val>
                                            </p:tav>
                                            <p:tav tm="100000">
                                              <p:val>
                                                <p:fltVal val="0"/>
                                              </p:val>
                                            </p:tav>
                                          </p:tavLst>
                                        </p:anim>
                                        <p:animEffect transition="in" filter="fade">
                                          <p:cBhvr>
                                            <p:cTn id="27" dur="500"/>
                                            <p:tgtEl>
                                              <p:spTgt spid="46"/>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Tiếng ting ting.wav"/>
                                            </p:tgtEl>
                                          </p:cMediaNode>
                                        </p:audio>
                                      </p:subTnLst>
                                    </p:cTn>
                                  </p:par>
                                  <p:par>
                                    <p:cTn id="33" presetID="47"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1500"/>
                                </p:stCondLst>
                                <p:childTnLst>
                                  <p:par>
                                    <p:cTn id="43" presetID="2" presetClass="entr" presetSubtype="4"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14" name="Tiếng ting ting.wav"/>
                                            </p:tgtEl>
                                          </p:cMediaNode>
                                        </p:audio>
                                      </p:subTnLst>
                                    </p:cTn>
                                  </p:par>
                                  <p:par>
                                    <p:cTn id="47" presetID="47"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ppt_x</p:attrName>
                                            </p:attrNameLst>
                                          </p:cBhvr>
                                          <p:tavLst>
                                            <p:tav tm="0">
                                              <p:val>
                                                <p:strVal val="#ppt_x"/>
                                              </p:val>
                                            </p:tav>
                                            <p:tav tm="100000">
                                              <p:val>
                                                <p:strVal val="#ppt_x"/>
                                              </p:val>
                                            </p:tav>
                                          </p:tavLst>
                                        </p:anim>
                                        <p:anim calcmode="lin" valueType="num">
                                          <p:cBhvr>
                                            <p:cTn id="51" dur="5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4" name="Tiếng ting ting.wav"/>
                                            </p:tgtEl>
                                          </p:cMediaNode>
                                        </p:audio>
                                      </p:subTnLst>
                                    </p:cTn>
                                  </p:par>
                                  <p:par>
                                    <p:cTn id="61" presetID="47"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anim calcmode="lin" valueType="num">
                                          <p:cBhvr>
                                            <p:cTn id="64" dur="500" fill="hold"/>
                                            <p:tgtEl>
                                              <p:spTgt spid="34"/>
                                            </p:tgtEl>
                                            <p:attrNameLst>
                                              <p:attrName>ppt_x</p:attrName>
                                            </p:attrNameLst>
                                          </p:cBhvr>
                                          <p:tavLst>
                                            <p:tav tm="0">
                                              <p:val>
                                                <p:strVal val="#ppt_x"/>
                                              </p:val>
                                            </p:tav>
                                            <p:tav tm="100000">
                                              <p:val>
                                                <p:strVal val="#ppt_x"/>
                                              </p:val>
                                            </p:tav>
                                          </p:tavLst>
                                        </p:anim>
                                        <p:anim calcmode="lin" valueType="num">
                                          <p:cBhvr>
                                            <p:cTn id="65"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29"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941" y="189557"/>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sp>
        <p:nvSpPr>
          <p:cNvPr id="5" name="Rectangle 4"/>
          <p:cNvSpPr/>
          <p:nvPr/>
        </p:nvSpPr>
        <p:spPr>
          <a:xfrm>
            <a:off x="2033424" y="1187212"/>
            <a:ext cx="7622720" cy="701731"/>
          </a:xfrm>
          <a:prstGeom prst="rect">
            <a:avLst/>
          </a:prstGeom>
        </p:spPr>
        <p:txBody>
          <a:bodyPr wrap="square">
            <a:spAutoFit/>
          </a:bodyPr>
          <a:lstStyle/>
          <a:p>
            <a:pPr marL="560070" indent="-365760" algn="ctr">
              <a:lnSpc>
                <a:spcPct val="110000"/>
              </a:lnSpc>
              <a:spcAft>
                <a:spcPts val="600"/>
              </a:spcAft>
              <a:buFont typeface="+mj-lt"/>
              <a:buAutoNum type="alphaLcPeriod" startAt="2"/>
            </a:pPr>
            <a:r>
              <a:rPr lang="en-US" sz="3600" b="1">
                <a:solidFill>
                  <a:srgbClr val="EB6E19"/>
                </a:solidFill>
                <a:effectLst>
                  <a:outerShdw blurRad="38100" dist="38100" dir="2700000" algn="tl">
                    <a:srgbClr val="000000">
                      <a:alpha val="43137"/>
                    </a:srgbClr>
                  </a:outerShdw>
                </a:effectLst>
                <a:latin typeface="UTM Duepuntozero" panose="02040603050506020204" pitchFamily="18" charset="0"/>
              </a:rPr>
              <a:t>Chọn trình tự quan sát phù hợp:</a:t>
            </a:r>
          </a:p>
        </p:txBody>
      </p:sp>
      <p:grpSp>
        <p:nvGrpSpPr>
          <p:cNvPr id="7" name="Group 6"/>
          <p:cNvGrpSpPr/>
          <p:nvPr/>
        </p:nvGrpSpPr>
        <p:grpSpPr>
          <a:xfrm>
            <a:off x="-1157143" y="1751585"/>
            <a:ext cx="3599672" cy="2937447"/>
            <a:chOff x="-1157143" y="1751585"/>
            <a:chExt cx="3599672" cy="2937447"/>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0" b="53008" l="0" r="53659">
                          <a14:foregroundMark x1="33525" y1="36375" x2="33525" y2="36375"/>
                          <a14:foregroundMark x1="31397" y1="35285" x2="36275" y2="43319"/>
                          <a14:foregroundMark x1="36275" y1="46669" x2="36275" y2="46669"/>
                          <a14:foregroundMark x1="29268" y1="46669" x2="29845" y2="46952"/>
                          <a14:foregroundMark x1="35965" y1="46104" x2="37206" y2="46952"/>
                          <a14:foregroundMark x1="29845" y1="32499" x2="26519" y2="36375"/>
                          <a14:foregroundMark x1="24390" y1="38595" x2="26519" y2="40816"/>
                          <a14:foregroundMark x1="31707" y1="29713" x2="36585" y2="33872"/>
                          <a14:foregroundMark x1="28027" y1="44166" x2="28027" y2="44166"/>
                        </a14:backgroundRemoval>
                      </a14:imgEffect>
                    </a14:imgLayer>
                  </a14:imgProps>
                </a:ext>
                <a:ext uri="{28A0092B-C50C-407E-A947-70E740481C1C}">
                  <a14:useLocalDpi xmlns:a14="http://schemas.microsoft.com/office/drawing/2010/main" val="0"/>
                </a:ext>
              </a:extLst>
            </a:blip>
            <a:srcRect r="45729" b="45833"/>
            <a:stretch/>
          </p:blipFill>
          <p:spPr>
            <a:xfrm flipH="1">
              <a:off x="-487152" y="1751585"/>
              <a:ext cx="2679695" cy="2937447"/>
            </a:xfrm>
            <a:prstGeom prst="rect">
              <a:avLst/>
            </a:prstGeom>
          </p:spPr>
        </p:pic>
        <p:sp>
          <p:nvSpPr>
            <p:cNvPr id="8" name="Rectangle 7"/>
            <p:cNvSpPr/>
            <p:nvPr/>
          </p:nvSpPr>
          <p:spPr>
            <a:xfrm>
              <a:off x="-1157143" y="2373158"/>
              <a:ext cx="3599672" cy="542584"/>
            </a:xfrm>
            <a:prstGeom prst="rect">
              <a:avLst/>
            </a:prstGeom>
          </p:spPr>
          <p:txBody>
            <a:bodyPr wrap="square">
              <a:spAutoFit/>
            </a:bodyPr>
            <a:lstStyle/>
            <a:p>
              <a:pPr lvl="1" algn="ctr">
                <a:lnSpc>
                  <a:spcPct val="110000"/>
                </a:lnSpc>
                <a:spcAft>
                  <a:spcPts val="600"/>
                </a:spcAft>
              </a:pPr>
              <a:r>
                <a:rPr lang="en-US" sz="2800" b="1">
                  <a:solidFill>
                    <a:srgbClr val="A2415D"/>
                  </a:solidFill>
                </a:rPr>
                <a:t>Cách 2</a:t>
              </a:r>
            </a:p>
          </p:txBody>
        </p:sp>
      </p:grpSp>
      <p:grpSp>
        <p:nvGrpSpPr>
          <p:cNvPr id="46" name="Group 45"/>
          <p:cNvGrpSpPr/>
          <p:nvPr/>
        </p:nvGrpSpPr>
        <p:grpSpPr>
          <a:xfrm>
            <a:off x="-282898" y="3853776"/>
            <a:ext cx="2725427" cy="2591992"/>
            <a:chOff x="1260411" y="2742771"/>
            <a:chExt cx="3943011" cy="3879568"/>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8800" b="97650" l="2650" r="49800">
                          <a14:foregroundMark x1="42850" y1="86500" x2="43500" y2="89750"/>
                          <a14:foregroundMark x1="45100" y1="91600" x2="47550" y2="93500"/>
                          <a14:foregroundMark x1="44400" y1="90200" x2="45550" y2="95100"/>
                          <a14:foregroundMark x1="46850" y1="86050" x2="46850" y2="86050"/>
                          <a14:foregroundMark x1="49800" y1="90450" x2="49800" y2="90450"/>
                          <a14:foregroundMark x1="40600" y1="92300" x2="40600" y2="92300"/>
                          <a14:foregroundMark x1="37900" y1="87900" x2="37900" y2="87900"/>
                          <a14:foregroundMark x1="44650" y1="83450" x2="44650" y2="83450"/>
                          <a14:foregroundMark x1="10800" y1="60200" x2="10800" y2="60200"/>
                          <a14:foregroundMark x1="9050" y1="59250" x2="9050" y2="59250"/>
                          <a14:foregroundMark x1="9900" y1="53250" x2="9900" y2="53250"/>
                          <a14:foregroundMark x1="4950" y1="58800" x2="4950" y2="58800"/>
                          <a14:foregroundMark x1="4050" y1="58800" x2="7200" y2="59050"/>
                          <a14:foregroundMark x1="10750" y1="56500" x2="10100" y2="48800"/>
                          <a14:foregroundMark x1="41900" y1="60000" x2="36100" y2="56000"/>
                          <a14:foregroundMark x1="44350" y1="86550" x2="45700" y2="82550"/>
                        </a14:backgroundRemoval>
                      </a14:imgEffect>
                    </a14:imgLayer>
                  </a14:imgProps>
                </a:ext>
                <a:ext uri="{28A0092B-C50C-407E-A947-70E740481C1C}">
                  <a14:useLocalDpi xmlns:a14="http://schemas.microsoft.com/office/drawing/2010/main" val="0"/>
                </a:ext>
              </a:extLst>
            </a:blip>
            <a:srcRect l="2317" t="46212" r="48083" b="2294"/>
            <a:stretch/>
          </p:blipFill>
          <p:spPr>
            <a:xfrm flipH="1">
              <a:off x="1466544" y="2742771"/>
              <a:ext cx="3736878" cy="3879568"/>
            </a:xfrm>
            <a:prstGeom prst="rect">
              <a:avLst/>
            </a:prstGeom>
          </p:spPr>
        </p:pic>
        <p:sp>
          <p:nvSpPr>
            <p:cNvPr id="26" name="Rectangle 25"/>
            <p:cNvSpPr/>
            <p:nvPr/>
          </p:nvSpPr>
          <p:spPr>
            <a:xfrm>
              <a:off x="1260411" y="3908371"/>
              <a:ext cx="3619866" cy="1317328"/>
            </a:xfrm>
            <a:prstGeom prst="rect">
              <a:avLst/>
            </a:prstGeom>
          </p:spPr>
          <p:txBody>
            <a:bodyPr wrap="square">
              <a:spAutoFit/>
            </a:bodyPr>
            <a:lstStyle/>
            <a:p>
              <a:pPr lvl="1" algn="ctr">
                <a:lnSpc>
                  <a:spcPct val="110000"/>
                </a:lnSpc>
                <a:spcAft>
                  <a:spcPts val="600"/>
                </a:spcAft>
              </a:pPr>
              <a:r>
                <a:rPr lang="en-US" sz="2800" b="1"/>
                <a:t>Từng mùa trong năm</a:t>
              </a:r>
            </a:p>
          </p:txBody>
        </p:sp>
      </p:grpSp>
      <p:sp>
        <p:nvSpPr>
          <p:cNvPr id="15" name="Rounded Rectangle 14"/>
          <p:cNvSpPr/>
          <p:nvPr/>
        </p:nvSpPr>
        <p:spPr>
          <a:xfrm>
            <a:off x="2524940" y="4862546"/>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Mùa xuân</a:t>
            </a:r>
          </a:p>
        </p:txBody>
      </p:sp>
      <p:sp>
        <p:nvSpPr>
          <p:cNvPr id="38" name="Rounded Rectangle 14"/>
          <p:cNvSpPr/>
          <p:nvPr/>
        </p:nvSpPr>
        <p:spPr>
          <a:xfrm>
            <a:off x="4974319" y="4844129"/>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Mùa hạ</a:t>
            </a:r>
          </a:p>
        </p:txBody>
      </p:sp>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50200" b="82150" l="66650" r="866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67138" t="45609" r="13937" b="19343"/>
          <a:stretch/>
        </p:blipFill>
        <p:spPr>
          <a:xfrm rot="2700000" flipH="1">
            <a:off x="4490108" y="3690183"/>
            <a:ext cx="676602" cy="1158623"/>
          </a:xfrm>
          <a:prstGeom prst="rect">
            <a:avLst/>
          </a:prstGeom>
        </p:spPr>
      </p:pic>
      <p:sp>
        <p:nvSpPr>
          <p:cNvPr id="29" name="Rounded Rectangle 14"/>
          <p:cNvSpPr/>
          <p:nvPr/>
        </p:nvSpPr>
        <p:spPr>
          <a:xfrm>
            <a:off x="7423698" y="4844129"/>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Mùa thu</a:t>
            </a:r>
          </a:p>
        </p:txBody>
      </p:sp>
      <p:sp>
        <p:nvSpPr>
          <p:cNvPr id="17" name="Rounded Rectangle 14"/>
          <p:cNvSpPr/>
          <p:nvPr/>
        </p:nvSpPr>
        <p:spPr>
          <a:xfrm>
            <a:off x="9873077" y="4862546"/>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Mùa đông</a:t>
            </a:r>
          </a:p>
        </p:txBody>
      </p:sp>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50200" b="82150" l="66650" r="866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67138" t="45609" r="13937" b="19343"/>
          <a:stretch/>
        </p:blipFill>
        <p:spPr>
          <a:xfrm rot="2700000" flipH="1">
            <a:off x="6841821" y="3690183"/>
            <a:ext cx="676602" cy="1158623"/>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50200" b="82150" l="66650" r="86600">
                        <a14:foregroundMark x1="92750" y1="7700" x2="92650" y2="15000"/>
                        <a14:foregroundMark x1="89350" y1="7100" x2="89000" y2="14900"/>
                      </a14:backgroundRemoval>
                    </a14:imgEffect>
                  </a14:imgLayer>
                </a14:imgProps>
              </a:ext>
              <a:ext uri="{28A0092B-C50C-407E-A947-70E740481C1C}">
                <a14:useLocalDpi xmlns:a14="http://schemas.microsoft.com/office/drawing/2010/main" val="0"/>
              </a:ext>
            </a:extLst>
          </a:blip>
          <a:srcRect l="67138" t="45609" r="13937" b="19343"/>
          <a:stretch/>
        </p:blipFill>
        <p:spPr>
          <a:xfrm rot="2700000" flipH="1">
            <a:off x="9279137" y="3690182"/>
            <a:ext cx="676602" cy="1158623"/>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7118" t="7580" r="54191" b="51211"/>
          <a:stretch/>
        </p:blipFill>
        <p:spPr>
          <a:xfrm>
            <a:off x="9735089" y="2112909"/>
            <a:ext cx="2456911" cy="2616705"/>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1">
                    <a14:imgEffect>
                      <a14:backgroundRemoval t="48989" b="93083" l="4895" r="47209"/>
                    </a14:imgEffect>
                  </a14:imgLayer>
                </a14:imgProps>
              </a:ext>
              <a:ext uri="{28A0092B-C50C-407E-A947-70E740481C1C}">
                <a14:useLocalDpi xmlns:a14="http://schemas.microsoft.com/office/drawing/2010/main" val="0"/>
              </a:ext>
            </a:extLst>
          </a:blip>
          <a:srcRect l="7641" t="50379" r="53668" b="8412"/>
          <a:stretch/>
        </p:blipFill>
        <p:spPr>
          <a:xfrm>
            <a:off x="4752775" y="1936778"/>
            <a:ext cx="2456911" cy="2616705"/>
          </a:xfrm>
          <a:prstGeom prst="rect">
            <a:avLst/>
          </a:prstGeom>
        </p:spPr>
      </p:pic>
      <p:pic>
        <p:nvPicPr>
          <p:cNvPr id="23" name="Picture 22"/>
          <p:cNvPicPr>
            <a:picLocks noChangeAspect="1"/>
          </p:cNvPicPr>
          <p:nvPr/>
        </p:nvPicPr>
        <p:blipFill rotWithShape="1">
          <a:blip r:embed="rId13">
            <a:extLst>
              <a:ext uri="{BEBA8EAE-BF5A-486C-A8C5-ECC9F3942E4B}">
                <a14:imgProps xmlns:a14="http://schemas.microsoft.com/office/drawing/2010/main">
                  <a14:imgLayer r:embed="rId11">
                    <a14:imgEffect>
                      <a14:backgroundRemoval t="5785" b="49879" l="50202" r="92516"/>
                    </a14:imgEffect>
                  </a14:imgLayer>
                </a14:imgProps>
              </a:ext>
              <a:ext uri="{28A0092B-C50C-407E-A947-70E740481C1C}">
                <a14:useLocalDpi xmlns:a14="http://schemas.microsoft.com/office/drawing/2010/main" val="0"/>
              </a:ext>
            </a:extLst>
          </a:blip>
          <a:srcRect l="54479" t="4908" r="6830" b="53883"/>
          <a:stretch/>
        </p:blipFill>
        <p:spPr>
          <a:xfrm>
            <a:off x="2353687" y="1950263"/>
            <a:ext cx="2456911" cy="2616705"/>
          </a:xfrm>
          <a:prstGeom prst="rect">
            <a:avLst/>
          </a:prstGeom>
        </p:spPr>
      </p:pic>
      <p:pic>
        <p:nvPicPr>
          <p:cNvPr id="24" name="Picture 23"/>
          <p:cNvPicPr>
            <a:picLocks noChangeAspect="1"/>
          </p:cNvPicPr>
          <p:nvPr/>
        </p:nvPicPr>
        <p:blipFill rotWithShape="1">
          <a:blip r:embed="rId14">
            <a:extLst>
              <a:ext uri="{BEBA8EAE-BF5A-486C-A8C5-ECC9F3942E4B}">
                <a14:imgProps xmlns:a14="http://schemas.microsoft.com/office/drawing/2010/main">
                  <a14:imgLayer r:embed="rId11">
                    <a14:imgEffect>
                      <a14:backgroundRemoval t="48706" b="92799" l="52265" r="94579"/>
                    </a14:imgEffect>
                  </a14:imgLayer>
                </a14:imgProps>
              </a:ext>
              <a:ext uri="{28A0092B-C50C-407E-A947-70E740481C1C}">
                <a14:useLocalDpi xmlns:a14="http://schemas.microsoft.com/office/drawing/2010/main" val="0"/>
              </a:ext>
            </a:extLst>
          </a:blip>
          <a:srcRect l="54335" t="49693" r="6974" b="9098"/>
          <a:stretch/>
        </p:blipFill>
        <p:spPr>
          <a:xfrm>
            <a:off x="7360377" y="1832463"/>
            <a:ext cx="2456911" cy="2616705"/>
          </a:xfrm>
          <a:prstGeom prst="rect">
            <a:avLst/>
          </a:prstGeom>
        </p:spPr>
      </p:pic>
    </p:spTree>
    <p:extLst>
      <p:ext uri="{BB962C8B-B14F-4D97-AF65-F5344CB8AC3E}">
        <p14:creationId xmlns:p14="http://schemas.microsoft.com/office/powerpoint/2010/main" val="40338554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2" presetClass="entr" presetSubtype="8" accel="8000" fill="hold" nodeType="afterEffect" p14:presetBounceEnd="1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1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1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out)">
                                          <p:cBhvr>
                                            <p:cTn id="25" dur="500"/>
                                            <p:tgtEl>
                                              <p:spTgt spid="46"/>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Tiếng ting ting.wav"/>
                                            </p:tgtEl>
                                          </p:cMediaNode>
                                        </p:audio>
                                      </p:subTnLst>
                                    </p:cTn>
                                  </p:par>
                                  <p:par>
                                    <p:cTn id="31" presetID="47"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Tiếng ting ting.wav"/>
                                            </p:tgtEl>
                                          </p:cMediaNode>
                                        </p:audio>
                                      </p:subTnLst>
                                    </p:cTn>
                                  </p:par>
                                  <p:par>
                                    <p:cTn id="45" presetID="47"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par>
                              <p:cTn id="54" fill="hold">
                                <p:stCondLst>
                                  <p:cond delay="2500"/>
                                </p:stCondLst>
                                <p:childTnLst>
                                  <p:par>
                                    <p:cTn id="55" presetID="2" presetClass="entr" presetSubtype="4"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Tiếng ting ting.wav"/>
                                            </p:tgtEl>
                                          </p:cMediaNode>
                                        </p:audio>
                                      </p:subTnLst>
                                    </p:cTn>
                                  </p:par>
                                  <p:par>
                                    <p:cTn id="59" presetID="47"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22" presetClass="entr" presetSubtype="8"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par>
                              <p:cTn id="68" fill="hold">
                                <p:stCondLst>
                                  <p:cond delay="3500"/>
                                </p:stCondLst>
                                <p:childTnLst>
                                  <p:par>
                                    <p:cTn id="69" presetID="2" presetClass="entr" presetSubtype="4"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Tiếng ting ting.wav"/>
                                            </p:tgtEl>
                                          </p:cMediaNode>
                                        </p:audio>
                                      </p:subTnLst>
                                    </p:cTn>
                                  </p:par>
                                  <p:par>
                                    <p:cTn id="73" presetID="47"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anim calcmode="lin" valueType="num">
                                          <p:cBhvr>
                                            <p:cTn id="76" dur="500" fill="hold"/>
                                            <p:tgtEl>
                                              <p:spTgt spid="21"/>
                                            </p:tgtEl>
                                            <p:attrNameLst>
                                              <p:attrName>ppt_x</p:attrName>
                                            </p:attrNameLst>
                                          </p:cBhvr>
                                          <p:tavLst>
                                            <p:tav tm="0">
                                              <p:val>
                                                <p:strVal val="#ppt_x"/>
                                              </p:val>
                                            </p:tav>
                                            <p:tav tm="100000">
                                              <p:val>
                                                <p:strVal val="#ppt_x"/>
                                              </p:val>
                                            </p:tav>
                                          </p:tavLst>
                                        </p:anim>
                                        <p:anim calcmode="lin" valueType="num">
                                          <p:cBhvr>
                                            <p:cTn id="7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29"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2" presetClass="entr" presetSubtype="8" accel="8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out)">
                                          <p:cBhvr>
                                            <p:cTn id="25" dur="500"/>
                                            <p:tgtEl>
                                              <p:spTgt spid="46"/>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5" name="Tiếng ting ting.wav"/>
                                            </p:tgtEl>
                                          </p:cMediaNode>
                                        </p:audio>
                                      </p:subTnLst>
                                    </p:cTn>
                                  </p:par>
                                  <p:par>
                                    <p:cTn id="31" presetID="47"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1500"/>
                                </p:stCondLst>
                                <p:childTnLst>
                                  <p:par>
                                    <p:cTn id="41" presetID="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15" name="Tiếng ting ting.wav"/>
                                            </p:tgtEl>
                                          </p:cMediaNode>
                                        </p:audio>
                                      </p:subTnLst>
                                    </p:cTn>
                                  </p:par>
                                  <p:par>
                                    <p:cTn id="45" presetID="47"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par>
                              <p:cTn id="54" fill="hold">
                                <p:stCondLst>
                                  <p:cond delay="2500"/>
                                </p:stCondLst>
                                <p:childTnLst>
                                  <p:par>
                                    <p:cTn id="55" presetID="2" presetClass="entr" presetSubtype="4"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15" name="Tiếng ting ting.wav"/>
                                            </p:tgtEl>
                                          </p:cMediaNode>
                                        </p:audio>
                                      </p:subTnLst>
                                    </p:cTn>
                                  </p:par>
                                  <p:par>
                                    <p:cTn id="59" presetID="47"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22" presetClass="entr" presetSubtype="8"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par>
                              <p:cTn id="68" fill="hold">
                                <p:stCondLst>
                                  <p:cond delay="3500"/>
                                </p:stCondLst>
                                <p:childTnLst>
                                  <p:par>
                                    <p:cTn id="69" presetID="2" presetClass="entr" presetSubtype="4"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15" name="Tiếng ting ting.wav"/>
                                            </p:tgtEl>
                                          </p:cMediaNode>
                                        </p:audio>
                                      </p:subTnLst>
                                    </p:cTn>
                                  </p:par>
                                  <p:par>
                                    <p:cTn id="73" presetID="47"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anim calcmode="lin" valueType="num">
                                          <p:cBhvr>
                                            <p:cTn id="76" dur="500" fill="hold"/>
                                            <p:tgtEl>
                                              <p:spTgt spid="21"/>
                                            </p:tgtEl>
                                            <p:attrNameLst>
                                              <p:attrName>ppt_x</p:attrName>
                                            </p:attrNameLst>
                                          </p:cBhvr>
                                          <p:tavLst>
                                            <p:tav tm="0">
                                              <p:val>
                                                <p:strVal val="#ppt_x"/>
                                              </p:val>
                                            </p:tav>
                                            <p:tav tm="100000">
                                              <p:val>
                                                <p:strVal val="#ppt_x"/>
                                              </p:val>
                                            </p:tav>
                                          </p:tavLst>
                                        </p:anim>
                                        <p:anim calcmode="lin" valueType="num">
                                          <p:cBhvr>
                                            <p:cTn id="7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15" grpId="0" animBg="1"/>
          <p:bldP spid="38" grpId="0" animBg="1"/>
          <p:bldP spid="29" grpId="0" animBg="1"/>
          <p:bldP spid="1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00940" y="189557"/>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941" y="189557"/>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5" name="Rectangle 4"/>
          <p:cNvSpPr/>
          <p:nvPr/>
        </p:nvSpPr>
        <p:spPr>
          <a:xfrm>
            <a:off x="2033424" y="1187212"/>
            <a:ext cx="7622720" cy="701731"/>
          </a:xfrm>
          <a:prstGeom prst="rect">
            <a:avLst/>
          </a:prstGeom>
        </p:spPr>
        <p:txBody>
          <a:bodyPr wrap="square">
            <a:spAutoFit/>
          </a:bodyPr>
          <a:lstStyle/>
          <a:p>
            <a:pPr marL="194310" algn="ctr">
              <a:lnSpc>
                <a:spcPct val="110000"/>
              </a:lnSpc>
              <a:spcAft>
                <a:spcPts val="600"/>
              </a:spcAft>
            </a:pPr>
            <a:r>
              <a:rPr lang="en-US" sz="3600" b="1">
                <a:solidFill>
                  <a:srgbClr val="EC0A60"/>
                </a:solidFill>
                <a:effectLst>
                  <a:outerShdw blurRad="38100" dist="38100" dir="2700000" algn="tl">
                    <a:srgbClr val="000000">
                      <a:alpha val="43137"/>
                    </a:srgbClr>
                  </a:outerShdw>
                </a:effectLst>
                <a:latin typeface="UTM Duepuntozero" panose="02040603050506020204" pitchFamily="18" charset="0"/>
              </a:rPr>
              <a:t>Gợi ý một số cây bóng mát</a:t>
            </a:r>
          </a:p>
        </p:txBody>
      </p:sp>
      <p:sp>
        <p:nvSpPr>
          <p:cNvPr id="15" name="Rounded Rectangle 14"/>
          <p:cNvSpPr/>
          <p:nvPr/>
        </p:nvSpPr>
        <p:spPr>
          <a:xfrm>
            <a:off x="826769" y="5460970"/>
            <a:ext cx="2293802"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Cây phượng</a:t>
            </a:r>
          </a:p>
        </p:txBody>
      </p:sp>
      <p:sp>
        <p:nvSpPr>
          <p:cNvPr id="38" name="Rounded Rectangle 14"/>
          <p:cNvSpPr/>
          <p:nvPr/>
        </p:nvSpPr>
        <p:spPr>
          <a:xfrm>
            <a:off x="4970218" y="5457036"/>
            <a:ext cx="1973919"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Cây bàng</a:t>
            </a:r>
          </a:p>
        </p:txBody>
      </p:sp>
      <p:sp>
        <p:nvSpPr>
          <p:cNvPr id="17" name="Rounded Rectangle 14"/>
          <p:cNvSpPr/>
          <p:nvPr/>
        </p:nvSpPr>
        <p:spPr>
          <a:xfrm>
            <a:off x="8793785" y="5464872"/>
            <a:ext cx="2265477" cy="45692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Cây bằng lăng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126" y="1843974"/>
            <a:ext cx="3501915" cy="35019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30" y="2562724"/>
            <a:ext cx="4047348" cy="278316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808" y="1914960"/>
            <a:ext cx="2926334" cy="3404911"/>
          </a:xfrm>
          <a:prstGeom prst="rect">
            <a:avLst/>
          </a:prstGeom>
        </p:spPr>
      </p:pic>
    </p:spTree>
    <p:extLst>
      <p:ext uri="{BB962C8B-B14F-4D97-AF65-F5344CB8AC3E}">
        <p14:creationId xmlns:p14="http://schemas.microsoft.com/office/powerpoint/2010/main" val="154888325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ky-dieu-dieu-ky-www_tiengdong_com.wav"/>
                                        </p:tgtEl>
                                      </p:cMediaNode>
                                    </p:audio>
                                  </p:sub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animBg="1"/>
      <p:bldP spid="38"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6" name="Group 5"/>
          <p:cNvGrpSpPr/>
          <p:nvPr/>
        </p:nvGrpSpPr>
        <p:grpSpPr>
          <a:xfrm>
            <a:off x="2233152" y="509228"/>
            <a:ext cx="8356600" cy="1107997"/>
            <a:chOff x="2247900" y="774699"/>
            <a:chExt cx="8356600" cy="1107997"/>
          </a:xfrm>
        </p:grpSpPr>
        <p:sp>
          <p:nvSpPr>
            <p:cNvPr id="5" name="TextBox 4"/>
            <p:cNvSpPr txBox="1"/>
            <p:nvPr/>
          </p:nvSpPr>
          <p:spPr>
            <a:xfrm>
              <a:off x="2247900" y="774700"/>
              <a:ext cx="8356600" cy="1107996"/>
            </a:xfrm>
            <a:prstGeom prst="rect">
              <a:avLst/>
            </a:prstGeom>
            <a:noFill/>
          </p:spPr>
          <p:txBody>
            <a:bodyPr wrap="square" rtlCol="0">
              <a:spAutoFit/>
            </a:bodyPr>
            <a:lstStyle/>
            <a:p>
              <a:pPr algn="ctr"/>
              <a:r>
                <a:rPr lang="en-US" sz="66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12" name="TextBox 11"/>
            <p:cNvSpPr txBox="1"/>
            <p:nvPr/>
          </p:nvSpPr>
          <p:spPr>
            <a:xfrm>
              <a:off x="2247900" y="774699"/>
              <a:ext cx="8356600" cy="1107996"/>
            </a:xfrm>
            <a:prstGeom prst="rect">
              <a:avLst/>
            </a:prstGeom>
            <a:noFill/>
          </p:spPr>
          <p:txBody>
            <a:bodyPr wrap="square" rtlCol="0">
              <a:spAutoFit/>
            </a:bodyPr>
            <a:lstStyle/>
            <a:p>
              <a:pPr algn="ctr"/>
              <a:r>
                <a:rPr lang="en-US" sz="6600" b="1">
                  <a:ln>
                    <a:solidFill>
                      <a:sysClr val="windowText" lastClr="000000"/>
                    </a:solidFill>
                  </a:ln>
                  <a:solidFill>
                    <a:srgbClr val="FBDA02"/>
                  </a:solidFill>
                  <a:latin typeface="iCiel Pony" panose="02000000000000000000" pitchFamily="2" charset="0"/>
                </a:rPr>
                <a:t>Thảo luận nhóm đôi</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4675215" y="2703279"/>
            <a:ext cx="4655681" cy="3068664"/>
          </a:xfrm>
          <a:prstGeom prst="rect">
            <a:avLst/>
          </a:prstGeom>
        </p:spPr>
      </p:pic>
    </p:spTree>
    <p:extLst>
      <p:ext uri="{BB962C8B-B14F-4D97-AF65-F5344CB8AC3E}">
        <p14:creationId xmlns:p14="http://schemas.microsoft.com/office/powerpoint/2010/main" val="27740083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9593"/>
          <a:stretch/>
        </p:blipFill>
        <p:spPr>
          <a:xfrm>
            <a:off x="1479092" y="0"/>
            <a:ext cx="9233817" cy="6858000"/>
          </a:xfrm>
          <a:prstGeom prst="rect">
            <a:avLst/>
          </a:prstGeom>
        </p:spPr>
      </p:pic>
      <p:sp>
        <p:nvSpPr>
          <p:cNvPr id="19" name="Title 1"/>
          <p:cNvSpPr txBox="1">
            <a:spLocks/>
          </p:cNvSpPr>
          <p:nvPr/>
        </p:nvSpPr>
        <p:spPr>
          <a:xfrm>
            <a:off x="2974289" y="3118986"/>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Phòng tranh</a:t>
            </a:r>
            <a:b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br>
            <a: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 của em</a:t>
            </a:r>
          </a:p>
        </p:txBody>
      </p:sp>
      <p:sp>
        <p:nvSpPr>
          <p:cNvPr id="20" name="Title 1"/>
          <p:cNvSpPr txBox="1">
            <a:spLocks/>
          </p:cNvSpPr>
          <p:nvPr/>
        </p:nvSpPr>
        <p:spPr>
          <a:xfrm>
            <a:off x="2974289" y="3451863"/>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a:latin typeface="UTM Mother" panose="02040603050506020204" pitchFamily="18" charset="0"/>
            </a:endParaRPr>
          </a:p>
        </p:txBody>
      </p:sp>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1416" y="5185862"/>
            <a:ext cx="12125852" cy="1925401"/>
          </a:xfrm>
          <a:prstGeom prst="rect">
            <a:avLst/>
          </a:prstGeom>
        </p:spPr>
      </p:pic>
      <p:sp>
        <p:nvSpPr>
          <p:cNvPr id="8" name="Title 1"/>
          <p:cNvSpPr txBox="1">
            <a:spLocks/>
          </p:cNvSpPr>
          <p:nvPr/>
        </p:nvSpPr>
        <p:spPr>
          <a:xfrm>
            <a:off x="3017831" y="3109685"/>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Phòng tranh </a:t>
            </a:r>
            <a:b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br>
            <a: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của em</a:t>
            </a:r>
          </a:p>
        </p:txBody>
      </p:sp>
      <p:sp>
        <p:nvSpPr>
          <p:cNvPr id="2" name="TextBox 1"/>
          <p:cNvSpPr txBox="1"/>
          <p:nvPr/>
        </p:nvSpPr>
        <p:spPr>
          <a:xfrm>
            <a:off x="3809317" y="4105838"/>
            <a:ext cx="4544337" cy="1077218"/>
          </a:xfrm>
          <a:prstGeom prst="rect">
            <a:avLst/>
          </a:prstGeom>
          <a:noFill/>
        </p:spPr>
        <p:txBody>
          <a:bodyPr wrap="square" rtlCol="0">
            <a:spAutoFit/>
          </a:bodyPr>
          <a:lstStyle/>
          <a:p>
            <a:pPr algn="ctr"/>
            <a:r>
              <a:rPr lang="en-US" sz="3200" b="1"/>
              <a:t>Trưng bày sản phẩm theo kỹ thuật phòng tranh</a:t>
            </a:r>
          </a:p>
        </p:txBody>
      </p:sp>
    </p:spTree>
    <p:extLst>
      <p:ext uri="{BB962C8B-B14F-4D97-AF65-F5344CB8AC3E}">
        <p14:creationId xmlns:p14="http://schemas.microsoft.com/office/powerpoint/2010/main" val="2180751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itle 2"/>
          <p:cNvSpPr>
            <a:spLocks noGrp="1"/>
          </p:cNvSpPr>
          <p:nvPr>
            <p:ph type="title"/>
          </p:nvPr>
        </p:nvSpPr>
        <p:spPr>
          <a:xfrm>
            <a:off x="765627" y="205466"/>
            <a:ext cx="10515600" cy="650875"/>
          </a:xfrm>
        </p:spPr>
        <p:txBody>
          <a:bodyPr>
            <a:normAutofit/>
          </a:bodyPr>
          <a:lstStyle/>
          <a:p>
            <a:pPr algn="ctr"/>
            <a:r>
              <a:rPr lang="en-US" sz="3200" b="1">
                <a:ln w="10160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Phòng tranh của em</a:t>
            </a:r>
          </a:p>
        </p:txBody>
      </p:sp>
      <p:sp>
        <p:nvSpPr>
          <p:cNvPr id="7" name="Title 2"/>
          <p:cNvSpPr txBox="1">
            <a:spLocks/>
          </p:cNvSpPr>
          <p:nvPr/>
        </p:nvSpPr>
        <p:spPr>
          <a:xfrm>
            <a:off x="765629" y="205467"/>
            <a:ext cx="10515600" cy="650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n>
                  <a:solidFill>
                    <a:schemeClr val="tx1"/>
                  </a:solidFill>
                </a:ln>
                <a:solidFill>
                  <a:srgbClr val="F6FA70"/>
                </a:solidFill>
                <a:latin typeface="SVN-Gretoon" panose="02040603050506020204" pitchFamily="18" charset="0"/>
              </a:rPr>
              <a:t>Phòng tranh của em</a:t>
            </a:r>
          </a:p>
        </p:txBody>
      </p:sp>
      <p:grpSp>
        <p:nvGrpSpPr>
          <p:cNvPr id="11" name="Group 10"/>
          <p:cNvGrpSpPr/>
          <p:nvPr/>
        </p:nvGrpSpPr>
        <p:grpSpPr>
          <a:xfrm>
            <a:off x="47157" y="856342"/>
            <a:ext cx="3062520" cy="3062520"/>
            <a:chOff x="348337" y="856342"/>
            <a:chExt cx="3062520" cy="3062520"/>
          </a:xfrm>
        </p:grpSpPr>
        <p:sp>
          <p:nvSpPr>
            <p:cNvPr id="10" name="Rectangle 9"/>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2" name="Group 11"/>
          <p:cNvGrpSpPr/>
          <p:nvPr/>
        </p:nvGrpSpPr>
        <p:grpSpPr>
          <a:xfrm>
            <a:off x="3109677" y="856342"/>
            <a:ext cx="3062520" cy="3062520"/>
            <a:chOff x="348337" y="856342"/>
            <a:chExt cx="3062520" cy="3062520"/>
          </a:xfrm>
        </p:grpSpPr>
        <p:sp>
          <p:nvSpPr>
            <p:cNvPr id="13" name="Rectangle 12"/>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5" name="Group 14"/>
          <p:cNvGrpSpPr/>
          <p:nvPr/>
        </p:nvGrpSpPr>
        <p:grpSpPr>
          <a:xfrm>
            <a:off x="6119578" y="856342"/>
            <a:ext cx="3062520" cy="3062520"/>
            <a:chOff x="348337" y="856342"/>
            <a:chExt cx="3062520" cy="3062520"/>
          </a:xfrm>
        </p:grpSpPr>
        <p:sp>
          <p:nvSpPr>
            <p:cNvPr id="16" name="Rectangle 15"/>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8" name="Group 17"/>
          <p:cNvGrpSpPr/>
          <p:nvPr/>
        </p:nvGrpSpPr>
        <p:grpSpPr>
          <a:xfrm>
            <a:off x="9129480" y="856342"/>
            <a:ext cx="3062520" cy="3062520"/>
            <a:chOff x="348337" y="856342"/>
            <a:chExt cx="3062520" cy="3062520"/>
          </a:xfrm>
        </p:grpSpPr>
        <p:sp>
          <p:nvSpPr>
            <p:cNvPr id="19" name="Rectangle 18"/>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1" name="Group 20"/>
          <p:cNvGrpSpPr/>
          <p:nvPr/>
        </p:nvGrpSpPr>
        <p:grpSpPr>
          <a:xfrm>
            <a:off x="0" y="4005941"/>
            <a:ext cx="3062520" cy="3062520"/>
            <a:chOff x="348337" y="856342"/>
            <a:chExt cx="3062520" cy="3062520"/>
          </a:xfrm>
        </p:grpSpPr>
        <p:sp>
          <p:nvSpPr>
            <p:cNvPr id="22" name="Rectangle 21"/>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4" name="Group 23"/>
          <p:cNvGrpSpPr/>
          <p:nvPr/>
        </p:nvGrpSpPr>
        <p:grpSpPr>
          <a:xfrm>
            <a:off x="3062520" y="4005941"/>
            <a:ext cx="3062520" cy="3062520"/>
            <a:chOff x="348337" y="856342"/>
            <a:chExt cx="3062520" cy="3062520"/>
          </a:xfrm>
        </p:grpSpPr>
        <p:sp>
          <p:nvSpPr>
            <p:cNvPr id="25" name="Rectangle 24"/>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7" name="Group 26"/>
          <p:cNvGrpSpPr/>
          <p:nvPr/>
        </p:nvGrpSpPr>
        <p:grpSpPr>
          <a:xfrm>
            <a:off x="6072421" y="4005941"/>
            <a:ext cx="3062520" cy="3062520"/>
            <a:chOff x="348337" y="856342"/>
            <a:chExt cx="3062520" cy="3062520"/>
          </a:xfrm>
        </p:grpSpPr>
        <p:sp>
          <p:nvSpPr>
            <p:cNvPr id="28" name="Rectangle 27"/>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30" name="Group 29"/>
          <p:cNvGrpSpPr/>
          <p:nvPr/>
        </p:nvGrpSpPr>
        <p:grpSpPr>
          <a:xfrm>
            <a:off x="9082323" y="4005941"/>
            <a:ext cx="3062520" cy="3062520"/>
            <a:chOff x="348337" y="856342"/>
            <a:chExt cx="3062520" cy="3062520"/>
          </a:xfrm>
        </p:grpSpPr>
        <p:sp>
          <p:nvSpPr>
            <p:cNvPr id="31" name="Rectangle 30"/>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spTree>
    <p:extLst>
      <p:ext uri="{BB962C8B-B14F-4D97-AF65-F5344CB8AC3E}">
        <p14:creationId xmlns:p14="http://schemas.microsoft.com/office/powerpoint/2010/main" val="590807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fltVal val="0"/>
                                          </p:val>
                                        </p:tav>
                                        <p:tav tm="100000">
                                          <p:val>
                                            <p:strVal val="#ppt_w"/>
                                          </p:val>
                                        </p:tav>
                                      </p:tavLst>
                                    </p:anim>
                                    <p:anim calcmode="lin" valueType="num">
                                      <p:cBhvr>
                                        <p:cTn id="12" dur="25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250"/>
                                        <p:tgtEl>
                                          <p:spTgt spid="11"/>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out)">
                                      <p:cBhvr>
                                        <p:cTn id="20" dur="250"/>
                                        <p:tgtEl>
                                          <p:spTgt spid="12"/>
                                        </p:tgtEl>
                                      </p:cBhvr>
                                    </p:animEffect>
                                  </p:child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250"/>
                                        <p:tgtEl>
                                          <p:spTgt spid="15"/>
                                        </p:tgtEl>
                                      </p:cBhvr>
                                    </p:animEffect>
                                  </p:childTnLst>
                                </p:cTn>
                              </p:par>
                            </p:childTnLst>
                          </p:cTn>
                        </p:par>
                        <p:par>
                          <p:cTn id="25" fill="hold">
                            <p:stCondLst>
                              <p:cond delay="1250"/>
                            </p:stCondLst>
                            <p:childTnLst>
                              <p:par>
                                <p:cTn id="26" presetID="6" presetClass="entr" presetSubtype="3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out)">
                                      <p:cBhvr>
                                        <p:cTn id="28" dur="250"/>
                                        <p:tgtEl>
                                          <p:spTgt spid="18"/>
                                        </p:tgtEl>
                                      </p:cBhvr>
                                    </p:animEffect>
                                  </p:childTnLst>
                                </p:cTn>
                              </p:par>
                            </p:childTnLst>
                          </p:cTn>
                        </p:par>
                        <p:par>
                          <p:cTn id="29" fill="hold">
                            <p:stCondLst>
                              <p:cond delay="1500"/>
                            </p:stCondLst>
                            <p:childTnLst>
                              <p:par>
                                <p:cTn id="30" presetID="6" presetClass="entr" presetSubtype="32"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out)">
                                      <p:cBhvr>
                                        <p:cTn id="32" dur="250"/>
                                        <p:tgtEl>
                                          <p:spTgt spid="21"/>
                                        </p:tgtEl>
                                      </p:cBhvr>
                                    </p:animEffect>
                                  </p:childTnLst>
                                </p:cTn>
                              </p:par>
                            </p:childTnLst>
                          </p:cTn>
                        </p:par>
                        <p:par>
                          <p:cTn id="33" fill="hold">
                            <p:stCondLst>
                              <p:cond delay="1750"/>
                            </p:stCondLst>
                            <p:childTnLst>
                              <p:par>
                                <p:cTn id="34" presetID="6" presetClass="entr" presetSubtype="3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out)">
                                      <p:cBhvr>
                                        <p:cTn id="36" dur="250"/>
                                        <p:tgtEl>
                                          <p:spTgt spid="24"/>
                                        </p:tgtEl>
                                      </p:cBhvr>
                                    </p:animEffect>
                                  </p:childTnLst>
                                </p:cTn>
                              </p:par>
                            </p:childTnLst>
                          </p:cTn>
                        </p:par>
                        <p:par>
                          <p:cTn id="37" fill="hold">
                            <p:stCondLst>
                              <p:cond delay="2000"/>
                            </p:stCondLst>
                            <p:childTnLst>
                              <p:par>
                                <p:cTn id="38" presetID="6" presetClass="entr" presetSubtype="3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out)">
                                      <p:cBhvr>
                                        <p:cTn id="40" dur="250"/>
                                        <p:tgtEl>
                                          <p:spTgt spid="27"/>
                                        </p:tgtEl>
                                      </p:cBhvr>
                                    </p:animEffect>
                                  </p:childTnLst>
                                </p:cTn>
                              </p:par>
                            </p:childTnLst>
                          </p:cTn>
                        </p:par>
                        <p:par>
                          <p:cTn id="41" fill="hold">
                            <p:stCondLst>
                              <p:cond delay="2250"/>
                            </p:stCondLst>
                            <p:childTnLst>
                              <p:par>
                                <p:cTn id="42" presetID="6" presetClass="entr" presetSubtype="32"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out)">
                                      <p:cBhvr>
                                        <p:cTn id="4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930" y="135441"/>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grpSp>
        <p:nvGrpSpPr>
          <p:cNvPr id="13" name="Group 12"/>
          <p:cNvGrpSpPr/>
          <p:nvPr/>
        </p:nvGrpSpPr>
        <p:grpSpPr>
          <a:xfrm>
            <a:off x="1712201" y="1236729"/>
            <a:ext cx="5057469" cy="5164071"/>
            <a:chOff x="6658281" y="1236729"/>
            <a:chExt cx="5057469" cy="5164071"/>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98" t="8611" r="55296" b="18889"/>
            <a:stretch/>
          </p:blipFill>
          <p:spPr>
            <a:xfrm>
              <a:off x="6658281" y="1236729"/>
              <a:ext cx="5057469" cy="5164071"/>
            </a:xfrm>
            <a:prstGeom prst="rect">
              <a:avLst/>
            </a:prstGeom>
          </p:spPr>
        </p:pic>
        <p:sp>
          <p:nvSpPr>
            <p:cNvPr id="6" name="Rectangle 5"/>
            <p:cNvSpPr/>
            <p:nvPr/>
          </p:nvSpPr>
          <p:spPr>
            <a:xfrm>
              <a:off x="7222744" y="1451624"/>
              <a:ext cx="3916311" cy="4500764"/>
            </a:xfrm>
            <a:prstGeom prst="rect">
              <a:avLst/>
            </a:prstGeom>
            <a:solidFill>
              <a:srgbClr val="FFF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2014628" y="1442184"/>
            <a:ext cx="4440381" cy="1384995"/>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Em chọn cây bàng để quan sát. Cây được trồng ở sân trường của em.</a:t>
            </a:r>
          </a:p>
        </p:txBody>
      </p:sp>
      <p:sp>
        <p:nvSpPr>
          <p:cNvPr id="24" name="TextBox 23"/>
          <p:cNvSpPr txBox="1"/>
          <p:nvPr/>
        </p:nvSpPr>
        <p:spPr>
          <a:xfrm>
            <a:off x="2014626" y="2797052"/>
            <a:ext cx="4453034" cy="1384995"/>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Em quan sát cây vào giờ ra chơi buổi sáng vì lúc đó trời mát.</a:t>
            </a:r>
          </a:p>
        </p:txBody>
      </p:sp>
      <p:sp>
        <p:nvSpPr>
          <p:cNvPr id="26" name="TextBox 25"/>
          <p:cNvSpPr txBox="1"/>
          <p:nvPr/>
        </p:nvSpPr>
        <p:spPr>
          <a:xfrm>
            <a:off x="2014625" y="4162288"/>
            <a:ext cx="4440381" cy="954107"/>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Em chọn gốc cây làm vị trí để quan sát.</a:t>
            </a:r>
          </a:p>
        </p:txBody>
      </p:sp>
      <p:sp>
        <p:nvSpPr>
          <p:cNvPr id="27" name="TextBox 26"/>
          <p:cNvSpPr txBox="1"/>
          <p:nvPr/>
        </p:nvSpPr>
        <p:spPr>
          <a:xfrm>
            <a:off x="2014626" y="5116395"/>
            <a:ext cx="4440381" cy="954107"/>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Em có thể sử dụng thị giác để quan sát cây.</a:t>
            </a:r>
          </a:p>
        </p:txBody>
      </p:sp>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backgroundRemoval t="0" b="52466" l="30585" r="66069">
                        <a14:foregroundMark x1="14138" y1="14713" x2="16049" y2="20008"/>
                        <a14:foregroundMark x1="34369" y1="21827" x2="34369" y2="21827"/>
                      </a14:backgroundRemoval>
                    </a14:imgEffect>
                  </a14:imgLayer>
                </a14:imgProps>
              </a:ext>
              <a:ext uri="{28A0092B-C50C-407E-A947-70E740481C1C}">
                <a14:useLocalDpi xmlns:a14="http://schemas.microsoft.com/office/drawing/2010/main" val="0"/>
              </a:ext>
            </a:extLst>
          </a:blip>
          <a:srcRect l="29034" t="-808" r="32084" b="48897"/>
          <a:stretch/>
        </p:blipFill>
        <p:spPr>
          <a:xfrm flipH="1">
            <a:off x="-16350" y="3053385"/>
            <a:ext cx="2605389" cy="3426868"/>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148" y="1236729"/>
            <a:ext cx="4460597" cy="5190090"/>
          </a:xfrm>
          <a:prstGeom prst="rect">
            <a:avLst/>
          </a:prstGeom>
        </p:spPr>
      </p:pic>
    </p:spTree>
    <p:extLst>
      <p:ext uri="{BB962C8B-B14F-4D97-AF65-F5344CB8AC3E}">
        <p14:creationId xmlns:p14="http://schemas.microsoft.com/office/powerpoint/2010/main" val="349678353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0-#ppt_w/2"/>
                                          </p:val>
                                        </p:tav>
                                        <p:tav tm="100000">
                                          <p:val>
                                            <p:strVal val="#ppt_x"/>
                                          </p:val>
                                        </p:tav>
                                      </p:tavLst>
                                    </p:anim>
                                    <p:anim calcmode="lin" valueType="num">
                                      <p:cBhvr additive="base">
                                        <p:cTn id="16" dur="500" fill="hold"/>
                                        <p:tgtEl>
                                          <p:spTgt spid="3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1300"/>
                            </p:stCondLst>
                            <p:childTnLst>
                              <p:par>
                                <p:cTn id="27" presetID="22" presetClass="entr" presetSubtype="8" fill="hold" grpId="0" nodeType="afterEffect">
                                  <p:stCondLst>
                                    <p:cond delay="0"/>
                                  </p:stCondLst>
                                  <p:iterate type="wd">
                                    <p:tmPct val="10000"/>
                                  </p:iterate>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2550"/>
                            </p:stCondLst>
                            <p:childTnLst>
                              <p:par>
                                <p:cTn id="31" presetID="22" presetClass="entr" presetSubtype="8" fill="hold" grpId="0" nodeType="afterEffect">
                                  <p:stCondLst>
                                    <p:cond delay="0"/>
                                  </p:stCondLst>
                                  <p:iterate type="wd">
                                    <p:tmPct val="10000"/>
                                  </p:iterate>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3550"/>
                            </p:stCondLst>
                            <p:childTnLst>
                              <p:par>
                                <p:cTn id="35" presetID="22" presetClass="entr" presetSubtype="8" fill="hold" grpId="0" nodeType="afterEffect">
                                  <p:stCondLst>
                                    <p:cond delay="0"/>
                                  </p:stCondLst>
                                  <p:iterate type="wd">
                                    <p:tmPct val="10000"/>
                                  </p:iterate>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4600"/>
                            </p:stCondLst>
                            <p:childTnLst>
                              <p:par>
                                <p:cTn id="39" presetID="22" presetClass="entr" presetSubtype="4"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subTnLst>
                                    <p:audio>
                                      <p:cMediaNode>
                                        <p:cTn display="0" masterRel="sameClick">
                                          <p:stCondLst>
                                            <p:cond evt="begin" delay="0">
                                              <p:tn val="39"/>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9" grpId="0"/>
      <p:bldP spid="24"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930" y="135441"/>
            <a:ext cx="11680720" cy="1101288"/>
          </a:xfrm>
        </p:spPr>
        <p:txBody>
          <a:bodyPr>
            <a:normAutofit/>
          </a:bodyPr>
          <a:lstStyle/>
          <a:p>
            <a:r>
              <a:rPr lang="en-US" sz="2800">
                <a:ln>
                  <a:solidFill>
                    <a:sysClr val="windowText" lastClr="000000"/>
                  </a:solidFill>
                </a:ln>
                <a:solidFill>
                  <a:srgbClr val="F6FA70"/>
                </a:solidFill>
                <a:latin typeface="iCiel Pony" panose="02000000000000000000" pitchFamily="2" charset="0"/>
              </a:rPr>
              <a:t>2. Quan sát một cây bóng mát được trồng ở trường học nơi em ở và ghi chép lại những điều em quan sát được.</a:t>
            </a:r>
          </a:p>
        </p:txBody>
      </p:sp>
      <p:sp>
        <p:nvSpPr>
          <p:cNvPr id="11" name="Title 1"/>
          <p:cNvSpPr txBox="1">
            <a:spLocks/>
          </p:cNvSpPr>
          <p:nvPr/>
        </p:nvSpPr>
        <p:spPr>
          <a:xfrm>
            <a:off x="210340" y="1179315"/>
            <a:ext cx="131315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n>
                  <a:solidFill>
                    <a:sysClr val="windowText" lastClr="000000"/>
                  </a:solidFill>
                </a:ln>
                <a:solidFill>
                  <a:srgbClr val="F96FA2"/>
                </a:solidFill>
                <a:latin typeface="iCiel Pony" panose="02000000000000000000" pitchFamily="2" charset="0"/>
              </a:rPr>
              <a:t>Gợi ý</a:t>
            </a:r>
          </a:p>
        </p:txBody>
      </p:sp>
      <p:grpSp>
        <p:nvGrpSpPr>
          <p:cNvPr id="13" name="Group 12"/>
          <p:cNvGrpSpPr/>
          <p:nvPr/>
        </p:nvGrpSpPr>
        <p:grpSpPr>
          <a:xfrm>
            <a:off x="1419858" y="1312738"/>
            <a:ext cx="5198656" cy="5164071"/>
            <a:chOff x="6658281" y="1236729"/>
            <a:chExt cx="5057469" cy="5164071"/>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98" t="8611" r="55296" b="18889"/>
            <a:stretch/>
          </p:blipFill>
          <p:spPr>
            <a:xfrm>
              <a:off x="6658281" y="1236729"/>
              <a:ext cx="5057469" cy="5164071"/>
            </a:xfrm>
            <a:prstGeom prst="rect">
              <a:avLst/>
            </a:prstGeom>
          </p:spPr>
        </p:pic>
        <p:sp>
          <p:nvSpPr>
            <p:cNvPr id="6" name="Rectangle 5"/>
            <p:cNvSpPr/>
            <p:nvPr/>
          </p:nvSpPr>
          <p:spPr>
            <a:xfrm>
              <a:off x="7222744" y="1451624"/>
              <a:ext cx="3916311" cy="4500764"/>
            </a:xfrm>
            <a:prstGeom prst="rect">
              <a:avLst/>
            </a:prstGeom>
            <a:solidFill>
              <a:srgbClr val="FFF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1670561" y="1452726"/>
            <a:ext cx="4440381" cy="1384995"/>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Mùa xuân: chồi non nhú lên, xanh mơn mởn, tràn đầy sức sống.</a:t>
            </a:r>
          </a:p>
        </p:txBody>
      </p:sp>
      <p:sp>
        <p:nvSpPr>
          <p:cNvPr id="24" name="TextBox 23"/>
          <p:cNvSpPr txBox="1"/>
          <p:nvPr/>
        </p:nvSpPr>
        <p:spPr>
          <a:xfrm>
            <a:off x="1642121" y="2715824"/>
            <a:ext cx="4453034" cy="1815882"/>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dirty="0" err="1"/>
              <a:t>Mùa</a:t>
            </a:r>
            <a:r>
              <a:rPr lang="en-US" sz="2800" b="1" dirty="0"/>
              <a:t> </a:t>
            </a:r>
            <a:r>
              <a:rPr lang="en-US" sz="2800" b="1" dirty="0" err="1"/>
              <a:t>hè</a:t>
            </a:r>
            <a:r>
              <a:rPr lang="en-US" sz="2800" b="1" dirty="0"/>
              <a:t>: </a:t>
            </a:r>
            <a:r>
              <a:rPr lang="en-US" sz="2800" b="1" dirty="0" err="1"/>
              <a:t>lá</a:t>
            </a:r>
            <a:r>
              <a:rPr lang="en-US" sz="2800" b="1" dirty="0"/>
              <a:t> </a:t>
            </a:r>
            <a:r>
              <a:rPr lang="en-US" sz="2800" b="1" dirty="0" err="1"/>
              <a:t>xanh</a:t>
            </a:r>
            <a:r>
              <a:rPr lang="en-US" sz="2800" b="1" dirty="0"/>
              <a:t> </a:t>
            </a:r>
            <a:r>
              <a:rPr lang="en-US" sz="2800" b="1" dirty="0" err="1"/>
              <a:t>mướt</a:t>
            </a:r>
            <a:r>
              <a:rPr lang="en-US" sz="2800" b="1" dirty="0"/>
              <a:t>, </a:t>
            </a:r>
            <a:r>
              <a:rPr lang="en-US" sz="2800" b="1" dirty="0" err="1"/>
              <a:t>xum</a:t>
            </a:r>
            <a:r>
              <a:rPr lang="en-US" sz="2800" b="1" dirty="0"/>
              <a:t> </a:t>
            </a:r>
            <a:r>
              <a:rPr lang="en-US" sz="2800" b="1" dirty="0" err="1"/>
              <a:t>xuê</a:t>
            </a:r>
            <a:r>
              <a:rPr lang="en-US" sz="2800" b="1" dirty="0"/>
              <a:t>; </a:t>
            </a:r>
            <a:r>
              <a:rPr lang="en-US" sz="2800" b="1" dirty="0" err="1"/>
              <a:t>những</a:t>
            </a:r>
            <a:r>
              <a:rPr lang="en-US" sz="2800" b="1" dirty="0"/>
              <a:t> </a:t>
            </a:r>
            <a:r>
              <a:rPr lang="en-US" sz="2800" b="1" dirty="0" err="1"/>
              <a:t>quả</a:t>
            </a:r>
            <a:r>
              <a:rPr lang="en-US" sz="2800" b="1" dirty="0"/>
              <a:t> </a:t>
            </a:r>
            <a:r>
              <a:rPr lang="en-US" sz="2800" b="1" dirty="0" err="1"/>
              <a:t>bàng</a:t>
            </a:r>
            <a:r>
              <a:rPr lang="en-US" sz="2800" b="1" dirty="0"/>
              <a:t> </a:t>
            </a:r>
            <a:r>
              <a:rPr lang="en-US" sz="2800" b="1" dirty="0" err="1"/>
              <a:t>chín</a:t>
            </a:r>
            <a:r>
              <a:rPr lang="en-US" sz="2800" b="1" dirty="0"/>
              <a:t> </a:t>
            </a:r>
            <a:r>
              <a:rPr lang="en-US" sz="2800" b="1" dirty="0" err="1"/>
              <a:t>hình</a:t>
            </a:r>
            <a:r>
              <a:rPr lang="en-US" sz="2800" b="1" dirty="0"/>
              <a:t> </a:t>
            </a:r>
            <a:r>
              <a:rPr lang="en-US" sz="2800" b="1" dirty="0" err="1"/>
              <a:t>bầu</a:t>
            </a:r>
            <a:r>
              <a:rPr lang="en-US" sz="2800" b="1" dirty="0"/>
              <a:t> </a:t>
            </a:r>
            <a:r>
              <a:rPr lang="en-US" sz="2800" b="1" dirty="0" err="1"/>
              <a:t>dục</a:t>
            </a:r>
            <a:r>
              <a:rPr lang="en-US" sz="2800" b="1" dirty="0"/>
              <a:t>, </a:t>
            </a:r>
            <a:r>
              <a:rPr lang="en-US" sz="2800" b="1" dirty="0" err="1"/>
              <a:t>vỏ</a:t>
            </a:r>
            <a:r>
              <a:rPr lang="en-US" sz="2800" b="1" dirty="0"/>
              <a:t> </a:t>
            </a:r>
            <a:r>
              <a:rPr lang="en-US" sz="2800" b="1" dirty="0" err="1"/>
              <a:t>vàng</a:t>
            </a:r>
            <a:r>
              <a:rPr lang="en-US" sz="2800" b="1" dirty="0"/>
              <a:t> </a:t>
            </a:r>
            <a:r>
              <a:rPr lang="en-US" sz="2800" b="1" dirty="0" err="1"/>
              <a:t>rụng</a:t>
            </a:r>
            <a:r>
              <a:rPr lang="en-US" sz="2800" b="1" dirty="0"/>
              <a:t> </a:t>
            </a:r>
            <a:r>
              <a:rPr lang="en-US" sz="2800" b="1" dirty="0" err="1"/>
              <a:t>xuống</a:t>
            </a:r>
            <a:r>
              <a:rPr lang="en-US" sz="2800" b="1" dirty="0"/>
              <a:t> </a:t>
            </a:r>
            <a:r>
              <a:rPr lang="en-US" sz="2800" b="1" dirty="0" err="1"/>
              <a:t>đất</a:t>
            </a:r>
            <a:r>
              <a:rPr lang="en-US" sz="2800" b="1" dirty="0"/>
              <a:t>.</a:t>
            </a:r>
          </a:p>
        </p:txBody>
      </p:sp>
      <p:sp>
        <p:nvSpPr>
          <p:cNvPr id="26" name="TextBox 25"/>
          <p:cNvSpPr txBox="1"/>
          <p:nvPr/>
        </p:nvSpPr>
        <p:spPr>
          <a:xfrm>
            <a:off x="1642121" y="4395906"/>
            <a:ext cx="4440381" cy="954107"/>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Mùa thu: lá bàng chuyển sang màu vàng.</a:t>
            </a:r>
          </a:p>
        </p:txBody>
      </p:sp>
      <p:sp>
        <p:nvSpPr>
          <p:cNvPr id="27" name="TextBox 26"/>
          <p:cNvSpPr txBox="1"/>
          <p:nvPr/>
        </p:nvSpPr>
        <p:spPr>
          <a:xfrm>
            <a:off x="1641559" y="5304845"/>
            <a:ext cx="4703506" cy="954107"/>
          </a:xfrm>
          <a:prstGeom prst="rect">
            <a:avLst/>
          </a:prstGeom>
          <a:noFill/>
        </p:spPr>
        <p:txBody>
          <a:bodyPr wrap="square" rtlCol="0">
            <a:spAutoFit/>
          </a:bodyPr>
          <a:lstStyle/>
          <a:p>
            <a:pPr marL="182880" lvl="1" indent="274320" algn="just">
              <a:spcAft>
                <a:spcPts val="600"/>
              </a:spcAft>
              <a:buFont typeface="Arial" panose="020B0604020202020204" pitchFamily="34" charset="0"/>
              <a:buChar char="•"/>
            </a:pPr>
            <a:r>
              <a:rPr lang="en-US" sz="2800" b="1"/>
              <a:t>Mùa đông: lá bàng rụng hết, chỉ còn thân cây trơ trọi.</a:t>
            </a:r>
          </a:p>
        </p:txBody>
      </p:sp>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backgroundRemoval t="0" b="52466" l="30585" r="66069">
                        <a14:foregroundMark x1="14138" y1="14713" x2="16049" y2="20008"/>
                        <a14:foregroundMark x1="34369" y1="21827" x2="34369" y2="21827"/>
                      </a14:backgroundRemoval>
                    </a14:imgEffect>
                  </a14:imgLayer>
                </a14:imgProps>
              </a:ext>
              <a:ext uri="{28A0092B-C50C-407E-A947-70E740481C1C}">
                <a14:useLocalDpi xmlns:a14="http://schemas.microsoft.com/office/drawing/2010/main" val="0"/>
              </a:ext>
            </a:extLst>
          </a:blip>
          <a:srcRect l="29034" t="-808" r="32084" b="48897"/>
          <a:stretch/>
        </p:blipFill>
        <p:spPr>
          <a:xfrm flipH="1">
            <a:off x="-82555" y="3611005"/>
            <a:ext cx="2241812" cy="2948655"/>
          </a:xfrm>
          <a:prstGeom prst="rect">
            <a:avLst/>
          </a:prstGeom>
        </p:spPr>
      </p:pic>
      <p:pic>
        <p:nvPicPr>
          <p:cNvPr id="2052" name="Picture 4" descr="https://t3.ftcdn.net/jpg/03/12/48/86/360_F_312488650_K6yPXhgHIIrx2WTxVK4lntyMGXGSEU9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73" y="4345769"/>
            <a:ext cx="2768176" cy="18454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Snapshots of beautiful tropical almond leaves in Hanoi's Imperial Citad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1614" y="4345769"/>
            <a:ext cx="2501074" cy="17439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Indian Almond&quot; Images – Browse 1,563 Stock Photos, Vectors, and Video |  Adobe 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3344" y="1676167"/>
            <a:ext cx="2596797" cy="19475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Tropical Almond Photograph by Amar Sheow - Pixe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5441" y="1734201"/>
            <a:ext cx="2431084" cy="19448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177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0-#ppt_w/2"/>
                                          </p:val>
                                        </p:tav>
                                        <p:tav tm="100000">
                                          <p:val>
                                            <p:strVal val="#ppt_x"/>
                                          </p:val>
                                        </p:tav>
                                      </p:tavLst>
                                    </p:anim>
                                    <p:anim calcmode="lin" valueType="num">
                                      <p:cBhvr additive="base">
                                        <p:cTn id="16" dur="500" fill="hold"/>
                                        <p:tgtEl>
                                          <p:spTgt spid="3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1300"/>
                            </p:stCondLst>
                            <p:childTnLst>
                              <p:par>
                                <p:cTn id="27" presetID="6" presetClass="entr" presetSubtype="32" fill="hold" nodeType="after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circle(out)">
                                      <p:cBhvr>
                                        <p:cTn id="29" dur="500"/>
                                        <p:tgtEl>
                                          <p:spTgt spid="2056"/>
                                        </p:tgtEl>
                                      </p:cBhvr>
                                    </p:animEffect>
                                  </p:childTnLst>
                                </p:cTn>
                              </p:par>
                            </p:childTnLst>
                          </p:cTn>
                        </p:par>
                        <p:par>
                          <p:cTn id="30" fill="hold">
                            <p:stCondLst>
                              <p:cond delay="1800"/>
                            </p:stCondLst>
                            <p:childTnLst>
                              <p:par>
                                <p:cTn id="31" presetID="22" presetClass="entr" presetSubtype="8" fill="hold" grpId="0" nodeType="afterEffect">
                                  <p:stCondLst>
                                    <p:cond delay="0"/>
                                  </p:stCondLst>
                                  <p:iterate type="wd">
                                    <p:tmPct val="10000"/>
                                  </p:iterate>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3450"/>
                            </p:stCondLst>
                            <p:childTnLst>
                              <p:par>
                                <p:cTn id="35" presetID="6" presetClass="entr" presetSubtype="32" fill="hold" nodeType="after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circle(out)">
                                      <p:cBhvr>
                                        <p:cTn id="37" dur="500"/>
                                        <p:tgtEl>
                                          <p:spTgt spid="2058"/>
                                        </p:tgtEl>
                                      </p:cBhvr>
                                    </p:animEffect>
                                  </p:childTnLst>
                                </p:cTn>
                              </p:par>
                            </p:childTnLst>
                          </p:cTn>
                        </p:par>
                        <p:par>
                          <p:cTn id="38" fill="hold">
                            <p:stCondLst>
                              <p:cond delay="3950"/>
                            </p:stCondLst>
                            <p:childTnLst>
                              <p:par>
                                <p:cTn id="39" presetID="22" presetClass="entr" presetSubtype="8" fill="hold" grpId="0" nodeType="afterEffect">
                                  <p:stCondLst>
                                    <p:cond delay="0"/>
                                  </p:stCondLst>
                                  <p:iterate type="wd">
                                    <p:tmPct val="10000"/>
                                  </p:iterate>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4900"/>
                            </p:stCondLst>
                            <p:childTnLst>
                              <p:par>
                                <p:cTn id="43" presetID="6" presetClass="entr" presetSubtype="32" fill="hold" nodeType="after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circle(out)">
                                      <p:cBhvr>
                                        <p:cTn id="45" dur="500"/>
                                        <p:tgtEl>
                                          <p:spTgt spid="2052"/>
                                        </p:tgtEl>
                                      </p:cBhvr>
                                    </p:animEffect>
                                  </p:childTnLst>
                                </p:cTn>
                              </p:par>
                            </p:childTnLst>
                          </p:cTn>
                        </p:par>
                        <p:par>
                          <p:cTn id="46" fill="hold">
                            <p:stCondLst>
                              <p:cond delay="5400"/>
                            </p:stCondLst>
                            <p:childTnLst>
                              <p:par>
                                <p:cTn id="47" presetID="22" presetClass="entr" presetSubtype="8" fill="hold" grpId="0" nodeType="afterEffect">
                                  <p:stCondLst>
                                    <p:cond delay="0"/>
                                  </p:stCondLst>
                                  <p:iterate type="wd">
                                    <p:tmPct val="10000"/>
                                  </p:iterate>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6600"/>
                            </p:stCondLst>
                            <p:childTnLst>
                              <p:par>
                                <p:cTn id="51" presetID="6" presetClass="entr" presetSubtype="32" fill="hold" nodeType="afterEffect">
                                  <p:stCondLst>
                                    <p:cond delay="0"/>
                                  </p:stCondLst>
                                  <p:childTnLst>
                                    <p:set>
                                      <p:cBhvr>
                                        <p:cTn id="52" dur="1" fill="hold">
                                          <p:stCondLst>
                                            <p:cond delay="0"/>
                                          </p:stCondLst>
                                        </p:cTn>
                                        <p:tgtEl>
                                          <p:spTgt spid="2054"/>
                                        </p:tgtEl>
                                        <p:attrNameLst>
                                          <p:attrName>style.visibility</p:attrName>
                                        </p:attrNameLst>
                                      </p:cBhvr>
                                      <p:to>
                                        <p:strVal val="visible"/>
                                      </p:to>
                                    </p:set>
                                    <p:animEffect transition="in" filter="circle(out)">
                                      <p:cBhvr>
                                        <p:cTn id="5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9" grpId="0"/>
      <p:bldP spid="24"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29" y="0"/>
            <a:ext cx="9521371" cy="6858000"/>
          </a:xfrm>
          <a:prstGeom prst="rect">
            <a:avLst/>
          </a:prstGeom>
        </p:spPr>
      </p:pic>
      <p:sp>
        <p:nvSpPr>
          <p:cNvPr id="12" name="Title 1"/>
          <p:cNvSpPr txBox="1">
            <a:spLocks/>
          </p:cNvSpPr>
          <p:nvPr/>
        </p:nvSpPr>
        <p:spPr>
          <a:xfrm>
            <a:off x="3308227" y="1437206"/>
            <a:ext cx="6572250" cy="1185261"/>
          </a:xfrm>
          <a:prstGeom prst="rect">
            <a:avLst/>
          </a:prstGeom>
        </p:spPr>
        <p:txBody>
          <a:bodyPr spcFirstLastPara="1" vert="horz" lIns="91440" tIns="45720" rIns="91440" bIns="45720" numCol="1" rtlCol="0" anchor="ctr">
            <a:prstTxWarp prst="textArchUp">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UTM Edwardian" panose="02040603050506020204" pitchFamily="18" charset="0"/>
              </a:rPr>
              <a:t>Thứ …..ngày ….tháng….năm ….</a:t>
            </a:r>
          </a:p>
        </p:txBody>
      </p:sp>
      <p:sp>
        <p:nvSpPr>
          <p:cNvPr id="13" name="Subtitle 2"/>
          <p:cNvSpPr txBox="1">
            <a:spLocks/>
          </p:cNvSpPr>
          <p:nvPr/>
        </p:nvSpPr>
        <p:spPr>
          <a:xfrm>
            <a:off x="5124950" y="1787120"/>
            <a:ext cx="3448050" cy="624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n w="133350">
                  <a:solidFill>
                    <a:schemeClr val="bg1"/>
                  </a:solidFill>
                </a:ln>
                <a:solidFill>
                  <a:srgbClr val="FFB84C"/>
                </a:solidFill>
                <a:effectLst>
                  <a:outerShdw blurRad="38100" dist="38100" dir="2700000" algn="tl">
                    <a:srgbClr val="000000">
                      <a:alpha val="43137"/>
                    </a:srgbClr>
                  </a:outerShdw>
                </a:effectLst>
                <a:latin typeface="MTD Summer Show" pitchFamily="50" charset="0"/>
              </a:rPr>
              <a:t>Tiếng Việt</a:t>
            </a:r>
          </a:p>
        </p:txBody>
      </p:sp>
      <p:sp>
        <p:nvSpPr>
          <p:cNvPr id="14" name="Subtitle 2"/>
          <p:cNvSpPr txBox="1">
            <a:spLocks/>
          </p:cNvSpPr>
          <p:nvPr/>
        </p:nvSpPr>
        <p:spPr>
          <a:xfrm>
            <a:off x="4392968" y="1793734"/>
            <a:ext cx="3448050" cy="624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ln>
                  <a:solidFill>
                    <a:sysClr val="windowText" lastClr="000000"/>
                  </a:solidFill>
                </a:ln>
                <a:solidFill>
                  <a:srgbClr val="FFB84C"/>
                </a:solidFill>
                <a:latin typeface="MTD Summer Show" pitchFamily="50" charset="0"/>
              </a:rPr>
              <a:t>Tiếng Việt</a:t>
            </a:r>
          </a:p>
        </p:txBody>
      </p:sp>
      <p:sp>
        <p:nvSpPr>
          <p:cNvPr id="15" name="TextBox 14"/>
          <p:cNvSpPr txBox="1"/>
          <p:nvPr/>
        </p:nvSpPr>
        <p:spPr>
          <a:xfrm>
            <a:off x="3138142" y="2217698"/>
            <a:ext cx="1088571" cy="584775"/>
          </a:xfrm>
          <a:prstGeom prst="rect">
            <a:avLst/>
          </a:prstGeom>
          <a:noFill/>
        </p:spPr>
        <p:txBody>
          <a:bodyPr wrap="square" rtlCol="0">
            <a:spAutoFit/>
          </a:bodyPr>
          <a:lstStyle/>
          <a:p>
            <a:r>
              <a:rPr lang="en-US" sz="3200">
                <a:solidFill>
                  <a:srgbClr val="F94A29"/>
                </a:solidFill>
                <a:latin typeface="SVN-Apple" panose="02040603050506020204" pitchFamily="18" charset="0"/>
              </a:rPr>
              <a:t>Chủ đề</a:t>
            </a:r>
          </a:p>
        </p:txBody>
      </p:sp>
      <p:sp>
        <p:nvSpPr>
          <p:cNvPr id="16" name="TextBox 15"/>
          <p:cNvSpPr txBox="1"/>
          <p:nvPr/>
        </p:nvSpPr>
        <p:spPr>
          <a:xfrm>
            <a:off x="3162475" y="3276206"/>
            <a:ext cx="2075544" cy="584775"/>
          </a:xfrm>
          <a:prstGeom prst="rect">
            <a:avLst/>
          </a:prstGeom>
          <a:noFill/>
        </p:spPr>
        <p:txBody>
          <a:bodyPr wrap="square" rtlCol="0">
            <a:spAutoFit/>
          </a:bodyPr>
          <a:lstStyle/>
          <a:p>
            <a:r>
              <a:rPr lang="en-US" sz="3200">
                <a:solidFill>
                  <a:srgbClr val="FF0060"/>
                </a:solidFill>
                <a:latin typeface="SVN-Apple" panose="02040603050506020204" pitchFamily="18" charset="0"/>
              </a:rPr>
              <a:t>Bài 2  - Tiết 3</a:t>
            </a:r>
          </a:p>
        </p:txBody>
      </p:sp>
      <p:grpSp>
        <p:nvGrpSpPr>
          <p:cNvPr id="17" name="Group 16"/>
          <p:cNvGrpSpPr/>
          <p:nvPr/>
        </p:nvGrpSpPr>
        <p:grpSpPr>
          <a:xfrm>
            <a:off x="2355152" y="3880281"/>
            <a:ext cx="7976962" cy="1087168"/>
            <a:chOff x="2783465" y="4386314"/>
            <a:chExt cx="7041068" cy="637761"/>
          </a:xfrm>
        </p:grpSpPr>
        <p:sp>
          <p:nvSpPr>
            <p:cNvPr id="18" name="TextBox 17"/>
            <p:cNvSpPr txBox="1"/>
            <p:nvPr/>
          </p:nvSpPr>
          <p:spPr>
            <a:xfrm>
              <a:off x="2783465" y="4392151"/>
              <a:ext cx="7041068" cy="631924"/>
            </a:xfrm>
            <a:prstGeom prst="rect">
              <a:avLst/>
            </a:prstGeom>
            <a:noFill/>
          </p:spPr>
          <p:txBody>
            <a:bodyPr wrap="square" rtlCol="0">
              <a:spAutoFit/>
            </a:bodyPr>
            <a:lstStyle/>
            <a:p>
              <a:pPr algn="ctr"/>
              <a:r>
                <a:rPr lang="en-US" sz="32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Quan sát, tìm ý cho </a:t>
              </a:r>
              <a:br>
                <a:rPr lang="en-US" sz="32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br>
              <a:r>
                <a:rPr lang="en-US" sz="32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bài văn miêu tả cây cối</a:t>
              </a:r>
            </a:p>
          </p:txBody>
        </p:sp>
        <p:sp>
          <p:nvSpPr>
            <p:cNvPr id="19" name="TextBox 18"/>
            <p:cNvSpPr txBox="1"/>
            <p:nvPr/>
          </p:nvSpPr>
          <p:spPr>
            <a:xfrm>
              <a:off x="2783465" y="4386314"/>
              <a:ext cx="7041068" cy="631924"/>
            </a:xfrm>
            <a:prstGeom prst="rect">
              <a:avLst/>
            </a:prstGeom>
            <a:noFill/>
          </p:spPr>
          <p:txBody>
            <a:bodyPr wrap="square" rtlCol="0">
              <a:spAutoFit/>
            </a:bodyPr>
            <a:lstStyle/>
            <a:p>
              <a:pPr algn="ctr"/>
              <a:r>
                <a:rPr lang="en-US" sz="3200" b="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Quan sát, tìm ý cho </a:t>
              </a:r>
              <a:br>
                <a:rPr lang="en-US" sz="3200" b="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br>
              <a:r>
                <a:rPr lang="en-US" sz="3200" b="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bài văn miêu tả cây cối</a:t>
              </a:r>
            </a:p>
          </p:txBody>
        </p:sp>
      </p:grpSp>
      <p:grpSp>
        <p:nvGrpSpPr>
          <p:cNvPr id="25" name="Group 24"/>
          <p:cNvGrpSpPr/>
          <p:nvPr/>
        </p:nvGrpSpPr>
        <p:grpSpPr>
          <a:xfrm>
            <a:off x="-166255" y="2719665"/>
            <a:ext cx="12524509" cy="523220"/>
            <a:chOff x="3865419" y="969818"/>
            <a:chExt cx="3713018" cy="523220"/>
          </a:xfrm>
        </p:grpSpPr>
        <p:sp>
          <p:nvSpPr>
            <p:cNvPr id="26" name="TextBox 25"/>
            <p:cNvSpPr txBox="1"/>
            <p:nvPr/>
          </p:nvSpPr>
          <p:spPr>
            <a:xfrm>
              <a:off x="3865419" y="969818"/>
              <a:ext cx="3713018" cy="523220"/>
            </a:xfrm>
            <a:prstGeom prst="rect">
              <a:avLst/>
            </a:prstGeom>
            <a:noFill/>
          </p:spPr>
          <p:txBody>
            <a:bodyPr wrap="square" rtlCol="0">
              <a:spAutoFit/>
            </a:bodyPr>
            <a:lstStyle/>
            <a:p>
              <a:pPr algn="ctr"/>
              <a:r>
                <a:rPr lang="en-US" sz="2800">
                  <a:ln w="127000">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rPr>
                <a:t>Cuộc sống mến yêu</a:t>
              </a:r>
            </a:p>
          </p:txBody>
        </p:sp>
        <p:sp>
          <p:nvSpPr>
            <p:cNvPr id="27" name="TextBox 26"/>
            <p:cNvSpPr txBox="1"/>
            <p:nvPr/>
          </p:nvSpPr>
          <p:spPr>
            <a:xfrm>
              <a:off x="3865419" y="969818"/>
              <a:ext cx="3713018" cy="523220"/>
            </a:xfrm>
            <a:prstGeom prst="rect">
              <a:avLst/>
            </a:prstGeom>
            <a:noFill/>
          </p:spPr>
          <p:txBody>
            <a:bodyPr wrap="square" rtlCol="0">
              <a:spAutoFit/>
            </a:bodyPr>
            <a:lstStyle/>
            <a:p>
              <a:pPr algn="ctr"/>
              <a:r>
                <a:rPr lang="en-US" sz="2800">
                  <a:ln>
                    <a:solidFill>
                      <a:sysClr val="windowText" lastClr="000000"/>
                    </a:solidFill>
                  </a:ln>
                  <a:gradFill flip="none" rotWithShape="1">
                    <a:gsLst>
                      <a:gs pos="0">
                        <a:srgbClr val="F94A29"/>
                      </a:gs>
                      <a:gs pos="15000">
                        <a:srgbClr val="FFB84C"/>
                      </a:gs>
                      <a:gs pos="46000">
                        <a:srgbClr val="00DFA2"/>
                      </a:gs>
                      <a:gs pos="30000">
                        <a:srgbClr val="FCE22A"/>
                      </a:gs>
                      <a:gs pos="62000">
                        <a:srgbClr val="2CD3E1"/>
                      </a:gs>
                      <a:gs pos="77000">
                        <a:srgbClr val="D61355"/>
                      </a:gs>
                      <a:gs pos="92000">
                        <a:srgbClr val="F266AB"/>
                      </a:gs>
                    </a:gsLst>
                    <a:path path="circle">
                      <a:fillToRect l="100000" t="100000"/>
                    </a:path>
                    <a:tileRect r="-100000" b="-100000"/>
                  </a:gradFill>
                  <a:effectLst>
                    <a:outerShdw blurRad="38100" dist="38100" dir="2700000" algn="tl">
                      <a:srgbClr val="000000">
                        <a:alpha val="43137"/>
                      </a:srgbClr>
                    </a:outerShdw>
                  </a:effectLst>
                  <a:latin typeface="SVN-ARCO Typography" panose="020B0603050302020204" pitchFamily="34" charset="2"/>
                </a:rPr>
                <a:t>Cuộc sống mến yêu</a:t>
              </a:r>
            </a:p>
          </p:txBody>
        </p:sp>
      </p:grpSp>
    </p:spTree>
    <p:extLst>
      <p:ext uri="{BB962C8B-B14F-4D97-AF65-F5344CB8AC3E}">
        <p14:creationId xmlns:p14="http://schemas.microsoft.com/office/powerpoint/2010/main" val="8599332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circle(out)">
                                      <p:cBhvr>
                                        <p:cTn id="11" dur="500"/>
                                        <p:tgtEl>
                                          <p:spTgt spid="13">
                                            <p:txEl>
                                              <p:pRg st="0" end="0"/>
                                            </p:txEl>
                                          </p:spTgt>
                                        </p:tgtEl>
                                      </p:cBhvr>
                                    </p:animEffect>
                                  </p:childTnLst>
                                </p:cTn>
                              </p:par>
                              <p:par>
                                <p:cTn id="12" presetID="6" presetClass="entr" presetSubtype="32"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5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749302" y="2246189"/>
            <a:ext cx="8693396" cy="1255729"/>
            <a:chOff x="3899525" y="503484"/>
            <a:chExt cx="4173186" cy="1255729"/>
          </a:xfrm>
        </p:grpSpPr>
        <p:sp>
          <p:nvSpPr>
            <p:cNvPr id="6" name="TextBox 5"/>
            <p:cNvSpPr txBox="1"/>
            <p:nvPr/>
          </p:nvSpPr>
          <p:spPr>
            <a:xfrm>
              <a:off x="3906492" y="503485"/>
              <a:ext cx="4166219" cy="1255728"/>
            </a:xfrm>
            <a:prstGeom prst="rect">
              <a:avLst/>
            </a:prstGeom>
            <a:noFill/>
          </p:spPr>
          <p:txBody>
            <a:bodyPr wrap="square" rtlCol="0">
              <a:spAutoFit/>
            </a:bodyPr>
            <a:lstStyle/>
            <a:p>
              <a:pPr algn="ctr">
                <a:lnSpc>
                  <a:spcPct val="120000"/>
                </a:lnSpc>
              </a:pPr>
              <a:r>
                <a:rPr lang="en-US" sz="6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Vận dụng </a:t>
              </a:r>
            </a:p>
          </p:txBody>
        </p:sp>
        <p:sp>
          <p:nvSpPr>
            <p:cNvPr id="7" name="TextBox 6"/>
            <p:cNvSpPr txBox="1"/>
            <p:nvPr/>
          </p:nvSpPr>
          <p:spPr>
            <a:xfrm>
              <a:off x="3899525" y="503484"/>
              <a:ext cx="4166219" cy="1255728"/>
            </a:xfrm>
            <a:prstGeom prst="rect">
              <a:avLst/>
            </a:prstGeom>
            <a:noFill/>
          </p:spPr>
          <p:txBody>
            <a:bodyPr wrap="square" rtlCol="0">
              <a:spAutoFit/>
            </a:bodyPr>
            <a:lstStyle/>
            <a:p>
              <a:pPr algn="ctr">
                <a:lnSpc>
                  <a:spcPct val="120000"/>
                </a:lnSpc>
              </a:pP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Vận</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a:t>
              </a: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dụng</a:t>
              </a:r>
              <a:endPar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2426385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ounded Rectangle 2"/>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4070616" y="4001500"/>
            <a:ext cx="1606283" cy="2766241"/>
          </a:xfrm>
          <a:prstGeom prst="rect">
            <a:avLst/>
          </a:prstGeom>
          <a:effectLst>
            <a:outerShdw blurRad="76200" dir="13500000" sy="23000" kx="1200000" algn="br" rotWithShape="0">
              <a:prstClr val="black">
                <a:alpha val="20000"/>
              </a:prstClr>
            </a:outerShdw>
          </a:effectLst>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5794629" y="3974525"/>
            <a:ext cx="1573737" cy="2760101"/>
          </a:xfrm>
          <a:prstGeom prst="rect">
            <a:avLst/>
          </a:prstGeom>
          <a:effectLst>
            <a:outerShdw blurRad="76200" dir="18900000" sy="23000" kx="-1200000" algn="bl" rotWithShape="0">
              <a:prstClr val="black">
                <a:alpha val="20000"/>
              </a:prstClr>
            </a:outerShdw>
          </a:effectLst>
        </p:spPr>
      </p:pic>
      <p:sp>
        <p:nvSpPr>
          <p:cNvPr id="9" name="Title 1"/>
          <p:cNvSpPr txBox="1">
            <a:spLocks/>
          </p:cNvSpPr>
          <p:nvPr/>
        </p:nvSpPr>
        <p:spPr>
          <a:xfrm>
            <a:off x="838200" y="1663436"/>
            <a:ext cx="10515600" cy="770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a:ln>
                <a:solidFill>
                  <a:sysClr val="windowText" lastClr="000000"/>
                </a:solidFill>
              </a:ln>
              <a:solidFill>
                <a:srgbClr val="00DFA2"/>
              </a:solidFill>
              <a:latin typeface="iCiel Pony" panose="02000000000000000000" pitchFamily="2" charset="0"/>
            </a:endParaRPr>
          </a:p>
        </p:txBody>
      </p:sp>
      <p:sp>
        <p:nvSpPr>
          <p:cNvPr id="10" name="Rounded Rectangle 14"/>
          <p:cNvSpPr/>
          <p:nvPr/>
        </p:nvSpPr>
        <p:spPr>
          <a:xfrm>
            <a:off x="1052947" y="1025994"/>
            <a:ext cx="9483364" cy="79545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6F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rPr>
              <a:t>1. Thi tìm từ ngữ tả màu sắc, hình dáng của lá cây.</a:t>
            </a:r>
          </a:p>
        </p:txBody>
      </p:sp>
      <p:sp>
        <p:nvSpPr>
          <p:cNvPr id="11" name="Rounded Rectangle 14"/>
          <p:cNvSpPr/>
          <p:nvPr/>
        </p:nvSpPr>
        <p:spPr>
          <a:xfrm>
            <a:off x="1052947" y="1964875"/>
            <a:ext cx="9483364" cy="836635"/>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AFF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rPr>
              <a:t>2. Nói 1 – 2 câu tả một loại lá cây em biết</a:t>
            </a:r>
          </a:p>
        </p:txBody>
      </p:sp>
    </p:spTree>
    <p:extLst>
      <p:ext uri="{BB962C8B-B14F-4D97-AF65-F5344CB8AC3E}">
        <p14:creationId xmlns:p14="http://schemas.microsoft.com/office/powerpoint/2010/main" val="25723505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450" decel="100000" fill="hold"/>
                                        <p:tgtEl>
                                          <p:spTgt spid="1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17" fill="hold">
                            <p:stCondLst>
                              <p:cond delay="500"/>
                            </p:stCondLst>
                            <p:childTnLst>
                              <p:par>
                                <p:cTn id="18" presetID="37"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450" decel="100000" fill="hold"/>
                                        <p:tgtEl>
                                          <p:spTgt spid="27"/>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450" decel="100000" fill="hold"/>
                                        <p:tgtEl>
                                          <p:spTgt spid="28"/>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par>
                                <p:cTn id="30" presetID="16" presetClass="entr" presetSubtype="21"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995152"/>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394" y1="15449" x2="5349" y2="40226"/>
                        <a14:foregroundMark x1="25690" y1="3981" x2="65349" y2="3387"/>
                        <a14:foregroundMark x1="93083" y1="2971" x2="94787" y2="40582"/>
                        <a14:foregroundMark x1="97513" y1="89721" x2="97513" y2="89721"/>
                        <a14:foregroundMark x1="98739" y1="94058" x2="94310" y2="85146"/>
                        <a14:foregroundMark x1="97036" y1="84373" x2="98739" y2="71717"/>
                        <a14:foregroundMark x1="99319" y1="68330" x2="98194" y2="55674"/>
                        <a14:foregroundMark x1="92845" y1="51277" x2="99216" y2="44563"/>
                        <a14:foregroundMark x1="88756" y1="34284" x2="90119" y2="8734"/>
                        <a14:foregroundMark x1="85009" y1="5169" x2="94106" y2="7308"/>
                        <a14:foregroundMark x1="97956" y1="3565" x2="98637" y2="26738"/>
                        <a14:foregroundMark x1="83066" y1="3387" x2="66576" y2="5526"/>
                        <a14:foregroundMark x1="68075" y1="9091" x2="68075" y2="9091"/>
                        <a14:foregroundMark x1="73765" y1="10279" x2="68859" y2="10101"/>
                        <a14:foregroundMark x1="55332" y1="10279" x2="46235" y2="7903"/>
                        <a14:foregroundMark x1="33288" y1="8913" x2="24770" y2="8497"/>
                        <a14:foregroundMark x1="19761" y1="4753" x2="8279" y2="8497"/>
                        <a14:foregroundMark x1="12845" y1="18241" x2="7836" y2="49495"/>
                        <a14:foregroundMark x1="2147" y1="75460" x2="2147" y2="92692"/>
                        <a14:foregroundMark x1="2044" y1="41771" x2="3407" y2="61973"/>
                        <a14:foregroundMark x1="3407" y1="81996" x2="4429" y2="99049"/>
                        <a14:foregroundMark x1="6235" y1="4753" x2="2044" y2="27926"/>
                        <a14:backgroundMark x1="22726" y1="28342" x2="67734" y2="81224"/>
                        <a14:backgroundMark x1="15571" y1="26916" x2="26031" y2="83779"/>
                        <a14:backgroundMark x1="9097" y1="71301" x2="30562" y2="37433"/>
                        <a14:backgroundMark x1="31721" y1="60784" x2="32504" y2="90137"/>
                        <a14:backgroundMark x1="19319" y1="13844" x2="62964" y2="27748"/>
                        <a14:backgroundMark x1="75809" y1="20974" x2="78194" y2="76233"/>
                        <a14:backgroundMark x1="81363" y1="20796" x2="91823" y2="81996"/>
                        <a14:backgroundMark x1="79319" y1="20024" x2="48756" y2="13072"/>
                        <a14:backgroundMark x1="56014" y1="40226" x2="58739" y2="72311"/>
                        <a14:backgroundMark x1="12947" y1="50089" x2="11141" y2="75876"/>
                        <a14:backgroundMark x1="7257" y1="70707" x2="10562" y2="81818"/>
                        <a14:backgroundMark x1="38739" y1="23945" x2="44532" y2="40226"/>
                        <a14:backgroundMark x1="59557" y1="28105" x2="62726" y2="63399"/>
                        <a14:backgroundMark x1="67053" y1="21212" x2="63646" y2="62983"/>
                        <a14:backgroundMark x1="79898" y1="13072" x2="61942" y2="13666"/>
                        <a14:backgroundMark x1="42964" y1="13250" x2="47939" y2="18419"/>
                        <a14:backgroundMark x1="60443" y1="8734" x2="60443" y2="8734"/>
                        <a14:backgroundMark x1="39557" y1="11468" x2="39557" y2="11468"/>
                      </a14:backgroundRemoval>
                    </a14:imgEffect>
                  </a14:imgLayer>
                </a14:imgProps>
              </a:ext>
              <a:ext uri="{28A0092B-C50C-407E-A947-70E740481C1C}">
                <a14:useLocalDpi xmlns:a14="http://schemas.microsoft.com/office/drawing/2010/main" val="0"/>
              </a:ext>
            </a:extLst>
          </a:blip>
          <a:stretch>
            <a:fillRect/>
          </a:stretch>
        </p:blipFill>
        <p:spPr>
          <a:xfrm>
            <a:off x="0" y="0"/>
            <a:ext cx="12192000" cy="6995152"/>
          </a:xfrm>
          <a:prstGeom prst="rect">
            <a:avLst/>
          </a:prstGeom>
        </p:spPr>
      </p:pic>
      <p:sp>
        <p:nvSpPr>
          <p:cNvPr id="2" name="Title 1"/>
          <p:cNvSpPr>
            <a:spLocks noGrp="1"/>
          </p:cNvSpPr>
          <p:nvPr>
            <p:ph type="title"/>
          </p:nvPr>
        </p:nvSpPr>
        <p:spPr>
          <a:xfrm>
            <a:off x="2046695" y="1198701"/>
            <a:ext cx="7698247" cy="750938"/>
          </a:xfrm>
        </p:spPr>
        <p:txBody>
          <a:bodyPr>
            <a:noAutofit/>
          </a:bodyPr>
          <a:lstStyle/>
          <a:p>
            <a:pPr algn="ct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Trò chơi</a:t>
            </a:r>
            <a:b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br>
            <a:r>
              <a:rPr lang="en-US" sz="6000" b="1">
                <a:ln w="111125">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“TRUYỀN ĐIỆN”</a:t>
            </a:r>
          </a:p>
        </p:txBody>
      </p:sp>
      <p:sp>
        <p:nvSpPr>
          <p:cNvPr id="16" name="Title 1"/>
          <p:cNvSpPr txBox="1">
            <a:spLocks/>
          </p:cNvSpPr>
          <p:nvPr/>
        </p:nvSpPr>
        <p:spPr>
          <a:xfrm>
            <a:off x="2121769" y="1204932"/>
            <a:ext cx="7548097"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Trò chơi </a:t>
            </a:r>
            <a:b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br>
            <a:r>
              <a:rPr lang="en-US" sz="6000" b="1">
                <a:ln>
                  <a:solidFill>
                    <a:schemeClr val="tx1"/>
                  </a:solidFill>
                </a:ln>
                <a:gradFill>
                  <a:gsLst>
                    <a:gs pos="0">
                      <a:srgbClr val="FF6969"/>
                    </a:gs>
                    <a:gs pos="21000">
                      <a:srgbClr val="FFA561"/>
                    </a:gs>
                    <a:gs pos="38000">
                      <a:srgbClr val="FFF35B"/>
                    </a:gs>
                    <a:gs pos="81000">
                      <a:srgbClr val="37B8FF"/>
                    </a:gs>
                    <a:gs pos="59000">
                      <a:srgbClr val="8AFF3B"/>
                    </a:gs>
                  </a:gsLst>
                  <a:lin ang="21594000" scaled="0"/>
                </a:gradFill>
                <a:latin typeface="#9Slide05 SVNClementine" panose="020F0502020204030203" pitchFamily="34" charset="0"/>
              </a:rPr>
              <a:t>“TRUYỀN ĐIỆN”</a:t>
            </a:r>
          </a:p>
        </p:txBody>
      </p:sp>
      <p:sp>
        <p:nvSpPr>
          <p:cNvPr id="8" name="Rounded Rectangle 14"/>
          <p:cNvSpPr/>
          <p:nvPr/>
        </p:nvSpPr>
        <p:spPr>
          <a:xfrm>
            <a:off x="1967345" y="2352886"/>
            <a:ext cx="8257307" cy="795454"/>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F6F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 Thi tìm từ ngữ tả màu sắc, hình dáng của lá cây.</a:t>
            </a:r>
          </a:p>
        </p:txBody>
      </p:sp>
      <p:grpSp>
        <p:nvGrpSpPr>
          <p:cNvPr id="12" name="Group 11"/>
          <p:cNvGrpSpPr/>
          <p:nvPr/>
        </p:nvGrpSpPr>
        <p:grpSpPr>
          <a:xfrm>
            <a:off x="3281102" y="3118044"/>
            <a:ext cx="2316961" cy="1551912"/>
            <a:chOff x="7854219" y="2351940"/>
            <a:chExt cx="4414587" cy="3466974"/>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23183" b="46607" l="48774" r="75814"/>
                      </a14:imgEffect>
                    </a14:imgLayer>
                  </a14:imgProps>
                </a:ext>
                <a:ext uri="{28A0092B-C50C-407E-A947-70E740481C1C}">
                  <a14:useLocalDpi xmlns:a14="http://schemas.microsoft.com/office/drawing/2010/main" val="0"/>
                </a:ext>
              </a:extLst>
            </a:blip>
            <a:srcRect l="48911" t="23247" r="24344" b="53576"/>
            <a:stretch/>
          </p:blipFill>
          <p:spPr>
            <a:xfrm rot="21372568" flipH="1">
              <a:off x="7854219" y="2351940"/>
              <a:ext cx="4414587" cy="3466974"/>
            </a:xfrm>
            <a:prstGeom prst="rect">
              <a:avLst/>
            </a:prstGeom>
          </p:spPr>
        </p:pic>
        <p:sp>
          <p:nvSpPr>
            <p:cNvPr id="14" name="Rectangle 13"/>
            <p:cNvSpPr/>
            <p:nvPr/>
          </p:nvSpPr>
          <p:spPr>
            <a:xfrm>
              <a:off x="8084915" y="3401206"/>
              <a:ext cx="3953193" cy="1212134"/>
            </a:xfrm>
            <a:prstGeom prst="rect">
              <a:avLst/>
            </a:prstGeom>
          </p:spPr>
          <p:txBody>
            <a:bodyPr wrap="square">
              <a:spAutoFit/>
            </a:bodyPr>
            <a:lstStyle/>
            <a:p>
              <a:pPr marL="0" lvl="1" algn="ctr">
                <a:lnSpc>
                  <a:spcPct val="110000"/>
                </a:lnSpc>
                <a:spcAft>
                  <a:spcPts val="600"/>
                </a:spcAft>
              </a:pPr>
              <a:r>
                <a:rPr lang="en-US" sz="2800" b="1"/>
                <a:t>Màu xanh</a:t>
              </a:r>
            </a:p>
          </p:txBody>
        </p:sp>
      </p:grpSp>
      <p:grpSp>
        <p:nvGrpSpPr>
          <p:cNvPr id="15" name="Group 14"/>
          <p:cNvGrpSpPr/>
          <p:nvPr/>
        </p:nvGrpSpPr>
        <p:grpSpPr>
          <a:xfrm rot="862638">
            <a:off x="6317484" y="2974346"/>
            <a:ext cx="2566723" cy="2015763"/>
            <a:chOff x="1761066" y="2776102"/>
            <a:chExt cx="4658102" cy="3658217"/>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7">
                      <a14:imgEffect>
                        <a14:backgroundRemoval t="23506" b="46890" l="72960" r="100000"/>
                      </a14:imgEffect>
                    </a14:imgLayer>
                  </a14:imgProps>
                </a:ext>
                <a:ext uri="{28A0092B-C50C-407E-A947-70E740481C1C}">
                  <a14:useLocalDpi xmlns:a14="http://schemas.microsoft.com/office/drawing/2010/main" val="0"/>
                </a:ext>
              </a:extLst>
            </a:blip>
            <a:srcRect l="73254" t="23504" r="1" b="53319"/>
            <a:stretch/>
          </p:blipFill>
          <p:spPr>
            <a:xfrm rot="21372568" flipH="1">
              <a:off x="1761066" y="2776102"/>
              <a:ext cx="4658102" cy="3658217"/>
            </a:xfrm>
            <a:prstGeom prst="rect">
              <a:avLst/>
            </a:prstGeom>
          </p:spPr>
        </p:pic>
        <p:sp>
          <p:nvSpPr>
            <p:cNvPr id="18" name="TextBox 17"/>
            <p:cNvSpPr txBox="1"/>
            <p:nvPr/>
          </p:nvSpPr>
          <p:spPr>
            <a:xfrm rot="20737362">
              <a:off x="2206271" y="3477836"/>
              <a:ext cx="3377997" cy="1731518"/>
            </a:xfrm>
            <a:prstGeom prst="rect">
              <a:avLst/>
            </a:prstGeom>
            <a:noFill/>
          </p:spPr>
          <p:txBody>
            <a:bodyPr wrap="square" rtlCol="0">
              <a:spAutoFit/>
            </a:bodyPr>
            <a:lstStyle/>
            <a:p>
              <a:pPr marL="0" lvl="1" algn="ctr">
                <a:spcAft>
                  <a:spcPts val="600"/>
                </a:spcAft>
              </a:pPr>
              <a:r>
                <a:rPr lang="en-US" sz="2800" b="1"/>
                <a:t>Hình </a:t>
              </a:r>
              <a:br>
                <a:rPr lang="en-US" sz="2800" b="1"/>
              </a:br>
              <a:r>
                <a:rPr lang="en-US" sz="2800" b="1"/>
                <a:t>bầu dục</a:t>
              </a:r>
            </a:p>
          </p:txBody>
        </p:sp>
      </p:grpSp>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47534" b="100000" l="597" r="36081">
                        <a14:foregroundMark x1="14138" y1="14713" x2="16049" y2="20008"/>
                        <a14:foregroundMark x1="34369" y1="21827" x2="34369" y2="21827"/>
                        <a14:foregroundMark x1="18200" y1="65521" x2="16965" y2="69361"/>
                      </a14:backgroundRemoval>
                    </a14:imgEffect>
                  </a14:imgLayer>
                </a14:imgProps>
              </a:ext>
              <a:ext uri="{28A0092B-C50C-407E-A947-70E740481C1C}">
                <a14:useLocalDpi xmlns:a14="http://schemas.microsoft.com/office/drawing/2010/main" val="0"/>
              </a:ext>
            </a:extLst>
          </a:blip>
          <a:srcRect t="48089" r="61118"/>
          <a:stretch/>
        </p:blipFill>
        <p:spPr>
          <a:xfrm flipH="1">
            <a:off x="3654005" y="4115072"/>
            <a:ext cx="2241812" cy="2948655"/>
          </a:xfrm>
          <a:prstGeom prst="rect">
            <a:avLst/>
          </a:prstGeom>
        </p:spPr>
      </p:pic>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0">
                    <a14:imgEffect>
                      <a14:backgroundRemoval t="47494" b="100000" l="64516" r="100000">
                        <a14:foregroundMark x1="14138" y1="14713" x2="16049" y2="20008"/>
                        <a14:foregroundMark x1="34369" y1="21827" x2="34369" y2="21827"/>
                        <a14:foregroundMark x1="18200" y1="65521" x2="16965" y2="69361"/>
                        <a14:foregroundMark x1="79172" y1="68795" x2="79411" y2="73120"/>
                      </a14:backgroundRemoval>
                    </a14:imgEffect>
                  </a14:imgLayer>
                </a14:imgProps>
              </a:ext>
              <a:ext uri="{28A0092B-C50C-407E-A947-70E740481C1C}">
                <a14:useLocalDpi xmlns:a14="http://schemas.microsoft.com/office/drawing/2010/main" val="0"/>
              </a:ext>
            </a:extLst>
          </a:blip>
          <a:srcRect l="66847" t="48144" r="-5729" b="-55"/>
          <a:stretch/>
        </p:blipFill>
        <p:spPr>
          <a:xfrm>
            <a:off x="5907994" y="3982228"/>
            <a:ext cx="2241812" cy="2948655"/>
          </a:xfrm>
          <a:prstGeom prst="rect">
            <a:avLst/>
          </a:prstGeom>
        </p:spPr>
      </p:pic>
    </p:spTree>
    <p:extLst>
      <p:ext uri="{BB962C8B-B14F-4D97-AF65-F5344CB8AC3E}">
        <p14:creationId xmlns:p14="http://schemas.microsoft.com/office/powerpoint/2010/main" val="2974736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2" name="Tiếng ting ting.wav"/>
                                        </p:tgtEl>
                                      </p:cMediaNode>
                                    </p:audio>
                                  </p:sub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6" name="Group 5"/>
          <p:cNvGrpSpPr/>
          <p:nvPr/>
        </p:nvGrpSpPr>
        <p:grpSpPr>
          <a:xfrm>
            <a:off x="1289723" y="1424"/>
            <a:ext cx="8356600" cy="830997"/>
            <a:chOff x="2247900" y="774700"/>
            <a:chExt cx="8356600" cy="830997"/>
          </a:xfrm>
        </p:grpSpPr>
        <p:sp>
          <p:nvSpPr>
            <p:cNvPr id="5" name="TextBox 4"/>
            <p:cNvSpPr txBox="1"/>
            <p:nvPr/>
          </p:nvSpPr>
          <p:spPr>
            <a:xfrm>
              <a:off x="2247900" y="774700"/>
              <a:ext cx="8356600" cy="830997"/>
            </a:xfrm>
            <a:prstGeom prst="rect">
              <a:avLst/>
            </a:prstGeom>
            <a:noFill/>
          </p:spPr>
          <p:txBody>
            <a:bodyPr wrap="square" rtlCol="0">
              <a:spAutoFit/>
            </a:bodyPr>
            <a:lstStyle/>
            <a:p>
              <a:pPr algn="ctr"/>
              <a:r>
                <a:rPr lang="en-US" sz="48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Gợi ý</a:t>
              </a:r>
            </a:p>
          </p:txBody>
        </p:sp>
        <p:sp>
          <p:nvSpPr>
            <p:cNvPr id="12" name="TextBox 11"/>
            <p:cNvSpPr txBox="1"/>
            <p:nvPr/>
          </p:nvSpPr>
          <p:spPr>
            <a:xfrm>
              <a:off x="2247900" y="774700"/>
              <a:ext cx="8356600" cy="830997"/>
            </a:xfrm>
            <a:prstGeom prst="rect">
              <a:avLst/>
            </a:prstGeom>
            <a:noFill/>
          </p:spPr>
          <p:txBody>
            <a:bodyPr wrap="square" rtlCol="0">
              <a:spAutoFit/>
            </a:bodyPr>
            <a:lstStyle/>
            <a:p>
              <a:pPr algn="ctr"/>
              <a:r>
                <a:rPr lang="en-US" sz="4800" b="1">
                  <a:ln>
                    <a:solidFill>
                      <a:sysClr val="windowText" lastClr="000000"/>
                    </a:solidFill>
                  </a:ln>
                  <a:solidFill>
                    <a:srgbClr val="FBDA02"/>
                  </a:solidFill>
                  <a:latin typeface="iCiel Pony" panose="02000000000000000000" pitchFamily="2" charset="0"/>
                </a:rPr>
                <a:t>Gợi ý</a:t>
              </a:r>
            </a:p>
          </p:txBody>
        </p:sp>
      </p:grpSp>
      <p:grpSp>
        <p:nvGrpSpPr>
          <p:cNvPr id="21" name="Group 20"/>
          <p:cNvGrpSpPr/>
          <p:nvPr/>
        </p:nvGrpSpPr>
        <p:grpSpPr>
          <a:xfrm rot="21391437">
            <a:off x="1438411" y="834616"/>
            <a:ext cx="4513000" cy="2715298"/>
            <a:chOff x="7354774" y="2371318"/>
            <a:chExt cx="4914579" cy="3466974"/>
          </a:xfrm>
        </p:grpSpPr>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23183" b="46607" l="48774" r="75814"/>
                      </a14:imgEffect>
                    </a14:imgLayer>
                  </a14:imgProps>
                </a:ext>
                <a:ext uri="{28A0092B-C50C-407E-A947-70E740481C1C}">
                  <a14:useLocalDpi xmlns:a14="http://schemas.microsoft.com/office/drawing/2010/main" val="0"/>
                </a:ext>
              </a:extLst>
            </a:blip>
            <a:srcRect l="48911" t="23247" r="24344" b="53576"/>
            <a:stretch/>
          </p:blipFill>
          <p:spPr>
            <a:xfrm rot="21372568" flipH="1">
              <a:off x="7354774" y="2371318"/>
              <a:ext cx="4914579" cy="3466974"/>
            </a:xfrm>
            <a:prstGeom prst="rect">
              <a:avLst/>
            </a:prstGeom>
          </p:spPr>
        </p:pic>
        <p:sp>
          <p:nvSpPr>
            <p:cNvPr id="23" name="Rectangle 22"/>
            <p:cNvSpPr/>
            <p:nvPr/>
          </p:nvSpPr>
          <p:spPr>
            <a:xfrm>
              <a:off x="8079916" y="3410086"/>
              <a:ext cx="3526962" cy="1328267"/>
            </a:xfrm>
            <a:prstGeom prst="rect">
              <a:avLst/>
            </a:prstGeom>
          </p:spPr>
          <p:txBody>
            <a:bodyPr wrap="square">
              <a:spAutoFit/>
            </a:bodyPr>
            <a:lstStyle/>
            <a:p>
              <a:pPr marL="0" lvl="1" algn="ctr">
                <a:lnSpc>
                  <a:spcPct val="110000"/>
                </a:lnSpc>
                <a:spcAft>
                  <a:spcPts val="600"/>
                </a:spcAft>
              </a:pPr>
              <a:r>
                <a:rPr lang="en-US" sz="2800" b="1"/>
                <a:t>Màu xanh, màu đỏ, màu vàng,…</a:t>
              </a:r>
            </a:p>
          </p:txBody>
        </p:sp>
      </p:grpSp>
      <p:grpSp>
        <p:nvGrpSpPr>
          <p:cNvPr id="24" name="Group 23"/>
          <p:cNvGrpSpPr/>
          <p:nvPr/>
        </p:nvGrpSpPr>
        <p:grpSpPr>
          <a:xfrm rot="862638">
            <a:off x="5672698" y="663060"/>
            <a:ext cx="4407474" cy="3096726"/>
            <a:chOff x="1761066" y="2776102"/>
            <a:chExt cx="4658102" cy="3658217"/>
          </a:xfrm>
        </p:grpSpPr>
        <p:pic>
          <p:nvPicPr>
            <p:cNvPr id="25" name="Picture 24"/>
            <p:cNvPicPr>
              <a:picLocks noChangeAspect="1"/>
            </p:cNvPicPr>
            <p:nvPr/>
          </p:nvPicPr>
          <p:blipFill rotWithShape="1">
            <a:blip r:embed="rId6">
              <a:extLst>
                <a:ext uri="{BEBA8EAE-BF5A-486C-A8C5-ECC9F3942E4B}">
                  <a14:imgProps xmlns:a14="http://schemas.microsoft.com/office/drawing/2010/main">
                    <a14:imgLayer r:embed="rId5">
                      <a14:imgEffect>
                        <a14:backgroundRemoval t="23506" b="46890" l="72960" r="100000"/>
                      </a14:imgEffect>
                    </a14:imgLayer>
                  </a14:imgProps>
                </a:ext>
                <a:ext uri="{28A0092B-C50C-407E-A947-70E740481C1C}">
                  <a14:useLocalDpi xmlns:a14="http://schemas.microsoft.com/office/drawing/2010/main" val="0"/>
                </a:ext>
              </a:extLst>
            </a:blip>
            <a:srcRect l="73254" t="23504" r="1" b="53319"/>
            <a:stretch/>
          </p:blipFill>
          <p:spPr>
            <a:xfrm rot="21372568" flipH="1">
              <a:off x="1761066" y="2776102"/>
              <a:ext cx="4658102" cy="3658217"/>
            </a:xfrm>
            <a:prstGeom prst="rect">
              <a:avLst/>
            </a:prstGeom>
          </p:spPr>
        </p:pic>
        <p:sp>
          <p:nvSpPr>
            <p:cNvPr id="26" name="TextBox 25"/>
            <p:cNvSpPr txBox="1"/>
            <p:nvPr/>
          </p:nvSpPr>
          <p:spPr>
            <a:xfrm rot="20737362">
              <a:off x="2536095" y="3602211"/>
              <a:ext cx="3377997" cy="1636119"/>
            </a:xfrm>
            <a:prstGeom prst="rect">
              <a:avLst/>
            </a:prstGeom>
            <a:noFill/>
          </p:spPr>
          <p:txBody>
            <a:bodyPr wrap="square" rtlCol="0">
              <a:spAutoFit/>
            </a:bodyPr>
            <a:lstStyle/>
            <a:p>
              <a:pPr marL="0" lvl="1" algn="ctr">
                <a:spcAft>
                  <a:spcPts val="600"/>
                </a:spcAft>
              </a:pPr>
              <a:r>
                <a:rPr lang="en-US" sz="2800" b="1"/>
                <a:t>Hình trái tim, </a:t>
              </a:r>
              <a:br>
                <a:rPr lang="en-US" sz="2800" b="1"/>
              </a:br>
              <a:r>
                <a:rPr lang="en-US" sz="2800" b="1"/>
                <a:t>hình bầu dục, </a:t>
              </a:r>
              <a:br>
                <a:rPr lang="en-US" sz="2800" b="1"/>
              </a:br>
              <a:r>
                <a:rPr lang="en-US" sz="2800" b="1"/>
                <a:t>hình tam giác,…</a:t>
              </a:r>
            </a:p>
          </p:txBody>
        </p:sp>
      </p:grpSp>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47534" b="100000" l="597" r="36081">
                        <a14:foregroundMark x1="14138" y1="14713" x2="16049" y2="20008"/>
                        <a14:foregroundMark x1="34369" y1="21827" x2="34369" y2="21827"/>
                        <a14:foregroundMark x1="18200" y1="65521" x2="16965" y2="69361"/>
                      </a14:backgroundRemoval>
                    </a14:imgEffect>
                  </a14:imgLayer>
                </a14:imgProps>
              </a:ext>
              <a:ext uri="{28A0092B-C50C-407E-A947-70E740481C1C}">
                <a14:useLocalDpi xmlns:a14="http://schemas.microsoft.com/office/drawing/2010/main" val="0"/>
              </a:ext>
            </a:extLst>
          </a:blip>
          <a:srcRect t="48089" r="61118"/>
          <a:stretch/>
        </p:blipFill>
        <p:spPr>
          <a:xfrm flipH="1">
            <a:off x="3930756" y="2810258"/>
            <a:ext cx="2241812" cy="2948655"/>
          </a:xfrm>
          <a:prstGeom prst="rect">
            <a:avLst/>
          </a:prstGeom>
        </p:spPr>
      </p:pic>
      <p:pic>
        <p:nvPicPr>
          <p:cNvPr id="28" name="Picture 27"/>
          <p:cNvPicPr>
            <a:picLocks noChangeAspect="1"/>
          </p:cNvPicPr>
          <p:nvPr/>
        </p:nvPicPr>
        <p:blipFill rotWithShape="1">
          <a:blip r:embed="rId9">
            <a:extLst>
              <a:ext uri="{BEBA8EAE-BF5A-486C-A8C5-ECC9F3942E4B}">
                <a14:imgProps xmlns:a14="http://schemas.microsoft.com/office/drawing/2010/main">
                  <a14:imgLayer r:embed="rId8">
                    <a14:imgEffect>
                      <a14:backgroundRemoval t="47494" b="100000" l="64516" r="100000">
                        <a14:foregroundMark x1="14138" y1="14713" x2="16049" y2="20008"/>
                        <a14:foregroundMark x1="34369" y1="21827" x2="34369" y2="21827"/>
                        <a14:foregroundMark x1="18200" y1="65521" x2="16965" y2="69361"/>
                        <a14:foregroundMark x1="79172" y1="68795" x2="79411" y2="73120"/>
                      </a14:backgroundRemoval>
                    </a14:imgEffect>
                  </a14:imgLayer>
                </a14:imgProps>
              </a:ext>
              <a:ext uri="{28A0092B-C50C-407E-A947-70E740481C1C}">
                <a14:useLocalDpi xmlns:a14="http://schemas.microsoft.com/office/drawing/2010/main" val="0"/>
              </a:ext>
            </a:extLst>
          </a:blip>
          <a:srcRect l="66847" t="48144" r="-5729" b="-55"/>
          <a:stretch/>
        </p:blipFill>
        <p:spPr>
          <a:xfrm>
            <a:off x="6440900" y="2816037"/>
            <a:ext cx="2241812" cy="2948655"/>
          </a:xfrm>
          <a:prstGeom prst="rect">
            <a:avLst/>
          </a:prstGeom>
        </p:spPr>
      </p:pic>
    </p:spTree>
    <p:extLst>
      <p:ext uri="{BB962C8B-B14F-4D97-AF65-F5344CB8AC3E}">
        <p14:creationId xmlns:p14="http://schemas.microsoft.com/office/powerpoint/2010/main" val="11577100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Am-thanh-ky-dieu-dieu-ky-www_tiengdong_com.wav"/>
                                        </p:tgtEl>
                                      </p:cMediaNode>
                                    </p:audio>
                                  </p:sub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6" name="Group 5"/>
          <p:cNvGrpSpPr/>
          <p:nvPr/>
        </p:nvGrpSpPr>
        <p:grpSpPr>
          <a:xfrm>
            <a:off x="2233152" y="509228"/>
            <a:ext cx="8356600" cy="1107997"/>
            <a:chOff x="2247900" y="774699"/>
            <a:chExt cx="8356600" cy="1107997"/>
          </a:xfrm>
        </p:grpSpPr>
        <p:sp>
          <p:nvSpPr>
            <p:cNvPr id="5" name="TextBox 4"/>
            <p:cNvSpPr txBox="1"/>
            <p:nvPr/>
          </p:nvSpPr>
          <p:spPr>
            <a:xfrm>
              <a:off x="2247900" y="774700"/>
              <a:ext cx="8356600" cy="1107996"/>
            </a:xfrm>
            <a:prstGeom prst="rect">
              <a:avLst/>
            </a:prstGeom>
            <a:noFill/>
          </p:spPr>
          <p:txBody>
            <a:bodyPr wrap="square" rtlCol="0">
              <a:spAutoFit/>
            </a:bodyPr>
            <a:lstStyle/>
            <a:p>
              <a:pPr algn="ctr"/>
              <a:r>
                <a:rPr lang="en-US" sz="66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12" name="TextBox 11"/>
            <p:cNvSpPr txBox="1"/>
            <p:nvPr/>
          </p:nvSpPr>
          <p:spPr>
            <a:xfrm>
              <a:off x="2247900" y="774699"/>
              <a:ext cx="8356600" cy="1107996"/>
            </a:xfrm>
            <a:prstGeom prst="rect">
              <a:avLst/>
            </a:prstGeom>
            <a:noFill/>
          </p:spPr>
          <p:txBody>
            <a:bodyPr wrap="square" rtlCol="0">
              <a:spAutoFit/>
            </a:bodyPr>
            <a:lstStyle/>
            <a:p>
              <a:pPr algn="ctr"/>
              <a:r>
                <a:rPr lang="en-US" sz="6600" b="1">
                  <a:ln>
                    <a:solidFill>
                      <a:sysClr val="windowText" lastClr="000000"/>
                    </a:solidFill>
                  </a:ln>
                  <a:solidFill>
                    <a:srgbClr val="FBDA02"/>
                  </a:solidFill>
                  <a:latin typeface="iCiel Pony" panose="02000000000000000000" pitchFamily="2" charset="0"/>
                </a:rPr>
                <a:t>Thảo luận nhóm đôi</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4675215" y="2703279"/>
            <a:ext cx="4655681" cy="3068664"/>
          </a:xfrm>
          <a:prstGeom prst="rect">
            <a:avLst/>
          </a:prstGeom>
        </p:spPr>
      </p:pic>
      <p:sp>
        <p:nvSpPr>
          <p:cNvPr id="7" name="Rounded Rectangle 14"/>
          <p:cNvSpPr/>
          <p:nvPr/>
        </p:nvSpPr>
        <p:spPr>
          <a:xfrm>
            <a:off x="3331125" y="1756229"/>
            <a:ext cx="6422475" cy="947049"/>
          </a:xfrm>
          <a:custGeom>
            <a:avLst/>
            <a:gdLst>
              <a:gd name="connsiteX0" fmla="*/ 0 w 1924050"/>
              <a:gd name="connsiteY0" fmla="*/ 71968 h 431800"/>
              <a:gd name="connsiteX1" fmla="*/ 7196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71968 h 431800"/>
              <a:gd name="connsiteX1" fmla="*/ 205318 w 1924050"/>
              <a:gd name="connsiteY1" fmla="*/ 0 h 431800"/>
              <a:gd name="connsiteX2" fmla="*/ 1852082 w 1924050"/>
              <a:gd name="connsiteY2" fmla="*/ 0 h 431800"/>
              <a:gd name="connsiteX3" fmla="*/ 1924050 w 1924050"/>
              <a:gd name="connsiteY3" fmla="*/ 71968 h 431800"/>
              <a:gd name="connsiteX4" fmla="*/ 1924050 w 1924050"/>
              <a:gd name="connsiteY4" fmla="*/ 359832 h 431800"/>
              <a:gd name="connsiteX5" fmla="*/ 1852082 w 1924050"/>
              <a:gd name="connsiteY5" fmla="*/ 431800 h 431800"/>
              <a:gd name="connsiteX6" fmla="*/ 71968 w 1924050"/>
              <a:gd name="connsiteY6" fmla="*/ 431800 h 431800"/>
              <a:gd name="connsiteX7" fmla="*/ 0 w 1924050"/>
              <a:gd name="connsiteY7" fmla="*/ 359832 h 431800"/>
              <a:gd name="connsiteX8" fmla="*/ 0 w 1924050"/>
              <a:gd name="connsiteY8" fmla="*/ 71968 h 431800"/>
              <a:gd name="connsiteX0" fmla="*/ 0 w 1924050"/>
              <a:gd name="connsiteY0" fmla="*/ 97368 h 457200"/>
              <a:gd name="connsiteX1" fmla="*/ 205318 w 1924050"/>
              <a:gd name="connsiteY1" fmla="*/ 25400 h 457200"/>
              <a:gd name="connsiteX2" fmla="*/ 1852082 w 1924050"/>
              <a:gd name="connsiteY2" fmla="*/ 25400 h 457200"/>
              <a:gd name="connsiteX3" fmla="*/ 1924050 w 1924050"/>
              <a:gd name="connsiteY3" fmla="*/ 97368 h 457200"/>
              <a:gd name="connsiteX4" fmla="*/ 1924050 w 1924050"/>
              <a:gd name="connsiteY4" fmla="*/ 385232 h 457200"/>
              <a:gd name="connsiteX5" fmla="*/ 1852082 w 1924050"/>
              <a:gd name="connsiteY5" fmla="*/ 457200 h 457200"/>
              <a:gd name="connsiteX6" fmla="*/ 71968 w 1924050"/>
              <a:gd name="connsiteY6" fmla="*/ 457200 h 457200"/>
              <a:gd name="connsiteX7" fmla="*/ 0 w 1924050"/>
              <a:gd name="connsiteY7" fmla="*/ 385232 h 457200"/>
              <a:gd name="connsiteX8" fmla="*/ 0 w 1924050"/>
              <a:gd name="connsiteY8" fmla="*/ 97368 h 457200"/>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51452"/>
              <a:gd name="connsiteX1" fmla="*/ 205318 w 1924050"/>
              <a:gd name="connsiteY1" fmla="*/ 19652 h 451452"/>
              <a:gd name="connsiteX2" fmla="*/ 1852082 w 1924050"/>
              <a:gd name="connsiteY2" fmla="*/ 19652 h 451452"/>
              <a:gd name="connsiteX3" fmla="*/ 1924050 w 1924050"/>
              <a:gd name="connsiteY3" fmla="*/ 91620 h 451452"/>
              <a:gd name="connsiteX4" fmla="*/ 1924050 w 1924050"/>
              <a:gd name="connsiteY4" fmla="*/ 379484 h 451452"/>
              <a:gd name="connsiteX5" fmla="*/ 1852082 w 1924050"/>
              <a:gd name="connsiteY5" fmla="*/ 451452 h 451452"/>
              <a:gd name="connsiteX6" fmla="*/ 71968 w 1924050"/>
              <a:gd name="connsiteY6" fmla="*/ 451452 h 451452"/>
              <a:gd name="connsiteX7" fmla="*/ 0 w 1924050"/>
              <a:gd name="connsiteY7" fmla="*/ 379484 h 451452"/>
              <a:gd name="connsiteX8" fmla="*/ 0 w 1924050"/>
              <a:gd name="connsiteY8" fmla="*/ 91620 h 451452"/>
              <a:gd name="connsiteX0" fmla="*/ 0 w 1924050"/>
              <a:gd name="connsiteY0" fmla="*/ 91620 h 465563"/>
              <a:gd name="connsiteX1" fmla="*/ 205318 w 1924050"/>
              <a:gd name="connsiteY1" fmla="*/ 19652 h 465563"/>
              <a:gd name="connsiteX2" fmla="*/ 1852082 w 1924050"/>
              <a:gd name="connsiteY2" fmla="*/ 19652 h 465563"/>
              <a:gd name="connsiteX3" fmla="*/ 1924050 w 1924050"/>
              <a:gd name="connsiteY3" fmla="*/ 91620 h 465563"/>
              <a:gd name="connsiteX4" fmla="*/ 1924050 w 1924050"/>
              <a:gd name="connsiteY4" fmla="*/ 379484 h 465563"/>
              <a:gd name="connsiteX5" fmla="*/ 1852082 w 1924050"/>
              <a:gd name="connsiteY5" fmla="*/ 451452 h 465563"/>
              <a:gd name="connsiteX6" fmla="*/ 71968 w 1924050"/>
              <a:gd name="connsiteY6" fmla="*/ 451452 h 465563"/>
              <a:gd name="connsiteX7" fmla="*/ 0 w 1924050"/>
              <a:gd name="connsiteY7" fmla="*/ 379484 h 465563"/>
              <a:gd name="connsiteX8" fmla="*/ 0 w 1924050"/>
              <a:gd name="connsiteY8" fmla="*/ 91620 h 465563"/>
              <a:gd name="connsiteX0" fmla="*/ 0 w 1924050"/>
              <a:gd name="connsiteY0" fmla="*/ 91620 h 456924"/>
              <a:gd name="connsiteX1" fmla="*/ 205318 w 1924050"/>
              <a:gd name="connsiteY1" fmla="*/ 19652 h 456924"/>
              <a:gd name="connsiteX2" fmla="*/ 1852082 w 1924050"/>
              <a:gd name="connsiteY2" fmla="*/ 19652 h 456924"/>
              <a:gd name="connsiteX3" fmla="*/ 1924050 w 1924050"/>
              <a:gd name="connsiteY3" fmla="*/ 91620 h 456924"/>
              <a:gd name="connsiteX4" fmla="*/ 1924050 w 1924050"/>
              <a:gd name="connsiteY4" fmla="*/ 379484 h 456924"/>
              <a:gd name="connsiteX5" fmla="*/ 1852082 w 1924050"/>
              <a:gd name="connsiteY5" fmla="*/ 451452 h 456924"/>
              <a:gd name="connsiteX6" fmla="*/ 71968 w 1924050"/>
              <a:gd name="connsiteY6" fmla="*/ 451452 h 456924"/>
              <a:gd name="connsiteX7" fmla="*/ 0 w 1924050"/>
              <a:gd name="connsiteY7" fmla="*/ 379484 h 456924"/>
              <a:gd name="connsiteX8" fmla="*/ 0 w 1924050"/>
              <a:gd name="connsiteY8" fmla="*/ 91620 h 456924"/>
              <a:gd name="connsiteX0" fmla="*/ 0 w 1938161"/>
              <a:gd name="connsiteY0" fmla="*/ 91620 h 456924"/>
              <a:gd name="connsiteX1" fmla="*/ 205318 w 1938161"/>
              <a:gd name="connsiteY1" fmla="*/ 19652 h 456924"/>
              <a:gd name="connsiteX2" fmla="*/ 1852082 w 1938161"/>
              <a:gd name="connsiteY2" fmla="*/ 19652 h 456924"/>
              <a:gd name="connsiteX3" fmla="*/ 1924050 w 1938161"/>
              <a:gd name="connsiteY3" fmla="*/ 91620 h 456924"/>
              <a:gd name="connsiteX4" fmla="*/ 1924050 w 1938161"/>
              <a:gd name="connsiteY4" fmla="*/ 379484 h 456924"/>
              <a:gd name="connsiteX5" fmla="*/ 1852082 w 1938161"/>
              <a:gd name="connsiteY5" fmla="*/ 451452 h 456924"/>
              <a:gd name="connsiteX6" fmla="*/ 71968 w 1938161"/>
              <a:gd name="connsiteY6" fmla="*/ 451452 h 456924"/>
              <a:gd name="connsiteX7" fmla="*/ 0 w 1938161"/>
              <a:gd name="connsiteY7" fmla="*/ 379484 h 456924"/>
              <a:gd name="connsiteX8" fmla="*/ 0 w 1938161"/>
              <a:gd name="connsiteY8" fmla="*/ 91620 h 456924"/>
              <a:gd name="connsiteX0" fmla="*/ 19755 w 1957916"/>
              <a:gd name="connsiteY0" fmla="*/ 91620 h 456924"/>
              <a:gd name="connsiteX1" fmla="*/ 225073 w 1957916"/>
              <a:gd name="connsiteY1" fmla="*/ 19652 h 456924"/>
              <a:gd name="connsiteX2" fmla="*/ 1871837 w 1957916"/>
              <a:gd name="connsiteY2" fmla="*/ 19652 h 456924"/>
              <a:gd name="connsiteX3" fmla="*/ 1943805 w 1957916"/>
              <a:gd name="connsiteY3" fmla="*/ 91620 h 456924"/>
              <a:gd name="connsiteX4" fmla="*/ 1943805 w 1957916"/>
              <a:gd name="connsiteY4" fmla="*/ 379484 h 456924"/>
              <a:gd name="connsiteX5" fmla="*/ 1871837 w 1957916"/>
              <a:gd name="connsiteY5" fmla="*/ 451452 h 456924"/>
              <a:gd name="connsiteX6" fmla="*/ 91723 w 1957916"/>
              <a:gd name="connsiteY6" fmla="*/ 451452 h 456924"/>
              <a:gd name="connsiteX7" fmla="*/ 19755 w 1957916"/>
              <a:gd name="connsiteY7" fmla="*/ 379484 h 456924"/>
              <a:gd name="connsiteX8" fmla="*/ 19755 w 1957916"/>
              <a:gd name="connsiteY8" fmla="*/ 91620 h 456924"/>
              <a:gd name="connsiteX0" fmla="*/ 35758 w 1973919"/>
              <a:gd name="connsiteY0" fmla="*/ 91620 h 456924"/>
              <a:gd name="connsiteX1" fmla="*/ 241076 w 1973919"/>
              <a:gd name="connsiteY1" fmla="*/ 19652 h 456924"/>
              <a:gd name="connsiteX2" fmla="*/ 1887840 w 1973919"/>
              <a:gd name="connsiteY2" fmla="*/ 19652 h 456924"/>
              <a:gd name="connsiteX3" fmla="*/ 1959808 w 1973919"/>
              <a:gd name="connsiteY3" fmla="*/ 91620 h 456924"/>
              <a:gd name="connsiteX4" fmla="*/ 1959808 w 1973919"/>
              <a:gd name="connsiteY4" fmla="*/ 379484 h 456924"/>
              <a:gd name="connsiteX5" fmla="*/ 1887840 w 1973919"/>
              <a:gd name="connsiteY5" fmla="*/ 451452 h 456924"/>
              <a:gd name="connsiteX6" fmla="*/ 107726 w 1973919"/>
              <a:gd name="connsiteY6" fmla="*/ 451452 h 456924"/>
              <a:gd name="connsiteX7" fmla="*/ 35758 w 1973919"/>
              <a:gd name="connsiteY7" fmla="*/ 379484 h 456924"/>
              <a:gd name="connsiteX8" fmla="*/ 35758 w 1973919"/>
              <a:gd name="connsiteY8" fmla="*/ 91620 h 4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919" h="456924">
                <a:moveTo>
                  <a:pt x="35758" y="91620"/>
                </a:moveTo>
                <a:cubicBezTo>
                  <a:pt x="35758" y="51873"/>
                  <a:pt x="201329" y="19652"/>
                  <a:pt x="241076" y="19652"/>
                </a:cubicBezTo>
                <a:cubicBezTo>
                  <a:pt x="802697" y="-37498"/>
                  <a:pt x="1338919" y="51402"/>
                  <a:pt x="1887840" y="19652"/>
                </a:cubicBezTo>
                <a:cubicBezTo>
                  <a:pt x="1927587" y="19652"/>
                  <a:pt x="1959808" y="51873"/>
                  <a:pt x="1959808" y="91620"/>
                </a:cubicBezTo>
                <a:cubicBezTo>
                  <a:pt x="1959808" y="187575"/>
                  <a:pt x="1991558" y="264479"/>
                  <a:pt x="1959808" y="379484"/>
                </a:cubicBezTo>
                <a:cubicBezTo>
                  <a:pt x="1959808" y="419231"/>
                  <a:pt x="1927587" y="451452"/>
                  <a:pt x="1887840" y="451452"/>
                </a:cubicBezTo>
                <a:cubicBezTo>
                  <a:pt x="1275419" y="483202"/>
                  <a:pt x="739197" y="362552"/>
                  <a:pt x="107726" y="451452"/>
                </a:cubicBezTo>
                <a:cubicBezTo>
                  <a:pt x="67979" y="451452"/>
                  <a:pt x="35758" y="419231"/>
                  <a:pt x="35758" y="379484"/>
                </a:cubicBezTo>
                <a:cubicBezTo>
                  <a:pt x="-8692" y="283529"/>
                  <a:pt x="-15042" y="168525"/>
                  <a:pt x="35758" y="91620"/>
                </a:cubicBezTo>
                <a:close/>
              </a:path>
            </a:pathLst>
          </a:custGeom>
          <a:solidFill>
            <a:srgbClr val="AFF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Nói 1 – 2 câu tả một loại lá cây em biết</a:t>
            </a:r>
          </a:p>
        </p:txBody>
      </p:sp>
    </p:spTree>
    <p:extLst>
      <p:ext uri="{BB962C8B-B14F-4D97-AF65-F5344CB8AC3E}">
        <p14:creationId xmlns:p14="http://schemas.microsoft.com/office/powerpoint/2010/main" val="188111219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rgbClr val="FFD4B2"/>
                  </a:solidFill>
                </a:rPr>
                <a:t>Chia sẻ trước lớp</a:t>
              </a:r>
            </a:p>
          </p:txBody>
        </p:sp>
      </p:grpSp>
    </p:spTree>
    <p:extLst>
      <p:ext uri="{BB962C8B-B14F-4D97-AF65-F5344CB8AC3E}">
        <p14:creationId xmlns:p14="http://schemas.microsoft.com/office/powerpoint/2010/main" val="22730410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6" name="Group 5"/>
          <p:cNvGrpSpPr/>
          <p:nvPr/>
        </p:nvGrpSpPr>
        <p:grpSpPr>
          <a:xfrm>
            <a:off x="1289723" y="1424"/>
            <a:ext cx="8356600" cy="830997"/>
            <a:chOff x="2247900" y="774700"/>
            <a:chExt cx="8356600" cy="830997"/>
          </a:xfrm>
        </p:grpSpPr>
        <p:sp>
          <p:nvSpPr>
            <p:cNvPr id="5" name="TextBox 4"/>
            <p:cNvSpPr txBox="1"/>
            <p:nvPr/>
          </p:nvSpPr>
          <p:spPr>
            <a:xfrm>
              <a:off x="2247900" y="774700"/>
              <a:ext cx="8356600" cy="830997"/>
            </a:xfrm>
            <a:prstGeom prst="rect">
              <a:avLst/>
            </a:prstGeom>
            <a:noFill/>
          </p:spPr>
          <p:txBody>
            <a:bodyPr wrap="square" rtlCol="0">
              <a:spAutoFit/>
            </a:bodyPr>
            <a:lstStyle/>
            <a:p>
              <a:pPr algn="ctr"/>
              <a:r>
                <a:rPr lang="en-US" sz="48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Gợi ý</a:t>
              </a:r>
            </a:p>
          </p:txBody>
        </p:sp>
        <p:sp>
          <p:nvSpPr>
            <p:cNvPr id="12" name="TextBox 11"/>
            <p:cNvSpPr txBox="1"/>
            <p:nvPr/>
          </p:nvSpPr>
          <p:spPr>
            <a:xfrm>
              <a:off x="2247900" y="774700"/>
              <a:ext cx="8356600" cy="830997"/>
            </a:xfrm>
            <a:prstGeom prst="rect">
              <a:avLst/>
            </a:prstGeom>
            <a:noFill/>
          </p:spPr>
          <p:txBody>
            <a:bodyPr wrap="square" rtlCol="0">
              <a:spAutoFit/>
            </a:bodyPr>
            <a:lstStyle/>
            <a:p>
              <a:pPr algn="ctr"/>
              <a:r>
                <a:rPr lang="en-US" sz="4800" b="1">
                  <a:ln>
                    <a:solidFill>
                      <a:sysClr val="windowText" lastClr="000000"/>
                    </a:solidFill>
                  </a:ln>
                  <a:solidFill>
                    <a:srgbClr val="FBDA02"/>
                  </a:solidFill>
                  <a:latin typeface="iCiel Pony" panose="02000000000000000000" pitchFamily="2" charset="0"/>
                </a:rPr>
                <a:t>Gợi ý</a:t>
              </a:r>
            </a:p>
          </p:txBody>
        </p:sp>
      </p:grpSp>
      <p:grpSp>
        <p:nvGrpSpPr>
          <p:cNvPr id="8" name="Group 7"/>
          <p:cNvGrpSpPr/>
          <p:nvPr/>
        </p:nvGrpSpPr>
        <p:grpSpPr>
          <a:xfrm rot="21391437">
            <a:off x="1438411" y="834616"/>
            <a:ext cx="4513000" cy="2715298"/>
            <a:chOff x="7354774" y="2371318"/>
            <a:chExt cx="4914579" cy="3466974"/>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23183" b="46607" l="48774" r="75814"/>
                      </a14:imgEffect>
                    </a14:imgLayer>
                  </a14:imgProps>
                </a:ext>
                <a:ext uri="{28A0092B-C50C-407E-A947-70E740481C1C}">
                  <a14:useLocalDpi xmlns:a14="http://schemas.microsoft.com/office/drawing/2010/main" val="0"/>
                </a:ext>
              </a:extLst>
            </a:blip>
            <a:srcRect l="48911" t="23247" r="24344" b="53576"/>
            <a:stretch/>
          </p:blipFill>
          <p:spPr>
            <a:xfrm rot="21372568" flipH="1">
              <a:off x="7354774" y="2371318"/>
              <a:ext cx="4914579" cy="3466974"/>
            </a:xfrm>
            <a:prstGeom prst="rect">
              <a:avLst/>
            </a:prstGeom>
          </p:spPr>
        </p:pic>
        <p:sp>
          <p:nvSpPr>
            <p:cNvPr id="10" name="Rectangle 9"/>
            <p:cNvSpPr/>
            <p:nvPr/>
          </p:nvSpPr>
          <p:spPr>
            <a:xfrm>
              <a:off x="8079916" y="3107493"/>
              <a:ext cx="3526962" cy="1933454"/>
            </a:xfrm>
            <a:prstGeom prst="rect">
              <a:avLst/>
            </a:prstGeom>
          </p:spPr>
          <p:txBody>
            <a:bodyPr wrap="square">
              <a:spAutoFit/>
            </a:bodyPr>
            <a:lstStyle/>
            <a:p>
              <a:pPr marL="0" lvl="1" algn="ctr">
                <a:lnSpc>
                  <a:spcPct val="110000"/>
                </a:lnSpc>
                <a:spcAft>
                  <a:spcPts val="600"/>
                </a:spcAft>
              </a:pPr>
              <a:r>
                <a:rPr lang="en-US" sz="2800" b="1"/>
                <a:t>Lá bàng có màu xanh vào mùa xuân. Lá có hình bầu dục.</a:t>
              </a:r>
            </a:p>
          </p:txBody>
        </p:sp>
      </p:grpSp>
      <p:grpSp>
        <p:nvGrpSpPr>
          <p:cNvPr id="13" name="Group 12"/>
          <p:cNvGrpSpPr/>
          <p:nvPr/>
        </p:nvGrpSpPr>
        <p:grpSpPr>
          <a:xfrm rot="862638">
            <a:off x="5672698" y="663060"/>
            <a:ext cx="4407474" cy="3096726"/>
            <a:chOff x="1761066" y="2776102"/>
            <a:chExt cx="4658102" cy="3658217"/>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5">
                      <a14:imgEffect>
                        <a14:backgroundRemoval t="23506" b="46890" l="72960" r="100000"/>
                      </a14:imgEffect>
                    </a14:imgLayer>
                  </a14:imgProps>
                </a:ext>
                <a:ext uri="{28A0092B-C50C-407E-A947-70E740481C1C}">
                  <a14:useLocalDpi xmlns:a14="http://schemas.microsoft.com/office/drawing/2010/main" val="0"/>
                </a:ext>
              </a:extLst>
            </a:blip>
            <a:srcRect l="73254" t="23504" r="1" b="53319"/>
            <a:stretch/>
          </p:blipFill>
          <p:spPr>
            <a:xfrm rot="21372568" flipH="1">
              <a:off x="1761066" y="2776102"/>
              <a:ext cx="4658102" cy="3658217"/>
            </a:xfrm>
            <a:prstGeom prst="rect">
              <a:avLst/>
            </a:prstGeom>
          </p:spPr>
        </p:pic>
        <p:sp>
          <p:nvSpPr>
            <p:cNvPr id="15" name="TextBox 14"/>
            <p:cNvSpPr txBox="1"/>
            <p:nvPr/>
          </p:nvSpPr>
          <p:spPr>
            <a:xfrm rot="20737362">
              <a:off x="2377305" y="3683316"/>
              <a:ext cx="3377997" cy="1636119"/>
            </a:xfrm>
            <a:prstGeom prst="rect">
              <a:avLst/>
            </a:prstGeom>
            <a:noFill/>
          </p:spPr>
          <p:txBody>
            <a:bodyPr wrap="square" rtlCol="0">
              <a:spAutoFit/>
            </a:bodyPr>
            <a:lstStyle/>
            <a:p>
              <a:pPr marL="0" lvl="1" algn="ctr">
                <a:spcAft>
                  <a:spcPts val="600"/>
                </a:spcAft>
              </a:pPr>
              <a:r>
                <a:rPr lang="en-US" sz="2800" b="1"/>
                <a:t>Lá trầu có màu xanh. Lá có hình như trái tim.</a:t>
              </a:r>
            </a:p>
          </p:txBody>
        </p:sp>
      </p:gr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7534" b="100000" l="597" r="36081">
                        <a14:foregroundMark x1="14138" y1="14713" x2="16049" y2="20008"/>
                        <a14:foregroundMark x1="34369" y1="21827" x2="34369" y2="21827"/>
                        <a14:foregroundMark x1="18200" y1="65521" x2="16965" y2="69361"/>
                      </a14:backgroundRemoval>
                    </a14:imgEffect>
                  </a14:imgLayer>
                </a14:imgProps>
              </a:ext>
              <a:ext uri="{28A0092B-C50C-407E-A947-70E740481C1C}">
                <a14:useLocalDpi xmlns:a14="http://schemas.microsoft.com/office/drawing/2010/main" val="0"/>
              </a:ext>
            </a:extLst>
          </a:blip>
          <a:srcRect t="48089" r="61118"/>
          <a:stretch/>
        </p:blipFill>
        <p:spPr>
          <a:xfrm flipH="1">
            <a:off x="3930756" y="2810258"/>
            <a:ext cx="2241812" cy="2948655"/>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8">
                    <a14:imgEffect>
                      <a14:backgroundRemoval t="47494" b="100000" l="64516" r="100000">
                        <a14:foregroundMark x1="14138" y1="14713" x2="16049" y2="20008"/>
                        <a14:foregroundMark x1="34369" y1="21827" x2="34369" y2="21827"/>
                        <a14:foregroundMark x1="18200" y1="65521" x2="16965" y2="69361"/>
                        <a14:foregroundMark x1="79172" y1="68795" x2="79411" y2="73120"/>
                      </a14:backgroundRemoval>
                    </a14:imgEffect>
                  </a14:imgLayer>
                </a14:imgProps>
              </a:ext>
              <a:ext uri="{28A0092B-C50C-407E-A947-70E740481C1C}">
                <a14:useLocalDpi xmlns:a14="http://schemas.microsoft.com/office/drawing/2010/main" val="0"/>
              </a:ext>
            </a:extLst>
          </a:blip>
          <a:srcRect l="66847" t="48144" r="-5729" b="-55"/>
          <a:stretch/>
        </p:blipFill>
        <p:spPr>
          <a:xfrm>
            <a:off x="6440900" y="2816037"/>
            <a:ext cx="2241812" cy="2948655"/>
          </a:xfrm>
          <a:prstGeom prst="rect">
            <a:avLst/>
          </a:prstGeom>
        </p:spPr>
      </p:pic>
    </p:spTree>
    <p:extLst>
      <p:ext uri="{BB962C8B-B14F-4D97-AF65-F5344CB8AC3E}">
        <p14:creationId xmlns:p14="http://schemas.microsoft.com/office/powerpoint/2010/main" val="15332060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Am-thanh-ky-dieu-dieu-ky-www_tiengdong_com.wav"/>
                                        </p:tgtEl>
                                      </p:cMediaNode>
                                    </p:audio>
                                  </p:sub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328571" y="1944577"/>
            <a:ext cx="9158747" cy="1991632"/>
          </a:xfrm>
        </p:spPr>
        <p:txBody>
          <a:bodyPr>
            <a:noAutofit/>
          </a:bodyPr>
          <a:lstStyle/>
          <a:p>
            <a:pPr marL="0" indent="0" algn="just">
              <a:lnSpc>
                <a:spcPct val="130000"/>
              </a:lnSpc>
              <a:buNone/>
            </a:pPr>
            <a:r>
              <a:rPr lang="en-US" sz="3200" b="1"/>
              <a:t>Biết quan sát, tìm được ý cho bài văn miêu tả cây cối (cây bóng mát).</a:t>
            </a:r>
          </a:p>
          <a:p>
            <a:pPr marL="0" indent="0" algn="just">
              <a:lnSpc>
                <a:spcPct val="130000"/>
              </a:lnSpc>
              <a:buNone/>
            </a:pPr>
            <a:r>
              <a:rPr lang="en-US" sz="3200" b="1"/>
              <a:t>Tìm được từ ngữ tả màu sắc, hình dáng của lá cây, nói được 1 – 2 câu tả một loại lá cây em biết.</a:t>
            </a:r>
          </a:p>
        </p:txBody>
      </p:sp>
      <p:grpSp>
        <p:nvGrpSpPr>
          <p:cNvPr id="4" name="Group 3"/>
          <p:cNvGrpSpPr/>
          <p:nvPr/>
        </p:nvGrpSpPr>
        <p:grpSpPr>
          <a:xfrm>
            <a:off x="-564738" y="928914"/>
            <a:ext cx="12524509" cy="1015664"/>
            <a:chOff x="3865419" y="969817"/>
            <a:chExt cx="3713018" cy="1015664"/>
          </a:xfrm>
        </p:grpSpPr>
        <p:sp>
          <p:nvSpPr>
            <p:cNvPr id="5" name="TextBox 4"/>
            <p:cNvSpPr txBox="1"/>
            <p:nvPr/>
          </p:nvSpPr>
          <p:spPr>
            <a:xfrm>
              <a:off x="3865419" y="969818"/>
              <a:ext cx="3713018" cy="1015663"/>
            </a:xfrm>
            <a:prstGeom prst="rect">
              <a:avLst/>
            </a:prstGeom>
            <a:noFill/>
          </p:spPr>
          <p:txBody>
            <a:bodyPr wrap="square" rtlCol="0">
              <a:spAutoFit/>
            </a:bodyPr>
            <a:lstStyle/>
            <a:p>
              <a:pPr algn="ctr"/>
              <a:r>
                <a:rPr lang="en-US" sz="6000">
                  <a:ln w="127000">
                    <a:solidFill>
                      <a:schemeClr val="bg1"/>
                    </a:solidFill>
                  </a:ln>
                  <a:solidFill>
                    <a:schemeClr val="bg1"/>
                  </a:solidFill>
                  <a:effectLst>
                    <a:outerShdw blurRad="38100" dist="38100" dir="2700000" algn="tl">
                      <a:srgbClr val="000000">
                        <a:alpha val="43137"/>
                      </a:srgbClr>
                    </a:outerShdw>
                  </a:effectLst>
                  <a:latin typeface="MTD Summer Show" pitchFamily="50" charset="0"/>
                </a:rPr>
                <a:t>Yêu cầu cần đạt</a:t>
              </a:r>
            </a:p>
          </p:txBody>
        </p:sp>
        <p:sp>
          <p:nvSpPr>
            <p:cNvPr id="6" name="TextBox 5"/>
            <p:cNvSpPr txBox="1"/>
            <p:nvPr/>
          </p:nvSpPr>
          <p:spPr>
            <a:xfrm>
              <a:off x="3865419" y="969817"/>
              <a:ext cx="3713018" cy="1015663"/>
            </a:xfrm>
            <a:prstGeom prst="rect">
              <a:avLst/>
            </a:prstGeom>
            <a:noFill/>
          </p:spPr>
          <p:txBody>
            <a:bodyPr wrap="square" rtlCol="0">
              <a:spAutoFit/>
            </a:bodyPr>
            <a:lstStyle/>
            <a:p>
              <a:pPr algn="ctr"/>
              <a:r>
                <a:rPr lang="en-US" sz="6000">
                  <a:ln>
                    <a:solidFill>
                      <a:sysClr val="windowText" lastClr="000000"/>
                    </a:solidFill>
                  </a:ln>
                  <a:solidFill>
                    <a:srgbClr val="FBDA02"/>
                  </a:solidFill>
                  <a:latin typeface="MTD Summer Show" pitchFamily="50" charset="0"/>
                </a:rPr>
                <a:t>Yêu cầu cần đạt</a:t>
              </a:r>
            </a:p>
          </p:txBody>
        </p:sp>
      </p:gr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137" y1="59879" x2="8137" y2="59879"/>
                        <a14:foregroundMark x1="35361" y1="94465" x2="53232" y2="96283"/>
                        <a14:foregroundMark x1="25627" y1="24646" x2="20076" y2="35475"/>
                        <a14:foregroundMark x1="43878" y1="44525" x2="68973" y2="47677"/>
                      </a14:backgroundRemoval>
                    </a14:imgEffect>
                  </a14:imgLayer>
                </a14:imgProps>
              </a:ext>
              <a:ext uri="{28A0092B-C50C-407E-A947-70E740481C1C}">
                <a14:useLocalDpi xmlns:a14="http://schemas.microsoft.com/office/drawing/2010/main" val="0"/>
              </a:ext>
            </a:extLst>
          </a:blip>
          <a:stretch>
            <a:fillRect/>
          </a:stretch>
        </p:blipFill>
        <p:spPr>
          <a:xfrm>
            <a:off x="10253831" y="2610465"/>
            <a:ext cx="2092419" cy="3939089"/>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513" y="2147773"/>
            <a:ext cx="703058" cy="70305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513" y="3583071"/>
            <a:ext cx="703058" cy="703058"/>
          </a:xfrm>
          <a:prstGeom prst="rect">
            <a:avLst/>
          </a:prstGeom>
        </p:spPr>
      </p:pic>
    </p:spTree>
    <p:extLst>
      <p:ext uri="{BB962C8B-B14F-4D97-AF65-F5344CB8AC3E}">
        <p14:creationId xmlns:p14="http://schemas.microsoft.com/office/powerpoint/2010/main" val="184679734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anim calcmode="lin" valueType="num">
                                      <p:cBhvr>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 calcmode="lin" valueType="num">
                                      <p:cBhvr>
                                        <p:cTn id="27" dur="500" fill="hold"/>
                                        <p:tgtEl>
                                          <p:spTgt spid="21"/>
                                        </p:tgtEl>
                                        <p:attrNameLst>
                                          <p:attrName>style.rotation</p:attrName>
                                        </p:attrNameLst>
                                      </p:cBhvr>
                                      <p:tavLst>
                                        <p:tav tm="0">
                                          <p:val>
                                            <p:fltVal val="360"/>
                                          </p:val>
                                        </p:tav>
                                        <p:tav tm="100000">
                                          <p:val>
                                            <p:fltVal val="0"/>
                                          </p:val>
                                        </p:tav>
                                      </p:tavLst>
                                    </p:anim>
                                    <p:animEffect transition="in" filter="fade">
                                      <p:cBhvr>
                                        <p:cTn id="28"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2" name="Tiếng ting ting.wav"/>
                                        </p:tgtEl>
                                      </p:cMediaNode>
                                    </p:audio>
                                  </p:subTnLst>
                                </p:cTn>
                              </p:par>
                            </p:childTnLst>
                          </p:cTn>
                        </p:par>
                        <p:par>
                          <p:cTn id="29" fill="hold">
                            <p:stCondLst>
                              <p:cond delay="2000"/>
                            </p:stCondLst>
                            <p:childTnLst>
                              <p:par>
                                <p:cTn id="30" presetID="37" presetClass="entr" presetSubtype="0"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anim calcmode="lin" valueType="num">
                                      <p:cBhvr>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2053239"/>
            <a:ext cx="10189028" cy="2751522"/>
            <a:chOff x="3962029" y="1223945"/>
            <a:chExt cx="3713018" cy="2751522"/>
          </a:xfrm>
        </p:grpSpPr>
        <p:sp>
          <p:nvSpPr>
            <p:cNvPr id="6" name="TextBox 5"/>
            <p:cNvSpPr txBox="1"/>
            <p:nvPr/>
          </p:nvSpPr>
          <p:spPr>
            <a:xfrm>
              <a:off x="3962029" y="1223945"/>
              <a:ext cx="3713018" cy="275152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Nhận xét về cách </a:t>
              </a:r>
              <a:b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b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quan sát trong bài văn miêu tả cây cối</a:t>
              </a:r>
            </a:p>
          </p:txBody>
        </p:sp>
        <p:sp>
          <p:nvSpPr>
            <p:cNvPr id="7" name="TextBox 6"/>
            <p:cNvSpPr txBox="1"/>
            <p:nvPr/>
          </p:nvSpPr>
          <p:spPr>
            <a:xfrm>
              <a:off x="3962029" y="1223945"/>
              <a:ext cx="3713018" cy="275152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Nhận xét về cách </a:t>
              </a:r>
              <a:b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b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quan sát trong bài văn miêu tả cây cối</a:t>
              </a:r>
            </a:p>
          </p:txBody>
        </p:sp>
      </p:grpSp>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314" y="214894"/>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Đọc bài văn sau và trả lời câu hỏi:</a:t>
            </a:r>
          </a:p>
        </p:txBody>
      </p:sp>
      <p:grpSp>
        <p:nvGrpSpPr>
          <p:cNvPr id="28" name="Group 27"/>
          <p:cNvGrpSpPr/>
          <p:nvPr/>
        </p:nvGrpSpPr>
        <p:grpSpPr>
          <a:xfrm>
            <a:off x="4639596" y="985842"/>
            <a:ext cx="2890155" cy="726987"/>
            <a:chOff x="4709814" y="600368"/>
            <a:chExt cx="1973136" cy="1255914"/>
          </a:xfrm>
        </p:grpSpPr>
        <p:sp>
          <p:nvSpPr>
            <p:cNvPr id="6" name="Title 1"/>
            <p:cNvSpPr txBox="1">
              <a:spLocks/>
            </p:cNvSpPr>
            <p:nvPr/>
          </p:nvSpPr>
          <p:spPr>
            <a:xfrm>
              <a:off x="4725277" y="600368"/>
              <a:ext cx="1957673" cy="1255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w="127000">
                    <a:solidFill>
                      <a:srgbClr val="FFFEC4"/>
                    </a:solidFill>
                  </a:ln>
                  <a:solidFill>
                    <a:schemeClr val="bg1"/>
                  </a:solidFill>
                  <a:effectLst>
                    <a:outerShdw blurRad="38100" dist="38100" dir="2700000" algn="tl">
                      <a:srgbClr val="000000">
                        <a:alpha val="43137"/>
                      </a:srgbClr>
                    </a:outerShdw>
                  </a:effectLst>
                  <a:latin typeface="UTM Duepuntozero" panose="02040603050506020204" pitchFamily="18" charset="0"/>
                </a:rPr>
                <a:t>Sầu riêng</a:t>
              </a:r>
            </a:p>
          </p:txBody>
        </p:sp>
        <p:sp>
          <p:nvSpPr>
            <p:cNvPr id="27" name="Title 1"/>
            <p:cNvSpPr txBox="1">
              <a:spLocks/>
            </p:cNvSpPr>
            <p:nvPr/>
          </p:nvSpPr>
          <p:spPr>
            <a:xfrm>
              <a:off x="4709814" y="600368"/>
              <a:ext cx="1957673" cy="12559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w="9525" cmpd="sng">
                    <a:solidFill>
                      <a:schemeClr val="tx1"/>
                    </a:solidFill>
                  </a:ln>
                  <a:blipFill>
                    <a:blip r:embed="rId3"/>
                    <a:stretch>
                      <a:fillRect/>
                    </a:stretch>
                  </a:blipFill>
                  <a:latin typeface="UTM Duepuntozero" panose="02040603050506020204" pitchFamily="18" charset="0"/>
                </a:rPr>
                <a:t>Sầu riêng</a:t>
              </a:r>
            </a:p>
          </p:txBody>
        </p:sp>
      </p:grpSp>
      <p:sp>
        <p:nvSpPr>
          <p:cNvPr id="29" name="TextBox 28"/>
          <p:cNvSpPr txBox="1"/>
          <p:nvPr/>
        </p:nvSpPr>
        <p:spPr>
          <a:xfrm>
            <a:off x="446314" y="1651819"/>
            <a:ext cx="11254073" cy="4909036"/>
          </a:xfrm>
          <a:prstGeom prst="rect">
            <a:avLst/>
          </a:prstGeom>
          <a:noFill/>
        </p:spPr>
        <p:txBody>
          <a:bodyPr wrap="square" rtlCol="0">
            <a:spAutoFit/>
          </a:bodyPr>
          <a:lstStyle/>
          <a:p>
            <a:pPr indent="457200">
              <a:lnSpc>
                <a:spcPct val="110000"/>
              </a:lnSpc>
              <a:spcAft>
                <a:spcPts val="600"/>
              </a:spcAft>
            </a:pPr>
            <a:r>
              <a:rPr lang="en-US" sz="2800"/>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của mít chín quyện với hương bưởi, béo cái béo của trứng gà, ngọt cái vị của mật ong già hạn. Hương vị quyến rũ đến kì lạ.</a:t>
            </a:r>
          </a:p>
          <a:p>
            <a:pPr indent="457200">
              <a:lnSpc>
                <a:spcPct val="110000"/>
              </a:lnSpc>
              <a:spcAft>
                <a:spcPts val="600"/>
              </a:spcAft>
            </a:pPr>
            <a:r>
              <a:rPr lang="en-US" sz="2800"/>
              <a:t>Hoa sầu riêng trổ vào cuối năm. Gió đưa hương thơm ngát như hương cau, hương bưởi tỏa khắp khu vườn. Hoa đậu từng chùm, màu trắng ngà. Cánh hoa nhỏ như vảy cá, hao hoa giống cánh sen con, lác đác vài nhụy li ti giữa những cánh hoa. Mỗi cuống hoa ra một trái. Mùa trái rộ vào tháng Tư, tháng Năm ta.</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68293" y="776020"/>
            <a:ext cx="1369927" cy="1146629"/>
          </a:xfrm>
          <a:prstGeom prst="rect">
            <a:avLst/>
          </a:prstGeom>
        </p:spPr>
      </p:pic>
    </p:spTree>
    <p:extLst>
      <p:ext uri="{BB962C8B-B14F-4D97-AF65-F5344CB8AC3E}">
        <p14:creationId xmlns:p14="http://schemas.microsoft.com/office/powerpoint/2010/main" val="14945720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style.rotation</p:attrName>
                                        </p:attrNameLst>
                                      </p:cBhvr>
                                      <p:tavLst>
                                        <p:tav tm="0">
                                          <p:val>
                                            <p:fltVal val="90"/>
                                          </p:val>
                                        </p:tav>
                                        <p:tav tm="100000">
                                          <p:val>
                                            <p:fltVal val="0"/>
                                          </p:val>
                                        </p:tav>
                                      </p:tavLst>
                                    </p:anim>
                                    <p:animEffect transition="in" filter="fade">
                                      <p:cBhvr>
                                        <p:cTn id="19" dur="500"/>
                                        <p:tgtEl>
                                          <p:spTgt spid="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anim calcmode="lin" valueType="num">
                                      <p:cBhvr>
                                        <p:cTn id="24" dur="500" fill="hold"/>
                                        <p:tgtEl>
                                          <p:spTgt spid="29"/>
                                        </p:tgtEl>
                                        <p:attrNameLst>
                                          <p:attrName>ppt_x</p:attrName>
                                        </p:attrNameLst>
                                      </p:cBhvr>
                                      <p:tavLst>
                                        <p:tav tm="0">
                                          <p:val>
                                            <p:strVal val="#ppt_x"/>
                                          </p:val>
                                        </p:tav>
                                        <p:tav tm="100000">
                                          <p:val>
                                            <p:strVal val="#ppt_x"/>
                                          </p:val>
                                        </p:tav>
                                      </p:tavLst>
                                    </p:anim>
                                    <p:anim calcmode="lin" valueType="num">
                                      <p:cBhvr>
                                        <p:cTn id="25" dur="450" decel="100000" fill="hold"/>
                                        <p:tgtEl>
                                          <p:spTgt spid="29"/>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314" y="214894"/>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Đọc bài văn sau và trả lời câu hỏi:</a:t>
            </a:r>
          </a:p>
        </p:txBody>
      </p:sp>
      <p:sp>
        <p:nvSpPr>
          <p:cNvPr id="29" name="TextBox 28"/>
          <p:cNvSpPr txBox="1"/>
          <p:nvPr/>
        </p:nvSpPr>
        <p:spPr>
          <a:xfrm>
            <a:off x="446314" y="1651819"/>
            <a:ext cx="11254073" cy="3013133"/>
          </a:xfrm>
          <a:prstGeom prst="rect">
            <a:avLst/>
          </a:prstGeom>
          <a:noFill/>
        </p:spPr>
        <p:txBody>
          <a:bodyPr wrap="square" rtlCol="0">
            <a:spAutoFit/>
          </a:bodyPr>
          <a:lstStyle/>
          <a:p>
            <a:pPr indent="457200">
              <a:lnSpc>
                <a:spcPct val="110000"/>
              </a:lnSpc>
              <a:spcAft>
                <a:spcPts val="600"/>
              </a:spcAft>
            </a:pPr>
            <a:r>
              <a:rPr lang="en-US" sz="2800"/>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chin, hương tỏa ngạt ngào, vị ngọt đến đam mê.</a:t>
            </a:r>
          </a:p>
          <a:p>
            <a:pPr indent="457200" algn="r">
              <a:lnSpc>
                <a:spcPct val="110000"/>
              </a:lnSpc>
              <a:spcAft>
                <a:spcPts val="600"/>
              </a:spcAft>
            </a:pPr>
            <a:r>
              <a:rPr lang="en-US" sz="2800" i="1"/>
              <a:t>Theo</a:t>
            </a:r>
            <a:r>
              <a:rPr lang="en-US" sz="2800"/>
              <a:t> Mai Văn Tạo</a:t>
            </a:r>
          </a:p>
        </p:txBody>
      </p:sp>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681132" y="4177483"/>
            <a:ext cx="3049764" cy="2552653"/>
          </a:xfrm>
          <a:prstGeom prst="rect">
            <a:avLst/>
          </a:prstGeom>
        </p:spPr>
      </p:pic>
      <p:pic>
        <p:nvPicPr>
          <p:cNvPr id="32" name="Picture 31"/>
          <p:cNvPicPr>
            <a:picLocks noChangeAspect="1"/>
          </p:cNvPicPr>
          <p:nvPr/>
        </p:nvPicPr>
        <p:blipFill rotWithShape="1">
          <a:blip r:embed="rId5">
            <a:extLst>
              <a:ext uri="{BEBA8EAE-BF5A-486C-A8C5-ECC9F3942E4B}">
                <a14:imgProps xmlns:a14="http://schemas.microsoft.com/office/drawing/2010/main">
                  <a14:imgLayer r:embed="rId6">
                    <a14:imgEffect>
                      <a14:backgroundRemoval t="44815" b="76481" l="68800" r="96300"/>
                    </a14:imgEffect>
                  </a14:imgLayer>
                </a14:imgProps>
              </a:ext>
              <a:ext uri="{28A0092B-C50C-407E-A947-70E740481C1C}">
                <a14:useLocalDpi xmlns:a14="http://schemas.microsoft.com/office/drawing/2010/main" val="0"/>
              </a:ext>
            </a:extLst>
          </a:blip>
          <a:srcRect l="65415" t="45344" b="21904"/>
          <a:stretch/>
        </p:blipFill>
        <p:spPr>
          <a:xfrm rot="17801274">
            <a:off x="4550472" y="4653540"/>
            <a:ext cx="1597838" cy="1634158"/>
          </a:xfrm>
          <a:prstGeom prst="rect">
            <a:avLst/>
          </a:prstGeom>
        </p:spPr>
      </p:pic>
      <p:grpSp>
        <p:nvGrpSpPr>
          <p:cNvPr id="33" name="Group 32"/>
          <p:cNvGrpSpPr/>
          <p:nvPr/>
        </p:nvGrpSpPr>
        <p:grpSpPr>
          <a:xfrm>
            <a:off x="4639596" y="985842"/>
            <a:ext cx="2890155" cy="726987"/>
            <a:chOff x="4709814" y="600368"/>
            <a:chExt cx="1973136" cy="1255914"/>
          </a:xfrm>
        </p:grpSpPr>
        <p:sp>
          <p:nvSpPr>
            <p:cNvPr id="34" name="Title 1"/>
            <p:cNvSpPr txBox="1">
              <a:spLocks/>
            </p:cNvSpPr>
            <p:nvPr/>
          </p:nvSpPr>
          <p:spPr>
            <a:xfrm>
              <a:off x="4725277" y="600368"/>
              <a:ext cx="1957673" cy="1255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w="127000">
                    <a:solidFill>
                      <a:srgbClr val="FFFEC4"/>
                    </a:solidFill>
                  </a:ln>
                  <a:solidFill>
                    <a:schemeClr val="bg1"/>
                  </a:solidFill>
                  <a:effectLst>
                    <a:outerShdw blurRad="38100" dist="38100" dir="2700000" algn="tl">
                      <a:srgbClr val="000000">
                        <a:alpha val="43137"/>
                      </a:srgbClr>
                    </a:outerShdw>
                  </a:effectLst>
                  <a:latin typeface="UTM Duepuntozero" panose="02040603050506020204" pitchFamily="18" charset="0"/>
                </a:rPr>
                <a:t>Sầu riêng</a:t>
              </a:r>
            </a:p>
          </p:txBody>
        </p:sp>
        <p:sp>
          <p:nvSpPr>
            <p:cNvPr id="35" name="Title 1"/>
            <p:cNvSpPr txBox="1">
              <a:spLocks/>
            </p:cNvSpPr>
            <p:nvPr/>
          </p:nvSpPr>
          <p:spPr>
            <a:xfrm>
              <a:off x="4709814" y="600368"/>
              <a:ext cx="1957673" cy="12559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n w="9525" cmpd="sng">
                    <a:solidFill>
                      <a:schemeClr val="tx1"/>
                    </a:solidFill>
                  </a:ln>
                  <a:blipFill>
                    <a:blip r:embed="rId7"/>
                    <a:stretch>
                      <a:fillRect/>
                    </a:stretch>
                  </a:blipFill>
                  <a:latin typeface="UTM Duepuntozero" panose="02040603050506020204" pitchFamily="18" charset="0"/>
                </a:rPr>
                <a:t>Sầu riêng</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07482" y="384317"/>
            <a:ext cx="8356600" cy="646332"/>
            <a:chOff x="2247900" y="774699"/>
            <a:chExt cx="8356600" cy="646332"/>
          </a:xfrm>
        </p:grpSpPr>
        <p:sp>
          <p:nvSpPr>
            <p:cNvPr id="14" name="TextBox 13"/>
            <p:cNvSpPr txBox="1"/>
            <p:nvPr/>
          </p:nvSpPr>
          <p:spPr>
            <a:xfrm>
              <a:off x="2247900" y="774700"/>
              <a:ext cx="8356600" cy="646331"/>
            </a:xfrm>
            <a:prstGeom prst="rect">
              <a:avLst/>
            </a:prstGeom>
            <a:noFill/>
          </p:spPr>
          <p:txBody>
            <a:bodyPr wrap="square" rtlCol="0">
              <a:spAutoFit/>
            </a:bodyPr>
            <a:lstStyle/>
            <a:p>
              <a:pPr algn="r"/>
              <a:r>
                <a:rPr lang="en-US" sz="36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15" name="TextBox 14"/>
            <p:cNvSpPr txBox="1"/>
            <p:nvPr/>
          </p:nvSpPr>
          <p:spPr>
            <a:xfrm>
              <a:off x="2247900" y="774699"/>
              <a:ext cx="8356600" cy="646331"/>
            </a:xfrm>
            <a:prstGeom prst="rect">
              <a:avLst/>
            </a:prstGeom>
            <a:noFill/>
          </p:spPr>
          <p:txBody>
            <a:bodyPr wrap="square" rtlCol="0">
              <a:spAutoFit/>
            </a:bodyPr>
            <a:lstStyle/>
            <a:p>
              <a:pPr algn="r"/>
              <a:r>
                <a:rPr lang="en-US" sz="3600" b="1">
                  <a:ln>
                    <a:solidFill>
                      <a:sysClr val="windowText" lastClr="000000"/>
                    </a:solidFill>
                  </a:ln>
                  <a:solidFill>
                    <a:srgbClr val="2CD3E1"/>
                  </a:solidFill>
                  <a:latin typeface="iCiel Pony" panose="02000000000000000000" pitchFamily="2" charset="0"/>
                </a:rPr>
                <a:t>Thảo luận nhóm đôi</a:t>
              </a:r>
            </a:p>
          </p:txBody>
        </p:sp>
      </p:gr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2913564" y="37956"/>
            <a:ext cx="1517100" cy="1536896"/>
          </a:xfrm>
          <a:prstGeom prst="rect">
            <a:avLst/>
          </a:prstGeom>
        </p:spPr>
      </p:pic>
      <p:grpSp>
        <p:nvGrpSpPr>
          <p:cNvPr id="17" name="Group 16">
            <a:extLst>
              <a:ext uri="{FF2B5EF4-FFF2-40B4-BE49-F238E27FC236}">
                <a16:creationId xmlns:a16="http://schemas.microsoft.com/office/drawing/2014/main" id="{EC8F389C-D7B4-C07C-C17F-7896539634D8}"/>
              </a:ext>
            </a:extLst>
          </p:cNvPr>
          <p:cNvGrpSpPr/>
          <p:nvPr/>
        </p:nvGrpSpPr>
        <p:grpSpPr>
          <a:xfrm>
            <a:off x="979057" y="1726200"/>
            <a:ext cx="10233885" cy="577929"/>
            <a:chOff x="693817" y="163280"/>
            <a:chExt cx="7813753" cy="1298640"/>
          </a:xfrm>
        </p:grpSpPr>
        <p:sp>
          <p:nvSpPr>
            <p:cNvPr id="18" name="Rectangle: Rounded Corners 9">
              <a:extLst>
                <a:ext uri="{FF2B5EF4-FFF2-40B4-BE49-F238E27FC236}">
                  <a16:creationId xmlns:a16="http://schemas.microsoft.com/office/drawing/2014/main" id="{1E6E5B02-BF9E-675F-8BEA-B61CA0351E70}"/>
                </a:ext>
              </a:extLst>
            </p:cNvPr>
            <p:cNvSpPr/>
            <p:nvPr/>
          </p:nvSpPr>
          <p:spPr>
            <a:xfrm>
              <a:off x="693817" y="163280"/>
              <a:ext cx="7813753" cy="1298640"/>
            </a:xfrm>
            <a:custGeom>
              <a:avLst/>
              <a:gdLst>
                <a:gd name="connsiteX0" fmla="*/ 0 w 7813753"/>
                <a:gd name="connsiteY0" fmla="*/ 216444 h 1298640"/>
                <a:gd name="connsiteX1" fmla="*/ 216444 w 7813753"/>
                <a:gd name="connsiteY1" fmla="*/ 0 h 1298640"/>
                <a:gd name="connsiteX2" fmla="*/ 887432 w 7813753"/>
                <a:gd name="connsiteY2" fmla="*/ 0 h 1298640"/>
                <a:gd name="connsiteX3" fmla="*/ 1336994 w 7813753"/>
                <a:gd name="connsiteY3" fmla="*/ 0 h 1298640"/>
                <a:gd name="connsiteX4" fmla="*/ 2155599 w 7813753"/>
                <a:gd name="connsiteY4" fmla="*/ 0 h 1298640"/>
                <a:gd name="connsiteX5" fmla="*/ 2605160 w 7813753"/>
                <a:gd name="connsiteY5" fmla="*/ 0 h 1298640"/>
                <a:gd name="connsiteX6" fmla="*/ 3054722 w 7813753"/>
                <a:gd name="connsiteY6" fmla="*/ 0 h 1298640"/>
                <a:gd name="connsiteX7" fmla="*/ 3725710 w 7813753"/>
                <a:gd name="connsiteY7" fmla="*/ 0 h 1298640"/>
                <a:gd name="connsiteX8" fmla="*/ 4322889 w 7813753"/>
                <a:gd name="connsiteY8" fmla="*/ 0 h 1298640"/>
                <a:gd name="connsiteX9" fmla="*/ 5067685 w 7813753"/>
                <a:gd name="connsiteY9" fmla="*/ 0 h 1298640"/>
                <a:gd name="connsiteX10" fmla="*/ 5812482 w 7813753"/>
                <a:gd name="connsiteY10" fmla="*/ 0 h 1298640"/>
                <a:gd name="connsiteX11" fmla="*/ 6409661 w 7813753"/>
                <a:gd name="connsiteY11" fmla="*/ 0 h 1298640"/>
                <a:gd name="connsiteX12" fmla="*/ 7597309 w 7813753"/>
                <a:gd name="connsiteY12" fmla="*/ 0 h 1298640"/>
                <a:gd name="connsiteX13" fmla="*/ 7813753 w 7813753"/>
                <a:gd name="connsiteY13" fmla="*/ 216444 h 1298640"/>
                <a:gd name="connsiteX14" fmla="*/ 7813753 w 7813753"/>
                <a:gd name="connsiteY14" fmla="*/ 640662 h 1298640"/>
                <a:gd name="connsiteX15" fmla="*/ 7813753 w 7813753"/>
                <a:gd name="connsiteY15" fmla="*/ 1082196 h 1298640"/>
                <a:gd name="connsiteX16" fmla="*/ 7597309 w 7813753"/>
                <a:gd name="connsiteY16" fmla="*/ 1298640 h 1298640"/>
                <a:gd name="connsiteX17" fmla="*/ 6852513 w 7813753"/>
                <a:gd name="connsiteY17" fmla="*/ 1298640 h 1298640"/>
                <a:gd name="connsiteX18" fmla="*/ 6107716 w 7813753"/>
                <a:gd name="connsiteY18" fmla="*/ 1298640 h 1298640"/>
                <a:gd name="connsiteX19" fmla="*/ 5584346 w 7813753"/>
                <a:gd name="connsiteY19" fmla="*/ 1298640 h 1298640"/>
                <a:gd name="connsiteX20" fmla="*/ 4839549 w 7813753"/>
                <a:gd name="connsiteY20" fmla="*/ 1298640 h 1298640"/>
                <a:gd name="connsiteX21" fmla="*/ 4168562 w 7813753"/>
                <a:gd name="connsiteY21" fmla="*/ 1298640 h 1298640"/>
                <a:gd name="connsiteX22" fmla="*/ 3571383 w 7813753"/>
                <a:gd name="connsiteY22" fmla="*/ 1298640 h 1298640"/>
                <a:gd name="connsiteX23" fmla="*/ 3048012 w 7813753"/>
                <a:gd name="connsiteY23" fmla="*/ 1298640 h 1298640"/>
                <a:gd name="connsiteX24" fmla="*/ 2229407 w 7813753"/>
                <a:gd name="connsiteY24" fmla="*/ 1298640 h 1298640"/>
                <a:gd name="connsiteX25" fmla="*/ 1484611 w 7813753"/>
                <a:gd name="connsiteY25" fmla="*/ 1298640 h 1298640"/>
                <a:gd name="connsiteX26" fmla="*/ 961240 w 7813753"/>
                <a:gd name="connsiteY26" fmla="*/ 1298640 h 1298640"/>
                <a:gd name="connsiteX27" fmla="*/ 216444 w 7813753"/>
                <a:gd name="connsiteY27" fmla="*/ 1298640 h 1298640"/>
                <a:gd name="connsiteX28" fmla="*/ 0 w 7813753"/>
                <a:gd name="connsiteY28" fmla="*/ 1082196 h 1298640"/>
                <a:gd name="connsiteX29" fmla="*/ 0 w 7813753"/>
                <a:gd name="connsiteY29" fmla="*/ 640662 h 1298640"/>
                <a:gd name="connsiteX30" fmla="*/ 0 w 7813753"/>
                <a:gd name="connsiteY30" fmla="*/ 216444 h 12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3753" h="1298640" fill="none" extrusionOk="0">
                  <a:moveTo>
                    <a:pt x="0" y="216444"/>
                  </a:moveTo>
                  <a:cubicBezTo>
                    <a:pt x="18772" y="83343"/>
                    <a:pt x="86725" y="6124"/>
                    <a:pt x="216444" y="0"/>
                  </a:cubicBezTo>
                  <a:cubicBezTo>
                    <a:pt x="504529" y="-4651"/>
                    <a:pt x="741854" y="11852"/>
                    <a:pt x="887432" y="0"/>
                  </a:cubicBezTo>
                  <a:cubicBezTo>
                    <a:pt x="1033010" y="-11852"/>
                    <a:pt x="1161968" y="-1712"/>
                    <a:pt x="1336994" y="0"/>
                  </a:cubicBezTo>
                  <a:cubicBezTo>
                    <a:pt x="1512020" y="1712"/>
                    <a:pt x="1802781" y="35459"/>
                    <a:pt x="2155599" y="0"/>
                  </a:cubicBezTo>
                  <a:cubicBezTo>
                    <a:pt x="2508417" y="-35459"/>
                    <a:pt x="2494949" y="2006"/>
                    <a:pt x="2605160" y="0"/>
                  </a:cubicBezTo>
                  <a:cubicBezTo>
                    <a:pt x="2715371" y="-2006"/>
                    <a:pt x="2845759" y="-9210"/>
                    <a:pt x="3054722" y="0"/>
                  </a:cubicBezTo>
                  <a:cubicBezTo>
                    <a:pt x="3263685" y="9210"/>
                    <a:pt x="3557041" y="20157"/>
                    <a:pt x="3725710" y="0"/>
                  </a:cubicBezTo>
                  <a:cubicBezTo>
                    <a:pt x="3894379" y="-20157"/>
                    <a:pt x="4072444" y="7226"/>
                    <a:pt x="4322889" y="0"/>
                  </a:cubicBezTo>
                  <a:cubicBezTo>
                    <a:pt x="4573334" y="-7226"/>
                    <a:pt x="4768726" y="14864"/>
                    <a:pt x="5067685" y="0"/>
                  </a:cubicBezTo>
                  <a:cubicBezTo>
                    <a:pt x="5366644" y="-14864"/>
                    <a:pt x="5640866" y="-21070"/>
                    <a:pt x="5812482" y="0"/>
                  </a:cubicBezTo>
                  <a:cubicBezTo>
                    <a:pt x="5984098" y="21070"/>
                    <a:pt x="6250824" y="-9459"/>
                    <a:pt x="6409661" y="0"/>
                  </a:cubicBezTo>
                  <a:cubicBezTo>
                    <a:pt x="6568498" y="9459"/>
                    <a:pt x="7127359" y="-1297"/>
                    <a:pt x="7597309" y="0"/>
                  </a:cubicBezTo>
                  <a:cubicBezTo>
                    <a:pt x="7705263" y="-10866"/>
                    <a:pt x="7831762" y="94383"/>
                    <a:pt x="7813753" y="216444"/>
                  </a:cubicBezTo>
                  <a:cubicBezTo>
                    <a:pt x="7811751" y="333843"/>
                    <a:pt x="7829436" y="550704"/>
                    <a:pt x="7813753" y="640662"/>
                  </a:cubicBezTo>
                  <a:cubicBezTo>
                    <a:pt x="7798070" y="730620"/>
                    <a:pt x="7797561" y="984805"/>
                    <a:pt x="7813753" y="1082196"/>
                  </a:cubicBezTo>
                  <a:cubicBezTo>
                    <a:pt x="7815713" y="1209901"/>
                    <a:pt x="7716756" y="1288669"/>
                    <a:pt x="7597309" y="1298640"/>
                  </a:cubicBezTo>
                  <a:cubicBezTo>
                    <a:pt x="7399861" y="1261963"/>
                    <a:pt x="7017717" y="1277198"/>
                    <a:pt x="6852513" y="1298640"/>
                  </a:cubicBezTo>
                  <a:cubicBezTo>
                    <a:pt x="6687309" y="1320082"/>
                    <a:pt x="6284716" y="1275031"/>
                    <a:pt x="6107716" y="1298640"/>
                  </a:cubicBezTo>
                  <a:cubicBezTo>
                    <a:pt x="5930716" y="1322249"/>
                    <a:pt x="5845694" y="1319151"/>
                    <a:pt x="5584346" y="1298640"/>
                  </a:cubicBezTo>
                  <a:cubicBezTo>
                    <a:pt x="5322998" y="1278130"/>
                    <a:pt x="5117060" y="1300840"/>
                    <a:pt x="4839549" y="1298640"/>
                  </a:cubicBezTo>
                  <a:cubicBezTo>
                    <a:pt x="4562038" y="1296440"/>
                    <a:pt x="4473926" y="1292290"/>
                    <a:pt x="4168562" y="1298640"/>
                  </a:cubicBezTo>
                  <a:cubicBezTo>
                    <a:pt x="3863198" y="1304990"/>
                    <a:pt x="3820883" y="1292721"/>
                    <a:pt x="3571383" y="1298640"/>
                  </a:cubicBezTo>
                  <a:cubicBezTo>
                    <a:pt x="3321883" y="1304559"/>
                    <a:pt x="3292191" y="1278402"/>
                    <a:pt x="3048012" y="1298640"/>
                  </a:cubicBezTo>
                  <a:cubicBezTo>
                    <a:pt x="2803833" y="1318878"/>
                    <a:pt x="2516375" y="1271997"/>
                    <a:pt x="2229407" y="1298640"/>
                  </a:cubicBezTo>
                  <a:cubicBezTo>
                    <a:pt x="1942439" y="1325283"/>
                    <a:pt x="1728383" y="1306152"/>
                    <a:pt x="1484611" y="1298640"/>
                  </a:cubicBezTo>
                  <a:cubicBezTo>
                    <a:pt x="1240839" y="1291128"/>
                    <a:pt x="1086418" y="1288410"/>
                    <a:pt x="961240" y="1298640"/>
                  </a:cubicBezTo>
                  <a:cubicBezTo>
                    <a:pt x="836062" y="1308870"/>
                    <a:pt x="572678" y="1301036"/>
                    <a:pt x="216444" y="1298640"/>
                  </a:cubicBezTo>
                  <a:cubicBezTo>
                    <a:pt x="93155" y="1289062"/>
                    <a:pt x="2651" y="1213114"/>
                    <a:pt x="0" y="1082196"/>
                  </a:cubicBezTo>
                  <a:cubicBezTo>
                    <a:pt x="-5540" y="944399"/>
                    <a:pt x="-1362" y="803712"/>
                    <a:pt x="0" y="640662"/>
                  </a:cubicBezTo>
                  <a:cubicBezTo>
                    <a:pt x="1362" y="477612"/>
                    <a:pt x="10701" y="401625"/>
                    <a:pt x="0" y="216444"/>
                  </a:cubicBezTo>
                  <a:close/>
                </a:path>
                <a:path w="7813753" h="1298640" stroke="0" extrusionOk="0">
                  <a:moveTo>
                    <a:pt x="0" y="216444"/>
                  </a:moveTo>
                  <a:cubicBezTo>
                    <a:pt x="-9093" y="104423"/>
                    <a:pt x="93709" y="4253"/>
                    <a:pt x="216444" y="0"/>
                  </a:cubicBezTo>
                  <a:cubicBezTo>
                    <a:pt x="574063" y="13800"/>
                    <a:pt x="665902" y="-23047"/>
                    <a:pt x="1035049" y="0"/>
                  </a:cubicBezTo>
                  <a:cubicBezTo>
                    <a:pt x="1404197" y="23047"/>
                    <a:pt x="1523547" y="-21625"/>
                    <a:pt x="1779845" y="0"/>
                  </a:cubicBezTo>
                  <a:cubicBezTo>
                    <a:pt x="2036143" y="21625"/>
                    <a:pt x="2181963" y="-24627"/>
                    <a:pt x="2450833" y="0"/>
                  </a:cubicBezTo>
                  <a:cubicBezTo>
                    <a:pt x="2719703" y="24627"/>
                    <a:pt x="2866333" y="-1822"/>
                    <a:pt x="3048012" y="0"/>
                  </a:cubicBezTo>
                  <a:cubicBezTo>
                    <a:pt x="3229691" y="1822"/>
                    <a:pt x="3543374" y="30446"/>
                    <a:pt x="3719000" y="0"/>
                  </a:cubicBezTo>
                  <a:cubicBezTo>
                    <a:pt x="3894626" y="-30446"/>
                    <a:pt x="4095022" y="-29507"/>
                    <a:pt x="4316179" y="0"/>
                  </a:cubicBezTo>
                  <a:cubicBezTo>
                    <a:pt x="4537336" y="29507"/>
                    <a:pt x="4762723" y="-14937"/>
                    <a:pt x="4913358" y="0"/>
                  </a:cubicBezTo>
                  <a:cubicBezTo>
                    <a:pt x="5063993" y="14937"/>
                    <a:pt x="5251834" y="-3380"/>
                    <a:pt x="5436729" y="0"/>
                  </a:cubicBezTo>
                  <a:cubicBezTo>
                    <a:pt x="5621624" y="3380"/>
                    <a:pt x="5735901" y="10533"/>
                    <a:pt x="5960099" y="0"/>
                  </a:cubicBezTo>
                  <a:cubicBezTo>
                    <a:pt x="6184297" y="-10533"/>
                    <a:pt x="6362473" y="6628"/>
                    <a:pt x="6557278" y="0"/>
                  </a:cubicBezTo>
                  <a:cubicBezTo>
                    <a:pt x="6752083" y="-6628"/>
                    <a:pt x="7285275" y="15662"/>
                    <a:pt x="7597309" y="0"/>
                  </a:cubicBezTo>
                  <a:cubicBezTo>
                    <a:pt x="7735543" y="489"/>
                    <a:pt x="7820478" y="100721"/>
                    <a:pt x="7813753" y="216444"/>
                  </a:cubicBezTo>
                  <a:cubicBezTo>
                    <a:pt x="7813737" y="325926"/>
                    <a:pt x="7819129" y="560122"/>
                    <a:pt x="7813753" y="649320"/>
                  </a:cubicBezTo>
                  <a:cubicBezTo>
                    <a:pt x="7808377" y="738518"/>
                    <a:pt x="7828418" y="891916"/>
                    <a:pt x="7813753" y="1082196"/>
                  </a:cubicBezTo>
                  <a:cubicBezTo>
                    <a:pt x="7807773" y="1204048"/>
                    <a:pt x="7736573" y="1292887"/>
                    <a:pt x="7597309" y="1298640"/>
                  </a:cubicBezTo>
                  <a:cubicBezTo>
                    <a:pt x="7325589" y="1268830"/>
                    <a:pt x="7185576" y="1304465"/>
                    <a:pt x="7000130" y="1298640"/>
                  </a:cubicBezTo>
                  <a:cubicBezTo>
                    <a:pt x="6814684" y="1292815"/>
                    <a:pt x="6569356" y="1337163"/>
                    <a:pt x="6181525" y="1298640"/>
                  </a:cubicBezTo>
                  <a:cubicBezTo>
                    <a:pt x="5793695" y="1260117"/>
                    <a:pt x="5799369" y="1280520"/>
                    <a:pt x="5436729" y="1298640"/>
                  </a:cubicBezTo>
                  <a:cubicBezTo>
                    <a:pt x="5074089" y="1316760"/>
                    <a:pt x="5057617" y="1272061"/>
                    <a:pt x="4839549" y="1298640"/>
                  </a:cubicBezTo>
                  <a:cubicBezTo>
                    <a:pt x="4621481" y="1325219"/>
                    <a:pt x="4447433" y="1281967"/>
                    <a:pt x="4316179" y="1298640"/>
                  </a:cubicBezTo>
                  <a:cubicBezTo>
                    <a:pt x="4184925" y="1315314"/>
                    <a:pt x="3816685" y="1306750"/>
                    <a:pt x="3571383" y="1298640"/>
                  </a:cubicBezTo>
                  <a:cubicBezTo>
                    <a:pt x="3326081" y="1290530"/>
                    <a:pt x="3195151" y="1305709"/>
                    <a:pt x="3048012" y="1298640"/>
                  </a:cubicBezTo>
                  <a:cubicBezTo>
                    <a:pt x="2900873" y="1291571"/>
                    <a:pt x="2473167" y="1282566"/>
                    <a:pt x="2303216" y="1298640"/>
                  </a:cubicBezTo>
                  <a:cubicBezTo>
                    <a:pt x="2133265" y="1314714"/>
                    <a:pt x="1868553" y="1290754"/>
                    <a:pt x="1484611" y="1298640"/>
                  </a:cubicBezTo>
                  <a:cubicBezTo>
                    <a:pt x="1100669" y="1306526"/>
                    <a:pt x="1190225" y="1297769"/>
                    <a:pt x="1035049" y="1298640"/>
                  </a:cubicBezTo>
                  <a:cubicBezTo>
                    <a:pt x="879873" y="1299511"/>
                    <a:pt x="620396" y="1337988"/>
                    <a:pt x="216444" y="1298640"/>
                  </a:cubicBezTo>
                  <a:cubicBezTo>
                    <a:pt x="97167" y="1304116"/>
                    <a:pt x="-11549" y="1192616"/>
                    <a:pt x="0" y="1082196"/>
                  </a:cubicBezTo>
                  <a:cubicBezTo>
                    <a:pt x="-3864" y="915349"/>
                    <a:pt x="1979" y="855110"/>
                    <a:pt x="0" y="657978"/>
                  </a:cubicBezTo>
                  <a:cubicBezTo>
                    <a:pt x="-1979" y="460846"/>
                    <a:pt x="2306" y="393125"/>
                    <a:pt x="0" y="216444"/>
                  </a:cubicBezTo>
                  <a:close/>
                </a:path>
              </a:pathLst>
            </a:custGeom>
            <a:solidFill>
              <a:schemeClr val="accent4">
                <a:lumMod val="20000"/>
                <a:lumOff val="80000"/>
              </a:schemeClr>
            </a:solidFill>
            <a:ln w="38100">
              <a:solidFill>
                <a:schemeClr val="accent2"/>
              </a:solidFill>
              <a:prstDash val="solid"/>
              <a:extLst>
                <a:ext uri="{C807C97D-BFC1-408E-A445-0C87EB9F89A2}">
                  <ask:lineSketchStyleProps xmlns:ask="http://schemas.microsoft.com/office/drawing/2018/sketchyshapes" sd="1015915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9" name="TextBox 18">
              <a:extLst>
                <a:ext uri="{FF2B5EF4-FFF2-40B4-BE49-F238E27FC236}">
                  <a16:creationId xmlns:a16="http://schemas.microsoft.com/office/drawing/2014/main" id="{676B4E0A-ECA0-CB96-2752-0D8A9E088486}"/>
                </a:ext>
              </a:extLst>
            </p:cNvPr>
            <p:cNvSpPr txBox="1"/>
            <p:nvPr/>
          </p:nvSpPr>
          <p:spPr>
            <a:xfrm>
              <a:off x="730234" y="238116"/>
              <a:ext cx="7740919" cy="878159"/>
            </a:xfrm>
            <a:prstGeom prst="rect">
              <a:avLst/>
            </a:prstGeom>
            <a:noFill/>
          </p:spPr>
          <p:txBody>
            <a:bodyPr wrap="square" rtlCol="0">
              <a:spAutoFit/>
            </a:bodyPr>
            <a:lstStyle/>
            <a:p>
              <a:pPr>
                <a:lnSpc>
                  <a:spcPct val="110000"/>
                </a:lnSpc>
                <a:spcAft>
                  <a:spcPts val="600"/>
                </a:spcAft>
              </a:pPr>
              <a:r>
                <a:rPr lang="en-US" sz="2800" b="1"/>
                <a:t>a. Tác giả sử dụng những giác quan nào để quan sát cây sầu riêng?</a:t>
              </a:r>
            </a:p>
          </p:txBody>
        </p:sp>
      </p:grpSp>
      <p:grpSp>
        <p:nvGrpSpPr>
          <p:cNvPr id="21" name="Group 20">
            <a:extLst>
              <a:ext uri="{FF2B5EF4-FFF2-40B4-BE49-F238E27FC236}">
                <a16:creationId xmlns:a16="http://schemas.microsoft.com/office/drawing/2014/main" id="{EC8F389C-D7B4-C07C-C17F-7896539634D8}"/>
              </a:ext>
            </a:extLst>
          </p:cNvPr>
          <p:cNvGrpSpPr/>
          <p:nvPr/>
        </p:nvGrpSpPr>
        <p:grpSpPr>
          <a:xfrm>
            <a:off x="979056" y="2408620"/>
            <a:ext cx="10233885" cy="577929"/>
            <a:chOff x="693817" y="163280"/>
            <a:chExt cx="7813753" cy="1298640"/>
          </a:xfrm>
        </p:grpSpPr>
        <p:sp>
          <p:nvSpPr>
            <p:cNvPr id="22" name="Rectangle: Rounded Corners 9">
              <a:extLst>
                <a:ext uri="{FF2B5EF4-FFF2-40B4-BE49-F238E27FC236}">
                  <a16:creationId xmlns:a16="http://schemas.microsoft.com/office/drawing/2014/main" id="{1E6E5B02-BF9E-675F-8BEA-B61CA0351E70}"/>
                </a:ext>
              </a:extLst>
            </p:cNvPr>
            <p:cNvSpPr/>
            <p:nvPr/>
          </p:nvSpPr>
          <p:spPr>
            <a:xfrm>
              <a:off x="693817" y="163280"/>
              <a:ext cx="7813753" cy="1298640"/>
            </a:xfrm>
            <a:custGeom>
              <a:avLst/>
              <a:gdLst>
                <a:gd name="connsiteX0" fmla="*/ 0 w 7813753"/>
                <a:gd name="connsiteY0" fmla="*/ 216444 h 1298640"/>
                <a:gd name="connsiteX1" fmla="*/ 216444 w 7813753"/>
                <a:gd name="connsiteY1" fmla="*/ 0 h 1298640"/>
                <a:gd name="connsiteX2" fmla="*/ 887432 w 7813753"/>
                <a:gd name="connsiteY2" fmla="*/ 0 h 1298640"/>
                <a:gd name="connsiteX3" fmla="*/ 1336994 w 7813753"/>
                <a:gd name="connsiteY3" fmla="*/ 0 h 1298640"/>
                <a:gd name="connsiteX4" fmla="*/ 2155599 w 7813753"/>
                <a:gd name="connsiteY4" fmla="*/ 0 h 1298640"/>
                <a:gd name="connsiteX5" fmla="*/ 2605160 w 7813753"/>
                <a:gd name="connsiteY5" fmla="*/ 0 h 1298640"/>
                <a:gd name="connsiteX6" fmla="*/ 3054722 w 7813753"/>
                <a:gd name="connsiteY6" fmla="*/ 0 h 1298640"/>
                <a:gd name="connsiteX7" fmla="*/ 3725710 w 7813753"/>
                <a:gd name="connsiteY7" fmla="*/ 0 h 1298640"/>
                <a:gd name="connsiteX8" fmla="*/ 4322889 w 7813753"/>
                <a:gd name="connsiteY8" fmla="*/ 0 h 1298640"/>
                <a:gd name="connsiteX9" fmla="*/ 5067685 w 7813753"/>
                <a:gd name="connsiteY9" fmla="*/ 0 h 1298640"/>
                <a:gd name="connsiteX10" fmla="*/ 5812482 w 7813753"/>
                <a:gd name="connsiteY10" fmla="*/ 0 h 1298640"/>
                <a:gd name="connsiteX11" fmla="*/ 6409661 w 7813753"/>
                <a:gd name="connsiteY11" fmla="*/ 0 h 1298640"/>
                <a:gd name="connsiteX12" fmla="*/ 7597309 w 7813753"/>
                <a:gd name="connsiteY12" fmla="*/ 0 h 1298640"/>
                <a:gd name="connsiteX13" fmla="*/ 7813753 w 7813753"/>
                <a:gd name="connsiteY13" fmla="*/ 216444 h 1298640"/>
                <a:gd name="connsiteX14" fmla="*/ 7813753 w 7813753"/>
                <a:gd name="connsiteY14" fmla="*/ 640662 h 1298640"/>
                <a:gd name="connsiteX15" fmla="*/ 7813753 w 7813753"/>
                <a:gd name="connsiteY15" fmla="*/ 1082196 h 1298640"/>
                <a:gd name="connsiteX16" fmla="*/ 7597309 w 7813753"/>
                <a:gd name="connsiteY16" fmla="*/ 1298640 h 1298640"/>
                <a:gd name="connsiteX17" fmla="*/ 6852513 w 7813753"/>
                <a:gd name="connsiteY17" fmla="*/ 1298640 h 1298640"/>
                <a:gd name="connsiteX18" fmla="*/ 6107716 w 7813753"/>
                <a:gd name="connsiteY18" fmla="*/ 1298640 h 1298640"/>
                <a:gd name="connsiteX19" fmla="*/ 5584346 w 7813753"/>
                <a:gd name="connsiteY19" fmla="*/ 1298640 h 1298640"/>
                <a:gd name="connsiteX20" fmla="*/ 4839549 w 7813753"/>
                <a:gd name="connsiteY20" fmla="*/ 1298640 h 1298640"/>
                <a:gd name="connsiteX21" fmla="*/ 4168562 w 7813753"/>
                <a:gd name="connsiteY21" fmla="*/ 1298640 h 1298640"/>
                <a:gd name="connsiteX22" fmla="*/ 3571383 w 7813753"/>
                <a:gd name="connsiteY22" fmla="*/ 1298640 h 1298640"/>
                <a:gd name="connsiteX23" fmla="*/ 3048012 w 7813753"/>
                <a:gd name="connsiteY23" fmla="*/ 1298640 h 1298640"/>
                <a:gd name="connsiteX24" fmla="*/ 2229407 w 7813753"/>
                <a:gd name="connsiteY24" fmla="*/ 1298640 h 1298640"/>
                <a:gd name="connsiteX25" fmla="*/ 1484611 w 7813753"/>
                <a:gd name="connsiteY25" fmla="*/ 1298640 h 1298640"/>
                <a:gd name="connsiteX26" fmla="*/ 961240 w 7813753"/>
                <a:gd name="connsiteY26" fmla="*/ 1298640 h 1298640"/>
                <a:gd name="connsiteX27" fmla="*/ 216444 w 7813753"/>
                <a:gd name="connsiteY27" fmla="*/ 1298640 h 1298640"/>
                <a:gd name="connsiteX28" fmla="*/ 0 w 7813753"/>
                <a:gd name="connsiteY28" fmla="*/ 1082196 h 1298640"/>
                <a:gd name="connsiteX29" fmla="*/ 0 w 7813753"/>
                <a:gd name="connsiteY29" fmla="*/ 640662 h 1298640"/>
                <a:gd name="connsiteX30" fmla="*/ 0 w 7813753"/>
                <a:gd name="connsiteY30" fmla="*/ 216444 h 12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13753" h="1298640" fill="none" extrusionOk="0">
                  <a:moveTo>
                    <a:pt x="0" y="216444"/>
                  </a:moveTo>
                  <a:cubicBezTo>
                    <a:pt x="18772" y="83343"/>
                    <a:pt x="86725" y="6124"/>
                    <a:pt x="216444" y="0"/>
                  </a:cubicBezTo>
                  <a:cubicBezTo>
                    <a:pt x="504529" y="-4651"/>
                    <a:pt x="741854" y="11852"/>
                    <a:pt x="887432" y="0"/>
                  </a:cubicBezTo>
                  <a:cubicBezTo>
                    <a:pt x="1033010" y="-11852"/>
                    <a:pt x="1161968" y="-1712"/>
                    <a:pt x="1336994" y="0"/>
                  </a:cubicBezTo>
                  <a:cubicBezTo>
                    <a:pt x="1512020" y="1712"/>
                    <a:pt x="1802781" y="35459"/>
                    <a:pt x="2155599" y="0"/>
                  </a:cubicBezTo>
                  <a:cubicBezTo>
                    <a:pt x="2508417" y="-35459"/>
                    <a:pt x="2494949" y="2006"/>
                    <a:pt x="2605160" y="0"/>
                  </a:cubicBezTo>
                  <a:cubicBezTo>
                    <a:pt x="2715371" y="-2006"/>
                    <a:pt x="2845759" y="-9210"/>
                    <a:pt x="3054722" y="0"/>
                  </a:cubicBezTo>
                  <a:cubicBezTo>
                    <a:pt x="3263685" y="9210"/>
                    <a:pt x="3557041" y="20157"/>
                    <a:pt x="3725710" y="0"/>
                  </a:cubicBezTo>
                  <a:cubicBezTo>
                    <a:pt x="3894379" y="-20157"/>
                    <a:pt x="4072444" y="7226"/>
                    <a:pt x="4322889" y="0"/>
                  </a:cubicBezTo>
                  <a:cubicBezTo>
                    <a:pt x="4573334" y="-7226"/>
                    <a:pt x="4768726" y="14864"/>
                    <a:pt x="5067685" y="0"/>
                  </a:cubicBezTo>
                  <a:cubicBezTo>
                    <a:pt x="5366644" y="-14864"/>
                    <a:pt x="5640866" y="-21070"/>
                    <a:pt x="5812482" y="0"/>
                  </a:cubicBezTo>
                  <a:cubicBezTo>
                    <a:pt x="5984098" y="21070"/>
                    <a:pt x="6250824" y="-9459"/>
                    <a:pt x="6409661" y="0"/>
                  </a:cubicBezTo>
                  <a:cubicBezTo>
                    <a:pt x="6568498" y="9459"/>
                    <a:pt x="7127359" y="-1297"/>
                    <a:pt x="7597309" y="0"/>
                  </a:cubicBezTo>
                  <a:cubicBezTo>
                    <a:pt x="7705263" y="-10866"/>
                    <a:pt x="7831762" y="94383"/>
                    <a:pt x="7813753" y="216444"/>
                  </a:cubicBezTo>
                  <a:cubicBezTo>
                    <a:pt x="7811751" y="333843"/>
                    <a:pt x="7829436" y="550704"/>
                    <a:pt x="7813753" y="640662"/>
                  </a:cubicBezTo>
                  <a:cubicBezTo>
                    <a:pt x="7798070" y="730620"/>
                    <a:pt x="7797561" y="984805"/>
                    <a:pt x="7813753" y="1082196"/>
                  </a:cubicBezTo>
                  <a:cubicBezTo>
                    <a:pt x="7815713" y="1209901"/>
                    <a:pt x="7716756" y="1288669"/>
                    <a:pt x="7597309" y="1298640"/>
                  </a:cubicBezTo>
                  <a:cubicBezTo>
                    <a:pt x="7399861" y="1261963"/>
                    <a:pt x="7017717" y="1277198"/>
                    <a:pt x="6852513" y="1298640"/>
                  </a:cubicBezTo>
                  <a:cubicBezTo>
                    <a:pt x="6687309" y="1320082"/>
                    <a:pt x="6284716" y="1275031"/>
                    <a:pt x="6107716" y="1298640"/>
                  </a:cubicBezTo>
                  <a:cubicBezTo>
                    <a:pt x="5930716" y="1322249"/>
                    <a:pt x="5845694" y="1319151"/>
                    <a:pt x="5584346" y="1298640"/>
                  </a:cubicBezTo>
                  <a:cubicBezTo>
                    <a:pt x="5322998" y="1278130"/>
                    <a:pt x="5117060" y="1300840"/>
                    <a:pt x="4839549" y="1298640"/>
                  </a:cubicBezTo>
                  <a:cubicBezTo>
                    <a:pt x="4562038" y="1296440"/>
                    <a:pt x="4473926" y="1292290"/>
                    <a:pt x="4168562" y="1298640"/>
                  </a:cubicBezTo>
                  <a:cubicBezTo>
                    <a:pt x="3863198" y="1304990"/>
                    <a:pt x="3820883" y="1292721"/>
                    <a:pt x="3571383" y="1298640"/>
                  </a:cubicBezTo>
                  <a:cubicBezTo>
                    <a:pt x="3321883" y="1304559"/>
                    <a:pt x="3292191" y="1278402"/>
                    <a:pt x="3048012" y="1298640"/>
                  </a:cubicBezTo>
                  <a:cubicBezTo>
                    <a:pt x="2803833" y="1318878"/>
                    <a:pt x="2516375" y="1271997"/>
                    <a:pt x="2229407" y="1298640"/>
                  </a:cubicBezTo>
                  <a:cubicBezTo>
                    <a:pt x="1942439" y="1325283"/>
                    <a:pt x="1728383" y="1306152"/>
                    <a:pt x="1484611" y="1298640"/>
                  </a:cubicBezTo>
                  <a:cubicBezTo>
                    <a:pt x="1240839" y="1291128"/>
                    <a:pt x="1086418" y="1288410"/>
                    <a:pt x="961240" y="1298640"/>
                  </a:cubicBezTo>
                  <a:cubicBezTo>
                    <a:pt x="836062" y="1308870"/>
                    <a:pt x="572678" y="1301036"/>
                    <a:pt x="216444" y="1298640"/>
                  </a:cubicBezTo>
                  <a:cubicBezTo>
                    <a:pt x="93155" y="1289062"/>
                    <a:pt x="2651" y="1213114"/>
                    <a:pt x="0" y="1082196"/>
                  </a:cubicBezTo>
                  <a:cubicBezTo>
                    <a:pt x="-5540" y="944399"/>
                    <a:pt x="-1362" y="803712"/>
                    <a:pt x="0" y="640662"/>
                  </a:cubicBezTo>
                  <a:cubicBezTo>
                    <a:pt x="1362" y="477612"/>
                    <a:pt x="10701" y="401625"/>
                    <a:pt x="0" y="216444"/>
                  </a:cubicBezTo>
                  <a:close/>
                </a:path>
                <a:path w="7813753" h="1298640" stroke="0" extrusionOk="0">
                  <a:moveTo>
                    <a:pt x="0" y="216444"/>
                  </a:moveTo>
                  <a:cubicBezTo>
                    <a:pt x="-9093" y="104423"/>
                    <a:pt x="93709" y="4253"/>
                    <a:pt x="216444" y="0"/>
                  </a:cubicBezTo>
                  <a:cubicBezTo>
                    <a:pt x="574063" y="13800"/>
                    <a:pt x="665902" y="-23047"/>
                    <a:pt x="1035049" y="0"/>
                  </a:cubicBezTo>
                  <a:cubicBezTo>
                    <a:pt x="1404197" y="23047"/>
                    <a:pt x="1523547" y="-21625"/>
                    <a:pt x="1779845" y="0"/>
                  </a:cubicBezTo>
                  <a:cubicBezTo>
                    <a:pt x="2036143" y="21625"/>
                    <a:pt x="2181963" y="-24627"/>
                    <a:pt x="2450833" y="0"/>
                  </a:cubicBezTo>
                  <a:cubicBezTo>
                    <a:pt x="2719703" y="24627"/>
                    <a:pt x="2866333" y="-1822"/>
                    <a:pt x="3048012" y="0"/>
                  </a:cubicBezTo>
                  <a:cubicBezTo>
                    <a:pt x="3229691" y="1822"/>
                    <a:pt x="3543374" y="30446"/>
                    <a:pt x="3719000" y="0"/>
                  </a:cubicBezTo>
                  <a:cubicBezTo>
                    <a:pt x="3894626" y="-30446"/>
                    <a:pt x="4095022" y="-29507"/>
                    <a:pt x="4316179" y="0"/>
                  </a:cubicBezTo>
                  <a:cubicBezTo>
                    <a:pt x="4537336" y="29507"/>
                    <a:pt x="4762723" y="-14937"/>
                    <a:pt x="4913358" y="0"/>
                  </a:cubicBezTo>
                  <a:cubicBezTo>
                    <a:pt x="5063993" y="14937"/>
                    <a:pt x="5251834" y="-3380"/>
                    <a:pt x="5436729" y="0"/>
                  </a:cubicBezTo>
                  <a:cubicBezTo>
                    <a:pt x="5621624" y="3380"/>
                    <a:pt x="5735901" y="10533"/>
                    <a:pt x="5960099" y="0"/>
                  </a:cubicBezTo>
                  <a:cubicBezTo>
                    <a:pt x="6184297" y="-10533"/>
                    <a:pt x="6362473" y="6628"/>
                    <a:pt x="6557278" y="0"/>
                  </a:cubicBezTo>
                  <a:cubicBezTo>
                    <a:pt x="6752083" y="-6628"/>
                    <a:pt x="7285275" y="15662"/>
                    <a:pt x="7597309" y="0"/>
                  </a:cubicBezTo>
                  <a:cubicBezTo>
                    <a:pt x="7735543" y="489"/>
                    <a:pt x="7820478" y="100721"/>
                    <a:pt x="7813753" y="216444"/>
                  </a:cubicBezTo>
                  <a:cubicBezTo>
                    <a:pt x="7813737" y="325926"/>
                    <a:pt x="7819129" y="560122"/>
                    <a:pt x="7813753" y="649320"/>
                  </a:cubicBezTo>
                  <a:cubicBezTo>
                    <a:pt x="7808377" y="738518"/>
                    <a:pt x="7828418" y="891916"/>
                    <a:pt x="7813753" y="1082196"/>
                  </a:cubicBezTo>
                  <a:cubicBezTo>
                    <a:pt x="7807773" y="1204048"/>
                    <a:pt x="7736573" y="1292887"/>
                    <a:pt x="7597309" y="1298640"/>
                  </a:cubicBezTo>
                  <a:cubicBezTo>
                    <a:pt x="7325589" y="1268830"/>
                    <a:pt x="7185576" y="1304465"/>
                    <a:pt x="7000130" y="1298640"/>
                  </a:cubicBezTo>
                  <a:cubicBezTo>
                    <a:pt x="6814684" y="1292815"/>
                    <a:pt x="6569356" y="1337163"/>
                    <a:pt x="6181525" y="1298640"/>
                  </a:cubicBezTo>
                  <a:cubicBezTo>
                    <a:pt x="5793695" y="1260117"/>
                    <a:pt x="5799369" y="1280520"/>
                    <a:pt x="5436729" y="1298640"/>
                  </a:cubicBezTo>
                  <a:cubicBezTo>
                    <a:pt x="5074089" y="1316760"/>
                    <a:pt x="5057617" y="1272061"/>
                    <a:pt x="4839549" y="1298640"/>
                  </a:cubicBezTo>
                  <a:cubicBezTo>
                    <a:pt x="4621481" y="1325219"/>
                    <a:pt x="4447433" y="1281967"/>
                    <a:pt x="4316179" y="1298640"/>
                  </a:cubicBezTo>
                  <a:cubicBezTo>
                    <a:pt x="4184925" y="1315314"/>
                    <a:pt x="3816685" y="1306750"/>
                    <a:pt x="3571383" y="1298640"/>
                  </a:cubicBezTo>
                  <a:cubicBezTo>
                    <a:pt x="3326081" y="1290530"/>
                    <a:pt x="3195151" y="1305709"/>
                    <a:pt x="3048012" y="1298640"/>
                  </a:cubicBezTo>
                  <a:cubicBezTo>
                    <a:pt x="2900873" y="1291571"/>
                    <a:pt x="2473167" y="1282566"/>
                    <a:pt x="2303216" y="1298640"/>
                  </a:cubicBezTo>
                  <a:cubicBezTo>
                    <a:pt x="2133265" y="1314714"/>
                    <a:pt x="1868553" y="1290754"/>
                    <a:pt x="1484611" y="1298640"/>
                  </a:cubicBezTo>
                  <a:cubicBezTo>
                    <a:pt x="1100669" y="1306526"/>
                    <a:pt x="1190225" y="1297769"/>
                    <a:pt x="1035049" y="1298640"/>
                  </a:cubicBezTo>
                  <a:cubicBezTo>
                    <a:pt x="879873" y="1299511"/>
                    <a:pt x="620396" y="1337988"/>
                    <a:pt x="216444" y="1298640"/>
                  </a:cubicBezTo>
                  <a:cubicBezTo>
                    <a:pt x="97167" y="1304116"/>
                    <a:pt x="-11549" y="1192616"/>
                    <a:pt x="0" y="1082196"/>
                  </a:cubicBezTo>
                  <a:cubicBezTo>
                    <a:pt x="-3864" y="915349"/>
                    <a:pt x="1979" y="855110"/>
                    <a:pt x="0" y="657978"/>
                  </a:cubicBezTo>
                  <a:cubicBezTo>
                    <a:pt x="-1979" y="460846"/>
                    <a:pt x="2306" y="393125"/>
                    <a:pt x="0" y="216444"/>
                  </a:cubicBezTo>
                  <a:close/>
                </a:path>
              </a:pathLst>
            </a:custGeom>
            <a:solidFill>
              <a:srgbClr val="F6FA70"/>
            </a:solidFill>
            <a:ln w="38100">
              <a:solidFill>
                <a:srgbClr val="FBDA02"/>
              </a:solidFill>
              <a:prstDash val="solid"/>
              <a:extLst>
                <a:ext uri="{C807C97D-BFC1-408E-A445-0C87EB9F89A2}">
                  <ask:lineSketchStyleProps xmlns:ask="http://schemas.microsoft.com/office/drawing/2018/sketchyshapes" sd="1015915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3" name="TextBox 22">
              <a:extLst>
                <a:ext uri="{FF2B5EF4-FFF2-40B4-BE49-F238E27FC236}">
                  <a16:creationId xmlns:a16="http://schemas.microsoft.com/office/drawing/2014/main" id="{676B4E0A-ECA0-CB96-2752-0D8A9E088486}"/>
                </a:ext>
              </a:extLst>
            </p:cNvPr>
            <p:cNvSpPr txBox="1"/>
            <p:nvPr/>
          </p:nvSpPr>
          <p:spPr>
            <a:xfrm>
              <a:off x="766651" y="257942"/>
              <a:ext cx="7740919" cy="878159"/>
            </a:xfrm>
            <a:prstGeom prst="rect">
              <a:avLst/>
            </a:prstGeom>
            <a:noFill/>
          </p:spPr>
          <p:txBody>
            <a:bodyPr wrap="square" rtlCol="0">
              <a:spAutoFit/>
            </a:bodyPr>
            <a:lstStyle/>
            <a:p>
              <a:pPr>
                <a:lnSpc>
                  <a:spcPct val="110000"/>
                </a:lnSpc>
                <a:spcAft>
                  <a:spcPts val="600"/>
                </a:spcAft>
              </a:pPr>
              <a:r>
                <a:rPr lang="en-US" sz="2800" b="1"/>
                <a:t>b. Với mỗi giác quan, tác giả cảm nhận được điều gì?</a:t>
              </a:r>
            </a:p>
          </p:txBody>
        </p:sp>
      </p:grpSp>
      <p:grpSp>
        <p:nvGrpSpPr>
          <p:cNvPr id="8" name="Group 7"/>
          <p:cNvGrpSpPr/>
          <p:nvPr/>
        </p:nvGrpSpPr>
        <p:grpSpPr>
          <a:xfrm>
            <a:off x="4823189" y="3712878"/>
            <a:ext cx="2545622" cy="1978148"/>
            <a:chOff x="1235842" y="3451246"/>
            <a:chExt cx="3246945" cy="2523131"/>
          </a:xfrm>
        </p:grpSpPr>
        <p:sp>
          <p:nvSpPr>
            <p:cNvPr id="7" name="Oval 6"/>
            <p:cNvSpPr/>
            <p:nvPr/>
          </p:nvSpPr>
          <p:spPr>
            <a:xfrm>
              <a:off x="1973943" y="3451246"/>
              <a:ext cx="1770743" cy="1745694"/>
            </a:xfrm>
            <a:prstGeom prst="ellipse">
              <a:avLst/>
            </a:prstGeom>
            <a:solidFill>
              <a:schemeClr val="accent5">
                <a:lumMod val="20000"/>
                <a:lumOff val="8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712044" y="3515523"/>
              <a:ext cx="1770743" cy="1745694"/>
            </a:xfrm>
            <a:prstGeom prst="ellipse">
              <a:avLst/>
            </a:prstGeom>
            <a:solidFill>
              <a:schemeClr val="accent5">
                <a:lumMod val="20000"/>
                <a:lumOff val="8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235842" y="3750771"/>
              <a:ext cx="1770743" cy="1745694"/>
            </a:xfrm>
            <a:prstGeom prst="ellipse">
              <a:avLst/>
            </a:prstGeom>
            <a:solidFill>
              <a:schemeClr val="accent5">
                <a:lumMod val="20000"/>
                <a:lumOff val="8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37386" y="4228683"/>
              <a:ext cx="1770743" cy="1745694"/>
            </a:xfrm>
            <a:prstGeom prst="ellipse">
              <a:avLst/>
            </a:prstGeom>
            <a:solidFill>
              <a:schemeClr val="accent5">
                <a:lumMod val="20000"/>
                <a:lumOff val="8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3846286" y="4876800"/>
            <a:ext cx="1436914" cy="116195"/>
          </a:xfrm>
          <a:custGeom>
            <a:avLst/>
            <a:gdLst>
              <a:gd name="connsiteX0" fmla="*/ 1436914 w 1436914"/>
              <a:gd name="connsiteY0" fmla="*/ 0 h 116195"/>
              <a:gd name="connsiteX1" fmla="*/ 899885 w 1436914"/>
              <a:gd name="connsiteY1" fmla="*/ 116114 h 116195"/>
              <a:gd name="connsiteX2" fmla="*/ 0 w 1436914"/>
              <a:gd name="connsiteY2" fmla="*/ 14514 h 116195"/>
            </a:gdLst>
            <a:ahLst/>
            <a:cxnLst>
              <a:cxn ang="0">
                <a:pos x="connsiteX0" y="connsiteY0"/>
              </a:cxn>
              <a:cxn ang="0">
                <a:pos x="connsiteX1" y="connsiteY1"/>
              </a:cxn>
              <a:cxn ang="0">
                <a:pos x="connsiteX2" y="connsiteY2"/>
              </a:cxn>
            </a:cxnLst>
            <a:rect l="l" t="t" r="r" b="b"/>
            <a:pathLst>
              <a:path w="1436914" h="116195">
                <a:moveTo>
                  <a:pt x="1436914" y="0"/>
                </a:moveTo>
                <a:cubicBezTo>
                  <a:pt x="1288142" y="56847"/>
                  <a:pt x="1139371" y="113695"/>
                  <a:pt x="899885" y="116114"/>
                </a:cubicBezTo>
                <a:cubicBezTo>
                  <a:pt x="660399" y="118533"/>
                  <a:pt x="330199" y="66523"/>
                  <a:pt x="0" y="14514"/>
                </a:cubicBezTo>
              </a:path>
            </a:pathLst>
          </a:custGeom>
          <a:noFill/>
          <a:ln w="38100">
            <a:solidFill>
              <a:srgbClr val="2CD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351314" y="3526971"/>
            <a:ext cx="1427384" cy="1096772"/>
          </a:xfrm>
          <a:custGeom>
            <a:avLst/>
            <a:gdLst>
              <a:gd name="connsiteX0" fmla="*/ 1248229 w 1335787"/>
              <a:gd name="connsiteY0" fmla="*/ 1030515 h 1030515"/>
              <a:gd name="connsiteX1" fmla="*/ 1204686 w 1335787"/>
              <a:gd name="connsiteY1" fmla="*/ 275772 h 1030515"/>
              <a:gd name="connsiteX2" fmla="*/ 0 w 1335787"/>
              <a:gd name="connsiteY2" fmla="*/ 0 h 1030515"/>
            </a:gdLst>
            <a:ahLst/>
            <a:cxnLst>
              <a:cxn ang="0">
                <a:pos x="connsiteX0" y="connsiteY0"/>
              </a:cxn>
              <a:cxn ang="0">
                <a:pos x="connsiteX1" y="connsiteY1"/>
              </a:cxn>
              <a:cxn ang="0">
                <a:pos x="connsiteX2" y="connsiteY2"/>
              </a:cxn>
            </a:cxnLst>
            <a:rect l="l" t="t" r="r" b="b"/>
            <a:pathLst>
              <a:path w="1335787" h="1030515">
                <a:moveTo>
                  <a:pt x="1248229" y="1030515"/>
                </a:moveTo>
                <a:cubicBezTo>
                  <a:pt x="1330476" y="739019"/>
                  <a:pt x="1412724" y="447524"/>
                  <a:pt x="1204686" y="275772"/>
                </a:cubicBezTo>
                <a:cubicBezTo>
                  <a:pt x="996648" y="104020"/>
                  <a:pt x="498324" y="52010"/>
                  <a:pt x="0" y="0"/>
                </a:cubicBezTo>
              </a:path>
            </a:pathLst>
          </a:custGeom>
          <a:noFill/>
          <a:ln w="38100">
            <a:solidFill>
              <a:srgbClr val="2CD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177143" y="5138057"/>
            <a:ext cx="1786349" cy="1306286"/>
          </a:xfrm>
          <a:custGeom>
            <a:avLst/>
            <a:gdLst>
              <a:gd name="connsiteX0" fmla="*/ 1669143 w 1786349"/>
              <a:gd name="connsiteY0" fmla="*/ 0 h 1306286"/>
              <a:gd name="connsiteX1" fmla="*/ 1611086 w 1786349"/>
              <a:gd name="connsiteY1" fmla="*/ 812800 h 1306286"/>
              <a:gd name="connsiteX2" fmla="*/ 0 w 1786349"/>
              <a:gd name="connsiteY2" fmla="*/ 1306286 h 1306286"/>
            </a:gdLst>
            <a:ahLst/>
            <a:cxnLst>
              <a:cxn ang="0">
                <a:pos x="connsiteX0" y="connsiteY0"/>
              </a:cxn>
              <a:cxn ang="0">
                <a:pos x="connsiteX1" y="connsiteY1"/>
              </a:cxn>
              <a:cxn ang="0">
                <a:pos x="connsiteX2" y="connsiteY2"/>
              </a:cxn>
            </a:cxnLst>
            <a:rect l="l" t="t" r="r" b="b"/>
            <a:pathLst>
              <a:path w="1786349" h="1306286">
                <a:moveTo>
                  <a:pt x="1669143" y="0"/>
                </a:moveTo>
                <a:cubicBezTo>
                  <a:pt x="1779209" y="297543"/>
                  <a:pt x="1889276" y="595086"/>
                  <a:pt x="1611086" y="812800"/>
                </a:cubicBezTo>
                <a:cubicBezTo>
                  <a:pt x="1332896" y="1030514"/>
                  <a:pt x="666448" y="1168400"/>
                  <a:pt x="0" y="1306286"/>
                </a:cubicBezTo>
              </a:path>
            </a:pathLst>
          </a:custGeom>
          <a:noFill/>
          <a:ln w="38100">
            <a:solidFill>
              <a:srgbClr val="2CD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061029" y="5021943"/>
            <a:ext cx="1611085" cy="478971"/>
          </a:xfrm>
          <a:custGeom>
            <a:avLst/>
            <a:gdLst>
              <a:gd name="connsiteX0" fmla="*/ 1611085 w 1611085"/>
              <a:gd name="connsiteY0" fmla="*/ 0 h 478971"/>
              <a:gd name="connsiteX1" fmla="*/ 1117600 w 1611085"/>
              <a:gd name="connsiteY1" fmla="*/ 377371 h 478971"/>
              <a:gd name="connsiteX2" fmla="*/ 0 w 1611085"/>
              <a:gd name="connsiteY2" fmla="*/ 478971 h 478971"/>
            </a:gdLst>
            <a:ahLst/>
            <a:cxnLst>
              <a:cxn ang="0">
                <a:pos x="connsiteX0" y="connsiteY0"/>
              </a:cxn>
              <a:cxn ang="0">
                <a:pos x="connsiteX1" y="connsiteY1"/>
              </a:cxn>
              <a:cxn ang="0">
                <a:pos x="connsiteX2" y="connsiteY2"/>
              </a:cxn>
            </a:cxnLst>
            <a:rect l="l" t="t" r="r" b="b"/>
            <a:pathLst>
              <a:path w="1611085" h="478971">
                <a:moveTo>
                  <a:pt x="1611085" y="0"/>
                </a:moveTo>
                <a:cubicBezTo>
                  <a:pt x="1498599" y="148771"/>
                  <a:pt x="1386114" y="297543"/>
                  <a:pt x="1117600" y="377371"/>
                </a:cubicBezTo>
                <a:cubicBezTo>
                  <a:pt x="849086" y="457199"/>
                  <a:pt x="424543" y="468085"/>
                  <a:pt x="0" y="478971"/>
                </a:cubicBezTo>
              </a:path>
            </a:pathLst>
          </a:custGeom>
          <a:noFill/>
          <a:ln w="38100">
            <a:solidFill>
              <a:srgbClr val="2CD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988457" y="4427954"/>
            <a:ext cx="1567543" cy="318217"/>
          </a:xfrm>
          <a:custGeom>
            <a:avLst/>
            <a:gdLst>
              <a:gd name="connsiteX0" fmla="*/ 1567543 w 1567543"/>
              <a:gd name="connsiteY0" fmla="*/ 318217 h 318217"/>
              <a:gd name="connsiteX1" fmla="*/ 1059543 w 1567543"/>
              <a:gd name="connsiteY1" fmla="*/ 27932 h 318217"/>
              <a:gd name="connsiteX2" fmla="*/ 0 w 1567543"/>
              <a:gd name="connsiteY2" fmla="*/ 27932 h 318217"/>
            </a:gdLst>
            <a:ahLst/>
            <a:cxnLst>
              <a:cxn ang="0">
                <a:pos x="connsiteX0" y="connsiteY0"/>
              </a:cxn>
              <a:cxn ang="0">
                <a:pos x="connsiteX1" y="connsiteY1"/>
              </a:cxn>
              <a:cxn ang="0">
                <a:pos x="connsiteX2" y="connsiteY2"/>
              </a:cxn>
            </a:cxnLst>
            <a:rect l="l" t="t" r="r" b="b"/>
            <a:pathLst>
              <a:path w="1567543" h="318217">
                <a:moveTo>
                  <a:pt x="1567543" y="318217"/>
                </a:moveTo>
                <a:cubicBezTo>
                  <a:pt x="1444171" y="197265"/>
                  <a:pt x="1320800" y="76313"/>
                  <a:pt x="1059543" y="27932"/>
                </a:cubicBezTo>
                <a:cubicBezTo>
                  <a:pt x="798286" y="-20449"/>
                  <a:pt x="399143" y="3741"/>
                  <a:pt x="0" y="27932"/>
                </a:cubicBezTo>
              </a:path>
            </a:pathLst>
          </a:custGeom>
          <a:noFill/>
          <a:ln w="38100">
            <a:solidFill>
              <a:srgbClr val="2CD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734629" y="4005266"/>
            <a:ext cx="1277257" cy="726391"/>
          </a:xfrm>
          <a:custGeom>
            <a:avLst/>
            <a:gdLst>
              <a:gd name="connsiteX0" fmla="*/ 0 w 1277257"/>
              <a:gd name="connsiteY0" fmla="*/ 726391 h 726391"/>
              <a:gd name="connsiteX1" fmla="*/ 406400 w 1277257"/>
              <a:gd name="connsiteY1" fmla="*/ 116791 h 726391"/>
              <a:gd name="connsiteX2" fmla="*/ 1277257 w 1277257"/>
              <a:gd name="connsiteY2" fmla="*/ 677 h 726391"/>
            </a:gdLst>
            <a:ahLst/>
            <a:cxnLst>
              <a:cxn ang="0">
                <a:pos x="connsiteX0" y="connsiteY0"/>
              </a:cxn>
              <a:cxn ang="0">
                <a:pos x="connsiteX1" y="connsiteY1"/>
              </a:cxn>
              <a:cxn ang="0">
                <a:pos x="connsiteX2" y="connsiteY2"/>
              </a:cxn>
            </a:cxnLst>
            <a:rect l="l" t="t" r="r" b="b"/>
            <a:pathLst>
              <a:path w="1277257" h="726391">
                <a:moveTo>
                  <a:pt x="0" y="726391"/>
                </a:moveTo>
                <a:cubicBezTo>
                  <a:pt x="96762" y="482067"/>
                  <a:pt x="193524" y="237743"/>
                  <a:pt x="406400" y="116791"/>
                </a:cubicBezTo>
                <a:cubicBezTo>
                  <a:pt x="619276" y="-4161"/>
                  <a:pt x="948266" y="-1742"/>
                  <a:pt x="1277257" y="677"/>
                </a:cubicBezTo>
              </a:path>
            </a:pathLst>
          </a:custGeom>
          <a:noFill/>
          <a:ln w="38100">
            <a:solidFill>
              <a:srgbClr val="EB6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548914" y="3416279"/>
            <a:ext cx="1088572" cy="488064"/>
          </a:xfrm>
          <a:custGeom>
            <a:avLst/>
            <a:gdLst>
              <a:gd name="connsiteX0" fmla="*/ 0 w 1088572"/>
              <a:gd name="connsiteY0" fmla="*/ 488064 h 488064"/>
              <a:gd name="connsiteX1" fmla="*/ 304800 w 1088572"/>
              <a:gd name="connsiteY1" fmla="*/ 52635 h 488064"/>
              <a:gd name="connsiteX2" fmla="*/ 1088572 w 1088572"/>
              <a:gd name="connsiteY2" fmla="*/ 23607 h 488064"/>
            </a:gdLst>
            <a:ahLst/>
            <a:cxnLst>
              <a:cxn ang="0">
                <a:pos x="connsiteX0" y="connsiteY0"/>
              </a:cxn>
              <a:cxn ang="0">
                <a:pos x="connsiteX1" y="connsiteY1"/>
              </a:cxn>
              <a:cxn ang="0">
                <a:pos x="connsiteX2" y="connsiteY2"/>
              </a:cxn>
            </a:cxnLst>
            <a:rect l="l" t="t" r="r" b="b"/>
            <a:pathLst>
              <a:path w="1088572" h="488064">
                <a:moveTo>
                  <a:pt x="0" y="488064"/>
                </a:moveTo>
                <a:cubicBezTo>
                  <a:pt x="61685" y="309054"/>
                  <a:pt x="123371" y="130044"/>
                  <a:pt x="304800" y="52635"/>
                </a:cubicBezTo>
                <a:cubicBezTo>
                  <a:pt x="486229" y="-24774"/>
                  <a:pt x="787400" y="-584"/>
                  <a:pt x="1088572" y="23607"/>
                </a:cubicBezTo>
              </a:path>
            </a:pathLst>
          </a:custGeom>
          <a:noFill/>
          <a:ln w="38100">
            <a:solidFill>
              <a:srgbClr val="EB6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8519886" y="3991429"/>
            <a:ext cx="1146628" cy="551542"/>
          </a:xfrm>
          <a:custGeom>
            <a:avLst/>
            <a:gdLst>
              <a:gd name="connsiteX0" fmla="*/ 0 w 1146628"/>
              <a:gd name="connsiteY0" fmla="*/ 0 h 551542"/>
              <a:gd name="connsiteX1" fmla="*/ 217714 w 1146628"/>
              <a:gd name="connsiteY1" fmla="*/ 449942 h 551542"/>
              <a:gd name="connsiteX2" fmla="*/ 1146628 w 1146628"/>
              <a:gd name="connsiteY2" fmla="*/ 551542 h 551542"/>
            </a:gdLst>
            <a:ahLst/>
            <a:cxnLst>
              <a:cxn ang="0">
                <a:pos x="connsiteX0" y="connsiteY0"/>
              </a:cxn>
              <a:cxn ang="0">
                <a:pos x="connsiteX1" y="connsiteY1"/>
              </a:cxn>
              <a:cxn ang="0">
                <a:pos x="connsiteX2" y="connsiteY2"/>
              </a:cxn>
            </a:cxnLst>
            <a:rect l="l" t="t" r="r" b="b"/>
            <a:pathLst>
              <a:path w="1146628" h="551542">
                <a:moveTo>
                  <a:pt x="0" y="0"/>
                </a:moveTo>
                <a:cubicBezTo>
                  <a:pt x="13305" y="179009"/>
                  <a:pt x="26610" y="358018"/>
                  <a:pt x="217714" y="449942"/>
                </a:cubicBezTo>
                <a:cubicBezTo>
                  <a:pt x="408818" y="541866"/>
                  <a:pt x="777723" y="546704"/>
                  <a:pt x="1146628" y="551542"/>
                </a:cubicBezTo>
              </a:path>
            </a:pathLst>
          </a:custGeom>
          <a:noFill/>
          <a:ln w="38100">
            <a:solidFill>
              <a:srgbClr val="EB6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604000" y="5196114"/>
            <a:ext cx="1364343" cy="609600"/>
          </a:xfrm>
          <a:custGeom>
            <a:avLst/>
            <a:gdLst>
              <a:gd name="connsiteX0" fmla="*/ 0 w 1364343"/>
              <a:gd name="connsiteY0" fmla="*/ 0 h 609600"/>
              <a:gd name="connsiteX1" fmla="*/ 377371 w 1364343"/>
              <a:gd name="connsiteY1" fmla="*/ 478972 h 609600"/>
              <a:gd name="connsiteX2" fmla="*/ 1364343 w 1364343"/>
              <a:gd name="connsiteY2" fmla="*/ 609600 h 609600"/>
            </a:gdLst>
            <a:ahLst/>
            <a:cxnLst>
              <a:cxn ang="0">
                <a:pos x="connsiteX0" y="connsiteY0"/>
              </a:cxn>
              <a:cxn ang="0">
                <a:pos x="connsiteX1" y="connsiteY1"/>
              </a:cxn>
              <a:cxn ang="0">
                <a:pos x="connsiteX2" y="connsiteY2"/>
              </a:cxn>
            </a:cxnLst>
            <a:rect l="l" t="t" r="r" b="b"/>
            <a:pathLst>
              <a:path w="1364343" h="609600">
                <a:moveTo>
                  <a:pt x="0" y="0"/>
                </a:moveTo>
                <a:cubicBezTo>
                  <a:pt x="74990" y="188686"/>
                  <a:pt x="149981" y="377372"/>
                  <a:pt x="377371" y="478972"/>
                </a:cubicBezTo>
                <a:cubicBezTo>
                  <a:pt x="604761" y="580572"/>
                  <a:pt x="984552" y="595086"/>
                  <a:pt x="1364343" y="609600"/>
                </a:cubicBezTo>
              </a:path>
            </a:pathLst>
          </a:custGeom>
          <a:noFill/>
          <a:ln w="38100">
            <a:solidFill>
              <a:srgbClr val="15D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8534400" y="5238883"/>
            <a:ext cx="1233714" cy="552317"/>
          </a:xfrm>
          <a:custGeom>
            <a:avLst/>
            <a:gdLst>
              <a:gd name="connsiteX0" fmla="*/ 0 w 1233714"/>
              <a:gd name="connsiteY0" fmla="*/ 552317 h 552317"/>
              <a:gd name="connsiteX1" fmla="*/ 232229 w 1233714"/>
              <a:gd name="connsiteY1" fmla="*/ 87860 h 552317"/>
              <a:gd name="connsiteX2" fmla="*/ 1233714 w 1233714"/>
              <a:gd name="connsiteY2" fmla="*/ 774 h 552317"/>
            </a:gdLst>
            <a:ahLst/>
            <a:cxnLst>
              <a:cxn ang="0">
                <a:pos x="connsiteX0" y="connsiteY0"/>
              </a:cxn>
              <a:cxn ang="0">
                <a:pos x="connsiteX1" y="connsiteY1"/>
              </a:cxn>
              <a:cxn ang="0">
                <a:pos x="connsiteX2" y="connsiteY2"/>
              </a:cxn>
            </a:cxnLst>
            <a:rect l="l" t="t" r="r" b="b"/>
            <a:pathLst>
              <a:path w="1233714" h="552317">
                <a:moveTo>
                  <a:pt x="0" y="552317"/>
                </a:moveTo>
                <a:cubicBezTo>
                  <a:pt x="13305" y="366050"/>
                  <a:pt x="26610" y="179784"/>
                  <a:pt x="232229" y="87860"/>
                </a:cubicBezTo>
                <a:cubicBezTo>
                  <a:pt x="437848" y="-4064"/>
                  <a:pt x="835781" y="-1645"/>
                  <a:pt x="1233714" y="774"/>
                </a:cubicBezTo>
              </a:path>
            </a:pathLst>
          </a:custGeom>
          <a:noFill/>
          <a:ln w="38100">
            <a:solidFill>
              <a:srgbClr val="15D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8519886" y="5834743"/>
            <a:ext cx="1349828" cy="449943"/>
          </a:xfrm>
          <a:custGeom>
            <a:avLst/>
            <a:gdLst>
              <a:gd name="connsiteX0" fmla="*/ 0 w 1349828"/>
              <a:gd name="connsiteY0" fmla="*/ 0 h 449943"/>
              <a:gd name="connsiteX1" fmla="*/ 275771 w 1349828"/>
              <a:gd name="connsiteY1" fmla="*/ 333828 h 449943"/>
              <a:gd name="connsiteX2" fmla="*/ 1349828 w 1349828"/>
              <a:gd name="connsiteY2" fmla="*/ 449943 h 449943"/>
            </a:gdLst>
            <a:ahLst/>
            <a:cxnLst>
              <a:cxn ang="0">
                <a:pos x="connsiteX0" y="connsiteY0"/>
              </a:cxn>
              <a:cxn ang="0">
                <a:pos x="connsiteX1" y="connsiteY1"/>
              </a:cxn>
              <a:cxn ang="0">
                <a:pos x="connsiteX2" y="connsiteY2"/>
              </a:cxn>
            </a:cxnLst>
            <a:rect l="l" t="t" r="r" b="b"/>
            <a:pathLst>
              <a:path w="1349828" h="449943">
                <a:moveTo>
                  <a:pt x="0" y="0"/>
                </a:moveTo>
                <a:cubicBezTo>
                  <a:pt x="25400" y="129419"/>
                  <a:pt x="50800" y="258838"/>
                  <a:pt x="275771" y="333828"/>
                </a:cubicBezTo>
                <a:cubicBezTo>
                  <a:pt x="500742" y="408818"/>
                  <a:pt x="925285" y="429380"/>
                  <a:pt x="1349828" y="449943"/>
                </a:cubicBezTo>
              </a:path>
            </a:pathLst>
          </a:custGeom>
          <a:noFill/>
          <a:ln w="38100">
            <a:solidFill>
              <a:srgbClr val="15D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31204" b="64074" l="400" r="36600"/>
                    </a14:imgEffect>
                  </a14:imgLayer>
                </a14:imgProps>
              </a:ext>
              <a:ext uri="{28A0092B-C50C-407E-A947-70E740481C1C}">
                <a14:useLocalDpi xmlns:a14="http://schemas.microsoft.com/office/drawing/2010/main" val="0"/>
              </a:ext>
            </a:extLst>
          </a:blip>
          <a:srcRect t="30628" r="63194" b="35914"/>
          <a:stretch/>
        </p:blipFill>
        <p:spPr>
          <a:xfrm>
            <a:off x="5352683" y="3972181"/>
            <a:ext cx="1486635" cy="1459543"/>
          </a:xfrm>
          <a:prstGeom prst="rect">
            <a:avLst/>
          </a:prstGeom>
        </p:spPr>
      </p:pic>
      <p:pic>
        <p:nvPicPr>
          <p:cNvPr id="36" name="Picture 35"/>
          <p:cNvPicPr>
            <a:picLocks noChangeAspect="1"/>
          </p:cNvPicPr>
          <p:nvPr/>
        </p:nvPicPr>
        <p:blipFill rotWithShape="1">
          <a:blip r:embed="rId8">
            <a:extLst>
              <a:ext uri="{BEBA8EAE-BF5A-486C-A8C5-ECC9F3942E4B}">
                <a14:imgProps xmlns:a14="http://schemas.microsoft.com/office/drawing/2010/main">
                  <a14:imgLayer r:embed="rId7">
                    <a14:imgEffect>
                      <a14:backgroundRemoval t="0" b="32778" l="1800" r="38000"/>
                    </a14:imgEffect>
                  </a14:imgLayer>
                </a14:imgProps>
              </a:ext>
              <a:ext uri="{28A0092B-C50C-407E-A947-70E740481C1C}">
                <a14:useLocalDpi xmlns:a14="http://schemas.microsoft.com/office/drawing/2010/main" val="0"/>
              </a:ext>
            </a:extLst>
          </a:blip>
          <a:srcRect l="2140" r="61054" b="66542"/>
          <a:stretch/>
        </p:blipFill>
        <p:spPr>
          <a:xfrm flipH="1">
            <a:off x="9537610" y="3776630"/>
            <a:ext cx="1111786" cy="1091525"/>
          </a:xfrm>
          <a:prstGeom prst="rect">
            <a:avLst/>
          </a:prstGeom>
        </p:spPr>
      </p:pic>
      <p:pic>
        <p:nvPicPr>
          <p:cNvPr id="37" name="Picture 36"/>
          <p:cNvPicPr>
            <a:picLocks noChangeAspect="1"/>
          </p:cNvPicPr>
          <p:nvPr/>
        </p:nvPicPr>
        <p:blipFill rotWithShape="1">
          <a:blip r:embed="rId9">
            <a:extLst>
              <a:ext uri="{BEBA8EAE-BF5A-486C-A8C5-ECC9F3942E4B}">
                <a14:imgProps xmlns:a14="http://schemas.microsoft.com/office/drawing/2010/main">
                  <a14:imgLayer r:embed="rId7">
                    <a14:imgEffect>
                      <a14:backgroundRemoval t="0" b="32778" l="63800" r="100000"/>
                    </a14:imgEffect>
                  </a14:imgLayer>
                </a14:imgProps>
              </a:ext>
              <a:ext uri="{28A0092B-C50C-407E-A947-70E740481C1C}">
                <a14:useLocalDpi xmlns:a14="http://schemas.microsoft.com/office/drawing/2010/main" val="0"/>
              </a:ext>
            </a:extLst>
          </a:blip>
          <a:srcRect l="72140" t="4072" r="1475" b="80087"/>
          <a:stretch/>
        </p:blipFill>
        <p:spPr>
          <a:xfrm>
            <a:off x="9537610" y="4881713"/>
            <a:ext cx="1197556" cy="776523"/>
          </a:xfrm>
          <a:prstGeom prst="rect">
            <a:avLst/>
          </a:prstGeom>
        </p:spPr>
      </p:pic>
      <p:grpSp>
        <p:nvGrpSpPr>
          <p:cNvPr id="9" name="Group 8"/>
          <p:cNvGrpSpPr/>
          <p:nvPr/>
        </p:nvGrpSpPr>
        <p:grpSpPr>
          <a:xfrm>
            <a:off x="1465949" y="5022242"/>
            <a:ext cx="737906" cy="868468"/>
            <a:chOff x="-1158496" y="3002492"/>
            <a:chExt cx="1900394" cy="2236642"/>
          </a:xfrm>
        </p:grpSpPr>
        <p:pic>
          <p:nvPicPr>
            <p:cNvPr id="38" name="Picture 37"/>
            <p:cNvPicPr>
              <a:picLocks noChangeAspect="1"/>
            </p:cNvPicPr>
            <p:nvPr/>
          </p:nvPicPr>
          <p:blipFill rotWithShape="1">
            <a:blip r:embed="rId10">
              <a:extLst>
                <a:ext uri="{BEBA8EAE-BF5A-486C-A8C5-ECC9F3942E4B}">
                  <a14:imgProps xmlns:a14="http://schemas.microsoft.com/office/drawing/2010/main">
                    <a14:imgLayer r:embed="rId7">
                      <a14:imgEffect>
                        <a14:backgroundRemoval t="57778" b="90556" l="47500" r="83700">
                          <a14:foregroundMark x1="57200" y1="73889" x2="57200" y2="73889"/>
                          <a14:foregroundMark x1="64700" y1="78426" x2="64700" y2="78426"/>
                          <a14:foregroundMark x1="60900" y1="76481" x2="60900" y2="76481"/>
                          <a14:backgroundMark x1="55000" y1="80000" x2="61600" y2="84074"/>
                          <a14:backgroundMark x1="70500" y1="86852" x2="56500" y2="79352"/>
                          <a14:backgroundMark x1="50200" y1="71481" x2="54200" y2="81019"/>
                          <a14:backgroundMark x1="51400" y1="70741" x2="67200" y2="82407"/>
                          <a14:backgroundMark x1="73300" y1="83241" x2="59600" y2="82685"/>
                          <a14:backgroundMark x1="71900" y1="87130" x2="48900" y2="85833"/>
                          <a14:backgroundMark x1="56500" y1="81389" x2="46400" y2="72037"/>
                          <a14:backgroundMark x1="51700" y1="69167" x2="53100" y2="73611"/>
                          <a14:backgroundMark x1="64100" y1="79352" x2="71900" y2="81389"/>
                          <a14:backgroundMark x1="74800" y1="83704" x2="74800" y2="83704"/>
                          <a14:backgroundMark x1="72600" y1="83519" x2="75000" y2="84352"/>
                          <a14:backgroundMark x1="51900" y1="69167" x2="53900" y2="71852"/>
                          <a14:backgroundMark x1="48200" y1="71667" x2="48200" y2="71667"/>
                          <a14:backgroundMark x1="49000" y1="71389" x2="50000" y2="72963"/>
                          <a14:backgroundMark x1="50000" y1="72130" x2="46800" y2="69167"/>
                          <a14:backgroundMark x1="62200" y1="77870" x2="62200" y2="77870"/>
                          <a14:backgroundMark x1="64100" y1="79537" x2="64100" y2="79537"/>
                          <a14:backgroundMark x1="65900" y1="79630" x2="64100" y2="79259"/>
                          <a14:backgroundMark x1="54700" y1="72778" x2="54700" y2="72778"/>
                          <a14:backgroundMark x1="53400" y1="69444" x2="53400" y2="69444"/>
                          <a14:backgroundMark x1="53800" y1="70648" x2="53800" y2="70648"/>
                          <a14:backgroundMark x1="49700" y1="70741" x2="49700" y2="70741"/>
                        </a14:backgroundRemoval>
                      </a14:imgEffect>
                    </a14:imgLayer>
                  </a14:imgProps>
                </a:ext>
                <a:ext uri="{28A0092B-C50C-407E-A947-70E740481C1C}">
                  <a14:useLocalDpi xmlns:a14="http://schemas.microsoft.com/office/drawing/2010/main" val="0"/>
                </a:ext>
              </a:extLst>
            </a:blip>
            <a:srcRect l="46561" t="56284" r="16633" b="10258"/>
            <a:stretch/>
          </p:blipFill>
          <p:spPr>
            <a:xfrm>
              <a:off x="-1158496" y="3002492"/>
              <a:ext cx="1900394" cy="1865762"/>
            </a:xfrm>
            <a:prstGeom prst="rect">
              <a:avLst/>
            </a:prstGeom>
          </p:spPr>
        </p:pic>
        <p:pic>
          <p:nvPicPr>
            <p:cNvPr id="39" name="Picture 38"/>
            <p:cNvPicPr>
              <a:picLocks noChangeAspect="1"/>
            </p:cNvPicPr>
            <p:nvPr/>
          </p:nvPicPr>
          <p:blipFill rotWithShape="1">
            <a:blip r:embed="rId10">
              <a:extLst>
                <a:ext uri="{BEBA8EAE-BF5A-486C-A8C5-ECC9F3942E4B}">
                  <a14:imgProps xmlns:a14="http://schemas.microsoft.com/office/drawing/2010/main">
                    <a14:imgLayer r:embed="rId7">
                      <a14:imgEffect>
                        <a14:backgroundRemoval t="57778" b="90556" l="47500" r="83700">
                          <a14:foregroundMark x1="57200" y1="73889" x2="57200" y2="73889"/>
                          <a14:foregroundMark x1="64700" y1="78426" x2="64700" y2="78426"/>
                          <a14:foregroundMark x1="60900" y1="76481" x2="60900" y2="76481"/>
                          <a14:backgroundMark x1="55000" y1="80000" x2="61600" y2="84074"/>
                          <a14:backgroundMark x1="70500" y1="86852" x2="56500" y2="79352"/>
                          <a14:backgroundMark x1="50200" y1="71481" x2="54200" y2="81019"/>
                          <a14:backgroundMark x1="51400" y1="70741" x2="67200" y2="82407"/>
                          <a14:backgroundMark x1="73300" y1="83241" x2="59600" y2="82685"/>
                          <a14:backgroundMark x1="71900" y1="87130" x2="48900" y2="85833"/>
                          <a14:backgroundMark x1="56500" y1="81389" x2="46400" y2="72037"/>
                          <a14:backgroundMark x1="51700" y1="69167" x2="53100" y2="73611"/>
                          <a14:backgroundMark x1="64100" y1="79352" x2="71900" y2="81389"/>
                          <a14:backgroundMark x1="74800" y1="83704" x2="74800" y2="83704"/>
                          <a14:backgroundMark x1="72600" y1="83519" x2="75000" y2="84352"/>
                          <a14:backgroundMark x1="51900" y1="69167" x2="53900" y2="71852"/>
                          <a14:backgroundMark x1="48200" y1="71667" x2="48200" y2="71667"/>
                          <a14:backgroundMark x1="49000" y1="71389" x2="50000" y2="72963"/>
                          <a14:backgroundMark x1="50000" y1="72130" x2="46800" y2="69167"/>
                          <a14:backgroundMark x1="62200" y1="77870" x2="62200" y2="77870"/>
                          <a14:backgroundMark x1="64100" y1="79537" x2="64100" y2="79537"/>
                          <a14:backgroundMark x1="65900" y1="79630" x2="64100" y2="79259"/>
                          <a14:backgroundMark x1="54700" y1="72778" x2="54700" y2="72778"/>
                          <a14:backgroundMark x1="53400" y1="69444" x2="53400" y2="69444"/>
                          <a14:backgroundMark x1="53800" y1="70648" x2="53800" y2="70648"/>
                          <a14:backgroundMark x1="49700" y1="70741" x2="49700" y2="70741"/>
                        </a14:backgroundRemoval>
                      </a14:imgEffect>
                    </a14:imgLayer>
                  </a14:imgProps>
                </a:ext>
                <a:ext uri="{28A0092B-C50C-407E-A947-70E740481C1C}">
                  <a14:useLocalDpi xmlns:a14="http://schemas.microsoft.com/office/drawing/2010/main" val="0"/>
                </a:ext>
              </a:extLst>
            </a:blip>
            <a:srcRect l="51377" t="65026" r="16633" b="10258"/>
            <a:stretch/>
          </p:blipFill>
          <p:spPr>
            <a:xfrm rot="16200000" flipH="1">
              <a:off x="-1121573" y="3724138"/>
              <a:ext cx="1651698" cy="1378294"/>
            </a:xfrm>
            <a:prstGeom prst="rect">
              <a:avLst/>
            </a:prstGeom>
          </p:spPr>
        </p:pic>
      </p:grpSp>
      <p:pic>
        <p:nvPicPr>
          <p:cNvPr id="40" name="Picture 2" descr="Vector cartoon seamless pattern with durio or durian exotic fruits, flowers and leafs"/>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1406" b="98722" l="63578" r="86102"/>
                    </a14:imgEffect>
                  </a14:imgLayer>
                </a14:imgProps>
              </a:ext>
              <a:ext uri="{28A0092B-C50C-407E-A947-70E740481C1C}">
                <a14:useLocalDpi xmlns:a14="http://schemas.microsoft.com/office/drawing/2010/main" val="0"/>
              </a:ext>
            </a:extLst>
          </a:blip>
          <a:srcRect l="61053" t="68297" r="13092" b="39"/>
          <a:stretch/>
        </p:blipFill>
        <p:spPr bwMode="auto">
          <a:xfrm rot="17302171">
            <a:off x="9540095" y="2938253"/>
            <a:ext cx="989673" cy="12120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s://static.wikia.nocookie.net/cryofall_gamepedia_en/images/3/3b/DurianTree.png/revision/latest?cb=20210103011737"/>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2132" b="96904" l="40678" r="57410"/>
                    </a14:imgEffect>
                  </a14:imgLayer>
                </a14:imgProps>
              </a:ext>
              <a:ext uri="{28A0092B-C50C-407E-A947-70E740481C1C}">
                <a14:useLocalDpi xmlns:a14="http://schemas.microsoft.com/office/drawing/2010/main" val="0"/>
              </a:ext>
            </a:extLst>
          </a:blip>
          <a:srcRect l="38586" t="69036" r="40499"/>
          <a:stretch/>
        </p:blipFill>
        <p:spPr bwMode="auto">
          <a:xfrm>
            <a:off x="1470292" y="3945815"/>
            <a:ext cx="541302" cy="1135018"/>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3525924" y="4480728"/>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pic>
        <p:nvPicPr>
          <p:cNvPr id="43" name="Picture 2" descr="Vector cartoon seamless pattern with durio or durian exotic fruits, flowers and leafs"/>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1406" b="98722" l="63578" r="86102"/>
                    </a14:imgEffect>
                  </a14:imgLayer>
                </a14:imgProps>
              </a:ext>
              <a:ext uri="{28A0092B-C50C-407E-A947-70E740481C1C}">
                <a14:useLocalDpi xmlns:a14="http://schemas.microsoft.com/office/drawing/2010/main" val="0"/>
              </a:ext>
            </a:extLst>
          </a:blip>
          <a:srcRect l="61053" t="68297" r="13092" b="39"/>
          <a:stretch/>
        </p:blipFill>
        <p:spPr bwMode="auto">
          <a:xfrm rot="17302171">
            <a:off x="1340066" y="2961025"/>
            <a:ext cx="989673" cy="1212071"/>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p:cNvSpPr/>
          <p:nvPr/>
        </p:nvSpPr>
        <p:spPr>
          <a:xfrm>
            <a:off x="1529786" y="6032875"/>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sp>
        <p:nvSpPr>
          <p:cNvPr id="45" name="Oval 44"/>
          <p:cNvSpPr/>
          <p:nvPr/>
        </p:nvSpPr>
        <p:spPr>
          <a:xfrm>
            <a:off x="7962768" y="3567893"/>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sp>
        <p:nvSpPr>
          <p:cNvPr id="46" name="Oval 45"/>
          <p:cNvSpPr/>
          <p:nvPr/>
        </p:nvSpPr>
        <p:spPr>
          <a:xfrm>
            <a:off x="7962767" y="5454952"/>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sp>
        <p:nvSpPr>
          <p:cNvPr id="47" name="Oval 46"/>
          <p:cNvSpPr/>
          <p:nvPr/>
        </p:nvSpPr>
        <p:spPr>
          <a:xfrm>
            <a:off x="9788387" y="5855001"/>
            <a:ext cx="610231" cy="610231"/>
          </a:xfrm>
          <a:prstGeom prst="ellipse">
            <a:avLst/>
          </a:prstGeom>
          <a:solidFill>
            <a:srgbClr val="FFE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EC0A60"/>
                </a:solidFill>
                <a:effectLst>
                  <a:outerShdw blurRad="63500" sx="102000" sy="102000" algn="ctr" rotWithShape="0">
                    <a:prstClr val="black">
                      <a:alpha val="40000"/>
                    </a:prstClr>
                  </a:outerShdw>
                </a:effectLst>
                <a:latin typeface="LNTH-LuoLuoNotangYuanTi 1" pitchFamily="2" charset="-128"/>
                <a:ea typeface="LNTH-LuoLuoNotangYuanTi 1" pitchFamily="2" charset="-128"/>
                <a:cs typeface="LNTH-LuoLuoNotangYuanTi 1" pitchFamily="2" charset="-128"/>
              </a:rPr>
              <a:t>?</a:t>
            </a:r>
          </a:p>
        </p:txBody>
      </p:sp>
    </p:spTree>
    <p:extLst>
      <p:ext uri="{BB962C8B-B14F-4D97-AF65-F5344CB8AC3E}">
        <p14:creationId xmlns:p14="http://schemas.microsoft.com/office/powerpoint/2010/main" val="312092054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decel="100000"/>
                                        <p:tgtEl>
                                          <p:spTgt spid="13"/>
                                        </p:tgtEl>
                                      </p:cBhvr>
                                    </p:animEffect>
                                    <p:anim calcmode="lin" valueType="num">
                                      <p:cBhvr>
                                        <p:cTn id="8" dur="400" decel="100000" fill="hold"/>
                                        <p:tgtEl>
                                          <p:spTgt spid="13"/>
                                        </p:tgtEl>
                                        <p:attrNameLst>
                                          <p:attrName>style.rotation</p:attrName>
                                        </p:attrNameLst>
                                      </p:cBhvr>
                                      <p:tavLst>
                                        <p:tav tm="0">
                                          <p:val>
                                            <p:fltVal val="-90"/>
                                          </p:val>
                                        </p:tav>
                                        <p:tav tm="100000">
                                          <p:val>
                                            <p:fltVal val="0"/>
                                          </p:val>
                                        </p:tav>
                                      </p:tavLst>
                                    </p:anim>
                                    <p:anim calcmode="lin" valueType="num">
                                      <p:cBhvr>
                                        <p:cTn id="9" dur="400" decel="100000" fill="hold"/>
                                        <p:tgtEl>
                                          <p:spTgt spid="13"/>
                                        </p:tgtEl>
                                        <p:attrNameLst>
                                          <p:attrName>ppt_x</p:attrName>
                                        </p:attrNameLst>
                                      </p:cBhvr>
                                      <p:tavLst>
                                        <p:tav tm="0">
                                          <p:val>
                                            <p:strVal val="#ppt_x+0.4"/>
                                          </p:val>
                                        </p:tav>
                                        <p:tav tm="100000">
                                          <p:val>
                                            <p:strVal val="#ppt_x-0.05"/>
                                          </p:val>
                                        </p:tav>
                                      </p:tavLst>
                                    </p:anim>
                                    <p:anim calcmode="lin" valueType="num">
                                      <p:cBhvr>
                                        <p:cTn id="10" dur="400" decel="100000" fill="hold"/>
                                        <p:tgtEl>
                                          <p:spTgt spid="1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out)">
                                      <p:cBhvr>
                                        <p:cTn id="15" dur="500"/>
                                        <p:tgtEl>
                                          <p:spTgt spid="16"/>
                                        </p:tgtEl>
                                      </p:cBhvr>
                                    </p:animEffect>
                                  </p:childTnLst>
                                </p:cTn>
                              </p:par>
                              <p:par>
                                <p:cTn id="16" presetID="17"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450" decel="100000" fill="hold"/>
                                        <p:tgtEl>
                                          <p:spTgt spid="8"/>
                                        </p:tgtEl>
                                        <p:attrNameLst>
                                          <p:attrName>ppt_y</p:attrName>
                                        </p:attrNameLst>
                                      </p:cBhvr>
                                      <p:tavLst>
                                        <p:tav tm="0">
                                          <p:val>
                                            <p:strVal val="#ppt_y+1"/>
                                          </p:val>
                                        </p:tav>
                                        <p:tav tm="100000">
                                          <p:val>
                                            <p:strVal val="#ppt_y-.03"/>
                                          </p:val>
                                        </p:tav>
                                      </p:tavLst>
                                    </p:anim>
                                    <p:anim calcmode="lin" valueType="num">
                                      <p:cBhvr>
                                        <p:cTn id="31" dur="1" accel="100000" fill="hold">
                                          <p:stCondLst>
                                            <p:cond delay="499"/>
                                          </p:stCondLst>
                                        </p:cTn>
                                        <p:tgtEl>
                                          <p:spTgt spid="8"/>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6"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500"/>
                                        <p:tgtEl>
                                          <p:spTgt spid="6"/>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right)">
                                      <p:cBhvr>
                                        <p:cTn id="39" dur="500"/>
                                        <p:tgtEl>
                                          <p:spTgt spid="25"/>
                                        </p:tgtEl>
                                      </p:cBhvr>
                                    </p:animEffect>
                                  </p:childTnLst>
                                </p:cTn>
                              </p:par>
                            </p:childTnLst>
                          </p:cTn>
                        </p:par>
                        <p:par>
                          <p:cTn id="40" fill="hold">
                            <p:stCondLst>
                              <p:cond delay="1500"/>
                            </p:stCondLst>
                            <p:childTnLst>
                              <p:par>
                                <p:cTn id="41" presetID="6" presetClass="entr" presetSubtype="32"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out)">
                                      <p:cBhvr>
                                        <p:cTn id="43" dur="500"/>
                                        <p:tgtEl>
                                          <p:spTgt spid="12"/>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right)">
                                      <p:cBhvr>
                                        <p:cTn id="47" dur="500"/>
                                        <p:tgtEl>
                                          <p:spTgt spid="48"/>
                                        </p:tgtEl>
                                      </p:cBhvr>
                                    </p:animEffect>
                                  </p:childTnLst>
                                </p:cTn>
                              </p:par>
                            </p:childTnLst>
                          </p:cTn>
                        </p:par>
                        <p:par>
                          <p:cTn id="48" fill="hold">
                            <p:stCondLst>
                              <p:cond delay="2500"/>
                            </p:stCondLst>
                            <p:childTnLst>
                              <p:par>
                                <p:cTn id="49" presetID="22" presetClass="entr" presetSubtype="2"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right)">
                                      <p:cBhvr>
                                        <p:cTn id="51" dur="500"/>
                                        <p:tgtEl>
                                          <p:spTgt spid="43"/>
                                        </p:tgtEl>
                                      </p:cBhvr>
                                    </p:animEffect>
                                  </p:childTnLst>
                                </p:cTn>
                              </p:par>
                            </p:childTnLst>
                          </p:cTn>
                        </p:par>
                        <p:par>
                          <p:cTn id="52" fill="hold">
                            <p:stCondLst>
                              <p:cond delay="3000"/>
                            </p:stCondLst>
                            <p:childTnLst>
                              <p:par>
                                <p:cTn id="53" presetID="22" presetClass="entr" presetSubtype="2"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right)">
                                      <p:cBhvr>
                                        <p:cTn id="55" dur="500"/>
                                        <p:tgtEl>
                                          <p:spTgt spid="53"/>
                                        </p:tgtEl>
                                      </p:cBhvr>
                                    </p:animEffect>
                                  </p:childTnLst>
                                </p:cTn>
                              </p:par>
                            </p:childTnLst>
                          </p:cTn>
                        </p:par>
                        <p:par>
                          <p:cTn id="56" fill="hold">
                            <p:stCondLst>
                              <p:cond delay="3500"/>
                            </p:stCondLst>
                            <p:childTnLst>
                              <p:par>
                                <p:cTn id="57" presetID="22" presetClass="entr" presetSubtype="4"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childTnLst>
                          </p:cTn>
                        </p:par>
                        <p:par>
                          <p:cTn id="60" fill="hold">
                            <p:stCondLst>
                              <p:cond delay="4000"/>
                            </p:stCondLst>
                            <p:childTnLst>
                              <p:par>
                                <p:cTn id="61" presetID="22" presetClass="entr" presetSubtype="2"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right)">
                                      <p:cBhvr>
                                        <p:cTn id="63" dur="500"/>
                                        <p:tgtEl>
                                          <p:spTgt spid="52"/>
                                        </p:tgtEl>
                                      </p:cBhvr>
                                    </p:animEffect>
                                  </p:childTnLst>
                                </p:cTn>
                              </p:par>
                            </p:childTnLst>
                          </p:cTn>
                        </p:par>
                        <p:par>
                          <p:cTn id="64" fill="hold">
                            <p:stCondLst>
                              <p:cond delay="4500"/>
                            </p:stCondLst>
                            <p:childTnLst>
                              <p:par>
                                <p:cTn id="65" presetID="6" presetClass="entr" presetSubtype="32"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out)">
                                      <p:cBhvr>
                                        <p:cTn id="67" dur="500"/>
                                        <p:tgtEl>
                                          <p:spTgt spid="9"/>
                                        </p:tgtEl>
                                      </p:cBhvr>
                                    </p:animEffect>
                                  </p:childTnLst>
                                </p:cTn>
                              </p:par>
                            </p:childTnLst>
                          </p:cTn>
                        </p:par>
                        <p:par>
                          <p:cTn id="68" fill="hold">
                            <p:stCondLst>
                              <p:cond delay="5000"/>
                            </p:stCondLst>
                            <p:childTnLst>
                              <p:par>
                                <p:cTn id="69" presetID="22" presetClass="entr" presetSubtype="1"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up)">
                                      <p:cBhvr>
                                        <p:cTn id="71" dur="500"/>
                                        <p:tgtEl>
                                          <p:spTgt spid="51"/>
                                        </p:tgtEl>
                                      </p:cBhvr>
                                    </p:animEffect>
                                  </p:childTnLst>
                                </p:cTn>
                              </p:par>
                            </p:childTnLst>
                          </p:cTn>
                        </p:par>
                        <p:par>
                          <p:cTn id="72" fill="hold">
                            <p:stCondLst>
                              <p:cond delay="5500"/>
                            </p:stCondLst>
                            <p:childTnLst>
                              <p:par>
                                <p:cTn id="73" presetID="6" presetClass="entr" presetSubtype="32"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circle(out)">
                                      <p:cBhvr>
                                        <p:cTn id="75" dur="500"/>
                                        <p:tgtEl>
                                          <p:spTgt spid="44"/>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left)">
                                      <p:cBhvr>
                                        <p:cTn id="79" dur="500"/>
                                        <p:tgtEl>
                                          <p:spTgt spid="54"/>
                                        </p:tgtEl>
                                      </p:cBhvr>
                                    </p:animEffect>
                                  </p:childTnLst>
                                </p:cTn>
                              </p:par>
                            </p:childTnLst>
                          </p:cTn>
                        </p:par>
                        <p:par>
                          <p:cTn id="80" fill="hold">
                            <p:stCondLst>
                              <p:cond delay="6500"/>
                            </p:stCondLst>
                            <p:childTnLst>
                              <p:par>
                                <p:cTn id="81" presetID="6" presetClass="entr" presetSubtype="32"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circle(out)">
                                      <p:cBhvr>
                                        <p:cTn id="83" dur="500"/>
                                        <p:tgtEl>
                                          <p:spTgt spid="45"/>
                                        </p:tgtEl>
                                      </p:cBhvr>
                                    </p:animEffect>
                                  </p:childTnLst>
                                </p:cTn>
                              </p:par>
                            </p:childTnLst>
                          </p:cTn>
                        </p:par>
                        <p:par>
                          <p:cTn id="84" fill="hold">
                            <p:stCondLst>
                              <p:cond delay="7000"/>
                            </p:stCondLst>
                            <p:childTnLst>
                              <p:par>
                                <p:cTn id="85" presetID="22" presetClass="entr" presetSubtype="8" fill="hold" grpId="0" nodeType="after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left)">
                                      <p:cBhvr>
                                        <p:cTn id="87" dur="500"/>
                                        <p:tgtEl>
                                          <p:spTgt spid="55"/>
                                        </p:tgtEl>
                                      </p:cBhvr>
                                    </p:animEffect>
                                  </p:childTnLst>
                                </p:cTn>
                              </p:par>
                            </p:childTnLst>
                          </p:cTn>
                        </p:par>
                        <p:par>
                          <p:cTn id="88" fill="hold">
                            <p:stCondLst>
                              <p:cond delay="7500"/>
                            </p:stCondLst>
                            <p:childTnLst>
                              <p:par>
                                <p:cTn id="89" presetID="6" presetClass="entr" presetSubtype="32" fill="hold"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circle(out)">
                                      <p:cBhvr>
                                        <p:cTn id="91" dur="500"/>
                                        <p:tgtEl>
                                          <p:spTgt spid="40"/>
                                        </p:tgtEl>
                                      </p:cBhvr>
                                    </p:animEffect>
                                  </p:childTnLst>
                                </p:cTn>
                              </p:par>
                            </p:childTnLst>
                          </p:cTn>
                        </p:par>
                        <p:par>
                          <p:cTn id="92" fill="hold">
                            <p:stCondLst>
                              <p:cond delay="8000"/>
                            </p:stCondLst>
                            <p:childTnLst>
                              <p:par>
                                <p:cTn id="93" presetID="22" presetClass="entr" presetSubtype="8" fill="hold" grpId="0"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wipe(left)">
                                      <p:cBhvr>
                                        <p:cTn id="95" dur="500"/>
                                        <p:tgtEl>
                                          <p:spTgt spid="56"/>
                                        </p:tgtEl>
                                      </p:cBhvr>
                                    </p:animEffect>
                                  </p:childTnLst>
                                </p:cTn>
                              </p:par>
                            </p:childTnLst>
                          </p:cTn>
                        </p:par>
                        <p:par>
                          <p:cTn id="96" fill="hold">
                            <p:stCondLst>
                              <p:cond delay="8500"/>
                            </p:stCondLst>
                            <p:childTnLst>
                              <p:par>
                                <p:cTn id="97" presetID="6" presetClass="entr" presetSubtype="32" fill="hold"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circle(out)">
                                      <p:cBhvr>
                                        <p:cTn id="99" dur="500"/>
                                        <p:tgtEl>
                                          <p:spTgt spid="36"/>
                                        </p:tgtEl>
                                      </p:cBhvr>
                                    </p:animEffect>
                                  </p:childTnLst>
                                </p:cTn>
                              </p:par>
                            </p:childTnLst>
                          </p:cTn>
                        </p:par>
                        <p:par>
                          <p:cTn id="100" fill="hold">
                            <p:stCondLst>
                              <p:cond delay="9000"/>
                            </p:stCondLst>
                            <p:childTnLst>
                              <p:par>
                                <p:cTn id="101" presetID="22" presetClass="entr" presetSubtype="8"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left)">
                                      <p:cBhvr>
                                        <p:cTn id="103" dur="500"/>
                                        <p:tgtEl>
                                          <p:spTgt spid="57"/>
                                        </p:tgtEl>
                                      </p:cBhvr>
                                    </p:animEffect>
                                  </p:childTnLst>
                                </p:cTn>
                              </p:par>
                            </p:childTnLst>
                          </p:cTn>
                        </p:par>
                        <p:par>
                          <p:cTn id="104" fill="hold">
                            <p:stCondLst>
                              <p:cond delay="9500"/>
                            </p:stCondLst>
                            <p:childTnLst>
                              <p:par>
                                <p:cTn id="105" presetID="6" presetClass="entr" presetSubtype="32" fill="hold" grpId="0" nodeType="after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circle(out)">
                                      <p:cBhvr>
                                        <p:cTn id="107" dur="500"/>
                                        <p:tgtEl>
                                          <p:spTgt spid="46"/>
                                        </p:tgtEl>
                                      </p:cBhvr>
                                    </p:animEffect>
                                  </p:childTnLst>
                                </p:cTn>
                              </p:par>
                            </p:childTnLst>
                          </p:cTn>
                        </p:par>
                        <p:par>
                          <p:cTn id="108" fill="hold">
                            <p:stCondLst>
                              <p:cond delay="10000"/>
                            </p:stCondLst>
                            <p:childTnLst>
                              <p:par>
                                <p:cTn id="109" presetID="22" presetClass="entr" presetSubtype="8" fill="hold" grpId="0" nodeType="after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wipe(left)">
                                      <p:cBhvr>
                                        <p:cTn id="111" dur="500"/>
                                        <p:tgtEl>
                                          <p:spTgt spid="58"/>
                                        </p:tgtEl>
                                      </p:cBhvr>
                                    </p:animEffect>
                                  </p:childTnLst>
                                </p:cTn>
                              </p:par>
                            </p:childTnLst>
                          </p:cTn>
                        </p:par>
                        <p:par>
                          <p:cTn id="112" fill="hold">
                            <p:stCondLst>
                              <p:cond delay="10500"/>
                            </p:stCondLst>
                            <p:childTnLst>
                              <p:par>
                                <p:cTn id="113" presetID="6" presetClass="entr" presetSubtype="32" fill="hold"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circle(out)">
                                      <p:cBhvr>
                                        <p:cTn id="115" dur="500"/>
                                        <p:tgtEl>
                                          <p:spTgt spid="37"/>
                                        </p:tgtEl>
                                      </p:cBhvr>
                                    </p:animEffect>
                                  </p:childTnLst>
                                </p:cTn>
                              </p:par>
                            </p:childTnLst>
                          </p:cTn>
                        </p:par>
                        <p:par>
                          <p:cTn id="116" fill="hold">
                            <p:stCondLst>
                              <p:cond delay="11000"/>
                            </p:stCondLst>
                            <p:childTnLst>
                              <p:par>
                                <p:cTn id="117" presetID="22" presetClass="entr" presetSubtype="8" fill="hold" grpId="0" nodeType="after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wipe(left)">
                                      <p:cBhvr>
                                        <p:cTn id="119" dur="500"/>
                                        <p:tgtEl>
                                          <p:spTgt spid="60"/>
                                        </p:tgtEl>
                                      </p:cBhvr>
                                    </p:animEffect>
                                  </p:childTnLst>
                                </p:cTn>
                              </p:par>
                            </p:childTnLst>
                          </p:cTn>
                        </p:par>
                        <p:par>
                          <p:cTn id="120" fill="hold">
                            <p:stCondLst>
                              <p:cond delay="11500"/>
                            </p:stCondLst>
                            <p:childTnLst>
                              <p:par>
                                <p:cTn id="121" presetID="6" presetClass="entr" presetSubtype="32" fill="hold" grpId="0" nodeType="after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circle(out)">
                                      <p:cBhvr>
                                        <p:cTn id="12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1" grpId="0" animBg="1"/>
      <p:bldP spid="52" grpId="0" animBg="1"/>
      <p:bldP spid="53" grpId="0" animBg="1"/>
      <p:bldP spid="54" grpId="0" animBg="1"/>
      <p:bldP spid="55" grpId="0" animBg="1"/>
      <p:bldP spid="56" grpId="0" animBg="1"/>
      <p:bldP spid="57" grpId="0" animBg="1"/>
      <p:bldP spid="58" grpId="0" animBg="1"/>
      <p:bldP spid="60" grpId="0" animBg="1"/>
      <p:bldP spid="12" grpId="0" animBg="1"/>
      <p:bldP spid="4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rgbClr val="FFD4B2"/>
                  </a:solidFill>
                </a:rPr>
                <a:t>Chia sẻ trước lớp</a:t>
              </a:r>
            </a:p>
          </p:txBody>
        </p:sp>
      </p:grpSp>
    </p:spTree>
    <p:extLst>
      <p:ext uri="{BB962C8B-B14F-4D97-AF65-F5344CB8AC3E}">
        <p14:creationId xmlns:p14="http://schemas.microsoft.com/office/powerpoint/2010/main" val="40590267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749302" y="1311007"/>
            <a:ext cx="8693396" cy="3637920"/>
            <a:chOff x="3899525" y="503484"/>
            <a:chExt cx="4173186" cy="3637920"/>
          </a:xfrm>
        </p:grpSpPr>
        <p:sp>
          <p:nvSpPr>
            <p:cNvPr id="6" name="TextBox 5"/>
            <p:cNvSpPr txBox="1"/>
            <p:nvPr/>
          </p:nvSpPr>
          <p:spPr>
            <a:xfrm>
              <a:off x="3906492" y="503485"/>
              <a:ext cx="4166219" cy="3637919"/>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Thực hành quan sát cây bóng mát và ghi chép điều đã quan sát được</a:t>
              </a:r>
            </a:p>
          </p:txBody>
        </p:sp>
        <p:sp>
          <p:nvSpPr>
            <p:cNvPr id="7" name="TextBox 6"/>
            <p:cNvSpPr txBox="1"/>
            <p:nvPr/>
          </p:nvSpPr>
          <p:spPr>
            <a:xfrm>
              <a:off x="3899525" y="503484"/>
              <a:ext cx="4166219" cy="3637919"/>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Thực hành quan sát cây bóng mát và ghi chép điều đã quan sát được</a:t>
              </a:r>
            </a:p>
          </p:txBody>
        </p:sp>
      </p:grpSp>
    </p:spTree>
    <p:extLst>
      <p:ext uri="{BB962C8B-B14F-4D97-AF65-F5344CB8AC3E}">
        <p14:creationId xmlns:p14="http://schemas.microsoft.com/office/powerpoint/2010/main" val="13943856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913</TotalTime>
  <Words>1195</Words>
  <Application>Microsoft Office PowerPoint</Application>
  <PresentationFormat>Màn hình rộng</PresentationFormat>
  <Paragraphs>128</Paragraphs>
  <Slides>28</Slides>
  <Notes>1</Notes>
  <HiddenSlides>0</HiddenSlides>
  <MMClips>0</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28</vt:i4>
      </vt:variant>
    </vt:vector>
  </HeadingPairs>
  <TitlesOfParts>
    <vt:vector size="44" baseType="lpstr">
      <vt:lpstr>LNTH-LuoLuoNotangYuanTi 1</vt:lpstr>
      <vt:lpstr>#9Slide05 Phobia</vt:lpstr>
      <vt:lpstr>#9Slide05 SVNClementine</vt:lpstr>
      <vt:lpstr>Arial</vt:lpstr>
      <vt:lpstr>Calibri</vt:lpstr>
      <vt:lpstr>Calibri Light</vt:lpstr>
      <vt:lpstr>iCiel Pony</vt:lpstr>
      <vt:lpstr>MTD Summer Show</vt:lpstr>
      <vt:lpstr>SVN-Apple</vt:lpstr>
      <vt:lpstr>SVN-ARCO Typography</vt:lpstr>
      <vt:lpstr>SVN-Gretoon</vt:lpstr>
      <vt:lpstr>UTM Duepuntozero</vt:lpstr>
      <vt:lpstr>UTM Edwardian</vt:lpstr>
      <vt:lpstr>UTM Mother</vt:lpstr>
      <vt:lpstr>UVN Banh Mi</vt:lpstr>
      <vt:lpstr>Office Theme</vt:lpstr>
      <vt:lpstr>Bản trình bày PowerPoint</vt:lpstr>
      <vt:lpstr>Bản trình bày PowerPoint</vt:lpstr>
      <vt:lpstr>Bản trình bày PowerPoint</vt:lpstr>
      <vt:lpstr>Bản trình bày PowerPoint</vt:lpstr>
      <vt:lpstr>1. Đọc bài văn sau và trả lời câu hỏi:</vt:lpstr>
      <vt:lpstr>1. Đọc bài văn sau và trả lời câu hỏi:</vt:lpstr>
      <vt:lpstr>Bản trình bày PowerPoint</vt:lpstr>
      <vt:lpstr>Bản trình bày PowerPoint</vt:lpstr>
      <vt:lpstr>Bản trình bày PowerPoint</vt:lpstr>
      <vt:lpstr>2. Quan sát một cây bóng mát được trồng ở trường học nơi em ở và ghi chép lại những điều em quan sát được.</vt:lpstr>
      <vt:lpstr>2. Quan sát một cây bóng mát được trồng ở trường học nơi em ở và ghi chép lại những điều em quan sát được.</vt:lpstr>
      <vt:lpstr>2. Quan sát một cây bóng mát được trồng ở trường học nơi em ở và ghi chép lại những điều em quan sát được.</vt:lpstr>
      <vt:lpstr>2. Quan sát một cây bóng mát được trồng ở trường học nơi em ở và ghi chép lại những điều em quan sát được.</vt:lpstr>
      <vt:lpstr>2. Quan sát một cây bóng mát được trồng ở trường học nơi em ở và ghi chép lại những điều em quan sát được.</vt:lpstr>
      <vt:lpstr>Bản trình bày PowerPoint</vt:lpstr>
      <vt:lpstr>Bản trình bày PowerPoint</vt:lpstr>
      <vt:lpstr>Phòng tranh của em</vt:lpstr>
      <vt:lpstr>2. Quan sát một cây bóng mát được trồng ở trường học nơi em ở và ghi chép lại những điều em quan sát được.</vt:lpstr>
      <vt:lpstr>2. Quan sát một cây bóng mát được trồng ở trường học nơi em ở và ghi chép lại những điều em quan sát được.</vt:lpstr>
      <vt:lpstr>Bản trình bày PowerPoint</vt:lpstr>
      <vt:lpstr>Bản trình bày PowerPoint</vt:lpstr>
      <vt:lpstr>Trò chơi “TRUYỀN ĐIỆN”</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Cuộc sống mến yêu</dc:title>
  <dc:creator>PHAN THI THANH TRA</dc:creator>
  <cp:lastModifiedBy>pc</cp:lastModifiedBy>
  <cp:revision>58</cp:revision>
  <dcterms:created xsi:type="dcterms:W3CDTF">2023-08-27T07:39:14Z</dcterms:created>
  <dcterms:modified xsi:type="dcterms:W3CDTF">2023-12-24T16:59:39Z</dcterms:modified>
</cp:coreProperties>
</file>