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2"/>
  </p:notesMasterIdLst>
  <p:sldIdLst>
    <p:sldId id="287" r:id="rId2"/>
    <p:sldId id="291" r:id="rId3"/>
    <p:sldId id="290" r:id="rId4"/>
    <p:sldId id="293" r:id="rId5"/>
    <p:sldId id="292" r:id="rId6"/>
    <p:sldId id="298" r:id="rId7"/>
    <p:sldId id="256" r:id="rId8"/>
    <p:sldId id="303" r:id="rId9"/>
    <p:sldId id="314" r:id="rId10"/>
    <p:sldId id="304" r:id="rId11"/>
    <p:sldId id="305" r:id="rId12"/>
    <p:sldId id="306" r:id="rId13"/>
    <p:sldId id="307" r:id="rId14"/>
    <p:sldId id="315" r:id="rId15"/>
    <p:sldId id="316" r:id="rId16"/>
    <p:sldId id="317" r:id="rId17"/>
    <p:sldId id="318" r:id="rId18"/>
    <p:sldId id="319" r:id="rId19"/>
    <p:sldId id="320" r:id="rId20"/>
    <p:sldId id="308" r:id="rId21"/>
    <p:sldId id="300" r:id="rId22"/>
    <p:sldId id="299" r:id="rId23"/>
    <p:sldId id="321" r:id="rId24"/>
    <p:sldId id="322" r:id="rId25"/>
    <p:sldId id="323" r:id="rId26"/>
    <p:sldId id="301" r:id="rId27"/>
    <p:sldId id="324" r:id="rId28"/>
    <p:sldId id="325" r:id="rId29"/>
    <p:sldId id="326" r:id="rId30"/>
    <p:sldId id="327" r:id="rId31"/>
    <p:sldId id="302" r:id="rId32"/>
    <p:sldId id="309" r:id="rId33"/>
    <p:sldId id="310" r:id="rId34"/>
    <p:sldId id="328" r:id="rId35"/>
    <p:sldId id="311" r:id="rId36"/>
    <p:sldId id="329" r:id="rId37"/>
    <p:sldId id="330" r:id="rId38"/>
    <p:sldId id="331" r:id="rId39"/>
    <p:sldId id="312" r:id="rId40"/>
    <p:sldId id="332" r:id="rId41"/>
  </p:sldIdLst>
  <p:sldSz cx="12192000" cy="6858000"/>
  <p:notesSz cx="6858000" cy="9144000"/>
  <p:embeddedFontLst>
    <p:embeddedFont>
      <p:font typeface="#9Slide05 Phobia" panose="02000506000000020003" pitchFamily="2" charset="-93"/>
      <p:regular r:id="rId43"/>
    </p:embeddedFont>
    <p:embeddedFont>
      <p:font typeface="Calibri" panose="020F0502020204030204" pitchFamily="34" charset="0"/>
      <p:regular r:id="rId44"/>
      <p:bold r:id="rId45"/>
      <p:italic r:id="rId46"/>
      <p:boldItalic r:id="rId47"/>
    </p:embeddedFont>
    <p:embeddedFont>
      <p:font typeface="iCiel Crocante" panose="02000000000000000000" pitchFamily="50" charset="-93"/>
      <p:regular r:id="rId48"/>
    </p:embeddedFont>
    <p:embeddedFont>
      <p:font typeface="LNTH-Hoa Nho LNTH" pitchFamily="2" charset="0"/>
      <p:regular r:id="rId49"/>
    </p:embeddedFont>
    <p:embeddedFont>
      <p:font typeface="LNTH-LuoLuoNotangYuanTi 1" pitchFamily="2" charset="-128"/>
      <p:regular r:id="rId50"/>
    </p:embeddedFont>
    <p:embeddedFont>
      <p:font typeface="SVN-Gretoon" panose="02040603050506020204" pitchFamily="18" charset="0"/>
      <p:regular r:id="rId51"/>
    </p:embeddedFont>
    <p:embeddedFont>
      <p:font typeface="UTM Duepuntozero" panose="02040603050506020204" pitchFamily="18" charset="0"/>
      <p:regular r:id="rId52"/>
      <p:bold r:id="rId53"/>
    </p:embeddedFont>
    <p:embeddedFont>
      <p:font typeface="UTM Edwardian" panose="02040603050506020204" pitchFamily="18" charset="0"/>
      <p:regular r:id="rId54"/>
      <p:bold r:id="rId55"/>
    </p:embeddedFont>
    <p:embeddedFont>
      <p:font typeface="UTM Mother" panose="02040603050506020204" pitchFamily="18" charset="0"/>
      <p:regular r:id="rId56"/>
    </p:embeddedFont>
    <p:embeddedFont>
      <p:font typeface="UTM Showcard" panose="02040603050506020204" pitchFamily="18" charset="0"/>
      <p:regular r:id="rId57"/>
    </p:embeddedFont>
    <p:embeddedFont>
      <p:font typeface="UVN Banh Mi" pitchFamily="2" charset="0"/>
      <p:regular r:id="rId58"/>
    </p:embeddedFont>
  </p:embeddedFontLst>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2E6"/>
    <a:srgbClr val="F4EBDA"/>
    <a:srgbClr val="36474F"/>
    <a:srgbClr val="F3F3F3"/>
    <a:srgbClr val="F7FCFE"/>
    <a:srgbClr val="FFFFFC"/>
    <a:srgbClr val="FFFFFF"/>
    <a:srgbClr val="E6E6E6"/>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18" autoAdjust="0"/>
  </p:normalViewPr>
  <p:slideViewPr>
    <p:cSldViewPr snapToGrid="0" showGuides="1">
      <p:cViewPr varScale="1">
        <p:scale>
          <a:sx n="62" d="100"/>
          <a:sy n="62" d="100"/>
        </p:scale>
        <p:origin x="1116" y="76"/>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2023/12/24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B0E21B0-4B3E-4E40-8501-56B770909C9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3929" y="1024993"/>
            <a:ext cx="2621285" cy="5504699"/>
          </a:xfrm>
          <a:prstGeom prst="rect">
            <a:avLst/>
          </a:prstGeom>
        </p:spPr>
      </p:pic>
      <p:pic>
        <p:nvPicPr>
          <p:cNvPr id="4" name="图片 3">
            <a:extLst>
              <a:ext uri="{FF2B5EF4-FFF2-40B4-BE49-F238E27FC236}">
                <a16:creationId xmlns:a16="http://schemas.microsoft.com/office/drawing/2014/main" id="{69A0746A-8A5E-42A4-ADA4-0A0B5A7C48C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411862" y="1024993"/>
            <a:ext cx="3500882" cy="2106464"/>
          </a:xfrm>
          <a:prstGeom prst="rect">
            <a:avLst/>
          </a:prstGeom>
        </p:spPr>
      </p:pic>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D19C7B0-FB5D-4297-B7B2-29EEDE1C0D8E}"/>
              </a:ext>
            </a:extLst>
          </p:cNvPr>
          <p:cNvSpPr/>
          <p:nvPr userDrawn="1"/>
        </p:nvSpPr>
        <p:spPr>
          <a:xfrm>
            <a:off x="4013635" y="497114"/>
            <a:ext cx="4164729" cy="700320"/>
          </a:xfrm>
          <a:prstGeom prst="rect">
            <a:avLst/>
          </a:prstGeom>
        </p:spPr>
        <p:txBody>
          <a:bodyPr wrap="square" lIns="0" tIns="0" rIns="0" bIns="0">
            <a:spAutoFit/>
          </a:bodyPr>
          <a:lstStyle/>
          <a:p>
            <a:r>
              <a:rPr lang="zh-CN" altLang="en-US" sz="4551" b="1" dirty="0">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BDD3D87-0113-48AB-8197-C50DC2E79C05}"/>
              </a:ext>
            </a:extLst>
          </p:cNvPr>
          <p:cNvSpPr/>
          <p:nvPr userDrawn="1"/>
        </p:nvSpPr>
        <p:spPr>
          <a:xfrm>
            <a:off x="4013635" y="497114"/>
            <a:ext cx="4164729" cy="700320"/>
          </a:xfrm>
          <a:prstGeom prst="rect">
            <a:avLst/>
          </a:prstGeom>
        </p:spPr>
        <p:txBody>
          <a:bodyPr wrap="square" lIns="0" tIns="0" rIns="0" bIns="0">
            <a:spAutoFit/>
          </a:bodyPr>
          <a:lstStyle/>
          <a:p>
            <a:r>
              <a:rPr lang="zh-CN" altLang="en-US" sz="4551" b="1" dirty="0">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69AF1B6-910B-4E2F-8C53-8D117F4CE538}"/>
              </a:ext>
            </a:extLst>
          </p:cNvPr>
          <p:cNvSpPr/>
          <p:nvPr userDrawn="1"/>
        </p:nvSpPr>
        <p:spPr>
          <a:xfrm>
            <a:off x="4013635" y="497114"/>
            <a:ext cx="4164729" cy="700320"/>
          </a:xfrm>
          <a:prstGeom prst="rect">
            <a:avLst/>
          </a:prstGeom>
        </p:spPr>
        <p:txBody>
          <a:bodyPr wrap="square" lIns="0" tIns="0" rIns="0" bIns="0">
            <a:spAutoFit/>
          </a:bodyPr>
          <a:lstStyle/>
          <a:p>
            <a:r>
              <a:rPr lang="zh-CN" altLang="en-US" sz="4551" b="1" dirty="0">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9313C3D-2BB4-46AF-B4E7-811E222448BF}"/>
              </a:ext>
            </a:extLst>
          </p:cNvPr>
          <p:cNvSpPr/>
          <p:nvPr userDrawn="1"/>
        </p:nvSpPr>
        <p:spPr>
          <a:xfrm>
            <a:off x="4013635" y="497114"/>
            <a:ext cx="4164729" cy="700320"/>
          </a:xfrm>
          <a:prstGeom prst="rect">
            <a:avLst/>
          </a:prstGeom>
        </p:spPr>
        <p:txBody>
          <a:bodyPr wrap="square" lIns="0" tIns="0" rIns="0" bIns="0">
            <a:spAutoFit/>
          </a:bodyPr>
          <a:lstStyle/>
          <a:p>
            <a:r>
              <a:rPr lang="zh-CN" altLang="en-US" sz="4551" b="1" dirty="0">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6CA2458-8DE8-49C5-A316-B7AAF86A3FB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55479" b="4743"/>
          <a:stretch/>
        </p:blipFill>
        <p:spPr>
          <a:xfrm>
            <a:off x="0" y="0"/>
            <a:ext cx="12192000" cy="6858000"/>
          </a:xfrm>
          <a:prstGeom prst="rect">
            <a:avLst/>
          </a:prstGeom>
        </p:spPr>
      </p:pic>
      <p:sp>
        <p:nvSpPr>
          <p:cNvPr id="3" name="矩形 2">
            <a:extLst>
              <a:ext uri="{FF2B5EF4-FFF2-40B4-BE49-F238E27FC236}">
                <a16:creationId xmlns:a16="http://schemas.microsoft.com/office/drawing/2014/main" id="{2E556FD8-408D-4C09-900E-D083AEB6F046}"/>
              </a:ext>
            </a:extLst>
          </p:cNvPr>
          <p:cNvSpPr/>
          <p:nvPr userDrawn="1"/>
        </p:nvSpPr>
        <p:spPr>
          <a:xfrm>
            <a:off x="348343" y="261257"/>
            <a:ext cx="11524343" cy="6313714"/>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439B773B-B42F-4573-B89B-20C3B0403DA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90275" y="-241339"/>
            <a:ext cx="2481287" cy="2481287"/>
          </a:xfrm>
          <a:prstGeom prst="rect">
            <a:avLst/>
          </a:prstGeom>
        </p:spPr>
      </p:pic>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78" r:id="rId8"/>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58.png"/><Relationship Id="rId4" Type="http://schemas.microsoft.com/office/2007/relationships/hdphoto" Target="../media/hdphoto23.wdp"/></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audio" Target="../media/audio2.wav"/><Relationship Id="rId4" Type="http://schemas.openxmlformats.org/officeDocument/2006/relationships/image" Target="../media/image59.wmf"/></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60.wmf"/><Relationship Id="rId5" Type="http://schemas.openxmlformats.org/officeDocument/2006/relationships/audio" Target="../media/audio3.wav"/><Relationship Id="rId4" Type="http://schemas.openxmlformats.org/officeDocument/2006/relationships/audio" Target="../media/audio6.wav"/></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61.wmf"/><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microsoft.com/office/2007/relationships/hdphoto" Target="../media/hdphoto25.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70.wmf"/><Relationship Id="rId5" Type="http://schemas.microsoft.com/office/2007/relationships/hdphoto" Target="../media/hdphoto26.wdp"/><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4.wdp"/><Relationship Id="rId9"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microsoft.com/office/2007/relationships/hdphoto" Target="../media/hdphoto27.wdp"/></Relationships>
</file>

<file path=ppt/slides/_rels/slide21.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9.jpeg"/><Relationship Id="rId7" Type="http://schemas.openxmlformats.org/officeDocument/2006/relationships/image" Target="../media/image7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audio" Target="../media/audio2.wav"/><Relationship Id="rId5" Type="http://schemas.microsoft.com/office/2007/relationships/hdphoto" Target="../media/hdphoto4.wdp"/><Relationship Id="rId10" Type="http://schemas.openxmlformats.org/officeDocument/2006/relationships/image" Target="../media/image47.svg"/><Relationship Id="rId4" Type="http://schemas.openxmlformats.org/officeDocument/2006/relationships/image" Target="../media/image10.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8.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29.wdp"/><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audio" Target="../media/audio8.wav"/><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83.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audio" Target="../media/audio8.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78.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7.wdp"/><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8.wdp"/></Relationships>
</file>

<file path=ppt/slides/_rels/slide30.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88.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8.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13" Type="http://schemas.microsoft.com/office/2007/relationships/hdphoto" Target="../media/hdphoto34.wdp"/><Relationship Id="rId3" Type="http://schemas.openxmlformats.org/officeDocument/2006/relationships/image" Target="../media/image23.jpeg"/><Relationship Id="rId7" Type="http://schemas.microsoft.com/office/2007/relationships/hdphoto" Target="../media/hdphoto31.wdp"/><Relationship Id="rId12" Type="http://schemas.openxmlformats.org/officeDocument/2006/relationships/image" Target="../media/image93.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90.png"/><Relationship Id="rId11" Type="http://schemas.microsoft.com/office/2007/relationships/hdphoto" Target="../media/hdphoto33.wdp"/><Relationship Id="rId5" Type="http://schemas.microsoft.com/office/2007/relationships/hdphoto" Target="../media/hdphoto30.wdp"/><Relationship Id="rId15" Type="http://schemas.microsoft.com/office/2007/relationships/hdphoto" Target="../media/hdphoto35.wdp"/><Relationship Id="rId10" Type="http://schemas.openxmlformats.org/officeDocument/2006/relationships/image" Target="../media/image92.png"/><Relationship Id="rId4" Type="http://schemas.openxmlformats.org/officeDocument/2006/relationships/image" Target="../media/image89.png"/><Relationship Id="rId9" Type="http://schemas.microsoft.com/office/2007/relationships/hdphoto" Target="../media/hdphoto32.wdp"/><Relationship Id="rId14"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9.jpeg"/><Relationship Id="rId7" Type="http://schemas.openxmlformats.org/officeDocument/2006/relationships/image" Target="../media/image9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 Id="rId9"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8.wav"/><Relationship Id="rId7" Type="http://schemas.openxmlformats.org/officeDocument/2006/relationships/image" Target="../media/image98.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7.png"/><Relationship Id="rId5" Type="http://schemas.microsoft.com/office/2007/relationships/hdphoto" Target="../media/hdphoto37.wdp"/><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100.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microsoft.com/office/2007/relationships/hdphoto" Target="../media/hdphoto25.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2.xml"/><Relationship Id="rId1" Type="http://schemas.openxmlformats.org/officeDocument/2006/relationships/control" Target="../activeX/activeX5.xml"/><Relationship Id="rId6" Type="http://schemas.openxmlformats.org/officeDocument/2006/relationships/image" Target="../media/image101.wmf"/><Relationship Id="rId5" Type="http://schemas.microsoft.com/office/2007/relationships/hdphoto" Target="../media/hdphoto26.wdp"/><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9.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 Id="rId9" Type="http://schemas.openxmlformats.org/officeDocument/2006/relationships/audio" Target="../media/audio1.wav"/></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102.png"/><Relationship Id="rId4" Type="http://schemas.openxmlformats.org/officeDocument/2006/relationships/image" Target="../media/image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microsoft.com/office/2007/relationships/hdphoto" Target="../media/hdphoto1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0.wdp"/><Relationship Id="rId10" Type="http://schemas.microsoft.com/office/2007/relationships/hdphoto" Target="../media/hdphoto12.wdp"/><Relationship Id="rId4" Type="http://schemas.openxmlformats.org/officeDocument/2006/relationships/image" Target="../media/image2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33.png"/><Relationship Id="rId3" Type="http://schemas.openxmlformats.org/officeDocument/2006/relationships/audio" Target="../media/audio5.wav"/><Relationship Id="rId7" Type="http://schemas.openxmlformats.org/officeDocument/2006/relationships/image" Target="../media/image29.png"/><Relationship Id="rId12" Type="http://schemas.openxmlformats.org/officeDocument/2006/relationships/image" Target="../media/image32.png"/><Relationship Id="rId17" Type="http://schemas.microsoft.com/office/2007/relationships/hdphoto" Target="../media/hdphoto17.wdp"/><Relationship Id="rId2" Type="http://schemas.openxmlformats.org/officeDocument/2006/relationships/audio" Target="../media/audio4.wav"/><Relationship Id="rId16"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4.png"/><Relationship Id="rId10" Type="http://schemas.microsoft.com/office/2007/relationships/hdphoto" Target="../media/hdphoto15.wdp"/><Relationship Id="rId4" Type="http://schemas.openxmlformats.org/officeDocument/2006/relationships/image" Target="../media/image23.jpeg"/><Relationship Id="rId9" Type="http://schemas.openxmlformats.org/officeDocument/2006/relationships/image" Target="../media/image30.png"/><Relationship Id="rId14" Type="http://schemas.microsoft.com/office/2007/relationships/hdphoto" Target="../media/hdphoto16.wdp"/></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8.wdp"/><Relationship Id="rId3" Type="http://schemas.openxmlformats.org/officeDocument/2006/relationships/audio" Target="../media/audio2.wav"/><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audio" Target="../media/audio2.wav"/><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jpeg"/><Relationship Id="rId7" Type="http://schemas.microsoft.com/office/2007/relationships/hdphoto" Target="../media/hdphoto19.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4.wdp"/><Relationship Id="rId10" Type="http://schemas.openxmlformats.org/officeDocument/2006/relationships/audio" Target="../media/audio2.wav"/><Relationship Id="rId4" Type="http://schemas.openxmlformats.org/officeDocument/2006/relationships/image" Target="../media/image10.pn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51.png"/><Relationship Id="rId5" Type="http://schemas.openxmlformats.org/officeDocument/2006/relationships/image" Target="../media/image10.png"/><Relationship Id="rId10" Type="http://schemas.openxmlformats.org/officeDocument/2006/relationships/image" Target="../media/image50.png"/><Relationship Id="rId4" Type="http://schemas.openxmlformats.org/officeDocument/2006/relationships/image" Target="../media/image9.jpe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toon pet shop building Royalty Free Vector Image">
            <a:extLst>
              <a:ext uri="{FF2B5EF4-FFF2-40B4-BE49-F238E27FC236}">
                <a16:creationId xmlns:a16="http://schemas.microsoft.com/office/drawing/2014/main" id="{02F89A1A-8570-49AB-B68C-301E094E5C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926" b="11498"/>
          <a:stretch/>
        </p:blipFill>
        <p:spPr bwMode="auto">
          <a:xfrm>
            <a:off x="0" y="0"/>
            <a:ext cx="12192000" cy="68937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9F16A0C-DC7E-42E4-ADAE-B41CF2D0A077}"/>
              </a:ext>
            </a:extLst>
          </p:cNvPr>
          <p:cNvSpPr/>
          <p:nvPr/>
        </p:nvSpPr>
        <p:spPr>
          <a:xfrm>
            <a:off x="7235687" y="2160104"/>
            <a:ext cx="1828800" cy="609600"/>
          </a:xfrm>
          <a:prstGeom prst="rect">
            <a:avLst/>
          </a:prstGeom>
          <a:solidFill>
            <a:srgbClr val="36474F"/>
          </a:solidFill>
          <a:ln>
            <a:solidFill>
              <a:srgbClr val="364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latin typeface="iCiel Crocante" panose="02000000000000000000" pitchFamily="50" charset="0"/>
              </a:rPr>
              <a:t>HOTEL</a:t>
            </a:r>
            <a:endParaRPr lang="en-US" sz="4400" b="1" dirty="0">
              <a:latin typeface="iCiel Crocante" panose="02000000000000000000" pitchFamily="50" charset="0"/>
            </a:endParaRPr>
          </a:p>
        </p:txBody>
      </p:sp>
      <p:pic>
        <p:nvPicPr>
          <p:cNvPr id="1030" name="Picture 6" descr="Pet Cartoon Images - Free Download on Freepik">
            <a:extLst>
              <a:ext uri="{FF2B5EF4-FFF2-40B4-BE49-F238E27FC236}">
                <a16:creationId xmlns:a16="http://schemas.microsoft.com/office/drawing/2014/main" id="{B098CF11-211E-4F50-A37F-B9B333878267}"/>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95493" y="312014"/>
            <a:ext cx="2186195" cy="21861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mignonne fille en portant une chat enfant avec animal personnage dessin  animé main dessiner art illustration 20767287 Art vectoriel chez Vecteezy">
            <a:extLst>
              <a:ext uri="{FF2B5EF4-FFF2-40B4-BE49-F238E27FC236}">
                <a16:creationId xmlns:a16="http://schemas.microsoft.com/office/drawing/2014/main" id="{972758CD-5B10-4E7D-A4E7-D95FD4CF8CD7}"/>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12449" b="85000" l="28367" r="71531">
                        <a14:foregroundMark x1="49082" y1="12449" x2="56735" y2="14184"/>
                        <a14:foregroundMark x1="41429" y1="65306" x2="47857" y2="69694"/>
                        <a14:foregroundMark x1="42041" y1="85102" x2="42041" y2="85102"/>
                        <a14:foregroundMark x1="44898" y1="85102" x2="44898" y2="85102"/>
                        <a14:foregroundMark x1="51735" y1="83571" x2="51735" y2="83571"/>
                        <a14:foregroundMark x1="71531" y1="50510" x2="71531" y2="50510"/>
                        <a14:foregroundMark x1="28367" y1="32755" x2="28367" y2="32755"/>
                        <a14:foregroundMark x1="71531" y1="35102" x2="71531" y2="35102"/>
                      </a14:backgroundRemoval>
                    </a14:imgEffect>
                  </a14:imgLayer>
                </a14:imgProps>
              </a:ext>
              <a:ext uri="{28A0092B-C50C-407E-A947-70E740481C1C}">
                <a14:useLocalDpi xmlns:a14="http://schemas.microsoft.com/office/drawing/2010/main" val="0"/>
              </a:ext>
            </a:extLst>
          </a:blip>
          <a:srcRect l="23974" t="7975" r="24931" b="10806"/>
          <a:stretch/>
        </p:blipFill>
        <p:spPr bwMode="auto">
          <a:xfrm>
            <a:off x="136478" y="3275464"/>
            <a:ext cx="2361062" cy="37531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ute Girl Cartoon Images - Free Download on Freepik">
            <a:extLst>
              <a:ext uri="{FF2B5EF4-FFF2-40B4-BE49-F238E27FC236}">
                <a16:creationId xmlns:a16="http://schemas.microsoft.com/office/drawing/2014/main" id="{3F9EECC8-7FFA-40B9-9DFD-7F08D79363E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375" b="86806" l="21667" r="77778">
                        <a14:foregroundMark x1="23611" y1="50694" x2="23611" y2="50694"/>
                        <a14:foregroundMark x1="44722" y1="11806" x2="52222" y2="11458"/>
                        <a14:foregroundMark x1="76111" y1="30556" x2="76111" y2="30556"/>
                        <a14:foregroundMark x1="52222" y1="86458" x2="52222" y2="86458"/>
                        <a14:foregroundMark x1="45556" y1="86806" x2="45556" y2="86806"/>
                        <a14:foregroundMark x1="43333" y1="85069" x2="45278" y2="85069"/>
                        <a14:foregroundMark x1="52778" y1="83333" x2="52778" y2="83333"/>
                        <a14:foregroundMark x1="52222" y1="82639" x2="52222" y2="85417"/>
                        <a14:foregroundMark x1="46389" y1="10417" x2="46389" y2="10417"/>
                        <a14:foregroundMark x1="50278" y1="10069" x2="50278" y2="10069"/>
                        <a14:foregroundMark x1="43889" y1="10417" x2="43889" y2="10417"/>
                        <a14:foregroundMark x1="51389" y1="10069" x2="51389" y2="10069"/>
                        <a14:foregroundMark x1="51667" y1="10069" x2="48611" y2="10069"/>
                        <a14:foregroundMark x1="48611" y1="10069" x2="48611" y2="10069"/>
                        <a14:foregroundMark x1="74722" y1="42014" x2="74722" y2="42014"/>
                        <a14:foregroundMark x1="74722" y1="44792" x2="74722" y2="44792"/>
                        <a14:foregroundMark x1="74444" y1="38542" x2="74444" y2="38542"/>
                        <a14:foregroundMark x1="74722" y1="40278" x2="74722" y2="40278"/>
                        <a14:foregroundMark x1="71667" y1="56250" x2="71667" y2="56250"/>
                        <a14:foregroundMark x1="21944" y1="54861" x2="21944" y2="54861"/>
                        <a14:foregroundMark x1="21944" y1="48264" x2="22500" y2="55208"/>
                        <a14:foregroundMark x1="22778" y1="44444" x2="23056" y2="52083"/>
                        <a14:foregroundMark x1="77778" y1="30903" x2="77778" y2="30903"/>
                        <a14:foregroundMark x1="76667" y1="29514" x2="76667" y2="29514"/>
                        <a14:foregroundMark x1="69444" y1="17361" x2="69444" y2="17361"/>
                        <a14:foregroundMark x1="68056" y1="17361" x2="68056" y2="17361"/>
                      </a14:backgroundRemoval>
                    </a14:imgEffect>
                  </a14:imgLayer>
                </a14:imgProps>
              </a:ext>
              <a:ext uri="{28A0092B-C50C-407E-A947-70E740481C1C}">
                <a14:useLocalDpi xmlns:a14="http://schemas.microsoft.com/office/drawing/2010/main" val="0"/>
              </a:ext>
            </a:extLst>
          </a:blip>
          <a:srcRect l="19010" t="6455" r="17764" b="9950"/>
          <a:stretch/>
        </p:blipFill>
        <p:spPr bwMode="auto">
          <a:xfrm>
            <a:off x="8996496" y="3557122"/>
            <a:ext cx="3195504" cy="338003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42B65E4-E5E8-4F6F-9794-99374AD138B8}"/>
              </a:ext>
            </a:extLst>
          </p:cNvPr>
          <p:cNvGrpSpPr/>
          <p:nvPr/>
        </p:nvGrpSpPr>
        <p:grpSpPr>
          <a:xfrm rot="21135137">
            <a:off x="-325610" y="741224"/>
            <a:ext cx="2778493" cy="929416"/>
            <a:chOff x="6020748" y="1574248"/>
            <a:chExt cx="2557642" cy="929416"/>
          </a:xfrm>
        </p:grpSpPr>
        <p:sp>
          <p:nvSpPr>
            <p:cNvPr id="9" name="TextBox 8">
              <a:extLst>
                <a:ext uri="{FF2B5EF4-FFF2-40B4-BE49-F238E27FC236}">
                  <a16:creationId xmlns:a16="http://schemas.microsoft.com/office/drawing/2014/main" id="{B613208A-EC74-4950-A9A1-130FE46AE387}"/>
                </a:ext>
              </a:extLst>
            </p:cNvPr>
            <p:cNvSpPr txBox="1"/>
            <p:nvPr/>
          </p:nvSpPr>
          <p:spPr>
            <a:xfrm>
              <a:off x="6029891" y="1574248"/>
              <a:ext cx="2548499" cy="9233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ln w="127000">
                    <a:solidFill>
                      <a:schemeClr val="bg1"/>
                    </a:solidFill>
                  </a:ln>
                  <a:solidFill>
                    <a:srgbClr val="0070C0"/>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rPr>
                <a:t>Chủ</a:t>
              </a:r>
              <a:r>
                <a:rPr lang="en-US" sz="4800">
                  <a:ln w="127000">
                    <a:solidFill>
                      <a:schemeClr val="bg1"/>
                    </a:solidFill>
                  </a:ln>
                  <a:solidFill>
                    <a:srgbClr val="0070C0"/>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rPr>
                <a:t> điểm</a:t>
              </a:r>
              <a:endParaRPr lang="en-US" sz="4800" dirty="0">
                <a:ln w="127000">
                  <a:solidFill>
                    <a:schemeClr val="bg1"/>
                  </a:solidFill>
                </a:ln>
                <a:solidFill>
                  <a:srgbClr val="0070C0"/>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endParaRPr>
            </a:p>
          </p:txBody>
        </p:sp>
        <p:sp>
          <p:nvSpPr>
            <p:cNvPr id="10" name="TextBox 9">
              <a:extLst>
                <a:ext uri="{FF2B5EF4-FFF2-40B4-BE49-F238E27FC236}">
                  <a16:creationId xmlns:a16="http://schemas.microsoft.com/office/drawing/2014/main" id="{1722F786-5D10-4F23-848D-B9D3120A85F0}"/>
                </a:ext>
              </a:extLst>
            </p:cNvPr>
            <p:cNvSpPr txBox="1"/>
            <p:nvPr/>
          </p:nvSpPr>
          <p:spPr>
            <a:xfrm>
              <a:off x="6020748" y="1580334"/>
              <a:ext cx="2548499" cy="9233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70C0"/>
                  </a:solidFill>
                  <a:uLnTx/>
                  <a:uFillTx/>
                  <a:latin typeface="#9Slide05 Phobia" panose="02000506000000020003" pitchFamily="2" charset="-93"/>
                  <a:cs typeface="Calibri" panose="020F0502020204030204" pitchFamily="34" charset="0"/>
                </a:rPr>
                <a:t>Chủ</a:t>
              </a:r>
              <a:r>
                <a:rPr kumimoji="0" lang="en-US" sz="4800" b="1" i="0" u="none" strike="noStrike" kern="1200" cap="none" spc="0" normalizeH="0" noProof="0" dirty="0">
                  <a:ln w="0"/>
                  <a:solidFill>
                    <a:srgbClr val="0070C0"/>
                  </a:solidFill>
                  <a:uLnTx/>
                  <a:uFillTx/>
                  <a:latin typeface="#9Slide05 Phobia" panose="02000506000000020003" pitchFamily="2" charset="-93"/>
                  <a:cs typeface="Calibri" panose="020F0502020204030204" pitchFamily="34" charset="0"/>
                </a:rPr>
                <a:t> </a:t>
              </a:r>
              <a:r>
                <a:rPr kumimoji="0" lang="en-US" sz="4800" b="1" i="0" u="none" strike="noStrike" kern="1200" cap="none" spc="0" normalizeH="0" noProof="0" dirty="0" err="1">
                  <a:ln w="0"/>
                  <a:solidFill>
                    <a:srgbClr val="0070C0"/>
                  </a:solidFill>
                  <a:uLnTx/>
                  <a:uFillTx/>
                  <a:latin typeface="#9Slide05 Phobia" panose="02000506000000020003" pitchFamily="2" charset="-93"/>
                  <a:cs typeface="Calibri" panose="020F0502020204030204" pitchFamily="34" charset="0"/>
                </a:rPr>
                <a:t>điểm</a:t>
              </a:r>
              <a:endParaRPr kumimoji="0" lang="en-US" sz="4800" b="1" i="0" u="none" strike="noStrike" kern="1200" cap="none" spc="0" normalizeH="0" baseline="0" noProof="0" dirty="0">
                <a:ln w="0"/>
                <a:solidFill>
                  <a:srgbClr val="0070C0"/>
                </a:solidFill>
                <a:uLnTx/>
                <a:uFillTx/>
                <a:latin typeface="#9Slide05 Phobia" panose="02000506000000020003" pitchFamily="2" charset="-93"/>
                <a:cs typeface="Calibri" panose="020F0502020204030204" pitchFamily="34" charset="0"/>
              </a:endParaRPr>
            </a:p>
          </p:txBody>
        </p:sp>
      </p:grpSp>
      <p:grpSp>
        <p:nvGrpSpPr>
          <p:cNvPr id="11" name="Group 10">
            <a:extLst>
              <a:ext uri="{FF2B5EF4-FFF2-40B4-BE49-F238E27FC236}">
                <a16:creationId xmlns:a16="http://schemas.microsoft.com/office/drawing/2014/main" id="{C3AF1409-CBA9-4792-B7B7-69A14E6BA2FE}"/>
              </a:ext>
            </a:extLst>
          </p:cNvPr>
          <p:cNvGrpSpPr/>
          <p:nvPr/>
        </p:nvGrpSpPr>
        <p:grpSpPr>
          <a:xfrm>
            <a:off x="4458278" y="69216"/>
            <a:ext cx="2940104" cy="923438"/>
            <a:chOff x="7896752" y="715455"/>
            <a:chExt cx="3275821" cy="923438"/>
          </a:xfrm>
        </p:grpSpPr>
        <p:sp>
          <p:nvSpPr>
            <p:cNvPr id="12" name="TextBox 11">
              <a:extLst>
                <a:ext uri="{FF2B5EF4-FFF2-40B4-BE49-F238E27FC236}">
                  <a16:creationId xmlns:a16="http://schemas.microsoft.com/office/drawing/2014/main" id="{549033B9-33EA-4AA5-866F-E4DA1AF68406}"/>
                </a:ext>
              </a:extLst>
            </p:cNvPr>
            <p:cNvSpPr txBox="1"/>
            <p:nvPr/>
          </p:nvSpPr>
          <p:spPr>
            <a:xfrm>
              <a:off x="7896752" y="715563"/>
              <a:ext cx="327582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dirty="0">
                  <a:ln w="127000">
                    <a:solidFill>
                      <a:schemeClr val="bg1"/>
                    </a:solidFill>
                  </a:ln>
                  <a:solidFill>
                    <a:srgbClr val="F93B6B"/>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Tiếng Việt</a:t>
              </a:r>
            </a:p>
          </p:txBody>
        </p:sp>
        <p:sp>
          <p:nvSpPr>
            <p:cNvPr id="13" name="TextBox 12">
              <a:extLst>
                <a:ext uri="{FF2B5EF4-FFF2-40B4-BE49-F238E27FC236}">
                  <a16:creationId xmlns:a16="http://schemas.microsoft.com/office/drawing/2014/main" id="{8128B2D6-5818-4FE5-89A7-20AAFF0CB139}"/>
                </a:ext>
              </a:extLst>
            </p:cNvPr>
            <p:cNvSpPr txBox="1"/>
            <p:nvPr/>
          </p:nvSpPr>
          <p:spPr>
            <a:xfrm>
              <a:off x="7896752" y="715455"/>
              <a:ext cx="327582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dirty="0">
                  <a:solidFill>
                    <a:srgbClr val="F93B6B"/>
                  </a:solidFill>
                  <a:latin typeface="UTM Edwardian" panose="02040603050506020204" pitchFamily="18" charset="0"/>
                </a:rPr>
                <a:t>Tiếng Việt</a:t>
              </a:r>
            </a:p>
          </p:txBody>
        </p:sp>
      </p:grpSp>
      <p:grpSp>
        <p:nvGrpSpPr>
          <p:cNvPr id="14" name="Group 13">
            <a:extLst>
              <a:ext uri="{FF2B5EF4-FFF2-40B4-BE49-F238E27FC236}">
                <a16:creationId xmlns:a16="http://schemas.microsoft.com/office/drawing/2014/main" id="{771FD7AA-ACD7-4119-95AD-469D8C3F1B83}"/>
              </a:ext>
            </a:extLst>
          </p:cNvPr>
          <p:cNvGrpSpPr/>
          <p:nvPr/>
        </p:nvGrpSpPr>
        <p:grpSpPr>
          <a:xfrm>
            <a:off x="694825" y="1041855"/>
            <a:ext cx="4344420" cy="1692966"/>
            <a:chOff x="5199394" y="6567002"/>
            <a:chExt cx="13258699" cy="2444889"/>
          </a:xfrm>
        </p:grpSpPr>
        <p:sp>
          <p:nvSpPr>
            <p:cNvPr id="15" name="TextBox 14">
              <a:extLst>
                <a:ext uri="{FF2B5EF4-FFF2-40B4-BE49-F238E27FC236}">
                  <a16:creationId xmlns:a16="http://schemas.microsoft.com/office/drawing/2014/main" id="{B5795E1F-DD24-4B6B-B226-C92931DAC80E}"/>
                </a:ext>
              </a:extLst>
            </p:cNvPr>
            <p:cNvSpPr txBox="1"/>
            <p:nvPr/>
          </p:nvSpPr>
          <p:spPr>
            <a:xfrm>
              <a:off x="5250004" y="6585062"/>
              <a:ext cx="13208089" cy="2426829"/>
            </a:xfrm>
            <a:prstGeom prst="rect">
              <a:avLst/>
            </a:prstGeom>
            <a:noFill/>
          </p:spPr>
          <p:txBody>
            <a:bodyPr wrap="square" rtlCol="0">
              <a:spAutoFit/>
            </a:bodyPr>
            <a:lstStyle/>
            <a:p>
              <a:pPr algn="ctr">
                <a:lnSpc>
                  <a:spcPct val="120000"/>
                </a:lnSpc>
              </a:pPr>
              <a:r>
                <a:rPr lang="vi-VN" sz="44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Cuộc sống mến yêu</a:t>
              </a:r>
              <a:endParaRPr lang="en-US" sz="44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6" name="TextBox 15">
              <a:extLst>
                <a:ext uri="{FF2B5EF4-FFF2-40B4-BE49-F238E27FC236}">
                  <a16:creationId xmlns:a16="http://schemas.microsoft.com/office/drawing/2014/main" id="{0210B0AB-04AD-4C29-A0E7-41A537D257A4}"/>
                </a:ext>
              </a:extLst>
            </p:cNvPr>
            <p:cNvSpPr txBox="1"/>
            <p:nvPr/>
          </p:nvSpPr>
          <p:spPr>
            <a:xfrm>
              <a:off x="5199394" y="6567002"/>
              <a:ext cx="13208089" cy="2426829"/>
            </a:xfrm>
            <a:prstGeom prst="rect">
              <a:avLst/>
            </a:prstGeom>
            <a:noFill/>
          </p:spPr>
          <p:txBody>
            <a:bodyPr wrap="square" rtlCol="0">
              <a:spAutoFit/>
            </a:bodyPr>
            <a:lstStyle/>
            <a:p>
              <a:pPr algn="ctr">
                <a:lnSpc>
                  <a:spcPct val="120000"/>
                </a:lnSpc>
              </a:pPr>
              <a:r>
                <a:rPr lang="en-US" sz="4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vi-VN" sz="4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vi-VN" sz="4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vi-VN" sz="4400" b="1" dirty="0">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s</a:t>
              </a:r>
              <a:r>
                <a:rPr lang="vi-VN" sz="4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ố</a:t>
              </a:r>
              <a:r>
                <a:rPr lang="vi-VN" sz="4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vi-VN" sz="4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g</a:t>
              </a:r>
              <a:r>
                <a:rPr lang="en-US" sz="4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vi-VN" sz="4400" b="1" dirty="0">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m</a:t>
              </a:r>
              <a:r>
                <a:rPr lang="vi-VN" sz="4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ế</a:t>
              </a:r>
              <a:r>
                <a:rPr lang="vi-VN" sz="4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vi-VN" sz="4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vi-VN" sz="4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ê</a:t>
              </a:r>
              <a:r>
                <a:rPr lang="vi-VN" sz="4400" b="1" dirty="0">
                  <a:ln w="19050">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en-US" sz="4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extLst>
      <p:ext uri="{BB962C8B-B14F-4D97-AF65-F5344CB8AC3E}">
        <p14:creationId xmlns:p14="http://schemas.microsoft.com/office/powerpoint/2010/main" val="382347273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7"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strVal val="#ppt_h"/>
                                              </p:val>
                                            </p:tav>
                                            <p:tav tm="100000">
                                              <p:val>
                                                <p:strVal val="#ppt_h"/>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50" fill="hold"/>
                                            <p:tgtEl>
                                              <p:spTgt spid="14"/>
                                            </p:tgtEl>
                                            <p:attrNameLst>
                                              <p:attrName>ppt_w</p:attrName>
                                            </p:attrNameLst>
                                          </p:cBhvr>
                                          <p:tavLst>
                                            <p:tav tm="0">
                                              <p:val>
                                                <p:fltVal val="0"/>
                                              </p:val>
                                            </p:tav>
                                            <p:tav tm="100000">
                                              <p:val>
                                                <p:strVal val="#ppt_w"/>
                                              </p:val>
                                            </p:tav>
                                          </p:tavLst>
                                        </p:anim>
                                        <p:anim calcmode="lin" valueType="num">
                                          <p:cBhvr>
                                            <p:cTn id="16" dur="250" fill="hold"/>
                                            <p:tgtEl>
                                              <p:spTgt spid="14"/>
                                            </p:tgtEl>
                                            <p:attrNameLst>
                                              <p:attrName>ppt_h</p:attrName>
                                            </p:attrNameLst>
                                          </p:cBhvr>
                                          <p:tavLst>
                                            <p:tav tm="0">
                                              <p:val>
                                                <p:fltVal val="0"/>
                                              </p:val>
                                            </p:tav>
                                            <p:tav tm="100000">
                                              <p:val>
                                                <p:strVal val="#ppt_h"/>
                                              </p:val>
                                            </p:tav>
                                          </p:tavLst>
                                        </p:anim>
                                        <p:animEffect transition="in" filter="fade">
                                          <p:cBhvr>
                                            <p:cTn id="17" dur="25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par>
                              <p:cTn id="18" fill="hold">
                                <p:stCondLst>
                                  <p:cond delay="750"/>
                                </p:stCondLst>
                                <p:childTnLst>
                                  <p:par>
                                    <p:cTn id="19" presetID="6" presetClass="emph" presetSubtype="0" fill="hold" nodeType="afterEffect" p14:presetBounceEnd="98000">
                                      <p:stCondLst>
                                        <p:cond delay="0"/>
                                      </p:stCondLst>
                                      <p:childTnLst>
                                        <p:animScale p14:bounceEnd="98000">
                                          <p:cBhvr>
                                            <p:cTn id="20" dur="2000" fill="hold"/>
                                            <p:tgtEl>
                                              <p:spTgt spid="1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11" name="click.wav"/>
                                            </p:tgtEl>
                                          </p:cMediaNode>
                                        </p:audio>
                                      </p:subTnLst>
                                    </p:cTn>
                                  </p:par>
                                  <p:par>
                                    <p:cTn id="8" presetID="17"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strVal val="#ppt_h"/>
                                              </p:val>
                                            </p:tav>
                                            <p:tav tm="100000">
                                              <p:val>
                                                <p:strVal val="#ppt_h"/>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50" fill="hold"/>
                                            <p:tgtEl>
                                              <p:spTgt spid="14"/>
                                            </p:tgtEl>
                                            <p:attrNameLst>
                                              <p:attrName>ppt_w</p:attrName>
                                            </p:attrNameLst>
                                          </p:cBhvr>
                                          <p:tavLst>
                                            <p:tav tm="0">
                                              <p:val>
                                                <p:fltVal val="0"/>
                                              </p:val>
                                            </p:tav>
                                            <p:tav tm="100000">
                                              <p:val>
                                                <p:strVal val="#ppt_w"/>
                                              </p:val>
                                            </p:tav>
                                          </p:tavLst>
                                        </p:anim>
                                        <p:anim calcmode="lin" valueType="num">
                                          <p:cBhvr>
                                            <p:cTn id="16" dur="250" fill="hold"/>
                                            <p:tgtEl>
                                              <p:spTgt spid="14"/>
                                            </p:tgtEl>
                                            <p:attrNameLst>
                                              <p:attrName>ppt_h</p:attrName>
                                            </p:attrNameLst>
                                          </p:cBhvr>
                                          <p:tavLst>
                                            <p:tav tm="0">
                                              <p:val>
                                                <p:fltVal val="0"/>
                                              </p:val>
                                            </p:tav>
                                            <p:tav tm="100000">
                                              <p:val>
                                                <p:strVal val="#ppt_h"/>
                                              </p:val>
                                            </p:tav>
                                          </p:tavLst>
                                        </p:anim>
                                        <p:animEffect transition="in" filter="fade">
                                          <p:cBhvr>
                                            <p:cTn id="17" dur="25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12" name="whoosh.wav"/>
                                            </p:tgtEl>
                                          </p:cMediaNode>
                                        </p:audio>
                                      </p:subTnLst>
                                    </p:cTn>
                                  </p:par>
                                </p:childTnLst>
                              </p:cTn>
                            </p:par>
                            <p:par>
                              <p:cTn id="18" fill="hold">
                                <p:stCondLst>
                                  <p:cond delay="750"/>
                                </p:stCondLst>
                                <p:childTnLst>
                                  <p:par>
                                    <p:cTn id="19" presetID="6" presetClass="emph" presetSubtype="0" fill="hold" nodeType="afterEffect">
                                      <p:stCondLst>
                                        <p:cond delay="0"/>
                                      </p:stCondLst>
                                      <p:childTnLst>
                                        <p:animScale>
                                          <p:cBhvr>
                                            <p:cTn id="20" dur="2000" fill="hold"/>
                                            <p:tgtEl>
                                              <p:spTgt spid="1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2F8DE-FF23-4E53-A586-2C7C665B0EA0}"/>
              </a:ext>
            </a:extLst>
          </p:cNvPr>
          <p:cNvSpPr/>
          <p:nvPr/>
        </p:nvSpPr>
        <p:spPr>
          <a:xfrm>
            <a:off x="392622" y="1095263"/>
            <a:ext cx="8580895" cy="6001643"/>
          </a:xfrm>
          <a:prstGeom prst="rect">
            <a:avLst/>
          </a:prstGeom>
        </p:spPr>
        <p:txBody>
          <a:bodyPr wrap="square">
            <a:spAutoFit/>
          </a:bodyPr>
          <a:lstStyle/>
          <a:p>
            <a:pPr algn="just"/>
            <a:r>
              <a:rPr lang="vi-VN" sz="3100" dirty="0">
                <a:solidFill>
                  <a:srgbClr val="000000"/>
                </a:solidFill>
                <a:latin typeface="Calibri" panose="020F0502020204030204" pitchFamily="34" charset="0"/>
                <a:cs typeface="Calibri" panose="020F0502020204030204" pitchFamily="34" charset="0"/>
              </a:rPr>
              <a:t>      Bác sĩ Phạm Ngọc Thạch là một tấm gương tiêu biểu cho các thế hệ thầy thuốc Việt Nam.</a:t>
            </a:r>
          </a:p>
          <a:p>
            <a:pPr algn="just"/>
            <a:r>
              <a:rPr lang="vi-VN" sz="3100" dirty="0">
                <a:solidFill>
                  <a:srgbClr val="000000"/>
                </a:solidFill>
                <a:latin typeface="Calibri" panose="020F0502020204030204" pitchFamily="34" charset="0"/>
                <a:cs typeface="Calibri" panose="020F0502020204030204" pitchFamily="34" charset="0"/>
              </a:rPr>
              <a:t>      Sinh thời, ông có công rất lớn trong việc tìm ra cách phòng và chữa bệnh lao phổi. Dù ở đâu, bất cứ lúc nào người bệnh cần, ông đều có mặt để thăm khám và chữa trị kịp thời. Không ít lần, ông đã tự tiếp máu của mình cho người bệnh. Hình ảnh quen thuộc, thân thương của ông trong chiếc áo choàng trắng với ống nghe, ân cần thăm hỏi từng bệnh nhân, túc trực bên giường những người bệnh nặng…còn mãi trong tâm trí đồng nghiệp.</a:t>
            </a:r>
          </a:p>
          <a:p>
            <a:pPr algn="just"/>
            <a:endParaRPr lang="vi-VN" sz="3100" dirty="0">
              <a:solidFill>
                <a:srgbClr val="000000"/>
              </a:solidFill>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9F762B60-C3B6-4BB2-8D27-E5029B65A9FC}"/>
              </a:ext>
            </a:extLst>
          </p:cNvPr>
          <p:cNvSpPr/>
          <p:nvPr/>
        </p:nvSpPr>
        <p:spPr>
          <a:xfrm>
            <a:off x="8973517" y="1367726"/>
            <a:ext cx="2825861" cy="3669224"/>
          </a:xfrm>
          <a:prstGeom prst="ellipse">
            <a:avLst/>
          </a:prstGeom>
          <a:blipFill dpi="0" rotWithShape="1">
            <a:blip r:embed="rId3"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FA6307B-A83D-40E6-960A-90C1522BDB15}"/>
              </a:ext>
            </a:extLst>
          </p:cNvPr>
          <p:cNvSpPr/>
          <p:nvPr/>
        </p:nvSpPr>
        <p:spPr>
          <a:xfrm>
            <a:off x="8953223" y="5228664"/>
            <a:ext cx="2838919" cy="954107"/>
          </a:xfrm>
          <a:prstGeom prst="rect">
            <a:avLst/>
          </a:prstGeom>
        </p:spPr>
        <p:txBody>
          <a:bodyPr wrap="none">
            <a:spAutoFit/>
          </a:bodyPr>
          <a:lstStyle/>
          <a:p>
            <a:pPr algn="ctr"/>
            <a:r>
              <a:rPr lang="vi-VN" sz="2800" b="1" dirty="0">
                <a:solidFill>
                  <a:srgbClr val="002060"/>
                </a:solidFill>
                <a:latin typeface="Calibri" panose="020F0502020204030204" pitchFamily="34" charset="0"/>
                <a:cs typeface="Calibri" panose="020F0502020204030204" pitchFamily="34" charset="0"/>
              </a:rPr>
              <a:t>Phạm Ngọc Thạch</a:t>
            </a:r>
          </a:p>
          <a:p>
            <a:pPr algn="ctr"/>
            <a:r>
              <a:rPr lang="vi-VN" sz="2800" b="1" dirty="0">
                <a:solidFill>
                  <a:srgbClr val="002060"/>
                </a:solidFill>
                <a:latin typeface="Calibri" panose="020F0502020204030204" pitchFamily="34" charset="0"/>
                <a:cs typeface="Calibri" panose="020F0502020204030204" pitchFamily="34" charset="0"/>
              </a:rPr>
              <a:t>(1909 – 1968) </a:t>
            </a:r>
            <a:endParaRPr lang="en-US" sz="2800" b="1" dirty="0">
              <a:solidFill>
                <a:srgbClr val="002060"/>
              </a:solidFill>
            </a:endParaRPr>
          </a:p>
        </p:txBody>
      </p:sp>
      <p:grpSp>
        <p:nvGrpSpPr>
          <p:cNvPr id="7" name="Group 6">
            <a:extLst>
              <a:ext uri="{FF2B5EF4-FFF2-40B4-BE49-F238E27FC236}">
                <a16:creationId xmlns:a16="http://schemas.microsoft.com/office/drawing/2014/main" id="{5EC48DF3-35E3-46B0-B4E7-B219B4E831F7}"/>
              </a:ext>
            </a:extLst>
          </p:cNvPr>
          <p:cNvGrpSpPr/>
          <p:nvPr/>
        </p:nvGrpSpPr>
        <p:grpSpPr>
          <a:xfrm>
            <a:off x="2036085" y="384904"/>
            <a:ext cx="8569072" cy="710359"/>
            <a:chOff x="-2175923" y="2394752"/>
            <a:chExt cx="10117001" cy="710359"/>
          </a:xfrm>
        </p:grpSpPr>
        <p:sp>
          <p:nvSpPr>
            <p:cNvPr id="8" name="TextBox 7">
              <a:extLst>
                <a:ext uri="{FF2B5EF4-FFF2-40B4-BE49-F238E27FC236}">
                  <a16:creationId xmlns:a16="http://schemas.microsoft.com/office/drawing/2014/main" id="{B39FF468-0B31-491A-9723-2844BE79F258}"/>
                </a:ext>
              </a:extLst>
            </p:cNvPr>
            <p:cNvSpPr txBox="1"/>
            <p:nvPr/>
          </p:nvSpPr>
          <p:spPr>
            <a:xfrm>
              <a:off x="-2175923" y="2394752"/>
              <a:ext cx="10117001"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4000">
                  <a:ln w="127000">
                    <a:solidFill>
                      <a:schemeClr val="bg1"/>
                    </a:solidFill>
                  </a:ln>
                  <a:solidFill>
                    <a:schemeClr val="bg1"/>
                  </a:solidFill>
                  <a:effectLst>
                    <a:outerShdw dist="88900" dir="3600000" algn="tl" rotWithShape="0">
                      <a:schemeClr val="accent5">
                        <a:lumMod val="40000"/>
                        <a:lumOff val="60000"/>
                      </a:schemeClr>
                    </a:outerShdw>
                  </a:effectLst>
                  <a:latin typeface="iCiel Crocante" panose="02000000000000000000" pitchFamily="50" charset="0"/>
                  <a:cs typeface="Arial" panose="020B0604020202020204" pitchFamily="34" charset="0"/>
                </a:rPr>
                <a:t>Bác sĩ của nhân dân</a:t>
              </a:r>
              <a:endParaRPr lang="sv-SE" sz="4000" dirty="0">
                <a:ln w="127000">
                  <a:solidFill>
                    <a:schemeClr val="bg1"/>
                  </a:solidFill>
                </a:ln>
                <a:solidFill>
                  <a:schemeClr val="bg1"/>
                </a:solidFill>
                <a:effectLst>
                  <a:outerShdw dist="88900" dir="3600000" algn="tl" rotWithShape="0">
                    <a:schemeClr val="accent5">
                      <a:lumMod val="40000"/>
                      <a:lumOff val="60000"/>
                    </a:schemeClr>
                  </a:outerShdw>
                </a:effectLst>
                <a:latin typeface="iCiel Crocante" panose="02000000000000000000" pitchFamily="50" charset="0"/>
                <a:cs typeface="Arial" panose="020B0604020202020204" pitchFamily="34" charset="0"/>
              </a:endParaRPr>
            </a:p>
          </p:txBody>
        </p:sp>
        <p:sp>
          <p:nvSpPr>
            <p:cNvPr id="9" name="TextBox 8">
              <a:extLst>
                <a:ext uri="{FF2B5EF4-FFF2-40B4-BE49-F238E27FC236}">
                  <a16:creationId xmlns:a16="http://schemas.microsoft.com/office/drawing/2014/main" id="{F078A759-835B-475E-85DA-22DEDA91D06C}"/>
                </a:ext>
              </a:extLst>
            </p:cNvPr>
            <p:cNvSpPr txBox="1"/>
            <p:nvPr/>
          </p:nvSpPr>
          <p:spPr>
            <a:xfrm>
              <a:off x="-2175923" y="2397225"/>
              <a:ext cx="8854444"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4000" dirty="0">
                  <a:ln w="19050">
                    <a:solidFill>
                      <a:srgbClr val="002060"/>
                    </a:solidFill>
                  </a:ln>
                  <a:solidFill>
                    <a:srgbClr val="002060"/>
                  </a:solidFill>
                  <a:latin typeface="iCiel Crocante" panose="02000000000000000000" pitchFamily="50" charset="0"/>
                  <a:cs typeface="Arial" panose="020B0604020202020204" pitchFamily="34" charset="0"/>
                </a:rPr>
                <a:t>Bác sĩ của nhân dân</a:t>
              </a:r>
              <a:endParaRPr lang="sv-SE" sz="4000" dirty="0">
                <a:ln w="19050">
                  <a:solidFill>
                    <a:srgbClr val="002060"/>
                  </a:solidFill>
                </a:ln>
                <a:solidFill>
                  <a:srgbClr val="002060"/>
                </a:solidFill>
                <a:latin typeface="iCiel Crocante" panose="02000000000000000000" pitchFamily="50" charset="0"/>
                <a:cs typeface="Arial" panose="020B0604020202020204" pitchFamily="34" charset="0"/>
              </a:endParaRPr>
            </a:p>
          </p:txBody>
        </p:sp>
      </p:grpSp>
    </p:spTree>
    <p:extLst>
      <p:ext uri="{BB962C8B-B14F-4D97-AF65-F5344CB8AC3E}">
        <p14:creationId xmlns:p14="http://schemas.microsoft.com/office/powerpoint/2010/main" val="190802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7"/>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7"/>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C8048-4B97-487E-99B0-4D913423EF84}"/>
              </a:ext>
            </a:extLst>
          </p:cNvPr>
          <p:cNvSpPr/>
          <p:nvPr/>
        </p:nvSpPr>
        <p:spPr>
          <a:xfrm>
            <a:off x="594102" y="1855399"/>
            <a:ext cx="11003796" cy="3970318"/>
          </a:xfrm>
          <a:prstGeom prst="rect">
            <a:avLst/>
          </a:prstGeom>
        </p:spPr>
        <p:txBody>
          <a:bodyPr wrap="square">
            <a:spAutoFit/>
          </a:bodyPr>
          <a:lstStyle/>
          <a:p>
            <a:pPr algn="just"/>
            <a:r>
              <a:rPr lang="vi-VN" sz="3600" dirty="0">
                <a:solidFill>
                  <a:srgbClr val="000000"/>
                </a:solidFill>
                <a:latin typeface="Calibri" panose="020F0502020204030204" pitchFamily="34" charset="0"/>
                <a:cs typeface="Calibri" panose="020F0502020204030204" pitchFamily="34" charset="0"/>
              </a:rPr>
              <a:t>        Mọi người gọi ông là “Bác sĩ của nhân dân”. Nhiều bệnh viện, trường học và các công trình trên mọi miền đất nước được vinh dự mang tên ông. Từ năm 2009, tên của bác sĩ Phạm Ngọc Thạch được đặt cho giải thường nhằm vinh danh những y, bác sĩ trẻ tích cực học tập, không ngừng rèn luyện và cống hiến cho ngành Y tế nước nhà.</a:t>
            </a:r>
          </a:p>
          <a:p>
            <a:pPr algn="r"/>
            <a:r>
              <a:rPr lang="vi-VN" sz="3600" b="1" i="1" dirty="0">
                <a:solidFill>
                  <a:srgbClr val="002060"/>
                </a:solidFill>
                <a:latin typeface="Calibri" panose="020F0502020204030204" pitchFamily="34" charset="0"/>
                <a:cs typeface="Calibri" panose="020F0502020204030204" pitchFamily="34" charset="0"/>
              </a:rPr>
              <a:t>Minh Đức</a:t>
            </a:r>
            <a:endParaRPr lang="en-US" sz="3600" b="1" i="1" dirty="0">
              <a:solidFill>
                <a:srgbClr val="002060"/>
              </a:solidFill>
            </a:endParaRPr>
          </a:p>
        </p:txBody>
      </p:sp>
      <p:grpSp>
        <p:nvGrpSpPr>
          <p:cNvPr id="5" name="Group 4">
            <a:extLst>
              <a:ext uri="{FF2B5EF4-FFF2-40B4-BE49-F238E27FC236}">
                <a16:creationId xmlns:a16="http://schemas.microsoft.com/office/drawing/2014/main" id="{0F0CBF31-F621-416F-B6E0-BEE8E6E9F3C3}"/>
              </a:ext>
            </a:extLst>
          </p:cNvPr>
          <p:cNvGrpSpPr/>
          <p:nvPr/>
        </p:nvGrpSpPr>
        <p:grpSpPr>
          <a:xfrm>
            <a:off x="3551244" y="830303"/>
            <a:ext cx="8569072" cy="710359"/>
            <a:chOff x="-2175923" y="2394752"/>
            <a:chExt cx="10117001" cy="710359"/>
          </a:xfrm>
        </p:grpSpPr>
        <p:sp>
          <p:nvSpPr>
            <p:cNvPr id="6" name="TextBox 5">
              <a:extLst>
                <a:ext uri="{FF2B5EF4-FFF2-40B4-BE49-F238E27FC236}">
                  <a16:creationId xmlns:a16="http://schemas.microsoft.com/office/drawing/2014/main" id="{A84C1EC8-5293-46F2-88EF-C40D0A9FBDAF}"/>
                </a:ext>
              </a:extLst>
            </p:cNvPr>
            <p:cNvSpPr txBox="1"/>
            <p:nvPr/>
          </p:nvSpPr>
          <p:spPr>
            <a:xfrm>
              <a:off x="-2175923" y="2394752"/>
              <a:ext cx="10117001"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4000">
                  <a:ln w="127000">
                    <a:solidFill>
                      <a:schemeClr val="bg1"/>
                    </a:solidFill>
                  </a:ln>
                  <a:solidFill>
                    <a:schemeClr val="bg1"/>
                  </a:solidFill>
                  <a:effectLst>
                    <a:outerShdw dist="88900" dir="3600000" algn="tl" rotWithShape="0">
                      <a:schemeClr val="accent5">
                        <a:lumMod val="40000"/>
                        <a:lumOff val="60000"/>
                      </a:schemeClr>
                    </a:outerShdw>
                  </a:effectLst>
                  <a:latin typeface="iCiel Crocante" panose="02000000000000000000" pitchFamily="50" charset="0"/>
                  <a:cs typeface="Arial" panose="020B0604020202020204" pitchFamily="34" charset="0"/>
                </a:rPr>
                <a:t>Bác sĩ của nhân dân</a:t>
              </a:r>
              <a:endParaRPr lang="sv-SE" sz="4000" dirty="0">
                <a:ln w="127000">
                  <a:solidFill>
                    <a:schemeClr val="bg1"/>
                  </a:solidFill>
                </a:ln>
                <a:solidFill>
                  <a:schemeClr val="bg1"/>
                </a:solidFill>
                <a:effectLst>
                  <a:outerShdw dist="88900" dir="3600000" algn="tl" rotWithShape="0">
                    <a:schemeClr val="accent5">
                      <a:lumMod val="40000"/>
                      <a:lumOff val="60000"/>
                    </a:schemeClr>
                  </a:outerShdw>
                </a:effectLst>
                <a:latin typeface="iCiel Crocante" panose="02000000000000000000" pitchFamily="50" charset="0"/>
                <a:cs typeface="Arial" panose="020B0604020202020204" pitchFamily="34" charset="0"/>
              </a:endParaRPr>
            </a:p>
          </p:txBody>
        </p:sp>
        <p:sp>
          <p:nvSpPr>
            <p:cNvPr id="7" name="TextBox 6">
              <a:extLst>
                <a:ext uri="{FF2B5EF4-FFF2-40B4-BE49-F238E27FC236}">
                  <a16:creationId xmlns:a16="http://schemas.microsoft.com/office/drawing/2014/main" id="{41F08AC2-AAEE-4C70-A289-1075A15252DA}"/>
                </a:ext>
              </a:extLst>
            </p:cNvPr>
            <p:cNvSpPr txBox="1"/>
            <p:nvPr/>
          </p:nvSpPr>
          <p:spPr>
            <a:xfrm>
              <a:off x="-2175923" y="2397225"/>
              <a:ext cx="8854444"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4000" dirty="0">
                  <a:ln w="19050">
                    <a:solidFill>
                      <a:srgbClr val="002060"/>
                    </a:solidFill>
                  </a:ln>
                  <a:solidFill>
                    <a:srgbClr val="002060"/>
                  </a:solidFill>
                  <a:latin typeface="iCiel Crocante" panose="02000000000000000000" pitchFamily="50" charset="0"/>
                  <a:cs typeface="Arial" panose="020B0604020202020204" pitchFamily="34" charset="0"/>
                </a:rPr>
                <a:t>Bác sĩ của nhân dân</a:t>
              </a:r>
              <a:endParaRPr lang="sv-SE" sz="4000" dirty="0">
                <a:ln w="19050">
                  <a:solidFill>
                    <a:srgbClr val="002060"/>
                  </a:solidFill>
                </a:ln>
                <a:solidFill>
                  <a:srgbClr val="002060"/>
                </a:solidFill>
                <a:latin typeface="iCiel Crocante" panose="02000000000000000000" pitchFamily="50" charset="0"/>
                <a:cs typeface="Arial" panose="020B0604020202020204" pitchFamily="34" charset="0"/>
              </a:endParaRPr>
            </a:p>
          </p:txBody>
        </p:sp>
      </p:grpSp>
    </p:spTree>
    <p:extLst>
      <p:ext uri="{BB962C8B-B14F-4D97-AF65-F5344CB8AC3E}">
        <p14:creationId xmlns:p14="http://schemas.microsoft.com/office/powerpoint/2010/main" val="3426711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C0A10F-D227-4764-BFD5-E1FD97FE8C7F}"/>
              </a:ext>
            </a:extLst>
          </p:cNvPr>
          <p:cNvGrpSpPr/>
          <p:nvPr/>
        </p:nvGrpSpPr>
        <p:grpSpPr>
          <a:xfrm>
            <a:off x="2900897" y="442948"/>
            <a:ext cx="5956436" cy="1393949"/>
            <a:chOff x="565798" y="121224"/>
            <a:chExt cx="5956436" cy="1393949"/>
          </a:xfrm>
        </p:grpSpPr>
        <p:pic>
          <p:nvPicPr>
            <p:cNvPr id="5" name="Picture 4">
              <a:extLst>
                <a:ext uri="{FF2B5EF4-FFF2-40B4-BE49-F238E27FC236}">
                  <a16:creationId xmlns:a16="http://schemas.microsoft.com/office/drawing/2014/main" id="{F7171FEA-53B2-42DF-ACDD-3BCF2D5AB9ED}"/>
                </a:ext>
              </a:extLst>
            </p:cNvPr>
            <p:cNvPicPr>
              <a:picLocks noChangeAspect="1"/>
            </p:cNvPicPr>
            <p:nvPr/>
          </p:nvPicPr>
          <p:blipFill>
            <a:blip r:embed="rId3"/>
            <a:stretch>
              <a:fillRect/>
            </a:stretch>
          </p:blipFill>
          <p:spPr>
            <a:xfrm rot="20591673">
              <a:off x="565798" y="362081"/>
              <a:ext cx="940630" cy="940630"/>
            </a:xfrm>
            <a:prstGeom prst="rect">
              <a:avLst/>
            </a:prstGeom>
          </p:spPr>
        </p:pic>
        <p:pic>
          <p:nvPicPr>
            <p:cNvPr id="6" name="Picture 5">
              <a:extLst>
                <a:ext uri="{FF2B5EF4-FFF2-40B4-BE49-F238E27FC236}">
                  <a16:creationId xmlns:a16="http://schemas.microsoft.com/office/drawing/2014/main" id="{A02A8367-7BAF-4F87-BBF8-C5B530944936}"/>
                </a:ext>
              </a:extLst>
            </p:cNvPr>
            <p:cNvPicPr>
              <a:picLocks noChangeAspect="1"/>
            </p:cNvPicPr>
            <p:nvPr/>
          </p:nvPicPr>
          <p:blipFill>
            <a:blip r:embed="rId4"/>
            <a:stretch>
              <a:fillRect/>
            </a:stretch>
          </p:blipFill>
          <p:spPr>
            <a:xfrm rot="1370500">
              <a:off x="5446588" y="334157"/>
              <a:ext cx="931388" cy="931388"/>
            </a:xfrm>
            <a:prstGeom prst="rect">
              <a:avLst/>
            </a:prstGeom>
          </p:spPr>
        </p:pic>
        <p:grpSp>
          <p:nvGrpSpPr>
            <p:cNvPr id="7" name="Group 6">
              <a:extLst>
                <a:ext uri="{FF2B5EF4-FFF2-40B4-BE49-F238E27FC236}">
                  <a16:creationId xmlns:a16="http://schemas.microsoft.com/office/drawing/2014/main" id="{EE1E26A3-ACC6-403F-A971-15F9B91246F9}"/>
                </a:ext>
              </a:extLst>
            </p:cNvPr>
            <p:cNvGrpSpPr/>
            <p:nvPr/>
          </p:nvGrpSpPr>
          <p:grpSpPr>
            <a:xfrm>
              <a:off x="1157986" y="121224"/>
              <a:ext cx="5364248" cy="1393949"/>
              <a:chOff x="1557389" y="567251"/>
              <a:chExt cx="5967875" cy="1393949"/>
            </a:xfrm>
          </p:grpSpPr>
          <p:sp>
            <p:nvSpPr>
              <p:cNvPr id="8" name="TextBox 7">
                <a:extLst>
                  <a:ext uri="{FF2B5EF4-FFF2-40B4-BE49-F238E27FC236}">
                    <a16:creationId xmlns:a16="http://schemas.microsoft.com/office/drawing/2014/main" id="{53385BB2-59BB-4113-B73F-52F63D0269BA}"/>
                  </a:ext>
                </a:extLst>
              </p:cNvPr>
              <p:cNvSpPr txBox="1"/>
              <p:nvPr/>
            </p:nvSpPr>
            <p:spPr>
              <a:xfrm>
                <a:off x="1557389" y="567251"/>
                <a:ext cx="5967875"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8000" dirty="0">
                    <a:ln w="2317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 </a:t>
                </a:r>
                <a:r>
                  <a:rPr lang="sv-SE" sz="72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p>
            </p:txBody>
          </p:sp>
          <p:sp>
            <p:nvSpPr>
              <p:cNvPr id="9" name="TextBox 8">
                <a:extLst>
                  <a:ext uri="{FF2B5EF4-FFF2-40B4-BE49-F238E27FC236}">
                    <a16:creationId xmlns:a16="http://schemas.microsoft.com/office/drawing/2014/main" id="{B9D00165-C5A1-44D6-AEEF-798FA7D0803C}"/>
                  </a:ext>
                </a:extLst>
              </p:cNvPr>
              <p:cNvSpPr txBox="1"/>
              <p:nvPr/>
            </p:nvSpPr>
            <p:spPr>
              <a:xfrm>
                <a:off x="1584141" y="603945"/>
                <a:ext cx="5558863"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8000" dirty="0">
                    <a:solidFill>
                      <a:srgbClr val="77D460"/>
                    </a:solidFill>
                    <a:latin typeface="LNTH-LuoLuoNotangYuanTi 1" pitchFamily="2" charset="-128"/>
                    <a:ea typeface="LNTH-LuoLuoNotangYuanTi 1" pitchFamily="2" charset="-128"/>
                    <a:cs typeface="LNTH-LuoLuoNotangYuanTi 1" pitchFamily="2" charset="-128"/>
                  </a:rPr>
                  <a:t> </a:t>
                </a:r>
                <a:r>
                  <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endPar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0" name="Group 9">
            <a:extLst>
              <a:ext uri="{FF2B5EF4-FFF2-40B4-BE49-F238E27FC236}">
                <a16:creationId xmlns:a16="http://schemas.microsoft.com/office/drawing/2014/main" id="{E19ADE86-21A3-47E3-B9AF-D763F0A52649}"/>
              </a:ext>
            </a:extLst>
          </p:cNvPr>
          <p:cNvGrpSpPr/>
          <p:nvPr/>
        </p:nvGrpSpPr>
        <p:grpSpPr>
          <a:xfrm>
            <a:off x="241449" y="997935"/>
            <a:ext cx="9773039" cy="5348441"/>
            <a:chOff x="241449" y="997935"/>
            <a:chExt cx="9773039" cy="5348441"/>
          </a:xfrm>
        </p:grpSpPr>
        <p:pic>
          <p:nvPicPr>
            <p:cNvPr id="4098" name="Picture 2" descr="Premium Vector | Cute happy smiling book. cartoon character.">
              <a:extLst>
                <a:ext uri="{FF2B5EF4-FFF2-40B4-BE49-F238E27FC236}">
                  <a16:creationId xmlns:a16="http://schemas.microsoft.com/office/drawing/2014/main" id="{D771CCF8-C3AE-474E-9ACC-665C115598C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foregroundMark x1="42356" y1="53383" x2="44862" y2="59649"/>
                          <a14:foregroundMark x1="62155" y1="48872" x2="73684" y2="61654"/>
                          <a14:foregroundMark x1="70927" y1="46867" x2="34085" y2="58396"/>
                          <a14:foregroundMark x1="38596" y1="51378" x2="46115" y2="59649"/>
                        </a14:backgroundRemoval>
                      </a14:imgEffect>
                    </a14:imgLayer>
                  </a14:imgProps>
                </a:ext>
                <a:ext uri="{28A0092B-C50C-407E-A947-70E740481C1C}">
                  <a14:useLocalDpi xmlns:a14="http://schemas.microsoft.com/office/drawing/2010/main" val="0"/>
                </a:ext>
              </a:extLst>
            </a:blip>
            <a:srcRect/>
            <a:stretch>
              <a:fillRect/>
            </a:stretch>
          </p:blipFill>
          <p:spPr bwMode="auto">
            <a:xfrm>
              <a:off x="241449" y="997935"/>
              <a:ext cx="2431065" cy="2431065"/>
            </a:xfrm>
            <a:prstGeom prst="rect">
              <a:avLst/>
            </a:prstGeom>
            <a:noFill/>
            <a:extLst>
              <a:ext uri="{909E8E84-426E-40DD-AFC4-6F175D3DCCD1}">
                <a14:hiddenFill xmlns:a14="http://schemas.microsoft.com/office/drawing/2010/main">
                  <a:solidFill>
                    <a:srgbClr val="FFFFFF"/>
                  </a:solidFill>
                </a14:hiddenFill>
              </a:ext>
            </a:extLst>
          </p:spPr>
        </p:pic>
        <p:sp>
          <p:nvSpPr>
            <p:cNvPr id="2" name="Teardrop 1">
              <a:extLst>
                <a:ext uri="{FF2B5EF4-FFF2-40B4-BE49-F238E27FC236}">
                  <a16:creationId xmlns:a16="http://schemas.microsoft.com/office/drawing/2014/main" id="{976C9198-AC48-4B31-9A88-E6B8DC48B5E0}"/>
                </a:ext>
              </a:extLst>
            </p:cNvPr>
            <p:cNvSpPr/>
            <p:nvPr/>
          </p:nvSpPr>
          <p:spPr>
            <a:xfrm flipH="1">
              <a:off x="2678624" y="2417736"/>
              <a:ext cx="7335864" cy="3928640"/>
            </a:xfrm>
            <a:prstGeom prst="teardrop">
              <a:avLst>
                <a:gd name="adj" fmla="val 11027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16FBE58-2E05-4CAC-B765-E34B5CF9D2C8}"/>
                </a:ext>
              </a:extLst>
            </p:cNvPr>
            <p:cNvSpPr txBox="1"/>
            <p:nvPr/>
          </p:nvSpPr>
          <p:spPr>
            <a:xfrm>
              <a:off x="3281843" y="2675648"/>
              <a:ext cx="5708388" cy="3046988"/>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Giọng đọc thong thả, rõ ràng, rành mạch; nhấn giọng ở những từ ngữ chỉ việc làm, cống hiến của bác sĩ Phạm Ngọc Thạch, lòng biết ơn và những việc làm bày tỏ sự tri ân dành cho ông.</a:t>
              </a:r>
            </a:p>
          </p:txBody>
        </p:sp>
      </p:grpSp>
      <p:pic>
        <p:nvPicPr>
          <p:cNvPr id="13" name="Picture 42" descr="ciri-ciri, fungsi, definisi, jenis, pengertian, dan contoh kalimat pronoun beserta artinya">
            <a:extLst>
              <a:ext uri="{FF2B5EF4-FFF2-40B4-BE49-F238E27FC236}">
                <a16:creationId xmlns:a16="http://schemas.microsoft.com/office/drawing/2014/main" id="{5BE06947-D8F0-4E3D-A7F3-A2C8C2F5E65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4089" b="82990" l="33887" r="66309">
                        <a14:foregroundMark x1="34082" y1="28179" x2="59668" y2="31271"/>
                        <a14:foregroundMark x1="45313" y1="18557" x2="52344" y2="18385"/>
                        <a14:foregroundMark x1="52344" y1="18385" x2="55176" y2="19244"/>
                        <a14:foregroundMark x1="55176" y1="19244" x2="60156" y2="26460"/>
                        <a14:foregroundMark x1="60156" y1="26460" x2="64844" y2="57216"/>
                        <a14:foregroundMark x1="64844" y1="57216" x2="64844" y2="58591"/>
                        <a14:foregroundMark x1="64844" y1="58591" x2="53320" y2="56873"/>
                        <a14:foregroundMark x1="63965" y1="61340" x2="66309" y2="52405"/>
                        <a14:foregroundMark x1="66309" y1="52405" x2="65039" y2="37285"/>
                        <a14:foregroundMark x1="64844" y1="34536" x2="61486" y2="21735"/>
                        <a14:foregroundMark x1="52930" y1="21478" x2="41211" y2="26460"/>
                        <a14:foregroundMark x1="40234" y1="27835" x2="44043" y2="64261"/>
                        <a14:foregroundMark x1="46289" y1="22509" x2="47070" y2="42096"/>
                        <a14:foregroundMark x1="36914" y1="32818" x2="46582" y2="35052"/>
                        <a14:foregroundMark x1="39746" y1="39519" x2="36816" y2="52405"/>
                        <a14:foregroundMark x1="36816" y1="52405" x2="36426" y2="60825"/>
                        <a14:foregroundMark x1="37402" y1="59450" x2="37402" y2="59450"/>
                        <a14:foregroundMark x1="39258" y1="58591" x2="44824" y2="59450"/>
                        <a14:foregroundMark x1="40234" y1="47423" x2="41797" y2="54983"/>
                        <a14:foregroundMark x1="39453" y1="50687" x2="43066" y2="58763"/>
                        <a14:foregroundMark x1="43066" y1="58763" x2="43750" y2="59450"/>
                        <a14:foregroundMark x1="51367" y1="78522" x2="51855" y2="82990"/>
                        <a14:foregroundMark x1="41504" y1="14089" x2="41504" y2="14089"/>
                        <a14:backgroundMark x1="60254" y1="18900" x2="62012" y2="20790"/>
                      </a14:backgroundRemoval>
                    </a14:imgEffect>
                  </a14:imgLayer>
                </a14:imgProps>
              </a:ext>
              <a:ext uri="{28A0092B-C50C-407E-A947-70E740481C1C}">
                <a14:useLocalDpi xmlns:a14="http://schemas.microsoft.com/office/drawing/2010/main" val="0"/>
              </a:ext>
            </a:extLst>
          </a:blip>
          <a:srcRect l="32216" t="10593" r="31667" b="14364"/>
          <a:stretch/>
        </p:blipFill>
        <p:spPr bwMode="auto">
          <a:xfrm>
            <a:off x="9513376" y="3486963"/>
            <a:ext cx="2678624" cy="3163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46645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ector young girl in different gestures holding sign cartoon illustration">
            <a:extLst>
              <a:ext uri="{FF2B5EF4-FFF2-40B4-BE49-F238E27FC236}">
                <a16:creationId xmlns:a16="http://schemas.microsoft.com/office/drawing/2014/main" id="{FBE3F6AB-D402-4292-91B3-5A9471F817B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888" b="76471" l="2716" r="24920">
                        <a14:foregroundMark x1="14696" y1="22689" x2="19968" y2="36134"/>
                        <a14:foregroundMark x1="3514" y1="47059" x2="3355" y2="63305"/>
                        <a14:foregroundMark x1="22524" y1="50980" x2="23323" y2="58263"/>
                        <a14:foregroundMark x1="10543" y1="75630" x2="13419" y2="72829"/>
                        <a14:foregroundMark x1="16773" y1="76471" x2="17412" y2="69748"/>
                        <a14:foregroundMark x1="11661" y1="25490" x2="11661" y2="25490"/>
                        <a14:foregroundMark x1="6709" y1="36134" x2="6709" y2="36134"/>
                        <a14:foregroundMark x1="3035" y1="38655" x2="3035" y2="38655"/>
                        <a14:foregroundMark x1="19169" y1="26331" x2="23642" y2="39496"/>
                        <a14:foregroundMark x1="23642" y1="39496" x2="24121" y2="39776"/>
                        <a14:foregroundMark x1="18690" y1="23810" x2="23642" y2="36134"/>
                        <a14:foregroundMark x1="23642" y1="36134" x2="24121" y2="38655"/>
                        <a14:foregroundMark x1="13419" y1="21569" x2="19169" y2="23810"/>
                        <a14:foregroundMark x1="13738" y1="20168" x2="7987" y2="33613"/>
                        <a14:foregroundMark x1="12141" y1="23249" x2="5431" y2="37815"/>
                        <a14:foregroundMark x1="21246" y1="41457" x2="24760" y2="56022"/>
                        <a14:foregroundMark x1="24760" y1="56022" x2="24920" y2="59664"/>
                        <a14:foregroundMark x1="22364" y1="38655" x2="23642" y2="58263"/>
                        <a14:foregroundMark x1="24121" y1="59664" x2="17572" y2="6470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58" t="17793" r="75109" b="19310"/>
          <a:stretch/>
        </p:blipFill>
        <p:spPr bwMode="auto">
          <a:xfrm>
            <a:off x="247973" y="2366537"/>
            <a:ext cx="2851687" cy="44217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4F87A59-2006-420C-B1A3-8D081827A67D}"/>
              </a:ext>
            </a:extLst>
          </p:cNvPr>
          <p:cNvGrpSpPr/>
          <p:nvPr/>
        </p:nvGrpSpPr>
        <p:grpSpPr>
          <a:xfrm>
            <a:off x="877983" y="952658"/>
            <a:ext cx="10436033" cy="802640"/>
            <a:chOff x="-2454495" y="1338178"/>
            <a:chExt cx="13027918" cy="802640"/>
          </a:xfrm>
        </p:grpSpPr>
        <p:sp>
          <p:nvSpPr>
            <p:cNvPr id="5" name="TextBox 4">
              <a:extLst>
                <a:ext uri="{FF2B5EF4-FFF2-40B4-BE49-F238E27FC236}">
                  <a16:creationId xmlns:a16="http://schemas.microsoft.com/office/drawing/2014/main" id="{1D584FB0-5E25-4AE2-8D52-D36837165FBA}"/>
                </a:ext>
              </a:extLst>
            </p:cNvPr>
            <p:cNvSpPr txBox="1"/>
            <p:nvPr/>
          </p:nvSpPr>
          <p:spPr>
            <a:xfrm>
              <a:off x="-2003701" y="1357625"/>
              <a:ext cx="12577124" cy="783193"/>
            </a:xfrm>
            <a:prstGeom prst="roundRect">
              <a:avLst/>
            </a:prstGeom>
            <a:solidFill>
              <a:srgbClr val="CCFFFF"/>
            </a:solidFill>
            <a:ln w="38100">
              <a:solidFill>
                <a:srgbClr val="0070C0"/>
              </a:solidFill>
            </a:ln>
          </p:spPr>
          <p:txBody>
            <a:bodyPr wrap="square" rtlCol="0">
              <a:spAutoFit/>
            </a:bodyPr>
            <a:lstStyle/>
            <a:p>
              <a:pPr algn="ctr"/>
              <a:r>
                <a:rPr lang="en-US" sz="4000" b="1" dirty="0">
                  <a:ea typeface="Roboto" panose="02000000000000000000" pitchFamily="2" charset="0"/>
                </a:rPr>
                <a:t>   </a:t>
              </a:r>
              <a:r>
                <a:rPr lang="en-US" sz="4000" b="1" dirty="0" err="1">
                  <a:ea typeface="Roboto" panose="02000000000000000000" pitchFamily="2" charset="0"/>
                </a:rPr>
                <a:t>Bài</a:t>
              </a:r>
              <a:r>
                <a:rPr lang="en-US" sz="4000" b="1" dirty="0">
                  <a:ea typeface="Roboto" panose="02000000000000000000" pitchFamily="2" charset="0"/>
                </a:rPr>
                <a:t> </a:t>
              </a:r>
              <a:r>
                <a:rPr lang="en-US" sz="4000" b="1" dirty="0" err="1">
                  <a:ea typeface="Roboto" panose="02000000000000000000" pitchFamily="2" charset="0"/>
                </a:rPr>
                <a:t>tập</a:t>
              </a:r>
              <a:r>
                <a:rPr lang="en-US" sz="4000" b="1" dirty="0">
                  <a:ea typeface="Roboto" panose="02000000000000000000" pitchFamily="2" charset="0"/>
                </a:rPr>
                <a:t> </a:t>
              </a:r>
              <a:r>
                <a:rPr lang="en-US" sz="4000" b="1" dirty="0" err="1">
                  <a:ea typeface="Roboto" panose="02000000000000000000" pitchFamily="2" charset="0"/>
                </a:rPr>
                <a:t>đọc</a:t>
              </a:r>
              <a:r>
                <a:rPr lang="en-US" sz="4000" b="1" dirty="0">
                  <a:ea typeface="Roboto" panose="02000000000000000000" pitchFamily="2" charset="0"/>
                </a:rPr>
                <a:t> </a:t>
              </a:r>
              <a:r>
                <a:rPr lang="en-US" sz="4000" b="1" dirty="0" err="1">
                  <a:ea typeface="Roboto" panose="02000000000000000000" pitchFamily="2" charset="0"/>
                </a:rPr>
                <a:t>được</a:t>
              </a:r>
              <a:r>
                <a:rPr lang="en-US" sz="4000" b="1" dirty="0">
                  <a:ea typeface="Roboto" panose="02000000000000000000" pitchFamily="2" charset="0"/>
                </a:rPr>
                <a:t> chia </a:t>
              </a:r>
              <a:r>
                <a:rPr lang="en-US" sz="4000" b="1" dirty="0" err="1">
                  <a:ea typeface="Roboto" panose="02000000000000000000" pitchFamily="2" charset="0"/>
                </a:rPr>
                <a:t>làm</a:t>
              </a:r>
              <a:r>
                <a:rPr lang="en-US" sz="4000" b="1" dirty="0">
                  <a:ea typeface="Roboto" panose="02000000000000000000" pitchFamily="2" charset="0"/>
                </a:rPr>
                <a:t> </a:t>
              </a:r>
              <a:r>
                <a:rPr lang="en-US" sz="4000" b="1" dirty="0" err="1">
                  <a:ea typeface="Roboto" panose="02000000000000000000" pitchFamily="2" charset="0"/>
                </a:rPr>
                <a:t>mấy</a:t>
              </a:r>
              <a:r>
                <a:rPr lang="en-US" sz="4000" b="1" dirty="0">
                  <a:ea typeface="Roboto" panose="02000000000000000000" pitchFamily="2" charset="0"/>
                </a:rPr>
                <a:t> </a:t>
              </a:r>
              <a:r>
                <a:rPr lang="en-US" sz="4000" b="1" dirty="0" err="1">
                  <a:ea typeface="Roboto" panose="02000000000000000000" pitchFamily="2" charset="0"/>
                </a:rPr>
                <a:t>đoạn</a:t>
              </a:r>
              <a:r>
                <a:rPr lang="en-US" sz="4000" b="1" dirty="0">
                  <a:ea typeface="Roboto" panose="02000000000000000000" pitchFamily="2" charset="0"/>
                </a:rPr>
                <a:t>?</a:t>
              </a:r>
            </a:p>
          </p:txBody>
        </p:sp>
        <p:pic>
          <p:nvPicPr>
            <p:cNvPr id="6" name="Picture 5">
              <a:extLst>
                <a:ext uri="{FF2B5EF4-FFF2-40B4-BE49-F238E27FC236}">
                  <a16:creationId xmlns:a16="http://schemas.microsoft.com/office/drawing/2014/main" id="{E46EB9F4-BC4C-4D31-B537-1CF595C6F222}"/>
                </a:ext>
              </a:extLst>
            </p:cNvPr>
            <p:cNvPicPr>
              <a:picLocks noChangeAspect="1"/>
            </p:cNvPicPr>
            <p:nvPr/>
          </p:nvPicPr>
          <p:blipFill>
            <a:blip r:embed="rId5"/>
            <a:stretch>
              <a:fillRect/>
            </a:stretch>
          </p:blipFill>
          <p:spPr>
            <a:xfrm>
              <a:off x="-2454495" y="1338178"/>
              <a:ext cx="984111" cy="802640"/>
            </a:xfrm>
            <a:prstGeom prst="rect">
              <a:avLst/>
            </a:prstGeom>
          </p:spPr>
        </p:pic>
      </p:grpSp>
      <p:sp>
        <p:nvSpPr>
          <p:cNvPr id="7" name="TextBox 6">
            <a:extLst>
              <a:ext uri="{FF2B5EF4-FFF2-40B4-BE49-F238E27FC236}">
                <a16:creationId xmlns:a16="http://schemas.microsoft.com/office/drawing/2014/main" id="{C04E706A-EDEA-4AAF-B087-DF035C15BB01}"/>
              </a:ext>
            </a:extLst>
          </p:cNvPr>
          <p:cNvSpPr txBox="1"/>
          <p:nvPr/>
        </p:nvSpPr>
        <p:spPr>
          <a:xfrm>
            <a:off x="3384917" y="2686175"/>
            <a:ext cx="7665374" cy="715089"/>
          </a:xfrm>
          <a:prstGeom prst="roundRect">
            <a:avLst/>
          </a:prstGeom>
          <a:solidFill>
            <a:srgbClr val="FFFFCC"/>
          </a:solidFill>
          <a:ln w="38100">
            <a:solidFill>
              <a:srgbClr val="FFC000"/>
            </a:solidFill>
          </a:ln>
        </p:spPr>
        <p:txBody>
          <a:bodyPr wrap="square" rtlCol="0">
            <a:spAutoFit/>
          </a:bodyPr>
          <a:lstStyle/>
          <a:p>
            <a:pPr algn="just"/>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Đoạn</a:t>
            </a:r>
            <a:r>
              <a:rPr lang="en-US" sz="3600" dirty="0">
                <a:latin typeface="Calibri" panose="020F0502020204030204" pitchFamily="34" charset="0"/>
                <a:ea typeface="Roboto" panose="02000000000000000000" pitchFamily="2" charset="0"/>
                <a:cs typeface="Calibri" panose="020F0502020204030204" pitchFamily="34" charset="0"/>
              </a:rPr>
              <a:t> 1: </a:t>
            </a:r>
            <a:r>
              <a:rPr lang="en-US" sz="3600" dirty="0" err="1">
                <a:latin typeface="Calibri" panose="020F0502020204030204" pitchFamily="34" charset="0"/>
                <a:ea typeface="Roboto" panose="02000000000000000000" pitchFamily="2" charset="0"/>
                <a:cs typeface="Calibri" panose="020F0502020204030204" pitchFamily="34" charset="0"/>
              </a:rPr>
              <a:t>Từ</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đầu</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đến</a:t>
            </a:r>
            <a:r>
              <a:rPr lang="en-US" sz="3600" dirty="0">
                <a:latin typeface="Calibri" panose="020F0502020204030204" pitchFamily="34" charset="0"/>
                <a:ea typeface="Roboto" panose="02000000000000000000" pitchFamily="2" charset="0"/>
                <a:cs typeface="Calibri" panose="020F0502020204030204" pitchFamily="34" charset="0"/>
              </a:rPr>
              <a:t> “</a:t>
            </a:r>
            <a:r>
              <a:rPr lang="vi-VN" sz="3600" dirty="0">
                <a:latin typeface="Calibri" panose="020F0502020204030204" pitchFamily="34" charset="0"/>
                <a:ea typeface="Roboto" panose="02000000000000000000" pitchFamily="2" charset="0"/>
                <a:cs typeface="Calibri" panose="020F0502020204030204" pitchFamily="34" charset="0"/>
              </a:rPr>
              <a:t>Việt Nam</a:t>
            </a:r>
            <a:r>
              <a:rPr lang="en-US" sz="3600" dirty="0">
                <a:latin typeface="Calibri" panose="020F0502020204030204" pitchFamily="34" charset="0"/>
                <a:ea typeface="Roboto" panose="02000000000000000000" pitchFamily="2" charset="0"/>
                <a:cs typeface="Calibri" panose="020F0502020204030204" pitchFamily="34" charset="0"/>
              </a:rPr>
              <a:t>”.</a:t>
            </a:r>
          </a:p>
        </p:txBody>
      </p:sp>
      <p:sp>
        <p:nvSpPr>
          <p:cNvPr id="8" name="TextBox 7">
            <a:extLst>
              <a:ext uri="{FF2B5EF4-FFF2-40B4-BE49-F238E27FC236}">
                <a16:creationId xmlns:a16="http://schemas.microsoft.com/office/drawing/2014/main" id="{501B9A14-DCC0-49EE-8B21-EBF485A975D6}"/>
              </a:ext>
            </a:extLst>
          </p:cNvPr>
          <p:cNvSpPr txBox="1"/>
          <p:nvPr/>
        </p:nvSpPr>
        <p:spPr>
          <a:xfrm>
            <a:off x="3384917" y="3614955"/>
            <a:ext cx="7665374" cy="715089"/>
          </a:xfrm>
          <a:prstGeom prst="roundRect">
            <a:avLst/>
          </a:prstGeom>
          <a:solidFill>
            <a:srgbClr val="FFFFCC"/>
          </a:solidFill>
          <a:ln w="38100">
            <a:solidFill>
              <a:srgbClr val="FFC000"/>
            </a:solidFill>
          </a:ln>
        </p:spPr>
        <p:txBody>
          <a:bodyPr wrap="square" rtlCol="0">
            <a:spAutoFit/>
          </a:bodyPr>
          <a:lstStyle/>
          <a:p>
            <a:pPr algn="just"/>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Đoạn</a:t>
            </a:r>
            <a:r>
              <a:rPr lang="en-US" sz="3600" dirty="0">
                <a:latin typeface="Calibri" panose="020F0502020204030204" pitchFamily="34" charset="0"/>
                <a:ea typeface="Roboto" panose="02000000000000000000" pitchFamily="2" charset="0"/>
                <a:cs typeface="Calibri" panose="020F0502020204030204" pitchFamily="34" charset="0"/>
              </a:rPr>
              <a:t> 2: </a:t>
            </a:r>
            <a:r>
              <a:rPr lang="en-US" sz="3600" dirty="0" err="1">
                <a:latin typeface="Calibri" panose="020F0502020204030204" pitchFamily="34" charset="0"/>
                <a:ea typeface="Roboto" panose="02000000000000000000" pitchFamily="2" charset="0"/>
                <a:cs typeface="Calibri" panose="020F0502020204030204" pitchFamily="34" charset="0"/>
              </a:rPr>
              <a:t>Tiếp</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theo</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đến</a:t>
            </a:r>
            <a:r>
              <a:rPr lang="en-US" sz="3600" dirty="0">
                <a:latin typeface="Calibri" panose="020F0502020204030204" pitchFamily="34" charset="0"/>
                <a:ea typeface="Roboto" panose="02000000000000000000" pitchFamily="2" charset="0"/>
                <a:cs typeface="Calibri" panose="020F0502020204030204" pitchFamily="34" charset="0"/>
              </a:rPr>
              <a:t> “</a:t>
            </a:r>
            <a:r>
              <a:rPr lang="vi-VN" sz="3600" dirty="0">
                <a:latin typeface="Calibri" panose="020F0502020204030204" pitchFamily="34" charset="0"/>
                <a:ea typeface="Roboto" panose="02000000000000000000" pitchFamily="2" charset="0"/>
                <a:cs typeface="Calibri" panose="020F0502020204030204" pitchFamily="34" charset="0"/>
              </a:rPr>
              <a:t>đồng nghiệp</a:t>
            </a:r>
            <a:r>
              <a:rPr lang="en-US" sz="3600" dirty="0">
                <a:latin typeface="Calibri" panose="020F0502020204030204" pitchFamily="34" charset="0"/>
                <a:ea typeface="Roboto" panose="02000000000000000000" pitchFamily="2" charset="0"/>
                <a:cs typeface="Calibri" panose="020F0502020204030204" pitchFamily="34" charset="0"/>
              </a:rPr>
              <a:t>”.</a:t>
            </a:r>
          </a:p>
        </p:txBody>
      </p:sp>
      <p:sp>
        <p:nvSpPr>
          <p:cNvPr id="9" name="TextBox 8">
            <a:extLst>
              <a:ext uri="{FF2B5EF4-FFF2-40B4-BE49-F238E27FC236}">
                <a16:creationId xmlns:a16="http://schemas.microsoft.com/office/drawing/2014/main" id="{CB858274-B2B5-4DB2-838D-146D8A5C1AEE}"/>
              </a:ext>
            </a:extLst>
          </p:cNvPr>
          <p:cNvSpPr txBox="1"/>
          <p:nvPr/>
        </p:nvSpPr>
        <p:spPr>
          <a:xfrm>
            <a:off x="3384918" y="4543735"/>
            <a:ext cx="7665373" cy="715089"/>
          </a:xfrm>
          <a:prstGeom prst="roundRect">
            <a:avLst/>
          </a:prstGeom>
          <a:solidFill>
            <a:srgbClr val="FFFFCC"/>
          </a:solidFill>
          <a:ln w="38100">
            <a:solidFill>
              <a:srgbClr val="FFC000"/>
            </a:solidFill>
          </a:ln>
        </p:spPr>
        <p:txBody>
          <a:bodyPr wrap="square" rtlCol="0">
            <a:spAutoFit/>
          </a:bodyPr>
          <a:lstStyle/>
          <a:p>
            <a:pPr algn="just"/>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Đoạn</a:t>
            </a:r>
            <a:r>
              <a:rPr lang="en-US" sz="3600" dirty="0">
                <a:latin typeface="Calibri" panose="020F0502020204030204" pitchFamily="34" charset="0"/>
                <a:ea typeface="Roboto" panose="02000000000000000000" pitchFamily="2" charset="0"/>
                <a:cs typeface="Calibri" panose="020F0502020204030204" pitchFamily="34" charset="0"/>
              </a:rPr>
              <a:t> </a:t>
            </a:r>
            <a:r>
              <a:rPr lang="vi-VN" sz="3600" dirty="0">
                <a:latin typeface="Calibri" panose="020F0502020204030204" pitchFamily="34" charset="0"/>
                <a:ea typeface="Roboto" panose="02000000000000000000" pitchFamily="2" charset="0"/>
                <a:cs typeface="Calibri" panose="020F0502020204030204" pitchFamily="34" charset="0"/>
              </a:rPr>
              <a:t>3</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Còn</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lại</a:t>
            </a:r>
            <a:r>
              <a:rPr lang="en-US" sz="3600" dirty="0">
                <a:latin typeface="Calibri" panose="020F0502020204030204" pitchFamily="34" charset="0"/>
                <a:ea typeface="Roboto" panose="02000000000000000000" pitchFamily="2" charset="0"/>
                <a:cs typeface="Calibri" panose="020F0502020204030204" pitchFamily="34" charset="0"/>
              </a:rPr>
              <a:t>.</a:t>
            </a:r>
          </a:p>
        </p:txBody>
      </p:sp>
    </p:spTree>
    <p:extLst>
      <p:ext uri="{BB962C8B-B14F-4D97-AF65-F5344CB8AC3E}">
        <p14:creationId xmlns:p14="http://schemas.microsoft.com/office/powerpoint/2010/main" val="39817266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AF0B43-D133-4646-B13D-88D7561E6B58}"/>
              </a:ext>
            </a:extLst>
          </p:cNvPr>
          <p:cNvSpPr/>
          <p:nvPr/>
        </p:nvSpPr>
        <p:spPr>
          <a:xfrm>
            <a:off x="631492" y="1752568"/>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 1:</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nvGrpSpPr>
          <p:cNvPr id="3" name="Group 2">
            <a:extLst>
              <a:ext uri="{FF2B5EF4-FFF2-40B4-BE49-F238E27FC236}">
                <a16:creationId xmlns:a16="http://schemas.microsoft.com/office/drawing/2014/main" id="{474EB718-5F79-4FD7-B084-AEBE4C099450}"/>
              </a:ext>
            </a:extLst>
          </p:cNvPr>
          <p:cNvGrpSpPr/>
          <p:nvPr/>
        </p:nvGrpSpPr>
        <p:grpSpPr>
          <a:xfrm>
            <a:off x="1173650" y="610069"/>
            <a:ext cx="9779237" cy="993682"/>
            <a:chOff x="716043" y="1656278"/>
            <a:chExt cx="16870200" cy="993682"/>
          </a:xfrm>
        </p:grpSpPr>
        <p:sp>
          <p:nvSpPr>
            <p:cNvPr id="4" name="TextBox 3">
              <a:extLst>
                <a:ext uri="{FF2B5EF4-FFF2-40B4-BE49-F238E27FC236}">
                  <a16:creationId xmlns:a16="http://schemas.microsoft.com/office/drawing/2014/main" id="{FB562861-BCBC-445E-9A38-C889E03120E8}"/>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NỐI TIẾP ĐOẠN</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id="{1A662551-C9CD-4C6A-8924-B7BD4DE26C7B}"/>
                </a:ext>
              </a:extLst>
            </p:cNvPr>
            <p:cNvSpPr txBox="1"/>
            <p:nvPr/>
          </p:nvSpPr>
          <p:spPr>
            <a:xfrm>
              <a:off x="716043" y="1656278"/>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Ế</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 </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Ạ</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endPar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
        <p:nvSpPr>
          <p:cNvPr id="7" name="Rectangle 6">
            <a:extLst>
              <a:ext uri="{FF2B5EF4-FFF2-40B4-BE49-F238E27FC236}">
                <a16:creationId xmlns:a16="http://schemas.microsoft.com/office/drawing/2014/main" id="{1FFE457D-D57E-42FF-8DFA-5334E3852740}"/>
              </a:ext>
            </a:extLst>
          </p:cNvPr>
          <p:cNvSpPr/>
          <p:nvPr/>
        </p:nvSpPr>
        <p:spPr>
          <a:xfrm>
            <a:off x="631492" y="3986643"/>
            <a:ext cx="11098119" cy="1200329"/>
          </a:xfrm>
          <a:prstGeom prst="rect">
            <a:avLst/>
          </a:prstGeom>
        </p:spPr>
        <p:txBody>
          <a:bodyPr wrap="square">
            <a:spAutoFit/>
          </a:bodyPr>
          <a:lstStyle/>
          <a:p>
            <a:pPr algn="just"/>
            <a:r>
              <a:rPr lang="vi-VN" sz="3600" dirty="0">
                <a:solidFill>
                  <a:srgbClr val="000000"/>
                </a:solidFill>
                <a:latin typeface="Calibri" panose="020F0502020204030204" pitchFamily="34" charset="0"/>
                <a:cs typeface="Calibri" panose="020F0502020204030204" pitchFamily="34" charset="0"/>
              </a:rPr>
              <a:t>     Bác sĩ Phạm Ngọc Thạch là một tấm gương tiêu biểu cho các thế hệ thầy thuốc Việt Nam.</a:t>
            </a:r>
          </a:p>
        </p:txBody>
      </p:sp>
      <p:grpSp>
        <p:nvGrpSpPr>
          <p:cNvPr id="8" name="Group 7">
            <a:extLst>
              <a:ext uri="{FF2B5EF4-FFF2-40B4-BE49-F238E27FC236}">
                <a16:creationId xmlns:a16="http://schemas.microsoft.com/office/drawing/2014/main" id="{EBFE6318-2526-4304-8496-7048BA26697A}"/>
              </a:ext>
            </a:extLst>
          </p:cNvPr>
          <p:cNvGrpSpPr/>
          <p:nvPr/>
        </p:nvGrpSpPr>
        <p:grpSpPr>
          <a:xfrm>
            <a:off x="3008437" y="2949476"/>
            <a:ext cx="8569072" cy="710359"/>
            <a:chOff x="-2175923" y="2394752"/>
            <a:chExt cx="10117001" cy="710359"/>
          </a:xfrm>
        </p:grpSpPr>
        <p:sp>
          <p:nvSpPr>
            <p:cNvPr id="9" name="TextBox 8">
              <a:extLst>
                <a:ext uri="{FF2B5EF4-FFF2-40B4-BE49-F238E27FC236}">
                  <a16:creationId xmlns:a16="http://schemas.microsoft.com/office/drawing/2014/main" id="{9647689C-DF69-4FD1-999C-5C9BE86A2C83}"/>
                </a:ext>
              </a:extLst>
            </p:cNvPr>
            <p:cNvSpPr txBox="1"/>
            <p:nvPr/>
          </p:nvSpPr>
          <p:spPr>
            <a:xfrm>
              <a:off x="-2175923" y="2394752"/>
              <a:ext cx="10117001"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4000">
                  <a:ln w="127000">
                    <a:solidFill>
                      <a:schemeClr val="bg1"/>
                    </a:solidFill>
                  </a:ln>
                  <a:solidFill>
                    <a:schemeClr val="bg1"/>
                  </a:solidFill>
                  <a:effectLst>
                    <a:outerShdw dist="88900" dir="3600000" algn="tl" rotWithShape="0">
                      <a:schemeClr val="accent5">
                        <a:lumMod val="40000"/>
                        <a:lumOff val="60000"/>
                      </a:schemeClr>
                    </a:outerShdw>
                  </a:effectLst>
                  <a:latin typeface="iCiel Crocante" panose="02000000000000000000" pitchFamily="50" charset="0"/>
                  <a:cs typeface="Arial" panose="020B0604020202020204" pitchFamily="34" charset="0"/>
                </a:rPr>
                <a:t>Bác sĩ của nhân dân</a:t>
              </a:r>
              <a:endParaRPr lang="sv-SE" sz="4000" dirty="0">
                <a:ln w="127000">
                  <a:solidFill>
                    <a:schemeClr val="bg1"/>
                  </a:solidFill>
                </a:ln>
                <a:solidFill>
                  <a:schemeClr val="bg1"/>
                </a:solidFill>
                <a:effectLst>
                  <a:outerShdw dist="88900" dir="3600000" algn="tl" rotWithShape="0">
                    <a:schemeClr val="accent5">
                      <a:lumMod val="40000"/>
                      <a:lumOff val="60000"/>
                    </a:schemeClr>
                  </a:outerShdw>
                </a:effectLst>
                <a:latin typeface="iCiel Crocante" panose="02000000000000000000" pitchFamily="50" charset="0"/>
                <a:cs typeface="Arial" panose="020B0604020202020204" pitchFamily="34" charset="0"/>
              </a:endParaRPr>
            </a:p>
          </p:txBody>
        </p:sp>
        <p:sp>
          <p:nvSpPr>
            <p:cNvPr id="10" name="TextBox 9">
              <a:extLst>
                <a:ext uri="{FF2B5EF4-FFF2-40B4-BE49-F238E27FC236}">
                  <a16:creationId xmlns:a16="http://schemas.microsoft.com/office/drawing/2014/main" id="{8E1F9F70-6D7D-4B64-AE9E-4771D3E92D22}"/>
                </a:ext>
              </a:extLst>
            </p:cNvPr>
            <p:cNvSpPr txBox="1"/>
            <p:nvPr/>
          </p:nvSpPr>
          <p:spPr>
            <a:xfrm>
              <a:off x="-2175923" y="2397225"/>
              <a:ext cx="8854444"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4000" dirty="0">
                  <a:ln w="19050">
                    <a:solidFill>
                      <a:srgbClr val="002060"/>
                    </a:solidFill>
                  </a:ln>
                  <a:solidFill>
                    <a:srgbClr val="002060"/>
                  </a:solidFill>
                  <a:latin typeface="iCiel Crocante" panose="02000000000000000000" pitchFamily="50" charset="0"/>
                  <a:cs typeface="Arial" panose="020B0604020202020204" pitchFamily="34" charset="0"/>
                </a:rPr>
                <a:t>Bác sĩ của nhân dân</a:t>
              </a:r>
              <a:endParaRPr lang="sv-SE" sz="4000" dirty="0">
                <a:ln w="19050">
                  <a:solidFill>
                    <a:srgbClr val="002060"/>
                  </a:solidFill>
                </a:ln>
                <a:solidFill>
                  <a:srgbClr val="002060"/>
                </a:solidFill>
                <a:latin typeface="iCiel Crocante" panose="02000000000000000000" pitchFamily="50" charset="0"/>
                <a:cs typeface="Arial" panose="020B0604020202020204" pitchFamily="34" charset="0"/>
              </a:endParaRPr>
            </a:p>
          </p:txBody>
        </p:sp>
      </p:grpSp>
    </p:spTree>
    <p:controls>
      <mc:AlternateContent xmlns:mc="http://schemas.openxmlformats.org/markup-compatibility/2006">
        <mc:Choice xmlns:v="urn:schemas-microsoft-com:vml" Requires="v">
          <p:control name="TextBox1" r:id="rId1" imgW="4438800" imgH="914400"/>
        </mc:Choice>
        <mc:Fallback>
          <p:control name="TextBox1" r:id="rId1" imgW="4438800" imgH="914400">
            <p:pic>
              <p:nvPicPr>
                <p:cNvPr id="6" name="TextBox1">
                  <a:extLst>
                    <a:ext uri="{FF2B5EF4-FFF2-40B4-BE49-F238E27FC236}">
                      <a16:creationId xmlns:a16="http://schemas.microsoft.com/office/drawing/2014/main" id="{490FF7D9-BE9A-4D31-9621-BC0734BE379C}"/>
                    </a:ext>
                  </a:extLst>
                </p:cNvPr>
                <p:cNvPicPr>
                  <a:picLocks/>
                </p:cNvPicPr>
                <p:nvPr/>
              </p:nvPicPr>
              <p:blipFill>
                <a:blip r:embed="rId4"/>
                <a:stretch>
                  <a:fillRect/>
                </a:stretch>
              </p:blipFill>
              <p:spPr>
                <a:xfrm>
                  <a:off x="7292973" y="1671028"/>
                  <a:ext cx="4436638" cy="915385"/>
                </a:xfrm>
                <a:prstGeom prst="rect">
                  <a:avLst/>
                </a:prstGeom>
              </p:spPr>
            </p:pic>
          </p:control>
        </mc:Fallback>
      </mc:AlternateContent>
    </p:controls>
    <p:extLst>
      <p:ext uri="{BB962C8B-B14F-4D97-AF65-F5344CB8AC3E}">
        <p14:creationId xmlns:p14="http://schemas.microsoft.com/office/powerpoint/2010/main" val="194687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50" fill="hold"/>
                                            <p:tgtEl>
                                              <p:spTgt spid="8"/>
                                            </p:tgtEl>
                                            <p:attrNameLst>
                                              <p:attrName>ppt_w</p:attrName>
                                            </p:attrNameLst>
                                          </p:cBhvr>
                                          <p:tavLst>
                                            <p:tav tm="0">
                                              <p:val>
                                                <p:fltVal val="0"/>
                                              </p:val>
                                            </p:tav>
                                            <p:tav tm="100000">
                                              <p:val>
                                                <p:strVal val="#ppt_w"/>
                                              </p:val>
                                            </p:tav>
                                          </p:tavLst>
                                        </p:anim>
                                        <p:anim calcmode="lin" valueType="num">
                                          <p:cBhvr>
                                            <p:cTn id="16" dur="250" fill="hold"/>
                                            <p:tgtEl>
                                              <p:spTgt spid="8"/>
                                            </p:tgtEl>
                                            <p:attrNameLst>
                                              <p:attrName>ppt_h</p:attrName>
                                            </p:attrNameLst>
                                          </p:cBhvr>
                                          <p:tavLst>
                                            <p:tav tm="0">
                                              <p:val>
                                                <p:fltVal val="0"/>
                                              </p:val>
                                            </p:tav>
                                            <p:tav tm="100000">
                                              <p:val>
                                                <p:strVal val="#ppt_h"/>
                                              </p:val>
                                            </p:tav>
                                          </p:tavLst>
                                        </p:anim>
                                        <p:animEffect transition="in" filter="fade">
                                          <p:cBhvr>
                                            <p:cTn id="17" dur="25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par>
                              <p:cTn id="18" fill="hold">
                                <p:stCondLst>
                                  <p:cond delay="1250"/>
                                </p:stCondLst>
                                <p:childTnLst>
                                  <p:par>
                                    <p:cTn id="19" presetID="6" presetClass="emph" presetSubtype="0" fill="hold" nodeType="afterEffect" p14:presetBounceEnd="98000">
                                      <p:stCondLst>
                                        <p:cond delay="0"/>
                                      </p:stCondLst>
                                      <p:childTnLst>
                                        <p:animScale p14:bounceEnd="98000">
                                          <p:cBhvr>
                                            <p:cTn id="20" dur="2000" fill="hold"/>
                                            <p:tgtEl>
                                              <p:spTgt spid="8"/>
                                            </p:tgtEl>
                                          </p:cBhvr>
                                          <p:by x="101000" y="101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50" fill="hold"/>
                                            <p:tgtEl>
                                              <p:spTgt spid="8"/>
                                            </p:tgtEl>
                                            <p:attrNameLst>
                                              <p:attrName>ppt_w</p:attrName>
                                            </p:attrNameLst>
                                          </p:cBhvr>
                                          <p:tavLst>
                                            <p:tav tm="0">
                                              <p:val>
                                                <p:fltVal val="0"/>
                                              </p:val>
                                            </p:tav>
                                            <p:tav tm="100000">
                                              <p:val>
                                                <p:strVal val="#ppt_w"/>
                                              </p:val>
                                            </p:tav>
                                          </p:tavLst>
                                        </p:anim>
                                        <p:anim calcmode="lin" valueType="num">
                                          <p:cBhvr>
                                            <p:cTn id="16" dur="250" fill="hold"/>
                                            <p:tgtEl>
                                              <p:spTgt spid="8"/>
                                            </p:tgtEl>
                                            <p:attrNameLst>
                                              <p:attrName>ppt_h</p:attrName>
                                            </p:attrNameLst>
                                          </p:cBhvr>
                                          <p:tavLst>
                                            <p:tav tm="0">
                                              <p:val>
                                                <p:fltVal val="0"/>
                                              </p:val>
                                            </p:tav>
                                            <p:tav tm="100000">
                                              <p:val>
                                                <p:strVal val="#ppt_h"/>
                                              </p:val>
                                            </p:tav>
                                          </p:tavLst>
                                        </p:anim>
                                        <p:animEffect transition="in" filter="fade">
                                          <p:cBhvr>
                                            <p:cTn id="17" dur="25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6" name="whoosh.wav"/>
                                            </p:tgtEl>
                                          </p:cMediaNode>
                                        </p:audio>
                                      </p:subTnLst>
                                    </p:cTn>
                                  </p:par>
                                </p:childTnLst>
                              </p:cTn>
                            </p:par>
                            <p:par>
                              <p:cTn id="18" fill="hold">
                                <p:stCondLst>
                                  <p:cond delay="1250"/>
                                </p:stCondLst>
                                <p:childTnLst>
                                  <p:par>
                                    <p:cTn id="19" presetID="6" presetClass="emph" presetSubtype="0" fill="hold" nodeType="afterEffect">
                                      <p:stCondLst>
                                        <p:cond delay="0"/>
                                      </p:stCondLst>
                                      <p:childTnLst>
                                        <p:animScale>
                                          <p:cBhvr>
                                            <p:cTn id="20" dur="2000" fill="hold"/>
                                            <p:tgtEl>
                                              <p:spTgt spid="8"/>
                                            </p:tgtEl>
                                          </p:cBhvr>
                                          <p:by x="101000" y="101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AF0B43-D133-4646-B13D-88D7561E6B58}"/>
              </a:ext>
            </a:extLst>
          </p:cNvPr>
          <p:cNvSpPr/>
          <p:nvPr/>
        </p:nvSpPr>
        <p:spPr>
          <a:xfrm>
            <a:off x="631492" y="1752568"/>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vi-V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2</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a:t>
            </a:r>
          </a:p>
        </p:txBody>
      </p:sp>
      <p:grpSp>
        <p:nvGrpSpPr>
          <p:cNvPr id="3" name="Group 2">
            <a:extLst>
              <a:ext uri="{FF2B5EF4-FFF2-40B4-BE49-F238E27FC236}">
                <a16:creationId xmlns:a16="http://schemas.microsoft.com/office/drawing/2014/main" id="{474EB718-5F79-4FD7-B084-AEBE4C099450}"/>
              </a:ext>
            </a:extLst>
          </p:cNvPr>
          <p:cNvGrpSpPr/>
          <p:nvPr/>
        </p:nvGrpSpPr>
        <p:grpSpPr>
          <a:xfrm>
            <a:off x="1173650" y="610069"/>
            <a:ext cx="9779237" cy="993682"/>
            <a:chOff x="716043" y="1656278"/>
            <a:chExt cx="16870200" cy="993682"/>
          </a:xfrm>
        </p:grpSpPr>
        <p:sp>
          <p:nvSpPr>
            <p:cNvPr id="4" name="TextBox 3">
              <a:extLst>
                <a:ext uri="{FF2B5EF4-FFF2-40B4-BE49-F238E27FC236}">
                  <a16:creationId xmlns:a16="http://schemas.microsoft.com/office/drawing/2014/main" id="{FB562861-BCBC-445E-9A38-C889E03120E8}"/>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NỐI TIẾP ĐOẠN</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id="{1A662551-C9CD-4C6A-8924-B7BD4DE26C7B}"/>
                </a:ext>
              </a:extLst>
            </p:cNvPr>
            <p:cNvSpPr txBox="1"/>
            <p:nvPr/>
          </p:nvSpPr>
          <p:spPr>
            <a:xfrm>
              <a:off x="716043" y="1656278"/>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Ế</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 </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Ạ</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endPar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
        <p:nvSpPr>
          <p:cNvPr id="11" name="Rectangle 10">
            <a:extLst>
              <a:ext uri="{FF2B5EF4-FFF2-40B4-BE49-F238E27FC236}">
                <a16:creationId xmlns:a16="http://schemas.microsoft.com/office/drawing/2014/main" id="{F32AE70C-E419-482F-AA88-1DD45023846C}"/>
              </a:ext>
            </a:extLst>
          </p:cNvPr>
          <p:cNvSpPr/>
          <p:nvPr/>
        </p:nvSpPr>
        <p:spPr>
          <a:xfrm>
            <a:off x="462389" y="2894770"/>
            <a:ext cx="11267222" cy="3539430"/>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       Sinh thời, ông có công rất lớn trong việc tìm ra cách phòng và chữa bệnh lao phổi. Dù ở đâu, bất cứ lúc nào người bệnh cần, ông đều có mặt để thăm khám và chữa trị kịp thời. Không ít lần, ông đã tự tiếp máu của mình cho người bệnh. Hình ảnh quen thuộc, thân thương của ông trong chiếc áo choàng trắng với ống nghe, ân cần thăm hỏi từng bệnh nhân, túc trực bên giường những người bệnh nặng…còn mãi trong tâm trí đồng nghiệp.</a:t>
            </a:r>
          </a:p>
        </p:txBody>
      </p:sp>
      <p:cxnSp>
        <p:nvCxnSpPr>
          <p:cNvPr id="12" name="Straight Connector 11">
            <a:extLst>
              <a:ext uri="{FF2B5EF4-FFF2-40B4-BE49-F238E27FC236}">
                <a16:creationId xmlns:a16="http://schemas.microsoft.com/office/drawing/2014/main" id="{DD6C28FD-762A-47DC-B119-81215371A4E5}"/>
              </a:ext>
            </a:extLst>
          </p:cNvPr>
          <p:cNvCxnSpPr>
            <a:cxnSpLocks/>
          </p:cNvCxnSpPr>
          <p:nvPr/>
        </p:nvCxnSpPr>
        <p:spPr>
          <a:xfrm flipH="1">
            <a:off x="5458747" y="4364554"/>
            <a:ext cx="13295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544D5F-9654-462F-9766-E47AFF68A0FC}"/>
              </a:ext>
            </a:extLst>
          </p:cNvPr>
          <p:cNvCxnSpPr>
            <a:cxnSpLocks/>
          </p:cNvCxnSpPr>
          <p:nvPr/>
        </p:nvCxnSpPr>
        <p:spPr>
          <a:xfrm flipH="1">
            <a:off x="8757304" y="4873415"/>
            <a:ext cx="1890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DD55761-223E-496D-BD93-6F31C0CA2B37}"/>
              </a:ext>
            </a:extLst>
          </p:cNvPr>
          <p:cNvGrpSpPr/>
          <p:nvPr/>
        </p:nvGrpSpPr>
        <p:grpSpPr>
          <a:xfrm>
            <a:off x="474393" y="2894770"/>
            <a:ext cx="11267222" cy="3539430"/>
            <a:chOff x="474393" y="2894770"/>
            <a:chExt cx="11267222" cy="3539430"/>
          </a:xfrm>
        </p:grpSpPr>
        <p:sp>
          <p:nvSpPr>
            <p:cNvPr id="17" name="Rectangle 16">
              <a:extLst>
                <a:ext uri="{FF2B5EF4-FFF2-40B4-BE49-F238E27FC236}">
                  <a16:creationId xmlns:a16="http://schemas.microsoft.com/office/drawing/2014/main" id="{C6BB6F45-3351-4036-8636-2ECBC7355433}"/>
                </a:ext>
              </a:extLst>
            </p:cNvPr>
            <p:cNvSpPr/>
            <p:nvPr/>
          </p:nvSpPr>
          <p:spPr>
            <a:xfrm>
              <a:off x="474393" y="2894770"/>
              <a:ext cx="11267222" cy="3539430"/>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       Sinh thời, ông có công rất lớn trong việc tìm ra cách phòng và chữa bệnh lao phổi. Dù ở đâu, bất cứ lúc nào người bệnh cần, ông đều có mặt để thăm khám và chữa trị kịp thời. Không ít lần, ông đã tự tiếp máu của mình cho người bệnh. </a:t>
              </a:r>
              <a:r>
                <a:rPr lang="vi-VN" sz="3200" dirty="0">
                  <a:solidFill>
                    <a:srgbClr val="0070C0"/>
                  </a:solidFill>
                  <a:latin typeface="Calibri" panose="020F0502020204030204" pitchFamily="34" charset="0"/>
                  <a:cs typeface="Calibri" panose="020F0502020204030204" pitchFamily="34" charset="0"/>
                </a:rPr>
                <a:t>Hình ảnh quen thuộc, thân thương của ông trong chiếc áo choàng trắng với ống nghe, ân cần thăm hỏi từng bệnh nhân, túc trực bên giường những người bệnh nặng…còn mãi trong tâm trí đồng nghiệp.</a:t>
              </a:r>
            </a:p>
          </p:txBody>
        </p:sp>
        <p:cxnSp>
          <p:nvCxnSpPr>
            <p:cNvPr id="18" name="Straight Connector 17">
              <a:extLst>
                <a:ext uri="{FF2B5EF4-FFF2-40B4-BE49-F238E27FC236}">
                  <a16:creationId xmlns:a16="http://schemas.microsoft.com/office/drawing/2014/main" id="{708AE0D7-6A7F-41E3-89D5-4336AF7B7136}"/>
                </a:ext>
              </a:extLst>
            </p:cNvPr>
            <p:cNvCxnSpPr>
              <a:cxnSpLocks/>
            </p:cNvCxnSpPr>
            <p:nvPr/>
          </p:nvCxnSpPr>
          <p:spPr>
            <a:xfrm flipH="1">
              <a:off x="10721332" y="4428537"/>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873100-15A5-4363-A2A4-CC31C5388A3D}"/>
                </a:ext>
              </a:extLst>
            </p:cNvPr>
            <p:cNvCxnSpPr>
              <a:cxnSpLocks/>
            </p:cNvCxnSpPr>
            <p:nvPr/>
          </p:nvCxnSpPr>
          <p:spPr>
            <a:xfrm flipH="1">
              <a:off x="3241728" y="4869437"/>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E8357B-6F22-4C24-96CC-355DBE367501}"/>
                </a:ext>
              </a:extLst>
            </p:cNvPr>
            <p:cNvCxnSpPr>
              <a:cxnSpLocks/>
            </p:cNvCxnSpPr>
            <p:nvPr/>
          </p:nvCxnSpPr>
          <p:spPr>
            <a:xfrm flipH="1">
              <a:off x="8043620" y="4869437"/>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E7DB78-A953-40F6-A3E6-31DA4F9A2EB9}"/>
                </a:ext>
              </a:extLst>
            </p:cNvPr>
            <p:cNvCxnSpPr>
              <a:cxnSpLocks/>
            </p:cNvCxnSpPr>
            <p:nvPr/>
          </p:nvCxnSpPr>
          <p:spPr>
            <a:xfrm flipH="1">
              <a:off x="10380371" y="4910350"/>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39B4E5-9950-47F0-BBB5-736069D81316}"/>
                </a:ext>
              </a:extLst>
            </p:cNvPr>
            <p:cNvCxnSpPr>
              <a:cxnSpLocks/>
            </p:cNvCxnSpPr>
            <p:nvPr/>
          </p:nvCxnSpPr>
          <p:spPr>
            <a:xfrm flipH="1">
              <a:off x="4922384" y="5351250"/>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D85C61-3AA2-4A57-985F-2A1A3BEEA2B5}"/>
                </a:ext>
              </a:extLst>
            </p:cNvPr>
            <p:cNvCxnSpPr>
              <a:cxnSpLocks/>
            </p:cNvCxnSpPr>
            <p:nvPr/>
          </p:nvCxnSpPr>
          <p:spPr>
            <a:xfrm flipH="1">
              <a:off x="1567000" y="5834429"/>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1C6376-872E-4F78-86CB-9F8803E42FE9}"/>
                </a:ext>
              </a:extLst>
            </p:cNvPr>
            <p:cNvCxnSpPr>
              <a:cxnSpLocks/>
            </p:cNvCxnSpPr>
            <p:nvPr/>
          </p:nvCxnSpPr>
          <p:spPr>
            <a:xfrm flipH="1">
              <a:off x="7407278" y="5834429"/>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A7E6F5B-881C-4F65-AC71-738D26B1190B}"/>
                </a:ext>
              </a:extLst>
            </p:cNvPr>
            <p:cNvCxnSpPr>
              <a:cxnSpLocks/>
            </p:cNvCxnSpPr>
            <p:nvPr/>
          </p:nvCxnSpPr>
          <p:spPr>
            <a:xfrm flipH="1">
              <a:off x="7480513" y="5852286"/>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4438800" imgH="914400"/>
        </mc:Choice>
        <mc:Fallback>
          <p:control name="TextBox1" r:id="rId1" imgW="4438800" imgH="914400">
            <p:pic>
              <p:nvPicPr>
                <p:cNvPr id="6" name="TextBox1">
                  <a:extLst>
                    <a:ext uri="{FF2B5EF4-FFF2-40B4-BE49-F238E27FC236}">
                      <a16:creationId xmlns:a16="http://schemas.microsoft.com/office/drawing/2014/main" id="{490FF7D9-BE9A-4D31-9621-BC0734BE379C}"/>
                    </a:ext>
                  </a:extLst>
                </p:cNvPr>
                <p:cNvPicPr>
                  <a:picLocks/>
                </p:cNvPicPr>
                <p:nvPr/>
              </p:nvPicPr>
              <p:blipFill>
                <a:blip r:embed="rId6"/>
                <a:stretch>
                  <a:fillRect/>
                </a:stretch>
              </p:blipFill>
              <p:spPr>
                <a:xfrm>
                  <a:off x="7292973" y="1671028"/>
                  <a:ext cx="4436638" cy="915385"/>
                </a:xfrm>
                <a:prstGeom prst="rect">
                  <a:avLst/>
                </a:prstGeom>
              </p:spPr>
            </p:pic>
          </p:control>
        </mc:Fallback>
      </mc:AlternateContent>
    </p:controls>
    <p:extLst>
      <p:ext uri="{BB962C8B-B14F-4D97-AF65-F5344CB8AC3E}">
        <p14:creationId xmlns:p14="http://schemas.microsoft.com/office/powerpoint/2010/main" val="997300957"/>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4" name="arrow.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4" name="arrow.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subTnLst>
                                    <p:audio>
                                      <p:cMediaNode>
                                        <p:cTn display="0" masterRel="sameClick">
                                          <p:stCondLst>
                                            <p:cond evt="begin" delay="0">
                                              <p:tn val="29"/>
                                            </p:cond>
                                          </p:stCondLst>
                                          <p:endCondLst>
                                            <p:cond evt="onStopAudio" delay="0">
                                              <p:tgtEl>
                                                <p:sldTgt/>
                                              </p:tgtEl>
                                            </p:cond>
                                          </p:endCondLst>
                                        </p:cTn>
                                        <p:tgtEl>
                                          <p:sndTgt r:embed="rId5"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AF0B43-D133-4646-B13D-88D7561E6B58}"/>
              </a:ext>
            </a:extLst>
          </p:cNvPr>
          <p:cNvSpPr/>
          <p:nvPr/>
        </p:nvSpPr>
        <p:spPr>
          <a:xfrm>
            <a:off x="631492" y="1752568"/>
            <a:ext cx="2241452" cy="796835"/>
          </a:xfrm>
          <a:prstGeom prst="roundRect">
            <a:avLst>
              <a:gd name="adj" fmla="val 50000"/>
            </a:avLst>
          </a:prstGeom>
          <a:solidFill>
            <a:srgbClr val="FFFFCC"/>
          </a:solidFill>
          <a:ln w="38100">
            <a:solidFill>
              <a:srgbClr val="FF5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Đoạn</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vi-V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3</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Mother" panose="02040603050506020204" pitchFamily="18" charset="0"/>
              </a:rPr>
              <a:t>:</a:t>
            </a:r>
          </a:p>
        </p:txBody>
      </p:sp>
      <p:grpSp>
        <p:nvGrpSpPr>
          <p:cNvPr id="3" name="Group 2">
            <a:extLst>
              <a:ext uri="{FF2B5EF4-FFF2-40B4-BE49-F238E27FC236}">
                <a16:creationId xmlns:a16="http://schemas.microsoft.com/office/drawing/2014/main" id="{474EB718-5F79-4FD7-B084-AEBE4C099450}"/>
              </a:ext>
            </a:extLst>
          </p:cNvPr>
          <p:cNvGrpSpPr/>
          <p:nvPr/>
        </p:nvGrpSpPr>
        <p:grpSpPr>
          <a:xfrm>
            <a:off x="1173650" y="610069"/>
            <a:ext cx="9779237" cy="993682"/>
            <a:chOff x="716043" y="1656278"/>
            <a:chExt cx="16870200" cy="993682"/>
          </a:xfrm>
        </p:grpSpPr>
        <p:sp>
          <p:nvSpPr>
            <p:cNvPr id="4" name="TextBox 3">
              <a:extLst>
                <a:ext uri="{FF2B5EF4-FFF2-40B4-BE49-F238E27FC236}">
                  <a16:creationId xmlns:a16="http://schemas.microsoft.com/office/drawing/2014/main" id="{FB562861-BCBC-445E-9A38-C889E03120E8}"/>
                </a:ext>
              </a:extLst>
            </p:cNvPr>
            <p:cNvSpPr txBox="1"/>
            <p:nvPr/>
          </p:nvSpPr>
          <p:spPr>
            <a:xfrm>
              <a:off x="730330" y="1669820"/>
              <a:ext cx="16855913" cy="980140"/>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72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NỐI TIẾP ĐOẠN</a:t>
              </a:r>
              <a:endPar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id="{1A662551-C9CD-4C6A-8924-B7BD4DE26C7B}"/>
                </a:ext>
              </a:extLst>
            </p:cNvPr>
            <p:cNvSpPr txBox="1"/>
            <p:nvPr/>
          </p:nvSpPr>
          <p:spPr>
            <a:xfrm>
              <a:off x="716043" y="1656278"/>
              <a:ext cx="16855913" cy="980140"/>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Ế</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 </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Ạ</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endPar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
        <p:nvSpPr>
          <p:cNvPr id="28" name="Rectangle 27">
            <a:extLst>
              <a:ext uri="{FF2B5EF4-FFF2-40B4-BE49-F238E27FC236}">
                <a16:creationId xmlns:a16="http://schemas.microsoft.com/office/drawing/2014/main" id="{9F2D1274-F416-490D-B09D-6CCDA5CEFE8B}"/>
              </a:ext>
            </a:extLst>
          </p:cNvPr>
          <p:cNvSpPr/>
          <p:nvPr/>
        </p:nvSpPr>
        <p:spPr>
          <a:xfrm>
            <a:off x="518483" y="3014200"/>
            <a:ext cx="11081288" cy="3046988"/>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        Mọi người gọi ông là “Bác sĩ của nhân dân”. Nhiều bệnh viện, trường học và các công trình trên mọi miền đất nước được vinh dự mang tên ông. Từ năm 2009, tên của bác sĩ Phạm Ngọc Thạch được đặt cho giải thường nhằm vinh danh những y, bác sĩ trẻ tích cực học tập, không ngừng rèn luyện và cống hiến cho ngành Y tế nước nhà.</a:t>
            </a:r>
          </a:p>
        </p:txBody>
      </p:sp>
      <p:grpSp>
        <p:nvGrpSpPr>
          <p:cNvPr id="7" name="Group 6">
            <a:extLst>
              <a:ext uri="{FF2B5EF4-FFF2-40B4-BE49-F238E27FC236}">
                <a16:creationId xmlns:a16="http://schemas.microsoft.com/office/drawing/2014/main" id="{851020D5-8244-4E71-8E9D-565C48FFAA9F}"/>
              </a:ext>
            </a:extLst>
          </p:cNvPr>
          <p:cNvGrpSpPr/>
          <p:nvPr/>
        </p:nvGrpSpPr>
        <p:grpSpPr>
          <a:xfrm>
            <a:off x="526765" y="3014200"/>
            <a:ext cx="11081288" cy="3046988"/>
            <a:chOff x="526765" y="3014200"/>
            <a:chExt cx="11081288" cy="3046988"/>
          </a:xfrm>
        </p:grpSpPr>
        <p:sp>
          <p:nvSpPr>
            <p:cNvPr id="29" name="Rectangle 28">
              <a:extLst>
                <a:ext uri="{FF2B5EF4-FFF2-40B4-BE49-F238E27FC236}">
                  <a16:creationId xmlns:a16="http://schemas.microsoft.com/office/drawing/2014/main" id="{93E2CA92-7EB3-46B7-A60D-A8234D7B1514}"/>
                </a:ext>
              </a:extLst>
            </p:cNvPr>
            <p:cNvSpPr/>
            <p:nvPr/>
          </p:nvSpPr>
          <p:spPr>
            <a:xfrm>
              <a:off x="526765" y="3014200"/>
              <a:ext cx="11081288" cy="3046988"/>
            </a:xfrm>
            <a:prstGeom prst="rect">
              <a:avLst/>
            </a:prstGeom>
          </p:spPr>
          <p:txBody>
            <a:bodyPr wrap="square">
              <a:spAutoFit/>
            </a:bodyPr>
            <a:lstStyle/>
            <a:p>
              <a:pPr algn="just"/>
              <a:r>
                <a:rPr lang="vi-VN" sz="3200" dirty="0">
                  <a:solidFill>
                    <a:srgbClr val="000000"/>
                  </a:solidFill>
                  <a:latin typeface="Calibri" panose="020F0502020204030204" pitchFamily="34" charset="0"/>
                  <a:cs typeface="Calibri" panose="020F0502020204030204" pitchFamily="34" charset="0"/>
                </a:rPr>
                <a:t>        Mọi người gọi ông là “Bác sĩ của nhân dân”. Nhiều bệnh viện, trường học và các công trình trên mọi miền đất nước được vinh dự mang tên ông. </a:t>
              </a:r>
              <a:r>
                <a:rPr lang="vi-VN" sz="3200" dirty="0">
                  <a:solidFill>
                    <a:srgbClr val="0070C0"/>
                  </a:solidFill>
                  <a:latin typeface="Calibri" panose="020F0502020204030204" pitchFamily="34" charset="0"/>
                  <a:cs typeface="Calibri" panose="020F0502020204030204" pitchFamily="34" charset="0"/>
                </a:rPr>
                <a:t>Từ năm 2009, tên của bác sĩ Phạm Ngọc Thạch được đặt cho giải thường nhằm vinh danh những y, bác sĩ trẻ tích cực học tập, không ngừng rèn luyện và cống hiến cho ngành Y tế nước nhà.</a:t>
              </a:r>
            </a:p>
          </p:txBody>
        </p:sp>
        <p:cxnSp>
          <p:nvCxnSpPr>
            <p:cNvPr id="30" name="Straight Connector 29">
              <a:extLst>
                <a:ext uri="{FF2B5EF4-FFF2-40B4-BE49-F238E27FC236}">
                  <a16:creationId xmlns:a16="http://schemas.microsoft.com/office/drawing/2014/main" id="{EEA852C7-752F-4B8D-A797-ADB4279A7F70}"/>
                </a:ext>
              </a:extLst>
            </p:cNvPr>
            <p:cNvCxnSpPr>
              <a:cxnSpLocks/>
            </p:cNvCxnSpPr>
            <p:nvPr/>
          </p:nvCxnSpPr>
          <p:spPr>
            <a:xfrm flipH="1">
              <a:off x="5974800" y="4096794"/>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DEF7EE-CBCF-46EC-A937-824C84388A1A}"/>
                </a:ext>
              </a:extLst>
            </p:cNvPr>
            <p:cNvCxnSpPr>
              <a:cxnSpLocks/>
            </p:cNvCxnSpPr>
            <p:nvPr/>
          </p:nvCxnSpPr>
          <p:spPr>
            <a:xfrm flipH="1">
              <a:off x="9133871" y="4537694"/>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E2B3E9-F873-4248-8087-EED4A53C3892}"/>
                </a:ext>
              </a:extLst>
            </p:cNvPr>
            <p:cNvCxnSpPr>
              <a:cxnSpLocks/>
            </p:cNvCxnSpPr>
            <p:nvPr/>
          </p:nvCxnSpPr>
          <p:spPr>
            <a:xfrm flipH="1">
              <a:off x="10759387" y="4537694"/>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AE9E733-B3FC-49F8-9E45-271B935D4630}"/>
                </a:ext>
              </a:extLst>
            </p:cNvPr>
            <p:cNvCxnSpPr>
              <a:cxnSpLocks/>
            </p:cNvCxnSpPr>
            <p:nvPr/>
          </p:nvCxnSpPr>
          <p:spPr>
            <a:xfrm flipH="1">
              <a:off x="2667813" y="4978594"/>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1B90634-8033-4670-93F9-C70E5835D37F}"/>
                </a:ext>
              </a:extLst>
            </p:cNvPr>
            <p:cNvCxnSpPr>
              <a:cxnSpLocks/>
            </p:cNvCxnSpPr>
            <p:nvPr/>
          </p:nvCxnSpPr>
          <p:spPr>
            <a:xfrm flipH="1">
              <a:off x="8868637" y="4978594"/>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391322-D4B9-4C75-93A6-C015F31B6F34}"/>
                </a:ext>
              </a:extLst>
            </p:cNvPr>
            <p:cNvCxnSpPr>
              <a:cxnSpLocks/>
            </p:cNvCxnSpPr>
            <p:nvPr/>
          </p:nvCxnSpPr>
          <p:spPr>
            <a:xfrm flipH="1">
              <a:off x="2263776" y="5463461"/>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C1F0B12-F462-4B86-893C-5E857364FE86}"/>
                </a:ext>
              </a:extLst>
            </p:cNvPr>
            <p:cNvCxnSpPr>
              <a:cxnSpLocks/>
            </p:cNvCxnSpPr>
            <p:nvPr/>
          </p:nvCxnSpPr>
          <p:spPr>
            <a:xfrm flipH="1">
              <a:off x="2318433" y="5493750"/>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4438800" imgH="914400"/>
        </mc:Choice>
        <mc:Fallback>
          <p:control name="TextBox1" r:id="rId1" imgW="4438800" imgH="914400">
            <p:pic>
              <p:nvPicPr>
                <p:cNvPr id="6" name="TextBox1">
                  <a:extLst>
                    <a:ext uri="{FF2B5EF4-FFF2-40B4-BE49-F238E27FC236}">
                      <a16:creationId xmlns:a16="http://schemas.microsoft.com/office/drawing/2014/main" id="{490FF7D9-BE9A-4D31-9621-BC0734BE379C}"/>
                    </a:ext>
                  </a:extLst>
                </p:cNvPr>
                <p:cNvPicPr>
                  <a:picLocks/>
                </p:cNvPicPr>
                <p:nvPr/>
              </p:nvPicPr>
              <p:blipFill>
                <a:blip r:embed="rId5"/>
                <a:stretch>
                  <a:fillRect/>
                </a:stretch>
              </p:blipFill>
              <p:spPr>
                <a:xfrm>
                  <a:off x="7292973" y="1671028"/>
                  <a:ext cx="4436638" cy="915385"/>
                </a:xfrm>
                <a:prstGeom prst="rect">
                  <a:avLst/>
                </a:prstGeom>
              </p:spPr>
            </p:pic>
          </p:control>
        </mc:Fallback>
      </mc:AlternateContent>
    </p:controls>
    <p:extLst>
      <p:ext uri="{BB962C8B-B14F-4D97-AF65-F5344CB8AC3E}">
        <p14:creationId xmlns:p14="http://schemas.microsoft.com/office/powerpoint/2010/main" val="66562716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7DDAD2-7D1E-448E-A370-423D815FC5D7}"/>
              </a:ext>
            </a:extLst>
          </p:cNvPr>
          <p:cNvGrpSpPr/>
          <p:nvPr/>
        </p:nvGrpSpPr>
        <p:grpSpPr>
          <a:xfrm rot="879217">
            <a:off x="4190543" y="810075"/>
            <a:ext cx="3357290" cy="1025140"/>
            <a:chOff x="158758" y="984526"/>
            <a:chExt cx="4264862" cy="1025140"/>
          </a:xfrm>
        </p:grpSpPr>
        <p:sp>
          <p:nvSpPr>
            <p:cNvPr id="3" name="TextBox 2">
              <a:extLst>
                <a:ext uri="{FF2B5EF4-FFF2-40B4-BE49-F238E27FC236}">
                  <a16:creationId xmlns:a16="http://schemas.microsoft.com/office/drawing/2014/main" id="{5EB5BBF8-0A57-4B22-B4AB-31E5407A6A96}"/>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000" dirty="0" err="1">
                  <a:ln w="127000">
                    <a:solidFill>
                      <a:schemeClr val="bg1"/>
                    </a:solidFill>
                  </a:ln>
                  <a:latin typeface="#9Slide05 Phobia" panose="02000506000000020003" pitchFamily="2" charset="0"/>
                </a:rPr>
                <a:t>Hoạt</a:t>
              </a:r>
              <a:r>
                <a:rPr lang="en-US" sz="6000" dirty="0">
                  <a:ln w="127000">
                    <a:solidFill>
                      <a:schemeClr val="bg1"/>
                    </a:solidFill>
                  </a:ln>
                  <a:latin typeface="#9Slide05 Phobia" panose="02000506000000020003" pitchFamily="2" charset="0"/>
                </a:rPr>
                <a:t>  </a:t>
              </a:r>
              <a:r>
                <a:rPr lang="en-US" sz="6000" dirty="0" err="1">
                  <a:ln w="127000">
                    <a:solidFill>
                      <a:schemeClr val="bg1"/>
                    </a:solidFill>
                  </a:ln>
                  <a:latin typeface="#9Slide05 Phobia" panose="02000506000000020003" pitchFamily="2" charset="0"/>
                </a:rPr>
                <a:t>động</a:t>
              </a:r>
              <a:endParaRPr lang="en-US" sz="6000" dirty="0">
                <a:ln w="127000">
                  <a:solidFill>
                    <a:schemeClr val="bg1"/>
                  </a:solidFill>
                </a:ln>
                <a:latin typeface="#9Slide05 Phobia" panose="02000506000000020003" pitchFamily="2" charset="0"/>
              </a:endParaRPr>
            </a:p>
          </p:txBody>
        </p:sp>
        <p:sp>
          <p:nvSpPr>
            <p:cNvPr id="4" name="TextBox 3">
              <a:extLst>
                <a:ext uri="{FF2B5EF4-FFF2-40B4-BE49-F238E27FC236}">
                  <a16:creationId xmlns:a16="http://schemas.microsoft.com/office/drawing/2014/main" id="{B52C2105-FA93-47D1-972B-38BC580736F2}"/>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6000" dirty="0" err="1">
                  <a:solidFill>
                    <a:srgbClr val="003366"/>
                  </a:solidFill>
                  <a:latin typeface="#9Slide05 Phobia" panose="02000506000000020003" pitchFamily="2" charset="0"/>
                </a:rPr>
                <a:t>Hoạt</a:t>
              </a:r>
              <a:r>
                <a:rPr lang="en-US" sz="6000" dirty="0">
                  <a:solidFill>
                    <a:srgbClr val="003366"/>
                  </a:solidFill>
                  <a:latin typeface="#9Slide05 Phobia" panose="02000506000000020003" pitchFamily="2" charset="0"/>
                </a:rPr>
                <a:t>  </a:t>
              </a:r>
              <a:r>
                <a:rPr lang="en-US" sz="6000" dirty="0" err="1">
                  <a:solidFill>
                    <a:srgbClr val="003366"/>
                  </a:solidFill>
                  <a:latin typeface="#9Slide05 Phobia" panose="02000506000000020003" pitchFamily="2" charset="0"/>
                </a:rPr>
                <a:t>động</a:t>
              </a:r>
              <a:endParaRPr lang="en-US" sz="6000" dirty="0">
                <a:solidFill>
                  <a:srgbClr val="003366"/>
                </a:solidFill>
                <a:latin typeface="#9Slide05 Phobia" panose="02000506000000020003" pitchFamily="2" charset="0"/>
              </a:endParaRPr>
            </a:p>
          </p:txBody>
        </p:sp>
      </p:grpSp>
      <p:grpSp>
        <p:nvGrpSpPr>
          <p:cNvPr id="5" name="Group 4">
            <a:extLst>
              <a:ext uri="{FF2B5EF4-FFF2-40B4-BE49-F238E27FC236}">
                <a16:creationId xmlns:a16="http://schemas.microsoft.com/office/drawing/2014/main" id="{A9C027AC-8D65-4BC0-B8B0-0AC6096D826A}"/>
              </a:ext>
            </a:extLst>
          </p:cNvPr>
          <p:cNvGrpSpPr/>
          <p:nvPr/>
        </p:nvGrpSpPr>
        <p:grpSpPr>
          <a:xfrm>
            <a:off x="134432" y="1445279"/>
            <a:ext cx="12057568" cy="2074142"/>
            <a:chOff x="712557" y="1659320"/>
            <a:chExt cx="16873686" cy="2074142"/>
          </a:xfrm>
        </p:grpSpPr>
        <p:sp>
          <p:nvSpPr>
            <p:cNvPr id="6" name="TextBox 5">
              <a:extLst>
                <a:ext uri="{FF2B5EF4-FFF2-40B4-BE49-F238E27FC236}">
                  <a16:creationId xmlns:a16="http://schemas.microsoft.com/office/drawing/2014/main" id="{0D955541-DD42-4766-A202-A531E254E973}"/>
                </a:ext>
              </a:extLst>
            </p:cNvPr>
            <p:cNvSpPr txBox="1"/>
            <p:nvPr/>
          </p:nvSpPr>
          <p:spPr>
            <a:xfrm>
              <a:off x="730330" y="1669820"/>
              <a:ext cx="16855913" cy="2063642"/>
            </a:xfrm>
            <a:prstGeom prst="rect">
              <a:avLst/>
            </a:prstGeom>
            <a:noFill/>
          </p:spPr>
          <p:txBody>
            <a:bodyPr wrap="square">
              <a:spAutoFit/>
            </a:bodyPr>
            <a:lstStyle/>
            <a:p>
              <a:pPr algn="ctr">
                <a:lnSpc>
                  <a:spcPct val="80000"/>
                </a:lnSpc>
              </a:pPr>
              <a:r>
                <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NỐI TIẾP ĐOẠN THEO NHÓM</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7" name="TextBox 6">
              <a:extLst>
                <a:ext uri="{FF2B5EF4-FFF2-40B4-BE49-F238E27FC236}">
                  <a16:creationId xmlns:a16="http://schemas.microsoft.com/office/drawing/2014/main" id="{2A83291D-745D-4541-AF5D-7721D0DA34EF}"/>
                </a:ext>
              </a:extLst>
            </p:cNvPr>
            <p:cNvSpPr txBox="1"/>
            <p:nvPr/>
          </p:nvSpPr>
          <p:spPr>
            <a:xfrm>
              <a:off x="712557" y="1659320"/>
              <a:ext cx="16855913" cy="2063642"/>
            </a:xfrm>
            <a:prstGeom prst="rect">
              <a:avLst/>
            </a:prstGeom>
            <a:noFill/>
          </p:spPr>
          <p:txBody>
            <a:bodyPr wrap="square">
              <a:spAutoFit/>
            </a:bodyPr>
            <a:lstStyle/>
            <a:p>
              <a:pPr algn="ctr">
                <a:lnSpc>
                  <a:spcPct val="80000"/>
                </a:lnSpc>
              </a:pP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8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Ế</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Ạ</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 </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p>
          </p:txBody>
        </p:sp>
      </p:grpSp>
      <p:grpSp>
        <p:nvGrpSpPr>
          <p:cNvPr id="31" name="Group 30">
            <a:extLst>
              <a:ext uri="{FF2B5EF4-FFF2-40B4-BE49-F238E27FC236}">
                <a16:creationId xmlns:a16="http://schemas.microsoft.com/office/drawing/2014/main" id="{AC8DDDDC-47F0-4750-8E3D-067FA4C8A7A5}"/>
              </a:ext>
            </a:extLst>
          </p:cNvPr>
          <p:cNvGrpSpPr/>
          <p:nvPr/>
        </p:nvGrpSpPr>
        <p:grpSpPr>
          <a:xfrm>
            <a:off x="599222" y="3789322"/>
            <a:ext cx="4732195" cy="2532853"/>
            <a:chOff x="3075433" y="1253586"/>
            <a:chExt cx="4732195" cy="2532853"/>
          </a:xfrm>
        </p:grpSpPr>
        <p:sp>
          <p:nvSpPr>
            <p:cNvPr id="32" name="Rectangle: Rounded Corners 6">
              <a:extLst>
                <a:ext uri="{FF2B5EF4-FFF2-40B4-BE49-F238E27FC236}">
                  <a16:creationId xmlns:a16="http://schemas.microsoft.com/office/drawing/2014/main" id="{E65CAEA6-AF54-470B-BFB1-9A04CE1DEA25}"/>
                </a:ext>
              </a:extLst>
            </p:cNvPr>
            <p:cNvSpPr/>
            <p:nvPr/>
          </p:nvSpPr>
          <p:spPr>
            <a:xfrm>
              <a:off x="3075433" y="1724298"/>
              <a:ext cx="4732195" cy="2062141"/>
            </a:xfrm>
            <a:custGeom>
              <a:avLst/>
              <a:gdLst>
                <a:gd name="connsiteX0" fmla="*/ 0 w 4732195"/>
                <a:gd name="connsiteY0" fmla="*/ 415975 h 2062141"/>
                <a:gd name="connsiteX1" fmla="*/ 415975 w 4732195"/>
                <a:gd name="connsiteY1" fmla="*/ 0 h 2062141"/>
                <a:gd name="connsiteX2" fmla="*/ 1105018 w 4732195"/>
                <a:gd name="connsiteY2" fmla="*/ 0 h 2062141"/>
                <a:gd name="connsiteX3" fmla="*/ 1833064 w 4732195"/>
                <a:gd name="connsiteY3" fmla="*/ 0 h 2062141"/>
                <a:gd name="connsiteX4" fmla="*/ 2561110 w 4732195"/>
                <a:gd name="connsiteY4" fmla="*/ 0 h 2062141"/>
                <a:gd name="connsiteX5" fmla="*/ 3172148 w 4732195"/>
                <a:gd name="connsiteY5" fmla="*/ 0 h 2062141"/>
                <a:gd name="connsiteX6" fmla="*/ 3705182 w 4732195"/>
                <a:gd name="connsiteY6" fmla="*/ 0 h 2062141"/>
                <a:gd name="connsiteX7" fmla="*/ 4316220 w 4732195"/>
                <a:gd name="connsiteY7" fmla="*/ 0 h 2062141"/>
                <a:gd name="connsiteX8" fmla="*/ 4732195 w 4732195"/>
                <a:gd name="connsiteY8" fmla="*/ 415975 h 2062141"/>
                <a:gd name="connsiteX9" fmla="*/ 4732195 w 4732195"/>
                <a:gd name="connsiteY9" fmla="*/ 994165 h 2062141"/>
                <a:gd name="connsiteX10" fmla="*/ 4732195 w 4732195"/>
                <a:gd name="connsiteY10" fmla="*/ 1646166 h 2062141"/>
                <a:gd name="connsiteX11" fmla="*/ 4316220 w 4732195"/>
                <a:gd name="connsiteY11" fmla="*/ 2062141 h 2062141"/>
                <a:gd name="connsiteX12" fmla="*/ 3627177 w 4732195"/>
                <a:gd name="connsiteY12" fmla="*/ 2062141 h 2062141"/>
                <a:gd name="connsiteX13" fmla="*/ 3094143 w 4732195"/>
                <a:gd name="connsiteY13" fmla="*/ 2062141 h 2062141"/>
                <a:gd name="connsiteX14" fmla="*/ 2444102 w 4732195"/>
                <a:gd name="connsiteY14" fmla="*/ 2062141 h 2062141"/>
                <a:gd name="connsiteX15" fmla="*/ 1794062 w 4732195"/>
                <a:gd name="connsiteY15" fmla="*/ 2062141 h 2062141"/>
                <a:gd name="connsiteX16" fmla="*/ 1144021 w 4732195"/>
                <a:gd name="connsiteY16" fmla="*/ 2062141 h 2062141"/>
                <a:gd name="connsiteX17" fmla="*/ 415975 w 4732195"/>
                <a:gd name="connsiteY17" fmla="*/ 2062141 h 2062141"/>
                <a:gd name="connsiteX18" fmla="*/ 0 w 4732195"/>
                <a:gd name="connsiteY18" fmla="*/ 1646166 h 2062141"/>
                <a:gd name="connsiteX19" fmla="*/ 0 w 4732195"/>
                <a:gd name="connsiteY19" fmla="*/ 1031071 h 2062141"/>
                <a:gd name="connsiteX20" fmla="*/ 0 w 4732195"/>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2195" h="2062141" fill="none" extrusionOk="0">
                  <a:moveTo>
                    <a:pt x="0" y="415975"/>
                  </a:moveTo>
                  <a:cubicBezTo>
                    <a:pt x="18688" y="226813"/>
                    <a:pt x="134079" y="-19607"/>
                    <a:pt x="415975" y="0"/>
                  </a:cubicBezTo>
                  <a:cubicBezTo>
                    <a:pt x="738052" y="15251"/>
                    <a:pt x="827562" y="-8241"/>
                    <a:pt x="1105018" y="0"/>
                  </a:cubicBezTo>
                  <a:cubicBezTo>
                    <a:pt x="1382474" y="8241"/>
                    <a:pt x="1510158" y="-1112"/>
                    <a:pt x="1833064" y="0"/>
                  </a:cubicBezTo>
                  <a:cubicBezTo>
                    <a:pt x="2155970" y="1112"/>
                    <a:pt x="2205637" y="-15743"/>
                    <a:pt x="2561110" y="0"/>
                  </a:cubicBezTo>
                  <a:cubicBezTo>
                    <a:pt x="2916583" y="15743"/>
                    <a:pt x="2955522" y="-6800"/>
                    <a:pt x="3172148" y="0"/>
                  </a:cubicBezTo>
                  <a:cubicBezTo>
                    <a:pt x="3388774" y="6800"/>
                    <a:pt x="3530532" y="-7267"/>
                    <a:pt x="3705182" y="0"/>
                  </a:cubicBezTo>
                  <a:cubicBezTo>
                    <a:pt x="3879832" y="7267"/>
                    <a:pt x="4029685" y="-27772"/>
                    <a:pt x="4316220" y="0"/>
                  </a:cubicBezTo>
                  <a:cubicBezTo>
                    <a:pt x="4541065" y="39853"/>
                    <a:pt x="4726909" y="180386"/>
                    <a:pt x="4732195" y="415975"/>
                  </a:cubicBezTo>
                  <a:cubicBezTo>
                    <a:pt x="4743660" y="627764"/>
                    <a:pt x="4734904" y="790027"/>
                    <a:pt x="4732195" y="994165"/>
                  </a:cubicBezTo>
                  <a:cubicBezTo>
                    <a:pt x="4729487" y="1198303"/>
                    <a:pt x="4749424" y="1415720"/>
                    <a:pt x="4732195" y="1646166"/>
                  </a:cubicBezTo>
                  <a:cubicBezTo>
                    <a:pt x="4707608" y="1863061"/>
                    <a:pt x="4548821" y="2084154"/>
                    <a:pt x="4316220" y="2062141"/>
                  </a:cubicBezTo>
                  <a:cubicBezTo>
                    <a:pt x="3976995" y="2076768"/>
                    <a:pt x="3795873" y="2040769"/>
                    <a:pt x="3627177" y="2062141"/>
                  </a:cubicBezTo>
                  <a:cubicBezTo>
                    <a:pt x="3458481" y="2083513"/>
                    <a:pt x="3225211" y="2053755"/>
                    <a:pt x="3094143" y="2062141"/>
                  </a:cubicBezTo>
                  <a:cubicBezTo>
                    <a:pt x="2963075" y="2070527"/>
                    <a:pt x="2677899" y="2038975"/>
                    <a:pt x="2444102" y="2062141"/>
                  </a:cubicBezTo>
                  <a:cubicBezTo>
                    <a:pt x="2210305" y="2085307"/>
                    <a:pt x="1960614" y="2089986"/>
                    <a:pt x="1794062" y="2062141"/>
                  </a:cubicBezTo>
                  <a:cubicBezTo>
                    <a:pt x="1627510" y="2034296"/>
                    <a:pt x="1406830" y="2083079"/>
                    <a:pt x="1144021" y="2062141"/>
                  </a:cubicBezTo>
                  <a:cubicBezTo>
                    <a:pt x="881212" y="2041203"/>
                    <a:pt x="755169" y="2044875"/>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732195" h="2062141" stroke="0" extrusionOk="0">
                  <a:moveTo>
                    <a:pt x="0" y="415975"/>
                  </a:moveTo>
                  <a:cubicBezTo>
                    <a:pt x="184" y="191865"/>
                    <a:pt x="203938" y="31629"/>
                    <a:pt x="415975" y="0"/>
                  </a:cubicBezTo>
                  <a:cubicBezTo>
                    <a:pt x="577440" y="28105"/>
                    <a:pt x="803871" y="25839"/>
                    <a:pt x="1105018" y="0"/>
                  </a:cubicBezTo>
                  <a:cubicBezTo>
                    <a:pt x="1406165" y="-25839"/>
                    <a:pt x="1519641" y="-4632"/>
                    <a:pt x="1677054" y="0"/>
                  </a:cubicBezTo>
                  <a:cubicBezTo>
                    <a:pt x="1834467" y="4632"/>
                    <a:pt x="1986792" y="-16542"/>
                    <a:pt x="2249090" y="0"/>
                  </a:cubicBezTo>
                  <a:cubicBezTo>
                    <a:pt x="2511388" y="16542"/>
                    <a:pt x="2715455" y="-16342"/>
                    <a:pt x="2938133" y="0"/>
                  </a:cubicBezTo>
                  <a:cubicBezTo>
                    <a:pt x="3160811" y="16342"/>
                    <a:pt x="3305694" y="1360"/>
                    <a:pt x="3549172" y="0"/>
                  </a:cubicBezTo>
                  <a:cubicBezTo>
                    <a:pt x="3792650" y="-1360"/>
                    <a:pt x="4160511" y="-15342"/>
                    <a:pt x="4316220" y="0"/>
                  </a:cubicBezTo>
                  <a:cubicBezTo>
                    <a:pt x="4550020" y="-12332"/>
                    <a:pt x="4759891" y="213568"/>
                    <a:pt x="4732195" y="415975"/>
                  </a:cubicBezTo>
                  <a:cubicBezTo>
                    <a:pt x="4722675" y="613914"/>
                    <a:pt x="4707466" y="755025"/>
                    <a:pt x="4732195" y="1006467"/>
                  </a:cubicBezTo>
                  <a:cubicBezTo>
                    <a:pt x="4756924" y="1257909"/>
                    <a:pt x="4707876" y="1399852"/>
                    <a:pt x="4732195" y="1646166"/>
                  </a:cubicBezTo>
                  <a:cubicBezTo>
                    <a:pt x="4740177" y="1823691"/>
                    <a:pt x="4553960" y="2063814"/>
                    <a:pt x="4316220" y="2062141"/>
                  </a:cubicBezTo>
                  <a:cubicBezTo>
                    <a:pt x="4096313" y="2075720"/>
                    <a:pt x="3944398" y="2071272"/>
                    <a:pt x="3744184" y="2062141"/>
                  </a:cubicBezTo>
                  <a:cubicBezTo>
                    <a:pt x="3543970" y="2053010"/>
                    <a:pt x="3327574" y="2078830"/>
                    <a:pt x="3172148" y="2062141"/>
                  </a:cubicBezTo>
                  <a:cubicBezTo>
                    <a:pt x="3016722" y="2045452"/>
                    <a:pt x="2679262" y="2032508"/>
                    <a:pt x="2483105" y="2062141"/>
                  </a:cubicBezTo>
                  <a:cubicBezTo>
                    <a:pt x="2286948" y="2091774"/>
                    <a:pt x="2034075" y="2028845"/>
                    <a:pt x="1755059" y="2062141"/>
                  </a:cubicBezTo>
                  <a:cubicBezTo>
                    <a:pt x="1476043" y="2095437"/>
                    <a:pt x="1351915" y="2066338"/>
                    <a:pt x="1144021" y="2062141"/>
                  </a:cubicBezTo>
                  <a:cubicBezTo>
                    <a:pt x="936127" y="2057944"/>
                    <a:pt x="610271" y="2082650"/>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200" b="0" i="0" dirty="0" err="1">
                  <a:solidFill>
                    <a:srgbClr val="000000"/>
                  </a:solidFill>
                  <a:effectLst/>
                  <a:latin typeface="UTM Duepuntozero" panose="02040603050506020204" pitchFamily="18" charset="0"/>
                </a:rPr>
                <a:t>Phân</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công</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đọc</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theo</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đoạn</a:t>
              </a:r>
              <a:r>
                <a:rPr lang="en-US" sz="3200" b="0" i="0" dirty="0">
                  <a:solidFill>
                    <a:srgbClr val="000000"/>
                  </a:solidFill>
                  <a:effectLst/>
                  <a:latin typeface="UTM Duepuntozero" panose="02040603050506020204" pitchFamily="18" charset="0"/>
                </a:rPr>
                <a:t>.</a:t>
              </a:r>
            </a:p>
            <a:p>
              <a:pPr marL="568325" algn="just">
                <a:lnSpc>
                  <a:spcPct val="120000"/>
                </a:lnSpc>
              </a:pPr>
              <a:r>
                <a:rPr lang="en-US" sz="3200" b="0" i="0" dirty="0" err="1">
                  <a:solidFill>
                    <a:srgbClr val="000000"/>
                  </a:solidFill>
                  <a:effectLst/>
                  <a:latin typeface="UTM Duepuntozero" panose="02040603050506020204" pitchFamily="18" charset="0"/>
                </a:rPr>
                <a:t>Tất</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cả</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thành</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viên</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đều</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đọc</a:t>
              </a:r>
              <a:r>
                <a:rPr lang="en-US" sz="3200" b="0" i="0" dirty="0">
                  <a:solidFill>
                    <a:srgbClr val="000000"/>
                  </a:solidFill>
                  <a:effectLst/>
                  <a:latin typeface="UTM Duepuntozero" panose="02040603050506020204" pitchFamily="18" charset="0"/>
                </a:rPr>
                <a:t>.</a:t>
              </a:r>
            </a:p>
            <a:p>
              <a:pPr marL="568325" algn="just">
                <a:lnSpc>
                  <a:spcPct val="120000"/>
                </a:lnSpc>
              </a:pPr>
              <a:r>
                <a:rPr lang="en-US" sz="3200" dirty="0" err="1">
                  <a:solidFill>
                    <a:srgbClr val="000000"/>
                  </a:solidFill>
                  <a:latin typeface="UTM Duepuntozero" panose="02040603050506020204" pitchFamily="18" charset="0"/>
                </a:rPr>
                <a:t>Giải</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nghĩa</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từ</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cùng</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nhau</a:t>
              </a:r>
              <a:r>
                <a:rPr lang="en-US" sz="3200" dirty="0">
                  <a:solidFill>
                    <a:srgbClr val="000000"/>
                  </a:solidFill>
                  <a:latin typeface="UTM Duepuntozero" panose="02040603050506020204" pitchFamily="18" charset="0"/>
                </a:rPr>
                <a:t>.</a:t>
              </a:r>
              <a:r>
                <a:rPr lang="en-US" sz="3200" b="0" i="0" dirty="0">
                  <a:solidFill>
                    <a:srgbClr val="000000"/>
                  </a:solidFill>
                  <a:effectLst/>
                  <a:latin typeface="UTM Duepuntozero" panose="02040603050506020204" pitchFamily="18" charset="0"/>
                </a:rPr>
                <a:t> </a:t>
              </a:r>
              <a:endParaRPr lang="vi-VN" sz="3200" b="0" i="0" dirty="0">
                <a:solidFill>
                  <a:srgbClr val="000000"/>
                </a:solidFill>
                <a:effectLst/>
              </a:endParaRPr>
            </a:p>
          </p:txBody>
        </p:sp>
        <p:sp>
          <p:nvSpPr>
            <p:cNvPr id="33" name="Rectangle: Rounded Corners 32">
              <a:extLst>
                <a:ext uri="{FF2B5EF4-FFF2-40B4-BE49-F238E27FC236}">
                  <a16:creationId xmlns:a16="http://schemas.microsoft.com/office/drawing/2014/main" id="{BE7A1474-DD66-462A-9785-E8C1453207C1}"/>
                </a:ext>
              </a:extLst>
            </p:cNvPr>
            <p:cNvSpPr/>
            <p:nvPr/>
          </p:nvSpPr>
          <p:spPr>
            <a:xfrm>
              <a:off x="5282331" y="1253586"/>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4" name="Picture 33">
              <a:extLst>
                <a:ext uri="{FF2B5EF4-FFF2-40B4-BE49-F238E27FC236}">
                  <a16:creationId xmlns:a16="http://schemas.microsoft.com/office/drawing/2014/main" id="{903C381E-5181-4974-8773-ED1BAA4D7DDF}"/>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EBE8C7E4-E4A2-4935-8B27-556E1A8E41BD}"/>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36" name="Picture 35">
              <a:extLst>
                <a:ext uri="{FF2B5EF4-FFF2-40B4-BE49-F238E27FC236}">
                  <a16:creationId xmlns:a16="http://schemas.microsoft.com/office/drawing/2014/main" id="{17E98E22-4864-4EC6-8553-B3256636C807}"/>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37" name="Group 36">
            <a:extLst>
              <a:ext uri="{FF2B5EF4-FFF2-40B4-BE49-F238E27FC236}">
                <a16:creationId xmlns:a16="http://schemas.microsoft.com/office/drawing/2014/main" id="{E2047C36-E358-474E-92EE-C54BC75CCD89}"/>
              </a:ext>
            </a:extLst>
          </p:cNvPr>
          <p:cNvGrpSpPr/>
          <p:nvPr/>
        </p:nvGrpSpPr>
        <p:grpSpPr>
          <a:xfrm>
            <a:off x="5531151" y="3828749"/>
            <a:ext cx="6201066" cy="2437071"/>
            <a:chOff x="5189219" y="3812803"/>
            <a:chExt cx="6201066" cy="2437071"/>
          </a:xfrm>
        </p:grpSpPr>
        <p:grpSp>
          <p:nvGrpSpPr>
            <p:cNvPr id="38" name="Group 37">
              <a:extLst>
                <a:ext uri="{FF2B5EF4-FFF2-40B4-BE49-F238E27FC236}">
                  <a16:creationId xmlns:a16="http://schemas.microsoft.com/office/drawing/2014/main" id="{C7649197-4995-43E2-AE21-E94CF3FE3E42}"/>
                </a:ext>
              </a:extLst>
            </p:cNvPr>
            <p:cNvGrpSpPr/>
            <p:nvPr/>
          </p:nvGrpSpPr>
          <p:grpSpPr>
            <a:xfrm>
              <a:off x="5189219" y="3812803"/>
              <a:ext cx="6201066" cy="2437071"/>
              <a:chOff x="3323319" y="1250854"/>
              <a:chExt cx="6201066" cy="2437071"/>
            </a:xfrm>
          </p:grpSpPr>
          <p:sp>
            <p:nvSpPr>
              <p:cNvPr id="48" name="Rectangle: Rounded Corners 12">
                <a:extLst>
                  <a:ext uri="{FF2B5EF4-FFF2-40B4-BE49-F238E27FC236}">
                    <a16:creationId xmlns:a16="http://schemas.microsoft.com/office/drawing/2014/main" id="{ABA88C62-6FB5-43B2-8E60-EC4A7B411297}"/>
                  </a:ext>
                </a:extLst>
              </p:cNvPr>
              <p:cNvSpPr/>
              <p:nvPr/>
            </p:nvSpPr>
            <p:spPr>
              <a:xfrm>
                <a:off x="3323319" y="1724299"/>
                <a:ext cx="6201066" cy="1963626"/>
              </a:xfrm>
              <a:custGeom>
                <a:avLst/>
                <a:gdLst>
                  <a:gd name="connsiteX0" fmla="*/ 0 w 6201066"/>
                  <a:gd name="connsiteY0" fmla="*/ 396103 h 1963626"/>
                  <a:gd name="connsiteX1" fmla="*/ 396103 w 6201066"/>
                  <a:gd name="connsiteY1" fmla="*/ 0 h 1963626"/>
                  <a:gd name="connsiteX2" fmla="*/ 1072211 w 6201066"/>
                  <a:gd name="connsiteY2" fmla="*/ 0 h 1963626"/>
                  <a:gd name="connsiteX3" fmla="*/ 1640141 w 6201066"/>
                  <a:gd name="connsiteY3" fmla="*/ 0 h 1963626"/>
                  <a:gd name="connsiteX4" fmla="*/ 2208071 w 6201066"/>
                  <a:gd name="connsiteY4" fmla="*/ 0 h 1963626"/>
                  <a:gd name="connsiteX5" fmla="*/ 2938267 w 6201066"/>
                  <a:gd name="connsiteY5" fmla="*/ 0 h 1963626"/>
                  <a:gd name="connsiteX6" fmla="*/ 3452109 w 6201066"/>
                  <a:gd name="connsiteY6" fmla="*/ 0 h 1963626"/>
                  <a:gd name="connsiteX7" fmla="*/ 4020039 w 6201066"/>
                  <a:gd name="connsiteY7" fmla="*/ 0 h 1963626"/>
                  <a:gd name="connsiteX8" fmla="*/ 4804324 w 6201066"/>
                  <a:gd name="connsiteY8" fmla="*/ 0 h 1963626"/>
                  <a:gd name="connsiteX9" fmla="*/ 5804963 w 6201066"/>
                  <a:gd name="connsiteY9" fmla="*/ 0 h 1963626"/>
                  <a:gd name="connsiteX10" fmla="*/ 6201066 w 6201066"/>
                  <a:gd name="connsiteY10" fmla="*/ 396103 h 1963626"/>
                  <a:gd name="connsiteX11" fmla="*/ 6201066 w 6201066"/>
                  <a:gd name="connsiteY11" fmla="*/ 981813 h 1963626"/>
                  <a:gd name="connsiteX12" fmla="*/ 6201066 w 6201066"/>
                  <a:gd name="connsiteY12" fmla="*/ 1567523 h 1963626"/>
                  <a:gd name="connsiteX13" fmla="*/ 5804963 w 6201066"/>
                  <a:gd name="connsiteY13" fmla="*/ 1963626 h 1963626"/>
                  <a:gd name="connsiteX14" fmla="*/ 5128856 w 6201066"/>
                  <a:gd name="connsiteY14" fmla="*/ 1963626 h 1963626"/>
                  <a:gd name="connsiteX15" fmla="*/ 4452748 w 6201066"/>
                  <a:gd name="connsiteY15" fmla="*/ 1963626 h 1963626"/>
                  <a:gd name="connsiteX16" fmla="*/ 3722552 w 6201066"/>
                  <a:gd name="connsiteY16" fmla="*/ 1963626 h 1963626"/>
                  <a:gd name="connsiteX17" fmla="*/ 3046444 w 6201066"/>
                  <a:gd name="connsiteY17" fmla="*/ 1963626 h 1963626"/>
                  <a:gd name="connsiteX18" fmla="*/ 2424426 w 6201066"/>
                  <a:gd name="connsiteY18" fmla="*/ 1963626 h 1963626"/>
                  <a:gd name="connsiteX19" fmla="*/ 1802407 w 6201066"/>
                  <a:gd name="connsiteY19" fmla="*/ 1963626 h 1963626"/>
                  <a:gd name="connsiteX20" fmla="*/ 1288565 w 6201066"/>
                  <a:gd name="connsiteY20" fmla="*/ 1963626 h 1963626"/>
                  <a:gd name="connsiteX21" fmla="*/ 396103 w 6201066"/>
                  <a:gd name="connsiteY21" fmla="*/ 1963626 h 1963626"/>
                  <a:gd name="connsiteX22" fmla="*/ 0 w 6201066"/>
                  <a:gd name="connsiteY22" fmla="*/ 1567523 h 1963626"/>
                  <a:gd name="connsiteX23" fmla="*/ 0 w 6201066"/>
                  <a:gd name="connsiteY23" fmla="*/ 993527 h 1963626"/>
                  <a:gd name="connsiteX24" fmla="*/ 0 w 6201066"/>
                  <a:gd name="connsiteY24"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1066" h="1963626" fill="none" extrusionOk="0">
                    <a:moveTo>
                      <a:pt x="0" y="396103"/>
                    </a:moveTo>
                    <a:cubicBezTo>
                      <a:pt x="-11854" y="141987"/>
                      <a:pt x="187023" y="14175"/>
                      <a:pt x="396103" y="0"/>
                    </a:cubicBezTo>
                    <a:cubicBezTo>
                      <a:pt x="691931" y="26667"/>
                      <a:pt x="923303" y="-18805"/>
                      <a:pt x="1072211" y="0"/>
                    </a:cubicBezTo>
                    <a:cubicBezTo>
                      <a:pt x="1221119" y="18805"/>
                      <a:pt x="1475054" y="26472"/>
                      <a:pt x="1640141" y="0"/>
                    </a:cubicBezTo>
                    <a:cubicBezTo>
                      <a:pt x="1805228" y="-26472"/>
                      <a:pt x="2026758" y="-19596"/>
                      <a:pt x="2208071" y="0"/>
                    </a:cubicBezTo>
                    <a:cubicBezTo>
                      <a:pt x="2389384" y="19596"/>
                      <a:pt x="2712907" y="2"/>
                      <a:pt x="2938267" y="0"/>
                    </a:cubicBezTo>
                    <a:cubicBezTo>
                      <a:pt x="3163627" y="-2"/>
                      <a:pt x="3195799" y="-2131"/>
                      <a:pt x="3452109" y="0"/>
                    </a:cubicBezTo>
                    <a:cubicBezTo>
                      <a:pt x="3708419" y="2131"/>
                      <a:pt x="3791192" y="-11151"/>
                      <a:pt x="4020039" y="0"/>
                    </a:cubicBezTo>
                    <a:cubicBezTo>
                      <a:pt x="4248886" y="11151"/>
                      <a:pt x="4482545" y="16069"/>
                      <a:pt x="4804324" y="0"/>
                    </a:cubicBezTo>
                    <a:cubicBezTo>
                      <a:pt x="5126103" y="-16069"/>
                      <a:pt x="5418703" y="4318"/>
                      <a:pt x="5804963" y="0"/>
                    </a:cubicBezTo>
                    <a:cubicBezTo>
                      <a:pt x="6020249" y="4323"/>
                      <a:pt x="6214759" y="185608"/>
                      <a:pt x="6201066" y="396103"/>
                    </a:cubicBezTo>
                    <a:cubicBezTo>
                      <a:pt x="6226223" y="540454"/>
                      <a:pt x="6183548" y="712678"/>
                      <a:pt x="6201066" y="981813"/>
                    </a:cubicBezTo>
                    <a:cubicBezTo>
                      <a:pt x="6218585" y="1250948"/>
                      <a:pt x="6210531" y="1392858"/>
                      <a:pt x="6201066" y="1567523"/>
                    </a:cubicBezTo>
                    <a:cubicBezTo>
                      <a:pt x="6208436" y="1784978"/>
                      <a:pt x="5990700" y="1928961"/>
                      <a:pt x="5804963" y="1963626"/>
                    </a:cubicBezTo>
                    <a:cubicBezTo>
                      <a:pt x="5496054" y="1944172"/>
                      <a:pt x="5340244" y="1969790"/>
                      <a:pt x="5128856" y="1963626"/>
                    </a:cubicBezTo>
                    <a:cubicBezTo>
                      <a:pt x="4917468" y="1957462"/>
                      <a:pt x="4758573" y="1987612"/>
                      <a:pt x="4452748" y="1963626"/>
                    </a:cubicBezTo>
                    <a:cubicBezTo>
                      <a:pt x="4146923" y="1939640"/>
                      <a:pt x="4018179" y="1935004"/>
                      <a:pt x="3722552" y="1963626"/>
                    </a:cubicBezTo>
                    <a:cubicBezTo>
                      <a:pt x="3426925" y="1992248"/>
                      <a:pt x="3285098" y="1992543"/>
                      <a:pt x="3046444" y="1963626"/>
                    </a:cubicBezTo>
                    <a:cubicBezTo>
                      <a:pt x="2807790" y="1934709"/>
                      <a:pt x="2712387" y="1985697"/>
                      <a:pt x="2424426" y="1963626"/>
                    </a:cubicBezTo>
                    <a:cubicBezTo>
                      <a:pt x="2136465" y="1941555"/>
                      <a:pt x="2090311" y="1934165"/>
                      <a:pt x="1802407" y="1963626"/>
                    </a:cubicBezTo>
                    <a:cubicBezTo>
                      <a:pt x="1514503" y="1993087"/>
                      <a:pt x="1454327" y="1946601"/>
                      <a:pt x="1288565" y="1963626"/>
                    </a:cubicBezTo>
                    <a:cubicBezTo>
                      <a:pt x="1122803" y="1980651"/>
                      <a:pt x="753246" y="1920404"/>
                      <a:pt x="396103" y="1963626"/>
                    </a:cubicBezTo>
                    <a:cubicBezTo>
                      <a:pt x="169543" y="1967158"/>
                      <a:pt x="17778" y="1765006"/>
                      <a:pt x="0" y="1567523"/>
                    </a:cubicBezTo>
                    <a:cubicBezTo>
                      <a:pt x="-26535" y="1407873"/>
                      <a:pt x="-20716" y="1242775"/>
                      <a:pt x="0" y="993527"/>
                    </a:cubicBezTo>
                    <a:cubicBezTo>
                      <a:pt x="20716" y="744279"/>
                      <a:pt x="-15039" y="538802"/>
                      <a:pt x="0" y="396103"/>
                    </a:cubicBezTo>
                    <a:close/>
                  </a:path>
                  <a:path w="6201066" h="1963626" stroke="0" extrusionOk="0">
                    <a:moveTo>
                      <a:pt x="0" y="396103"/>
                    </a:moveTo>
                    <a:cubicBezTo>
                      <a:pt x="393" y="189365"/>
                      <a:pt x="202428" y="44828"/>
                      <a:pt x="396103" y="0"/>
                    </a:cubicBezTo>
                    <a:cubicBezTo>
                      <a:pt x="609182" y="3399"/>
                      <a:pt x="841154" y="19795"/>
                      <a:pt x="1126299" y="0"/>
                    </a:cubicBezTo>
                    <a:cubicBezTo>
                      <a:pt x="1411444" y="-19795"/>
                      <a:pt x="1508815" y="13957"/>
                      <a:pt x="1694229" y="0"/>
                    </a:cubicBezTo>
                    <a:cubicBezTo>
                      <a:pt x="1879643" y="-13957"/>
                      <a:pt x="2131746" y="17584"/>
                      <a:pt x="2262160" y="0"/>
                    </a:cubicBezTo>
                    <a:cubicBezTo>
                      <a:pt x="2392574" y="-17584"/>
                      <a:pt x="2716961" y="6333"/>
                      <a:pt x="2992356" y="0"/>
                    </a:cubicBezTo>
                    <a:cubicBezTo>
                      <a:pt x="3267751" y="-6333"/>
                      <a:pt x="3370620" y="-29434"/>
                      <a:pt x="3614375" y="0"/>
                    </a:cubicBezTo>
                    <a:cubicBezTo>
                      <a:pt x="3858130" y="29434"/>
                      <a:pt x="4219475" y="-35564"/>
                      <a:pt x="4398659" y="0"/>
                    </a:cubicBezTo>
                    <a:cubicBezTo>
                      <a:pt x="4577843" y="35564"/>
                      <a:pt x="5001634" y="22600"/>
                      <a:pt x="5182944" y="0"/>
                    </a:cubicBezTo>
                    <a:cubicBezTo>
                      <a:pt x="5364254" y="-22600"/>
                      <a:pt x="5516100" y="-25206"/>
                      <a:pt x="5804963" y="0"/>
                    </a:cubicBezTo>
                    <a:cubicBezTo>
                      <a:pt x="6014253" y="-4256"/>
                      <a:pt x="6170435" y="177072"/>
                      <a:pt x="6201066" y="396103"/>
                    </a:cubicBezTo>
                    <a:cubicBezTo>
                      <a:pt x="6180851" y="556551"/>
                      <a:pt x="6219611" y="758182"/>
                      <a:pt x="6201066" y="981813"/>
                    </a:cubicBezTo>
                    <a:cubicBezTo>
                      <a:pt x="6182522" y="1205444"/>
                      <a:pt x="6187863" y="1301765"/>
                      <a:pt x="6201066" y="1567523"/>
                    </a:cubicBezTo>
                    <a:cubicBezTo>
                      <a:pt x="6203550" y="1754077"/>
                      <a:pt x="6001993" y="1922376"/>
                      <a:pt x="5804963" y="1963626"/>
                    </a:cubicBezTo>
                    <a:cubicBezTo>
                      <a:pt x="5644380" y="1962212"/>
                      <a:pt x="5492172" y="1946476"/>
                      <a:pt x="5291121" y="1963626"/>
                    </a:cubicBezTo>
                    <a:cubicBezTo>
                      <a:pt x="5090070" y="1980776"/>
                      <a:pt x="4732296" y="1989956"/>
                      <a:pt x="4506837" y="1963626"/>
                    </a:cubicBezTo>
                    <a:cubicBezTo>
                      <a:pt x="4281378" y="1937296"/>
                      <a:pt x="4152758" y="1964454"/>
                      <a:pt x="3884818" y="1963626"/>
                    </a:cubicBezTo>
                    <a:cubicBezTo>
                      <a:pt x="3616878" y="1962798"/>
                      <a:pt x="3528990" y="1934858"/>
                      <a:pt x="3262799" y="1963626"/>
                    </a:cubicBezTo>
                    <a:cubicBezTo>
                      <a:pt x="2996608" y="1992394"/>
                      <a:pt x="2705976" y="1984575"/>
                      <a:pt x="2478514" y="1963626"/>
                    </a:cubicBezTo>
                    <a:cubicBezTo>
                      <a:pt x="2251052" y="1942677"/>
                      <a:pt x="2009530" y="1979243"/>
                      <a:pt x="1748318" y="1963626"/>
                    </a:cubicBezTo>
                    <a:cubicBezTo>
                      <a:pt x="1487106" y="1948009"/>
                      <a:pt x="1345371" y="1986771"/>
                      <a:pt x="1126299" y="1963626"/>
                    </a:cubicBezTo>
                    <a:cubicBezTo>
                      <a:pt x="907227" y="1940481"/>
                      <a:pt x="710713" y="1949093"/>
                      <a:pt x="396103" y="1963626"/>
                    </a:cubicBezTo>
                    <a:cubicBezTo>
                      <a:pt x="187647" y="1986003"/>
                      <a:pt x="-25826" y="1776577"/>
                      <a:pt x="0" y="1567523"/>
                    </a:cubicBezTo>
                    <a:cubicBezTo>
                      <a:pt x="-20020" y="1446482"/>
                      <a:pt x="14237" y="1234337"/>
                      <a:pt x="0" y="970099"/>
                    </a:cubicBezTo>
                    <a:cubicBezTo>
                      <a:pt x="-14237" y="705861"/>
                      <a:pt x="1744" y="592518"/>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UTM Duepuntozero" panose="02040603050506020204" pitchFamily="18" charset="0"/>
                  </a:rPr>
                  <a:t>1.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đúng</a:t>
                </a:r>
                <a:r>
                  <a:rPr lang="en-US" sz="3200" dirty="0">
                    <a:solidFill>
                      <a:srgbClr val="000000"/>
                    </a:solidFill>
                    <a:latin typeface="UTM Duepuntozero" panose="02040603050506020204" pitchFamily="18" charset="0"/>
                  </a:rPr>
                  <a:t>.</a:t>
                </a:r>
              </a:p>
              <a:p>
                <a:pPr algn="just">
                  <a:lnSpc>
                    <a:spcPct val="110000"/>
                  </a:lnSpc>
                </a:pPr>
                <a:r>
                  <a:rPr lang="en-US" sz="3200" dirty="0">
                    <a:solidFill>
                      <a:srgbClr val="000000"/>
                    </a:solidFill>
                    <a:latin typeface="UTM Duepuntozero" panose="02040603050506020204" pitchFamily="18" charset="0"/>
                  </a:rPr>
                  <a:t>2.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to, </a:t>
                </a:r>
                <a:r>
                  <a:rPr lang="en-US" sz="3200" dirty="0" err="1">
                    <a:solidFill>
                      <a:srgbClr val="000000"/>
                    </a:solidFill>
                    <a:latin typeface="UTM Duepuntozero" panose="02040603050506020204" pitchFamily="18" charset="0"/>
                  </a:rPr>
                  <a:t>rõ</a:t>
                </a:r>
                <a:r>
                  <a:rPr lang="en-US" sz="3200" dirty="0">
                    <a:solidFill>
                      <a:srgbClr val="000000"/>
                    </a:solidFill>
                    <a:latin typeface="UTM Duepuntozero" panose="02040603050506020204" pitchFamily="18" charset="0"/>
                  </a:rPr>
                  <a:t>.</a:t>
                </a:r>
              </a:p>
              <a:p>
                <a:pPr algn="just">
                  <a:lnSpc>
                    <a:spcPct val="110000"/>
                  </a:lnSpc>
                </a:pPr>
                <a:r>
                  <a:rPr lang="en-US" sz="3200" dirty="0">
                    <a:solidFill>
                      <a:srgbClr val="000000"/>
                    </a:solidFill>
                    <a:latin typeface="UTM Duepuntozero" panose="02040603050506020204" pitchFamily="18" charset="0"/>
                  </a:rPr>
                  <a:t>3.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ngắt</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nghỉ</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đúng</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chỗ</a:t>
                </a:r>
                <a:r>
                  <a:rPr lang="en-US" sz="3200" dirty="0">
                    <a:solidFill>
                      <a:srgbClr val="000000"/>
                    </a:solidFill>
                    <a:latin typeface="UTM Duepuntozero" panose="02040603050506020204" pitchFamily="18" charset="0"/>
                  </a:rPr>
                  <a:t>.</a:t>
                </a:r>
                <a:endParaRPr lang="en-US" sz="3200" b="0" i="0" dirty="0">
                  <a:solidFill>
                    <a:srgbClr val="000000"/>
                  </a:solidFill>
                  <a:effectLst/>
                  <a:latin typeface="UTM Duepuntozero" panose="02040603050506020204" pitchFamily="18" charset="0"/>
                </a:endParaRPr>
              </a:p>
            </p:txBody>
          </p:sp>
          <p:sp>
            <p:nvSpPr>
              <p:cNvPr id="49" name="Rectangle: Rounded Corners 48">
                <a:extLst>
                  <a:ext uri="{FF2B5EF4-FFF2-40B4-BE49-F238E27FC236}">
                    <a16:creationId xmlns:a16="http://schemas.microsoft.com/office/drawing/2014/main" id="{1AEA16B0-55F4-4166-98AA-4FDD6B0C8BA9}"/>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9" name="Picture 38">
              <a:extLst>
                <a:ext uri="{FF2B5EF4-FFF2-40B4-BE49-F238E27FC236}">
                  <a16:creationId xmlns:a16="http://schemas.microsoft.com/office/drawing/2014/main" id="{C4296FA1-C81D-44C5-84B0-37736C06181C}"/>
                </a:ext>
              </a:extLst>
            </p:cNvPr>
            <p:cNvPicPr>
              <a:picLocks noChangeAspect="1"/>
            </p:cNvPicPr>
            <p:nvPr/>
          </p:nvPicPr>
          <p:blipFill>
            <a:blip r:embed="rId4"/>
            <a:stretch>
              <a:fillRect/>
            </a:stretch>
          </p:blipFill>
          <p:spPr>
            <a:xfrm>
              <a:off x="7776154" y="4641693"/>
              <a:ext cx="469963" cy="469963"/>
            </a:xfrm>
            <a:prstGeom prst="rect">
              <a:avLst/>
            </a:prstGeom>
          </p:spPr>
        </p:pic>
        <p:pic>
          <p:nvPicPr>
            <p:cNvPr id="40" name="Picture 39">
              <a:extLst>
                <a:ext uri="{FF2B5EF4-FFF2-40B4-BE49-F238E27FC236}">
                  <a16:creationId xmlns:a16="http://schemas.microsoft.com/office/drawing/2014/main" id="{4BCDA833-167D-4704-A7F2-EE2C3B0D3A05}"/>
                </a:ext>
              </a:extLst>
            </p:cNvPr>
            <p:cNvPicPr>
              <a:picLocks noChangeAspect="1"/>
            </p:cNvPicPr>
            <p:nvPr/>
          </p:nvPicPr>
          <p:blipFill>
            <a:blip r:embed="rId5"/>
            <a:stretch>
              <a:fillRect/>
            </a:stretch>
          </p:blipFill>
          <p:spPr>
            <a:xfrm>
              <a:off x="7219480" y="4641693"/>
              <a:ext cx="469963" cy="469963"/>
            </a:xfrm>
            <a:prstGeom prst="rect">
              <a:avLst/>
            </a:prstGeom>
          </p:spPr>
        </p:pic>
        <p:pic>
          <p:nvPicPr>
            <p:cNvPr id="41" name="Picture 40">
              <a:extLst>
                <a:ext uri="{FF2B5EF4-FFF2-40B4-BE49-F238E27FC236}">
                  <a16:creationId xmlns:a16="http://schemas.microsoft.com/office/drawing/2014/main" id="{8D28E6A5-050B-4558-9B8F-E4381DDCE288}"/>
                </a:ext>
              </a:extLst>
            </p:cNvPr>
            <p:cNvPicPr>
              <a:picLocks noChangeAspect="1"/>
            </p:cNvPicPr>
            <p:nvPr/>
          </p:nvPicPr>
          <p:blipFill>
            <a:blip r:embed="rId6"/>
            <a:stretch>
              <a:fillRect/>
            </a:stretch>
          </p:blipFill>
          <p:spPr>
            <a:xfrm>
              <a:off x="8332828" y="4641693"/>
              <a:ext cx="469963" cy="469963"/>
            </a:xfrm>
            <a:prstGeom prst="rect">
              <a:avLst/>
            </a:prstGeom>
          </p:spPr>
        </p:pic>
        <p:pic>
          <p:nvPicPr>
            <p:cNvPr id="42" name="Picture 41">
              <a:extLst>
                <a:ext uri="{FF2B5EF4-FFF2-40B4-BE49-F238E27FC236}">
                  <a16:creationId xmlns:a16="http://schemas.microsoft.com/office/drawing/2014/main" id="{2DFEA8B8-05AE-47FD-9E4C-F8CA5145B966}"/>
                </a:ext>
              </a:extLst>
            </p:cNvPr>
            <p:cNvPicPr>
              <a:picLocks noChangeAspect="1"/>
            </p:cNvPicPr>
            <p:nvPr/>
          </p:nvPicPr>
          <p:blipFill>
            <a:blip r:embed="rId4"/>
            <a:stretch>
              <a:fillRect/>
            </a:stretch>
          </p:blipFill>
          <p:spPr>
            <a:xfrm>
              <a:off x="8011135" y="5260980"/>
              <a:ext cx="469963" cy="469963"/>
            </a:xfrm>
            <a:prstGeom prst="rect">
              <a:avLst/>
            </a:prstGeom>
          </p:spPr>
        </p:pic>
        <p:pic>
          <p:nvPicPr>
            <p:cNvPr id="43" name="Picture 42">
              <a:extLst>
                <a:ext uri="{FF2B5EF4-FFF2-40B4-BE49-F238E27FC236}">
                  <a16:creationId xmlns:a16="http://schemas.microsoft.com/office/drawing/2014/main" id="{F838982D-B4BC-43F6-B466-03C2338CDE80}"/>
                </a:ext>
              </a:extLst>
            </p:cNvPr>
            <p:cNvPicPr>
              <a:picLocks noChangeAspect="1"/>
            </p:cNvPicPr>
            <p:nvPr/>
          </p:nvPicPr>
          <p:blipFill>
            <a:blip r:embed="rId5"/>
            <a:stretch>
              <a:fillRect/>
            </a:stretch>
          </p:blipFill>
          <p:spPr>
            <a:xfrm>
              <a:off x="7454461" y="5260980"/>
              <a:ext cx="469963" cy="469963"/>
            </a:xfrm>
            <a:prstGeom prst="rect">
              <a:avLst/>
            </a:prstGeom>
          </p:spPr>
        </p:pic>
        <p:pic>
          <p:nvPicPr>
            <p:cNvPr id="44" name="Picture 43">
              <a:extLst>
                <a:ext uri="{FF2B5EF4-FFF2-40B4-BE49-F238E27FC236}">
                  <a16:creationId xmlns:a16="http://schemas.microsoft.com/office/drawing/2014/main" id="{CF760FA5-45ED-4838-84BC-2D1DE57E1F1D}"/>
                </a:ext>
              </a:extLst>
            </p:cNvPr>
            <p:cNvPicPr>
              <a:picLocks noChangeAspect="1"/>
            </p:cNvPicPr>
            <p:nvPr/>
          </p:nvPicPr>
          <p:blipFill>
            <a:blip r:embed="rId6"/>
            <a:stretch>
              <a:fillRect/>
            </a:stretch>
          </p:blipFill>
          <p:spPr>
            <a:xfrm>
              <a:off x="8567809" y="5260980"/>
              <a:ext cx="469963" cy="469963"/>
            </a:xfrm>
            <a:prstGeom prst="rect">
              <a:avLst/>
            </a:prstGeom>
          </p:spPr>
        </p:pic>
        <p:pic>
          <p:nvPicPr>
            <p:cNvPr id="45" name="Picture 44">
              <a:extLst>
                <a:ext uri="{FF2B5EF4-FFF2-40B4-BE49-F238E27FC236}">
                  <a16:creationId xmlns:a16="http://schemas.microsoft.com/office/drawing/2014/main" id="{F3E54CD2-48F3-4E6C-BBBA-556E4602A12F}"/>
                </a:ext>
              </a:extLst>
            </p:cNvPr>
            <p:cNvPicPr>
              <a:picLocks noChangeAspect="1"/>
            </p:cNvPicPr>
            <p:nvPr/>
          </p:nvPicPr>
          <p:blipFill>
            <a:blip r:embed="rId4"/>
            <a:stretch>
              <a:fillRect/>
            </a:stretch>
          </p:blipFill>
          <p:spPr>
            <a:xfrm>
              <a:off x="9717584" y="5679404"/>
              <a:ext cx="469963" cy="469963"/>
            </a:xfrm>
            <a:prstGeom prst="rect">
              <a:avLst/>
            </a:prstGeom>
          </p:spPr>
        </p:pic>
        <p:pic>
          <p:nvPicPr>
            <p:cNvPr id="46" name="Picture 45">
              <a:extLst>
                <a:ext uri="{FF2B5EF4-FFF2-40B4-BE49-F238E27FC236}">
                  <a16:creationId xmlns:a16="http://schemas.microsoft.com/office/drawing/2014/main" id="{B2C1420C-25D7-4834-AEF3-A0AB7297B4D9}"/>
                </a:ext>
              </a:extLst>
            </p:cNvPr>
            <p:cNvPicPr>
              <a:picLocks noChangeAspect="1"/>
            </p:cNvPicPr>
            <p:nvPr/>
          </p:nvPicPr>
          <p:blipFill>
            <a:blip r:embed="rId5"/>
            <a:stretch>
              <a:fillRect/>
            </a:stretch>
          </p:blipFill>
          <p:spPr>
            <a:xfrm>
              <a:off x="9160910" y="5679404"/>
              <a:ext cx="469963" cy="469963"/>
            </a:xfrm>
            <a:prstGeom prst="rect">
              <a:avLst/>
            </a:prstGeom>
          </p:spPr>
        </p:pic>
        <p:pic>
          <p:nvPicPr>
            <p:cNvPr id="47" name="Picture 46">
              <a:extLst>
                <a:ext uri="{FF2B5EF4-FFF2-40B4-BE49-F238E27FC236}">
                  <a16:creationId xmlns:a16="http://schemas.microsoft.com/office/drawing/2014/main" id="{5C146642-9CB8-447D-AA36-EBD7F98B2812}"/>
                </a:ext>
              </a:extLst>
            </p:cNvPr>
            <p:cNvPicPr>
              <a:picLocks noChangeAspect="1"/>
            </p:cNvPicPr>
            <p:nvPr/>
          </p:nvPicPr>
          <p:blipFill>
            <a:blip r:embed="rId6"/>
            <a:stretch>
              <a:fillRect/>
            </a:stretch>
          </p:blipFill>
          <p:spPr>
            <a:xfrm>
              <a:off x="10274258" y="5679404"/>
              <a:ext cx="469963" cy="469963"/>
            </a:xfrm>
            <a:prstGeom prst="rect">
              <a:avLst/>
            </a:prstGeom>
          </p:spPr>
        </p:pic>
      </p:grpSp>
      <p:pic>
        <p:nvPicPr>
          <p:cNvPr id="9218" name="Picture 2" descr="22,700+ Girl Reading Illustrations, Royalty-Free Vector Graphics &amp; Clip Art  - iStock | Girl reading book, Black girl reading, Girl reading a book">
            <a:extLst>
              <a:ext uri="{FF2B5EF4-FFF2-40B4-BE49-F238E27FC236}">
                <a16:creationId xmlns:a16="http://schemas.microsoft.com/office/drawing/2014/main" id="{C3DE0502-DC5F-4254-840F-F4DB74A28322}"/>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9804" b="90033" l="4412" r="97386">
                        <a14:foregroundMark x1="17647" y1="17320" x2="26634" y2="42810"/>
                        <a14:foregroundMark x1="26634" y1="42810" x2="26634" y2="42974"/>
                        <a14:foregroundMark x1="8987" y1="15686" x2="11275" y2="33987"/>
                        <a14:foregroundMark x1="4575" y1="26307" x2="11275" y2="33333"/>
                        <a14:foregroundMark x1="12908" y1="31699" x2="39542" y2="27288"/>
                        <a14:foregroundMark x1="7353" y1="49183" x2="27941" y2="67810"/>
                        <a14:foregroundMark x1="27941" y1="67810" x2="27941" y2="67810"/>
                        <a14:foregroundMark x1="20915" y1="46569" x2="27941" y2="64216"/>
                        <a14:foregroundMark x1="6046" y1="46242" x2="6046" y2="46242"/>
                        <a14:foregroundMark x1="28595" y1="48203" x2="40196" y2="46569"/>
                        <a14:foregroundMark x1="22222" y1="44608" x2="28922" y2="51307"/>
                        <a14:foregroundMark x1="21569" y1="44608" x2="20915" y2="54248"/>
                        <a14:foregroundMark x1="16340" y1="70261" x2="19608" y2="70588"/>
                        <a14:foregroundMark x1="19608" y1="70588" x2="19608" y2="70588"/>
                        <a14:foregroundMark x1="15359" y1="70588" x2="21242" y2="72876"/>
                        <a14:foregroundMark x1="54248" y1="90196" x2="54248" y2="90196"/>
                        <a14:foregroundMark x1="52614" y1="46895" x2="63562" y2="57190"/>
                        <a14:foregroundMark x1="60948" y1="47222" x2="70588" y2="56209"/>
                        <a14:foregroundMark x1="70588" y1="56209" x2="70588" y2="56536"/>
                        <a14:foregroundMark x1="85784" y1="54902" x2="85784" y2="54902"/>
                        <a14:foregroundMark x1="92484" y1="57843" x2="95425" y2="66503"/>
                        <a14:foregroundMark x1="89216" y1="52941" x2="89216" y2="52941"/>
                        <a14:foregroundMark x1="97386" y1="57190" x2="97386" y2="57190"/>
                      </a14:backgroundRemoval>
                    </a14:imgEffect>
                  </a14:imgLayer>
                </a14:imgProps>
              </a:ext>
              <a:ext uri="{28A0092B-C50C-407E-A947-70E740481C1C}">
                <a14:useLocalDpi xmlns:a14="http://schemas.microsoft.com/office/drawing/2010/main" val="0"/>
              </a:ext>
            </a:extLst>
          </a:blip>
          <a:srcRect/>
          <a:stretch>
            <a:fillRect/>
          </a:stretch>
        </p:blipFill>
        <p:spPr bwMode="auto">
          <a:xfrm>
            <a:off x="243358" y="2154264"/>
            <a:ext cx="2841270" cy="284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117385"/>
      </p:ext>
    </p:extLst>
  </p:cSld>
  <p:clrMapOvr>
    <a:masterClrMapping/>
  </p:clrMapOvr>
  <p:transition spd="slow" advClick="0">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77000">
                                          <p:cBhvr additive="base">
                                            <p:cTn id="14"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6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14:presetBounceEnd="66000">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14:bounceEnd="66000">
                                          <p:cBhvr additive="base">
                                            <p:cTn id="24"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37"/>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9218"/>
                                            </p:tgtEl>
                                            <p:attrNameLst>
                                              <p:attrName>style.visibility</p:attrName>
                                            </p:attrNameLst>
                                          </p:cBhvr>
                                          <p:to>
                                            <p:strVal val="visible"/>
                                          </p:to>
                                        </p:set>
                                        <p:animEffect transition="in" filter="fade">
                                          <p:cBhvr>
                                            <p:cTn id="2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1000" fill="hold"/>
                                            <p:tgtEl>
                                              <p:spTgt spid="37"/>
                                            </p:tgtEl>
                                            <p:attrNameLst>
                                              <p:attrName>ppt_x</p:attrName>
                                            </p:attrNameLst>
                                          </p:cBhvr>
                                          <p:tavLst>
                                            <p:tav tm="0">
                                              <p:val>
                                                <p:strVal val="#ppt_x"/>
                                              </p:val>
                                            </p:tav>
                                            <p:tav tm="100000">
                                              <p:val>
                                                <p:strVal val="#ppt_x"/>
                                              </p:val>
                                            </p:tav>
                                          </p:tavLst>
                                        </p:anim>
                                        <p:anim calcmode="lin" valueType="num">
                                          <p:cBhvr additive="base">
                                            <p:cTn id="25" dur="1000" fill="hold"/>
                                            <p:tgtEl>
                                              <p:spTgt spid="37"/>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9218"/>
                                            </p:tgtEl>
                                            <p:attrNameLst>
                                              <p:attrName>style.visibility</p:attrName>
                                            </p:attrNameLst>
                                          </p:cBhvr>
                                          <p:to>
                                            <p:strVal val="visible"/>
                                          </p:to>
                                        </p:set>
                                        <p:animEffect transition="in" filter="fade">
                                          <p:cBhvr>
                                            <p:cTn id="2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0B93A6-5EFF-4294-8C0A-0FA785CF5077}"/>
              </a:ext>
            </a:extLst>
          </p:cNvPr>
          <p:cNvGrpSpPr/>
          <p:nvPr/>
        </p:nvGrpSpPr>
        <p:grpSpPr>
          <a:xfrm rot="927784">
            <a:off x="4224887" y="853515"/>
            <a:ext cx="3357290" cy="1025140"/>
            <a:chOff x="158758" y="984526"/>
            <a:chExt cx="4264862" cy="1025140"/>
          </a:xfrm>
        </p:grpSpPr>
        <p:sp>
          <p:nvSpPr>
            <p:cNvPr id="3" name="TextBox 2">
              <a:extLst>
                <a:ext uri="{FF2B5EF4-FFF2-40B4-BE49-F238E27FC236}">
                  <a16:creationId xmlns:a16="http://schemas.microsoft.com/office/drawing/2014/main" id="{C4FC6EFF-DA8D-4B3E-A0DF-67AE3C29C667}"/>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000" err="1">
                  <a:ln w="127000">
                    <a:solidFill>
                      <a:schemeClr val="bg1"/>
                    </a:solidFill>
                  </a:ln>
                  <a:latin typeface="#9Slide05 Phobia" panose="02000506000000020003" pitchFamily="2" charset="0"/>
                </a:rPr>
                <a:t>Hoạt</a:t>
              </a:r>
              <a:r>
                <a:rPr lang="en-US" sz="6000">
                  <a:ln w="127000">
                    <a:solidFill>
                      <a:schemeClr val="bg1"/>
                    </a:solidFill>
                  </a:ln>
                  <a:latin typeface="#9Slide05 Phobia" panose="02000506000000020003" pitchFamily="2" charset="0"/>
                </a:rPr>
                <a:t>  động</a:t>
              </a:r>
              <a:endParaRPr lang="en-US" sz="6000" dirty="0">
                <a:ln w="127000">
                  <a:solidFill>
                    <a:schemeClr val="bg1"/>
                  </a:solidFill>
                </a:ln>
                <a:latin typeface="#9Slide05 Phobia" panose="02000506000000020003" pitchFamily="2" charset="0"/>
              </a:endParaRPr>
            </a:p>
          </p:txBody>
        </p:sp>
        <p:sp>
          <p:nvSpPr>
            <p:cNvPr id="4" name="TextBox 3">
              <a:extLst>
                <a:ext uri="{FF2B5EF4-FFF2-40B4-BE49-F238E27FC236}">
                  <a16:creationId xmlns:a16="http://schemas.microsoft.com/office/drawing/2014/main" id="{DFE479F2-C982-4246-89CC-8B3CF6BC66BA}"/>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6000" dirty="0" err="1">
                  <a:solidFill>
                    <a:srgbClr val="003366"/>
                  </a:solidFill>
                  <a:latin typeface="#9Slide05 Phobia" panose="02000506000000020003" pitchFamily="2" charset="0"/>
                </a:rPr>
                <a:t>Hoạt</a:t>
              </a:r>
              <a:r>
                <a:rPr lang="en-US" sz="6000" dirty="0">
                  <a:solidFill>
                    <a:srgbClr val="003366"/>
                  </a:solidFill>
                  <a:latin typeface="#9Slide05 Phobia" panose="02000506000000020003" pitchFamily="2" charset="0"/>
                </a:rPr>
                <a:t>  </a:t>
              </a:r>
              <a:r>
                <a:rPr lang="en-US" sz="6000" dirty="0" err="1">
                  <a:solidFill>
                    <a:srgbClr val="003366"/>
                  </a:solidFill>
                  <a:latin typeface="#9Slide05 Phobia" panose="02000506000000020003" pitchFamily="2" charset="0"/>
                </a:rPr>
                <a:t>động</a:t>
              </a:r>
              <a:endParaRPr lang="en-US" sz="6000" dirty="0">
                <a:solidFill>
                  <a:srgbClr val="003366"/>
                </a:solidFill>
                <a:latin typeface="#9Slide05 Phobia" panose="02000506000000020003" pitchFamily="2" charset="0"/>
              </a:endParaRPr>
            </a:p>
          </p:txBody>
        </p:sp>
      </p:grpSp>
      <p:grpSp>
        <p:nvGrpSpPr>
          <p:cNvPr id="5" name="Group 4">
            <a:extLst>
              <a:ext uri="{FF2B5EF4-FFF2-40B4-BE49-F238E27FC236}">
                <a16:creationId xmlns:a16="http://schemas.microsoft.com/office/drawing/2014/main" id="{735E5B81-5F84-4E26-814B-A52A2CEA0A42}"/>
              </a:ext>
            </a:extLst>
          </p:cNvPr>
          <p:cNvGrpSpPr/>
          <p:nvPr/>
        </p:nvGrpSpPr>
        <p:grpSpPr>
          <a:xfrm>
            <a:off x="177792" y="1361391"/>
            <a:ext cx="12057568" cy="1186448"/>
            <a:chOff x="712557" y="1660810"/>
            <a:chExt cx="16873686" cy="1186448"/>
          </a:xfrm>
        </p:grpSpPr>
        <p:sp>
          <p:nvSpPr>
            <p:cNvPr id="6" name="TextBox 5">
              <a:extLst>
                <a:ext uri="{FF2B5EF4-FFF2-40B4-BE49-F238E27FC236}">
                  <a16:creationId xmlns:a16="http://schemas.microsoft.com/office/drawing/2014/main" id="{509A959E-1AA0-4C5F-AA45-4445EADA6F6E}"/>
                </a:ext>
              </a:extLst>
            </p:cNvPr>
            <p:cNvSpPr txBox="1"/>
            <p:nvPr/>
          </p:nvSpPr>
          <p:spPr>
            <a:xfrm>
              <a:off x="730330" y="1669820"/>
              <a:ext cx="16855913" cy="1177438"/>
            </a:xfrm>
            <a:prstGeom prst="rect">
              <a:avLst/>
            </a:prstGeom>
            <a:noFill/>
          </p:spPr>
          <p:txBody>
            <a:bodyPr wrap="square">
              <a:spAutoFit/>
            </a:bodyPr>
            <a:lstStyle/>
            <a:p>
              <a:pPr algn="ctr">
                <a:lnSpc>
                  <a:spcPct val="80000"/>
                </a:lnSpc>
              </a:pPr>
              <a:r>
                <a:rPr lang="en-US" sz="88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THI ĐUA ĐỌC TRƯỚC LỚP</a:t>
              </a:r>
              <a:endPar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7" name="TextBox 6">
              <a:extLst>
                <a:ext uri="{FF2B5EF4-FFF2-40B4-BE49-F238E27FC236}">
                  <a16:creationId xmlns:a16="http://schemas.microsoft.com/office/drawing/2014/main" id="{2F914A24-A843-4C29-8866-DB31D70C97EA}"/>
                </a:ext>
              </a:extLst>
            </p:cNvPr>
            <p:cNvSpPr txBox="1"/>
            <p:nvPr/>
          </p:nvSpPr>
          <p:spPr>
            <a:xfrm>
              <a:off x="712557" y="1660810"/>
              <a:ext cx="16855913" cy="1177438"/>
            </a:xfrm>
            <a:prstGeom prst="rect">
              <a:avLst/>
            </a:prstGeom>
            <a:noFill/>
          </p:spPr>
          <p:txBody>
            <a:bodyPr wrap="square">
              <a:spAutoFit/>
            </a:bodyPr>
            <a:lstStyle/>
            <a:p>
              <a:pPr algn="ctr">
                <a:lnSpc>
                  <a:spcPct val="80000"/>
                </a:lnSpc>
              </a:pP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R</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Ư</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a:t>
              </a:r>
              <a:endPar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8" name="Group 7">
            <a:extLst>
              <a:ext uri="{FF2B5EF4-FFF2-40B4-BE49-F238E27FC236}">
                <a16:creationId xmlns:a16="http://schemas.microsoft.com/office/drawing/2014/main" id="{0868DF2E-45B8-431E-B590-89889F61D5C9}"/>
              </a:ext>
            </a:extLst>
          </p:cNvPr>
          <p:cNvGrpSpPr/>
          <p:nvPr/>
        </p:nvGrpSpPr>
        <p:grpSpPr>
          <a:xfrm>
            <a:off x="2805548" y="2744899"/>
            <a:ext cx="6834399" cy="3287264"/>
            <a:chOff x="5548616" y="3863568"/>
            <a:chExt cx="5299418" cy="2548957"/>
          </a:xfrm>
        </p:grpSpPr>
        <p:grpSp>
          <p:nvGrpSpPr>
            <p:cNvPr id="9" name="Group 8">
              <a:extLst>
                <a:ext uri="{FF2B5EF4-FFF2-40B4-BE49-F238E27FC236}">
                  <a16:creationId xmlns:a16="http://schemas.microsoft.com/office/drawing/2014/main" id="{CBDFB342-3298-4533-BAA3-C3DCFEC6B994}"/>
                </a:ext>
              </a:extLst>
            </p:cNvPr>
            <p:cNvGrpSpPr/>
            <p:nvPr/>
          </p:nvGrpSpPr>
          <p:grpSpPr>
            <a:xfrm>
              <a:off x="5548616" y="3863568"/>
              <a:ext cx="5299418" cy="2548957"/>
              <a:chOff x="3682716" y="1301619"/>
              <a:chExt cx="5299418" cy="2548957"/>
            </a:xfrm>
          </p:grpSpPr>
          <p:sp>
            <p:nvSpPr>
              <p:cNvPr id="19" name="Rectangle: Rounded Corners 12">
                <a:extLst>
                  <a:ext uri="{FF2B5EF4-FFF2-40B4-BE49-F238E27FC236}">
                    <a16:creationId xmlns:a16="http://schemas.microsoft.com/office/drawing/2014/main" id="{D7FD05D8-E423-4AA8-917F-6D4975AC5959}"/>
                  </a:ext>
                </a:extLst>
              </p:cNvPr>
              <p:cNvSpPr/>
              <p:nvPr/>
            </p:nvSpPr>
            <p:spPr>
              <a:xfrm>
                <a:off x="3682716" y="1724298"/>
                <a:ext cx="5299418" cy="2126278"/>
              </a:xfrm>
              <a:custGeom>
                <a:avLst/>
                <a:gdLst>
                  <a:gd name="connsiteX0" fmla="*/ 0 w 5299418"/>
                  <a:gd name="connsiteY0" fmla="*/ 428913 h 2126278"/>
                  <a:gd name="connsiteX1" fmla="*/ 428913 w 5299418"/>
                  <a:gd name="connsiteY1" fmla="*/ 0 h 2126278"/>
                  <a:gd name="connsiteX2" fmla="*/ 1019010 w 5299418"/>
                  <a:gd name="connsiteY2" fmla="*/ 0 h 2126278"/>
                  <a:gd name="connsiteX3" fmla="*/ 1609107 w 5299418"/>
                  <a:gd name="connsiteY3" fmla="*/ 0 h 2126278"/>
                  <a:gd name="connsiteX4" fmla="*/ 2110373 w 5299418"/>
                  <a:gd name="connsiteY4" fmla="*/ 0 h 2126278"/>
                  <a:gd name="connsiteX5" fmla="*/ 2656054 w 5299418"/>
                  <a:gd name="connsiteY5" fmla="*/ 0 h 2126278"/>
                  <a:gd name="connsiteX6" fmla="*/ 3201735 w 5299418"/>
                  <a:gd name="connsiteY6" fmla="*/ 0 h 2126278"/>
                  <a:gd name="connsiteX7" fmla="*/ 3880664 w 5299418"/>
                  <a:gd name="connsiteY7" fmla="*/ 0 h 2126278"/>
                  <a:gd name="connsiteX8" fmla="*/ 4870505 w 5299418"/>
                  <a:gd name="connsiteY8" fmla="*/ 0 h 2126278"/>
                  <a:gd name="connsiteX9" fmla="*/ 5299418 w 5299418"/>
                  <a:gd name="connsiteY9" fmla="*/ 428913 h 2126278"/>
                  <a:gd name="connsiteX10" fmla="*/ 5299418 w 5299418"/>
                  <a:gd name="connsiteY10" fmla="*/ 1050454 h 2126278"/>
                  <a:gd name="connsiteX11" fmla="*/ 5299418 w 5299418"/>
                  <a:gd name="connsiteY11" fmla="*/ 1697365 h 2126278"/>
                  <a:gd name="connsiteX12" fmla="*/ 4870505 w 5299418"/>
                  <a:gd name="connsiteY12" fmla="*/ 2126278 h 2126278"/>
                  <a:gd name="connsiteX13" fmla="*/ 4191576 w 5299418"/>
                  <a:gd name="connsiteY13" fmla="*/ 2126278 h 2126278"/>
                  <a:gd name="connsiteX14" fmla="*/ 3557063 w 5299418"/>
                  <a:gd name="connsiteY14" fmla="*/ 2126278 h 2126278"/>
                  <a:gd name="connsiteX15" fmla="*/ 2833718 w 5299418"/>
                  <a:gd name="connsiteY15" fmla="*/ 2126278 h 2126278"/>
                  <a:gd name="connsiteX16" fmla="*/ 2199205 w 5299418"/>
                  <a:gd name="connsiteY16" fmla="*/ 2126278 h 2126278"/>
                  <a:gd name="connsiteX17" fmla="*/ 1564692 w 5299418"/>
                  <a:gd name="connsiteY17" fmla="*/ 2126278 h 2126278"/>
                  <a:gd name="connsiteX18" fmla="*/ 428913 w 5299418"/>
                  <a:gd name="connsiteY18" fmla="*/ 2126278 h 2126278"/>
                  <a:gd name="connsiteX19" fmla="*/ 0 w 5299418"/>
                  <a:gd name="connsiteY19" fmla="*/ 1697365 h 2126278"/>
                  <a:gd name="connsiteX20" fmla="*/ 0 w 5299418"/>
                  <a:gd name="connsiteY20" fmla="*/ 1075824 h 2126278"/>
                  <a:gd name="connsiteX21" fmla="*/ 0 w 5299418"/>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418" h="2126278" fill="none" extrusionOk="0">
                    <a:moveTo>
                      <a:pt x="0" y="428913"/>
                    </a:moveTo>
                    <a:cubicBezTo>
                      <a:pt x="14806" y="213002"/>
                      <a:pt x="183174" y="8106"/>
                      <a:pt x="428913" y="0"/>
                    </a:cubicBezTo>
                    <a:cubicBezTo>
                      <a:pt x="639146" y="-13385"/>
                      <a:pt x="830908" y="20342"/>
                      <a:pt x="1019010" y="0"/>
                    </a:cubicBezTo>
                    <a:cubicBezTo>
                      <a:pt x="1207112" y="-20342"/>
                      <a:pt x="1475400" y="20856"/>
                      <a:pt x="1609107" y="0"/>
                    </a:cubicBezTo>
                    <a:cubicBezTo>
                      <a:pt x="1742814" y="-20856"/>
                      <a:pt x="1905025" y="-14372"/>
                      <a:pt x="2110373" y="0"/>
                    </a:cubicBezTo>
                    <a:cubicBezTo>
                      <a:pt x="2315721" y="14372"/>
                      <a:pt x="2501495" y="-7091"/>
                      <a:pt x="2656054" y="0"/>
                    </a:cubicBezTo>
                    <a:cubicBezTo>
                      <a:pt x="2810613" y="7091"/>
                      <a:pt x="3092330" y="8825"/>
                      <a:pt x="3201735" y="0"/>
                    </a:cubicBezTo>
                    <a:cubicBezTo>
                      <a:pt x="3311140" y="-8825"/>
                      <a:pt x="3674187" y="-2646"/>
                      <a:pt x="3880664" y="0"/>
                    </a:cubicBezTo>
                    <a:cubicBezTo>
                      <a:pt x="4087141" y="2646"/>
                      <a:pt x="4442232" y="20234"/>
                      <a:pt x="4870505" y="0"/>
                    </a:cubicBezTo>
                    <a:cubicBezTo>
                      <a:pt x="5155385" y="-3944"/>
                      <a:pt x="5294563" y="182612"/>
                      <a:pt x="5299418" y="428913"/>
                    </a:cubicBezTo>
                    <a:cubicBezTo>
                      <a:pt x="5291969" y="599431"/>
                      <a:pt x="5286666" y="773190"/>
                      <a:pt x="5299418" y="1050454"/>
                    </a:cubicBezTo>
                    <a:cubicBezTo>
                      <a:pt x="5312170" y="1327718"/>
                      <a:pt x="5283363" y="1392184"/>
                      <a:pt x="5299418" y="1697365"/>
                    </a:cubicBezTo>
                    <a:cubicBezTo>
                      <a:pt x="5310931" y="1934345"/>
                      <a:pt x="5122409" y="2152774"/>
                      <a:pt x="4870505" y="2126278"/>
                    </a:cubicBezTo>
                    <a:cubicBezTo>
                      <a:pt x="4656291" y="2128062"/>
                      <a:pt x="4439572" y="2104461"/>
                      <a:pt x="4191576" y="2126278"/>
                    </a:cubicBezTo>
                    <a:cubicBezTo>
                      <a:pt x="3943580" y="2148095"/>
                      <a:pt x="3824400" y="2115249"/>
                      <a:pt x="3557063" y="2126278"/>
                    </a:cubicBezTo>
                    <a:cubicBezTo>
                      <a:pt x="3289726" y="2137307"/>
                      <a:pt x="2996263" y="2090744"/>
                      <a:pt x="2833718" y="2126278"/>
                    </a:cubicBezTo>
                    <a:cubicBezTo>
                      <a:pt x="2671173" y="2161812"/>
                      <a:pt x="2406454" y="2148519"/>
                      <a:pt x="2199205" y="2126278"/>
                    </a:cubicBezTo>
                    <a:cubicBezTo>
                      <a:pt x="1991956" y="2104037"/>
                      <a:pt x="1728806" y="2118452"/>
                      <a:pt x="1564692" y="2126278"/>
                    </a:cubicBezTo>
                    <a:cubicBezTo>
                      <a:pt x="1400578" y="2134104"/>
                      <a:pt x="673191" y="2150056"/>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418" h="2126278" stroke="0" extrusionOk="0">
                    <a:moveTo>
                      <a:pt x="0" y="428913"/>
                    </a:moveTo>
                    <a:cubicBezTo>
                      <a:pt x="470" y="206388"/>
                      <a:pt x="220782" y="51374"/>
                      <a:pt x="428913" y="0"/>
                    </a:cubicBezTo>
                    <a:cubicBezTo>
                      <a:pt x="679607" y="20962"/>
                      <a:pt x="930972" y="22712"/>
                      <a:pt x="1107842" y="0"/>
                    </a:cubicBezTo>
                    <a:cubicBezTo>
                      <a:pt x="1284712" y="-22712"/>
                      <a:pt x="1403815" y="-10210"/>
                      <a:pt x="1653523" y="0"/>
                    </a:cubicBezTo>
                    <a:cubicBezTo>
                      <a:pt x="1903231" y="10210"/>
                      <a:pt x="1942573" y="6078"/>
                      <a:pt x="2199205" y="0"/>
                    </a:cubicBezTo>
                    <a:cubicBezTo>
                      <a:pt x="2455837" y="-6078"/>
                      <a:pt x="2589048" y="-13243"/>
                      <a:pt x="2878134" y="0"/>
                    </a:cubicBezTo>
                    <a:cubicBezTo>
                      <a:pt x="3167220" y="13243"/>
                      <a:pt x="3213566" y="-12446"/>
                      <a:pt x="3468231" y="0"/>
                    </a:cubicBezTo>
                    <a:cubicBezTo>
                      <a:pt x="3722896" y="12446"/>
                      <a:pt x="3893456" y="25723"/>
                      <a:pt x="4191576" y="0"/>
                    </a:cubicBezTo>
                    <a:cubicBezTo>
                      <a:pt x="4489696" y="-25723"/>
                      <a:pt x="4597640" y="-18643"/>
                      <a:pt x="4870505" y="0"/>
                    </a:cubicBezTo>
                    <a:cubicBezTo>
                      <a:pt x="5082093" y="13314"/>
                      <a:pt x="5336182" y="151334"/>
                      <a:pt x="5299418" y="428913"/>
                    </a:cubicBezTo>
                    <a:cubicBezTo>
                      <a:pt x="5276461" y="648506"/>
                      <a:pt x="5320089" y="888537"/>
                      <a:pt x="5299418" y="1037770"/>
                    </a:cubicBezTo>
                    <a:cubicBezTo>
                      <a:pt x="5278747" y="1187003"/>
                      <a:pt x="5268174" y="1463934"/>
                      <a:pt x="5299418" y="1697365"/>
                    </a:cubicBezTo>
                    <a:cubicBezTo>
                      <a:pt x="5310784" y="1939842"/>
                      <a:pt x="5102861" y="2097915"/>
                      <a:pt x="4870505" y="2126278"/>
                    </a:cubicBezTo>
                    <a:cubicBezTo>
                      <a:pt x="4728005" y="2147735"/>
                      <a:pt x="4509164" y="2141475"/>
                      <a:pt x="4324824" y="2126278"/>
                    </a:cubicBezTo>
                    <a:cubicBezTo>
                      <a:pt x="4140484" y="2111081"/>
                      <a:pt x="3925184" y="2147536"/>
                      <a:pt x="3645895" y="2126278"/>
                    </a:cubicBezTo>
                    <a:cubicBezTo>
                      <a:pt x="3366606" y="2105020"/>
                      <a:pt x="3124158" y="2139549"/>
                      <a:pt x="2922550" y="2126278"/>
                    </a:cubicBezTo>
                    <a:cubicBezTo>
                      <a:pt x="2720942" y="2113007"/>
                      <a:pt x="2565684" y="2099299"/>
                      <a:pt x="2332452" y="2126278"/>
                    </a:cubicBezTo>
                    <a:cubicBezTo>
                      <a:pt x="2099220" y="2153257"/>
                      <a:pt x="2008711" y="2120432"/>
                      <a:pt x="1742355" y="2126278"/>
                    </a:cubicBezTo>
                    <a:cubicBezTo>
                      <a:pt x="1475999" y="2132124"/>
                      <a:pt x="1290266" y="2139281"/>
                      <a:pt x="1019010" y="2126278"/>
                    </a:cubicBezTo>
                    <a:cubicBezTo>
                      <a:pt x="747755" y="2113275"/>
                      <a:pt x="586764" y="2133217"/>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20" name="Rectangle: Rounded Corners 19">
                <a:extLst>
                  <a:ext uri="{FF2B5EF4-FFF2-40B4-BE49-F238E27FC236}">
                    <a16:creationId xmlns:a16="http://schemas.microsoft.com/office/drawing/2014/main" id="{013A649A-BB41-4EF3-B7DF-25D19908AC6B}"/>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0" name="Picture 9">
              <a:extLst>
                <a:ext uri="{FF2B5EF4-FFF2-40B4-BE49-F238E27FC236}">
                  <a16:creationId xmlns:a16="http://schemas.microsoft.com/office/drawing/2014/main" id="{C13986A3-778D-4810-B9A2-CE3C2F5244C8}"/>
                </a:ext>
              </a:extLst>
            </p:cNvPr>
            <p:cNvPicPr>
              <a:picLocks noChangeAspect="1"/>
            </p:cNvPicPr>
            <p:nvPr/>
          </p:nvPicPr>
          <p:blipFill>
            <a:blip r:embed="rId3"/>
            <a:stretch>
              <a:fillRect/>
            </a:stretch>
          </p:blipFill>
          <p:spPr>
            <a:xfrm>
              <a:off x="7792636" y="4821443"/>
              <a:ext cx="469963" cy="469963"/>
            </a:xfrm>
            <a:prstGeom prst="rect">
              <a:avLst/>
            </a:prstGeom>
          </p:spPr>
        </p:pic>
        <p:pic>
          <p:nvPicPr>
            <p:cNvPr id="11" name="Picture 10">
              <a:extLst>
                <a:ext uri="{FF2B5EF4-FFF2-40B4-BE49-F238E27FC236}">
                  <a16:creationId xmlns:a16="http://schemas.microsoft.com/office/drawing/2014/main" id="{15D2A950-476E-4128-A157-31D4454F6BCE}"/>
                </a:ext>
              </a:extLst>
            </p:cNvPr>
            <p:cNvPicPr>
              <a:picLocks noChangeAspect="1"/>
            </p:cNvPicPr>
            <p:nvPr/>
          </p:nvPicPr>
          <p:blipFill>
            <a:blip r:embed="rId4"/>
            <a:stretch>
              <a:fillRect/>
            </a:stretch>
          </p:blipFill>
          <p:spPr>
            <a:xfrm>
              <a:off x="7235962" y="4821443"/>
              <a:ext cx="469963" cy="469963"/>
            </a:xfrm>
            <a:prstGeom prst="rect">
              <a:avLst/>
            </a:prstGeom>
          </p:spPr>
        </p:pic>
        <p:pic>
          <p:nvPicPr>
            <p:cNvPr id="12" name="Picture 11">
              <a:extLst>
                <a:ext uri="{FF2B5EF4-FFF2-40B4-BE49-F238E27FC236}">
                  <a16:creationId xmlns:a16="http://schemas.microsoft.com/office/drawing/2014/main" id="{084F15EC-B93C-4F86-8128-DD93DB150BA5}"/>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13" name="Picture 12">
              <a:extLst>
                <a:ext uri="{FF2B5EF4-FFF2-40B4-BE49-F238E27FC236}">
                  <a16:creationId xmlns:a16="http://schemas.microsoft.com/office/drawing/2014/main" id="{C04463C1-83C7-4C58-8DDF-6B202E63984E}"/>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4" name="Picture 13">
              <a:extLst>
                <a:ext uri="{FF2B5EF4-FFF2-40B4-BE49-F238E27FC236}">
                  <a16:creationId xmlns:a16="http://schemas.microsoft.com/office/drawing/2014/main" id="{8C99F4CC-CF35-4BBA-B9ED-01BF02473B54}"/>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5" name="Picture 14">
              <a:extLst>
                <a:ext uri="{FF2B5EF4-FFF2-40B4-BE49-F238E27FC236}">
                  <a16:creationId xmlns:a16="http://schemas.microsoft.com/office/drawing/2014/main" id="{A1298701-DF17-40E7-9E45-E2FA7D35DF5E}"/>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6" name="Picture 15">
              <a:extLst>
                <a:ext uri="{FF2B5EF4-FFF2-40B4-BE49-F238E27FC236}">
                  <a16:creationId xmlns:a16="http://schemas.microsoft.com/office/drawing/2014/main" id="{81D7817A-02D4-4C2F-BA20-51941F2C8D2B}"/>
                </a:ext>
              </a:extLst>
            </p:cNvPr>
            <p:cNvPicPr>
              <a:picLocks noChangeAspect="1"/>
            </p:cNvPicPr>
            <p:nvPr/>
          </p:nvPicPr>
          <p:blipFill>
            <a:blip r:embed="rId3"/>
            <a:stretch>
              <a:fillRect/>
            </a:stretch>
          </p:blipFill>
          <p:spPr>
            <a:xfrm>
              <a:off x="9688276" y="5885485"/>
              <a:ext cx="469963" cy="469963"/>
            </a:xfrm>
            <a:prstGeom prst="rect">
              <a:avLst/>
            </a:prstGeom>
          </p:spPr>
        </p:pic>
        <p:pic>
          <p:nvPicPr>
            <p:cNvPr id="17" name="Picture 16">
              <a:extLst>
                <a:ext uri="{FF2B5EF4-FFF2-40B4-BE49-F238E27FC236}">
                  <a16:creationId xmlns:a16="http://schemas.microsoft.com/office/drawing/2014/main" id="{D7C597BE-148D-42CA-A16E-60234F04E2B4}"/>
                </a:ext>
              </a:extLst>
            </p:cNvPr>
            <p:cNvPicPr>
              <a:picLocks noChangeAspect="1"/>
            </p:cNvPicPr>
            <p:nvPr/>
          </p:nvPicPr>
          <p:blipFill>
            <a:blip r:embed="rId4"/>
            <a:stretch>
              <a:fillRect/>
            </a:stretch>
          </p:blipFill>
          <p:spPr>
            <a:xfrm>
              <a:off x="9131602" y="5885485"/>
              <a:ext cx="469963" cy="469963"/>
            </a:xfrm>
            <a:prstGeom prst="rect">
              <a:avLst/>
            </a:prstGeom>
          </p:spPr>
        </p:pic>
        <p:pic>
          <p:nvPicPr>
            <p:cNvPr id="18" name="Picture 17">
              <a:extLst>
                <a:ext uri="{FF2B5EF4-FFF2-40B4-BE49-F238E27FC236}">
                  <a16:creationId xmlns:a16="http://schemas.microsoft.com/office/drawing/2014/main" id="{C132427A-F37B-4DA4-8AA9-BA1234B43BB9}"/>
                </a:ext>
              </a:extLst>
            </p:cNvPr>
            <p:cNvPicPr>
              <a:picLocks noChangeAspect="1"/>
            </p:cNvPicPr>
            <p:nvPr/>
          </p:nvPicPr>
          <p:blipFill>
            <a:blip r:embed="rId5"/>
            <a:stretch>
              <a:fillRect/>
            </a:stretch>
          </p:blipFill>
          <p:spPr>
            <a:xfrm>
              <a:off x="10244950" y="5885485"/>
              <a:ext cx="469963" cy="469963"/>
            </a:xfrm>
            <a:prstGeom prst="rect">
              <a:avLst/>
            </a:prstGeom>
          </p:spPr>
        </p:pic>
      </p:grpSp>
      <p:pic>
        <p:nvPicPr>
          <p:cNvPr id="21" name="Picture 14" descr="Vector cute student cartoon character kid children school education hand draw art illustration">
            <a:extLst>
              <a:ext uri="{FF2B5EF4-FFF2-40B4-BE49-F238E27FC236}">
                <a16:creationId xmlns:a16="http://schemas.microsoft.com/office/drawing/2014/main" id="{C6C778BD-5276-48C9-9172-851885C9C2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backgroundMark x1="51597" y1="31096" x2="52556" y2="48770"/>
                        <a14:backgroundMark x1="50799" y1="34899" x2="54952" y2="48098"/>
                      </a14:backgroundRemoval>
                    </a14:imgEffect>
                  </a14:imgLayer>
                </a14:imgProps>
              </a:ext>
              <a:ext uri="{28A0092B-C50C-407E-A947-70E740481C1C}">
                <a14:useLocalDpi xmlns:a14="http://schemas.microsoft.com/office/drawing/2010/main" val="0"/>
              </a:ext>
            </a:extLst>
          </a:blip>
          <a:srcRect r="47955"/>
          <a:stretch/>
        </p:blipFill>
        <p:spPr bwMode="auto">
          <a:xfrm>
            <a:off x="-3747488" y="1985492"/>
            <a:ext cx="3624754" cy="49731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Vector cute student cartoon character kid children school education hand draw art illustration">
            <a:extLst>
              <a:ext uri="{FF2B5EF4-FFF2-40B4-BE49-F238E27FC236}">
                <a16:creationId xmlns:a16="http://schemas.microsoft.com/office/drawing/2014/main" id="{432D4875-029C-420E-8A4B-F1BBA6915586}"/>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foregroundMark x1="69169" y1="16779" x2="69169" y2="16779"/>
                        <a14:backgroundMark x1="49521" y1="40045" x2="50958" y2="47427"/>
                        <a14:backgroundMark x1="50000" y1="38479" x2="50958" y2="56376"/>
                        <a14:backgroundMark x1="49840" y1="30649" x2="50000" y2="58389"/>
                        <a14:backgroundMark x1="50479" y1="45414" x2="48882" y2="29306"/>
                        <a14:backgroundMark x1="48882" y1="29306" x2="50479" y2="55481"/>
                        <a14:backgroundMark x1="50319" y1="41834" x2="50000" y2="25280"/>
                      </a14:backgroundRemoval>
                    </a14:imgEffect>
                  </a14:imgLayer>
                </a14:imgProps>
              </a:ext>
              <a:ext uri="{28A0092B-C50C-407E-A947-70E740481C1C}">
                <a14:useLocalDpi xmlns:a14="http://schemas.microsoft.com/office/drawing/2010/main" val="0"/>
              </a:ext>
            </a:extLst>
          </a:blip>
          <a:srcRect l="49839"/>
          <a:stretch/>
        </p:blipFill>
        <p:spPr bwMode="auto">
          <a:xfrm>
            <a:off x="12384640" y="1601284"/>
            <a:ext cx="3779520" cy="538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082519"/>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77000">
                                          <p:cBhvr additive="base">
                                            <p:cTn id="14"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63" presetClass="path" presetSubtype="0" accel="50000" decel="50000" fill="hold" nodeType="withEffect">
                                      <p:stCondLst>
                                        <p:cond delay="0"/>
                                      </p:stCondLst>
                                      <p:childTnLst>
                                        <p:animMotion origin="layout" path="M 3.95833E-6 -3.33333E-6 L 0.24518 0.01922 " pathEditMode="relative" rAng="0" ptsTypes="AA">
                                          <p:cBhvr>
                                            <p:cTn id="22" dur="2000" fill="hold"/>
                                            <p:tgtEl>
                                              <p:spTgt spid="21"/>
                                            </p:tgtEl>
                                            <p:attrNameLst>
                                              <p:attrName>ppt_x</p:attrName>
                                              <p:attrName>ppt_y</p:attrName>
                                            </p:attrNameLst>
                                          </p:cBhvr>
                                          <p:rCtr x="12266" y="949"/>
                                        </p:animMotion>
                                      </p:childTnLst>
                                    </p:cTn>
                                  </p:par>
                                  <p:par>
                                    <p:cTn id="23" presetID="35" presetClass="path" presetSubtype="0" accel="50000" decel="50000" fill="hold" nodeType="withEffect">
                                      <p:stCondLst>
                                        <p:cond delay="0"/>
                                      </p:stCondLst>
                                      <p:childTnLst>
                                        <p:animMotion origin="layout" path="M -3.125E-6 -4.44444E-6 L -0.24401 0.02524 " pathEditMode="relative" rAng="0" ptsTypes="AA">
                                          <p:cBhvr>
                                            <p:cTn id="24" dur="2000" fill="hold"/>
                                            <p:tgtEl>
                                              <p:spTgt spid="22"/>
                                            </p:tgtEl>
                                            <p:attrNameLst>
                                              <p:attrName>ppt_x</p:attrName>
                                              <p:attrName>ppt_y</p:attrName>
                                            </p:attrNameLst>
                                          </p:cBhvr>
                                          <p:rCtr x="-12201"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63" presetClass="path" presetSubtype="0" accel="50000" decel="50000" fill="hold" nodeType="withEffect">
                                      <p:stCondLst>
                                        <p:cond delay="0"/>
                                      </p:stCondLst>
                                      <p:childTnLst>
                                        <p:animMotion origin="layout" path="M 3.95833E-6 -3.33333E-6 L 0.24518 0.01922 " pathEditMode="relative" rAng="0" ptsTypes="AA">
                                          <p:cBhvr>
                                            <p:cTn id="22" dur="2000" fill="hold"/>
                                            <p:tgtEl>
                                              <p:spTgt spid="21"/>
                                            </p:tgtEl>
                                            <p:attrNameLst>
                                              <p:attrName>ppt_x</p:attrName>
                                              <p:attrName>ppt_y</p:attrName>
                                            </p:attrNameLst>
                                          </p:cBhvr>
                                          <p:rCtr x="12266" y="949"/>
                                        </p:animMotion>
                                      </p:childTnLst>
                                    </p:cTn>
                                  </p:par>
                                  <p:par>
                                    <p:cTn id="23" presetID="35" presetClass="path" presetSubtype="0" accel="50000" decel="50000" fill="hold" nodeType="withEffect">
                                      <p:stCondLst>
                                        <p:cond delay="0"/>
                                      </p:stCondLst>
                                      <p:childTnLst>
                                        <p:animMotion origin="layout" path="M -3.125E-6 -4.44444E-6 L -0.24401 0.02524 " pathEditMode="relative" rAng="0" ptsTypes="AA">
                                          <p:cBhvr>
                                            <p:cTn id="24" dur="2000" fill="hold"/>
                                            <p:tgtEl>
                                              <p:spTgt spid="22"/>
                                            </p:tgtEl>
                                            <p:attrNameLst>
                                              <p:attrName>ppt_x</p:attrName>
                                              <p:attrName>ppt_y</p:attrName>
                                            </p:attrNameLst>
                                          </p:cBhvr>
                                          <p:rCtr x="-12201"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79ED88-0676-4A97-A74E-BE822C17132C}"/>
              </a:ext>
            </a:extLst>
          </p:cNvPr>
          <p:cNvGrpSpPr/>
          <p:nvPr/>
        </p:nvGrpSpPr>
        <p:grpSpPr>
          <a:xfrm>
            <a:off x="1410092" y="927386"/>
            <a:ext cx="8940518" cy="1866537"/>
            <a:chOff x="730328" y="1528061"/>
            <a:chExt cx="16855915" cy="1866537"/>
          </a:xfrm>
        </p:grpSpPr>
        <p:sp>
          <p:nvSpPr>
            <p:cNvPr id="3" name="TextBox 2">
              <a:extLst>
                <a:ext uri="{FF2B5EF4-FFF2-40B4-BE49-F238E27FC236}">
                  <a16:creationId xmlns:a16="http://schemas.microsoft.com/office/drawing/2014/main" id="{252849C9-489A-4640-B544-04405DA4443C}"/>
                </a:ext>
              </a:extLst>
            </p:cNvPr>
            <p:cNvSpPr txBox="1"/>
            <p:nvPr/>
          </p:nvSpPr>
          <p:spPr>
            <a:xfrm>
              <a:off x="730330" y="1528061"/>
              <a:ext cx="16855913" cy="1866537"/>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a:t>
              </a:r>
              <a:endParaRPr lang="vi-VN"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NHÓM ĐỌC TỐT NHẤT</a:t>
              </a:r>
            </a:p>
          </p:txBody>
        </p:sp>
        <p:sp>
          <p:nvSpPr>
            <p:cNvPr id="4" name="TextBox 3">
              <a:extLst>
                <a:ext uri="{FF2B5EF4-FFF2-40B4-BE49-F238E27FC236}">
                  <a16:creationId xmlns:a16="http://schemas.microsoft.com/office/drawing/2014/main" id="{9317DB61-CE13-4DD0-8FBE-E9C4B877134D}"/>
                </a:ext>
              </a:extLst>
            </p:cNvPr>
            <p:cNvSpPr txBox="1"/>
            <p:nvPr/>
          </p:nvSpPr>
          <p:spPr>
            <a:xfrm>
              <a:off x="730328" y="1528061"/>
              <a:ext cx="16855913" cy="1866537"/>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endParaRPr lang="vi-VN"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a:p>
              <a:pPr algn="ctr">
                <a:lnSpc>
                  <a:spcPct val="80000"/>
                </a:lnSpc>
              </a:pP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p>
          </p:txBody>
        </p:sp>
      </p:grpSp>
      <p:pic>
        <p:nvPicPr>
          <p:cNvPr id="5" name="Picture 68" descr="Premium Vector | Happy cute little kids boy and girl read book">
            <a:extLst>
              <a:ext uri="{FF2B5EF4-FFF2-40B4-BE49-F238E27FC236}">
                <a16:creationId xmlns:a16="http://schemas.microsoft.com/office/drawing/2014/main" id="{9738B785-EFF4-4B11-8143-58A1AA0E54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4" b="89936" l="9904" r="90256">
                        <a14:foregroundMark x1="22204" y1="36262" x2="31470" y2="40575"/>
                        <a14:foregroundMark x1="40256" y1="34026" x2="37540" y2="39297"/>
                        <a14:foregroundMark x1="28754" y1="41693" x2="35783" y2="44569"/>
                        <a14:foregroundMark x1="59585" y1="35304" x2="64537" y2="41853"/>
                        <a14:foregroundMark x1="64537" y1="41853" x2="65176" y2="42332"/>
                        <a14:foregroundMark x1="73642" y1="34185" x2="74760" y2="38019"/>
                        <a14:foregroundMark x1="90256" y1="49521" x2="90256" y2="49521"/>
                      </a14:backgroundRemoval>
                    </a14:imgEffect>
                  </a14:imgLayer>
                </a14:imgProps>
              </a:ext>
              <a:ext uri="{28A0092B-C50C-407E-A947-70E740481C1C}">
                <a14:useLocalDpi xmlns:a14="http://schemas.microsoft.com/office/drawing/2010/main" val="0"/>
              </a:ext>
            </a:extLst>
          </a:blip>
          <a:srcRect/>
          <a:stretch>
            <a:fillRect/>
          </a:stretch>
        </p:blipFill>
        <p:spPr bwMode="auto">
          <a:xfrm>
            <a:off x="232221" y="2510590"/>
            <a:ext cx="4767438" cy="4767438"/>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3670200" imgH="1397160"/>
        </mc:Choice>
        <mc:Fallback>
          <p:control name="TextBox1" r:id="rId1" imgW="3670200" imgH="1397160">
            <p:pic>
              <p:nvPicPr>
                <p:cNvPr id="6" name="TextBox1">
                  <a:extLst>
                    <a:ext uri="{FF2B5EF4-FFF2-40B4-BE49-F238E27FC236}">
                      <a16:creationId xmlns:a16="http://schemas.microsoft.com/office/drawing/2014/main" id="{FC175E78-F270-4A35-A259-E814087F56F8}"/>
                    </a:ext>
                  </a:extLst>
                </p:cNvPr>
                <p:cNvPicPr>
                  <a:picLocks/>
                </p:cNvPicPr>
                <p:nvPr/>
              </p:nvPicPr>
              <p:blipFill>
                <a:blip r:embed="rId6"/>
                <a:stretch>
                  <a:fillRect/>
                </a:stretch>
              </p:blipFill>
              <p:spPr>
                <a:xfrm>
                  <a:off x="6096000" y="4197238"/>
                  <a:ext cx="3668542" cy="1394141"/>
                </a:xfrm>
                <a:prstGeom prst="rect">
                  <a:avLst/>
                </a:prstGeom>
              </p:spPr>
            </p:pic>
          </p:control>
        </mc:Fallback>
      </mc:AlternateContent>
    </p:controls>
    <p:extLst>
      <p:ext uri="{BB962C8B-B14F-4D97-AF65-F5344CB8AC3E}">
        <p14:creationId xmlns:p14="http://schemas.microsoft.com/office/powerpoint/2010/main" val="142619049"/>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iều Hòa Không Khí, Tường, Không Khí, Điều Kiện Hoạt động  Background Vector để tải xuống miễn phí - Pngtree">
            <a:extLst>
              <a:ext uri="{FF2B5EF4-FFF2-40B4-BE49-F238E27FC236}">
                <a16:creationId xmlns:a16="http://schemas.microsoft.com/office/drawing/2014/main" id="{3A595430-949A-44A1-BC5E-AD6233AA8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Premium Vector | Animal shelter cartoon illustration with pets in cages and  volunteers feeding animals for adopting">
            <a:extLst>
              <a:ext uri="{FF2B5EF4-FFF2-40B4-BE49-F238E27FC236}">
                <a16:creationId xmlns:a16="http://schemas.microsoft.com/office/drawing/2014/main" id="{E5603F87-CAB7-4309-9998-DA4D2DCD86C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565" b="88209" l="160" r="50479">
                        <a14:foregroundMark x1="479" y1="12472" x2="27955" y2="64853"/>
                        <a14:foregroundMark x1="21725" y1="25624" x2="24760" y2="56463"/>
                        <a14:foregroundMark x1="10383" y1="44671" x2="19010" y2="54422"/>
                        <a14:foregroundMark x1="19010" y1="54422" x2="20927" y2="55102"/>
                        <a14:foregroundMark x1="8946" y1="46259" x2="10383" y2="83673"/>
                        <a14:foregroundMark x1="3834" y1="83673" x2="41693" y2="86168"/>
                        <a14:foregroundMark x1="27157" y1="86168" x2="49361" y2="88209"/>
                        <a14:foregroundMark x1="3355" y1="86621" x2="3355" y2="86621"/>
                        <a14:foregroundMark x1="1597" y1="87302" x2="11182" y2="86621"/>
                        <a14:foregroundMark x1="11182" y1="86621" x2="25240" y2="86621"/>
                        <a14:foregroundMark x1="4153" y1="32880" x2="10543" y2="40363"/>
                        <a14:foregroundMark x1="10543" y1="40363" x2="10543" y2="40363"/>
                        <a14:foregroundMark x1="7668" y1="28571" x2="10543" y2="44671"/>
                        <a14:foregroundMark x1="3195" y1="11565" x2="24281" y2="12472"/>
                        <a14:foregroundMark x1="25719" y1="12245" x2="24920" y2="39456"/>
                        <a14:foregroundMark x1="43930" y1="43084" x2="49201" y2="43084"/>
                        <a14:foregroundMark x1="50479" y1="41043" x2="50319" y2="77324"/>
                        <a14:foregroundMark x1="50479" y1="78912" x2="50479" y2="85714"/>
                        <a14:foregroundMark x1="30831" y1="30612" x2="31470" y2="38776"/>
                        <a14:foregroundMark x1="30351" y1="31746" x2="31150" y2="39002"/>
                        <a14:foregroundMark x1="30032" y1="35828" x2="31470" y2="40363"/>
                      </a14:backgroundRemoval>
                    </a14:imgEffect>
                  </a14:imgLayer>
                </a14:imgProps>
              </a:ext>
              <a:ext uri="{28A0092B-C50C-407E-A947-70E740481C1C}">
                <a14:useLocalDpi xmlns:a14="http://schemas.microsoft.com/office/drawing/2010/main" val="0"/>
              </a:ext>
            </a:extLst>
          </a:blip>
          <a:srcRect t="10687" r="48562" b="12333"/>
          <a:stretch/>
        </p:blipFill>
        <p:spPr bwMode="auto">
          <a:xfrm>
            <a:off x="-1" y="1972359"/>
            <a:ext cx="3458817" cy="36465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Premium Vector | Animal shelter cartoon illustration with pets in cages and  volunteers feeding animals for adopting">
            <a:extLst>
              <a:ext uri="{FF2B5EF4-FFF2-40B4-BE49-F238E27FC236}">
                <a16:creationId xmlns:a16="http://schemas.microsoft.com/office/drawing/2014/main" id="{0B2CF420-C723-42CB-9C50-B3675BB1EF4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5624" b="87302" l="52716" r="99681">
                        <a14:foregroundMark x1="55272" y1="68027" x2="65176" y2="79592"/>
                        <a14:foregroundMark x1="56070" y1="85714" x2="68371" y2="85714"/>
                        <a14:foregroundMark x1="61821" y1="66667" x2="68211" y2="74150"/>
                        <a14:foregroundMark x1="60224" y1="70975" x2="66294" y2="67800"/>
                        <a14:foregroundMark x1="52716" y1="70748" x2="52716" y2="70748"/>
                        <a14:foregroundMark x1="73482" y1="53515" x2="99840" y2="81179"/>
                        <a14:foregroundMark x1="99042" y1="65533" x2="99840" y2="80045"/>
                        <a14:foregroundMark x1="80671" y1="80045" x2="92492" y2="82313"/>
                        <a14:foregroundMark x1="74441" y1="59637" x2="75559" y2="77551"/>
                        <a14:foregroundMark x1="77157" y1="54649" x2="83706" y2="54649"/>
                        <a14:foregroundMark x1="83706" y1="54649" x2="91853" y2="54195"/>
                        <a14:foregroundMark x1="91853" y1="54195" x2="95367" y2="54195"/>
                        <a14:foregroundMark x1="97604" y1="54195" x2="99840" y2="58957"/>
                        <a14:foregroundMark x1="99042" y1="62358" x2="99042" y2="69615"/>
                        <a14:foregroundMark x1="76518" y1="57370" x2="81789" y2="57143"/>
                        <a14:foregroundMark x1="74281" y1="71882" x2="75080" y2="82313"/>
                        <a14:foregroundMark x1="74281" y1="81633" x2="74281" y2="85714"/>
                        <a14:foregroundMark x1="74281" y1="87075" x2="86741" y2="87075"/>
                        <a14:foregroundMark x1="86901" y1="87075" x2="85942" y2="87075"/>
                        <a14:foregroundMark x1="88498" y1="87075" x2="88498" y2="87075"/>
                        <a14:foregroundMark x1="91374" y1="86395" x2="99681" y2="84580"/>
                        <a14:foregroundMark x1="99681" y1="84580" x2="99840" y2="84580"/>
                        <a14:foregroundMark x1="88179" y1="86168" x2="98722" y2="87302"/>
                        <a14:foregroundMark x1="89137" y1="56689" x2="97764" y2="69161"/>
                        <a14:foregroundMark x1="85783" y1="34921" x2="88019" y2="54649"/>
                        <a14:foregroundMark x1="87061" y1="35374" x2="94409" y2="62812"/>
                        <a14:foregroundMark x1="88179" y1="31746" x2="91853" y2="50794"/>
                        <a14:foregroundMark x1="82588" y1="34467" x2="83706" y2="49206"/>
                        <a14:foregroundMark x1="83706" y1="49206" x2="84665" y2="52381"/>
                        <a14:foregroundMark x1="85144" y1="38776" x2="89137" y2="70295"/>
                        <a14:foregroundMark x1="86262" y1="40590" x2="92013" y2="70975"/>
                        <a14:foregroundMark x1="86262" y1="40136" x2="92173" y2="55782"/>
                        <a14:foregroundMark x1="83067" y1="38095" x2="87380" y2="54195"/>
                        <a14:foregroundMark x1="86741" y1="30385" x2="83546" y2="37642"/>
                        <a14:foregroundMark x1="84505" y1="31293" x2="81310" y2="42177"/>
                        <a14:foregroundMark x1="81310" y1="42177" x2="81629" y2="50567"/>
                        <a14:foregroundMark x1="81310" y1="35374" x2="81789" y2="45805"/>
                        <a14:foregroundMark x1="81789" y1="34467" x2="85623" y2="30612"/>
                        <a14:foregroundMark x1="85942" y1="27664" x2="89137" y2="29252"/>
                        <a14:foregroundMark x1="89137" y1="29252" x2="91853" y2="39683"/>
                        <a14:foregroundMark x1="91374" y1="33787" x2="92812" y2="50567"/>
                        <a14:foregroundMark x1="85623" y1="27664" x2="84026" y2="29932"/>
                        <a14:foregroundMark x1="88179" y1="25624" x2="88179" y2="25624"/>
                        <a14:foregroundMark x1="88179" y1="25624" x2="88179" y2="25624"/>
                        <a14:foregroundMark x1="87540" y1="25624" x2="87380" y2="25624"/>
                        <a14:foregroundMark x1="87380" y1="25624" x2="87380" y2="25624"/>
                        <a14:foregroundMark x1="79712" y1="85714" x2="90415" y2="83900"/>
                      </a14:backgroundRemoval>
                    </a14:imgEffect>
                  </a14:imgLayer>
                </a14:imgProps>
              </a:ext>
              <a:ext uri="{28A0092B-C50C-407E-A947-70E740481C1C}">
                <a14:useLocalDpi xmlns:a14="http://schemas.microsoft.com/office/drawing/2010/main" val="0"/>
              </a:ext>
            </a:extLst>
          </a:blip>
          <a:srcRect l="52438" t="21128" b="11988"/>
          <a:stretch/>
        </p:blipFill>
        <p:spPr bwMode="auto">
          <a:xfrm>
            <a:off x="7779024" y="1303897"/>
            <a:ext cx="4412976" cy="43717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Cute Girl with cat packing goods into boxes cartoon character hand draw art  illustration 20767283 Vector Art at Vecteezy">
            <a:extLst>
              <a:ext uri="{FF2B5EF4-FFF2-40B4-BE49-F238E27FC236}">
                <a16:creationId xmlns:a16="http://schemas.microsoft.com/office/drawing/2014/main" id="{EFE79306-BFA5-4C3A-8D7B-273E1D43A72F}"/>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9633" b="89679" l="6881" r="91284">
                        <a14:foregroundMark x1="7110" y1="70183" x2="7110" y2="70183"/>
                        <a14:foregroundMark x1="42431" y1="68119" x2="52523" y2="69725"/>
                        <a14:foregroundMark x1="25000" y1="36697" x2="25000" y2="36697"/>
                        <a14:foregroundMark x1="21560" y1="27294" x2="21560" y2="27294"/>
                        <a14:foregroundMark x1="66055" y1="29817" x2="66055" y2="29817"/>
                        <a14:foregroundMark x1="91284" y1="59633" x2="91284" y2="59633"/>
                        <a14:foregroundMark x1="65367" y1="78670" x2="65367" y2="78670"/>
                      </a14:backgroundRemoval>
                    </a14:imgEffect>
                  </a14:imgLayer>
                </a14:imgProps>
              </a:ext>
              <a:ext uri="{28A0092B-C50C-407E-A947-70E740481C1C}">
                <a14:useLocalDpi xmlns:a14="http://schemas.microsoft.com/office/drawing/2010/main" val="0"/>
              </a:ext>
            </a:extLst>
          </a:blip>
          <a:srcRect/>
          <a:stretch>
            <a:fillRect/>
          </a:stretch>
        </p:blipFill>
        <p:spPr bwMode="auto">
          <a:xfrm>
            <a:off x="3219724" y="1733267"/>
            <a:ext cx="4816726" cy="48167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6" descr="Cute girl with megaphone screaming cartoon illustration">
            <a:extLst>
              <a:ext uri="{FF2B5EF4-FFF2-40B4-BE49-F238E27FC236}">
                <a16:creationId xmlns:a16="http://schemas.microsoft.com/office/drawing/2014/main" id="{8AD90147-2AC5-4F2B-8E6F-9698A89336E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808" y1="57600" x2="29393" y2="64400"/>
                        <a14:foregroundMark x1="29393" y1="64400" x2="34505" y2="66000"/>
                        <a14:foregroundMark x1="33387" y1="74000" x2="44728" y2="82600"/>
                        <a14:foregroundMark x1="20288" y1="64000" x2="20288" y2="64000"/>
                        <a14:foregroundMark x1="29073" y1="56200" x2="29073" y2="56200"/>
                        <a14:foregroundMark x1="47923" y1="85600" x2="47923" y2="85600"/>
                      </a14:backgroundRemoval>
                    </a14:imgEffect>
                  </a14:imgLayer>
                </a14:imgProps>
              </a:ext>
              <a:ext uri="{28A0092B-C50C-407E-A947-70E740481C1C}">
                <a14:useLocalDpi xmlns:a14="http://schemas.microsoft.com/office/drawing/2010/main" val="0"/>
              </a:ext>
            </a:extLst>
          </a:blip>
          <a:srcRect l="17551" t="8204" r="17995" b="10068"/>
          <a:stretch/>
        </p:blipFill>
        <p:spPr bwMode="auto">
          <a:xfrm>
            <a:off x="12271719" y="2657716"/>
            <a:ext cx="3843130" cy="389227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A20DD38-8055-4DBF-A9E0-894B25E128DD}"/>
              </a:ext>
            </a:extLst>
          </p:cNvPr>
          <p:cNvGrpSpPr/>
          <p:nvPr/>
        </p:nvGrpSpPr>
        <p:grpSpPr>
          <a:xfrm rot="20772599">
            <a:off x="6836973" y="1173"/>
            <a:ext cx="5426209" cy="2996778"/>
            <a:chOff x="6550761" y="6834"/>
            <a:chExt cx="5426209" cy="2996778"/>
          </a:xfrm>
        </p:grpSpPr>
        <p:pic>
          <p:nvPicPr>
            <p:cNvPr id="8" name="Picture 22">
              <a:extLst>
                <a:ext uri="{FF2B5EF4-FFF2-40B4-BE49-F238E27FC236}">
                  <a16:creationId xmlns:a16="http://schemas.microsoft.com/office/drawing/2014/main" id="{8846BD7B-FD90-443A-9BA2-4C3F680AF2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6062">
              <a:off x="6550761" y="6834"/>
              <a:ext cx="5426209" cy="2996778"/>
            </a:xfrm>
            <a:prstGeom prst="rect">
              <a:avLst/>
            </a:prstGeom>
          </p:spPr>
        </p:pic>
        <p:sp>
          <p:nvSpPr>
            <p:cNvPr id="10" name="TextBox 9">
              <a:extLst>
                <a:ext uri="{FF2B5EF4-FFF2-40B4-BE49-F238E27FC236}">
                  <a16:creationId xmlns:a16="http://schemas.microsoft.com/office/drawing/2014/main" id="{D0191655-E309-4484-A36C-20D30F6F459D}"/>
                </a:ext>
              </a:extLst>
            </p:cNvPr>
            <p:cNvSpPr txBox="1"/>
            <p:nvPr/>
          </p:nvSpPr>
          <p:spPr>
            <a:xfrm rot="388089">
              <a:off x="6812505" y="696162"/>
              <a:ext cx="4684365" cy="1384995"/>
            </a:xfrm>
            <a:prstGeom prst="rect">
              <a:avLst/>
            </a:prstGeom>
            <a:noFill/>
          </p:spPr>
          <p:txBody>
            <a:bodyPr wrap="square" rtlCol="0">
              <a:spAutoFit/>
            </a:bodyPr>
            <a:lstStyle/>
            <a:p>
              <a:pPr algn="ctr"/>
              <a:r>
                <a:rPr lang="vi-VN" sz="2800" b="1" dirty="0">
                  <a:solidFill>
                    <a:srgbClr val="002060"/>
                  </a:solidFill>
                  <a:latin typeface="Calibri" panose="020F0502020204030204" pitchFamily="34" charset="0"/>
                  <a:cs typeface="Calibri" panose="020F0502020204030204" pitchFamily="34" charset="0"/>
                </a:rPr>
                <a:t>Khách sạn của mình vừa có thành viên mới. Hãy giúp mình chăm sóc em miu nha!</a:t>
              </a:r>
              <a:endParaRPr lang="en-US" sz="28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36508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5E-6 3.7037E-6 L -0.37708 0.00926 " pathEditMode="relative" rAng="0" ptsTypes="AA">
                                      <p:cBhvr>
                                        <p:cTn id="6" dur="2000" fill="hold"/>
                                        <p:tgtEl>
                                          <p:spTgt spid="9"/>
                                        </p:tgtEl>
                                        <p:attrNameLst>
                                          <p:attrName>ppt_x</p:attrName>
                                          <p:attrName>ppt_y</p:attrName>
                                        </p:attrNameLst>
                                      </p:cBhvr>
                                      <p:rCtr x="-18854" y="463"/>
                                    </p:animMotion>
                                  </p:childTnLst>
                                </p:cTn>
                              </p:par>
                              <p:par>
                                <p:cTn id="7" presetID="10" presetClass="entr" presetSubtype="0"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arden Cartoon Wallpapers - Top Free Garden Cartoon Backgrounds -  WallpaperAccess">
            <a:extLst>
              <a:ext uri="{FF2B5EF4-FFF2-40B4-BE49-F238E27FC236}">
                <a16:creationId xmlns:a16="http://schemas.microsoft.com/office/drawing/2014/main" id="{F34B5AA0-258B-4F7F-886B-856DCB214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Young girl planting tree cartoon illustration">
            <a:extLst>
              <a:ext uri="{FF2B5EF4-FFF2-40B4-BE49-F238E27FC236}">
                <a16:creationId xmlns:a16="http://schemas.microsoft.com/office/drawing/2014/main" id="{A4F22C44-BD0D-4306-9EFD-3B5B43382229}"/>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58945" y1="51651" x2="57062" y2="66038"/>
                        <a14:foregroundMark x1="18456" y1="71462" x2="22787" y2="78538"/>
                        <a14:foregroundMark x1="58945" y1="16274" x2="58945" y2="16274"/>
                      </a14:backgroundRemoval>
                    </a14:imgEffect>
                  </a14:imgLayer>
                </a14:imgProps>
              </a:ext>
              <a:ext uri="{28A0092B-C50C-407E-A947-70E740481C1C}">
                <a14:useLocalDpi xmlns:a14="http://schemas.microsoft.com/office/drawing/2010/main" val="0"/>
              </a:ext>
            </a:extLst>
          </a:blip>
          <a:srcRect/>
          <a:stretch>
            <a:fillRect/>
          </a:stretch>
        </p:blipFill>
        <p:spPr bwMode="auto">
          <a:xfrm>
            <a:off x="3603573" y="340963"/>
            <a:ext cx="5409507" cy="432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783518"/>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iều Hòa Không Khí, Tường, Không Khí, Điều Kiện Hoạt động  Background Vector để tải xuống miễn phí - Pngtree">
            <a:extLst>
              <a:ext uri="{FF2B5EF4-FFF2-40B4-BE49-F238E27FC236}">
                <a16:creationId xmlns:a16="http://schemas.microsoft.com/office/drawing/2014/main" id="{3A595430-949A-44A1-BC5E-AD6233AA8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Premium Vector | Animal shelter cartoon illustration with pets in cages and  volunteers feeding animals for adopting">
            <a:extLst>
              <a:ext uri="{FF2B5EF4-FFF2-40B4-BE49-F238E27FC236}">
                <a16:creationId xmlns:a16="http://schemas.microsoft.com/office/drawing/2014/main" id="{E5603F87-CAB7-4309-9998-DA4D2DCD86C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65" b="88209" l="160" r="50479">
                        <a14:foregroundMark x1="479" y1="12472" x2="27955" y2="64853"/>
                        <a14:foregroundMark x1="21725" y1="25624" x2="24760" y2="56463"/>
                        <a14:foregroundMark x1="10383" y1="44671" x2="19010" y2="54422"/>
                        <a14:foregroundMark x1="19010" y1="54422" x2="20927" y2="55102"/>
                        <a14:foregroundMark x1="8946" y1="46259" x2="10383" y2="83673"/>
                        <a14:foregroundMark x1="3834" y1="83673" x2="41693" y2="86168"/>
                        <a14:foregroundMark x1="27157" y1="86168" x2="49361" y2="88209"/>
                        <a14:foregroundMark x1="3355" y1="86621" x2="3355" y2="86621"/>
                        <a14:foregroundMark x1="1597" y1="87302" x2="11182" y2="86621"/>
                        <a14:foregroundMark x1="11182" y1="86621" x2="25240" y2="86621"/>
                        <a14:foregroundMark x1="4153" y1="32880" x2="10543" y2="40363"/>
                        <a14:foregroundMark x1="10543" y1="40363" x2="10543" y2="40363"/>
                        <a14:foregroundMark x1="7668" y1="28571" x2="10543" y2="44671"/>
                        <a14:foregroundMark x1="3195" y1="11565" x2="24281" y2="12472"/>
                        <a14:foregroundMark x1="25719" y1="12245" x2="24920" y2="39456"/>
                        <a14:foregroundMark x1="43930" y1="43084" x2="49201" y2="43084"/>
                        <a14:foregroundMark x1="50479" y1="41043" x2="50319" y2="77324"/>
                        <a14:foregroundMark x1="50479" y1="78912" x2="50479" y2="85714"/>
                        <a14:foregroundMark x1="30831" y1="30612" x2="31470" y2="38776"/>
                        <a14:foregroundMark x1="30351" y1="31746" x2="31150" y2="39002"/>
                        <a14:foregroundMark x1="30032" y1="35828" x2="31470" y2="40363"/>
                      </a14:backgroundRemoval>
                    </a14:imgEffect>
                  </a14:imgLayer>
                </a14:imgProps>
              </a:ext>
              <a:ext uri="{28A0092B-C50C-407E-A947-70E740481C1C}">
                <a14:useLocalDpi xmlns:a14="http://schemas.microsoft.com/office/drawing/2010/main" val="0"/>
              </a:ext>
            </a:extLst>
          </a:blip>
          <a:srcRect t="10687" r="48562" b="12333"/>
          <a:stretch/>
        </p:blipFill>
        <p:spPr bwMode="auto">
          <a:xfrm>
            <a:off x="-1" y="1972359"/>
            <a:ext cx="3458817" cy="36465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Premium Vector | Animal shelter cartoon illustration with pets in cages and  volunteers feeding animals for adopting">
            <a:extLst>
              <a:ext uri="{FF2B5EF4-FFF2-40B4-BE49-F238E27FC236}">
                <a16:creationId xmlns:a16="http://schemas.microsoft.com/office/drawing/2014/main" id="{0B2CF420-C723-42CB-9C50-B3675BB1EF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5624" b="87302" l="52716" r="99681">
                        <a14:foregroundMark x1="55272" y1="68027" x2="65176" y2="79592"/>
                        <a14:foregroundMark x1="56070" y1="85714" x2="68371" y2="85714"/>
                        <a14:foregroundMark x1="61821" y1="66667" x2="68211" y2="74150"/>
                        <a14:foregroundMark x1="60224" y1="70975" x2="66294" y2="67800"/>
                        <a14:foregroundMark x1="52716" y1="70748" x2="52716" y2="70748"/>
                        <a14:foregroundMark x1="73482" y1="53515" x2="99840" y2="81179"/>
                        <a14:foregroundMark x1="99042" y1="65533" x2="99840" y2="80045"/>
                        <a14:foregroundMark x1="80671" y1="80045" x2="92492" y2="82313"/>
                        <a14:foregroundMark x1="74441" y1="59637" x2="75559" y2="77551"/>
                        <a14:foregroundMark x1="77157" y1="54649" x2="83706" y2="54649"/>
                        <a14:foregroundMark x1="83706" y1="54649" x2="91853" y2="54195"/>
                        <a14:foregroundMark x1="91853" y1="54195" x2="95367" y2="54195"/>
                        <a14:foregroundMark x1="97604" y1="54195" x2="99840" y2="58957"/>
                        <a14:foregroundMark x1="99042" y1="62358" x2="99042" y2="69615"/>
                        <a14:foregroundMark x1="76518" y1="57370" x2="81789" y2="57143"/>
                        <a14:foregroundMark x1="74281" y1="71882" x2="75080" y2="82313"/>
                        <a14:foregroundMark x1="74281" y1="81633" x2="74281" y2="85714"/>
                        <a14:foregroundMark x1="74281" y1="87075" x2="86741" y2="87075"/>
                        <a14:foregroundMark x1="86901" y1="87075" x2="85942" y2="87075"/>
                        <a14:foregroundMark x1="88498" y1="87075" x2="88498" y2="87075"/>
                        <a14:foregroundMark x1="91374" y1="86395" x2="99681" y2="84580"/>
                        <a14:foregroundMark x1="99681" y1="84580" x2="99840" y2="84580"/>
                        <a14:foregroundMark x1="88179" y1="86168" x2="98722" y2="87302"/>
                        <a14:foregroundMark x1="89137" y1="56689" x2="97764" y2="69161"/>
                        <a14:foregroundMark x1="85783" y1="34921" x2="88019" y2="54649"/>
                        <a14:foregroundMark x1="87061" y1="35374" x2="94409" y2="62812"/>
                        <a14:foregroundMark x1="88179" y1="31746" x2="91853" y2="50794"/>
                        <a14:foregroundMark x1="82588" y1="34467" x2="83706" y2="49206"/>
                        <a14:foregroundMark x1="83706" y1="49206" x2="84665" y2="52381"/>
                        <a14:foregroundMark x1="85144" y1="38776" x2="89137" y2="70295"/>
                        <a14:foregroundMark x1="86262" y1="40590" x2="92013" y2="70975"/>
                        <a14:foregroundMark x1="86262" y1="40136" x2="92173" y2="55782"/>
                        <a14:foregroundMark x1="83067" y1="38095" x2="87380" y2="54195"/>
                        <a14:foregroundMark x1="86741" y1="30385" x2="83546" y2="37642"/>
                        <a14:foregroundMark x1="84505" y1="31293" x2="81310" y2="42177"/>
                        <a14:foregroundMark x1="81310" y1="42177" x2="81629" y2="50567"/>
                        <a14:foregroundMark x1="81310" y1="35374" x2="81789" y2="45805"/>
                        <a14:foregroundMark x1="81789" y1="34467" x2="85623" y2="30612"/>
                        <a14:foregroundMark x1="85942" y1="27664" x2="89137" y2="29252"/>
                        <a14:foregroundMark x1="89137" y1="29252" x2="91853" y2="39683"/>
                        <a14:foregroundMark x1="91374" y1="33787" x2="92812" y2="50567"/>
                        <a14:foregroundMark x1="85623" y1="27664" x2="84026" y2="29932"/>
                        <a14:foregroundMark x1="88179" y1="25624" x2="88179" y2="25624"/>
                        <a14:foregroundMark x1="88179" y1="25624" x2="88179" y2="25624"/>
                        <a14:foregroundMark x1="87540" y1="25624" x2="87380" y2="25624"/>
                        <a14:foregroundMark x1="87380" y1="25624" x2="87380" y2="25624"/>
                        <a14:foregroundMark x1="79712" y1="85714" x2="90415" y2="83900"/>
                      </a14:backgroundRemoval>
                    </a14:imgEffect>
                  </a14:imgLayer>
                </a14:imgProps>
              </a:ext>
              <a:ext uri="{28A0092B-C50C-407E-A947-70E740481C1C}">
                <a14:useLocalDpi xmlns:a14="http://schemas.microsoft.com/office/drawing/2010/main" val="0"/>
              </a:ext>
            </a:extLst>
          </a:blip>
          <a:srcRect l="52438" t="21128" b="11988"/>
          <a:stretch/>
        </p:blipFill>
        <p:spPr bwMode="auto">
          <a:xfrm>
            <a:off x="7779024" y="1303897"/>
            <a:ext cx="4412976" cy="43717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1FF8E03-DC50-480B-A34F-FD6DC2304A7E}"/>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235" b="98592" l="583" r="98834">
                        <a14:foregroundMark x1="21574" y1="8451" x2="69679" y2="20188"/>
                        <a14:foregroundMark x1="66181" y1="11268" x2="90379" y2="56338"/>
                        <a14:foregroundMark x1="56268" y1="28169" x2="24198" y2="76526"/>
                        <a14:foregroundMark x1="31778" y1="49061" x2="48105" y2="75822"/>
                        <a14:foregroundMark x1="31195" y1="95540" x2="44315" y2="89437"/>
                        <a14:foregroundMark x1="51312" y1="98826" x2="57143" y2="84272"/>
                        <a14:foregroundMark x1="57143" y1="84272" x2="57143" y2="83333"/>
                        <a14:foregroundMark x1="6122" y1="27230" x2="3066" y2="64675"/>
                        <a14:foregroundMark x1="12245" y1="61972" x2="15743" y2="70423"/>
                        <a14:foregroundMark x1="28280" y1="30516" x2="22741" y2="59155"/>
                        <a14:foregroundMark x1="22157" y1="19249" x2="60641" y2="22066"/>
                        <a14:foregroundMark x1="48105" y1="704" x2="60933" y2="10563"/>
                        <a14:foregroundMark x1="60933" y1="10563" x2="64140" y2="11268"/>
                        <a14:foregroundMark x1="98834" y1="12911" x2="98834" y2="12911"/>
                        <a14:foregroundMark x1="43732" y1="53991" x2="51312" y2="70892"/>
                        <a14:foregroundMark x1="583" y1="37324" x2="583" y2="37324"/>
                        <a14:foregroundMark x1="5248" y1="70423" x2="5248" y2="70423"/>
                        <a14:foregroundMark x1="3790" y1="66432" x2="3790" y2="66432"/>
                        <a14:foregroundMark x1="3790" y1="66432" x2="3790" y2="53991"/>
                        <a14:backgroundMark x1="2222" y1="70423" x2="4082" y2="84272"/>
                        <a14:backgroundMark x1="1749" y1="66901" x2="2222" y2="70423"/>
                        <a14:backgroundMark x1="2041" y1="65258" x2="2041" y2="65258"/>
                        <a14:backgroundMark x1="4956" y1="70423" x2="6122" y2="73239"/>
                        <a14:backgroundMark x1="3304" y1="66432" x2="4956" y2="70423"/>
                        <a14:backgroundMark x1="2624" y1="64789" x2="3304" y2="66432"/>
                      </a14:backgroundRemoval>
                    </a14:imgEffect>
                  </a14:imgLayer>
                </a14:imgProps>
              </a:ext>
              <a:ext uri="{28A0092B-C50C-407E-A947-70E740481C1C}">
                <a14:useLocalDpi xmlns:a14="http://schemas.microsoft.com/office/drawing/2010/main" val="0"/>
              </a:ext>
            </a:extLst>
          </a:blip>
          <a:srcRect/>
          <a:stretch>
            <a:fillRect/>
          </a:stretch>
        </p:blipFill>
        <p:spPr bwMode="auto">
          <a:xfrm>
            <a:off x="8949517" y="2774197"/>
            <a:ext cx="2900414" cy="360110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AC69242-0439-41CA-9C02-C35BEB267C10}"/>
              </a:ext>
            </a:extLst>
          </p:cNvPr>
          <p:cNvGrpSpPr/>
          <p:nvPr/>
        </p:nvGrpSpPr>
        <p:grpSpPr>
          <a:xfrm>
            <a:off x="675324" y="2006099"/>
            <a:ext cx="9254001" cy="3669532"/>
            <a:chOff x="5250002" y="6585061"/>
            <a:chExt cx="13208091" cy="5299340"/>
          </a:xfrm>
        </p:grpSpPr>
        <p:sp>
          <p:nvSpPr>
            <p:cNvPr id="9" name="TextBox 8">
              <a:extLst>
                <a:ext uri="{FF2B5EF4-FFF2-40B4-BE49-F238E27FC236}">
                  <a16:creationId xmlns:a16="http://schemas.microsoft.com/office/drawing/2014/main" id="{5792032C-D620-4E5D-8A7F-F468B190D1E0}"/>
                </a:ext>
              </a:extLst>
            </p:cNvPr>
            <p:cNvSpPr txBox="1"/>
            <p:nvPr/>
          </p:nvSpPr>
          <p:spPr>
            <a:xfrm>
              <a:off x="5250003" y="6585062"/>
              <a:ext cx="13208090" cy="5299339"/>
            </a:xfrm>
            <a:prstGeom prst="rect">
              <a:avLst/>
            </a:prstGeom>
            <a:noFill/>
          </p:spPr>
          <p:txBody>
            <a:bodyPr wrap="square" rtlCol="0">
              <a:spAutoFit/>
            </a:bodyPr>
            <a:lstStyle/>
            <a:p>
              <a:pPr algn="ctr">
                <a:lnSpc>
                  <a:spcPct val="130000"/>
                </a:lnSpc>
              </a:pPr>
              <a:r>
                <a:rPr lang="en-US" sz="9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a:t>
              </a:r>
            </a:p>
            <a:p>
              <a:pPr algn="ctr">
                <a:lnSpc>
                  <a:spcPct val="130000"/>
                </a:lnSpc>
              </a:pPr>
              <a:r>
                <a:rPr lang="en-US" sz="9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ĐỌC HIỂU</a:t>
              </a:r>
              <a:endParaRPr lang="en-US" sz="9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0" name="TextBox 9">
              <a:extLst>
                <a:ext uri="{FF2B5EF4-FFF2-40B4-BE49-F238E27FC236}">
                  <a16:creationId xmlns:a16="http://schemas.microsoft.com/office/drawing/2014/main" id="{CC949F4E-0619-44E9-90D9-896A8AA7F919}"/>
                </a:ext>
              </a:extLst>
            </p:cNvPr>
            <p:cNvSpPr txBox="1"/>
            <p:nvPr/>
          </p:nvSpPr>
          <p:spPr>
            <a:xfrm>
              <a:off x="5250002" y="6585061"/>
              <a:ext cx="13208091" cy="5299339"/>
            </a:xfrm>
            <a:prstGeom prst="rect">
              <a:avLst/>
            </a:prstGeom>
            <a:noFill/>
          </p:spPr>
          <p:txBody>
            <a:bodyPr wrap="square" rtlCol="0">
              <a:spAutoFit/>
            </a:bodyPr>
            <a:lstStyle/>
            <a:p>
              <a:pPr algn="ctr">
                <a:lnSpc>
                  <a:spcPct val="130000"/>
                </a:lnSpc>
              </a:pPr>
              <a:r>
                <a:rPr lang="en-US" sz="9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9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9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9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9600" b="1" dirty="0">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9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a:t>
              </a:r>
            </a:p>
            <a:p>
              <a:pPr algn="ctr">
                <a:lnSpc>
                  <a:spcPct val="130000"/>
                </a:lnSpc>
              </a:pPr>
              <a:r>
                <a:rPr lang="en-US" sz="9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Đ</a:t>
              </a:r>
              <a:r>
                <a:rPr lang="en-US" sz="9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9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9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9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I</a:t>
              </a:r>
              <a:r>
                <a:rPr lang="en-US" sz="9600" b="1" dirty="0">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Ể</a:t>
              </a:r>
              <a:r>
                <a:rPr lang="en-US" sz="9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endParaRPr lang="en-US" sz="9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grpSp>
        <p:nvGrpSpPr>
          <p:cNvPr id="11" name="Group 10">
            <a:extLst>
              <a:ext uri="{FF2B5EF4-FFF2-40B4-BE49-F238E27FC236}">
                <a16:creationId xmlns:a16="http://schemas.microsoft.com/office/drawing/2014/main" id="{8087141D-32E9-4338-BBAD-8FF77F1B9C8F}"/>
              </a:ext>
            </a:extLst>
          </p:cNvPr>
          <p:cNvGrpSpPr/>
          <p:nvPr/>
        </p:nvGrpSpPr>
        <p:grpSpPr>
          <a:xfrm>
            <a:off x="2021004" y="1338785"/>
            <a:ext cx="6637383" cy="830997"/>
            <a:chOff x="-555806" y="0"/>
            <a:chExt cx="4930277" cy="830997"/>
          </a:xfrm>
        </p:grpSpPr>
        <p:sp>
          <p:nvSpPr>
            <p:cNvPr id="12" name="文本框 18">
              <a:extLst>
                <a:ext uri="{FF2B5EF4-FFF2-40B4-BE49-F238E27FC236}">
                  <a16:creationId xmlns:a16="http://schemas.microsoft.com/office/drawing/2014/main" id="{E5F19455-49D6-4DC6-B4E2-B2B774552E04}"/>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72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3" name="文本框 18">
              <a:extLst>
                <a:ext uri="{FF2B5EF4-FFF2-40B4-BE49-F238E27FC236}">
                  <a16:creationId xmlns:a16="http://schemas.microsoft.com/office/drawing/2014/main" id="{6F8215D9-E80E-4751-8939-EE05E78D3F01}"/>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AD24"/>
                  </a:solidFill>
                  <a:effectLst/>
                  <a:uLnTx/>
                  <a:uFillTx/>
                  <a:latin typeface="UTM Mother" panose="02040603050506020204" pitchFamily="18" charset="0"/>
                </a:rPr>
                <a:t>Hoạt</a:t>
              </a:r>
              <a:r>
                <a:rPr kumimoji="0" lang="en-US" altLang="zh-CN" sz="7200" b="1" i="0" u="none" strike="noStrike" kern="1200" cap="none" spc="0" normalizeH="0" baseline="0" noProof="0" dirty="0">
                  <a:ln>
                    <a:noFill/>
                  </a:ln>
                  <a:solidFill>
                    <a:srgbClr val="FFAD24"/>
                  </a:solidFill>
                  <a:effectLst/>
                  <a:uLnTx/>
                  <a:uFillTx/>
                  <a:latin typeface="UTM Mother" panose="02040603050506020204" pitchFamily="18" charset="0"/>
                </a:rPr>
                <a:t> </a:t>
              </a:r>
              <a:r>
                <a:rPr kumimoji="0" lang="en-US" altLang="zh-CN" sz="7200" b="1" i="0" u="none" strike="noStrike" kern="1200" cap="none" spc="0" normalizeH="0" baseline="0" noProof="0" dirty="0" err="1">
                  <a:ln>
                    <a:noFill/>
                  </a:ln>
                  <a:solidFill>
                    <a:srgbClr val="FFAD24"/>
                  </a:solidFill>
                  <a:effectLst/>
                  <a:uLnTx/>
                  <a:uFillTx/>
                  <a:latin typeface="UTM Mother" panose="02040603050506020204" pitchFamily="18" charset="0"/>
                </a:rPr>
                <a:t>động</a:t>
              </a:r>
              <a:r>
                <a:rPr kumimoji="0" lang="en-US" altLang="zh-CN" sz="7200" b="1" i="0" u="none" strike="noStrike" kern="1200" cap="none" spc="0" normalizeH="0" baseline="0" noProof="0" dirty="0">
                  <a:ln>
                    <a:noFill/>
                  </a:ln>
                  <a:solidFill>
                    <a:srgbClr val="FFAD24"/>
                  </a:solidFill>
                  <a:effectLst/>
                  <a:uLnTx/>
                  <a:uFillTx/>
                  <a:latin typeface="UTM Mother" panose="02040603050506020204" pitchFamily="18" charset="0"/>
                </a:rPr>
                <a:t>:</a:t>
              </a:r>
              <a:endParaRPr kumimoji="0" lang="zh-CN" altLang="en-US" sz="72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grpSp>
        <p:nvGrpSpPr>
          <p:cNvPr id="14" name="Group 13">
            <a:extLst>
              <a:ext uri="{FF2B5EF4-FFF2-40B4-BE49-F238E27FC236}">
                <a16:creationId xmlns:a16="http://schemas.microsoft.com/office/drawing/2014/main" id="{B9D0D5A2-4B86-4122-A782-1AD1D9D80D56}"/>
              </a:ext>
            </a:extLst>
          </p:cNvPr>
          <p:cNvGrpSpPr/>
          <p:nvPr/>
        </p:nvGrpSpPr>
        <p:grpSpPr>
          <a:xfrm>
            <a:off x="7384027" y="1182369"/>
            <a:ext cx="4974370" cy="1436513"/>
            <a:chOff x="162636" y="151531"/>
            <a:chExt cx="4974370" cy="1436513"/>
          </a:xfrm>
        </p:grpSpPr>
        <p:pic>
          <p:nvPicPr>
            <p:cNvPr id="15" name="Picture 5">
              <a:extLst>
                <a:ext uri="{FF2B5EF4-FFF2-40B4-BE49-F238E27FC236}">
                  <a16:creationId xmlns:a16="http://schemas.microsoft.com/office/drawing/2014/main" id="{9332FC62-1573-454B-8853-CEBCF7B659E0}"/>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7546" y="151531"/>
              <a:ext cx="3250604" cy="1436513"/>
            </a:xfrm>
            <a:prstGeom prst="rect">
              <a:avLst/>
            </a:prstGeom>
          </p:spPr>
        </p:pic>
        <p:sp>
          <p:nvSpPr>
            <p:cNvPr id="16" name="TextBox 15">
              <a:extLst>
                <a:ext uri="{FF2B5EF4-FFF2-40B4-BE49-F238E27FC236}">
                  <a16:creationId xmlns:a16="http://schemas.microsoft.com/office/drawing/2014/main" id="{C5614583-8B48-4F08-AEAA-CF3D5C5F32E5}"/>
                </a:ext>
              </a:extLst>
            </p:cNvPr>
            <p:cNvSpPr txBox="1"/>
            <p:nvPr/>
          </p:nvSpPr>
          <p:spPr>
            <a:xfrm>
              <a:off x="162636" y="211818"/>
              <a:ext cx="4974370" cy="954107"/>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Các bạn hãy cùng tớ </a:t>
              </a:r>
            </a:p>
            <a:p>
              <a:pPr algn="ctr"/>
              <a:r>
                <a:rPr lang="vi-VN" sz="2800" b="1" dirty="0">
                  <a:latin typeface="Calibri" panose="020F0502020204030204" pitchFamily="34" charset="0"/>
                  <a:cs typeface="Calibri" panose="020F0502020204030204" pitchFamily="34" charset="0"/>
                </a:rPr>
                <a:t>tắm cho Miu nhé!</a:t>
              </a:r>
              <a:endParaRPr lang="en-US" sz="28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21133602"/>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8"/>
                                            </p:tgtEl>
                                          </p:cBhvr>
                                          <p:by x="101000" y="101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11"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8"/>
                                            </p:tgtEl>
                                          </p:cBhvr>
                                          <p:by x="101000" y="101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3C789E-6470-47D8-833C-5539CD884246}"/>
              </a:ext>
            </a:extLst>
          </p:cNvPr>
          <p:cNvGrpSpPr/>
          <p:nvPr/>
        </p:nvGrpSpPr>
        <p:grpSpPr>
          <a:xfrm>
            <a:off x="845281" y="402893"/>
            <a:ext cx="10501438" cy="1337158"/>
            <a:chOff x="2114282" y="94930"/>
            <a:chExt cx="7265379" cy="1337158"/>
          </a:xfrm>
        </p:grpSpPr>
        <p:sp>
          <p:nvSpPr>
            <p:cNvPr id="4" name="TextBox 3">
              <a:extLst>
                <a:ext uri="{FF2B5EF4-FFF2-40B4-BE49-F238E27FC236}">
                  <a16:creationId xmlns:a16="http://schemas.microsoft.com/office/drawing/2014/main" id="{C8E75364-D8EC-4552-906B-F4A12F7EF3B7}"/>
                </a:ext>
              </a:extLst>
            </p:cNvPr>
            <p:cNvSpPr txBox="1"/>
            <p:nvPr/>
          </p:nvSpPr>
          <p:spPr>
            <a:xfrm>
              <a:off x="2114282" y="108649"/>
              <a:ext cx="7265377" cy="1323439"/>
            </a:xfrm>
            <a:prstGeom prst="rect">
              <a:avLst/>
            </a:prstGeom>
            <a:noFill/>
          </p:spPr>
          <p:txBody>
            <a:bodyPr wrap="square">
              <a:spAutoFit/>
            </a:bodyPr>
            <a:lstStyle/>
            <a:p>
              <a:pPr algn="ctr"/>
              <a:r>
                <a:rPr lang="en-US" sz="8000" b="1">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GIẢI NGHĨA TỪ KHÓ HIỂU</a:t>
              </a:r>
              <a:endParaRPr lang="en-US" sz="8000" b="1" dirty="0">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id="{8F464001-2E8D-4D81-9723-4380623DD86D}"/>
                </a:ext>
              </a:extLst>
            </p:cNvPr>
            <p:cNvSpPr txBox="1"/>
            <p:nvPr/>
          </p:nvSpPr>
          <p:spPr>
            <a:xfrm>
              <a:off x="2114282" y="94930"/>
              <a:ext cx="7265379" cy="1323439"/>
            </a:xfrm>
            <a:prstGeom prst="rect">
              <a:avLst/>
            </a:prstGeom>
            <a:noFill/>
          </p:spPr>
          <p:txBody>
            <a:bodyPr wrap="square">
              <a:spAutoFit/>
            </a:bodyPr>
            <a:lstStyle/>
            <a:p>
              <a:pPr algn="ct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Ả</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Ĩ</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Ừ</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K</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Ể</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p>
          </p:txBody>
        </p:sp>
      </p:grpSp>
      <p:sp>
        <p:nvSpPr>
          <p:cNvPr id="6" name="TextBox 5">
            <a:extLst>
              <a:ext uri="{FF2B5EF4-FFF2-40B4-BE49-F238E27FC236}">
                <a16:creationId xmlns:a16="http://schemas.microsoft.com/office/drawing/2014/main" id="{8474526F-3BF5-4C25-81C0-36BD50E0F53A}"/>
              </a:ext>
            </a:extLst>
          </p:cNvPr>
          <p:cNvSpPr txBox="1"/>
          <p:nvPr/>
        </p:nvSpPr>
        <p:spPr>
          <a:xfrm>
            <a:off x="4425390" y="2430409"/>
            <a:ext cx="6640400" cy="2308324"/>
          </a:xfrm>
          <a:prstGeom prst="rect">
            <a:avLst/>
          </a:prstGeom>
          <a:noFill/>
        </p:spPr>
        <p:txBody>
          <a:bodyPr wrap="square">
            <a:spAutoFit/>
          </a:bodyPr>
          <a:lstStyle/>
          <a:p>
            <a:pPr algn="just"/>
            <a:r>
              <a:rPr lang="vi-VN" sz="3600" b="1" dirty="0">
                <a:latin typeface="Calibri" panose="020F0502020204030204" pitchFamily="34" charset="0"/>
                <a:cs typeface="Calibri" panose="020F0502020204030204" pitchFamily="34" charset="0"/>
              </a:rPr>
              <a:t>Phạm Ngọc Thạch</a:t>
            </a:r>
            <a:r>
              <a:rPr lang="en-US" sz="3600" dirty="0">
                <a:latin typeface="Calibri" panose="020F0502020204030204" pitchFamily="34" charset="0"/>
                <a:cs typeface="Calibri" panose="020F0502020204030204" pitchFamily="34" charset="0"/>
              </a:rPr>
              <a:t>: </a:t>
            </a:r>
            <a:r>
              <a:rPr lang="vi-VN" sz="3600" i="1" dirty="0">
                <a:latin typeface="Calibri" panose="020F0502020204030204" pitchFamily="34" charset="0"/>
                <a:cs typeface="Calibri" panose="020F0502020204030204" pitchFamily="34" charset="0"/>
              </a:rPr>
              <a:t>bác sĩ có nhiều cống hiến cho y học, được Nhà nước truy tặng Giải thưởng Hồ Chí Minh năm 1997.</a:t>
            </a:r>
          </a:p>
        </p:txBody>
      </p:sp>
      <p:sp>
        <p:nvSpPr>
          <p:cNvPr id="7" name="Oval 6">
            <a:extLst>
              <a:ext uri="{FF2B5EF4-FFF2-40B4-BE49-F238E27FC236}">
                <a16:creationId xmlns:a16="http://schemas.microsoft.com/office/drawing/2014/main" id="{51EB2005-8C9C-4EF0-B91B-BDE21F034E5A}"/>
              </a:ext>
            </a:extLst>
          </p:cNvPr>
          <p:cNvSpPr/>
          <p:nvPr/>
        </p:nvSpPr>
        <p:spPr>
          <a:xfrm>
            <a:off x="1007389" y="1804139"/>
            <a:ext cx="2825861" cy="3669224"/>
          </a:xfrm>
          <a:prstGeom prst="ellipse">
            <a:avLst/>
          </a:prstGeom>
          <a:blipFill dpi="0" rotWithShape="1">
            <a:blip r:embed="rId3"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F91E2B-0F3C-4D6D-AF1B-B115C672E517}"/>
              </a:ext>
            </a:extLst>
          </p:cNvPr>
          <p:cNvSpPr/>
          <p:nvPr/>
        </p:nvSpPr>
        <p:spPr>
          <a:xfrm>
            <a:off x="987095" y="5665077"/>
            <a:ext cx="2838919" cy="954107"/>
          </a:xfrm>
          <a:prstGeom prst="rect">
            <a:avLst/>
          </a:prstGeom>
        </p:spPr>
        <p:txBody>
          <a:bodyPr wrap="none">
            <a:spAutoFit/>
          </a:bodyPr>
          <a:lstStyle/>
          <a:p>
            <a:pPr algn="ctr"/>
            <a:r>
              <a:rPr lang="vi-VN" sz="2800" b="1" dirty="0">
                <a:solidFill>
                  <a:srgbClr val="002060"/>
                </a:solidFill>
                <a:latin typeface="Calibri" panose="020F0502020204030204" pitchFamily="34" charset="0"/>
                <a:cs typeface="Calibri" panose="020F0502020204030204" pitchFamily="34" charset="0"/>
              </a:rPr>
              <a:t>Phạm Ngọc Thạch</a:t>
            </a:r>
          </a:p>
          <a:p>
            <a:pPr algn="ctr"/>
            <a:r>
              <a:rPr lang="vi-VN" sz="2800" b="1" dirty="0">
                <a:solidFill>
                  <a:srgbClr val="002060"/>
                </a:solidFill>
                <a:latin typeface="Calibri" panose="020F0502020204030204" pitchFamily="34" charset="0"/>
                <a:cs typeface="Calibri" panose="020F0502020204030204" pitchFamily="34" charset="0"/>
              </a:rPr>
              <a:t>(1909 – 1968) </a:t>
            </a:r>
            <a:endParaRPr lang="en-US" sz="2800" b="1" dirty="0">
              <a:solidFill>
                <a:srgbClr val="002060"/>
              </a:solidFill>
            </a:endParaRPr>
          </a:p>
        </p:txBody>
      </p:sp>
    </p:spTree>
    <p:extLst>
      <p:ext uri="{BB962C8B-B14F-4D97-AF65-F5344CB8AC3E}">
        <p14:creationId xmlns:p14="http://schemas.microsoft.com/office/powerpoint/2010/main" val="3471058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3C789E-6470-47D8-833C-5539CD884246}"/>
              </a:ext>
            </a:extLst>
          </p:cNvPr>
          <p:cNvGrpSpPr/>
          <p:nvPr/>
        </p:nvGrpSpPr>
        <p:grpSpPr>
          <a:xfrm>
            <a:off x="845281" y="812838"/>
            <a:ext cx="10501438" cy="1337158"/>
            <a:chOff x="2114282" y="94930"/>
            <a:chExt cx="7265379" cy="1337158"/>
          </a:xfrm>
        </p:grpSpPr>
        <p:sp>
          <p:nvSpPr>
            <p:cNvPr id="4" name="TextBox 3">
              <a:extLst>
                <a:ext uri="{FF2B5EF4-FFF2-40B4-BE49-F238E27FC236}">
                  <a16:creationId xmlns:a16="http://schemas.microsoft.com/office/drawing/2014/main" id="{C8E75364-D8EC-4552-906B-F4A12F7EF3B7}"/>
                </a:ext>
              </a:extLst>
            </p:cNvPr>
            <p:cNvSpPr txBox="1"/>
            <p:nvPr/>
          </p:nvSpPr>
          <p:spPr>
            <a:xfrm>
              <a:off x="2114282" y="108649"/>
              <a:ext cx="7265377" cy="1323439"/>
            </a:xfrm>
            <a:prstGeom prst="rect">
              <a:avLst/>
            </a:prstGeom>
            <a:noFill/>
          </p:spPr>
          <p:txBody>
            <a:bodyPr wrap="square">
              <a:spAutoFit/>
            </a:bodyPr>
            <a:lstStyle/>
            <a:p>
              <a:pPr algn="ctr"/>
              <a:r>
                <a:rPr lang="en-US" sz="8000" b="1">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GIẢI NGHĨA TỪ KHÓ HIỂU</a:t>
              </a:r>
              <a:endParaRPr lang="en-US" sz="8000" b="1" dirty="0">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id="{8F464001-2E8D-4D81-9723-4380623DD86D}"/>
                </a:ext>
              </a:extLst>
            </p:cNvPr>
            <p:cNvSpPr txBox="1"/>
            <p:nvPr/>
          </p:nvSpPr>
          <p:spPr>
            <a:xfrm>
              <a:off x="2114282" y="94930"/>
              <a:ext cx="7265379" cy="1323439"/>
            </a:xfrm>
            <a:prstGeom prst="rect">
              <a:avLst/>
            </a:prstGeom>
            <a:noFill/>
          </p:spPr>
          <p:txBody>
            <a:bodyPr wrap="square">
              <a:spAutoFit/>
            </a:bodyPr>
            <a:lstStyle/>
            <a:p>
              <a:pPr algn="ct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Ả</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Ĩ</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Ừ</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K</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Ể</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p>
          </p:txBody>
        </p:sp>
      </p:grpSp>
      <p:sp>
        <p:nvSpPr>
          <p:cNvPr id="6" name="TextBox 5">
            <a:extLst>
              <a:ext uri="{FF2B5EF4-FFF2-40B4-BE49-F238E27FC236}">
                <a16:creationId xmlns:a16="http://schemas.microsoft.com/office/drawing/2014/main" id="{8474526F-3BF5-4C25-81C0-36BD50E0F53A}"/>
              </a:ext>
            </a:extLst>
          </p:cNvPr>
          <p:cNvSpPr txBox="1"/>
          <p:nvPr/>
        </p:nvSpPr>
        <p:spPr>
          <a:xfrm>
            <a:off x="2717993" y="2583287"/>
            <a:ext cx="10501436" cy="646331"/>
          </a:xfrm>
          <a:prstGeom prst="rect">
            <a:avLst/>
          </a:prstGeom>
          <a:noFill/>
        </p:spPr>
        <p:txBody>
          <a:bodyPr wrap="square">
            <a:spAutoFit/>
          </a:bodyPr>
          <a:lstStyle/>
          <a:p>
            <a:pPr marL="571500" indent="-5715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Sinh thời</a:t>
            </a:r>
            <a:r>
              <a:rPr lang="en-US" sz="3600" dirty="0">
                <a:latin typeface="Calibri" panose="020F0502020204030204" pitchFamily="34" charset="0"/>
                <a:cs typeface="Calibri" panose="020F0502020204030204" pitchFamily="34" charset="0"/>
              </a:rPr>
              <a:t>: </a:t>
            </a:r>
            <a:r>
              <a:rPr lang="vi-VN" sz="3600" i="1" dirty="0">
                <a:latin typeface="Calibri" panose="020F0502020204030204" pitchFamily="34" charset="0"/>
                <a:cs typeface="Calibri" panose="020F0502020204030204" pitchFamily="34" charset="0"/>
              </a:rPr>
              <a:t>lúc còn sống.</a:t>
            </a:r>
          </a:p>
        </p:txBody>
      </p:sp>
      <p:sp>
        <p:nvSpPr>
          <p:cNvPr id="7" name="TextBox 6">
            <a:extLst>
              <a:ext uri="{FF2B5EF4-FFF2-40B4-BE49-F238E27FC236}">
                <a16:creationId xmlns:a16="http://schemas.microsoft.com/office/drawing/2014/main" id="{8C7B0834-15E6-48D0-841C-C4BCA0DA120C}"/>
              </a:ext>
            </a:extLst>
          </p:cNvPr>
          <p:cNvSpPr txBox="1"/>
          <p:nvPr/>
        </p:nvSpPr>
        <p:spPr>
          <a:xfrm>
            <a:off x="2717993" y="3628382"/>
            <a:ext cx="10501436" cy="646331"/>
          </a:xfrm>
          <a:prstGeom prst="rect">
            <a:avLst/>
          </a:prstGeom>
          <a:noFill/>
        </p:spPr>
        <p:txBody>
          <a:bodyPr wrap="square">
            <a:spAutoFit/>
          </a:bodyPr>
          <a:lstStyle/>
          <a:p>
            <a:pPr marL="571500" indent="-5715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Túc trực</a:t>
            </a:r>
            <a:r>
              <a:rPr lang="en-US" sz="3600" dirty="0">
                <a:latin typeface="Calibri" panose="020F0502020204030204" pitchFamily="34" charset="0"/>
                <a:cs typeface="Calibri" panose="020F0502020204030204" pitchFamily="34" charset="0"/>
              </a:rPr>
              <a:t>: </a:t>
            </a:r>
            <a:r>
              <a:rPr lang="vi-VN" sz="3600" i="1" dirty="0">
                <a:latin typeface="Calibri" panose="020F0502020204030204" pitchFamily="34" charset="0"/>
                <a:cs typeface="Calibri" panose="020F0502020204030204" pitchFamily="34" charset="0"/>
              </a:rPr>
              <a:t>có mặt thường xuyên ở bên cạnh.</a:t>
            </a:r>
          </a:p>
        </p:txBody>
      </p:sp>
      <p:sp>
        <p:nvSpPr>
          <p:cNvPr id="8" name="TextBox 7">
            <a:extLst>
              <a:ext uri="{FF2B5EF4-FFF2-40B4-BE49-F238E27FC236}">
                <a16:creationId xmlns:a16="http://schemas.microsoft.com/office/drawing/2014/main" id="{9AE41346-1FAF-4901-8725-E32C37B4CB2F}"/>
              </a:ext>
            </a:extLst>
          </p:cNvPr>
          <p:cNvSpPr txBox="1"/>
          <p:nvPr/>
        </p:nvSpPr>
        <p:spPr>
          <a:xfrm>
            <a:off x="2717993" y="4708004"/>
            <a:ext cx="8814703" cy="1200329"/>
          </a:xfrm>
          <a:prstGeom prst="rect">
            <a:avLst/>
          </a:prstGeom>
          <a:noFill/>
        </p:spPr>
        <p:txBody>
          <a:bodyPr wrap="square">
            <a:spAutoFit/>
          </a:bodyPr>
          <a:lstStyle/>
          <a:p>
            <a:pPr marL="571500" indent="-5715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Phòng</a:t>
            </a:r>
            <a:r>
              <a:rPr lang="en-US" sz="3600" dirty="0">
                <a:latin typeface="Calibri" panose="020F0502020204030204" pitchFamily="34" charset="0"/>
                <a:cs typeface="Calibri" panose="020F0502020204030204" pitchFamily="34" charset="0"/>
              </a:rPr>
              <a:t>: </a:t>
            </a:r>
            <a:r>
              <a:rPr lang="vi-VN" sz="3600" i="1" dirty="0">
                <a:latin typeface="Calibri" panose="020F0502020204030204" pitchFamily="34" charset="0"/>
                <a:cs typeface="Calibri" panose="020F0502020204030204" pitchFamily="34" charset="0"/>
              </a:rPr>
              <a:t>chuẩn bị trước để có biện pháp tránh, ngăn ngừa bệnh tật.</a:t>
            </a:r>
          </a:p>
        </p:txBody>
      </p:sp>
      <p:pic>
        <p:nvPicPr>
          <p:cNvPr id="9" name="Picture 42" descr="ciri-ciri, fungsi, definisi, jenis, pengertian, dan contoh kalimat pronoun beserta artinya">
            <a:extLst>
              <a:ext uri="{FF2B5EF4-FFF2-40B4-BE49-F238E27FC236}">
                <a16:creationId xmlns:a16="http://schemas.microsoft.com/office/drawing/2014/main" id="{F9C47C07-2952-43F0-B5F5-0013AB56FA2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089" b="82990" l="33887" r="66309">
                        <a14:foregroundMark x1="34082" y1="28179" x2="59668" y2="31271"/>
                        <a14:foregroundMark x1="45313" y1="18557" x2="52344" y2="18385"/>
                        <a14:foregroundMark x1="52344" y1="18385" x2="55176" y2="19244"/>
                        <a14:foregroundMark x1="55176" y1="19244" x2="60156" y2="26460"/>
                        <a14:foregroundMark x1="60156" y1="26460" x2="64844" y2="57216"/>
                        <a14:foregroundMark x1="64844" y1="57216" x2="64844" y2="58591"/>
                        <a14:foregroundMark x1="64844" y1="58591" x2="53320" y2="56873"/>
                        <a14:foregroundMark x1="63965" y1="61340" x2="66309" y2="52405"/>
                        <a14:foregroundMark x1="66309" y1="52405" x2="65039" y2="37285"/>
                        <a14:foregroundMark x1="64844" y1="34536" x2="61486" y2="21735"/>
                        <a14:foregroundMark x1="52930" y1="21478" x2="41211" y2="26460"/>
                        <a14:foregroundMark x1="40234" y1="27835" x2="44043" y2="64261"/>
                        <a14:foregroundMark x1="46289" y1="22509" x2="47070" y2="42096"/>
                        <a14:foregroundMark x1="36914" y1="32818" x2="46582" y2="35052"/>
                        <a14:foregroundMark x1="39746" y1="39519" x2="36816" y2="52405"/>
                        <a14:foregroundMark x1="36816" y1="52405" x2="36426" y2="60825"/>
                        <a14:foregroundMark x1="37402" y1="59450" x2="37402" y2="59450"/>
                        <a14:foregroundMark x1="39258" y1="58591" x2="44824" y2="59450"/>
                        <a14:foregroundMark x1="40234" y1="47423" x2="41797" y2="54983"/>
                        <a14:foregroundMark x1="39453" y1="50687" x2="43066" y2="58763"/>
                        <a14:foregroundMark x1="43066" y1="58763" x2="43750" y2="59450"/>
                        <a14:foregroundMark x1="51367" y1="78522" x2="51855" y2="82990"/>
                        <a14:foregroundMark x1="41504" y1="14089" x2="41504" y2="14089"/>
                        <a14:backgroundMark x1="60254" y1="18900" x2="62012" y2="20790"/>
                      </a14:backgroundRemoval>
                    </a14:imgEffect>
                  </a14:imgLayer>
                </a14:imgProps>
              </a:ext>
              <a:ext uri="{28A0092B-C50C-407E-A947-70E740481C1C}">
                <a14:useLocalDpi xmlns:a14="http://schemas.microsoft.com/office/drawing/2010/main" val="0"/>
              </a:ext>
            </a:extLst>
          </a:blip>
          <a:srcRect l="32216" t="10593" r="31667" b="14364"/>
          <a:stretch/>
        </p:blipFill>
        <p:spPr bwMode="auto">
          <a:xfrm>
            <a:off x="201479" y="3917191"/>
            <a:ext cx="2355742" cy="278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43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3C789E-6470-47D8-833C-5539CD884246}"/>
              </a:ext>
            </a:extLst>
          </p:cNvPr>
          <p:cNvGrpSpPr/>
          <p:nvPr/>
        </p:nvGrpSpPr>
        <p:grpSpPr>
          <a:xfrm>
            <a:off x="845281" y="570691"/>
            <a:ext cx="10501438" cy="1337158"/>
            <a:chOff x="2114282" y="94930"/>
            <a:chExt cx="7265379" cy="1337158"/>
          </a:xfrm>
        </p:grpSpPr>
        <p:sp>
          <p:nvSpPr>
            <p:cNvPr id="4" name="TextBox 3">
              <a:extLst>
                <a:ext uri="{FF2B5EF4-FFF2-40B4-BE49-F238E27FC236}">
                  <a16:creationId xmlns:a16="http://schemas.microsoft.com/office/drawing/2014/main" id="{C8E75364-D8EC-4552-906B-F4A12F7EF3B7}"/>
                </a:ext>
              </a:extLst>
            </p:cNvPr>
            <p:cNvSpPr txBox="1"/>
            <p:nvPr/>
          </p:nvSpPr>
          <p:spPr>
            <a:xfrm>
              <a:off x="2114282" y="108649"/>
              <a:ext cx="7265377" cy="1323439"/>
            </a:xfrm>
            <a:prstGeom prst="rect">
              <a:avLst/>
            </a:prstGeom>
            <a:noFill/>
          </p:spPr>
          <p:txBody>
            <a:bodyPr wrap="square">
              <a:spAutoFit/>
            </a:bodyPr>
            <a:lstStyle/>
            <a:p>
              <a:pPr algn="ctr"/>
              <a:r>
                <a:rPr lang="en-US" sz="8000" b="1">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GIẢI NGHĨA TỪ KHÓ HIỂU</a:t>
              </a:r>
              <a:endParaRPr lang="en-US" sz="8000" b="1" dirty="0">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id="{8F464001-2E8D-4D81-9723-4380623DD86D}"/>
                </a:ext>
              </a:extLst>
            </p:cNvPr>
            <p:cNvSpPr txBox="1"/>
            <p:nvPr/>
          </p:nvSpPr>
          <p:spPr>
            <a:xfrm>
              <a:off x="2114282" y="94930"/>
              <a:ext cx="7265379" cy="1323439"/>
            </a:xfrm>
            <a:prstGeom prst="rect">
              <a:avLst/>
            </a:prstGeom>
            <a:noFill/>
          </p:spPr>
          <p:txBody>
            <a:bodyPr wrap="square">
              <a:spAutoFit/>
            </a:bodyPr>
            <a:lstStyle/>
            <a:p>
              <a:pPr algn="ct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Ả</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Ĩ</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Ừ</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K</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Ể</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p>
          </p:txBody>
        </p:sp>
      </p:grpSp>
      <p:sp>
        <p:nvSpPr>
          <p:cNvPr id="8" name="TextBox 7">
            <a:extLst>
              <a:ext uri="{FF2B5EF4-FFF2-40B4-BE49-F238E27FC236}">
                <a16:creationId xmlns:a16="http://schemas.microsoft.com/office/drawing/2014/main" id="{9AE41346-1FAF-4901-8725-E32C37B4CB2F}"/>
              </a:ext>
            </a:extLst>
          </p:cNvPr>
          <p:cNvSpPr txBox="1"/>
          <p:nvPr/>
        </p:nvSpPr>
        <p:spPr>
          <a:xfrm>
            <a:off x="548230" y="2023189"/>
            <a:ext cx="10641546" cy="646331"/>
          </a:xfrm>
          <a:prstGeom prst="rect">
            <a:avLst/>
          </a:prstGeom>
          <a:noFill/>
        </p:spPr>
        <p:txBody>
          <a:bodyPr wrap="square">
            <a:spAutoFit/>
          </a:bodyPr>
          <a:lstStyle/>
          <a:p>
            <a:pPr marL="571500" indent="-5715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Chữa trị</a:t>
            </a:r>
            <a:r>
              <a:rPr lang="en-US" sz="3600" dirty="0">
                <a:latin typeface="Calibri" panose="020F0502020204030204" pitchFamily="34" charset="0"/>
                <a:cs typeface="Calibri" panose="020F0502020204030204" pitchFamily="34" charset="0"/>
              </a:rPr>
              <a:t>: </a:t>
            </a:r>
            <a:r>
              <a:rPr lang="vi-VN" sz="3600" i="1" dirty="0">
                <a:latin typeface="Calibri" panose="020F0502020204030204" pitchFamily="34" charset="0"/>
                <a:cs typeface="Calibri" panose="020F0502020204030204" pitchFamily="34" charset="0"/>
              </a:rPr>
              <a:t>chữa bệnh, điều trị bệnh nói chung.</a:t>
            </a:r>
          </a:p>
        </p:txBody>
      </p:sp>
      <p:pic>
        <p:nvPicPr>
          <p:cNvPr id="12290" name="Picture 2" descr="Quyền và nghĩa vụ của người bệnh khi tham gia khám, chữa bệnh">
            <a:extLst>
              <a:ext uri="{FF2B5EF4-FFF2-40B4-BE49-F238E27FC236}">
                <a16:creationId xmlns:a16="http://schemas.microsoft.com/office/drawing/2014/main" id="{6B14D4F1-C512-4E8B-A63D-B84F93829D0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98922" y="3120812"/>
            <a:ext cx="3711844" cy="27747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292" name="Picture 4" descr="8 trường hợp khám chữa bệnh BHYT đúng tuyến từ 01/3/2021">
            <a:extLst>
              <a:ext uri="{FF2B5EF4-FFF2-40B4-BE49-F238E27FC236}">
                <a16:creationId xmlns:a16="http://schemas.microsoft.com/office/drawing/2014/main" id="{2CFEC757-B19B-42A6-9D72-B4774893F8B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866968">
            <a:off x="7135717" y="3198674"/>
            <a:ext cx="3946018" cy="26241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42" descr="ciri-ciri, fungsi, definisi, jenis, pengertian, dan contoh kalimat pronoun beserta artinya">
            <a:extLst>
              <a:ext uri="{FF2B5EF4-FFF2-40B4-BE49-F238E27FC236}">
                <a16:creationId xmlns:a16="http://schemas.microsoft.com/office/drawing/2014/main" id="{E18903C7-E1C8-43D0-BDAD-9449BF812F2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089" b="82990" l="33887" r="66309">
                        <a14:foregroundMark x1="34082" y1="28179" x2="59668" y2="31271"/>
                        <a14:foregroundMark x1="45313" y1="18557" x2="52344" y2="18385"/>
                        <a14:foregroundMark x1="52344" y1="18385" x2="55176" y2="19244"/>
                        <a14:foregroundMark x1="55176" y1="19244" x2="60156" y2="26460"/>
                        <a14:foregroundMark x1="60156" y1="26460" x2="64844" y2="57216"/>
                        <a14:foregroundMark x1="64844" y1="57216" x2="64844" y2="58591"/>
                        <a14:foregroundMark x1="64844" y1="58591" x2="53320" y2="56873"/>
                        <a14:foregroundMark x1="63965" y1="61340" x2="66309" y2="52405"/>
                        <a14:foregroundMark x1="66309" y1="52405" x2="65039" y2="37285"/>
                        <a14:foregroundMark x1="64844" y1="34536" x2="61486" y2="21735"/>
                        <a14:foregroundMark x1="52930" y1="21478" x2="41211" y2="26460"/>
                        <a14:foregroundMark x1="40234" y1="27835" x2="44043" y2="64261"/>
                        <a14:foregroundMark x1="46289" y1="22509" x2="47070" y2="42096"/>
                        <a14:foregroundMark x1="36914" y1="32818" x2="46582" y2="35052"/>
                        <a14:foregroundMark x1="39746" y1="39519" x2="36816" y2="52405"/>
                        <a14:foregroundMark x1="36816" y1="52405" x2="36426" y2="60825"/>
                        <a14:foregroundMark x1="37402" y1="59450" x2="37402" y2="59450"/>
                        <a14:foregroundMark x1="39258" y1="58591" x2="44824" y2="59450"/>
                        <a14:foregroundMark x1="40234" y1="47423" x2="41797" y2="54983"/>
                        <a14:foregroundMark x1="39453" y1="50687" x2="43066" y2="58763"/>
                        <a14:foregroundMark x1="43066" y1="58763" x2="43750" y2="59450"/>
                        <a14:foregroundMark x1="51367" y1="78522" x2="51855" y2="82990"/>
                        <a14:foregroundMark x1="41504" y1="14089" x2="41504" y2="14089"/>
                        <a14:backgroundMark x1="60254" y1="18900" x2="62012" y2="20790"/>
                      </a14:backgroundRemoval>
                    </a14:imgEffect>
                  </a14:imgLayer>
                </a14:imgProps>
              </a:ext>
              <a:ext uri="{28A0092B-C50C-407E-A947-70E740481C1C}">
                <a14:useLocalDpi xmlns:a14="http://schemas.microsoft.com/office/drawing/2010/main" val="0"/>
              </a:ext>
            </a:extLst>
          </a:blip>
          <a:srcRect l="32216" t="10593" r="31667" b="14364"/>
          <a:stretch/>
        </p:blipFill>
        <p:spPr bwMode="auto">
          <a:xfrm>
            <a:off x="260928" y="3971498"/>
            <a:ext cx="2302994" cy="271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1440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fade">
                                      <p:cBhvr>
                                        <p:cTn id="1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3C789E-6470-47D8-833C-5539CD884246}"/>
              </a:ext>
            </a:extLst>
          </p:cNvPr>
          <p:cNvGrpSpPr/>
          <p:nvPr/>
        </p:nvGrpSpPr>
        <p:grpSpPr>
          <a:xfrm>
            <a:off x="845281" y="570691"/>
            <a:ext cx="10501438" cy="1337158"/>
            <a:chOff x="2114282" y="94930"/>
            <a:chExt cx="7265379" cy="1337158"/>
          </a:xfrm>
        </p:grpSpPr>
        <p:sp>
          <p:nvSpPr>
            <p:cNvPr id="4" name="TextBox 3">
              <a:extLst>
                <a:ext uri="{FF2B5EF4-FFF2-40B4-BE49-F238E27FC236}">
                  <a16:creationId xmlns:a16="http://schemas.microsoft.com/office/drawing/2014/main" id="{C8E75364-D8EC-4552-906B-F4A12F7EF3B7}"/>
                </a:ext>
              </a:extLst>
            </p:cNvPr>
            <p:cNvSpPr txBox="1"/>
            <p:nvPr/>
          </p:nvSpPr>
          <p:spPr>
            <a:xfrm>
              <a:off x="2114282" y="108649"/>
              <a:ext cx="7265377" cy="1323439"/>
            </a:xfrm>
            <a:prstGeom prst="rect">
              <a:avLst/>
            </a:prstGeom>
            <a:noFill/>
          </p:spPr>
          <p:txBody>
            <a:bodyPr wrap="square">
              <a:spAutoFit/>
            </a:bodyPr>
            <a:lstStyle/>
            <a:p>
              <a:pPr algn="ctr"/>
              <a:r>
                <a:rPr lang="en-US" sz="8000" b="1">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GIẢI NGHĨA TỪ KHÓ HIỂU</a:t>
              </a:r>
              <a:endParaRPr lang="en-US" sz="8000" b="1" dirty="0">
                <a:ln w="292100">
                  <a:solidFill>
                    <a:schemeClr val="bg1"/>
                  </a:solidFill>
                  <a:prstDash val="solid"/>
                </a:ln>
                <a:solidFill>
                  <a:schemeClr val="accent5"/>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id="{8F464001-2E8D-4D81-9723-4380623DD86D}"/>
                </a:ext>
              </a:extLst>
            </p:cNvPr>
            <p:cNvSpPr txBox="1"/>
            <p:nvPr/>
          </p:nvSpPr>
          <p:spPr>
            <a:xfrm>
              <a:off x="2114282" y="94930"/>
              <a:ext cx="7265379" cy="1323439"/>
            </a:xfrm>
            <a:prstGeom prst="rect">
              <a:avLst/>
            </a:prstGeom>
            <a:noFill/>
          </p:spPr>
          <p:txBody>
            <a:bodyPr wrap="square">
              <a:spAutoFit/>
            </a:bodyPr>
            <a:lstStyle/>
            <a:p>
              <a:pPr algn="ct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Ả</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Ĩ</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Ừ</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K</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8000" b="1" dirty="0">
                  <a:ln w="9525">
                    <a:solidFill>
                      <a:schemeClr val="bg1"/>
                    </a:solidFill>
                    <a:prstDash val="solid"/>
                  </a:ln>
                  <a:solidFill>
                    <a:srgbClr val="77D460"/>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Ể</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p>
          </p:txBody>
        </p:sp>
      </p:grpSp>
      <p:sp>
        <p:nvSpPr>
          <p:cNvPr id="8" name="TextBox 7">
            <a:extLst>
              <a:ext uri="{FF2B5EF4-FFF2-40B4-BE49-F238E27FC236}">
                <a16:creationId xmlns:a16="http://schemas.microsoft.com/office/drawing/2014/main" id="{9AE41346-1FAF-4901-8725-E32C37B4CB2F}"/>
              </a:ext>
            </a:extLst>
          </p:cNvPr>
          <p:cNvSpPr txBox="1"/>
          <p:nvPr/>
        </p:nvSpPr>
        <p:spPr>
          <a:xfrm>
            <a:off x="531928" y="2875596"/>
            <a:ext cx="5031160" cy="2308324"/>
          </a:xfrm>
          <a:prstGeom prst="rect">
            <a:avLst/>
          </a:prstGeom>
          <a:noFill/>
        </p:spPr>
        <p:txBody>
          <a:bodyPr wrap="square">
            <a:spAutoFit/>
          </a:bodyPr>
          <a:lstStyle/>
          <a:p>
            <a:pPr marL="571500" indent="-5715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Lao phổi</a:t>
            </a:r>
            <a:r>
              <a:rPr lang="en-US" sz="3600" dirty="0">
                <a:latin typeface="Calibri" panose="020F0502020204030204" pitchFamily="34" charset="0"/>
                <a:cs typeface="Calibri" panose="020F0502020204030204" pitchFamily="34" charset="0"/>
              </a:rPr>
              <a:t>:</a:t>
            </a:r>
            <a:r>
              <a:rPr lang="vi-VN" sz="3600" i="1" dirty="0">
                <a:latin typeface="Calibri" panose="020F0502020204030204" pitchFamily="34" charset="0"/>
                <a:cs typeface="Calibri" panose="020F0502020204030204" pitchFamily="34" charset="0"/>
              </a:rPr>
              <a:t> một trong những bệnh truyền nhiễm gây tử vong hàng đầu trên thế giới.</a:t>
            </a:r>
          </a:p>
        </p:txBody>
      </p:sp>
      <p:pic>
        <p:nvPicPr>
          <p:cNvPr id="14338" name="Picture 2" descr="Bệnh Lao phổi – CDC An Giang">
            <a:extLst>
              <a:ext uri="{FF2B5EF4-FFF2-40B4-BE49-F238E27FC236}">
                <a16:creationId xmlns:a16="http://schemas.microsoft.com/office/drawing/2014/main" id="{0A8B1620-49CE-4319-85D0-9F36BC8B9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991" y="1921568"/>
            <a:ext cx="5791069" cy="4587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4008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1000"/>
                                        <p:tgtEl>
                                          <p:spTgt spid="14338"/>
                                        </p:tgtEl>
                                      </p:cBhvr>
                                    </p:animEffect>
                                    <p:anim calcmode="lin" valueType="num">
                                      <p:cBhvr>
                                        <p:cTn id="13" dur="1000" fill="hold"/>
                                        <p:tgtEl>
                                          <p:spTgt spid="14338"/>
                                        </p:tgtEl>
                                        <p:attrNameLst>
                                          <p:attrName>ppt_x</p:attrName>
                                        </p:attrNameLst>
                                      </p:cBhvr>
                                      <p:tavLst>
                                        <p:tav tm="0">
                                          <p:val>
                                            <p:strVal val="#ppt_x"/>
                                          </p:val>
                                        </p:tav>
                                        <p:tav tm="100000">
                                          <p:val>
                                            <p:strVal val="#ppt_x"/>
                                          </p:val>
                                        </p:tav>
                                      </p:tavLst>
                                    </p:anim>
                                    <p:anim calcmode="lin" valueType="num">
                                      <p:cBhvr>
                                        <p:cTn id="14"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descr="Page 3 | Cute girl Vectors &amp; Illustrations for Free Download | Freepik">
            <a:extLst>
              <a:ext uri="{FF2B5EF4-FFF2-40B4-BE49-F238E27FC236}">
                <a16:creationId xmlns:a16="http://schemas.microsoft.com/office/drawing/2014/main" id="{38494F75-CA7D-4CE4-9D87-DC8EB349B172}"/>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foregroundMark x1="36788" y1="85761" x2="47150" y2="85113"/>
                        <a14:foregroundMark x1="70725" y1="67314" x2="71244" y2="81877"/>
                        <a14:foregroundMark x1="71244" y1="81877" x2="72280" y2="86731"/>
                        <a14:foregroundMark x1="64767" y1="70550" x2="74093" y2="77670"/>
                        <a14:foregroundMark x1="74093" y1="77670" x2="84715" y2="80259"/>
                        <a14:foregroundMark x1="66321" y1="84142" x2="79534" y2="87702"/>
                        <a14:foregroundMark x1="66580" y1="85113" x2="77461" y2="86731"/>
                        <a14:foregroundMark x1="68653" y1="85113" x2="76943" y2="86731"/>
                        <a14:foregroundMark x1="52591" y1="81877" x2="48964" y2="85437"/>
                      </a14:backgroundRemoval>
                    </a14:imgEffect>
                  </a14:imgLayer>
                </a14:imgProps>
              </a:ext>
              <a:ext uri="{28A0092B-C50C-407E-A947-70E740481C1C}">
                <a14:useLocalDpi xmlns:a14="http://schemas.microsoft.com/office/drawing/2010/main" val="0"/>
              </a:ext>
            </a:extLst>
          </a:blip>
          <a:srcRect/>
          <a:stretch>
            <a:fillRect/>
          </a:stretch>
        </p:blipFill>
        <p:spPr bwMode="auto">
          <a:xfrm>
            <a:off x="-241815" y="3347526"/>
            <a:ext cx="4550343" cy="363446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02A22D1-A345-442C-BC2F-E37993ECC9BE}"/>
              </a:ext>
            </a:extLst>
          </p:cNvPr>
          <p:cNvGrpSpPr/>
          <p:nvPr/>
        </p:nvGrpSpPr>
        <p:grpSpPr>
          <a:xfrm>
            <a:off x="1001152" y="698172"/>
            <a:ext cx="9950480" cy="1341249"/>
            <a:chOff x="1432549" y="870514"/>
            <a:chExt cx="7469573" cy="1341249"/>
          </a:xfrm>
        </p:grpSpPr>
        <p:sp>
          <p:nvSpPr>
            <p:cNvPr id="4" name="TextBox 3">
              <a:extLst>
                <a:ext uri="{FF2B5EF4-FFF2-40B4-BE49-F238E27FC236}">
                  <a16:creationId xmlns:a16="http://schemas.microsoft.com/office/drawing/2014/main" id="{2C3D5BCA-6630-4431-86EB-7B7CD7A06767}"/>
                </a:ext>
              </a:extLst>
            </p:cNvPr>
            <p:cNvSpPr txBox="1"/>
            <p:nvPr/>
          </p:nvSpPr>
          <p:spPr>
            <a:xfrm>
              <a:off x="1687278" y="883740"/>
              <a:ext cx="7214844" cy="1328023"/>
            </a:xfrm>
            <a:prstGeom prst="roundRect">
              <a:avLst/>
            </a:prstGeom>
            <a:solidFill>
              <a:srgbClr val="E0FFC1"/>
            </a:solidFill>
            <a:ln w="38100">
              <a:solidFill>
                <a:srgbClr val="00B050"/>
              </a:solidFill>
            </a:ln>
          </p:spPr>
          <p:txBody>
            <a:bodyPr wrap="square" rtlCol="0">
              <a:spAutoFit/>
            </a:bodyPr>
            <a:lstStyle/>
            <a:p>
              <a:pPr algn="ctr"/>
              <a:r>
                <a:rPr lang="en-US" sz="3600" b="1" dirty="0">
                  <a:latin typeface="Calibri" panose="020F0502020204030204" pitchFamily="34" charset="0"/>
                  <a:ea typeface="Roboto" panose="02000000000000000000" pitchFamily="2" charset="0"/>
                  <a:cs typeface="Calibri" panose="020F0502020204030204" pitchFamily="34" charset="0"/>
                </a:rPr>
                <a:t>   1. </a:t>
              </a:r>
              <a:r>
                <a:rPr lang="vi-VN" sz="3600" b="1" dirty="0">
                  <a:latin typeface="Calibri" panose="020F0502020204030204" pitchFamily="34" charset="0"/>
                  <a:ea typeface="Roboto" panose="02000000000000000000" pitchFamily="2" charset="0"/>
                  <a:cs typeface="Calibri" panose="020F0502020204030204" pitchFamily="34" charset="0"/>
                </a:rPr>
                <a:t>Đoạn đầu tiên của bài đọc cho biết bác sĩ Phạm Ngọc Thạch là người như thế nào? </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01C8497E-220E-43C7-A7EB-523666275956}"/>
                </a:ext>
              </a:extLst>
            </p:cNvPr>
            <p:cNvPicPr>
              <a:picLocks noChangeAspect="1"/>
            </p:cNvPicPr>
            <p:nvPr/>
          </p:nvPicPr>
          <p:blipFill>
            <a:blip r:embed="rId6"/>
            <a:stretch>
              <a:fillRect/>
            </a:stretch>
          </p:blipFill>
          <p:spPr>
            <a:xfrm>
              <a:off x="1432549" y="870514"/>
              <a:ext cx="666270" cy="802640"/>
            </a:xfrm>
            <a:prstGeom prst="rect">
              <a:avLst/>
            </a:prstGeom>
          </p:spPr>
        </p:pic>
      </p:grpSp>
      <p:grpSp>
        <p:nvGrpSpPr>
          <p:cNvPr id="6" name="Group 5">
            <a:extLst>
              <a:ext uri="{FF2B5EF4-FFF2-40B4-BE49-F238E27FC236}">
                <a16:creationId xmlns:a16="http://schemas.microsoft.com/office/drawing/2014/main" id="{7E9A52E6-9AB7-487F-862F-7EEC2D66D00C}"/>
              </a:ext>
            </a:extLst>
          </p:cNvPr>
          <p:cNvGrpSpPr/>
          <p:nvPr/>
        </p:nvGrpSpPr>
        <p:grpSpPr>
          <a:xfrm>
            <a:off x="3037100" y="2411580"/>
            <a:ext cx="7749720" cy="2703604"/>
            <a:chOff x="-264083" y="1045100"/>
            <a:chExt cx="6713772" cy="2438004"/>
          </a:xfrm>
        </p:grpSpPr>
        <p:sp>
          <p:nvSpPr>
            <p:cNvPr id="7" name="TextBox 6">
              <a:extLst>
                <a:ext uri="{FF2B5EF4-FFF2-40B4-BE49-F238E27FC236}">
                  <a16:creationId xmlns:a16="http://schemas.microsoft.com/office/drawing/2014/main" id="{82BE1063-44B4-4009-AE04-E36C9C44E3A4}"/>
                </a:ext>
              </a:extLst>
            </p:cNvPr>
            <p:cNvSpPr txBox="1"/>
            <p:nvPr/>
          </p:nvSpPr>
          <p:spPr>
            <a:xfrm>
              <a:off x="179698" y="1180106"/>
              <a:ext cx="6269991" cy="2302998"/>
            </a:xfrm>
            <a:prstGeom prst="roundRect">
              <a:avLst/>
            </a:prstGeom>
            <a:solidFill>
              <a:srgbClr val="FFEBFF"/>
            </a:solidFill>
            <a:ln w="38100">
              <a:solidFill>
                <a:srgbClr val="FF5050"/>
              </a:solidFill>
            </a:ln>
          </p:spPr>
          <p:txBody>
            <a:bodyPr wrap="square" rtlCol="0">
              <a:spAutoFit/>
            </a:bodyPr>
            <a:lstStyle/>
            <a:p>
              <a:pPr algn="just"/>
              <a:r>
                <a:rPr lang="vi-VN" sz="3600" dirty="0">
                  <a:latin typeface="Calibri" panose="020F0502020204030204" pitchFamily="34" charset="0"/>
                  <a:ea typeface="Roboto" panose="02000000000000000000" pitchFamily="2" charset="0"/>
                  <a:cs typeface="Calibri" panose="020F0502020204030204" pitchFamily="34" charset="0"/>
                </a:rPr>
                <a:t>Đoạn đầu tiên của bài đọc cho biết bác sĩ Phạm Ngọc Thạch là tấm gương tiêu biểu cho các thế hệ thầy thuốc Việt Nam.</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C67497B2-7134-47E6-BE8F-377E5A5CACA3}"/>
                </a:ext>
              </a:extLst>
            </p:cNvPr>
            <p:cNvPicPr>
              <a:picLocks noChangeAspect="1"/>
            </p:cNvPicPr>
            <p:nvPr/>
          </p:nvPicPr>
          <p:blipFill>
            <a:blip r:embed="rId7"/>
            <a:stretch>
              <a:fillRect/>
            </a:stretch>
          </p:blipFill>
          <p:spPr>
            <a:xfrm>
              <a:off x="-264083" y="1045100"/>
              <a:ext cx="887562" cy="802640"/>
            </a:xfrm>
            <a:prstGeom prst="rect">
              <a:avLst/>
            </a:prstGeom>
          </p:spPr>
        </p:pic>
      </p:grpSp>
    </p:spTree>
    <p:extLst>
      <p:ext uri="{BB962C8B-B14F-4D97-AF65-F5344CB8AC3E}">
        <p14:creationId xmlns:p14="http://schemas.microsoft.com/office/powerpoint/2010/main" val="12240270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2A22D1-A345-442C-BC2F-E37993ECC9BE}"/>
              </a:ext>
            </a:extLst>
          </p:cNvPr>
          <p:cNvGrpSpPr/>
          <p:nvPr/>
        </p:nvGrpSpPr>
        <p:grpSpPr>
          <a:xfrm>
            <a:off x="272732" y="415874"/>
            <a:ext cx="11407823" cy="1466652"/>
            <a:chOff x="1269671" y="745111"/>
            <a:chExt cx="8563564" cy="1466652"/>
          </a:xfrm>
        </p:grpSpPr>
        <p:sp>
          <p:nvSpPr>
            <p:cNvPr id="4" name="TextBox 3">
              <a:extLst>
                <a:ext uri="{FF2B5EF4-FFF2-40B4-BE49-F238E27FC236}">
                  <a16:creationId xmlns:a16="http://schemas.microsoft.com/office/drawing/2014/main" id="{2C3D5BCA-6630-4431-86EB-7B7CD7A06767}"/>
                </a:ext>
              </a:extLst>
            </p:cNvPr>
            <p:cNvSpPr txBox="1"/>
            <p:nvPr/>
          </p:nvSpPr>
          <p:spPr>
            <a:xfrm>
              <a:off x="1687278" y="883740"/>
              <a:ext cx="8145957" cy="1328023"/>
            </a:xfrm>
            <a:prstGeom prst="roundRect">
              <a:avLst/>
            </a:prstGeom>
            <a:solidFill>
              <a:srgbClr val="E0FFC1"/>
            </a:solidFill>
            <a:ln w="38100">
              <a:solidFill>
                <a:srgbClr val="00B050"/>
              </a:solidFill>
            </a:ln>
          </p:spPr>
          <p:txBody>
            <a:bodyPr wrap="square" rtlCol="0">
              <a:spAutoFit/>
            </a:bodyPr>
            <a:lstStyle/>
            <a:p>
              <a:pPr algn="ctr"/>
              <a:r>
                <a:rPr lang="vi-VN" sz="3600" b="1" dirty="0">
                  <a:latin typeface="Calibri" panose="020F0502020204030204" pitchFamily="34" charset="0"/>
                  <a:ea typeface="Roboto" panose="02000000000000000000" pitchFamily="2" charset="0"/>
                  <a:cs typeface="Calibri" panose="020F0502020204030204" pitchFamily="34" charset="0"/>
                </a:rPr>
                <a:t>2. Tìm những chi tiết cho thấy bác sĩ Phạm Ngọc Thạch hết lòng với công việc.</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01C8497E-220E-43C7-A7EB-523666275956}"/>
                </a:ext>
              </a:extLst>
            </p:cNvPr>
            <p:cNvPicPr>
              <a:picLocks noChangeAspect="1"/>
            </p:cNvPicPr>
            <p:nvPr/>
          </p:nvPicPr>
          <p:blipFill>
            <a:blip r:embed="rId4"/>
            <a:stretch>
              <a:fillRect/>
            </a:stretch>
          </p:blipFill>
          <p:spPr>
            <a:xfrm>
              <a:off x="1269671" y="745111"/>
              <a:ext cx="666270" cy="802640"/>
            </a:xfrm>
            <a:prstGeom prst="rect">
              <a:avLst/>
            </a:prstGeom>
          </p:spPr>
        </p:pic>
      </p:grpSp>
      <p:grpSp>
        <p:nvGrpSpPr>
          <p:cNvPr id="6" name="Group 5">
            <a:extLst>
              <a:ext uri="{FF2B5EF4-FFF2-40B4-BE49-F238E27FC236}">
                <a16:creationId xmlns:a16="http://schemas.microsoft.com/office/drawing/2014/main" id="{7E9A52E6-9AB7-487F-862F-7EEC2D66D00C}"/>
              </a:ext>
            </a:extLst>
          </p:cNvPr>
          <p:cNvGrpSpPr/>
          <p:nvPr/>
        </p:nvGrpSpPr>
        <p:grpSpPr>
          <a:xfrm>
            <a:off x="3930834" y="2239216"/>
            <a:ext cx="7749721" cy="3504400"/>
            <a:chOff x="-264084" y="875693"/>
            <a:chExt cx="6713773" cy="3160131"/>
          </a:xfrm>
        </p:grpSpPr>
        <p:sp>
          <p:nvSpPr>
            <p:cNvPr id="7" name="TextBox 6">
              <a:extLst>
                <a:ext uri="{FF2B5EF4-FFF2-40B4-BE49-F238E27FC236}">
                  <a16:creationId xmlns:a16="http://schemas.microsoft.com/office/drawing/2014/main" id="{82BE1063-44B4-4009-AE04-E36C9C44E3A4}"/>
                </a:ext>
              </a:extLst>
            </p:cNvPr>
            <p:cNvSpPr txBox="1"/>
            <p:nvPr/>
          </p:nvSpPr>
          <p:spPr>
            <a:xfrm>
              <a:off x="179698" y="1180106"/>
              <a:ext cx="6269991" cy="2855718"/>
            </a:xfrm>
            <a:prstGeom prst="roundRect">
              <a:avLst/>
            </a:prstGeom>
            <a:solidFill>
              <a:srgbClr val="FFEBFF"/>
            </a:solidFill>
            <a:ln w="38100">
              <a:solidFill>
                <a:srgbClr val="FF5050"/>
              </a:solidFill>
            </a:ln>
          </p:spPr>
          <p:txBody>
            <a:bodyPr wrap="square" rtlCol="0">
              <a:spAutoFit/>
            </a:bodyPr>
            <a:lstStyle/>
            <a:p>
              <a:pPr algn="just"/>
              <a:r>
                <a:rPr lang="vi-VN" sz="3600" dirty="0">
                  <a:latin typeface="Calibri" panose="020F0502020204030204" pitchFamily="34" charset="0"/>
                  <a:ea typeface="Roboto" panose="02000000000000000000" pitchFamily="2" charset="0"/>
                  <a:cs typeface="Calibri" panose="020F0502020204030204" pitchFamily="34" charset="0"/>
                </a:rPr>
                <a:t>Những chi tiết cho thấy bác sĩ Phạm Ngọc Thạch hết lòng với công việc là khi người bệnh cần, ông có mặt để khám và chữa trị, tự tiếp máu của mình cho bệnh nhân,...</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C67497B2-7134-47E6-BE8F-377E5A5CACA3}"/>
                </a:ext>
              </a:extLst>
            </p:cNvPr>
            <p:cNvPicPr>
              <a:picLocks noChangeAspect="1"/>
            </p:cNvPicPr>
            <p:nvPr/>
          </p:nvPicPr>
          <p:blipFill>
            <a:blip r:embed="rId5"/>
            <a:stretch>
              <a:fillRect/>
            </a:stretch>
          </p:blipFill>
          <p:spPr>
            <a:xfrm>
              <a:off x="-264084" y="875693"/>
              <a:ext cx="887562" cy="802640"/>
            </a:xfrm>
            <a:prstGeom prst="rect">
              <a:avLst/>
            </a:prstGeom>
          </p:spPr>
        </p:pic>
      </p:grpSp>
      <p:sp>
        <p:nvSpPr>
          <p:cNvPr id="9" name="Freeform 2">
            <a:extLst>
              <a:ext uri="{FF2B5EF4-FFF2-40B4-BE49-F238E27FC236}">
                <a16:creationId xmlns:a16="http://schemas.microsoft.com/office/drawing/2014/main" id="{3F55C35B-58E2-49F2-980A-52954DD34754}"/>
              </a:ext>
            </a:extLst>
          </p:cNvPr>
          <p:cNvSpPr/>
          <p:nvPr/>
        </p:nvSpPr>
        <p:spPr>
          <a:xfrm>
            <a:off x="351539" y="2916729"/>
            <a:ext cx="2847888" cy="3796240"/>
          </a:xfrm>
          <a:custGeom>
            <a:avLst/>
            <a:gdLst/>
            <a:ahLst/>
            <a:cxnLst/>
            <a:rect l="l" t="t" r="r" b="b"/>
            <a:pathLst>
              <a:path w="8503920" h="10287000">
                <a:moveTo>
                  <a:pt x="0" y="0"/>
                </a:moveTo>
                <a:lnTo>
                  <a:pt x="8503920" y="0"/>
                </a:lnTo>
                <a:lnTo>
                  <a:pt x="8503920" y="10287000"/>
                </a:lnTo>
                <a:lnTo>
                  <a:pt x="0" y="10287000"/>
                </a:lnTo>
                <a:lnTo>
                  <a:pt x="0" y="0"/>
                </a:lnTo>
                <a:close/>
              </a:path>
            </a:pathLst>
          </a:custGeom>
          <a:blipFill>
            <a:blip r:embed="rId6"/>
            <a:stretch>
              <a:fillRect/>
            </a:stretch>
          </a:blipFill>
        </p:spPr>
      </p:sp>
      <p:sp>
        <p:nvSpPr>
          <p:cNvPr id="10" name="Freeform 3">
            <a:extLst>
              <a:ext uri="{FF2B5EF4-FFF2-40B4-BE49-F238E27FC236}">
                <a16:creationId xmlns:a16="http://schemas.microsoft.com/office/drawing/2014/main" id="{C4F8A5FC-2384-41AB-B0ED-92F7343EBF47}"/>
              </a:ext>
            </a:extLst>
          </p:cNvPr>
          <p:cNvSpPr/>
          <p:nvPr/>
        </p:nvSpPr>
        <p:spPr>
          <a:xfrm>
            <a:off x="2432260" y="2015381"/>
            <a:ext cx="1534333" cy="1613945"/>
          </a:xfrm>
          <a:custGeom>
            <a:avLst/>
            <a:gdLst/>
            <a:ahLst/>
            <a:cxnLst/>
            <a:rect l="l" t="t" r="r" b="b"/>
            <a:pathLst>
              <a:path w="3553691" h="4114800">
                <a:moveTo>
                  <a:pt x="0" y="0"/>
                </a:moveTo>
                <a:lnTo>
                  <a:pt x="3553691" y="0"/>
                </a:lnTo>
                <a:lnTo>
                  <a:pt x="355369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2932384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6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2A22D1-A345-442C-BC2F-E37993ECC9BE}"/>
              </a:ext>
            </a:extLst>
          </p:cNvPr>
          <p:cNvGrpSpPr/>
          <p:nvPr/>
        </p:nvGrpSpPr>
        <p:grpSpPr>
          <a:xfrm>
            <a:off x="272732" y="415874"/>
            <a:ext cx="11407823" cy="1466652"/>
            <a:chOff x="1269671" y="745111"/>
            <a:chExt cx="8563564" cy="1466652"/>
          </a:xfrm>
        </p:grpSpPr>
        <p:sp>
          <p:nvSpPr>
            <p:cNvPr id="4" name="TextBox 3">
              <a:extLst>
                <a:ext uri="{FF2B5EF4-FFF2-40B4-BE49-F238E27FC236}">
                  <a16:creationId xmlns:a16="http://schemas.microsoft.com/office/drawing/2014/main" id="{2C3D5BCA-6630-4431-86EB-7B7CD7A06767}"/>
                </a:ext>
              </a:extLst>
            </p:cNvPr>
            <p:cNvSpPr txBox="1"/>
            <p:nvPr/>
          </p:nvSpPr>
          <p:spPr>
            <a:xfrm>
              <a:off x="1687278" y="883740"/>
              <a:ext cx="8145957" cy="1328023"/>
            </a:xfrm>
            <a:prstGeom prst="roundRect">
              <a:avLst/>
            </a:prstGeom>
            <a:solidFill>
              <a:srgbClr val="E0FFC1"/>
            </a:solidFill>
            <a:ln w="38100">
              <a:solidFill>
                <a:srgbClr val="00B050"/>
              </a:solidFill>
            </a:ln>
          </p:spPr>
          <p:txBody>
            <a:bodyPr wrap="square" rtlCol="0">
              <a:spAutoFit/>
            </a:bodyPr>
            <a:lstStyle/>
            <a:p>
              <a:pPr algn="ctr"/>
              <a:r>
                <a:rPr lang="vi-VN" sz="3600" b="1" dirty="0">
                  <a:latin typeface="Calibri" panose="020F0502020204030204" pitchFamily="34" charset="0"/>
                  <a:ea typeface="Roboto" panose="02000000000000000000" pitchFamily="2" charset="0"/>
                  <a:cs typeface="Calibri" panose="020F0502020204030204" pitchFamily="34" charset="0"/>
                </a:rPr>
                <a:t>3. Những hình ảnh nào của bác sĩ Phạm Ngọc Thạch còn mãi trong tâm trí đồng nghiệp?</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01C8497E-220E-43C7-A7EB-523666275956}"/>
                </a:ext>
              </a:extLst>
            </p:cNvPr>
            <p:cNvPicPr>
              <a:picLocks noChangeAspect="1"/>
            </p:cNvPicPr>
            <p:nvPr/>
          </p:nvPicPr>
          <p:blipFill>
            <a:blip r:embed="rId4"/>
            <a:stretch>
              <a:fillRect/>
            </a:stretch>
          </p:blipFill>
          <p:spPr>
            <a:xfrm>
              <a:off x="1269671" y="745111"/>
              <a:ext cx="666270" cy="802640"/>
            </a:xfrm>
            <a:prstGeom prst="rect">
              <a:avLst/>
            </a:prstGeom>
          </p:spPr>
        </p:pic>
      </p:grpSp>
      <p:grpSp>
        <p:nvGrpSpPr>
          <p:cNvPr id="6" name="Group 5">
            <a:extLst>
              <a:ext uri="{FF2B5EF4-FFF2-40B4-BE49-F238E27FC236}">
                <a16:creationId xmlns:a16="http://schemas.microsoft.com/office/drawing/2014/main" id="{7E9A52E6-9AB7-487F-862F-7EEC2D66D00C}"/>
              </a:ext>
            </a:extLst>
          </p:cNvPr>
          <p:cNvGrpSpPr/>
          <p:nvPr/>
        </p:nvGrpSpPr>
        <p:grpSpPr>
          <a:xfrm>
            <a:off x="3930834" y="2021155"/>
            <a:ext cx="7749721" cy="4117334"/>
            <a:chOff x="-264084" y="875693"/>
            <a:chExt cx="6713773" cy="3712851"/>
          </a:xfrm>
        </p:grpSpPr>
        <p:sp>
          <p:nvSpPr>
            <p:cNvPr id="7" name="TextBox 6">
              <a:extLst>
                <a:ext uri="{FF2B5EF4-FFF2-40B4-BE49-F238E27FC236}">
                  <a16:creationId xmlns:a16="http://schemas.microsoft.com/office/drawing/2014/main" id="{82BE1063-44B4-4009-AE04-E36C9C44E3A4}"/>
                </a:ext>
              </a:extLst>
            </p:cNvPr>
            <p:cNvSpPr txBox="1"/>
            <p:nvPr/>
          </p:nvSpPr>
          <p:spPr>
            <a:xfrm>
              <a:off x="179698" y="1180106"/>
              <a:ext cx="6269991" cy="3408438"/>
            </a:xfrm>
            <a:prstGeom prst="roundRect">
              <a:avLst/>
            </a:prstGeom>
            <a:solidFill>
              <a:srgbClr val="FFEBFF"/>
            </a:solidFill>
            <a:ln w="38100">
              <a:solidFill>
                <a:srgbClr val="FF5050"/>
              </a:solidFill>
            </a:ln>
          </p:spPr>
          <p:txBody>
            <a:bodyPr wrap="square" rtlCol="0">
              <a:spAutoFit/>
            </a:bodyPr>
            <a:lstStyle/>
            <a:p>
              <a:pPr algn="just"/>
              <a:r>
                <a:rPr lang="vi-VN" sz="3600" dirty="0">
                  <a:latin typeface="Calibri" panose="020F0502020204030204" pitchFamily="34" charset="0"/>
                  <a:ea typeface="Roboto" panose="02000000000000000000" pitchFamily="2" charset="0"/>
                  <a:cs typeface="Calibri" panose="020F0502020204030204" pitchFamily="34" charset="0"/>
                </a:rPr>
                <a:t>Những hình ảnh nào của bác sĩ Phạm Ngọc Thạch còn mãi trong tâm trí đồng nghiệp: hình ảnh bác sĩ trong chiếc áo choàng trắng, ống nghe, thăm hỏi, túc trực bên người bệnh bị nặng.</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C67497B2-7134-47E6-BE8F-377E5A5CACA3}"/>
                </a:ext>
              </a:extLst>
            </p:cNvPr>
            <p:cNvPicPr>
              <a:picLocks noChangeAspect="1"/>
            </p:cNvPicPr>
            <p:nvPr/>
          </p:nvPicPr>
          <p:blipFill>
            <a:blip r:embed="rId5"/>
            <a:stretch>
              <a:fillRect/>
            </a:stretch>
          </p:blipFill>
          <p:spPr>
            <a:xfrm>
              <a:off x="-264084" y="875693"/>
              <a:ext cx="887562" cy="802640"/>
            </a:xfrm>
            <a:prstGeom prst="rect">
              <a:avLst/>
            </a:prstGeom>
          </p:spPr>
        </p:pic>
      </p:grpSp>
      <p:sp>
        <p:nvSpPr>
          <p:cNvPr id="9" name="Freeform 4">
            <a:extLst>
              <a:ext uri="{FF2B5EF4-FFF2-40B4-BE49-F238E27FC236}">
                <a16:creationId xmlns:a16="http://schemas.microsoft.com/office/drawing/2014/main" id="{B034C463-13DA-43D1-979F-5F914755B206}"/>
              </a:ext>
            </a:extLst>
          </p:cNvPr>
          <p:cNvSpPr/>
          <p:nvPr/>
        </p:nvSpPr>
        <p:spPr>
          <a:xfrm>
            <a:off x="409424" y="2021156"/>
            <a:ext cx="4033668" cy="4524112"/>
          </a:xfrm>
          <a:custGeom>
            <a:avLst/>
            <a:gdLst/>
            <a:ahLst/>
            <a:cxnLst/>
            <a:rect l="l" t="t" r="r" b="b"/>
            <a:pathLst>
              <a:path w="9305071" h="8537402">
                <a:moveTo>
                  <a:pt x="0" y="0"/>
                </a:moveTo>
                <a:lnTo>
                  <a:pt x="9305070" y="0"/>
                </a:lnTo>
                <a:lnTo>
                  <a:pt x="9305070" y="8537402"/>
                </a:lnTo>
                <a:lnTo>
                  <a:pt x="0" y="8537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8254428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2A22D1-A345-442C-BC2F-E37993ECC9BE}"/>
              </a:ext>
            </a:extLst>
          </p:cNvPr>
          <p:cNvGrpSpPr/>
          <p:nvPr/>
        </p:nvGrpSpPr>
        <p:grpSpPr>
          <a:xfrm>
            <a:off x="159022" y="322886"/>
            <a:ext cx="11656923" cy="1528644"/>
            <a:chOff x="1354143" y="683119"/>
            <a:chExt cx="8750557" cy="1528644"/>
          </a:xfrm>
        </p:grpSpPr>
        <p:sp>
          <p:nvSpPr>
            <p:cNvPr id="4" name="TextBox 3">
              <a:extLst>
                <a:ext uri="{FF2B5EF4-FFF2-40B4-BE49-F238E27FC236}">
                  <a16:creationId xmlns:a16="http://schemas.microsoft.com/office/drawing/2014/main" id="{2C3D5BCA-6630-4431-86EB-7B7CD7A06767}"/>
                </a:ext>
              </a:extLst>
            </p:cNvPr>
            <p:cNvSpPr txBox="1"/>
            <p:nvPr/>
          </p:nvSpPr>
          <p:spPr>
            <a:xfrm>
              <a:off x="1687278" y="883740"/>
              <a:ext cx="8417422" cy="1328023"/>
            </a:xfrm>
            <a:prstGeom prst="roundRect">
              <a:avLst/>
            </a:prstGeom>
            <a:solidFill>
              <a:srgbClr val="E0FFC1"/>
            </a:solidFill>
            <a:ln w="38100">
              <a:solidFill>
                <a:srgbClr val="00B050"/>
              </a:solidFill>
            </a:ln>
          </p:spPr>
          <p:txBody>
            <a:bodyPr wrap="square" rtlCol="0">
              <a:spAutoFit/>
            </a:bodyPr>
            <a:lstStyle/>
            <a:p>
              <a:pPr algn="ctr"/>
              <a:r>
                <a:rPr lang="vi-VN" sz="3600" b="1" dirty="0">
                  <a:latin typeface="Calibri" panose="020F0502020204030204" pitchFamily="34" charset="0"/>
                  <a:ea typeface="Roboto" panose="02000000000000000000" pitchFamily="2" charset="0"/>
                  <a:cs typeface="Calibri" panose="020F0502020204030204" pitchFamily="34" charset="0"/>
                </a:rPr>
                <a:t>4. Theo em, vì sao mọi người gọi bác sĩ Phạm Ngọc Thạch là “Bác sĩ của nhân dân”?</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01C8497E-220E-43C7-A7EB-523666275956}"/>
                </a:ext>
              </a:extLst>
            </p:cNvPr>
            <p:cNvPicPr>
              <a:picLocks noChangeAspect="1"/>
            </p:cNvPicPr>
            <p:nvPr/>
          </p:nvPicPr>
          <p:blipFill>
            <a:blip r:embed="rId4"/>
            <a:stretch>
              <a:fillRect/>
            </a:stretch>
          </p:blipFill>
          <p:spPr>
            <a:xfrm>
              <a:off x="1354143" y="683119"/>
              <a:ext cx="666270" cy="802640"/>
            </a:xfrm>
            <a:prstGeom prst="rect">
              <a:avLst/>
            </a:prstGeom>
          </p:spPr>
        </p:pic>
      </p:grpSp>
      <p:grpSp>
        <p:nvGrpSpPr>
          <p:cNvPr id="6" name="Group 5">
            <a:extLst>
              <a:ext uri="{FF2B5EF4-FFF2-40B4-BE49-F238E27FC236}">
                <a16:creationId xmlns:a16="http://schemas.microsoft.com/office/drawing/2014/main" id="{7E9A52E6-9AB7-487F-862F-7EEC2D66D00C}"/>
              </a:ext>
            </a:extLst>
          </p:cNvPr>
          <p:cNvGrpSpPr/>
          <p:nvPr/>
        </p:nvGrpSpPr>
        <p:grpSpPr>
          <a:xfrm>
            <a:off x="402386" y="2440693"/>
            <a:ext cx="7749721" cy="2891467"/>
            <a:chOff x="-264084" y="875693"/>
            <a:chExt cx="6713773" cy="2607412"/>
          </a:xfrm>
        </p:grpSpPr>
        <p:sp>
          <p:nvSpPr>
            <p:cNvPr id="7" name="TextBox 6">
              <a:extLst>
                <a:ext uri="{FF2B5EF4-FFF2-40B4-BE49-F238E27FC236}">
                  <a16:creationId xmlns:a16="http://schemas.microsoft.com/office/drawing/2014/main" id="{82BE1063-44B4-4009-AE04-E36C9C44E3A4}"/>
                </a:ext>
              </a:extLst>
            </p:cNvPr>
            <p:cNvSpPr txBox="1"/>
            <p:nvPr/>
          </p:nvSpPr>
          <p:spPr>
            <a:xfrm>
              <a:off x="179698" y="1180106"/>
              <a:ext cx="6269991" cy="2302999"/>
            </a:xfrm>
            <a:prstGeom prst="roundRect">
              <a:avLst/>
            </a:prstGeom>
            <a:solidFill>
              <a:srgbClr val="FFEBFF"/>
            </a:solidFill>
            <a:ln w="38100">
              <a:solidFill>
                <a:srgbClr val="FF5050"/>
              </a:solidFill>
            </a:ln>
          </p:spPr>
          <p:txBody>
            <a:bodyPr wrap="square" rtlCol="0">
              <a:spAutoFit/>
            </a:bodyPr>
            <a:lstStyle/>
            <a:p>
              <a:pPr algn="just"/>
              <a:r>
                <a:rPr lang="vi-VN" sz="3600" dirty="0">
                  <a:latin typeface="Calibri" panose="020F0502020204030204" pitchFamily="34" charset="0"/>
                  <a:ea typeface="Roboto" panose="02000000000000000000" pitchFamily="2" charset="0"/>
                  <a:cs typeface="Calibri" panose="020F0502020204030204" pitchFamily="34" charset="0"/>
                </a:rPr>
                <a:t>Mọi người gọi bác sĩ Phạm Ngọc Thạch là “Bác sĩ của nhân dân” vì ông luôn hết mình, tận tụy khám và chữa bệnh cho bệnh nhân.</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C67497B2-7134-47E6-BE8F-377E5A5CACA3}"/>
                </a:ext>
              </a:extLst>
            </p:cNvPr>
            <p:cNvPicPr>
              <a:picLocks noChangeAspect="1"/>
            </p:cNvPicPr>
            <p:nvPr/>
          </p:nvPicPr>
          <p:blipFill>
            <a:blip r:embed="rId5"/>
            <a:stretch>
              <a:fillRect/>
            </a:stretch>
          </p:blipFill>
          <p:spPr>
            <a:xfrm>
              <a:off x="-264084" y="875693"/>
              <a:ext cx="887562" cy="802640"/>
            </a:xfrm>
            <a:prstGeom prst="rect">
              <a:avLst/>
            </a:prstGeom>
          </p:spPr>
        </p:pic>
      </p:grpSp>
      <p:sp>
        <p:nvSpPr>
          <p:cNvPr id="9" name="Freeform 5">
            <a:extLst>
              <a:ext uri="{FF2B5EF4-FFF2-40B4-BE49-F238E27FC236}">
                <a16:creationId xmlns:a16="http://schemas.microsoft.com/office/drawing/2014/main" id="{B6197E5A-9D8C-4EB3-9773-E251DE57FFFD}"/>
              </a:ext>
            </a:extLst>
          </p:cNvPr>
          <p:cNvSpPr/>
          <p:nvPr/>
        </p:nvSpPr>
        <p:spPr>
          <a:xfrm>
            <a:off x="8000356" y="1916849"/>
            <a:ext cx="3111928" cy="4626762"/>
          </a:xfrm>
          <a:custGeom>
            <a:avLst/>
            <a:gdLst/>
            <a:ahLst/>
            <a:cxnLst/>
            <a:rect l="l" t="t" r="r" b="b"/>
            <a:pathLst>
              <a:path w="5843016" h="8229600">
                <a:moveTo>
                  <a:pt x="0" y="0"/>
                </a:moveTo>
                <a:lnTo>
                  <a:pt x="5843016" y="0"/>
                </a:lnTo>
                <a:lnTo>
                  <a:pt x="5843016" y="8229600"/>
                </a:lnTo>
                <a:lnTo>
                  <a:pt x="0" y="8229600"/>
                </a:lnTo>
                <a:lnTo>
                  <a:pt x="0" y="0"/>
                </a:lnTo>
                <a:close/>
              </a:path>
            </a:pathLst>
          </a:custGeom>
          <a:blipFill>
            <a:blip r:embed="rId6"/>
            <a:stretch>
              <a:fillRect/>
            </a:stretch>
          </a:blipFill>
        </p:spPr>
        <p:txBody>
          <a:bodyPr/>
          <a:lstStyle/>
          <a:p>
            <a:endParaRPr lang="en-US" dirty="0"/>
          </a:p>
        </p:txBody>
      </p:sp>
      <p:sp>
        <p:nvSpPr>
          <p:cNvPr id="10" name="Freeform 6">
            <a:extLst>
              <a:ext uri="{FF2B5EF4-FFF2-40B4-BE49-F238E27FC236}">
                <a16:creationId xmlns:a16="http://schemas.microsoft.com/office/drawing/2014/main" id="{466D0699-70C8-4766-9AC0-29EFB7E40CDC}"/>
              </a:ext>
            </a:extLst>
          </p:cNvPr>
          <p:cNvSpPr/>
          <p:nvPr/>
        </p:nvSpPr>
        <p:spPr>
          <a:xfrm>
            <a:off x="10065333" y="2055140"/>
            <a:ext cx="1750612" cy="1373860"/>
          </a:xfrm>
          <a:custGeom>
            <a:avLst/>
            <a:gdLst/>
            <a:ahLst/>
            <a:cxnLst/>
            <a:rect l="l" t="t" r="r" b="b"/>
            <a:pathLst>
              <a:path w="5184000" h="4114800">
                <a:moveTo>
                  <a:pt x="0" y="0"/>
                </a:moveTo>
                <a:lnTo>
                  <a:pt x="5184000" y="0"/>
                </a:lnTo>
                <a:lnTo>
                  <a:pt x="51840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13555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E07AA79-4E35-465D-A051-8D620A58210B}"/>
              </a:ext>
            </a:extLst>
          </p:cNvPr>
          <p:cNvGrpSpPr/>
          <p:nvPr/>
        </p:nvGrpSpPr>
        <p:grpSpPr>
          <a:xfrm>
            <a:off x="0" y="-3314"/>
            <a:ext cx="12192000" cy="6861314"/>
            <a:chOff x="0" y="-3314"/>
            <a:chExt cx="12192000" cy="6861314"/>
          </a:xfrm>
        </p:grpSpPr>
        <p:pic>
          <p:nvPicPr>
            <p:cNvPr id="2050" name="Picture 2" descr="Cartoon Hand Drawn Home Improvement Poster Background Download Free |  Banner Background Image on Lovepik | 605815710">
              <a:extLst>
                <a:ext uri="{FF2B5EF4-FFF2-40B4-BE49-F238E27FC236}">
                  <a16:creationId xmlns:a16="http://schemas.microsoft.com/office/drawing/2014/main" id="{C5578BEE-AD33-4690-8AF5-E54E02D41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4"/>
              <a:ext cx="12192000" cy="68613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D7F02E-0EC9-4BF9-B0DD-75DE5A850360}"/>
                </a:ext>
              </a:extLst>
            </p:cNvPr>
            <p:cNvSpPr/>
            <p:nvPr/>
          </p:nvSpPr>
          <p:spPr>
            <a:xfrm>
              <a:off x="5181600" y="2941983"/>
              <a:ext cx="2690191" cy="993913"/>
            </a:xfrm>
            <a:prstGeom prst="rect">
              <a:avLst/>
            </a:prstGeom>
            <a:solidFill>
              <a:srgbClr val="F4EBDA"/>
            </a:solidFill>
            <a:ln>
              <a:solidFill>
                <a:srgbClr val="F4E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95C3FFC-AB50-480A-BE04-46D0F0E2582B}"/>
                </a:ext>
              </a:extLst>
            </p:cNvPr>
            <p:cNvSpPr/>
            <p:nvPr/>
          </p:nvSpPr>
          <p:spPr>
            <a:xfrm>
              <a:off x="4750904" y="2537790"/>
              <a:ext cx="2690191" cy="993913"/>
            </a:xfrm>
            <a:prstGeom prst="rect">
              <a:avLst/>
            </a:prstGeom>
            <a:solidFill>
              <a:srgbClr val="F4EBDA"/>
            </a:solidFill>
            <a:ln>
              <a:solidFill>
                <a:srgbClr val="F4E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Rounded Corners 9">
            <a:extLst>
              <a:ext uri="{FF2B5EF4-FFF2-40B4-BE49-F238E27FC236}">
                <a16:creationId xmlns:a16="http://schemas.microsoft.com/office/drawing/2014/main" id="{2424E75B-2CE7-4E5D-BD2A-E2FF0DBF0BAF}"/>
              </a:ext>
            </a:extLst>
          </p:cNvPr>
          <p:cNvSpPr/>
          <p:nvPr/>
        </p:nvSpPr>
        <p:spPr>
          <a:xfrm>
            <a:off x="2712203" y="212485"/>
            <a:ext cx="9233518" cy="6517499"/>
          </a:xfrm>
          <a:prstGeom prst="roundRect">
            <a:avLst>
              <a:gd name="adj" fmla="val 11589"/>
            </a:avLst>
          </a:prstGeom>
          <a:solidFill>
            <a:schemeClr val="bg1">
              <a:alpha val="91000"/>
            </a:schemeClr>
          </a:solidFill>
          <a:ln w="762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1B0CC48B-E32B-49E4-AF55-19CA3998A062}"/>
              </a:ext>
            </a:extLst>
          </p:cNvPr>
          <p:cNvGrpSpPr/>
          <p:nvPr/>
        </p:nvGrpSpPr>
        <p:grpSpPr>
          <a:xfrm>
            <a:off x="1532560" y="349927"/>
            <a:ext cx="11817069" cy="1083929"/>
            <a:chOff x="163418" y="308236"/>
            <a:chExt cx="11817069" cy="1083929"/>
          </a:xfrm>
        </p:grpSpPr>
        <p:pic>
          <p:nvPicPr>
            <p:cNvPr id="12" name="Picture 11">
              <a:extLst>
                <a:ext uri="{FF2B5EF4-FFF2-40B4-BE49-F238E27FC236}">
                  <a16:creationId xmlns:a16="http://schemas.microsoft.com/office/drawing/2014/main" id="{E5281707-E04A-411E-9FF3-0B376D618C9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53050" b="73867"/>
            <a:stretch/>
          </p:blipFill>
          <p:spPr>
            <a:xfrm>
              <a:off x="163418" y="308236"/>
              <a:ext cx="3328416" cy="1042124"/>
            </a:xfrm>
            <a:prstGeom prst="rect">
              <a:avLst/>
            </a:prstGeom>
          </p:spPr>
        </p:pic>
        <p:pic>
          <p:nvPicPr>
            <p:cNvPr id="13" name="Picture 12">
              <a:extLst>
                <a:ext uri="{FF2B5EF4-FFF2-40B4-BE49-F238E27FC236}">
                  <a16:creationId xmlns:a16="http://schemas.microsoft.com/office/drawing/2014/main" id="{AA0EF150-1130-4B80-9F32-4A795805893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53050" b="73867"/>
            <a:stretch/>
          </p:blipFill>
          <p:spPr>
            <a:xfrm flipH="1">
              <a:off x="8652071" y="308236"/>
              <a:ext cx="3328416" cy="1042124"/>
            </a:xfrm>
            <a:prstGeom prst="rect">
              <a:avLst/>
            </a:prstGeom>
          </p:spPr>
        </p:pic>
        <p:grpSp>
          <p:nvGrpSpPr>
            <p:cNvPr id="14" name="Group 13">
              <a:extLst>
                <a:ext uri="{FF2B5EF4-FFF2-40B4-BE49-F238E27FC236}">
                  <a16:creationId xmlns:a16="http://schemas.microsoft.com/office/drawing/2014/main" id="{4B140874-4ADB-420A-BB75-B334546337DD}"/>
                </a:ext>
              </a:extLst>
            </p:cNvPr>
            <p:cNvGrpSpPr/>
            <p:nvPr/>
          </p:nvGrpSpPr>
          <p:grpSpPr>
            <a:xfrm>
              <a:off x="3116006" y="462180"/>
              <a:ext cx="5881024" cy="929985"/>
              <a:chOff x="3116006" y="462180"/>
              <a:chExt cx="5881024" cy="929985"/>
            </a:xfrm>
          </p:grpSpPr>
          <p:pic>
            <p:nvPicPr>
              <p:cNvPr id="15" name="Picture 14">
                <a:extLst>
                  <a:ext uri="{FF2B5EF4-FFF2-40B4-BE49-F238E27FC236}">
                    <a16:creationId xmlns:a16="http://schemas.microsoft.com/office/drawing/2014/main" id="{501299D4-D0E3-40B1-BC82-98E5484BF6E5}"/>
                  </a:ext>
                </a:extLst>
              </p:cNvPr>
              <p:cNvPicPr>
                <a:picLocks noChangeAspect="1"/>
              </p:cNvPicPr>
              <p:nvPr/>
            </p:nvPicPr>
            <p:blipFill>
              <a:blip r:embed="rId4"/>
              <a:stretch>
                <a:fillRect/>
              </a:stretch>
            </p:blipFill>
            <p:spPr>
              <a:xfrm rot="20965525">
                <a:off x="3116006" y="463050"/>
                <a:ext cx="681506" cy="681506"/>
              </a:xfrm>
              <a:prstGeom prst="rect">
                <a:avLst/>
              </a:prstGeom>
            </p:spPr>
          </p:pic>
          <p:pic>
            <p:nvPicPr>
              <p:cNvPr id="16" name="Picture 15">
                <a:extLst>
                  <a:ext uri="{FF2B5EF4-FFF2-40B4-BE49-F238E27FC236}">
                    <a16:creationId xmlns:a16="http://schemas.microsoft.com/office/drawing/2014/main" id="{BEF1D9B7-A517-47F5-98B8-C7464C2B9BE0}"/>
                  </a:ext>
                </a:extLst>
              </p:cNvPr>
              <p:cNvPicPr>
                <a:picLocks noChangeAspect="1"/>
              </p:cNvPicPr>
              <p:nvPr/>
            </p:nvPicPr>
            <p:blipFill>
              <a:blip r:embed="rId4"/>
              <a:stretch>
                <a:fillRect/>
              </a:stretch>
            </p:blipFill>
            <p:spPr>
              <a:xfrm rot="634475" flipH="1">
                <a:off x="8315524" y="462180"/>
                <a:ext cx="681506" cy="681506"/>
              </a:xfrm>
              <a:prstGeom prst="rect">
                <a:avLst/>
              </a:prstGeom>
            </p:spPr>
          </p:pic>
          <p:grpSp>
            <p:nvGrpSpPr>
              <p:cNvPr id="17" name="Nhóm 23">
                <a:extLst>
                  <a:ext uri="{FF2B5EF4-FFF2-40B4-BE49-F238E27FC236}">
                    <a16:creationId xmlns:a16="http://schemas.microsoft.com/office/drawing/2014/main" id="{A1605E9B-FA3C-43B4-B329-31A0A28C2543}"/>
                  </a:ext>
                </a:extLst>
              </p:cNvPr>
              <p:cNvGrpSpPr/>
              <p:nvPr/>
            </p:nvGrpSpPr>
            <p:grpSpPr>
              <a:xfrm>
                <a:off x="3955729" y="695799"/>
                <a:ext cx="4280542" cy="696366"/>
                <a:chOff x="3666356" y="4573200"/>
                <a:chExt cx="4280542" cy="1381473"/>
              </a:xfrm>
            </p:grpSpPr>
            <p:sp>
              <p:nvSpPr>
                <p:cNvPr id="18" name="TextBox 67">
                  <a:extLst>
                    <a:ext uri="{FF2B5EF4-FFF2-40B4-BE49-F238E27FC236}">
                      <a16:creationId xmlns:a16="http://schemas.microsoft.com/office/drawing/2014/main" id="{0FA1DC22-4BBF-4CB5-B726-C831DACD3E8C}"/>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a:ln w="190500">
                        <a:solidFill>
                          <a:schemeClr val="bg1"/>
                        </a:solidFill>
                        <a:prstDash val="solid"/>
                      </a:ln>
                      <a:solidFill>
                        <a:srgbClr val="FF506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endParaRPr lang="en-US" sz="8000" dirty="0">
                    <a:ln w="190500">
                      <a:solidFill>
                        <a:schemeClr val="bg1"/>
                      </a:solidFill>
                      <a:prstDash val="solid"/>
                    </a:ln>
                    <a:solidFill>
                      <a:srgbClr val="FF506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9" name="TextBox 67">
                  <a:extLst>
                    <a:ext uri="{FF2B5EF4-FFF2-40B4-BE49-F238E27FC236}">
                      <a16:creationId xmlns:a16="http://schemas.microsoft.com/office/drawing/2014/main" id="{7ACE8D89-2B55-4CC0-870D-D59984F4462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dirty="0">
                      <a:ln w="9525">
                        <a:noFill/>
                        <a:prstDash val="solid"/>
                      </a:ln>
                      <a:solidFill>
                        <a:srgbClr val="FF506D"/>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rPr>
                    <a:t>YÊU CẦU CẦN ĐẠT</a:t>
                  </a:r>
                </a:p>
              </p:txBody>
            </p:sp>
          </p:grpSp>
        </p:grpSp>
      </p:grpSp>
      <p:grpSp>
        <p:nvGrpSpPr>
          <p:cNvPr id="20" name="Group 19">
            <a:extLst>
              <a:ext uri="{FF2B5EF4-FFF2-40B4-BE49-F238E27FC236}">
                <a16:creationId xmlns:a16="http://schemas.microsoft.com/office/drawing/2014/main" id="{AF377BDA-8386-4578-AE6F-BCCBAED5659D}"/>
              </a:ext>
            </a:extLst>
          </p:cNvPr>
          <p:cNvGrpSpPr/>
          <p:nvPr/>
        </p:nvGrpSpPr>
        <p:grpSpPr>
          <a:xfrm>
            <a:off x="3119989" y="3234135"/>
            <a:ext cx="8596730" cy="2954655"/>
            <a:chOff x="3119989" y="3234135"/>
            <a:chExt cx="8596730" cy="2954655"/>
          </a:xfrm>
        </p:grpSpPr>
        <p:sp>
          <p:nvSpPr>
            <p:cNvPr id="21" name="TextBox 20">
              <a:extLst>
                <a:ext uri="{FF2B5EF4-FFF2-40B4-BE49-F238E27FC236}">
                  <a16:creationId xmlns:a16="http://schemas.microsoft.com/office/drawing/2014/main" id="{85AD80E1-D673-4A31-B4D2-374E7FAB183E}"/>
                </a:ext>
              </a:extLst>
            </p:cNvPr>
            <p:cNvSpPr txBox="1"/>
            <p:nvPr/>
          </p:nvSpPr>
          <p:spPr>
            <a:xfrm>
              <a:off x="3854259" y="3234135"/>
              <a:ext cx="7862460" cy="2954655"/>
            </a:xfrm>
            <a:prstGeom prst="rect">
              <a:avLst/>
            </a:prstGeom>
            <a:noFill/>
          </p:spPr>
          <p:txBody>
            <a:bodyPr wrap="square" rtlCol="0">
              <a:spAutoFit/>
            </a:bodyPr>
            <a:lstStyle/>
            <a:p>
              <a:pPr algn="just"/>
              <a:r>
                <a:rPr lang="en-US" sz="3100" dirty="0" err="1">
                  <a:latin typeface="Calibri" panose="020F0502020204030204" pitchFamily="34" charset="0"/>
                  <a:cs typeface="Calibri" panose="020F0502020204030204" pitchFamily="34" charset="0"/>
                </a:rPr>
                <a:t>Đọc</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trôi</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chảy</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bài</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đọc</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ngắt</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nghỉ</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đúng</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dấu</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câu</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đúng</a:t>
              </a:r>
              <a:r>
                <a:rPr lang="en-US" sz="3100" dirty="0">
                  <a:latin typeface="Calibri" panose="020F0502020204030204" pitchFamily="34" charset="0"/>
                  <a:cs typeface="Calibri" panose="020F0502020204030204" pitchFamily="34" charset="0"/>
                </a:rPr>
                <a:t> logic </a:t>
              </a:r>
              <a:r>
                <a:rPr lang="en-US" sz="3100" dirty="0" err="1">
                  <a:latin typeface="Calibri" panose="020F0502020204030204" pitchFamily="34" charset="0"/>
                  <a:cs typeface="Calibri" panose="020F0502020204030204" pitchFamily="34" charset="0"/>
                </a:rPr>
                <a:t>ngữ</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nghĩa</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trả</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lời</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được</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các</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câu</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hỏi</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tìm</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hiểu</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bài</a:t>
              </a:r>
              <a:r>
                <a:rPr lang="en-US" sz="3100" i="1"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Hiểu</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được</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nội</a:t>
              </a:r>
              <a:r>
                <a:rPr lang="en-US" sz="3100" dirty="0">
                  <a:latin typeface="Calibri" panose="020F0502020204030204" pitchFamily="34" charset="0"/>
                  <a:cs typeface="Calibri" panose="020F0502020204030204" pitchFamily="34" charset="0"/>
                </a:rPr>
                <a:t> dung </a:t>
              </a:r>
              <a:r>
                <a:rPr lang="en-US" sz="3100" dirty="0" err="1">
                  <a:latin typeface="Calibri" panose="020F0502020204030204" pitchFamily="34" charset="0"/>
                  <a:cs typeface="Calibri" panose="020F0502020204030204" pitchFamily="34" charset="0"/>
                </a:rPr>
                <a:t>bài</a:t>
              </a:r>
              <a:r>
                <a:rPr lang="en-US" sz="3100" dirty="0">
                  <a:latin typeface="Calibri" panose="020F0502020204030204" pitchFamily="34" charset="0"/>
                  <a:cs typeface="Calibri" panose="020F0502020204030204" pitchFamily="34" charset="0"/>
                </a:rPr>
                <a:t> </a:t>
              </a:r>
              <a:r>
                <a:rPr lang="en-US" sz="3100" dirty="0" err="1">
                  <a:latin typeface="Calibri" panose="020F0502020204030204" pitchFamily="34" charset="0"/>
                  <a:cs typeface="Calibri" panose="020F0502020204030204" pitchFamily="34" charset="0"/>
                </a:rPr>
                <a:t>đọc</a:t>
              </a:r>
              <a:r>
                <a:rPr lang="en-US" sz="3100" dirty="0">
                  <a:latin typeface="Calibri" panose="020F0502020204030204" pitchFamily="34" charset="0"/>
                  <a:cs typeface="Calibri" panose="020F0502020204030204" pitchFamily="34" charset="0"/>
                </a:rPr>
                <a:t>:</a:t>
              </a:r>
              <a:r>
                <a:rPr lang="vi-VN" sz="3100" dirty="0">
                  <a:latin typeface="Calibri" panose="020F0502020204030204" pitchFamily="34" charset="0"/>
                  <a:cs typeface="Calibri" panose="020F0502020204030204" pitchFamily="34" charset="0"/>
                </a:rPr>
                <a:t> </a:t>
              </a:r>
              <a:r>
                <a:rPr lang="vi-VN" sz="3100" i="1" dirty="0">
                  <a:latin typeface="Calibri" panose="020F0502020204030204" pitchFamily="34" charset="0"/>
                  <a:cs typeface="Calibri" panose="020F0502020204030204" pitchFamily="34" charset="0"/>
                </a:rPr>
                <a:t>Kể về tấm gương tận tụy, hết lòng vì người bệnh, vì nền y học nước nhà của bác sĩ Phạm Ngọc Thạch và sự tri ân của mọi người dành cho ông.</a:t>
              </a:r>
              <a:endParaRPr lang="en-US" sz="3100" i="1" dirty="0"/>
            </a:p>
          </p:txBody>
        </p:sp>
        <p:pic>
          <p:nvPicPr>
            <p:cNvPr id="22" name="Picture 21">
              <a:extLst>
                <a:ext uri="{FF2B5EF4-FFF2-40B4-BE49-F238E27FC236}">
                  <a16:creationId xmlns:a16="http://schemas.microsoft.com/office/drawing/2014/main" id="{828241B6-199B-4BC9-B01C-F39DEEAAD967}"/>
                </a:ext>
              </a:extLst>
            </p:cNvPr>
            <p:cNvPicPr>
              <a:picLocks noChangeAspect="1"/>
            </p:cNvPicPr>
            <p:nvPr/>
          </p:nvPicPr>
          <p:blipFill>
            <a:blip r:embed="rId5"/>
            <a:stretch>
              <a:fillRect/>
            </a:stretch>
          </p:blipFill>
          <p:spPr>
            <a:xfrm>
              <a:off x="3119989" y="3455418"/>
              <a:ext cx="705509" cy="705509"/>
            </a:xfrm>
            <a:prstGeom prst="rect">
              <a:avLst/>
            </a:prstGeom>
          </p:spPr>
        </p:pic>
      </p:grpSp>
      <p:pic>
        <p:nvPicPr>
          <p:cNvPr id="9" name="Picture 22" descr="Cute girl holding envelope cartoon illustration">
            <a:extLst>
              <a:ext uri="{FF2B5EF4-FFF2-40B4-BE49-F238E27FC236}">
                <a16:creationId xmlns:a16="http://schemas.microsoft.com/office/drawing/2014/main" id="{F9067D88-206D-4ED3-A4B4-66162EDB040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1218" t="7078" r="22774" b="11391"/>
          <a:stretch/>
        </p:blipFill>
        <p:spPr bwMode="auto">
          <a:xfrm>
            <a:off x="-126636" y="2537790"/>
            <a:ext cx="3339548" cy="388288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C9AA5B5-8A60-4A80-A6E4-2354B65D6997}"/>
              </a:ext>
            </a:extLst>
          </p:cNvPr>
          <p:cNvGrpSpPr/>
          <p:nvPr/>
        </p:nvGrpSpPr>
        <p:grpSpPr>
          <a:xfrm>
            <a:off x="3081130" y="1214701"/>
            <a:ext cx="8495255" cy="2062103"/>
            <a:chOff x="3081130" y="1214701"/>
            <a:chExt cx="8495255" cy="2062103"/>
          </a:xfrm>
        </p:grpSpPr>
        <p:sp>
          <p:nvSpPr>
            <p:cNvPr id="24" name="TextBox 23">
              <a:extLst>
                <a:ext uri="{FF2B5EF4-FFF2-40B4-BE49-F238E27FC236}">
                  <a16:creationId xmlns:a16="http://schemas.microsoft.com/office/drawing/2014/main" id="{188C245D-BD48-44C5-A51F-C3E724B855BD}"/>
                </a:ext>
              </a:extLst>
            </p:cNvPr>
            <p:cNvSpPr txBox="1"/>
            <p:nvPr/>
          </p:nvSpPr>
          <p:spPr>
            <a:xfrm>
              <a:off x="3854259" y="1214701"/>
              <a:ext cx="7722126"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Nói được với bạn những điều em biết về hình ảnh y, bác sĩ với HS; nêu được phỏng đoán về nội dung bài đọc qua tên bài và hoạt động khởi động</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489B33DA-9C38-41BB-9EF6-04AB80A73BAC}"/>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Effect>
                        <a14:saturation sat="300000"/>
                      </a14:imgEffect>
                    </a14:imgLayer>
                  </a14:imgProps>
                </a:ext>
              </a:extLst>
            </a:blip>
            <a:stretch>
              <a:fillRect/>
            </a:stretch>
          </p:blipFill>
          <p:spPr>
            <a:xfrm>
              <a:off x="3081130" y="1473923"/>
              <a:ext cx="713979" cy="713979"/>
            </a:xfrm>
            <a:prstGeom prst="rect">
              <a:avLst/>
            </a:prstGeom>
          </p:spPr>
        </p:pic>
      </p:grpSp>
    </p:spTree>
    <p:extLst>
      <p:ext uri="{BB962C8B-B14F-4D97-AF65-F5344CB8AC3E}">
        <p14:creationId xmlns:p14="http://schemas.microsoft.com/office/powerpoint/2010/main" val="1217194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37"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900" decel="100000" fill="hold"/>
                                        <p:tgtEl>
                                          <p:spTgt spid="2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2A22D1-A345-442C-BC2F-E37993ECC9BE}"/>
              </a:ext>
            </a:extLst>
          </p:cNvPr>
          <p:cNvGrpSpPr/>
          <p:nvPr/>
        </p:nvGrpSpPr>
        <p:grpSpPr>
          <a:xfrm>
            <a:off x="2468270" y="367732"/>
            <a:ext cx="9108964" cy="2141578"/>
            <a:chOff x="1354143" y="683119"/>
            <a:chExt cx="6837869" cy="2141578"/>
          </a:xfrm>
        </p:grpSpPr>
        <p:sp>
          <p:nvSpPr>
            <p:cNvPr id="4" name="TextBox 3">
              <a:extLst>
                <a:ext uri="{FF2B5EF4-FFF2-40B4-BE49-F238E27FC236}">
                  <a16:creationId xmlns:a16="http://schemas.microsoft.com/office/drawing/2014/main" id="{2C3D5BCA-6630-4431-86EB-7B7CD7A06767}"/>
                </a:ext>
              </a:extLst>
            </p:cNvPr>
            <p:cNvSpPr txBox="1"/>
            <p:nvPr/>
          </p:nvSpPr>
          <p:spPr>
            <a:xfrm>
              <a:off x="1687278" y="883740"/>
              <a:ext cx="6504734" cy="1940957"/>
            </a:xfrm>
            <a:prstGeom prst="roundRect">
              <a:avLst/>
            </a:prstGeom>
            <a:solidFill>
              <a:srgbClr val="E0FFC1"/>
            </a:solidFill>
            <a:ln w="38100">
              <a:solidFill>
                <a:srgbClr val="00B050"/>
              </a:solidFill>
            </a:ln>
          </p:spPr>
          <p:txBody>
            <a:bodyPr wrap="square" rtlCol="0">
              <a:spAutoFit/>
            </a:bodyPr>
            <a:lstStyle/>
            <a:p>
              <a:pPr algn="ctr"/>
              <a:r>
                <a:rPr lang="vi-VN" sz="3600" b="1" dirty="0">
                  <a:latin typeface="Calibri" panose="020F0502020204030204" pitchFamily="34" charset="0"/>
                  <a:ea typeface="Roboto" panose="02000000000000000000" pitchFamily="2" charset="0"/>
                  <a:cs typeface="Calibri" panose="020F0502020204030204" pitchFamily="34" charset="0"/>
                </a:rPr>
                <a:t>5. Việc lấy tên của bác sĩ Phạm Ngọc Thạch đạt cho giải thưởng nhằm vinh danh những y, bác sĩ trẻ nói lên điều gì?</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01C8497E-220E-43C7-A7EB-523666275956}"/>
                </a:ext>
              </a:extLst>
            </p:cNvPr>
            <p:cNvPicPr>
              <a:picLocks noChangeAspect="1"/>
            </p:cNvPicPr>
            <p:nvPr/>
          </p:nvPicPr>
          <p:blipFill>
            <a:blip r:embed="rId4"/>
            <a:stretch>
              <a:fillRect/>
            </a:stretch>
          </p:blipFill>
          <p:spPr>
            <a:xfrm>
              <a:off x="1354143" y="683119"/>
              <a:ext cx="666270" cy="802640"/>
            </a:xfrm>
            <a:prstGeom prst="rect">
              <a:avLst/>
            </a:prstGeom>
          </p:spPr>
        </p:pic>
      </p:grpSp>
      <p:grpSp>
        <p:nvGrpSpPr>
          <p:cNvPr id="6" name="Group 5">
            <a:extLst>
              <a:ext uri="{FF2B5EF4-FFF2-40B4-BE49-F238E27FC236}">
                <a16:creationId xmlns:a16="http://schemas.microsoft.com/office/drawing/2014/main" id="{7E9A52E6-9AB7-487F-862F-7EEC2D66D00C}"/>
              </a:ext>
            </a:extLst>
          </p:cNvPr>
          <p:cNvGrpSpPr/>
          <p:nvPr/>
        </p:nvGrpSpPr>
        <p:grpSpPr>
          <a:xfrm>
            <a:off x="388654" y="2340522"/>
            <a:ext cx="11325235" cy="4117334"/>
            <a:chOff x="-264084" y="875693"/>
            <a:chExt cx="9811328" cy="3712851"/>
          </a:xfrm>
        </p:grpSpPr>
        <p:sp>
          <p:nvSpPr>
            <p:cNvPr id="7" name="TextBox 6">
              <a:extLst>
                <a:ext uri="{FF2B5EF4-FFF2-40B4-BE49-F238E27FC236}">
                  <a16:creationId xmlns:a16="http://schemas.microsoft.com/office/drawing/2014/main" id="{82BE1063-44B4-4009-AE04-E36C9C44E3A4}"/>
                </a:ext>
              </a:extLst>
            </p:cNvPr>
            <p:cNvSpPr txBox="1"/>
            <p:nvPr/>
          </p:nvSpPr>
          <p:spPr>
            <a:xfrm>
              <a:off x="179698" y="1180106"/>
              <a:ext cx="9367546" cy="3408438"/>
            </a:xfrm>
            <a:prstGeom prst="roundRect">
              <a:avLst/>
            </a:prstGeom>
            <a:solidFill>
              <a:srgbClr val="FFEBFF"/>
            </a:solidFill>
            <a:ln w="38100">
              <a:solidFill>
                <a:srgbClr val="FF5050"/>
              </a:solidFill>
            </a:ln>
          </p:spPr>
          <p:txBody>
            <a:bodyPr wrap="square" rtlCol="0">
              <a:spAutoFit/>
            </a:bodyPr>
            <a:lstStyle/>
            <a:p>
              <a:pPr algn="just"/>
              <a:r>
                <a:rPr lang="vi-VN" sz="3600" dirty="0">
                  <a:latin typeface="Calibri" panose="020F0502020204030204" pitchFamily="34" charset="0"/>
                  <a:ea typeface="Roboto" panose="02000000000000000000" pitchFamily="2" charset="0"/>
                  <a:cs typeface="Calibri" panose="020F0502020204030204" pitchFamily="34" charset="0"/>
                </a:rPr>
                <a:t>Việc lấy tên của bác sĩ Phạm Ngọc Thạch đạt cho giải thưởng nhằm vinh danh những y, bác sĩ trẻ nói lên sự tri ân đối với người đã có nhiều cống hiến cho ngành Y tế và là lời khuyên cho các y, bác sĩ trẻ học tập tấm gương hết lòng vì người bệnh, vì sự nghiệp bảo vệ và nâng cao sức khỏe của mọi người.</a:t>
              </a:r>
              <a:endParaRPr lang="en-US" sz="3600"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C67497B2-7134-47E6-BE8F-377E5A5CACA3}"/>
                </a:ext>
              </a:extLst>
            </p:cNvPr>
            <p:cNvPicPr>
              <a:picLocks noChangeAspect="1"/>
            </p:cNvPicPr>
            <p:nvPr/>
          </p:nvPicPr>
          <p:blipFill>
            <a:blip r:embed="rId5"/>
            <a:stretch>
              <a:fillRect/>
            </a:stretch>
          </p:blipFill>
          <p:spPr>
            <a:xfrm>
              <a:off x="-264084" y="875693"/>
              <a:ext cx="887562" cy="802640"/>
            </a:xfrm>
            <a:prstGeom prst="rect">
              <a:avLst/>
            </a:prstGeom>
          </p:spPr>
        </p:pic>
      </p:grpSp>
      <p:sp>
        <p:nvSpPr>
          <p:cNvPr id="9" name="Freeform 7">
            <a:extLst>
              <a:ext uri="{FF2B5EF4-FFF2-40B4-BE49-F238E27FC236}">
                <a16:creationId xmlns:a16="http://schemas.microsoft.com/office/drawing/2014/main" id="{EC427EBF-A068-4BFC-B767-8EDA416ACF74}"/>
              </a:ext>
            </a:extLst>
          </p:cNvPr>
          <p:cNvSpPr/>
          <p:nvPr/>
        </p:nvSpPr>
        <p:spPr>
          <a:xfrm>
            <a:off x="771586" y="326683"/>
            <a:ext cx="1627148" cy="2182627"/>
          </a:xfrm>
          <a:custGeom>
            <a:avLst/>
            <a:gdLst/>
            <a:ahLst/>
            <a:cxnLst/>
            <a:rect l="l" t="t" r="r" b="b"/>
            <a:pathLst>
              <a:path w="3214688" h="4114800">
                <a:moveTo>
                  <a:pt x="0" y="0"/>
                </a:moveTo>
                <a:lnTo>
                  <a:pt x="3214688" y="0"/>
                </a:lnTo>
                <a:lnTo>
                  <a:pt x="321468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2968131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Chất Liệu Nền Phòng Khách Gia đình đơn Giản , Phòng Khách, Ghế Sô  Pha, Bàn Background Vector để tải xuống miễn phí - Pngtree">
            <a:extLst>
              <a:ext uri="{FF2B5EF4-FFF2-40B4-BE49-F238E27FC236}">
                <a16:creationId xmlns:a16="http://schemas.microsoft.com/office/drawing/2014/main" id="{7502EF3D-84F6-453D-9E56-52DB31C35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8" descr="Set of happy cute cats cartoon illustration">
            <a:extLst>
              <a:ext uri="{FF2B5EF4-FFF2-40B4-BE49-F238E27FC236}">
                <a16:creationId xmlns:a16="http://schemas.microsoft.com/office/drawing/2014/main" id="{3EF999B0-9FF7-424A-97F6-64064AF0BCF3}"/>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55030" b="89941" l="54610" r="87707">
                        <a14:foregroundMark x1="62175" y1="89349" x2="62175" y2="89349"/>
                        <a14:foregroundMark x1="69740" y1="89645" x2="69740" y2="89645"/>
                        <a14:foregroundMark x1="73050" y1="89941" x2="73050" y2="89941"/>
                        <a14:foregroundMark x1="87707" y1="70414" x2="87707" y2="70414"/>
                        <a14:foregroundMark x1="85343" y1="66272" x2="85343" y2="66272"/>
                        <a14:foregroundMark x1="55083" y1="70414" x2="55083" y2="70414"/>
                        <a14:foregroundMark x1="58156" y1="67160" x2="58156" y2="67160"/>
                        <a14:foregroundMark x1="58392" y1="72781" x2="58392" y2="72781"/>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1027" t="51017" r="9758" b="7576"/>
          <a:stretch/>
        </p:blipFill>
        <p:spPr bwMode="auto">
          <a:xfrm>
            <a:off x="929899" y="1733603"/>
            <a:ext cx="2731535" cy="230370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Bồn Tắm Máy Tính Biểu Tượng, Phòng Tắm, Đồ Nội Thất Nhà - bồn tắm png tải  về - Miễn phí trong suốt Logo png Tải về.">
            <a:extLst>
              <a:ext uri="{FF2B5EF4-FFF2-40B4-BE49-F238E27FC236}">
                <a16:creationId xmlns:a16="http://schemas.microsoft.com/office/drawing/2014/main" id="{FEB38D94-C7DD-4CF6-8955-0B38B748AA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8654" b="83462" l="22000" r="77778">
                        <a14:foregroundMark x1="25889" y1="23654" x2="26111" y2="38077"/>
                        <a14:foregroundMark x1="24111" y1="51731" x2="24778" y2="62692"/>
                        <a14:foregroundMark x1="27889" y1="82692" x2="27889" y2="82692"/>
                        <a14:foregroundMark x1="22111" y1="51731" x2="22111" y2="51731"/>
                        <a14:foregroundMark x1="75444" y1="50192" x2="75667" y2="53269"/>
                        <a14:foregroundMark x1="77778" y1="53654" x2="77778" y2="53654"/>
                        <a14:foregroundMark x1="72889" y1="83462" x2="72889" y2="83462"/>
                        <a14:backgroundMark x1="34778" y1="35577" x2="34778" y2="35577"/>
                        <a14:backgroundMark x1="38556" y1="42500" x2="38556" y2="42500"/>
                        <a14:backgroundMark x1="34778" y1="35192" x2="38778" y2="42500"/>
                        <a14:backgroundMark x1="43667" y1="25192" x2="41333" y2="37692"/>
                        <a14:backgroundMark x1="52000" y1="28654" x2="46111" y2="36346"/>
                      </a14:backgroundRemoval>
                    </a14:imgEffect>
                  </a14:imgLayer>
                </a14:imgProps>
              </a:ext>
              <a:ext uri="{28A0092B-C50C-407E-A947-70E740481C1C}">
                <a14:useLocalDpi xmlns:a14="http://schemas.microsoft.com/office/drawing/2010/main" val="0"/>
              </a:ext>
            </a:extLst>
          </a:blip>
          <a:srcRect l="20471" t="11434" r="20230" b="12842"/>
          <a:stretch/>
        </p:blipFill>
        <p:spPr bwMode="auto">
          <a:xfrm>
            <a:off x="294467" y="741712"/>
            <a:ext cx="7532177" cy="55572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00FE5F5-0ECB-42A7-95E6-36EACF295C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297" b="95182" l="30088" r="69766">
                        <a14:foregroundMark x1="40190" y1="15234" x2="30088" y2="47266"/>
                        <a14:foregroundMark x1="46193" y1="14193" x2="59590" y2="24870"/>
                        <a14:foregroundMark x1="59590" y1="24870" x2="62884" y2="34375"/>
                        <a14:foregroundMark x1="62884" y1="34375" x2="63177" y2="36589"/>
                        <a14:foregroundMark x1="49854" y1="26953" x2="59883" y2="40755"/>
                        <a14:foregroundMark x1="39019" y1="28385" x2="44217" y2="35547"/>
                        <a14:foregroundMark x1="44217" y1="35547" x2="45608" y2="36198"/>
                        <a14:foregroundMark x1="49854" y1="8724" x2="58785" y2="16667"/>
                        <a14:foregroundMark x1="52928" y1="4557" x2="52928" y2="4557"/>
                        <a14:foregroundMark x1="67496" y1="39714" x2="69766" y2="53125"/>
                        <a14:foregroundMark x1="47731" y1="57943" x2="52562" y2="70703"/>
                        <a14:foregroundMark x1="54685" y1="60026" x2="50439" y2="69141"/>
                        <a14:foregroundMark x1="50439" y1="69141" x2="50220" y2="70052"/>
                        <a14:foregroundMark x1="45974" y1="62500" x2="55051" y2="60417"/>
                        <a14:foregroundMark x1="43265" y1="84896" x2="46340" y2="93099"/>
                        <a14:foregroundMark x1="57174" y1="82031" x2="57028" y2="95182"/>
                        <a14:foregroundMark x1="56223" y1="89714" x2="56223" y2="89714"/>
                        <a14:foregroundMark x1="54905" y1="89323" x2="54685" y2="90625"/>
                        <a14:foregroundMark x1="40190" y1="37630" x2="45388" y2="42448"/>
                        <a14:foregroundMark x1="44217" y1="88932" x2="44217" y2="92708"/>
                      </a14:backgroundRemoval>
                    </a14:imgEffect>
                  </a14:imgLayer>
                </a14:imgProps>
              </a:ext>
            </a:extLst>
          </a:blip>
          <a:srcRect l="28913" t="2296" r="28696" b="5485"/>
          <a:stretch/>
        </p:blipFill>
        <p:spPr>
          <a:xfrm>
            <a:off x="7251037" y="505096"/>
            <a:ext cx="4802577" cy="5873920"/>
          </a:xfrm>
          <a:prstGeom prst="rect">
            <a:avLst/>
          </a:prstGeom>
        </p:spPr>
      </p:pic>
      <p:grpSp>
        <p:nvGrpSpPr>
          <p:cNvPr id="3" name="Group 2">
            <a:extLst>
              <a:ext uri="{FF2B5EF4-FFF2-40B4-BE49-F238E27FC236}">
                <a16:creationId xmlns:a16="http://schemas.microsoft.com/office/drawing/2014/main" id="{B19BC9A7-9460-4018-88E3-E20DB5BDF3CD}"/>
              </a:ext>
            </a:extLst>
          </p:cNvPr>
          <p:cNvGrpSpPr/>
          <p:nvPr/>
        </p:nvGrpSpPr>
        <p:grpSpPr>
          <a:xfrm>
            <a:off x="3702312" y="-53915"/>
            <a:ext cx="2351563" cy="3084942"/>
            <a:chOff x="3702312" y="-53915"/>
            <a:chExt cx="2351563" cy="3084942"/>
          </a:xfrm>
        </p:grpSpPr>
        <p:pic>
          <p:nvPicPr>
            <p:cNvPr id="15362" name="Picture 2" descr="Xà phòng bong bóng lời Nói bóng Clip nghệ thuật - hình dạng png tải về -  Miễn phí trong suốt Vòng Tròn png Tải về.">
              <a:extLst>
                <a:ext uri="{FF2B5EF4-FFF2-40B4-BE49-F238E27FC236}">
                  <a16:creationId xmlns:a16="http://schemas.microsoft.com/office/drawing/2014/main" id="{392638F2-CD32-4894-8F5A-4C9023B63C3A}"/>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4000" b="97667" l="2889" r="97556">
                          <a14:foregroundMark x1="36111" y1="7000" x2="36111" y2="7000"/>
                          <a14:foregroundMark x1="96667" y1="43667" x2="94111" y2="61556"/>
                          <a14:foregroundMark x1="94111" y1="61556" x2="92667" y2="64667"/>
                          <a14:foregroundMark x1="91333" y1="70778" x2="76556" y2="89667"/>
                          <a14:foregroundMark x1="76556" y1="89667" x2="75000" y2="90889"/>
                          <a14:foregroundMark x1="44000" y1="94000" x2="55667" y2="94444"/>
                          <a14:foregroundMark x1="55667" y1="94444" x2="64111" y2="92889"/>
                          <a14:foregroundMark x1="6778" y1="45889" x2="11556" y2="66889"/>
                          <a14:foregroundMark x1="11556" y1="66889" x2="19222" y2="80667"/>
                          <a14:foregroundMark x1="24111" y1="24444" x2="10333" y2="50444"/>
                          <a14:foregroundMark x1="45444" y1="2889" x2="61222" y2="4333"/>
                          <a14:foregroundMark x1="61222" y1="4333" x2="61667" y2="4556"/>
                          <a14:foregroundMark x1="23222" y1="19222" x2="17111" y2="31444"/>
                          <a14:foregroundMark x1="3333" y1="41111" x2="2889" y2="52889"/>
                          <a14:foregroundMark x1="45222" y1="97667" x2="45222" y2="97667"/>
                          <a14:foregroundMark x1="97556" y1="47667" x2="97556" y2="47667"/>
                        </a14:backgroundRemoval>
                      </a14:imgEffect>
                    </a14:imgLayer>
                  </a14:imgProps>
                </a:ext>
                <a:ext uri="{28A0092B-C50C-407E-A947-70E740481C1C}">
                  <a14:useLocalDpi xmlns:a14="http://schemas.microsoft.com/office/drawing/2010/main" val="0"/>
                </a:ext>
              </a:extLst>
            </a:blip>
            <a:srcRect/>
            <a:stretch>
              <a:fillRect/>
            </a:stretch>
          </p:blipFill>
          <p:spPr bwMode="auto">
            <a:xfrm>
              <a:off x="3955901" y="1937288"/>
              <a:ext cx="559011" cy="5590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Xà phòng bong bóng lời Nói bóng Clip nghệ thuật - hình dạng png tải về -  Miễn phí trong suốt Vòng Tròn png Tải về.">
              <a:extLst>
                <a:ext uri="{FF2B5EF4-FFF2-40B4-BE49-F238E27FC236}">
                  <a16:creationId xmlns:a16="http://schemas.microsoft.com/office/drawing/2014/main" id="{8A962C52-4CA9-41A9-847C-E65E91BB5674}"/>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4000" b="97667" l="2889" r="97556">
                          <a14:foregroundMark x1="36111" y1="7000" x2="36111" y2="7000"/>
                          <a14:foregroundMark x1="96667" y1="43667" x2="94111" y2="61556"/>
                          <a14:foregroundMark x1="94111" y1="61556" x2="92667" y2="64667"/>
                          <a14:foregroundMark x1="91333" y1="70778" x2="76556" y2="89667"/>
                          <a14:foregroundMark x1="76556" y1="89667" x2="75000" y2="90889"/>
                          <a14:foregroundMark x1="44000" y1="94000" x2="55667" y2="94444"/>
                          <a14:foregroundMark x1="55667" y1="94444" x2="64111" y2="92889"/>
                          <a14:foregroundMark x1="6778" y1="45889" x2="11556" y2="66889"/>
                          <a14:foregroundMark x1="11556" y1="66889" x2="19222" y2="80667"/>
                          <a14:foregroundMark x1="24111" y1="24444" x2="10333" y2="50444"/>
                          <a14:foregroundMark x1="45444" y1="2889" x2="61222" y2="4333"/>
                          <a14:foregroundMark x1="61222" y1="4333" x2="61667" y2="4556"/>
                          <a14:foregroundMark x1="23222" y1="19222" x2="17111" y2="31444"/>
                          <a14:foregroundMark x1="3333" y1="41111" x2="2889" y2="52889"/>
                          <a14:foregroundMark x1="45222" y1="97667" x2="45222" y2="97667"/>
                          <a14:foregroundMark x1="97556" y1="47667" x2="97556" y2="47667"/>
                        </a14:backgroundRemoval>
                      </a14:imgEffect>
                    </a14:imgLayer>
                  </a14:imgProps>
                </a:ext>
                <a:ext uri="{28A0092B-C50C-407E-A947-70E740481C1C}">
                  <a14:useLocalDpi xmlns:a14="http://schemas.microsoft.com/office/drawing/2010/main" val="0"/>
                </a:ext>
              </a:extLst>
            </a:blip>
            <a:srcRect/>
            <a:stretch>
              <a:fillRect/>
            </a:stretch>
          </p:blipFill>
          <p:spPr bwMode="auto">
            <a:xfrm>
              <a:off x="4319657" y="940450"/>
              <a:ext cx="559011" cy="559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Xà phòng bong bóng lời Nói bóng Clip nghệ thuật - hình dạng png tải về -  Miễn phí trong suốt Vòng Tròn png Tải về.">
              <a:extLst>
                <a:ext uri="{FF2B5EF4-FFF2-40B4-BE49-F238E27FC236}">
                  <a16:creationId xmlns:a16="http://schemas.microsoft.com/office/drawing/2014/main" id="{0718A257-D737-4C9E-9961-D48C79F864F5}"/>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4000" b="97667" l="2889" r="97556">
                          <a14:foregroundMark x1="36111" y1="7000" x2="36111" y2="7000"/>
                          <a14:foregroundMark x1="96667" y1="43667" x2="94111" y2="61556"/>
                          <a14:foregroundMark x1="94111" y1="61556" x2="92667" y2="64667"/>
                          <a14:foregroundMark x1="91333" y1="70778" x2="76556" y2="89667"/>
                          <a14:foregroundMark x1="76556" y1="89667" x2="75000" y2="90889"/>
                          <a14:foregroundMark x1="44000" y1="94000" x2="55667" y2="94444"/>
                          <a14:foregroundMark x1="55667" y1="94444" x2="64111" y2="92889"/>
                          <a14:foregroundMark x1="6778" y1="45889" x2="11556" y2="66889"/>
                          <a14:foregroundMark x1="11556" y1="66889" x2="19222" y2="80667"/>
                          <a14:foregroundMark x1="24111" y1="24444" x2="10333" y2="50444"/>
                          <a14:foregroundMark x1="45444" y1="2889" x2="61222" y2="4333"/>
                          <a14:foregroundMark x1="61222" y1="4333" x2="61667" y2="4556"/>
                          <a14:foregroundMark x1="23222" y1="19222" x2="17111" y2="31444"/>
                          <a14:foregroundMark x1="3333" y1="41111" x2="2889" y2="52889"/>
                          <a14:foregroundMark x1="45222" y1="97667" x2="45222" y2="97667"/>
                          <a14:foregroundMark x1="97556" y1="47667" x2="97556" y2="47667"/>
                        </a14:backgroundRemoval>
                      </a14:imgEffect>
                    </a14:imgLayer>
                  </a14:imgProps>
                </a:ext>
                <a:ext uri="{28A0092B-C50C-407E-A947-70E740481C1C}">
                  <a14:useLocalDpi xmlns:a14="http://schemas.microsoft.com/office/drawing/2010/main" val="0"/>
                </a:ext>
              </a:extLst>
            </a:blip>
            <a:srcRect/>
            <a:stretch>
              <a:fillRect/>
            </a:stretch>
          </p:blipFill>
          <p:spPr bwMode="auto">
            <a:xfrm>
              <a:off x="5494864" y="604434"/>
              <a:ext cx="559011" cy="5590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Xà phòng bong bóng lời Nói bóng Clip nghệ thuật - hình dạng png tải về -  Miễn phí trong suốt Vòng Tròn png Tải về.">
              <a:extLst>
                <a:ext uri="{FF2B5EF4-FFF2-40B4-BE49-F238E27FC236}">
                  <a16:creationId xmlns:a16="http://schemas.microsoft.com/office/drawing/2014/main" id="{FE6BDFBA-1A89-48CB-9DD4-AA375BE43D77}"/>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4000" b="97667" l="2889" r="97556">
                          <a14:foregroundMark x1="36111" y1="7000" x2="36111" y2="7000"/>
                          <a14:foregroundMark x1="96667" y1="43667" x2="94111" y2="61556"/>
                          <a14:foregroundMark x1="94111" y1="61556" x2="92667" y2="64667"/>
                          <a14:foregroundMark x1="91333" y1="70778" x2="76556" y2="89667"/>
                          <a14:foregroundMark x1="76556" y1="89667" x2="75000" y2="90889"/>
                          <a14:foregroundMark x1="44000" y1="94000" x2="55667" y2="94444"/>
                          <a14:foregroundMark x1="55667" y1="94444" x2="64111" y2="92889"/>
                          <a14:foregroundMark x1="6778" y1="45889" x2="11556" y2="66889"/>
                          <a14:foregroundMark x1="11556" y1="66889" x2="19222" y2="80667"/>
                          <a14:foregroundMark x1="24111" y1="24444" x2="10333" y2="50444"/>
                          <a14:foregroundMark x1="45444" y1="2889" x2="61222" y2="4333"/>
                          <a14:foregroundMark x1="61222" y1="4333" x2="61667" y2="4556"/>
                          <a14:foregroundMark x1="23222" y1="19222" x2="17111" y2="31444"/>
                          <a14:foregroundMark x1="3333" y1="41111" x2="2889" y2="52889"/>
                          <a14:foregroundMark x1="45222" y1="97667" x2="45222" y2="97667"/>
                          <a14:foregroundMark x1="97556" y1="47667" x2="97556" y2="47667"/>
                        </a14:backgroundRemoval>
                      </a14:imgEffect>
                    </a14:imgLayer>
                  </a14:imgProps>
                </a:ext>
                <a:ext uri="{28A0092B-C50C-407E-A947-70E740481C1C}">
                  <a14:useLocalDpi xmlns:a14="http://schemas.microsoft.com/office/drawing/2010/main" val="0"/>
                </a:ext>
              </a:extLst>
            </a:blip>
            <a:srcRect/>
            <a:stretch>
              <a:fillRect/>
            </a:stretch>
          </p:blipFill>
          <p:spPr bwMode="auto">
            <a:xfrm>
              <a:off x="3765544" y="-53915"/>
              <a:ext cx="559011" cy="5590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Xà phòng bong bóng lời Nói bóng Clip nghệ thuật - hình dạng png tải về -  Miễn phí trong suốt Vòng Tròn png Tải về.">
              <a:extLst>
                <a:ext uri="{FF2B5EF4-FFF2-40B4-BE49-F238E27FC236}">
                  <a16:creationId xmlns:a16="http://schemas.microsoft.com/office/drawing/2014/main" id="{50B2EF57-4643-4FC6-9153-E3F1DC72F529}"/>
                </a:ext>
              </a:extLst>
            </p:cNvPr>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4000" b="97667" l="2889" r="97556">
                          <a14:foregroundMark x1="36111" y1="7000" x2="36111" y2="7000"/>
                          <a14:foregroundMark x1="96667" y1="43667" x2="94111" y2="61556"/>
                          <a14:foregroundMark x1="94111" y1="61556" x2="92667" y2="64667"/>
                          <a14:foregroundMark x1="91333" y1="70778" x2="76556" y2="89667"/>
                          <a14:foregroundMark x1="76556" y1="89667" x2="75000" y2="90889"/>
                          <a14:foregroundMark x1="44000" y1="94000" x2="55667" y2="94444"/>
                          <a14:foregroundMark x1="55667" y1="94444" x2="64111" y2="92889"/>
                          <a14:foregroundMark x1="6778" y1="45889" x2="11556" y2="66889"/>
                          <a14:foregroundMark x1="11556" y1="66889" x2="19222" y2="80667"/>
                          <a14:foregroundMark x1="24111" y1="24444" x2="10333" y2="50444"/>
                          <a14:foregroundMark x1="45444" y1="2889" x2="61222" y2="4333"/>
                          <a14:foregroundMark x1="61222" y1="4333" x2="61667" y2="4556"/>
                          <a14:foregroundMark x1="23222" y1="19222" x2="17111" y2="31444"/>
                          <a14:foregroundMark x1="3333" y1="41111" x2="2889" y2="52889"/>
                          <a14:foregroundMark x1="45222" y1="97667" x2="45222" y2="97667"/>
                          <a14:foregroundMark x1="97556" y1="47667" x2="97556" y2="47667"/>
                        </a14:backgroundRemoval>
                      </a14:imgEffect>
                    </a14:imgLayer>
                  </a14:imgProps>
                </a:ext>
                <a:ext uri="{28A0092B-C50C-407E-A947-70E740481C1C}">
                  <a14:useLocalDpi xmlns:a14="http://schemas.microsoft.com/office/drawing/2010/main" val="0"/>
                </a:ext>
              </a:extLst>
            </a:blip>
            <a:srcRect/>
            <a:stretch>
              <a:fillRect/>
            </a:stretch>
          </p:blipFill>
          <p:spPr bwMode="auto">
            <a:xfrm>
              <a:off x="5068125" y="1163445"/>
              <a:ext cx="426739" cy="4267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Xà phòng bong bóng lời Nói bóng Clip nghệ thuật - hình dạng png tải về -  Miễn phí trong suốt Vòng Tròn png Tải về.">
              <a:extLst>
                <a:ext uri="{FF2B5EF4-FFF2-40B4-BE49-F238E27FC236}">
                  <a16:creationId xmlns:a16="http://schemas.microsoft.com/office/drawing/2014/main" id="{1774394D-DA16-4D31-9BE7-D8AE8E430773}"/>
                </a:ext>
              </a:extLst>
            </p:cNvPr>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4000" b="97667" l="2889" r="97556">
                          <a14:foregroundMark x1="36111" y1="7000" x2="36111" y2="7000"/>
                          <a14:foregroundMark x1="96667" y1="43667" x2="94111" y2="61556"/>
                          <a14:foregroundMark x1="94111" y1="61556" x2="92667" y2="64667"/>
                          <a14:foregroundMark x1="91333" y1="70778" x2="76556" y2="89667"/>
                          <a14:foregroundMark x1="76556" y1="89667" x2="75000" y2="90889"/>
                          <a14:foregroundMark x1="44000" y1="94000" x2="55667" y2="94444"/>
                          <a14:foregroundMark x1="55667" y1="94444" x2="64111" y2="92889"/>
                          <a14:foregroundMark x1="6778" y1="45889" x2="11556" y2="66889"/>
                          <a14:foregroundMark x1="11556" y1="66889" x2="19222" y2="80667"/>
                          <a14:foregroundMark x1="24111" y1="24444" x2="10333" y2="50444"/>
                          <a14:foregroundMark x1="45444" y1="2889" x2="61222" y2="4333"/>
                          <a14:foregroundMark x1="61222" y1="4333" x2="61667" y2="4556"/>
                          <a14:foregroundMark x1="23222" y1="19222" x2="17111" y2="31444"/>
                          <a14:foregroundMark x1="3333" y1="41111" x2="2889" y2="52889"/>
                          <a14:foregroundMark x1="45222" y1="97667" x2="45222" y2="97667"/>
                          <a14:foregroundMark x1="97556" y1="47667" x2="97556" y2="47667"/>
                        </a14:backgroundRemoval>
                      </a14:imgEffect>
                    </a14:imgLayer>
                  </a14:imgProps>
                </a:ext>
                <a:ext uri="{28A0092B-C50C-407E-A947-70E740481C1C}">
                  <a14:useLocalDpi xmlns:a14="http://schemas.microsoft.com/office/drawing/2010/main" val="0"/>
                </a:ext>
              </a:extLst>
            </a:blip>
            <a:srcRect/>
            <a:stretch>
              <a:fillRect/>
            </a:stretch>
          </p:blipFill>
          <p:spPr bwMode="auto">
            <a:xfrm>
              <a:off x="3702312" y="912761"/>
              <a:ext cx="426739" cy="4267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Xà phòng bong bóng lời Nói bóng Clip nghệ thuật - hình dạng png tải về -  Miễn phí trong suốt Vòng Tròn png Tải về.">
              <a:extLst>
                <a:ext uri="{FF2B5EF4-FFF2-40B4-BE49-F238E27FC236}">
                  <a16:creationId xmlns:a16="http://schemas.microsoft.com/office/drawing/2014/main" id="{026F0CE0-D136-4BF8-96EC-972B2D6514B3}"/>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4000" b="97667" l="2889" r="97556">
                          <a14:foregroundMark x1="36111" y1="7000" x2="36111" y2="7000"/>
                          <a14:foregroundMark x1="96667" y1="43667" x2="94111" y2="61556"/>
                          <a14:foregroundMark x1="94111" y1="61556" x2="92667" y2="64667"/>
                          <a14:foregroundMark x1="91333" y1="70778" x2="76556" y2="89667"/>
                          <a14:foregroundMark x1="76556" y1="89667" x2="75000" y2="90889"/>
                          <a14:foregroundMark x1="44000" y1="94000" x2="55667" y2="94444"/>
                          <a14:foregroundMark x1="55667" y1="94444" x2="64111" y2="92889"/>
                          <a14:foregroundMark x1="6778" y1="45889" x2="11556" y2="66889"/>
                          <a14:foregroundMark x1="11556" y1="66889" x2="19222" y2="80667"/>
                          <a14:foregroundMark x1="24111" y1="24444" x2="10333" y2="50444"/>
                          <a14:foregroundMark x1="45444" y1="2889" x2="61222" y2="4333"/>
                          <a14:foregroundMark x1="61222" y1="4333" x2="61667" y2="4556"/>
                          <a14:foregroundMark x1="23222" y1="19222" x2="17111" y2="31444"/>
                          <a14:foregroundMark x1="3333" y1="41111" x2="2889" y2="52889"/>
                          <a14:foregroundMark x1="45222" y1="97667" x2="45222" y2="97667"/>
                          <a14:foregroundMark x1="97556" y1="47667" x2="97556" y2="47667"/>
                        </a14:backgroundRemoval>
                      </a14:imgEffect>
                    </a14:imgLayer>
                  </a14:imgProps>
                </a:ext>
                <a:ext uri="{28A0092B-C50C-407E-A947-70E740481C1C}">
                  <a14:useLocalDpi xmlns:a14="http://schemas.microsoft.com/office/drawing/2010/main" val="0"/>
                </a:ext>
              </a:extLst>
            </a:blip>
            <a:srcRect/>
            <a:stretch>
              <a:fillRect/>
            </a:stretch>
          </p:blipFill>
          <p:spPr bwMode="auto">
            <a:xfrm>
              <a:off x="4857560" y="2118526"/>
              <a:ext cx="342837" cy="342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à phòng bong bóng lời Nói bóng Clip nghệ thuật - hình dạng png tải về -  Miễn phí trong suốt Vòng Tròn png Tải về.">
              <a:extLst>
                <a:ext uri="{FF2B5EF4-FFF2-40B4-BE49-F238E27FC236}">
                  <a16:creationId xmlns:a16="http://schemas.microsoft.com/office/drawing/2014/main" id="{1C79597C-BFE0-4E55-9655-16A9E269499A}"/>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4000" b="97667" l="2889" r="97556">
                          <a14:foregroundMark x1="36111" y1="7000" x2="36111" y2="7000"/>
                          <a14:foregroundMark x1="96667" y1="43667" x2="94111" y2="61556"/>
                          <a14:foregroundMark x1="94111" y1="61556" x2="92667" y2="64667"/>
                          <a14:foregroundMark x1="91333" y1="70778" x2="76556" y2="89667"/>
                          <a14:foregroundMark x1="76556" y1="89667" x2="75000" y2="90889"/>
                          <a14:foregroundMark x1="44000" y1="94000" x2="55667" y2="94444"/>
                          <a14:foregroundMark x1="55667" y1="94444" x2="64111" y2="92889"/>
                          <a14:foregroundMark x1="6778" y1="45889" x2="11556" y2="66889"/>
                          <a14:foregroundMark x1="11556" y1="66889" x2="19222" y2="80667"/>
                          <a14:foregroundMark x1="24111" y1="24444" x2="10333" y2="50444"/>
                          <a14:foregroundMark x1="45444" y1="2889" x2="61222" y2="4333"/>
                          <a14:foregroundMark x1="61222" y1="4333" x2="61667" y2="4556"/>
                          <a14:foregroundMark x1="23222" y1="19222" x2="17111" y2="31444"/>
                          <a14:foregroundMark x1="3333" y1="41111" x2="2889" y2="52889"/>
                          <a14:foregroundMark x1="45222" y1="97667" x2="45222" y2="97667"/>
                          <a14:foregroundMark x1="97556" y1="47667" x2="97556" y2="47667"/>
                        </a14:backgroundRemoval>
                      </a14:imgEffect>
                    </a14:imgLayer>
                  </a14:imgProps>
                </a:ext>
                <a:ext uri="{28A0092B-C50C-407E-A947-70E740481C1C}">
                  <a14:useLocalDpi xmlns:a14="http://schemas.microsoft.com/office/drawing/2010/main" val="0"/>
                </a:ext>
              </a:extLst>
            </a:blip>
            <a:srcRect/>
            <a:stretch>
              <a:fillRect/>
            </a:stretch>
          </p:blipFill>
          <p:spPr bwMode="auto">
            <a:xfrm>
              <a:off x="4857559" y="225590"/>
              <a:ext cx="342837" cy="3428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Xà phòng bong bóng lời Nói bóng Clip nghệ thuật - hình dạng png tải về -  Miễn phí trong suốt Vòng Tròn png Tải về.">
              <a:extLst>
                <a:ext uri="{FF2B5EF4-FFF2-40B4-BE49-F238E27FC236}">
                  <a16:creationId xmlns:a16="http://schemas.microsoft.com/office/drawing/2014/main" id="{87D9B85E-4860-4193-BD8C-CD713291E675}"/>
                </a:ext>
              </a:extLst>
            </p:cNvPr>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4000" b="97667" l="2889" r="97556">
                          <a14:foregroundMark x1="36111" y1="7000" x2="36111" y2="7000"/>
                          <a14:foregroundMark x1="96667" y1="43667" x2="94111" y2="61556"/>
                          <a14:foregroundMark x1="94111" y1="61556" x2="92667" y2="64667"/>
                          <a14:foregroundMark x1="91333" y1="70778" x2="76556" y2="89667"/>
                          <a14:foregroundMark x1="76556" y1="89667" x2="75000" y2="90889"/>
                          <a14:foregroundMark x1="44000" y1="94000" x2="55667" y2="94444"/>
                          <a14:foregroundMark x1="55667" y1="94444" x2="64111" y2="92889"/>
                          <a14:foregroundMark x1="6778" y1="45889" x2="11556" y2="66889"/>
                          <a14:foregroundMark x1="11556" y1="66889" x2="19222" y2="80667"/>
                          <a14:foregroundMark x1="24111" y1="24444" x2="10333" y2="50444"/>
                          <a14:foregroundMark x1="45444" y1="2889" x2="61222" y2="4333"/>
                          <a14:foregroundMark x1="61222" y1="4333" x2="61667" y2="4556"/>
                          <a14:foregroundMark x1="23222" y1="19222" x2="17111" y2="31444"/>
                          <a14:foregroundMark x1="3333" y1="41111" x2="2889" y2="52889"/>
                          <a14:foregroundMark x1="45222" y1="97667" x2="45222" y2="97667"/>
                          <a14:foregroundMark x1="97556" y1="47667" x2="97556" y2="47667"/>
                        </a14:backgroundRemoval>
                      </a14:imgEffect>
                    </a14:imgLayer>
                  </a14:imgProps>
                </a:ext>
                <a:ext uri="{28A0092B-C50C-407E-A947-70E740481C1C}">
                  <a14:useLocalDpi xmlns:a14="http://schemas.microsoft.com/office/drawing/2010/main" val="0"/>
                </a:ext>
              </a:extLst>
            </a:blip>
            <a:srcRect/>
            <a:stretch>
              <a:fillRect/>
            </a:stretch>
          </p:blipFill>
          <p:spPr bwMode="auto">
            <a:xfrm>
              <a:off x="4686140" y="2688190"/>
              <a:ext cx="342837" cy="3428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1831021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iều Hòa Không Khí, Tường, Không Khí, Điều Kiện Hoạt động  Background Vector để tải xuống miễn phí - Pngtree">
            <a:extLst>
              <a:ext uri="{FF2B5EF4-FFF2-40B4-BE49-F238E27FC236}">
                <a16:creationId xmlns:a16="http://schemas.microsoft.com/office/drawing/2014/main" id="{3A595430-949A-44A1-BC5E-AD6233AA8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Premium Vector | Animal shelter cartoon illustration with pets in cages and  volunteers feeding animals for adopting">
            <a:extLst>
              <a:ext uri="{FF2B5EF4-FFF2-40B4-BE49-F238E27FC236}">
                <a16:creationId xmlns:a16="http://schemas.microsoft.com/office/drawing/2014/main" id="{E5603F87-CAB7-4309-9998-DA4D2DCD86C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65" b="88209" l="160" r="50479">
                        <a14:foregroundMark x1="479" y1="12472" x2="27955" y2="64853"/>
                        <a14:foregroundMark x1="21725" y1="25624" x2="24760" y2="56463"/>
                        <a14:foregroundMark x1="10383" y1="44671" x2="19010" y2="54422"/>
                        <a14:foregroundMark x1="19010" y1="54422" x2="20927" y2="55102"/>
                        <a14:foregroundMark x1="8946" y1="46259" x2="10383" y2="83673"/>
                        <a14:foregroundMark x1="3834" y1="83673" x2="41693" y2="86168"/>
                        <a14:foregroundMark x1="27157" y1="86168" x2="49361" y2="88209"/>
                        <a14:foregroundMark x1="3355" y1="86621" x2="3355" y2="86621"/>
                        <a14:foregroundMark x1="1597" y1="87302" x2="11182" y2="86621"/>
                        <a14:foregroundMark x1="11182" y1="86621" x2="25240" y2="86621"/>
                        <a14:foregroundMark x1="4153" y1="32880" x2="10543" y2="40363"/>
                        <a14:foregroundMark x1="10543" y1="40363" x2="10543" y2="40363"/>
                        <a14:foregroundMark x1="7668" y1="28571" x2="10543" y2="44671"/>
                        <a14:foregroundMark x1="3195" y1="11565" x2="24281" y2="12472"/>
                        <a14:foregroundMark x1="25719" y1="12245" x2="24920" y2="39456"/>
                        <a14:foregroundMark x1="43930" y1="43084" x2="49201" y2="43084"/>
                        <a14:foregroundMark x1="50479" y1="41043" x2="50319" y2="77324"/>
                        <a14:foregroundMark x1="50479" y1="78912" x2="50479" y2="85714"/>
                        <a14:foregroundMark x1="30831" y1="30612" x2="31470" y2="38776"/>
                        <a14:foregroundMark x1="30351" y1="31746" x2="31150" y2="39002"/>
                        <a14:foregroundMark x1="30032" y1="35828" x2="31470" y2="40363"/>
                      </a14:backgroundRemoval>
                    </a14:imgEffect>
                  </a14:imgLayer>
                </a14:imgProps>
              </a:ext>
              <a:ext uri="{28A0092B-C50C-407E-A947-70E740481C1C}">
                <a14:useLocalDpi xmlns:a14="http://schemas.microsoft.com/office/drawing/2010/main" val="0"/>
              </a:ext>
            </a:extLst>
          </a:blip>
          <a:srcRect t="10687" r="48562" b="12333"/>
          <a:stretch/>
        </p:blipFill>
        <p:spPr bwMode="auto">
          <a:xfrm>
            <a:off x="-1" y="1972359"/>
            <a:ext cx="3458817" cy="36465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Premium Vector | Animal shelter cartoon illustration with pets in cages and  volunteers feeding animals for adopting">
            <a:extLst>
              <a:ext uri="{FF2B5EF4-FFF2-40B4-BE49-F238E27FC236}">
                <a16:creationId xmlns:a16="http://schemas.microsoft.com/office/drawing/2014/main" id="{0B2CF420-C723-42CB-9C50-B3675BB1EF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5624" b="87302" l="52716" r="99681">
                        <a14:foregroundMark x1="55272" y1="68027" x2="65176" y2="79592"/>
                        <a14:foregroundMark x1="56070" y1="85714" x2="68371" y2="85714"/>
                        <a14:foregroundMark x1="61821" y1="66667" x2="68211" y2="74150"/>
                        <a14:foregroundMark x1="60224" y1="70975" x2="66294" y2="67800"/>
                        <a14:foregroundMark x1="52716" y1="70748" x2="52716" y2="70748"/>
                        <a14:foregroundMark x1="73482" y1="53515" x2="99840" y2="81179"/>
                        <a14:foregroundMark x1="99042" y1="65533" x2="99840" y2="80045"/>
                        <a14:foregroundMark x1="80671" y1="80045" x2="92492" y2="82313"/>
                        <a14:foregroundMark x1="74441" y1="59637" x2="75559" y2="77551"/>
                        <a14:foregroundMark x1="77157" y1="54649" x2="83706" y2="54649"/>
                        <a14:foregroundMark x1="83706" y1="54649" x2="91853" y2="54195"/>
                        <a14:foregroundMark x1="91853" y1="54195" x2="95367" y2="54195"/>
                        <a14:foregroundMark x1="97604" y1="54195" x2="99840" y2="58957"/>
                        <a14:foregroundMark x1="99042" y1="62358" x2="99042" y2="69615"/>
                        <a14:foregroundMark x1="76518" y1="57370" x2="81789" y2="57143"/>
                        <a14:foregroundMark x1="74281" y1="71882" x2="75080" y2="82313"/>
                        <a14:foregroundMark x1="74281" y1="81633" x2="74281" y2="85714"/>
                        <a14:foregroundMark x1="74281" y1="87075" x2="86741" y2="87075"/>
                        <a14:foregroundMark x1="86901" y1="87075" x2="85942" y2="87075"/>
                        <a14:foregroundMark x1="88498" y1="87075" x2="88498" y2="87075"/>
                        <a14:foregroundMark x1="91374" y1="86395" x2="99681" y2="84580"/>
                        <a14:foregroundMark x1="99681" y1="84580" x2="99840" y2="84580"/>
                        <a14:foregroundMark x1="88179" y1="86168" x2="98722" y2="87302"/>
                        <a14:foregroundMark x1="89137" y1="56689" x2="97764" y2="69161"/>
                        <a14:foregroundMark x1="85783" y1="34921" x2="88019" y2="54649"/>
                        <a14:foregroundMark x1="87061" y1="35374" x2="94409" y2="62812"/>
                        <a14:foregroundMark x1="88179" y1="31746" x2="91853" y2="50794"/>
                        <a14:foregroundMark x1="82588" y1="34467" x2="83706" y2="49206"/>
                        <a14:foregroundMark x1="83706" y1="49206" x2="84665" y2="52381"/>
                        <a14:foregroundMark x1="85144" y1="38776" x2="89137" y2="70295"/>
                        <a14:foregroundMark x1="86262" y1="40590" x2="92013" y2="70975"/>
                        <a14:foregroundMark x1="86262" y1="40136" x2="92173" y2="55782"/>
                        <a14:foregroundMark x1="83067" y1="38095" x2="87380" y2="54195"/>
                        <a14:foregroundMark x1="86741" y1="30385" x2="83546" y2="37642"/>
                        <a14:foregroundMark x1="84505" y1="31293" x2="81310" y2="42177"/>
                        <a14:foregroundMark x1="81310" y1="42177" x2="81629" y2="50567"/>
                        <a14:foregroundMark x1="81310" y1="35374" x2="81789" y2="45805"/>
                        <a14:foregroundMark x1="81789" y1="34467" x2="85623" y2="30612"/>
                        <a14:foregroundMark x1="85942" y1="27664" x2="89137" y2="29252"/>
                        <a14:foregroundMark x1="89137" y1="29252" x2="91853" y2="39683"/>
                        <a14:foregroundMark x1="91374" y1="33787" x2="92812" y2="50567"/>
                        <a14:foregroundMark x1="85623" y1="27664" x2="84026" y2="29932"/>
                        <a14:foregroundMark x1="88179" y1="25624" x2="88179" y2="25624"/>
                        <a14:foregroundMark x1="88179" y1="25624" x2="88179" y2="25624"/>
                        <a14:foregroundMark x1="87540" y1="25624" x2="87380" y2="25624"/>
                        <a14:foregroundMark x1="87380" y1="25624" x2="87380" y2="25624"/>
                        <a14:foregroundMark x1="79712" y1="85714" x2="90415" y2="83900"/>
                      </a14:backgroundRemoval>
                    </a14:imgEffect>
                  </a14:imgLayer>
                </a14:imgProps>
              </a:ext>
              <a:ext uri="{28A0092B-C50C-407E-A947-70E740481C1C}">
                <a14:useLocalDpi xmlns:a14="http://schemas.microsoft.com/office/drawing/2010/main" val="0"/>
              </a:ext>
            </a:extLst>
          </a:blip>
          <a:srcRect l="52438" t="21128" b="11988"/>
          <a:stretch/>
        </p:blipFill>
        <p:spPr bwMode="auto">
          <a:xfrm>
            <a:off x="7779024" y="1303897"/>
            <a:ext cx="4412976" cy="43717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Character of cute girls point finger  on white background with choice concept.">
            <a:extLst>
              <a:ext uri="{FF2B5EF4-FFF2-40B4-BE49-F238E27FC236}">
                <a16:creationId xmlns:a16="http://schemas.microsoft.com/office/drawing/2014/main" id="{17E47020-D354-4486-924B-4E283A755C81}"/>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10000" b="90000" l="10000" r="90000">
                        <a14:foregroundMark x1="45118" y1="10105" x2="56566" y2="12842"/>
                        <a14:foregroundMark x1="52862" y1="15158" x2="59091" y2="20211"/>
                        <a14:foregroundMark x1="48148" y1="88421" x2="48485" y2="82947"/>
                      </a14:backgroundRemoval>
                    </a14:imgEffect>
                  </a14:imgLayer>
                </a14:imgProps>
              </a:ext>
              <a:ext uri="{28A0092B-C50C-407E-A947-70E740481C1C}">
                <a14:useLocalDpi xmlns:a14="http://schemas.microsoft.com/office/drawing/2010/main" val="0"/>
              </a:ext>
            </a:extLst>
          </a:blip>
          <a:srcRect l="25052" t="-777" r="23417" b="10258"/>
          <a:stretch/>
        </p:blipFill>
        <p:spPr bwMode="auto">
          <a:xfrm>
            <a:off x="357809" y="1478552"/>
            <a:ext cx="3392555" cy="475990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DAA28A8-F5E1-4B79-BD33-394632DBF7DD}"/>
              </a:ext>
            </a:extLst>
          </p:cNvPr>
          <p:cNvGrpSpPr/>
          <p:nvPr/>
        </p:nvGrpSpPr>
        <p:grpSpPr>
          <a:xfrm>
            <a:off x="2446004" y="1303897"/>
            <a:ext cx="6637383" cy="830997"/>
            <a:chOff x="-555806" y="0"/>
            <a:chExt cx="4930277" cy="830997"/>
          </a:xfrm>
        </p:grpSpPr>
        <p:sp>
          <p:nvSpPr>
            <p:cNvPr id="10" name="文本框 18">
              <a:extLst>
                <a:ext uri="{FF2B5EF4-FFF2-40B4-BE49-F238E27FC236}">
                  <a16:creationId xmlns:a16="http://schemas.microsoft.com/office/drawing/2014/main" id="{CEB8BC7A-4E08-4740-AC9F-5B82E99749D7}"/>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72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1" name="文本框 18">
              <a:extLst>
                <a:ext uri="{FF2B5EF4-FFF2-40B4-BE49-F238E27FC236}">
                  <a16:creationId xmlns:a16="http://schemas.microsoft.com/office/drawing/2014/main" id="{30B8F914-3C0A-4F07-8642-E726220C8619}"/>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AD24"/>
                  </a:solidFill>
                  <a:effectLst/>
                  <a:uLnTx/>
                  <a:uFillTx/>
                  <a:latin typeface="UTM Mother" panose="02040603050506020204" pitchFamily="18" charset="0"/>
                </a:rPr>
                <a:t>Hoạt</a:t>
              </a:r>
              <a:r>
                <a:rPr kumimoji="0" lang="en-US" altLang="zh-CN" sz="7200" b="1" i="0" u="none" strike="noStrike" kern="1200" cap="none" spc="0" normalizeH="0" baseline="0" noProof="0" dirty="0">
                  <a:ln>
                    <a:noFill/>
                  </a:ln>
                  <a:solidFill>
                    <a:srgbClr val="FFAD24"/>
                  </a:solidFill>
                  <a:effectLst/>
                  <a:uLnTx/>
                  <a:uFillTx/>
                  <a:latin typeface="UTM Mother" panose="02040603050506020204" pitchFamily="18" charset="0"/>
                </a:rPr>
                <a:t> </a:t>
              </a:r>
              <a:r>
                <a:rPr kumimoji="0" lang="en-US" altLang="zh-CN" sz="7200" b="1" i="0" u="none" strike="noStrike" kern="1200" cap="none" spc="0" normalizeH="0" baseline="0" noProof="0" dirty="0" err="1">
                  <a:ln>
                    <a:noFill/>
                  </a:ln>
                  <a:solidFill>
                    <a:srgbClr val="FFAD24"/>
                  </a:solidFill>
                  <a:effectLst/>
                  <a:uLnTx/>
                  <a:uFillTx/>
                  <a:latin typeface="UTM Mother" panose="02040603050506020204" pitchFamily="18" charset="0"/>
                </a:rPr>
                <a:t>động</a:t>
              </a:r>
              <a:r>
                <a:rPr kumimoji="0" lang="en-US" altLang="zh-CN" sz="7200" b="1" i="0" u="none" strike="noStrike" kern="1200" cap="none" spc="0" normalizeH="0" baseline="0" noProof="0" dirty="0">
                  <a:ln>
                    <a:noFill/>
                  </a:ln>
                  <a:solidFill>
                    <a:srgbClr val="FFAD24"/>
                  </a:solidFill>
                  <a:effectLst/>
                  <a:uLnTx/>
                  <a:uFillTx/>
                  <a:latin typeface="UTM Mother" panose="02040603050506020204" pitchFamily="18" charset="0"/>
                </a:rPr>
                <a:t>:</a:t>
              </a:r>
              <a:endParaRPr kumimoji="0" lang="zh-CN" altLang="en-US" sz="72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grpSp>
        <p:nvGrpSpPr>
          <p:cNvPr id="12" name="Group 11">
            <a:extLst>
              <a:ext uri="{FF2B5EF4-FFF2-40B4-BE49-F238E27FC236}">
                <a16:creationId xmlns:a16="http://schemas.microsoft.com/office/drawing/2014/main" id="{A40B1814-8951-4E43-AB07-ABFC98A0D75F}"/>
              </a:ext>
            </a:extLst>
          </p:cNvPr>
          <p:cNvGrpSpPr/>
          <p:nvPr/>
        </p:nvGrpSpPr>
        <p:grpSpPr>
          <a:xfrm>
            <a:off x="1125403" y="2024522"/>
            <a:ext cx="9278582" cy="3673752"/>
            <a:chOff x="5214918" y="6585062"/>
            <a:chExt cx="13243175" cy="5305438"/>
          </a:xfrm>
        </p:grpSpPr>
        <p:sp>
          <p:nvSpPr>
            <p:cNvPr id="13" name="TextBox 12">
              <a:extLst>
                <a:ext uri="{FF2B5EF4-FFF2-40B4-BE49-F238E27FC236}">
                  <a16:creationId xmlns:a16="http://schemas.microsoft.com/office/drawing/2014/main" id="{188E9E81-D4FD-4CA1-85A6-620437C0F4A7}"/>
                </a:ext>
              </a:extLst>
            </p:cNvPr>
            <p:cNvSpPr txBox="1"/>
            <p:nvPr/>
          </p:nvSpPr>
          <p:spPr>
            <a:xfrm>
              <a:off x="5250004" y="6585062"/>
              <a:ext cx="13208089" cy="5299342"/>
            </a:xfrm>
            <a:prstGeom prst="rect">
              <a:avLst/>
            </a:prstGeom>
            <a:noFill/>
          </p:spPr>
          <p:txBody>
            <a:bodyPr wrap="square" rtlCol="0">
              <a:spAutoFit/>
            </a:bodyPr>
            <a:lstStyle/>
            <a:p>
              <a:pPr algn="ctr">
                <a:lnSpc>
                  <a:spcPct val="130000"/>
                </a:lnSpc>
              </a:pPr>
              <a:r>
                <a:rPr lang="en-US" sz="9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a:t>
              </a:r>
            </a:p>
            <a:p>
              <a:pPr algn="ctr">
                <a:lnSpc>
                  <a:spcPct val="130000"/>
                </a:lnSpc>
              </a:pPr>
              <a:r>
                <a:rPr lang="en-US" sz="9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ĐỌC lại</a:t>
              </a:r>
              <a:endParaRPr lang="en-US" sz="9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4" name="TextBox 13">
              <a:extLst>
                <a:ext uri="{FF2B5EF4-FFF2-40B4-BE49-F238E27FC236}">
                  <a16:creationId xmlns:a16="http://schemas.microsoft.com/office/drawing/2014/main" id="{BCD2ACDC-05B0-4611-B44D-CA41A6F06F93}"/>
                </a:ext>
              </a:extLst>
            </p:cNvPr>
            <p:cNvSpPr txBox="1"/>
            <p:nvPr/>
          </p:nvSpPr>
          <p:spPr>
            <a:xfrm>
              <a:off x="5214918" y="6591158"/>
              <a:ext cx="13208091" cy="5299342"/>
            </a:xfrm>
            <a:prstGeom prst="rect">
              <a:avLst/>
            </a:prstGeom>
            <a:noFill/>
          </p:spPr>
          <p:txBody>
            <a:bodyPr wrap="square" rtlCol="0">
              <a:spAutoFit/>
            </a:bodyPr>
            <a:lstStyle/>
            <a:p>
              <a:pPr algn="ctr">
                <a:lnSpc>
                  <a:spcPct val="130000"/>
                </a:lnSpc>
              </a:pPr>
              <a:r>
                <a:rPr lang="en-US" sz="9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9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9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9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Ệ</a:t>
              </a:r>
              <a:r>
                <a:rPr lang="en-US" sz="9600" b="1" dirty="0">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9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a:t>
              </a:r>
            </a:p>
            <a:p>
              <a:pPr algn="ctr">
                <a:lnSpc>
                  <a:spcPct val="130000"/>
                </a:lnSpc>
              </a:pPr>
              <a:r>
                <a:rPr lang="en-US" sz="9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Đ</a:t>
              </a:r>
              <a:r>
                <a:rPr lang="en-US" sz="9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Ọ</a:t>
              </a:r>
              <a:r>
                <a:rPr lang="en-US" sz="9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C </a:t>
              </a:r>
              <a:r>
                <a:rPr lang="en-US" sz="96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L</a:t>
              </a:r>
              <a:r>
                <a:rPr lang="en-US" sz="96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ạ</a:t>
              </a:r>
              <a:r>
                <a:rPr lang="en-US" sz="96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i</a:t>
              </a:r>
              <a:endParaRPr lang="en-US" sz="9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335123531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fltVal val="0"/>
                                              </p:val>
                                            </p:tav>
                                            <p:tav tm="100000">
                                              <p:val>
                                                <p:strVal val="#ppt_w"/>
                                              </p:val>
                                            </p:tav>
                                          </p:tavLst>
                                        </p:anim>
                                        <p:anim calcmode="lin" valueType="num">
                                          <p:cBhvr>
                                            <p:cTn id="13" dur="250" fill="hold"/>
                                            <p:tgtEl>
                                              <p:spTgt spid="12"/>
                                            </p:tgtEl>
                                            <p:attrNameLst>
                                              <p:attrName>ppt_h</p:attrName>
                                            </p:attrNameLst>
                                          </p:cBhvr>
                                          <p:tavLst>
                                            <p:tav tm="0">
                                              <p:val>
                                                <p:fltVal val="0"/>
                                              </p:val>
                                            </p:tav>
                                            <p:tav tm="100000">
                                              <p:val>
                                                <p:strVal val="#ppt_h"/>
                                              </p:val>
                                            </p:tav>
                                          </p:tavLst>
                                        </p:anim>
                                        <p:animEffect transition="in" filter="fade">
                                          <p:cBhvr>
                                            <p:cTn id="14" dur="25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fltVal val="0"/>
                                              </p:val>
                                            </p:tav>
                                            <p:tav tm="100000">
                                              <p:val>
                                                <p:strVal val="#ppt_w"/>
                                              </p:val>
                                            </p:tav>
                                          </p:tavLst>
                                        </p:anim>
                                        <p:anim calcmode="lin" valueType="num">
                                          <p:cBhvr>
                                            <p:cTn id="13" dur="250" fill="hold"/>
                                            <p:tgtEl>
                                              <p:spTgt spid="12"/>
                                            </p:tgtEl>
                                            <p:attrNameLst>
                                              <p:attrName>ppt_h</p:attrName>
                                            </p:attrNameLst>
                                          </p:cBhvr>
                                          <p:tavLst>
                                            <p:tav tm="0">
                                              <p:val>
                                                <p:fltVal val="0"/>
                                              </p:val>
                                            </p:tav>
                                            <p:tav tm="100000">
                                              <p:val>
                                                <p:strVal val="#ppt_h"/>
                                              </p:val>
                                            </p:tav>
                                          </p:tavLst>
                                        </p:anim>
                                        <p:animEffect transition="in" filter="fade">
                                          <p:cBhvr>
                                            <p:cTn id="14" dur="25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9"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descr="Cute girl shy cheerful cartoon illustration">
            <a:extLst>
              <a:ext uri="{FF2B5EF4-FFF2-40B4-BE49-F238E27FC236}">
                <a16:creationId xmlns:a16="http://schemas.microsoft.com/office/drawing/2014/main" id="{CED21D9A-71FD-4686-9895-F527A7D2B8B6}"/>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10000" b="90000" l="10000" r="90000">
                        <a14:foregroundMark x1="38661" y1="10298" x2="57451" y2="25474"/>
                        <a14:foregroundMark x1="58963" y1="16531" x2="58963" y2="16531"/>
                        <a14:foregroundMark x1="32613" y1="27100" x2="37365" y2="32520"/>
                        <a14:foregroundMark x1="72138" y1="54201" x2="72138" y2="54201"/>
                        <a14:foregroundMark x1="28510" y1="59621" x2="28510" y2="59621"/>
                        <a14:foregroundMark x1="28942" y1="50678" x2="28942" y2="50678"/>
                      </a14:backgroundRemoval>
                    </a14:imgEffect>
                  </a14:imgLayer>
                </a14:imgProps>
              </a:ext>
              <a:ext uri="{28A0092B-C50C-407E-A947-70E740481C1C}">
                <a14:useLocalDpi xmlns:a14="http://schemas.microsoft.com/office/drawing/2010/main" val="0"/>
              </a:ext>
            </a:extLst>
          </a:blip>
          <a:srcRect l="21366" r="21835"/>
          <a:stretch/>
        </p:blipFill>
        <p:spPr bwMode="auto">
          <a:xfrm>
            <a:off x="9104244" y="2375639"/>
            <a:ext cx="3379305" cy="475200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607DA39-1D27-4FE8-9AE3-3D2938EB1C47}"/>
              </a:ext>
            </a:extLst>
          </p:cNvPr>
          <p:cNvGrpSpPr/>
          <p:nvPr/>
        </p:nvGrpSpPr>
        <p:grpSpPr>
          <a:xfrm>
            <a:off x="785265" y="455220"/>
            <a:ext cx="10265027" cy="1265631"/>
            <a:chOff x="3436753" y="207247"/>
            <a:chExt cx="10265027" cy="1265631"/>
          </a:xfrm>
        </p:grpSpPr>
        <p:grpSp>
          <p:nvGrpSpPr>
            <p:cNvPr id="4" name="Group 3">
              <a:extLst>
                <a:ext uri="{FF2B5EF4-FFF2-40B4-BE49-F238E27FC236}">
                  <a16:creationId xmlns:a16="http://schemas.microsoft.com/office/drawing/2014/main" id="{449D39FB-9B7A-48E3-BCAB-CAD05E2213F2}"/>
                </a:ext>
              </a:extLst>
            </p:cNvPr>
            <p:cNvGrpSpPr/>
            <p:nvPr/>
          </p:nvGrpSpPr>
          <p:grpSpPr>
            <a:xfrm>
              <a:off x="3836772" y="235802"/>
              <a:ext cx="9865008" cy="1202697"/>
              <a:chOff x="3588105" y="113113"/>
              <a:chExt cx="9865008" cy="1202697"/>
            </a:xfrm>
          </p:grpSpPr>
          <p:sp>
            <p:nvSpPr>
              <p:cNvPr id="6" name="TextBox 5">
                <a:extLst>
                  <a:ext uri="{FF2B5EF4-FFF2-40B4-BE49-F238E27FC236}">
                    <a16:creationId xmlns:a16="http://schemas.microsoft.com/office/drawing/2014/main" id="{2BD01D52-678F-4E3A-9E21-12E822029599}"/>
                  </a:ext>
                </a:extLst>
              </p:cNvPr>
              <p:cNvSpPr txBox="1"/>
              <p:nvPr/>
            </p:nvSpPr>
            <p:spPr>
              <a:xfrm>
                <a:off x="3588105" y="532617"/>
                <a:ext cx="9865008" cy="783193"/>
              </a:xfrm>
              <a:prstGeom prst="roundRect">
                <a:avLst/>
              </a:prstGeom>
              <a:solidFill>
                <a:srgbClr val="E1FFFF"/>
              </a:solidFill>
              <a:ln w="57150">
                <a:solidFill>
                  <a:srgbClr val="002060"/>
                </a:solidFill>
              </a:ln>
            </p:spPr>
            <p:txBody>
              <a:bodyPr wrap="square" rtlCol="0">
                <a:spAutoFit/>
              </a:bodyPr>
              <a:lstStyle/>
              <a:p>
                <a:pPr algn="just"/>
                <a:r>
                  <a:rPr lang="en-US" sz="4000" b="1" dirty="0">
                    <a:ea typeface="Roboto" panose="02000000000000000000" pitchFamily="2" charset="0"/>
                  </a:rPr>
                  <a:t>  </a:t>
                </a:r>
                <a:r>
                  <a:rPr lang="vi-VN" sz="4000" b="1" dirty="0">
                    <a:ea typeface="Roboto" panose="02000000000000000000" pitchFamily="2" charset="0"/>
                  </a:rPr>
                  <a:t>Hãy nêu</a:t>
                </a:r>
                <a:r>
                  <a:rPr lang="en-US" sz="4000" b="1" dirty="0">
                    <a:ea typeface="Roboto" panose="02000000000000000000" pitchFamily="2" charset="0"/>
                  </a:rPr>
                  <a:t> </a:t>
                </a:r>
                <a:r>
                  <a:rPr lang="en-US" sz="4000" b="1" dirty="0" err="1">
                    <a:ea typeface="Roboto" panose="02000000000000000000" pitchFamily="2" charset="0"/>
                  </a:rPr>
                  <a:t>nội</a:t>
                </a:r>
                <a:r>
                  <a:rPr lang="en-US" sz="4000" b="1" dirty="0">
                    <a:ea typeface="Roboto" panose="02000000000000000000" pitchFamily="2" charset="0"/>
                  </a:rPr>
                  <a:t> dung </a:t>
                </a:r>
                <a:r>
                  <a:rPr lang="en-US" sz="4000" b="1" dirty="0" err="1">
                    <a:ea typeface="Roboto" panose="02000000000000000000" pitchFamily="2" charset="0"/>
                  </a:rPr>
                  <a:t>chính</a:t>
                </a:r>
                <a:r>
                  <a:rPr lang="en-US" sz="4000" b="1" dirty="0">
                    <a:ea typeface="Roboto" panose="02000000000000000000" pitchFamily="2" charset="0"/>
                  </a:rPr>
                  <a:t> </a:t>
                </a:r>
                <a:r>
                  <a:rPr lang="en-US" sz="4000" b="1" dirty="0" err="1">
                    <a:ea typeface="Roboto" panose="02000000000000000000" pitchFamily="2" charset="0"/>
                  </a:rPr>
                  <a:t>của</a:t>
                </a:r>
                <a:r>
                  <a:rPr lang="en-US" sz="4000" b="1" dirty="0">
                    <a:ea typeface="Roboto" panose="02000000000000000000" pitchFamily="2" charset="0"/>
                  </a:rPr>
                  <a:t> </a:t>
                </a:r>
                <a:r>
                  <a:rPr lang="en-US" sz="4000" b="1" dirty="0" err="1">
                    <a:ea typeface="Roboto" panose="02000000000000000000" pitchFamily="2" charset="0"/>
                  </a:rPr>
                  <a:t>bài</a:t>
                </a:r>
                <a:r>
                  <a:rPr lang="en-US" sz="4000" b="1" dirty="0">
                    <a:ea typeface="Roboto" panose="02000000000000000000" pitchFamily="2" charset="0"/>
                  </a:rPr>
                  <a:t> </a:t>
                </a:r>
                <a:r>
                  <a:rPr lang="vi-VN" sz="4000" b="1" dirty="0">
                    <a:ea typeface="Roboto" panose="02000000000000000000" pitchFamily="2" charset="0"/>
                  </a:rPr>
                  <a:t>đọc.</a:t>
                </a:r>
                <a:endParaRPr lang="en-US" sz="4000" b="1" dirty="0">
                  <a:ea typeface="Roboto" panose="02000000000000000000" pitchFamily="2" charset="0"/>
                </a:endParaRPr>
              </a:p>
            </p:txBody>
          </p:sp>
          <p:pic>
            <p:nvPicPr>
              <p:cNvPr id="7" name="Picture 2">
                <a:extLst>
                  <a:ext uri="{FF2B5EF4-FFF2-40B4-BE49-F238E27FC236}">
                    <a16:creationId xmlns:a16="http://schemas.microsoft.com/office/drawing/2014/main" id="{365671F6-3AFB-4AAB-9DD7-41FE13DD144D}"/>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50275" y="113113"/>
                <a:ext cx="1859262" cy="604260"/>
              </a:xfrm>
              <a:prstGeom prst="rect">
                <a:avLst/>
              </a:prstGeom>
            </p:spPr>
          </p:pic>
        </p:grpSp>
        <p:pic>
          <p:nvPicPr>
            <p:cNvPr id="5" name="Picture 4">
              <a:extLst>
                <a:ext uri="{FF2B5EF4-FFF2-40B4-BE49-F238E27FC236}">
                  <a16:creationId xmlns:a16="http://schemas.microsoft.com/office/drawing/2014/main" id="{80A0B5BD-A622-450D-ADBD-7C118E2FEAAD}"/>
                </a:ext>
              </a:extLst>
            </p:cNvPr>
            <p:cNvPicPr>
              <a:picLocks noChangeAspect="1"/>
            </p:cNvPicPr>
            <p:nvPr/>
          </p:nvPicPr>
          <p:blipFill>
            <a:blip r:embed="rId8"/>
            <a:srcRect/>
            <a:stretch>
              <a:fillRect/>
            </a:stretch>
          </p:blipFill>
          <p:spPr>
            <a:xfrm>
              <a:off x="3436753" y="207247"/>
              <a:ext cx="800512" cy="1265631"/>
            </a:xfrm>
            <a:prstGeom prst="rect">
              <a:avLst/>
            </a:prstGeom>
          </p:spPr>
        </p:pic>
      </p:grpSp>
      <p:sp>
        <p:nvSpPr>
          <p:cNvPr id="8" name="Rectangle: Rounded Corners 7">
            <a:extLst>
              <a:ext uri="{FF2B5EF4-FFF2-40B4-BE49-F238E27FC236}">
                <a16:creationId xmlns:a16="http://schemas.microsoft.com/office/drawing/2014/main" id="{F4821EF1-78A8-49A8-BE8A-7291B1B199D6}"/>
              </a:ext>
            </a:extLst>
          </p:cNvPr>
          <p:cNvSpPr/>
          <p:nvPr/>
        </p:nvSpPr>
        <p:spPr>
          <a:xfrm>
            <a:off x="1336920" y="2375639"/>
            <a:ext cx="7767324" cy="3642611"/>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0070C0"/>
                </a:solidFill>
                <a:latin typeface="Calibri" panose="020F0502020204030204" pitchFamily="34" charset="0"/>
                <a:cs typeface="Calibri" panose="020F0502020204030204" pitchFamily="34" charset="0"/>
              </a:rPr>
              <a:t>Kể về tấm gương tận tụy, hết lòng vì người bệnh, vì nền y học nước nhà của bác sĩ Phạm Ngọc Thạch và sự tri ân của mọi người dành cho ông.</a:t>
            </a:r>
            <a:endParaRPr lang="en-US" sz="40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2139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Right)">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C0A10F-D227-4764-BFD5-E1FD97FE8C7F}"/>
              </a:ext>
            </a:extLst>
          </p:cNvPr>
          <p:cNvGrpSpPr/>
          <p:nvPr/>
        </p:nvGrpSpPr>
        <p:grpSpPr>
          <a:xfrm>
            <a:off x="2900897" y="442948"/>
            <a:ext cx="5956436" cy="1393949"/>
            <a:chOff x="565798" y="121224"/>
            <a:chExt cx="5956436" cy="1393949"/>
          </a:xfrm>
        </p:grpSpPr>
        <p:pic>
          <p:nvPicPr>
            <p:cNvPr id="5" name="Picture 4">
              <a:extLst>
                <a:ext uri="{FF2B5EF4-FFF2-40B4-BE49-F238E27FC236}">
                  <a16:creationId xmlns:a16="http://schemas.microsoft.com/office/drawing/2014/main" id="{F7171FEA-53B2-42DF-ACDD-3BCF2D5AB9ED}"/>
                </a:ext>
              </a:extLst>
            </p:cNvPr>
            <p:cNvPicPr>
              <a:picLocks noChangeAspect="1"/>
            </p:cNvPicPr>
            <p:nvPr/>
          </p:nvPicPr>
          <p:blipFill>
            <a:blip r:embed="rId3"/>
            <a:stretch>
              <a:fillRect/>
            </a:stretch>
          </p:blipFill>
          <p:spPr>
            <a:xfrm rot="20591673">
              <a:off x="565798" y="362081"/>
              <a:ext cx="940630" cy="940630"/>
            </a:xfrm>
            <a:prstGeom prst="rect">
              <a:avLst/>
            </a:prstGeom>
          </p:spPr>
        </p:pic>
        <p:pic>
          <p:nvPicPr>
            <p:cNvPr id="6" name="Picture 5">
              <a:extLst>
                <a:ext uri="{FF2B5EF4-FFF2-40B4-BE49-F238E27FC236}">
                  <a16:creationId xmlns:a16="http://schemas.microsoft.com/office/drawing/2014/main" id="{A02A8367-7BAF-4F87-BBF8-C5B530944936}"/>
                </a:ext>
              </a:extLst>
            </p:cNvPr>
            <p:cNvPicPr>
              <a:picLocks noChangeAspect="1"/>
            </p:cNvPicPr>
            <p:nvPr/>
          </p:nvPicPr>
          <p:blipFill>
            <a:blip r:embed="rId4"/>
            <a:stretch>
              <a:fillRect/>
            </a:stretch>
          </p:blipFill>
          <p:spPr>
            <a:xfrm rot="1370500">
              <a:off x="5446588" y="334157"/>
              <a:ext cx="931388" cy="931388"/>
            </a:xfrm>
            <a:prstGeom prst="rect">
              <a:avLst/>
            </a:prstGeom>
          </p:spPr>
        </p:pic>
        <p:grpSp>
          <p:nvGrpSpPr>
            <p:cNvPr id="7" name="Group 6">
              <a:extLst>
                <a:ext uri="{FF2B5EF4-FFF2-40B4-BE49-F238E27FC236}">
                  <a16:creationId xmlns:a16="http://schemas.microsoft.com/office/drawing/2014/main" id="{EE1E26A3-ACC6-403F-A971-15F9B91246F9}"/>
                </a:ext>
              </a:extLst>
            </p:cNvPr>
            <p:cNvGrpSpPr/>
            <p:nvPr/>
          </p:nvGrpSpPr>
          <p:grpSpPr>
            <a:xfrm>
              <a:off x="1157986" y="121224"/>
              <a:ext cx="5364248" cy="1393949"/>
              <a:chOff x="1557389" y="567251"/>
              <a:chExt cx="5967875" cy="1393949"/>
            </a:xfrm>
          </p:grpSpPr>
          <p:sp>
            <p:nvSpPr>
              <p:cNvPr id="8" name="TextBox 7">
                <a:extLst>
                  <a:ext uri="{FF2B5EF4-FFF2-40B4-BE49-F238E27FC236}">
                    <a16:creationId xmlns:a16="http://schemas.microsoft.com/office/drawing/2014/main" id="{53385BB2-59BB-4113-B73F-52F63D0269BA}"/>
                  </a:ext>
                </a:extLst>
              </p:cNvPr>
              <p:cNvSpPr txBox="1"/>
              <p:nvPr/>
            </p:nvSpPr>
            <p:spPr>
              <a:xfrm>
                <a:off x="1557389" y="567251"/>
                <a:ext cx="5967875"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8000" dirty="0">
                    <a:ln w="2317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 </a:t>
                </a:r>
                <a:r>
                  <a:rPr lang="sv-SE" sz="7200" b="1" dirty="0">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p>
            </p:txBody>
          </p:sp>
          <p:sp>
            <p:nvSpPr>
              <p:cNvPr id="9" name="TextBox 8">
                <a:extLst>
                  <a:ext uri="{FF2B5EF4-FFF2-40B4-BE49-F238E27FC236}">
                    <a16:creationId xmlns:a16="http://schemas.microsoft.com/office/drawing/2014/main" id="{B9D00165-C5A1-44D6-AEEF-798FA7D0803C}"/>
                  </a:ext>
                </a:extLst>
              </p:cNvPr>
              <p:cNvSpPr txBox="1"/>
              <p:nvPr/>
            </p:nvSpPr>
            <p:spPr>
              <a:xfrm>
                <a:off x="1584141" y="603945"/>
                <a:ext cx="5558863" cy="135725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8000" dirty="0">
                    <a:solidFill>
                      <a:srgbClr val="77D460"/>
                    </a:solidFill>
                    <a:latin typeface="LNTH-LuoLuoNotangYuanTi 1" pitchFamily="2" charset="-128"/>
                    <a:ea typeface="LNTH-LuoLuoNotangYuanTi 1" pitchFamily="2" charset="-128"/>
                    <a:cs typeface="LNTH-LuoLuoNotangYuanTi 1" pitchFamily="2" charset="-128"/>
                  </a:rPr>
                  <a:t> </a:t>
                </a:r>
                <a:r>
                  <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endParaRPr lang="sv-SE"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0" name="Group 9">
            <a:extLst>
              <a:ext uri="{FF2B5EF4-FFF2-40B4-BE49-F238E27FC236}">
                <a16:creationId xmlns:a16="http://schemas.microsoft.com/office/drawing/2014/main" id="{E19ADE86-21A3-47E3-B9AF-D763F0A52649}"/>
              </a:ext>
            </a:extLst>
          </p:cNvPr>
          <p:cNvGrpSpPr/>
          <p:nvPr/>
        </p:nvGrpSpPr>
        <p:grpSpPr>
          <a:xfrm>
            <a:off x="241449" y="997935"/>
            <a:ext cx="9773039" cy="5348441"/>
            <a:chOff x="241449" y="997935"/>
            <a:chExt cx="9773039" cy="5348441"/>
          </a:xfrm>
        </p:grpSpPr>
        <p:pic>
          <p:nvPicPr>
            <p:cNvPr id="4098" name="Picture 2" descr="Premium Vector | Cute happy smiling book. cartoon character.">
              <a:extLst>
                <a:ext uri="{FF2B5EF4-FFF2-40B4-BE49-F238E27FC236}">
                  <a16:creationId xmlns:a16="http://schemas.microsoft.com/office/drawing/2014/main" id="{D771CCF8-C3AE-474E-9ACC-665C115598C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foregroundMark x1="39098" y1="52632" x2="58897" y2="59398"/>
                          <a14:foregroundMark x1="58897" y1="59398" x2="58897" y2="59649"/>
                          <a14:foregroundMark x1="64662" y1="47619" x2="69173" y2="59148"/>
                          <a14:foregroundMark x1="69173" y1="53885" x2="39098" y2="47619"/>
                        </a14:backgroundRemoval>
                      </a14:imgEffect>
                    </a14:imgLayer>
                  </a14:imgProps>
                </a:ext>
                <a:ext uri="{28A0092B-C50C-407E-A947-70E740481C1C}">
                  <a14:useLocalDpi xmlns:a14="http://schemas.microsoft.com/office/drawing/2010/main" val="0"/>
                </a:ext>
              </a:extLst>
            </a:blip>
            <a:srcRect/>
            <a:stretch>
              <a:fillRect/>
            </a:stretch>
          </p:blipFill>
          <p:spPr bwMode="auto">
            <a:xfrm>
              <a:off x="241449" y="997935"/>
              <a:ext cx="2431065" cy="2431065"/>
            </a:xfrm>
            <a:prstGeom prst="rect">
              <a:avLst/>
            </a:prstGeom>
            <a:noFill/>
            <a:extLst>
              <a:ext uri="{909E8E84-426E-40DD-AFC4-6F175D3DCCD1}">
                <a14:hiddenFill xmlns:a14="http://schemas.microsoft.com/office/drawing/2010/main">
                  <a:solidFill>
                    <a:srgbClr val="FFFFFF"/>
                  </a:solidFill>
                </a14:hiddenFill>
              </a:ext>
            </a:extLst>
          </p:spPr>
        </p:pic>
        <p:sp>
          <p:nvSpPr>
            <p:cNvPr id="2" name="Teardrop 1">
              <a:extLst>
                <a:ext uri="{FF2B5EF4-FFF2-40B4-BE49-F238E27FC236}">
                  <a16:creationId xmlns:a16="http://schemas.microsoft.com/office/drawing/2014/main" id="{976C9198-AC48-4B31-9A88-E6B8DC48B5E0}"/>
                </a:ext>
              </a:extLst>
            </p:cNvPr>
            <p:cNvSpPr/>
            <p:nvPr/>
          </p:nvSpPr>
          <p:spPr>
            <a:xfrm flipH="1">
              <a:off x="2678624" y="2417736"/>
              <a:ext cx="7335864" cy="3928640"/>
            </a:xfrm>
            <a:prstGeom prst="teardrop">
              <a:avLst>
                <a:gd name="adj" fmla="val 11027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16FBE58-2E05-4CAC-B765-E34B5CF9D2C8}"/>
                </a:ext>
              </a:extLst>
            </p:cNvPr>
            <p:cNvSpPr txBox="1"/>
            <p:nvPr/>
          </p:nvSpPr>
          <p:spPr>
            <a:xfrm>
              <a:off x="3024960" y="2987347"/>
              <a:ext cx="6364432" cy="2554545"/>
            </a:xfrm>
            <a:prstGeom prst="rect">
              <a:avLst/>
            </a:prstGeom>
            <a:noFill/>
          </p:spPr>
          <p:txBody>
            <a:bodyPr wrap="square" rtlCol="0">
              <a:spAutoFit/>
            </a:bodyPr>
            <a:lstStyle/>
            <a:p>
              <a:pPr algn="just"/>
              <a:r>
                <a:rPr lang="vi-VN" sz="3200" b="1" i="1" dirty="0">
                  <a:solidFill>
                    <a:srgbClr val="002060"/>
                  </a:solidFill>
                  <a:latin typeface="Calibri" panose="020F0502020204030204" pitchFamily="34" charset="0"/>
                  <a:cs typeface="Calibri" panose="020F0502020204030204" pitchFamily="34" charset="0"/>
                </a:rPr>
                <a:t>Giọng đọc thong thả, rõ ràng, rành mạch; nhấn giọng ở những từ ngữ chỉ việc làm của bác sĩ Phạm Ngọc Thạch và sự đánh giá của mọi người về ông.</a:t>
              </a:r>
            </a:p>
          </p:txBody>
        </p:sp>
      </p:grpSp>
      <p:pic>
        <p:nvPicPr>
          <p:cNvPr id="13" name="Picture 42" descr="ciri-ciri, fungsi, definisi, jenis, pengertian, dan contoh kalimat pronoun beserta artinya">
            <a:extLst>
              <a:ext uri="{FF2B5EF4-FFF2-40B4-BE49-F238E27FC236}">
                <a16:creationId xmlns:a16="http://schemas.microsoft.com/office/drawing/2014/main" id="{6E1C4927-7479-481D-B3F8-8F741FDE4AA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4089" b="82990" l="33887" r="66309">
                        <a14:foregroundMark x1="34082" y1="28179" x2="59668" y2="31271"/>
                        <a14:foregroundMark x1="45313" y1="18557" x2="52344" y2="18385"/>
                        <a14:foregroundMark x1="52344" y1="18385" x2="55176" y2="19244"/>
                        <a14:foregroundMark x1="55176" y1="19244" x2="60156" y2="26460"/>
                        <a14:foregroundMark x1="60156" y1="26460" x2="64844" y2="57216"/>
                        <a14:foregroundMark x1="64844" y1="57216" x2="64844" y2="58591"/>
                        <a14:foregroundMark x1="64844" y1="58591" x2="53320" y2="56873"/>
                        <a14:foregroundMark x1="63965" y1="61340" x2="66309" y2="52405"/>
                        <a14:foregroundMark x1="66309" y1="52405" x2="65039" y2="37285"/>
                        <a14:foregroundMark x1="64844" y1="34536" x2="61486" y2="21735"/>
                        <a14:foregroundMark x1="52930" y1="21478" x2="41211" y2="26460"/>
                        <a14:foregroundMark x1="40234" y1="27835" x2="44043" y2="64261"/>
                        <a14:foregroundMark x1="46289" y1="22509" x2="47070" y2="42096"/>
                        <a14:foregroundMark x1="36914" y1="32818" x2="46582" y2="35052"/>
                        <a14:foregroundMark x1="39746" y1="39519" x2="36816" y2="52405"/>
                        <a14:foregroundMark x1="36816" y1="52405" x2="36426" y2="60825"/>
                        <a14:foregroundMark x1="37402" y1="59450" x2="37402" y2="59450"/>
                        <a14:foregroundMark x1="39258" y1="58591" x2="44824" y2="59450"/>
                        <a14:foregroundMark x1="40234" y1="47423" x2="41797" y2="54983"/>
                        <a14:foregroundMark x1="39453" y1="50687" x2="43066" y2="58763"/>
                        <a14:foregroundMark x1="43066" y1="58763" x2="43750" y2="59450"/>
                        <a14:foregroundMark x1="51367" y1="78522" x2="51855" y2="82990"/>
                        <a14:foregroundMark x1="41504" y1="14089" x2="41504" y2="14089"/>
                        <a14:backgroundMark x1="60254" y1="18900" x2="62012" y2="20790"/>
                      </a14:backgroundRemoval>
                    </a14:imgEffect>
                  </a14:imgLayer>
                </a14:imgProps>
              </a:ext>
              <a:ext uri="{28A0092B-C50C-407E-A947-70E740481C1C}">
                <a14:useLocalDpi xmlns:a14="http://schemas.microsoft.com/office/drawing/2010/main" val="0"/>
              </a:ext>
            </a:extLst>
          </a:blip>
          <a:srcRect l="32216" t="10593" r="31667" b="14364"/>
          <a:stretch/>
        </p:blipFill>
        <p:spPr bwMode="auto">
          <a:xfrm>
            <a:off x="9345835" y="3289111"/>
            <a:ext cx="2846165" cy="336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87999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7D2279-F19E-41F2-8E54-82A34A280176}"/>
              </a:ext>
            </a:extLst>
          </p:cNvPr>
          <p:cNvGrpSpPr/>
          <p:nvPr/>
        </p:nvGrpSpPr>
        <p:grpSpPr>
          <a:xfrm>
            <a:off x="1207637" y="640312"/>
            <a:ext cx="9776725" cy="930227"/>
            <a:chOff x="720376" y="1669820"/>
            <a:chExt cx="16865867" cy="930227"/>
          </a:xfrm>
        </p:grpSpPr>
        <p:sp>
          <p:nvSpPr>
            <p:cNvPr id="4" name="TextBox 3">
              <a:extLst>
                <a:ext uri="{FF2B5EF4-FFF2-40B4-BE49-F238E27FC236}">
                  <a16:creationId xmlns:a16="http://schemas.microsoft.com/office/drawing/2014/main" id="{AED35408-27F4-4EC0-917F-826996D01B0A}"/>
                </a:ext>
              </a:extLst>
            </p:cNvPr>
            <p:cNvSpPr txBox="1"/>
            <p:nvPr/>
          </p:nvSpPr>
          <p:spPr>
            <a:xfrm>
              <a:off x="730330" y="1669820"/>
              <a:ext cx="16855913" cy="906145"/>
            </a:xfrm>
            <a:prstGeom prst="rect">
              <a:avLst/>
            </a:prstGeom>
            <a:noFill/>
          </p:spPr>
          <p:txBody>
            <a:bodyPr wrap="square">
              <a:spAutoFit/>
            </a:bodyPr>
            <a:lstStyle/>
            <a:p>
              <a:pPr algn="ctr">
                <a:lnSpc>
                  <a:spcPct val="80000"/>
                </a:lnSpc>
              </a:pPr>
              <a:r>
                <a:rPr lang="en-US" sz="66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LẮNG NGHE ĐỌC MẪU</a:t>
              </a:r>
              <a:endPar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5" name="TextBox 4">
              <a:extLst>
                <a:ext uri="{FF2B5EF4-FFF2-40B4-BE49-F238E27FC236}">
                  <a16:creationId xmlns:a16="http://schemas.microsoft.com/office/drawing/2014/main" id="{15A3A277-909C-45E4-A5E8-0C5203078A82}"/>
                </a:ext>
              </a:extLst>
            </p:cNvPr>
            <p:cNvSpPr txBox="1"/>
            <p:nvPr/>
          </p:nvSpPr>
          <p:spPr>
            <a:xfrm>
              <a:off x="720376" y="1693902"/>
              <a:ext cx="16855913" cy="906145"/>
            </a:xfrm>
            <a:prstGeom prst="rect">
              <a:avLst/>
            </a:prstGeom>
            <a:noFill/>
          </p:spPr>
          <p:txBody>
            <a:bodyPr wrap="square">
              <a:spAutoFit/>
            </a:bodyPr>
            <a:lstStyle/>
            <a:p>
              <a:pPr algn="ctr">
                <a:lnSpc>
                  <a:spcPct val="80000"/>
                </a:lnSpc>
              </a:pPr>
              <a:r>
                <a:rPr lang="en-US" sz="6600" b="1" dirty="0">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6600" b="1" dirty="0">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Ắ</a:t>
              </a:r>
              <a:r>
                <a:rPr lang="en-US" sz="6600" b="1" dirty="0">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6600" b="1" dirty="0">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 </a:t>
              </a:r>
              <a:r>
                <a:rPr lang="en-US" sz="6600" b="1" dirty="0">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6600" b="1" dirty="0">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en-US" sz="6600" b="1" dirty="0">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6600" b="1" dirty="0">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6600" b="1" dirty="0">
                  <a:ln w="952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6600" b="1" dirty="0">
                  <a:ln w="952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6600" b="1" dirty="0">
                  <a:ln w="952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6600" b="1" dirty="0">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6600" b="1" dirty="0">
                  <a:ln w="952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r>
                <a:rPr lang="en-US" sz="6600" b="1" dirty="0">
                  <a:ln w="952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Ẫ</a:t>
              </a:r>
              <a:r>
                <a:rPr lang="en-US" sz="6600" b="1" dirty="0">
                  <a:ln w="952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endParaRPr lang="en-US" sz="6600" b="1" dirty="0">
                <a:ln w="952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sp>
        <p:nvSpPr>
          <p:cNvPr id="16" name="Rectangle 15">
            <a:extLst>
              <a:ext uri="{FF2B5EF4-FFF2-40B4-BE49-F238E27FC236}">
                <a16:creationId xmlns:a16="http://schemas.microsoft.com/office/drawing/2014/main" id="{DB8B5409-DD2C-4909-8F6D-0E1ACA162BB3}"/>
              </a:ext>
            </a:extLst>
          </p:cNvPr>
          <p:cNvSpPr/>
          <p:nvPr/>
        </p:nvSpPr>
        <p:spPr>
          <a:xfrm>
            <a:off x="575715" y="1693373"/>
            <a:ext cx="10941803" cy="4524315"/>
          </a:xfrm>
          <a:prstGeom prst="rect">
            <a:avLst/>
          </a:prstGeom>
        </p:spPr>
        <p:txBody>
          <a:bodyPr wrap="square">
            <a:spAutoFit/>
          </a:bodyPr>
          <a:lstStyle/>
          <a:p>
            <a:pPr algn="just"/>
            <a:r>
              <a:rPr lang="vi-VN" sz="3600" dirty="0">
                <a:solidFill>
                  <a:srgbClr val="000000"/>
                </a:solidFill>
                <a:latin typeface="Calibri" panose="020F0502020204030204" pitchFamily="34" charset="0"/>
                <a:cs typeface="Calibri" panose="020F0502020204030204" pitchFamily="34" charset="0"/>
              </a:rPr>
              <a:t>      Sinh thời, ông có công rất lớn trong việc tìm ra cách phòng và chữa bệnh lao phổi. Dù ở đâu, bất cứ lúc nào người bệnh cần, ông đều có mặt để thăm khám và chữa trị kịp thời. Không ít lần, ông đã tự tiếp máu của mình cho người bệnh. Hình ảnh quen thuộc, thân thương của ông trong chiếc áo choàng trắng với ống nghe, ân cần thăm hỏi từng bệnh nhân, túc trực bên giường những người bệnh nặng…còn mãi trong tâm trí đồng nghiệp.</a:t>
            </a:r>
          </a:p>
        </p:txBody>
      </p:sp>
      <p:grpSp>
        <p:nvGrpSpPr>
          <p:cNvPr id="39" name="Group 38">
            <a:extLst>
              <a:ext uri="{FF2B5EF4-FFF2-40B4-BE49-F238E27FC236}">
                <a16:creationId xmlns:a16="http://schemas.microsoft.com/office/drawing/2014/main" id="{2FE58B4A-FE77-46AA-BF25-BCD6A48C48C4}"/>
              </a:ext>
            </a:extLst>
          </p:cNvPr>
          <p:cNvGrpSpPr/>
          <p:nvPr/>
        </p:nvGrpSpPr>
        <p:grpSpPr>
          <a:xfrm>
            <a:off x="575718" y="1688852"/>
            <a:ext cx="10941803" cy="4524315"/>
            <a:chOff x="575718" y="1688852"/>
            <a:chExt cx="10941803" cy="4524315"/>
          </a:xfrm>
        </p:grpSpPr>
        <p:sp>
          <p:nvSpPr>
            <p:cNvPr id="18" name="Rectangle 17">
              <a:extLst>
                <a:ext uri="{FF2B5EF4-FFF2-40B4-BE49-F238E27FC236}">
                  <a16:creationId xmlns:a16="http://schemas.microsoft.com/office/drawing/2014/main" id="{0701F026-AEDE-46D9-BC79-A6657C600B3C}"/>
                </a:ext>
              </a:extLst>
            </p:cNvPr>
            <p:cNvSpPr/>
            <p:nvPr/>
          </p:nvSpPr>
          <p:spPr>
            <a:xfrm>
              <a:off x="575718" y="1688852"/>
              <a:ext cx="10941803" cy="4524315"/>
            </a:xfrm>
            <a:prstGeom prst="rect">
              <a:avLst/>
            </a:prstGeom>
          </p:spPr>
          <p:txBody>
            <a:bodyPr wrap="square">
              <a:spAutoFit/>
            </a:bodyPr>
            <a:lstStyle/>
            <a:p>
              <a:pPr algn="just"/>
              <a:r>
                <a:rPr lang="vi-VN" sz="3600" dirty="0">
                  <a:solidFill>
                    <a:srgbClr val="000000"/>
                  </a:solidFill>
                  <a:latin typeface="Calibri" panose="020F0502020204030204" pitchFamily="34" charset="0"/>
                  <a:cs typeface="Calibri" panose="020F0502020204030204" pitchFamily="34" charset="0"/>
                </a:rPr>
                <a:t>      Sinh thời, ông có công rất lớn trong việc tìm ra cách </a:t>
              </a:r>
              <a:r>
                <a:rPr lang="vi-VN" sz="3600" dirty="0">
                  <a:solidFill>
                    <a:srgbClr val="000000"/>
                  </a:solidFill>
                  <a:highlight>
                    <a:srgbClr val="FFFF00"/>
                  </a:highlight>
                  <a:latin typeface="Calibri" panose="020F0502020204030204" pitchFamily="34" charset="0"/>
                  <a:cs typeface="Calibri" panose="020F0502020204030204" pitchFamily="34" charset="0"/>
                </a:rPr>
                <a:t>phòng</a:t>
              </a:r>
              <a:r>
                <a:rPr lang="vi-VN" sz="3600" dirty="0">
                  <a:solidFill>
                    <a:srgbClr val="000000"/>
                  </a:solidFill>
                  <a:latin typeface="Calibri" panose="020F0502020204030204" pitchFamily="34" charset="0"/>
                  <a:cs typeface="Calibri" panose="020F0502020204030204" pitchFamily="34" charset="0"/>
                </a:rPr>
                <a:t> và </a:t>
              </a:r>
              <a:r>
                <a:rPr lang="vi-VN" sz="3600" dirty="0">
                  <a:solidFill>
                    <a:srgbClr val="000000"/>
                  </a:solidFill>
                  <a:highlight>
                    <a:srgbClr val="FFFF00"/>
                  </a:highlight>
                  <a:latin typeface="Calibri" panose="020F0502020204030204" pitchFamily="34" charset="0"/>
                  <a:cs typeface="Calibri" panose="020F0502020204030204" pitchFamily="34" charset="0"/>
                </a:rPr>
                <a:t>chữa bệnh</a:t>
              </a:r>
              <a:r>
                <a:rPr lang="vi-VN" sz="3600" dirty="0">
                  <a:solidFill>
                    <a:srgbClr val="000000"/>
                  </a:solidFill>
                  <a:latin typeface="Calibri" panose="020F0502020204030204" pitchFamily="34" charset="0"/>
                  <a:cs typeface="Calibri" panose="020F0502020204030204" pitchFamily="34" charset="0"/>
                </a:rPr>
                <a:t> lao phổi. Dù ở đâu, </a:t>
              </a:r>
              <a:r>
                <a:rPr lang="vi-VN" sz="3600" dirty="0">
                  <a:solidFill>
                    <a:srgbClr val="000000"/>
                  </a:solidFill>
                  <a:highlight>
                    <a:srgbClr val="FFFF00"/>
                  </a:highlight>
                  <a:latin typeface="Calibri" panose="020F0502020204030204" pitchFamily="34" charset="0"/>
                  <a:cs typeface="Calibri" panose="020F0502020204030204" pitchFamily="34" charset="0"/>
                </a:rPr>
                <a:t>bất cứ lúc nào </a:t>
              </a:r>
              <a:r>
                <a:rPr lang="vi-VN" sz="3600" dirty="0">
                  <a:solidFill>
                    <a:srgbClr val="000000"/>
                  </a:solidFill>
                  <a:latin typeface="Calibri" panose="020F0502020204030204" pitchFamily="34" charset="0"/>
                  <a:cs typeface="Calibri" panose="020F0502020204030204" pitchFamily="34" charset="0"/>
                </a:rPr>
                <a:t>người bệnh cần, ông đều có mặt để </a:t>
              </a:r>
              <a:r>
                <a:rPr lang="vi-VN" sz="3600" dirty="0">
                  <a:solidFill>
                    <a:srgbClr val="000000"/>
                  </a:solidFill>
                  <a:highlight>
                    <a:srgbClr val="FFFF00"/>
                  </a:highlight>
                  <a:latin typeface="Calibri" panose="020F0502020204030204" pitchFamily="34" charset="0"/>
                  <a:cs typeface="Calibri" panose="020F0502020204030204" pitchFamily="34" charset="0"/>
                </a:rPr>
                <a:t>thăm khám </a:t>
              </a:r>
              <a:r>
                <a:rPr lang="vi-VN" sz="3600" dirty="0">
                  <a:solidFill>
                    <a:srgbClr val="000000"/>
                  </a:solidFill>
                  <a:latin typeface="Calibri" panose="020F0502020204030204" pitchFamily="34" charset="0"/>
                  <a:cs typeface="Calibri" panose="020F0502020204030204" pitchFamily="34" charset="0"/>
                </a:rPr>
                <a:t>và </a:t>
              </a:r>
              <a:r>
                <a:rPr lang="vi-VN" sz="3600" dirty="0">
                  <a:solidFill>
                    <a:srgbClr val="000000"/>
                  </a:solidFill>
                  <a:highlight>
                    <a:srgbClr val="FFFF00"/>
                  </a:highlight>
                  <a:latin typeface="Calibri" panose="020F0502020204030204" pitchFamily="34" charset="0"/>
                  <a:cs typeface="Calibri" panose="020F0502020204030204" pitchFamily="34" charset="0"/>
                </a:rPr>
                <a:t>chữa trị </a:t>
              </a:r>
              <a:r>
                <a:rPr lang="vi-VN" sz="3600" dirty="0">
                  <a:solidFill>
                    <a:srgbClr val="000000"/>
                  </a:solidFill>
                  <a:latin typeface="Calibri" panose="020F0502020204030204" pitchFamily="34" charset="0"/>
                  <a:cs typeface="Calibri" panose="020F0502020204030204" pitchFamily="34" charset="0"/>
                </a:rPr>
                <a:t>kịp thời. Không ít lần, ông đã </a:t>
              </a:r>
              <a:r>
                <a:rPr lang="vi-VN" sz="3600" dirty="0">
                  <a:solidFill>
                    <a:srgbClr val="000000"/>
                  </a:solidFill>
                  <a:highlight>
                    <a:srgbClr val="FFFF00"/>
                  </a:highlight>
                  <a:latin typeface="Calibri" panose="020F0502020204030204" pitchFamily="34" charset="0"/>
                  <a:cs typeface="Calibri" panose="020F0502020204030204" pitchFamily="34" charset="0"/>
                </a:rPr>
                <a:t>tự tiếp máu </a:t>
              </a:r>
              <a:r>
                <a:rPr lang="vi-VN" sz="3600" dirty="0">
                  <a:solidFill>
                    <a:srgbClr val="000000"/>
                  </a:solidFill>
                  <a:latin typeface="Calibri" panose="020F0502020204030204" pitchFamily="34" charset="0"/>
                  <a:cs typeface="Calibri" panose="020F0502020204030204" pitchFamily="34" charset="0"/>
                </a:rPr>
                <a:t>của mình cho người bệnh. Hình ảnh </a:t>
              </a:r>
              <a:r>
                <a:rPr lang="vi-VN" sz="3600" dirty="0">
                  <a:solidFill>
                    <a:srgbClr val="000000"/>
                  </a:solidFill>
                  <a:highlight>
                    <a:srgbClr val="FFFF00"/>
                  </a:highlight>
                  <a:latin typeface="Calibri" panose="020F0502020204030204" pitchFamily="34" charset="0"/>
                  <a:cs typeface="Calibri" panose="020F0502020204030204" pitchFamily="34" charset="0"/>
                </a:rPr>
                <a:t>quen thuộc, thân thương </a:t>
              </a:r>
              <a:r>
                <a:rPr lang="vi-VN" sz="3600" dirty="0">
                  <a:solidFill>
                    <a:srgbClr val="000000"/>
                  </a:solidFill>
                  <a:latin typeface="Calibri" panose="020F0502020204030204" pitchFamily="34" charset="0"/>
                  <a:cs typeface="Calibri" panose="020F0502020204030204" pitchFamily="34" charset="0"/>
                </a:rPr>
                <a:t>của ông trong chiếc </a:t>
              </a:r>
              <a:r>
                <a:rPr lang="vi-VN" sz="3600" dirty="0">
                  <a:solidFill>
                    <a:srgbClr val="000000"/>
                  </a:solidFill>
                  <a:highlight>
                    <a:srgbClr val="FFFF00"/>
                  </a:highlight>
                  <a:latin typeface="Calibri" panose="020F0502020204030204" pitchFamily="34" charset="0"/>
                  <a:cs typeface="Calibri" panose="020F0502020204030204" pitchFamily="34" charset="0"/>
                </a:rPr>
                <a:t>áo choàng trắng </a:t>
              </a:r>
              <a:r>
                <a:rPr lang="vi-VN" sz="3600" dirty="0">
                  <a:solidFill>
                    <a:srgbClr val="000000"/>
                  </a:solidFill>
                  <a:latin typeface="Calibri" panose="020F0502020204030204" pitchFamily="34" charset="0"/>
                  <a:cs typeface="Calibri" panose="020F0502020204030204" pitchFamily="34" charset="0"/>
                </a:rPr>
                <a:t>với </a:t>
              </a:r>
              <a:r>
                <a:rPr lang="vi-VN" sz="3600" dirty="0">
                  <a:solidFill>
                    <a:srgbClr val="000000"/>
                  </a:solidFill>
                  <a:highlight>
                    <a:srgbClr val="FFFF00"/>
                  </a:highlight>
                  <a:latin typeface="Calibri" panose="020F0502020204030204" pitchFamily="34" charset="0"/>
                  <a:cs typeface="Calibri" panose="020F0502020204030204" pitchFamily="34" charset="0"/>
                </a:rPr>
                <a:t>ống nghe</a:t>
              </a:r>
              <a:r>
                <a:rPr lang="vi-VN" sz="3600" dirty="0">
                  <a:solidFill>
                    <a:srgbClr val="000000"/>
                  </a:solidFill>
                  <a:latin typeface="Calibri" panose="020F0502020204030204" pitchFamily="34" charset="0"/>
                  <a:cs typeface="Calibri" panose="020F0502020204030204" pitchFamily="34" charset="0"/>
                </a:rPr>
                <a:t>, </a:t>
              </a:r>
              <a:r>
                <a:rPr lang="vi-VN" sz="3600" dirty="0">
                  <a:solidFill>
                    <a:srgbClr val="000000"/>
                  </a:solidFill>
                  <a:highlight>
                    <a:srgbClr val="FFFF00"/>
                  </a:highlight>
                  <a:latin typeface="Calibri" panose="020F0502020204030204" pitchFamily="34" charset="0"/>
                  <a:cs typeface="Calibri" panose="020F0502020204030204" pitchFamily="34" charset="0"/>
                </a:rPr>
                <a:t>ân cần </a:t>
              </a:r>
              <a:r>
                <a:rPr lang="vi-VN" sz="3600" dirty="0">
                  <a:solidFill>
                    <a:srgbClr val="000000"/>
                  </a:solidFill>
                  <a:latin typeface="Calibri" panose="020F0502020204030204" pitchFamily="34" charset="0"/>
                  <a:cs typeface="Calibri" panose="020F0502020204030204" pitchFamily="34" charset="0"/>
                </a:rPr>
                <a:t>thăm hỏi từng bệnh nhân, </a:t>
              </a:r>
              <a:r>
                <a:rPr lang="vi-VN" sz="3600" dirty="0">
                  <a:solidFill>
                    <a:srgbClr val="000000"/>
                  </a:solidFill>
                  <a:highlight>
                    <a:srgbClr val="FFFF00"/>
                  </a:highlight>
                  <a:latin typeface="Calibri" panose="020F0502020204030204" pitchFamily="34" charset="0"/>
                  <a:cs typeface="Calibri" panose="020F0502020204030204" pitchFamily="34" charset="0"/>
                </a:rPr>
                <a:t>túc trực </a:t>
              </a:r>
              <a:r>
                <a:rPr lang="vi-VN" sz="3600" dirty="0">
                  <a:solidFill>
                    <a:srgbClr val="000000"/>
                  </a:solidFill>
                  <a:latin typeface="Calibri" panose="020F0502020204030204" pitchFamily="34" charset="0"/>
                  <a:cs typeface="Calibri" panose="020F0502020204030204" pitchFamily="34" charset="0"/>
                </a:rPr>
                <a:t>bên giường những người bệnh nặng…</a:t>
              </a:r>
              <a:r>
                <a:rPr lang="vi-VN" sz="3600" dirty="0">
                  <a:solidFill>
                    <a:srgbClr val="000000"/>
                  </a:solidFill>
                  <a:highlight>
                    <a:srgbClr val="FFFF00"/>
                  </a:highlight>
                  <a:latin typeface="Calibri" panose="020F0502020204030204" pitchFamily="34" charset="0"/>
                  <a:cs typeface="Calibri" panose="020F0502020204030204" pitchFamily="34" charset="0"/>
                </a:rPr>
                <a:t>còn mãi </a:t>
              </a:r>
              <a:r>
                <a:rPr lang="vi-VN" sz="3600" dirty="0">
                  <a:solidFill>
                    <a:srgbClr val="000000"/>
                  </a:solidFill>
                  <a:latin typeface="Calibri" panose="020F0502020204030204" pitchFamily="34" charset="0"/>
                  <a:cs typeface="Calibri" panose="020F0502020204030204" pitchFamily="34" charset="0"/>
                </a:rPr>
                <a:t>trong tâm trí đồng nghiệp.</a:t>
              </a:r>
            </a:p>
          </p:txBody>
        </p:sp>
        <p:cxnSp>
          <p:nvCxnSpPr>
            <p:cNvPr id="19" name="Straight Connector 18">
              <a:extLst>
                <a:ext uri="{FF2B5EF4-FFF2-40B4-BE49-F238E27FC236}">
                  <a16:creationId xmlns:a16="http://schemas.microsoft.com/office/drawing/2014/main" id="{CDCC006A-3187-49B5-A0CD-EE83FED8C4E5}"/>
                </a:ext>
              </a:extLst>
            </p:cNvPr>
            <p:cNvCxnSpPr>
              <a:cxnSpLocks/>
            </p:cNvCxnSpPr>
            <p:nvPr/>
          </p:nvCxnSpPr>
          <p:spPr>
            <a:xfrm flipH="1">
              <a:off x="3092116" y="1834041"/>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811238-6CDA-4126-9BC7-5EA2B2724F84}"/>
                </a:ext>
              </a:extLst>
            </p:cNvPr>
            <p:cNvCxnSpPr>
              <a:cxnSpLocks/>
            </p:cNvCxnSpPr>
            <p:nvPr/>
          </p:nvCxnSpPr>
          <p:spPr>
            <a:xfrm flipH="1">
              <a:off x="7080296" y="1834041"/>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ED65B5-A91F-4F5F-8434-0489A914E64B}"/>
                </a:ext>
              </a:extLst>
            </p:cNvPr>
            <p:cNvCxnSpPr>
              <a:cxnSpLocks/>
            </p:cNvCxnSpPr>
            <p:nvPr/>
          </p:nvCxnSpPr>
          <p:spPr>
            <a:xfrm flipH="1">
              <a:off x="1823788" y="2302628"/>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D08C28E-89A9-449C-AD47-B59E31BA0C09}"/>
                </a:ext>
              </a:extLst>
            </p:cNvPr>
            <p:cNvCxnSpPr>
              <a:cxnSpLocks/>
            </p:cNvCxnSpPr>
            <p:nvPr/>
          </p:nvCxnSpPr>
          <p:spPr>
            <a:xfrm flipH="1">
              <a:off x="8469977" y="2333953"/>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C8D40DA-BFFC-4010-B357-C18DB828AFA0}"/>
                </a:ext>
              </a:extLst>
            </p:cNvPr>
            <p:cNvCxnSpPr>
              <a:cxnSpLocks/>
            </p:cNvCxnSpPr>
            <p:nvPr/>
          </p:nvCxnSpPr>
          <p:spPr>
            <a:xfrm flipH="1">
              <a:off x="3693917" y="2910610"/>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FD2EFA1-229A-4867-A81B-C526B841F9D1}"/>
                </a:ext>
              </a:extLst>
            </p:cNvPr>
            <p:cNvCxnSpPr>
              <a:cxnSpLocks/>
            </p:cNvCxnSpPr>
            <p:nvPr/>
          </p:nvCxnSpPr>
          <p:spPr>
            <a:xfrm flipH="1">
              <a:off x="6895078" y="2853023"/>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B180BAB-989A-4C95-83FB-E43437B03DE5}"/>
                </a:ext>
              </a:extLst>
            </p:cNvPr>
            <p:cNvCxnSpPr>
              <a:cxnSpLocks/>
            </p:cNvCxnSpPr>
            <p:nvPr/>
          </p:nvCxnSpPr>
          <p:spPr>
            <a:xfrm flipH="1">
              <a:off x="2614963" y="3429000"/>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8FE5B6-CC99-4347-B2E1-6A4D48F116F6}"/>
                </a:ext>
              </a:extLst>
            </p:cNvPr>
            <p:cNvCxnSpPr>
              <a:cxnSpLocks/>
            </p:cNvCxnSpPr>
            <p:nvPr/>
          </p:nvCxnSpPr>
          <p:spPr>
            <a:xfrm flipH="1">
              <a:off x="2702179" y="3435914"/>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CCF449-5377-4B10-A5CC-4743A9683F03}"/>
                </a:ext>
              </a:extLst>
            </p:cNvPr>
            <p:cNvCxnSpPr>
              <a:cxnSpLocks/>
            </p:cNvCxnSpPr>
            <p:nvPr/>
          </p:nvCxnSpPr>
          <p:spPr>
            <a:xfrm flipH="1">
              <a:off x="5132830" y="3435914"/>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187F5C8-F13D-400B-BE23-FE86AD225D1F}"/>
                </a:ext>
              </a:extLst>
            </p:cNvPr>
            <p:cNvCxnSpPr>
              <a:cxnSpLocks/>
            </p:cNvCxnSpPr>
            <p:nvPr/>
          </p:nvCxnSpPr>
          <p:spPr>
            <a:xfrm flipH="1">
              <a:off x="10601149" y="3408827"/>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719F613-024C-42AF-BBC3-40C3B8F43F58}"/>
                </a:ext>
              </a:extLst>
            </p:cNvPr>
            <p:cNvCxnSpPr>
              <a:cxnSpLocks/>
            </p:cNvCxnSpPr>
            <p:nvPr/>
          </p:nvCxnSpPr>
          <p:spPr>
            <a:xfrm flipH="1">
              <a:off x="2906898" y="3948616"/>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947C29-DCB8-4115-96C5-5D65113EB7DE}"/>
                </a:ext>
              </a:extLst>
            </p:cNvPr>
            <p:cNvCxnSpPr>
              <a:cxnSpLocks/>
            </p:cNvCxnSpPr>
            <p:nvPr/>
          </p:nvCxnSpPr>
          <p:spPr>
            <a:xfrm flipH="1">
              <a:off x="2999507" y="3956070"/>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931543C-AF12-4503-9A47-ABE03DAA418D}"/>
                </a:ext>
              </a:extLst>
            </p:cNvPr>
            <p:cNvCxnSpPr>
              <a:cxnSpLocks/>
            </p:cNvCxnSpPr>
            <p:nvPr/>
          </p:nvCxnSpPr>
          <p:spPr>
            <a:xfrm flipH="1">
              <a:off x="7265514" y="3956070"/>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59A06A-7E6D-41FD-8DA2-4D0D7C324A2E}"/>
                </a:ext>
              </a:extLst>
            </p:cNvPr>
            <p:cNvCxnSpPr>
              <a:cxnSpLocks/>
            </p:cNvCxnSpPr>
            <p:nvPr/>
          </p:nvCxnSpPr>
          <p:spPr>
            <a:xfrm flipH="1">
              <a:off x="6042666" y="4462459"/>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2AEDAB-04D1-4763-A45A-5ACC18D94EE0}"/>
                </a:ext>
              </a:extLst>
            </p:cNvPr>
            <p:cNvCxnSpPr>
              <a:cxnSpLocks/>
            </p:cNvCxnSpPr>
            <p:nvPr/>
          </p:nvCxnSpPr>
          <p:spPr>
            <a:xfrm flipH="1">
              <a:off x="8780092" y="4530347"/>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0EB6393-69A2-445B-82FE-979198EBC681}"/>
                </a:ext>
              </a:extLst>
            </p:cNvPr>
            <p:cNvCxnSpPr>
              <a:cxnSpLocks/>
            </p:cNvCxnSpPr>
            <p:nvPr/>
          </p:nvCxnSpPr>
          <p:spPr>
            <a:xfrm flipH="1">
              <a:off x="4608465" y="5121337"/>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8A522D-E8F0-43B3-8FD5-1402248E0ECC}"/>
                </a:ext>
              </a:extLst>
            </p:cNvPr>
            <p:cNvCxnSpPr>
              <a:cxnSpLocks/>
            </p:cNvCxnSpPr>
            <p:nvPr/>
          </p:nvCxnSpPr>
          <p:spPr>
            <a:xfrm flipH="1">
              <a:off x="2609570" y="5619355"/>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A57CAE0-FC3F-4CA5-A0EE-1A7969298ED9}"/>
                </a:ext>
              </a:extLst>
            </p:cNvPr>
            <p:cNvCxnSpPr>
              <a:cxnSpLocks/>
            </p:cNvCxnSpPr>
            <p:nvPr/>
          </p:nvCxnSpPr>
          <p:spPr>
            <a:xfrm flipH="1">
              <a:off x="9397212" y="5619355"/>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0B32DEB-F195-4A53-A450-B1C10AE05A97}"/>
                </a:ext>
              </a:extLst>
            </p:cNvPr>
            <p:cNvCxnSpPr>
              <a:cxnSpLocks/>
            </p:cNvCxnSpPr>
            <p:nvPr/>
          </p:nvCxnSpPr>
          <p:spPr>
            <a:xfrm flipH="1">
              <a:off x="9489821" y="5630790"/>
              <a:ext cx="185218" cy="440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615782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7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7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77000">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subTnLst>
                                        <p:audio>
                                          <p:cMediaNode>
                                            <p:cTn display="0" masterRel="sameClick">
                                              <p:stCondLst>
                                                <p:cond evt="begin" delay="0">
                                                  <p:tn val="11"/>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subTnLst>
                                        <p:audio>
                                          <p:cMediaNode>
                                            <p:cTn display="0" masterRel="sameClick">
                                              <p:stCondLst>
                                                <p:cond evt="begin" delay="0">
                                                  <p:tn val="11"/>
                                                </p:cond>
                                              </p:stCondLst>
                                              <p:endCondLst>
                                                <p:cond evt="onStopAudio" delay="0">
                                                  <p:tgtEl>
                                                    <p:sldTgt/>
                                                  </p:tgtEl>
                                                </p:cond>
                                              </p:endCondLst>
                                            </p:cTn>
                                            <p:tgtEl>
                                              <p:sndTgt r:embed="rId5"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7DDAD2-7D1E-448E-A370-423D815FC5D7}"/>
              </a:ext>
            </a:extLst>
          </p:cNvPr>
          <p:cNvGrpSpPr/>
          <p:nvPr/>
        </p:nvGrpSpPr>
        <p:grpSpPr>
          <a:xfrm rot="879217">
            <a:off x="4190543" y="810075"/>
            <a:ext cx="3357290" cy="1025140"/>
            <a:chOff x="158758" y="984526"/>
            <a:chExt cx="4264862" cy="1025140"/>
          </a:xfrm>
        </p:grpSpPr>
        <p:sp>
          <p:nvSpPr>
            <p:cNvPr id="3" name="TextBox 2">
              <a:extLst>
                <a:ext uri="{FF2B5EF4-FFF2-40B4-BE49-F238E27FC236}">
                  <a16:creationId xmlns:a16="http://schemas.microsoft.com/office/drawing/2014/main" id="{5EB5BBF8-0A57-4B22-B4AB-31E5407A6A96}"/>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000" dirty="0" err="1">
                  <a:ln w="127000">
                    <a:solidFill>
                      <a:schemeClr val="bg1"/>
                    </a:solidFill>
                  </a:ln>
                  <a:latin typeface="#9Slide05 Phobia" panose="02000506000000020003" pitchFamily="2" charset="0"/>
                </a:rPr>
                <a:t>Hoạt</a:t>
              </a:r>
              <a:r>
                <a:rPr lang="en-US" sz="6000" dirty="0">
                  <a:ln w="127000">
                    <a:solidFill>
                      <a:schemeClr val="bg1"/>
                    </a:solidFill>
                  </a:ln>
                  <a:latin typeface="#9Slide05 Phobia" panose="02000506000000020003" pitchFamily="2" charset="0"/>
                </a:rPr>
                <a:t>  </a:t>
              </a:r>
              <a:r>
                <a:rPr lang="en-US" sz="6000" dirty="0" err="1">
                  <a:ln w="127000">
                    <a:solidFill>
                      <a:schemeClr val="bg1"/>
                    </a:solidFill>
                  </a:ln>
                  <a:latin typeface="#9Slide05 Phobia" panose="02000506000000020003" pitchFamily="2" charset="0"/>
                </a:rPr>
                <a:t>động</a:t>
              </a:r>
              <a:endParaRPr lang="en-US" sz="6000" dirty="0">
                <a:ln w="127000">
                  <a:solidFill>
                    <a:schemeClr val="bg1"/>
                  </a:solidFill>
                </a:ln>
                <a:latin typeface="#9Slide05 Phobia" panose="02000506000000020003" pitchFamily="2" charset="0"/>
              </a:endParaRPr>
            </a:p>
          </p:txBody>
        </p:sp>
        <p:sp>
          <p:nvSpPr>
            <p:cNvPr id="4" name="TextBox 3">
              <a:extLst>
                <a:ext uri="{FF2B5EF4-FFF2-40B4-BE49-F238E27FC236}">
                  <a16:creationId xmlns:a16="http://schemas.microsoft.com/office/drawing/2014/main" id="{B52C2105-FA93-47D1-972B-38BC580736F2}"/>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6000" dirty="0" err="1">
                  <a:solidFill>
                    <a:srgbClr val="003366"/>
                  </a:solidFill>
                  <a:latin typeface="#9Slide05 Phobia" panose="02000506000000020003" pitchFamily="2" charset="0"/>
                </a:rPr>
                <a:t>Hoạt</a:t>
              </a:r>
              <a:r>
                <a:rPr lang="en-US" sz="6000" dirty="0">
                  <a:solidFill>
                    <a:srgbClr val="003366"/>
                  </a:solidFill>
                  <a:latin typeface="#9Slide05 Phobia" panose="02000506000000020003" pitchFamily="2" charset="0"/>
                </a:rPr>
                <a:t>  </a:t>
              </a:r>
              <a:r>
                <a:rPr lang="en-US" sz="6000" dirty="0" err="1">
                  <a:solidFill>
                    <a:srgbClr val="003366"/>
                  </a:solidFill>
                  <a:latin typeface="#9Slide05 Phobia" panose="02000506000000020003" pitchFamily="2" charset="0"/>
                </a:rPr>
                <a:t>động</a:t>
              </a:r>
              <a:endParaRPr lang="en-US" sz="6000" dirty="0">
                <a:solidFill>
                  <a:srgbClr val="003366"/>
                </a:solidFill>
                <a:latin typeface="#9Slide05 Phobia" panose="02000506000000020003" pitchFamily="2" charset="0"/>
              </a:endParaRPr>
            </a:p>
          </p:txBody>
        </p:sp>
      </p:grpSp>
      <p:grpSp>
        <p:nvGrpSpPr>
          <p:cNvPr id="5" name="Group 4">
            <a:extLst>
              <a:ext uri="{FF2B5EF4-FFF2-40B4-BE49-F238E27FC236}">
                <a16:creationId xmlns:a16="http://schemas.microsoft.com/office/drawing/2014/main" id="{A9C027AC-8D65-4BC0-B8B0-0AC6096D826A}"/>
              </a:ext>
            </a:extLst>
          </p:cNvPr>
          <p:cNvGrpSpPr/>
          <p:nvPr/>
        </p:nvGrpSpPr>
        <p:grpSpPr>
          <a:xfrm>
            <a:off x="134432" y="1445279"/>
            <a:ext cx="12057568" cy="2074142"/>
            <a:chOff x="712557" y="1659320"/>
            <a:chExt cx="16873686" cy="2074142"/>
          </a:xfrm>
        </p:grpSpPr>
        <p:sp>
          <p:nvSpPr>
            <p:cNvPr id="6" name="TextBox 5">
              <a:extLst>
                <a:ext uri="{FF2B5EF4-FFF2-40B4-BE49-F238E27FC236}">
                  <a16:creationId xmlns:a16="http://schemas.microsoft.com/office/drawing/2014/main" id="{0D955541-DD42-4766-A202-A531E254E973}"/>
                </a:ext>
              </a:extLst>
            </p:cNvPr>
            <p:cNvSpPr txBox="1"/>
            <p:nvPr/>
          </p:nvSpPr>
          <p:spPr>
            <a:xfrm>
              <a:off x="730330" y="1669820"/>
              <a:ext cx="16855913" cy="2063642"/>
            </a:xfrm>
            <a:prstGeom prst="rect">
              <a:avLst/>
            </a:prstGeom>
            <a:noFill/>
          </p:spPr>
          <p:txBody>
            <a:bodyPr wrap="square">
              <a:spAutoFit/>
            </a:bodyPr>
            <a:lstStyle/>
            <a:p>
              <a:pPr algn="ctr">
                <a:lnSpc>
                  <a:spcPct val="80000"/>
                </a:lnSpc>
              </a:pPr>
              <a:r>
                <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LUYỆN </a:t>
              </a:r>
              <a:r>
                <a:rPr lang="en-US" sz="80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ĐỌC NỐI TIẾP ĐOẠN THEO NHÓM</a:t>
              </a:r>
              <a:endParaRPr lang="en-US" sz="8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7" name="TextBox 6">
              <a:extLst>
                <a:ext uri="{FF2B5EF4-FFF2-40B4-BE49-F238E27FC236}">
                  <a16:creationId xmlns:a16="http://schemas.microsoft.com/office/drawing/2014/main" id="{2A83291D-745D-4541-AF5D-7721D0DA34EF}"/>
                </a:ext>
              </a:extLst>
            </p:cNvPr>
            <p:cNvSpPr txBox="1"/>
            <p:nvPr/>
          </p:nvSpPr>
          <p:spPr>
            <a:xfrm>
              <a:off x="712557" y="1659320"/>
              <a:ext cx="16855913" cy="2063642"/>
            </a:xfrm>
            <a:prstGeom prst="rect">
              <a:avLst/>
            </a:prstGeom>
            <a:noFill/>
          </p:spPr>
          <p:txBody>
            <a:bodyPr wrap="square">
              <a:spAutoFit/>
            </a:bodyPr>
            <a:lstStyle/>
            <a:p>
              <a:pPr algn="ctr">
                <a:lnSpc>
                  <a:spcPct val="80000"/>
                </a:lnSpc>
              </a:pP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Ệ</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8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0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Ế</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Ạ</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 </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E</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O</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a:t>
              </a:r>
            </a:p>
          </p:txBody>
        </p:sp>
      </p:grpSp>
      <p:grpSp>
        <p:nvGrpSpPr>
          <p:cNvPr id="31" name="Group 30">
            <a:extLst>
              <a:ext uri="{FF2B5EF4-FFF2-40B4-BE49-F238E27FC236}">
                <a16:creationId xmlns:a16="http://schemas.microsoft.com/office/drawing/2014/main" id="{AC8DDDDC-47F0-4750-8E3D-067FA4C8A7A5}"/>
              </a:ext>
            </a:extLst>
          </p:cNvPr>
          <p:cNvGrpSpPr/>
          <p:nvPr/>
        </p:nvGrpSpPr>
        <p:grpSpPr>
          <a:xfrm>
            <a:off x="599222" y="3789322"/>
            <a:ext cx="4732195" cy="2532853"/>
            <a:chOff x="3075433" y="1253586"/>
            <a:chExt cx="4732195" cy="2532853"/>
          </a:xfrm>
        </p:grpSpPr>
        <p:sp>
          <p:nvSpPr>
            <p:cNvPr id="32" name="Rectangle: Rounded Corners 6">
              <a:extLst>
                <a:ext uri="{FF2B5EF4-FFF2-40B4-BE49-F238E27FC236}">
                  <a16:creationId xmlns:a16="http://schemas.microsoft.com/office/drawing/2014/main" id="{E65CAEA6-AF54-470B-BFB1-9A04CE1DEA25}"/>
                </a:ext>
              </a:extLst>
            </p:cNvPr>
            <p:cNvSpPr/>
            <p:nvPr/>
          </p:nvSpPr>
          <p:spPr>
            <a:xfrm>
              <a:off x="3075433" y="1724298"/>
              <a:ext cx="4732195" cy="2062141"/>
            </a:xfrm>
            <a:custGeom>
              <a:avLst/>
              <a:gdLst>
                <a:gd name="connsiteX0" fmla="*/ 0 w 4732195"/>
                <a:gd name="connsiteY0" fmla="*/ 415975 h 2062141"/>
                <a:gd name="connsiteX1" fmla="*/ 415975 w 4732195"/>
                <a:gd name="connsiteY1" fmla="*/ 0 h 2062141"/>
                <a:gd name="connsiteX2" fmla="*/ 1105018 w 4732195"/>
                <a:gd name="connsiteY2" fmla="*/ 0 h 2062141"/>
                <a:gd name="connsiteX3" fmla="*/ 1833064 w 4732195"/>
                <a:gd name="connsiteY3" fmla="*/ 0 h 2062141"/>
                <a:gd name="connsiteX4" fmla="*/ 2561110 w 4732195"/>
                <a:gd name="connsiteY4" fmla="*/ 0 h 2062141"/>
                <a:gd name="connsiteX5" fmla="*/ 3172148 w 4732195"/>
                <a:gd name="connsiteY5" fmla="*/ 0 h 2062141"/>
                <a:gd name="connsiteX6" fmla="*/ 3705182 w 4732195"/>
                <a:gd name="connsiteY6" fmla="*/ 0 h 2062141"/>
                <a:gd name="connsiteX7" fmla="*/ 4316220 w 4732195"/>
                <a:gd name="connsiteY7" fmla="*/ 0 h 2062141"/>
                <a:gd name="connsiteX8" fmla="*/ 4732195 w 4732195"/>
                <a:gd name="connsiteY8" fmla="*/ 415975 h 2062141"/>
                <a:gd name="connsiteX9" fmla="*/ 4732195 w 4732195"/>
                <a:gd name="connsiteY9" fmla="*/ 994165 h 2062141"/>
                <a:gd name="connsiteX10" fmla="*/ 4732195 w 4732195"/>
                <a:gd name="connsiteY10" fmla="*/ 1646166 h 2062141"/>
                <a:gd name="connsiteX11" fmla="*/ 4316220 w 4732195"/>
                <a:gd name="connsiteY11" fmla="*/ 2062141 h 2062141"/>
                <a:gd name="connsiteX12" fmla="*/ 3627177 w 4732195"/>
                <a:gd name="connsiteY12" fmla="*/ 2062141 h 2062141"/>
                <a:gd name="connsiteX13" fmla="*/ 3094143 w 4732195"/>
                <a:gd name="connsiteY13" fmla="*/ 2062141 h 2062141"/>
                <a:gd name="connsiteX14" fmla="*/ 2444102 w 4732195"/>
                <a:gd name="connsiteY14" fmla="*/ 2062141 h 2062141"/>
                <a:gd name="connsiteX15" fmla="*/ 1794062 w 4732195"/>
                <a:gd name="connsiteY15" fmla="*/ 2062141 h 2062141"/>
                <a:gd name="connsiteX16" fmla="*/ 1144021 w 4732195"/>
                <a:gd name="connsiteY16" fmla="*/ 2062141 h 2062141"/>
                <a:gd name="connsiteX17" fmla="*/ 415975 w 4732195"/>
                <a:gd name="connsiteY17" fmla="*/ 2062141 h 2062141"/>
                <a:gd name="connsiteX18" fmla="*/ 0 w 4732195"/>
                <a:gd name="connsiteY18" fmla="*/ 1646166 h 2062141"/>
                <a:gd name="connsiteX19" fmla="*/ 0 w 4732195"/>
                <a:gd name="connsiteY19" fmla="*/ 1031071 h 2062141"/>
                <a:gd name="connsiteX20" fmla="*/ 0 w 4732195"/>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2195" h="2062141" fill="none" extrusionOk="0">
                  <a:moveTo>
                    <a:pt x="0" y="415975"/>
                  </a:moveTo>
                  <a:cubicBezTo>
                    <a:pt x="18688" y="226813"/>
                    <a:pt x="134079" y="-19607"/>
                    <a:pt x="415975" y="0"/>
                  </a:cubicBezTo>
                  <a:cubicBezTo>
                    <a:pt x="738052" y="15251"/>
                    <a:pt x="827562" y="-8241"/>
                    <a:pt x="1105018" y="0"/>
                  </a:cubicBezTo>
                  <a:cubicBezTo>
                    <a:pt x="1382474" y="8241"/>
                    <a:pt x="1510158" y="-1112"/>
                    <a:pt x="1833064" y="0"/>
                  </a:cubicBezTo>
                  <a:cubicBezTo>
                    <a:pt x="2155970" y="1112"/>
                    <a:pt x="2205637" y="-15743"/>
                    <a:pt x="2561110" y="0"/>
                  </a:cubicBezTo>
                  <a:cubicBezTo>
                    <a:pt x="2916583" y="15743"/>
                    <a:pt x="2955522" y="-6800"/>
                    <a:pt x="3172148" y="0"/>
                  </a:cubicBezTo>
                  <a:cubicBezTo>
                    <a:pt x="3388774" y="6800"/>
                    <a:pt x="3530532" y="-7267"/>
                    <a:pt x="3705182" y="0"/>
                  </a:cubicBezTo>
                  <a:cubicBezTo>
                    <a:pt x="3879832" y="7267"/>
                    <a:pt x="4029685" y="-27772"/>
                    <a:pt x="4316220" y="0"/>
                  </a:cubicBezTo>
                  <a:cubicBezTo>
                    <a:pt x="4541065" y="39853"/>
                    <a:pt x="4726909" y="180386"/>
                    <a:pt x="4732195" y="415975"/>
                  </a:cubicBezTo>
                  <a:cubicBezTo>
                    <a:pt x="4743660" y="627764"/>
                    <a:pt x="4734904" y="790027"/>
                    <a:pt x="4732195" y="994165"/>
                  </a:cubicBezTo>
                  <a:cubicBezTo>
                    <a:pt x="4729487" y="1198303"/>
                    <a:pt x="4749424" y="1415720"/>
                    <a:pt x="4732195" y="1646166"/>
                  </a:cubicBezTo>
                  <a:cubicBezTo>
                    <a:pt x="4707608" y="1863061"/>
                    <a:pt x="4548821" y="2084154"/>
                    <a:pt x="4316220" y="2062141"/>
                  </a:cubicBezTo>
                  <a:cubicBezTo>
                    <a:pt x="3976995" y="2076768"/>
                    <a:pt x="3795873" y="2040769"/>
                    <a:pt x="3627177" y="2062141"/>
                  </a:cubicBezTo>
                  <a:cubicBezTo>
                    <a:pt x="3458481" y="2083513"/>
                    <a:pt x="3225211" y="2053755"/>
                    <a:pt x="3094143" y="2062141"/>
                  </a:cubicBezTo>
                  <a:cubicBezTo>
                    <a:pt x="2963075" y="2070527"/>
                    <a:pt x="2677899" y="2038975"/>
                    <a:pt x="2444102" y="2062141"/>
                  </a:cubicBezTo>
                  <a:cubicBezTo>
                    <a:pt x="2210305" y="2085307"/>
                    <a:pt x="1960614" y="2089986"/>
                    <a:pt x="1794062" y="2062141"/>
                  </a:cubicBezTo>
                  <a:cubicBezTo>
                    <a:pt x="1627510" y="2034296"/>
                    <a:pt x="1406830" y="2083079"/>
                    <a:pt x="1144021" y="2062141"/>
                  </a:cubicBezTo>
                  <a:cubicBezTo>
                    <a:pt x="881212" y="2041203"/>
                    <a:pt x="755169" y="2044875"/>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732195" h="2062141" stroke="0" extrusionOk="0">
                  <a:moveTo>
                    <a:pt x="0" y="415975"/>
                  </a:moveTo>
                  <a:cubicBezTo>
                    <a:pt x="184" y="191865"/>
                    <a:pt x="203938" y="31629"/>
                    <a:pt x="415975" y="0"/>
                  </a:cubicBezTo>
                  <a:cubicBezTo>
                    <a:pt x="577440" y="28105"/>
                    <a:pt x="803871" y="25839"/>
                    <a:pt x="1105018" y="0"/>
                  </a:cubicBezTo>
                  <a:cubicBezTo>
                    <a:pt x="1406165" y="-25839"/>
                    <a:pt x="1519641" y="-4632"/>
                    <a:pt x="1677054" y="0"/>
                  </a:cubicBezTo>
                  <a:cubicBezTo>
                    <a:pt x="1834467" y="4632"/>
                    <a:pt x="1986792" y="-16542"/>
                    <a:pt x="2249090" y="0"/>
                  </a:cubicBezTo>
                  <a:cubicBezTo>
                    <a:pt x="2511388" y="16542"/>
                    <a:pt x="2715455" y="-16342"/>
                    <a:pt x="2938133" y="0"/>
                  </a:cubicBezTo>
                  <a:cubicBezTo>
                    <a:pt x="3160811" y="16342"/>
                    <a:pt x="3305694" y="1360"/>
                    <a:pt x="3549172" y="0"/>
                  </a:cubicBezTo>
                  <a:cubicBezTo>
                    <a:pt x="3792650" y="-1360"/>
                    <a:pt x="4160511" y="-15342"/>
                    <a:pt x="4316220" y="0"/>
                  </a:cubicBezTo>
                  <a:cubicBezTo>
                    <a:pt x="4550020" y="-12332"/>
                    <a:pt x="4759891" y="213568"/>
                    <a:pt x="4732195" y="415975"/>
                  </a:cubicBezTo>
                  <a:cubicBezTo>
                    <a:pt x="4722675" y="613914"/>
                    <a:pt x="4707466" y="755025"/>
                    <a:pt x="4732195" y="1006467"/>
                  </a:cubicBezTo>
                  <a:cubicBezTo>
                    <a:pt x="4756924" y="1257909"/>
                    <a:pt x="4707876" y="1399852"/>
                    <a:pt x="4732195" y="1646166"/>
                  </a:cubicBezTo>
                  <a:cubicBezTo>
                    <a:pt x="4740177" y="1823691"/>
                    <a:pt x="4553960" y="2063814"/>
                    <a:pt x="4316220" y="2062141"/>
                  </a:cubicBezTo>
                  <a:cubicBezTo>
                    <a:pt x="4096313" y="2075720"/>
                    <a:pt x="3944398" y="2071272"/>
                    <a:pt x="3744184" y="2062141"/>
                  </a:cubicBezTo>
                  <a:cubicBezTo>
                    <a:pt x="3543970" y="2053010"/>
                    <a:pt x="3327574" y="2078830"/>
                    <a:pt x="3172148" y="2062141"/>
                  </a:cubicBezTo>
                  <a:cubicBezTo>
                    <a:pt x="3016722" y="2045452"/>
                    <a:pt x="2679262" y="2032508"/>
                    <a:pt x="2483105" y="2062141"/>
                  </a:cubicBezTo>
                  <a:cubicBezTo>
                    <a:pt x="2286948" y="2091774"/>
                    <a:pt x="2034075" y="2028845"/>
                    <a:pt x="1755059" y="2062141"/>
                  </a:cubicBezTo>
                  <a:cubicBezTo>
                    <a:pt x="1476043" y="2095437"/>
                    <a:pt x="1351915" y="2066338"/>
                    <a:pt x="1144021" y="2062141"/>
                  </a:cubicBezTo>
                  <a:cubicBezTo>
                    <a:pt x="936127" y="2057944"/>
                    <a:pt x="610271" y="2082650"/>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200" b="0" i="0" dirty="0" err="1">
                  <a:solidFill>
                    <a:srgbClr val="000000"/>
                  </a:solidFill>
                  <a:effectLst/>
                  <a:latin typeface="UTM Duepuntozero" panose="02040603050506020204" pitchFamily="18" charset="0"/>
                </a:rPr>
                <a:t>Phân</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công</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đọc</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theo</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đoạn</a:t>
              </a:r>
              <a:r>
                <a:rPr lang="en-US" sz="3200" b="0" i="0" dirty="0">
                  <a:solidFill>
                    <a:srgbClr val="000000"/>
                  </a:solidFill>
                  <a:effectLst/>
                  <a:latin typeface="UTM Duepuntozero" panose="02040603050506020204" pitchFamily="18" charset="0"/>
                </a:rPr>
                <a:t>.</a:t>
              </a:r>
            </a:p>
            <a:p>
              <a:pPr marL="568325" algn="just">
                <a:lnSpc>
                  <a:spcPct val="120000"/>
                </a:lnSpc>
              </a:pPr>
              <a:r>
                <a:rPr lang="en-US" sz="3200" b="0" i="0" dirty="0" err="1">
                  <a:solidFill>
                    <a:srgbClr val="000000"/>
                  </a:solidFill>
                  <a:effectLst/>
                  <a:latin typeface="UTM Duepuntozero" panose="02040603050506020204" pitchFamily="18" charset="0"/>
                </a:rPr>
                <a:t>Tất</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cả</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thành</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viên</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đều</a:t>
              </a:r>
              <a:r>
                <a:rPr lang="en-US" sz="3200" b="0" i="0" dirty="0">
                  <a:solidFill>
                    <a:srgbClr val="000000"/>
                  </a:solidFill>
                  <a:effectLst/>
                  <a:latin typeface="UTM Duepuntozero" panose="02040603050506020204" pitchFamily="18" charset="0"/>
                </a:rPr>
                <a:t> </a:t>
              </a:r>
              <a:r>
                <a:rPr lang="en-US" sz="3200" b="0" i="0" dirty="0" err="1">
                  <a:solidFill>
                    <a:srgbClr val="000000"/>
                  </a:solidFill>
                  <a:effectLst/>
                  <a:latin typeface="UTM Duepuntozero" panose="02040603050506020204" pitchFamily="18" charset="0"/>
                </a:rPr>
                <a:t>đọc</a:t>
              </a:r>
              <a:r>
                <a:rPr lang="en-US" sz="3200" b="0" i="0" dirty="0">
                  <a:solidFill>
                    <a:srgbClr val="000000"/>
                  </a:solidFill>
                  <a:effectLst/>
                  <a:latin typeface="UTM Duepuntozero" panose="02040603050506020204" pitchFamily="18" charset="0"/>
                </a:rPr>
                <a:t>.</a:t>
              </a:r>
            </a:p>
            <a:p>
              <a:pPr marL="568325" algn="just">
                <a:lnSpc>
                  <a:spcPct val="120000"/>
                </a:lnSpc>
              </a:pPr>
              <a:r>
                <a:rPr lang="en-US" sz="3200" dirty="0" err="1">
                  <a:solidFill>
                    <a:srgbClr val="000000"/>
                  </a:solidFill>
                  <a:latin typeface="UTM Duepuntozero" panose="02040603050506020204" pitchFamily="18" charset="0"/>
                </a:rPr>
                <a:t>Giải</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nghĩa</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từ</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cùng</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nhau</a:t>
              </a:r>
              <a:r>
                <a:rPr lang="en-US" sz="3200" dirty="0">
                  <a:solidFill>
                    <a:srgbClr val="000000"/>
                  </a:solidFill>
                  <a:latin typeface="UTM Duepuntozero" panose="02040603050506020204" pitchFamily="18" charset="0"/>
                </a:rPr>
                <a:t>.</a:t>
              </a:r>
              <a:r>
                <a:rPr lang="en-US" sz="3200" b="0" i="0" dirty="0">
                  <a:solidFill>
                    <a:srgbClr val="000000"/>
                  </a:solidFill>
                  <a:effectLst/>
                  <a:latin typeface="UTM Duepuntozero" panose="02040603050506020204" pitchFamily="18" charset="0"/>
                </a:rPr>
                <a:t> </a:t>
              </a:r>
              <a:endParaRPr lang="vi-VN" sz="3200" b="0" i="0" dirty="0">
                <a:solidFill>
                  <a:srgbClr val="000000"/>
                </a:solidFill>
                <a:effectLst/>
              </a:endParaRPr>
            </a:p>
          </p:txBody>
        </p:sp>
        <p:sp>
          <p:nvSpPr>
            <p:cNvPr id="33" name="Rectangle: Rounded Corners 32">
              <a:extLst>
                <a:ext uri="{FF2B5EF4-FFF2-40B4-BE49-F238E27FC236}">
                  <a16:creationId xmlns:a16="http://schemas.microsoft.com/office/drawing/2014/main" id="{BE7A1474-DD66-462A-9785-E8C1453207C1}"/>
                </a:ext>
              </a:extLst>
            </p:cNvPr>
            <p:cNvSpPr/>
            <p:nvPr/>
          </p:nvSpPr>
          <p:spPr>
            <a:xfrm>
              <a:off x="5282331" y="1253586"/>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4" name="Picture 33">
              <a:extLst>
                <a:ext uri="{FF2B5EF4-FFF2-40B4-BE49-F238E27FC236}">
                  <a16:creationId xmlns:a16="http://schemas.microsoft.com/office/drawing/2014/main" id="{903C381E-5181-4974-8773-ED1BAA4D7DDF}"/>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EBE8C7E4-E4A2-4935-8B27-556E1A8E41BD}"/>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36" name="Picture 35">
              <a:extLst>
                <a:ext uri="{FF2B5EF4-FFF2-40B4-BE49-F238E27FC236}">
                  <a16:creationId xmlns:a16="http://schemas.microsoft.com/office/drawing/2014/main" id="{17E98E22-4864-4EC6-8553-B3256636C807}"/>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37" name="Group 36">
            <a:extLst>
              <a:ext uri="{FF2B5EF4-FFF2-40B4-BE49-F238E27FC236}">
                <a16:creationId xmlns:a16="http://schemas.microsoft.com/office/drawing/2014/main" id="{E2047C36-E358-474E-92EE-C54BC75CCD89}"/>
              </a:ext>
            </a:extLst>
          </p:cNvPr>
          <p:cNvGrpSpPr/>
          <p:nvPr/>
        </p:nvGrpSpPr>
        <p:grpSpPr>
          <a:xfrm>
            <a:off x="5531151" y="3828749"/>
            <a:ext cx="6201066" cy="2437071"/>
            <a:chOff x="5189219" y="3812803"/>
            <a:chExt cx="6201066" cy="2437071"/>
          </a:xfrm>
        </p:grpSpPr>
        <p:grpSp>
          <p:nvGrpSpPr>
            <p:cNvPr id="38" name="Group 37">
              <a:extLst>
                <a:ext uri="{FF2B5EF4-FFF2-40B4-BE49-F238E27FC236}">
                  <a16:creationId xmlns:a16="http://schemas.microsoft.com/office/drawing/2014/main" id="{C7649197-4995-43E2-AE21-E94CF3FE3E42}"/>
                </a:ext>
              </a:extLst>
            </p:cNvPr>
            <p:cNvGrpSpPr/>
            <p:nvPr/>
          </p:nvGrpSpPr>
          <p:grpSpPr>
            <a:xfrm>
              <a:off x="5189219" y="3812803"/>
              <a:ext cx="6201066" cy="2437071"/>
              <a:chOff x="3323319" y="1250854"/>
              <a:chExt cx="6201066" cy="2437071"/>
            </a:xfrm>
          </p:grpSpPr>
          <p:sp>
            <p:nvSpPr>
              <p:cNvPr id="48" name="Rectangle: Rounded Corners 12">
                <a:extLst>
                  <a:ext uri="{FF2B5EF4-FFF2-40B4-BE49-F238E27FC236}">
                    <a16:creationId xmlns:a16="http://schemas.microsoft.com/office/drawing/2014/main" id="{ABA88C62-6FB5-43B2-8E60-EC4A7B411297}"/>
                  </a:ext>
                </a:extLst>
              </p:cNvPr>
              <p:cNvSpPr/>
              <p:nvPr/>
            </p:nvSpPr>
            <p:spPr>
              <a:xfrm>
                <a:off x="3323319" y="1724299"/>
                <a:ext cx="6201066" cy="1963626"/>
              </a:xfrm>
              <a:custGeom>
                <a:avLst/>
                <a:gdLst>
                  <a:gd name="connsiteX0" fmla="*/ 0 w 6201066"/>
                  <a:gd name="connsiteY0" fmla="*/ 396103 h 1963626"/>
                  <a:gd name="connsiteX1" fmla="*/ 396103 w 6201066"/>
                  <a:gd name="connsiteY1" fmla="*/ 0 h 1963626"/>
                  <a:gd name="connsiteX2" fmla="*/ 1072211 w 6201066"/>
                  <a:gd name="connsiteY2" fmla="*/ 0 h 1963626"/>
                  <a:gd name="connsiteX3" fmla="*/ 1640141 w 6201066"/>
                  <a:gd name="connsiteY3" fmla="*/ 0 h 1963626"/>
                  <a:gd name="connsiteX4" fmla="*/ 2208071 w 6201066"/>
                  <a:gd name="connsiteY4" fmla="*/ 0 h 1963626"/>
                  <a:gd name="connsiteX5" fmla="*/ 2938267 w 6201066"/>
                  <a:gd name="connsiteY5" fmla="*/ 0 h 1963626"/>
                  <a:gd name="connsiteX6" fmla="*/ 3452109 w 6201066"/>
                  <a:gd name="connsiteY6" fmla="*/ 0 h 1963626"/>
                  <a:gd name="connsiteX7" fmla="*/ 4020039 w 6201066"/>
                  <a:gd name="connsiteY7" fmla="*/ 0 h 1963626"/>
                  <a:gd name="connsiteX8" fmla="*/ 4804324 w 6201066"/>
                  <a:gd name="connsiteY8" fmla="*/ 0 h 1963626"/>
                  <a:gd name="connsiteX9" fmla="*/ 5804963 w 6201066"/>
                  <a:gd name="connsiteY9" fmla="*/ 0 h 1963626"/>
                  <a:gd name="connsiteX10" fmla="*/ 6201066 w 6201066"/>
                  <a:gd name="connsiteY10" fmla="*/ 396103 h 1963626"/>
                  <a:gd name="connsiteX11" fmla="*/ 6201066 w 6201066"/>
                  <a:gd name="connsiteY11" fmla="*/ 981813 h 1963626"/>
                  <a:gd name="connsiteX12" fmla="*/ 6201066 w 6201066"/>
                  <a:gd name="connsiteY12" fmla="*/ 1567523 h 1963626"/>
                  <a:gd name="connsiteX13" fmla="*/ 5804963 w 6201066"/>
                  <a:gd name="connsiteY13" fmla="*/ 1963626 h 1963626"/>
                  <a:gd name="connsiteX14" fmla="*/ 5128856 w 6201066"/>
                  <a:gd name="connsiteY14" fmla="*/ 1963626 h 1963626"/>
                  <a:gd name="connsiteX15" fmla="*/ 4452748 w 6201066"/>
                  <a:gd name="connsiteY15" fmla="*/ 1963626 h 1963626"/>
                  <a:gd name="connsiteX16" fmla="*/ 3722552 w 6201066"/>
                  <a:gd name="connsiteY16" fmla="*/ 1963626 h 1963626"/>
                  <a:gd name="connsiteX17" fmla="*/ 3046444 w 6201066"/>
                  <a:gd name="connsiteY17" fmla="*/ 1963626 h 1963626"/>
                  <a:gd name="connsiteX18" fmla="*/ 2424426 w 6201066"/>
                  <a:gd name="connsiteY18" fmla="*/ 1963626 h 1963626"/>
                  <a:gd name="connsiteX19" fmla="*/ 1802407 w 6201066"/>
                  <a:gd name="connsiteY19" fmla="*/ 1963626 h 1963626"/>
                  <a:gd name="connsiteX20" fmla="*/ 1288565 w 6201066"/>
                  <a:gd name="connsiteY20" fmla="*/ 1963626 h 1963626"/>
                  <a:gd name="connsiteX21" fmla="*/ 396103 w 6201066"/>
                  <a:gd name="connsiteY21" fmla="*/ 1963626 h 1963626"/>
                  <a:gd name="connsiteX22" fmla="*/ 0 w 6201066"/>
                  <a:gd name="connsiteY22" fmla="*/ 1567523 h 1963626"/>
                  <a:gd name="connsiteX23" fmla="*/ 0 w 6201066"/>
                  <a:gd name="connsiteY23" fmla="*/ 993527 h 1963626"/>
                  <a:gd name="connsiteX24" fmla="*/ 0 w 6201066"/>
                  <a:gd name="connsiteY24"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1066" h="1963626" fill="none" extrusionOk="0">
                    <a:moveTo>
                      <a:pt x="0" y="396103"/>
                    </a:moveTo>
                    <a:cubicBezTo>
                      <a:pt x="-11854" y="141987"/>
                      <a:pt x="187023" y="14175"/>
                      <a:pt x="396103" y="0"/>
                    </a:cubicBezTo>
                    <a:cubicBezTo>
                      <a:pt x="691931" y="26667"/>
                      <a:pt x="923303" y="-18805"/>
                      <a:pt x="1072211" y="0"/>
                    </a:cubicBezTo>
                    <a:cubicBezTo>
                      <a:pt x="1221119" y="18805"/>
                      <a:pt x="1475054" y="26472"/>
                      <a:pt x="1640141" y="0"/>
                    </a:cubicBezTo>
                    <a:cubicBezTo>
                      <a:pt x="1805228" y="-26472"/>
                      <a:pt x="2026758" y="-19596"/>
                      <a:pt x="2208071" y="0"/>
                    </a:cubicBezTo>
                    <a:cubicBezTo>
                      <a:pt x="2389384" y="19596"/>
                      <a:pt x="2712907" y="2"/>
                      <a:pt x="2938267" y="0"/>
                    </a:cubicBezTo>
                    <a:cubicBezTo>
                      <a:pt x="3163627" y="-2"/>
                      <a:pt x="3195799" y="-2131"/>
                      <a:pt x="3452109" y="0"/>
                    </a:cubicBezTo>
                    <a:cubicBezTo>
                      <a:pt x="3708419" y="2131"/>
                      <a:pt x="3791192" y="-11151"/>
                      <a:pt x="4020039" y="0"/>
                    </a:cubicBezTo>
                    <a:cubicBezTo>
                      <a:pt x="4248886" y="11151"/>
                      <a:pt x="4482545" y="16069"/>
                      <a:pt x="4804324" y="0"/>
                    </a:cubicBezTo>
                    <a:cubicBezTo>
                      <a:pt x="5126103" y="-16069"/>
                      <a:pt x="5418703" y="4318"/>
                      <a:pt x="5804963" y="0"/>
                    </a:cubicBezTo>
                    <a:cubicBezTo>
                      <a:pt x="6020249" y="4323"/>
                      <a:pt x="6214759" y="185608"/>
                      <a:pt x="6201066" y="396103"/>
                    </a:cubicBezTo>
                    <a:cubicBezTo>
                      <a:pt x="6226223" y="540454"/>
                      <a:pt x="6183548" y="712678"/>
                      <a:pt x="6201066" y="981813"/>
                    </a:cubicBezTo>
                    <a:cubicBezTo>
                      <a:pt x="6218585" y="1250948"/>
                      <a:pt x="6210531" y="1392858"/>
                      <a:pt x="6201066" y="1567523"/>
                    </a:cubicBezTo>
                    <a:cubicBezTo>
                      <a:pt x="6208436" y="1784978"/>
                      <a:pt x="5990700" y="1928961"/>
                      <a:pt x="5804963" y="1963626"/>
                    </a:cubicBezTo>
                    <a:cubicBezTo>
                      <a:pt x="5496054" y="1944172"/>
                      <a:pt x="5340244" y="1969790"/>
                      <a:pt x="5128856" y="1963626"/>
                    </a:cubicBezTo>
                    <a:cubicBezTo>
                      <a:pt x="4917468" y="1957462"/>
                      <a:pt x="4758573" y="1987612"/>
                      <a:pt x="4452748" y="1963626"/>
                    </a:cubicBezTo>
                    <a:cubicBezTo>
                      <a:pt x="4146923" y="1939640"/>
                      <a:pt x="4018179" y="1935004"/>
                      <a:pt x="3722552" y="1963626"/>
                    </a:cubicBezTo>
                    <a:cubicBezTo>
                      <a:pt x="3426925" y="1992248"/>
                      <a:pt x="3285098" y="1992543"/>
                      <a:pt x="3046444" y="1963626"/>
                    </a:cubicBezTo>
                    <a:cubicBezTo>
                      <a:pt x="2807790" y="1934709"/>
                      <a:pt x="2712387" y="1985697"/>
                      <a:pt x="2424426" y="1963626"/>
                    </a:cubicBezTo>
                    <a:cubicBezTo>
                      <a:pt x="2136465" y="1941555"/>
                      <a:pt x="2090311" y="1934165"/>
                      <a:pt x="1802407" y="1963626"/>
                    </a:cubicBezTo>
                    <a:cubicBezTo>
                      <a:pt x="1514503" y="1993087"/>
                      <a:pt x="1454327" y="1946601"/>
                      <a:pt x="1288565" y="1963626"/>
                    </a:cubicBezTo>
                    <a:cubicBezTo>
                      <a:pt x="1122803" y="1980651"/>
                      <a:pt x="753246" y="1920404"/>
                      <a:pt x="396103" y="1963626"/>
                    </a:cubicBezTo>
                    <a:cubicBezTo>
                      <a:pt x="169543" y="1967158"/>
                      <a:pt x="17778" y="1765006"/>
                      <a:pt x="0" y="1567523"/>
                    </a:cubicBezTo>
                    <a:cubicBezTo>
                      <a:pt x="-26535" y="1407873"/>
                      <a:pt x="-20716" y="1242775"/>
                      <a:pt x="0" y="993527"/>
                    </a:cubicBezTo>
                    <a:cubicBezTo>
                      <a:pt x="20716" y="744279"/>
                      <a:pt x="-15039" y="538802"/>
                      <a:pt x="0" y="396103"/>
                    </a:cubicBezTo>
                    <a:close/>
                  </a:path>
                  <a:path w="6201066" h="1963626" stroke="0" extrusionOk="0">
                    <a:moveTo>
                      <a:pt x="0" y="396103"/>
                    </a:moveTo>
                    <a:cubicBezTo>
                      <a:pt x="393" y="189365"/>
                      <a:pt x="202428" y="44828"/>
                      <a:pt x="396103" y="0"/>
                    </a:cubicBezTo>
                    <a:cubicBezTo>
                      <a:pt x="609182" y="3399"/>
                      <a:pt x="841154" y="19795"/>
                      <a:pt x="1126299" y="0"/>
                    </a:cubicBezTo>
                    <a:cubicBezTo>
                      <a:pt x="1411444" y="-19795"/>
                      <a:pt x="1508815" y="13957"/>
                      <a:pt x="1694229" y="0"/>
                    </a:cubicBezTo>
                    <a:cubicBezTo>
                      <a:pt x="1879643" y="-13957"/>
                      <a:pt x="2131746" y="17584"/>
                      <a:pt x="2262160" y="0"/>
                    </a:cubicBezTo>
                    <a:cubicBezTo>
                      <a:pt x="2392574" y="-17584"/>
                      <a:pt x="2716961" y="6333"/>
                      <a:pt x="2992356" y="0"/>
                    </a:cubicBezTo>
                    <a:cubicBezTo>
                      <a:pt x="3267751" y="-6333"/>
                      <a:pt x="3370620" y="-29434"/>
                      <a:pt x="3614375" y="0"/>
                    </a:cubicBezTo>
                    <a:cubicBezTo>
                      <a:pt x="3858130" y="29434"/>
                      <a:pt x="4219475" y="-35564"/>
                      <a:pt x="4398659" y="0"/>
                    </a:cubicBezTo>
                    <a:cubicBezTo>
                      <a:pt x="4577843" y="35564"/>
                      <a:pt x="5001634" y="22600"/>
                      <a:pt x="5182944" y="0"/>
                    </a:cubicBezTo>
                    <a:cubicBezTo>
                      <a:pt x="5364254" y="-22600"/>
                      <a:pt x="5516100" y="-25206"/>
                      <a:pt x="5804963" y="0"/>
                    </a:cubicBezTo>
                    <a:cubicBezTo>
                      <a:pt x="6014253" y="-4256"/>
                      <a:pt x="6170435" y="177072"/>
                      <a:pt x="6201066" y="396103"/>
                    </a:cubicBezTo>
                    <a:cubicBezTo>
                      <a:pt x="6180851" y="556551"/>
                      <a:pt x="6219611" y="758182"/>
                      <a:pt x="6201066" y="981813"/>
                    </a:cubicBezTo>
                    <a:cubicBezTo>
                      <a:pt x="6182522" y="1205444"/>
                      <a:pt x="6187863" y="1301765"/>
                      <a:pt x="6201066" y="1567523"/>
                    </a:cubicBezTo>
                    <a:cubicBezTo>
                      <a:pt x="6203550" y="1754077"/>
                      <a:pt x="6001993" y="1922376"/>
                      <a:pt x="5804963" y="1963626"/>
                    </a:cubicBezTo>
                    <a:cubicBezTo>
                      <a:pt x="5644380" y="1962212"/>
                      <a:pt x="5492172" y="1946476"/>
                      <a:pt x="5291121" y="1963626"/>
                    </a:cubicBezTo>
                    <a:cubicBezTo>
                      <a:pt x="5090070" y="1980776"/>
                      <a:pt x="4732296" y="1989956"/>
                      <a:pt x="4506837" y="1963626"/>
                    </a:cubicBezTo>
                    <a:cubicBezTo>
                      <a:pt x="4281378" y="1937296"/>
                      <a:pt x="4152758" y="1964454"/>
                      <a:pt x="3884818" y="1963626"/>
                    </a:cubicBezTo>
                    <a:cubicBezTo>
                      <a:pt x="3616878" y="1962798"/>
                      <a:pt x="3528990" y="1934858"/>
                      <a:pt x="3262799" y="1963626"/>
                    </a:cubicBezTo>
                    <a:cubicBezTo>
                      <a:pt x="2996608" y="1992394"/>
                      <a:pt x="2705976" y="1984575"/>
                      <a:pt x="2478514" y="1963626"/>
                    </a:cubicBezTo>
                    <a:cubicBezTo>
                      <a:pt x="2251052" y="1942677"/>
                      <a:pt x="2009530" y="1979243"/>
                      <a:pt x="1748318" y="1963626"/>
                    </a:cubicBezTo>
                    <a:cubicBezTo>
                      <a:pt x="1487106" y="1948009"/>
                      <a:pt x="1345371" y="1986771"/>
                      <a:pt x="1126299" y="1963626"/>
                    </a:cubicBezTo>
                    <a:cubicBezTo>
                      <a:pt x="907227" y="1940481"/>
                      <a:pt x="710713" y="1949093"/>
                      <a:pt x="396103" y="1963626"/>
                    </a:cubicBezTo>
                    <a:cubicBezTo>
                      <a:pt x="187647" y="1986003"/>
                      <a:pt x="-25826" y="1776577"/>
                      <a:pt x="0" y="1567523"/>
                    </a:cubicBezTo>
                    <a:cubicBezTo>
                      <a:pt x="-20020" y="1446482"/>
                      <a:pt x="14237" y="1234337"/>
                      <a:pt x="0" y="970099"/>
                    </a:cubicBezTo>
                    <a:cubicBezTo>
                      <a:pt x="-14237" y="705861"/>
                      <a:pt x="1744" y="592518"/>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UTM Duepuntozero" panose="02040603050506020204" pitchFamily="18" charset="0"/>
                  </a:rPr>
                  <a:t>1.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đúng</a:t>
                </a:r>
                <a:r>
                  <a:rPr lang="en-US" sz="3200" dirty="0">
                    <a:solidFill>
                      <a:srgbClr val="000000"/>
                    </a:solidFill>
                    <a:latin typeface="UTM Duepuntozero" panose="02040603050506020204" pitchFamily="18" charset="0"/>
                  </a:rPr>
                  <a:t>.</a:t>
                </a:r>
              </a:p>
              <a:p>
                <a:pPr algn="just">
                  <a:lnSpc>
                    <a:spcPct val="110000"/>
                  </a:lnSpc>
                </a:pPr>
                <a:r>
                  <a:rPr lang="en-US" sz="3200" dirty="0">
                    <a:solidFill>
                      <a:srgbClr val="000000"/>
                    </a:solidFill>
                    <a:latin typeface="UTM Duepuntozero" panose="02040603050506020204" pitchFamily="18" charset="0"/>
                  </a:rPr>
                  <a:t>2.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to, </a:t>
                </a:r>
                <a:r>
                  <a:rPr lang="en-US" sz="3200" dirty="0" err="1">
                    <a:solidFill>
                      <a:srgbClr val="000000"/>
                    </a:solidFill>
                    <a:latin typeface="UTM Duepuntozero" panose="02040603050506020204" pitchFamily="18" charset="0"/>
                  </a:rPr>
                  <a:t>rõ</a:t>
                </a:r>
                <a:r>
                  <a:rPr lang="en-US" sz="3200" dirty="0">
                    <a:solidFill>
                      <a:srgbClr val="000000"/>
                    </a:solidFill>
                    <a:latin typeface="UTM Duepuntozero" panose="02040603050506020204" pitchFamily="18" charset="0"/>
                  </a:rPr>
                  <a:t>.</a:t>
                </a:r>
              </a:p>
              <a:p>
                <a:pPr algn="just">
                  <a:lnSpc>
                    <a:spcPct val="110000"/>
                  </a:lnSpc>
                </a:pPr>
                <a:r>
                  <a:rPr lang="en-US" sz="3200" dirty="0">
                    <a:solidFill>
                      <a:srgbClr val="000000"/>
                    </a:solidFill>
                    <a:latin typeface="UTM Duepuntozero" panose="02040603050506020204" pitchFamily="18" charset="0"/>
                  </a:rPr>
                  <a:t>3. </a:t>
                </a:r>
                <a:r>
                  <a:rPr lang="en-US" sz="3200" dirty="0" err="1">
                    <a:solidFill>
                      <a:srgbClr val="000000"/>
                    </a:solidFill>
                    <a:latin typeface="UTM Duepuntozero" panose="02040603050506020204" pitchFamily="18" charset="0"/>
                  </a:rPr>
                  <a:t>Đọc</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ngắt</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nghỉ</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đúng</a:t>
                </a:r>
                <a:r>
                  <a:rPr lang="en-US" sz="3200" dirty="0">
                    <a:solidFill>
                      <a:srgbClr val="000000"/>
                    </a:solidFill>
                    <a:latin typeface="UTM Duepuntozero" panose="02040603050506020204" pitchFamily="18" charset="0"/>
                  </a:rPr>
                  <a:t> </a:t>
                </a:r>
                <a:r>
                  <a:rPr lang="en-US" sz="3200" dirty="0" err="1">
                    <a:solidFill>
                      <a:srgbClr val="000000"/>
                    </a:solidFill>
                    <a:latin typeface="UTM Duepuntozero" panose="02040603050506020204" pitchFamily="18" charset="0"/>
                  </a:rPr>
                  <a:t>chỗ</a:t>
                </a:r>
                <a:r>
                  <a:rPr lang="en-US" sz="3200" dirty="0">
                    <a:solidFill>
                      <a:srgbClr val="000000"/>
                    </a:solidFill>
                    <a:latin typeface="UTM Duepuntozero" panose="02040603050506020204" pitchFamily="18" charset="0"/>
                  </a:rPr>
                  <a:t>.</a:t>
                </a:r>
                <a:endParaRPr lang="en-US" sz="3200" b="0" i="0" dirty="0">
                  <a:solidFill>
                    <a:srgbClr val="000000"/>
                  </a:solidFill>
                  <a:effectLst/>
                  <a:latin typeface="UTM Duepuntozero" panose="02040603050506020204" pitchFamily="18" charset="0"/>
                </a:endParaRPr>
              </a:p>
            </p:txBody>
          </p:sp>
          <p:sp>
            <p:nvSpPr>
              <p:cNvPr id="49" name="Rectangle: Rounded Corners 48">
                <a:extLst>
                  <a:ext uri="{FF2B5EF4-FFF2-40B4-BE49-F238E27FC236}">
                    <a16:creationId xmlns:a16="http://schemas.microsoft.com/office/drawing/2014/main" id="{1AEA16B0-55F4-4166-98AA-4FDD6B0C8BA9}"/>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9" name="Picture 38">
              <a:extLst>
                <a:ext uri="{FF2B5EF4-FFF2-40B4-BE49-F238E27FC236}">
                  <a16:creationId xmlns:a16="http://schemas.microsoft.com/office/drawing/2014/main" id="{C4296FA1-C81D-44C5-84B0-37736C06181C}"/>
                </a:ext>
              </a:extLst>
            </p:cNvPr>
            <p:cNvPicPr>
              <a:picLocks noChangeAspect="1"/>
            </p:cNvPicPr>
            <p:nvPr/>
          </p:nvPicPr>
          <p:blipFill>
            <a:blip r:embed="rId4"/>
            <a:stretch>
              <a:fillRect/>
            </a:stretch>
          </p:blipFill>
          <p:spPr>
            <a:xfrm>
              <a:off x="7776154" y="4641693"/>
              <a:ext cx="469963" cy="469963"/>
            </a:xfrm>
            <a:prstGeom prst="rect">
              <a:avLst/>
            </a:prstGeom>
          </p:spPr>
        </p:pic>
        <p:pic>
          <p:nvPicPr>
            <p:cNvPr id="40" name="Picture 39">
              <a:extLst>
                <a:ext uri="{FF2B5EF4-FFF2-40B4-BE49-F238E27FC236}">
                  <a16:creationId xmlns:a16="http://schemas.microsoft.com/office/drawing/2014/main" id="{4BCDA833-167D-4704-A7F2-EE2C3B0D3A05}"/>
                </a:ext>
              </a:extLst>
            </p:cNvPr>
            <p:cNvPicPr>
              <a:picLocks noChangeAspect="1"/>
            </p:cNvPicPr>
            <p:nvPr/>
          </p:nvPicPr>
          <p:blipFill>
            <a:blip r:embed="rId5"/>
            <a:stretch>
              <a:fillRect/>
            </a:stretch>
          </p:blipFill>
          <p:spPr>
            <a:xfrm>
              <a:off x="7219480" y="4641693"/>
              <a:ext cx="469963" cy="469963"/>
            </a:xfrm>
            <a:prstGeom prst="rect">
              <a:avLst/>
            </a:prstGeom>
          </p:spPr>
        </p:pic>
        <p:pic>
          <p:nvPicPr>
            <p:cNvPr id="41" name="Picture 40">
              <a:extLst>
                <a:ext uri="{FF2B5EF4-FFF2-40B4-BE49-F238E27FC236}">
                  <a16:creationId xmlns:a16="http://schemas.microsoft.com/office/drawing/2014/main" id="{8D28E6A5-050B-4558-9B8F-E4381DDCE288}"/>
                </a:ext>
              </a:extLst>
            </p:cNvPr>
            <p:cNvPicPr>
              <a:picLocks noChangeAspect="1"/>
            </p:cNvPicPr>
            <p:nvPr/>
          </p:nvPicPr>
          <p:blipFill>
            <a:blip r:embed="rId6"/>
            <a:stretch>
              <a:fillRect/>
            </a:stretch>
          </p:blipFill>
          <p:spPr>
            <a:xfrm>
              <a:off x="8332828" y="4641693"/>
              <a:ext cx="469963" cy="469963"/>
            </a:xfrm>
            <a:prstGeom prst="rect">
              <a:avLst/>
            </a:prstGeom>
          </p:spPr>
        </p:pic>
        <p:pic>
          <p:nvPicPr>
            <p:cNvPr id="42" name="Picture 41">
              <a:extLst>
                <a:ext uri="{FF2B5EF4-FFF2-40B4-BE49-F238E27FC236}">
                  <a16:creationId xmlns:a16="http://schemas.microsoft.com/office/drawing/2014/main" id="{2DFEA8B8-05AE-47FD-9E4C-F8CA5145B966}"/>
                </a:ext>
              </a:extLst>
            </p:cNvPr>
            <p:cNvPicPr>
              <a:picLocks noChangeAspect="1"/>
            </p:cNvPicPr>
            <p:nvPr/>
          </p:nvPicPr>
          <p:blipFill>
            <a:blip r:embed="rId4"/>
            <a:stretch>
              <a:fillRect/>
            </a:stretch>
          </p:blipFill>
          <p:spPr>
            <a:xfrm>
              <a:off x="8011135" y="5260980"/>
              <a:ext cx="469963" cy="469963"/>
            </a:xfrm>
            <a:prstGeom prst="rect">
              <a:avLst/>
            </a:prstGeom>
          </p:spPr>
        </p:pic>
        <p:pic>
          <p:nvPicPr>
            <p:cNvPr id="43" name="Picture 42">
              <a:extLst>
                <a:ext uri="{FF2B5EF4-FFF2-40B4-BE49-F238E27FC236}">
                  <a16:creationId xmlns:a16="http://schemas.microsoft.com/office/drawing/2014/main" id="{F838982D-B4BC-43F6-B466-03C2338CDE80}"/>
                </a:ext>
              </a:extLst>
            </p:cNvPr>
            <p:cNvPicPr>
              <a:picLocks noChangeAspect="1"/>
            </p:cNvPicPr>
            <p:nvPr/>
          </p:nvPicPr>
          <p:blipFill>
            <a:blip r:embed="rId5"/>
            <a:stretch>
              <a:fillRect/>
            </a:stretch>
          </p:blipFill>
          <p:spPr>
            <a:xfrm>
              <a:off x="7454461" y="5260980"/>
              <a:ext cx="469963" cy="469963"/>
            </a:xfrm>
            <a:prstGeom prst="rect">
              <a:avLst/>
            </a:prstGeom>
          </p:spPr>
        </p:pic>
        <p:pic>
          <p:nvPicPr>
            <p:cNvPr id="44" name="Picture 43">
              <a:extLst>
                <a:ext uri="{FF2B5EF4-FFF2-40B4-BE49-F238E27FC236}">
                  <a16:creationId xmlns:a16="http://schemas.microsoft.com/office/drawing/2014/main" id="{CF760FA5-45ED-4838-84BC-2D1DE57E1F1D}"/>
                </a:ext>
              </a:extLst>
            </p:cNvPr>
            <p:cNvPicPr>
              <a:picLocks noChangeAspect="1"/>
            </p:cNvPicPr>
            <p:nvPr/>
          </p:nvPicPr>
          <p:blipFill>
            <a:blip r:embed="rId6"/>
            <a:stretch>
              <a:fillRect/>
            </a:stretch>
          </p:blipFill>
          <p:spPr>
            <a:xfrm>
              <a:off x="8567809" y="5260980"/>
              <a:ext cx="469963" cy="469963"/>
            </a:xfrm>
            <a:prstGeom prst="rect">
              <a:avLst/>
            </a:prstGeom>
          </p:spPr>
        </p:pic>
        <p:pic>
          <p:nvPicPr>
            <p:cNvPr id="45" name="Picture 44">
              <a:extLst>
                <a:ext uri="{FF2B5EF4-FFF2-40B4-BE49-F238E27FC236}">
                  <a16:creationId xmlns:a16="http://schemas.microsoft.com/office/drawing/2014/main" id="{F3E54CD2-48F3-4E6C-BBBA-556E4602A12F}"/>
                </a:ext>
              </a:extLst>
            </p:cNvPr>
            <p:cNvPicPr>
              <a:picLocks noChangeAspect="1"/>
            </p:cNvPicPr>
            <p:nvPr/>
          </p:nvPicPr>
          <p:blipFill>
            <a:blip r:embed="rId4"/>
            <a:stretch>
              <a:fillRect/>
            </a:stretch>
          </p:blipFill>
          <p:spPr>
            <a:xfrm>
              <a:off x="9717584" y="5679404"/>
              <a:ext cx="469963" cy="469963"/>
            </a:xfrm>
            <a:prstGeom prst="rect">
              <a:avLst/>
            </a:prstGeom>
          </p:spPr>
        </p:pic>
        <p:pic>
          <p:nvPicPr>
            <p:cNvPr id="46" name="Picture 45">
              <a:extLst>
                <a:ext uri="{FF2B5EF4-FFF2-40B4-BE49-F238E27FC236}">
                  <a16:creationId xmlns:a16="http://schemas.microsoft.com/office/drawing/2014/main" id="{B2C1420C-25D7-4834-AEF3-A0AB7297B4D9}"/>
                </a:ext>
              </a:extLst>
            </p:cNvPr>
            <p:cNvPicPr>
              <a:picLocks noChangeAspect="1"/>
            </p:cNvPicPr>
            <p:nvPr/>
          </p:nvPicPr>
          <p:blipFill>
            <a:blip r:embed="rId5"/>
            <a:stretch>
              <a:fillRect/>
            </a:stretch>
          </p:blipFill>
          <p:spPr>
            <a:xfrm>
              <a:off x="9160910" y="5679404"/>
              <a:ext cx="469963" cy="469963"/>
            </a:xfrm>
            <a:prstGeom prst="rect">
              <a:avLst/>
            </a:prstGeom>
          </p:spPr>
        </p:pic>
        <p:pic>
          <p:nvPicPr>
            <p:cNvPr id="47" name="Picture 46">
              <a:extLst>
                <a:ext uri="{FF2B5EF4-FFF2-40B4-BE49-F238E27FC236}">
                  <a16:creationId xmlns:a16="http://schemas.microsoft.com/office/drawing/2014/main" id="{5C146642-9CB8-447D-AA36-EBD7F98B2812}"/>
                </a:ext>
              </a:extLst>
            </p:cNvPr>
            <p:cNvPicPr>
              <a:picLocks noChangeAspect="1"/>
            </p:cNvPicPr>
            <p:nvPr/>
          </p:nvPicPr>
          <p:blipFill>
            <a:blip r:embed="rId6"/>
            <a:stretch>
              <a:fillRect/>
            </a:stretch>
          </p:blipFill>
          <p:spPr>
            <a:xfrm>
              <a:off x="10274258" y="5679404"/>
              <a:ext cx="469963" cy="469963"/>
            </a:xfrm>
            <a:prstGeom prst="rect">
              <a:avLst/>
            </a:prstGeom>
          </p:spPr>
        </p:pic>
      </p:grpSp>
      <p:pic>
        <p:nvPicPr>
          <p:cNvPr id="9218" name="Picture 2" descr="22,700+ Girl Reading Illustrations, Royalty-Free Vector Graphics &amp; Clip Art  - iStock | Girl reading book, Black girl reading, Girl reading a book">
            <a:extLst>
              <a:ext uri="{FF2B5EF4-FFF2-40B4-BE49-F238E27FC236}">
                <a16:creationId xmlns:a16="http://schemas.microsoft.com/office/drawing/2014/main" id="{C3DE0502-DC5F-4254-840F-F4DB74A28322}"/>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9804" b="90033" l="4412" r="97386">
                        <a14:foregroundMark x1="17647" y1="17320" x2="26634" y2="42810"/>
                        <a14:foregroundMark x1="26634" y1="42810" x2="26634" y2="42974"/>
                        <a14:foregroundMark x1="8987" y1="15686" x2="11275" y2="33987"/>
                        <a14:foregroundMark x1="4575" y1="26307" x2="11275" y2="33333"/>
                        <a14:foregroundMark x1="12908" y1="31699" x2="39542" y2="27288"/>
                        <a14:foregroundMark x1="7353" y1="49183" x2="27941" y2="67810"/>
                        <a14:foregroundMark x1="27941" y1="67810" x2="27941" y2="67810"/>
                        <a14:foregroundMark x1="20915" y1="46569" x2="27941" y2="64216"/>
                        <a14:foregroundMark x1="6046" y1="46242" x2="6046" y2="46242"/>
                        <a14:foregroundMark x1="28595" y1="48203" x2="40196" y2="46569"/>
                        <a14:foregroundMark x1="22222" y1="44608" x2="28922" y2="51307"/>
                        <a14:foregroundMark x1="21569" y1="44608" x2="20915" y2="54248"/>
                        <a14:foregroundMark x1="16340" y1="70261" x2="19608" y2="70588"/>
                        <a14:foregroundMark x1="19608" y1="70588" x2="19608" y2="70588"/>
                        <a14:foregroundMark x1="15359" y1="70588" x2="21242" y2="72876"/>
                        <a14:foregroundMark x1="54248" y1="90196" x2="54248" y2="90196"/>
                        <a14:foregroundMark x1="52614" y1="46895" x2="63562" y2="57190"/>
                        <a14:foregroundMark x1="60948" y1="47222" x2="70588" y2="56209"/>
                        <a14:foregroundMark x1="70588" y1="56209" x2="70588" y2="56536"/>
                        <a14:foregroundMark x1="85784" y1="54902" x2="85784" y2="54902"/>
                        <a14:foregroundMark x1="92484" y1="57843" x2="95425" y2="66503"/>
                        <a14:foregroundMark x1="89216" y1="52941" x2="89216" y2="52941"/>
                        <a14:foregroundMark x1="97386" y1="57190" x2="97386" y2="57190"/>
                      </a14:backgroundRemoval>
                    </a14:imgEffect>
                  </a14:imgLayer>
                </a14:imgProps>
              </a:ext>
              <a:ext uri="{28A0092B-C50C-407E-A947-70E740481C1C}">
                <a14:useLocalDpi xmlns:a14="http://schemas.microsoft.com/office/drawing/2010/main" val="0"/>
              </a:ext>
            </a:extLst>
          </a:blip>
          <a:srcRect/>
          <a:stretch>
            <a:fillRect/>
          </a:stretch>
        </p:blipFill>
        <p:spPr bwMode="auto">
          <a:xfrm>
            <a:off x="243358" y="2154264"/>
            <a:ext cx="2841270" cy="284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3692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77000">
                                          <p:cBhvr additive="base">
                                            <p:cTn id="14"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6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14:presetBounceEnd="66000">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14:bounceEnd="66000">
                                          <p:cBhvr additive="base">
                                            <p:cTn id="24"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37"/>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9218"/>
                                            </p:tgtEl>
                                            <p:attrNameLst>
                                              <p:attrName>style.visibility</p:attrName>
                                            </p:attrNameLst>
                                          </p:cBhvr>
                                          <p:to>
                                            <p:strVal val="visible"/>
                                          </p:to>
                                        </p:set>
                                        <p:animEffect transition="in" filter="fade">
                                          <p:cBhvr>
                                            <p:cTn id="2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1000" fill="hold"/>
                                            <p:tgtEl>
                                              <p:spTgt spid="37"/>
                                            </p:tgtEl>
                                            <p:attrNameLst>
                                              <p:attrName>ppt_x</p:attrName>
                                            </p:attrNameLst>
                                          </p:cBhvr>
                                          <p:tavLst>
                                            <p:tav tm="0">
                                              <p:val>
                                                <p:strVal val="#ppt_x"/>
                                              </p:val>
                                            </p:tav>
                                            <p:tav tm="100000">
                                              <p:val>
                                                <p:strVal val="#ppt_x"/>
                                              </p:val>
                                            </p:tav>
                                          </p:tavLst>
                                        </p:anim>
                                        <p:anim calcmode="lin" valueType="num">
                                          <p:cBhvr additive="base">
                                            <p:cTn id="25" dur="1000" fill="hold"/>
                                            <p:tgtEl>
                                              <p:spTgt spid="37"/>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9218"/>
                                            </p:tgtEl>
                                            <p:attrNameLst>
                                              <p:attrName>style.visibility</p:attrName>
                                            </p:attrNameLst>
                                          </p:cBhvr>
                                          <p:to>
                                            <p:strVal val="visible"/>
                                          </p:to>
                                        </p:set>
                                        <p:animEffect transition="in" filter="fade">
                                          <p:cBhvr>
                                            <p:cTn id="2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0B93A6-5EFF-4294-8C0A-0FA785CF5077}"/>
              </a:ext>
            </a:extLst>
          </p:cNvPr>
          <p:cNvGrpSpPr/>
          <p:nvPr/>
        </p:nvGrpSpPr>
        <p:grpSpPr>
          <a:xfrm rot="927784">
            <a:off x="4224887" y="853515"/>
            <a:ext cx="3357290" cy="1025140"/>
            <a:chOff x="158758" y="984526"/>
            <a:chExt cx="4264862" cy="1025140"/>
          </a:xfrm>
        </p:grpSpPr>
        <p:sp>
          <p:nvSpPr>
            <p:cNvPr id="3" name="TextBox 2">
              <a:extLst>
                <a:ext uri="{FF2B5EF4-FFF2-40B4-BE49-F238E27FC236}">
                  <a16:creationId xmlns:a16="http://schemas.microsoft.com/office/drawing/2014/main" id="{C4FC6EFF-DA8D-4B3E-A0DF-67AE3C29C667}"/>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000" err="1">
                  <a:ln w="127000">
                    <a:solidFill>
                      <a:schemeClr val="bg1"/>
                    </a:solidFill>
                  </a:ln>
                  <a:latin typeface="#9Slide05 Phobia" panose="02000506000000020003" pitchFamily="2" charset="0"/>
                </a:rPr>
                <a:t>Hoạt</a:t>
              </a:r>
              <a:r>
                <a:rPr lang="en-US" sz="6000">
                  <a:ln w="127000">
                    <a:solidFill>
                      <a:schemeClr val="bg1"/>
                    </a:solidFill>
                  </a:ln>
                  <a:latin typeface="#9Slide05 Phobia" panose="02000506000000020003" pitchFamily="2" charset="0"/>
                </a:rPr>
                <a:t>  động</a:t>
              </a:r>
              <a:endParaRPr lang="en-US" sz="6000" dirty="0">
                <a:ln w="127000">
                  <a:solidFill>
                    <a:schemeClr val="bg1"/>
                  </a:solidFill>
                </a:ln>
                <a:latin typeface="#9Slide05 Phobia" panose="02000506000000020003" pitchFamily="2" charset="0"/>
              </a:endParaRPr>
            </a:p>
          </p:txBody>
        </p:sp>
        <p:sp>
          <p:nvSpPr>
            <p:cNvPr id="4" name="TextBox 3">
              <a:extLst>
                <a:ext uri="{FF2B5EF4-FFF2-40B4-BE49-F238E27FC236}">
                  <a16:creationId xmlns:a16="http://schemas.microsoft.com/office/drawing/2014/main" id="{DFE479F2-C982-4246-89CC-8B3CF6BC66BA}"/>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algn="ctr"/>
              <a:r>
                <a:rPr lang="en-US" sz="6000" dirty="0" err="1">
                  <a:solidFill>
                    <a:srgbClr val="003366"/>
                  </a:solidFill>
                  <a:latin typeface="#9Slide05 Phobia" panose="02000506000000020003" pitchFamily="2" charset="0"/>
                </a:rPr>
                <a:t>Hoạt</a:t>
              </a:r>
              <a:r>
                <a:rPr lang="en-US" sz="6000" dirty="0">
                  <a:solidFill>
                    <a:srgbClr val="003366"/>
                  </a:solidFill>
                  <a:latin typeface="#9Slide05 Phobia" panose="02000506000000020003" pitchFamily="2" charset="0"/>
                </a:rPr>
                <a:t>  </a:t>
              </a:r>
              <a:r>
                <a:rPr lang="en-US" sz="6000" dirty="0" err="1">
                  <a:solidFill>
                    <a:srgbClr val="003366"/>
                  </a:solidFill>
                  <a:latin typeface="#9Slide05 Phobia" panose="02000506000000020003" pitchFamily="2" charset="0"/>
                </a:rPr>
                <a:t>động</a:t>
              </a:r>
              <a:endParaRPr lang="en-US" sz="6000" dirty="0">
                <a:solidFill>
                  <a:srgbClr val="003366"/>
                </a:solidFill>
                <a:latin typeface="#9Slide05 Phobia" panose="02000506000000020003" pitchFamily="2" charset="0"/>
              </a:endParaRPr>
            </a:p>
          </p:txBody>
        </p:sp>
      </p:grpSp>
      <p:grpSp>
        <p:nvGrpSpPr>
          <p:cNvPr id="5" name="Group 4">
            <a:extLst>
              <a:ext uri="{FF2B5EF4-FFF2-40B4-BE49-F238E27FC236}">
                <a16:creationId xmlns:a16="http://schemas.microsoft.com/office/drawing/2014/main" id="{735E5B81-5F84-4E26-814B-A52A2CEA0A42}"/>
              </a:ext>
            </a:extLst>
          </p:cNvPr>
          <p:cNvGrpSpPr/>
          <p:nvPr/>
        </p:nvGrpSpPr>
        <p:grpSpPr>
          <a:xfrm>
            <a:off x="177792" y="1361391"/>
            <a:ext cx="12057568" cy="1186448"/>
            <a:chOff x="712557" y="1660810"/>
            <a:chExt cx="16873686" cy="1186448"/>
          </a:xfrm>
        </p:grpSpPr>
        <p:sp>
          <p:nvSpPr>
            <p:cNvPr id="6" name="TextBox 5">
              <a:extLst>
                <a:ext uri="{FF2B5EF4-FFF2-40B4-BE49-F238E27FC236}">
                  <a16:creationId xmlns:a16="http://schemas.microsoft.com/office/drawing/2014/main" id="{509A959E-1AA0-4C5F-AA45-4445EADA6F6E}"/>
                </a:ext>
              </a:extLst>
            </p:cNvPr>
            <p:cNvSpPr txBox="1"/>
            <p:nvPr/>
          </p:nvSpPr>
          <p:spPr>
            <a:xfrm>
              <a:off x="730330" y="1669820"/>
              <a:ext cx="16855913" cy="1177438"/>
            </a:xfrm>
            <a:prstGeom prst="rect">
              <a:avLst/>
            </a:prstGeom>
            <a:noFill/>
          </p:spPr>
          <p:txBody>
            <a:bodyPr wrap="square">
              <a:spAutoFit/>
            </a:bodyPr>
            <a:lstStyle/>
            <a:p>
              <a:pPr algn="ctr">
                <a:lnSpc>
                  <a:spcPct val="80000"/>
                </a:lnSpc>
              </a:pPr>
              <a:r>
                <a:rPr lang="en-US" sz="8800" b="1">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THI ĐUA ĐỌC TRƯỚC LỚP</a:t>
              </a:r>
              <a:endParaRPr lang="en-US" sz="88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7" name="TextBox 6">
              <a:extLst>
                <a:ext uri="{FF2B5EF4-FFF2-40B4-BE49-F238E27FC236}">
                  <a16:creationId xmlns:a16="http://schemas.microsoft.com/office/drawing/2014/main" id="{2F914A24-A843-4C29-8866-DB31D70C97EA}"/>
                </a:ext>
              </a:extLst>
            </p:cNvPr>
            <p:cNvSpPr txBox="1"/>
            <p:nvPr/>
          </p:nvSpPr>
          <p:spPr>
            <a:xfrm>
              <a:off x="712557" y="1660810"/>
              <a:ext cx="16855913" cy="1177438"/>
            </a:xfrm>
            <a:prstGeom prst="rect">
              <a:avLst/>
            </a:prstGeom>
            <a:noFill/>
          </p:spPr>
          <p:txBody>
            <a:bodyPr wrap="square">
              <a:spAutoFit/>
            </a:bodyPr>
            <a:lstStyle/>
            <a:p>
              <a:pPr algn="ctr">
                <a:lnSpc>
                  <a:spcPct val="80000"/>
                </a:lnSpc>
              </a:pP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 </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U</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R</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Ư</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8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en-US" sz="8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L</a:t>
              </a:r>
              <a:r>
                <a:rPr lang="en-US" sz="8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Ớ</a:t>
              </a:r>
              <a:r>
                <a:rPr lang="en-US" sz="8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P</a:t>
              </a:r>
              <a:endPar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8" name="Group 7">
            <a:extLst>
              <a:ext uri="{FF2B5EF4-FFF2-40B4-BE49-F238E27FC236}">
                <a16:creationId xmlns:a16="http://schemas.microsoft.com/office/drawing/2014/main" id="{0868DF2E-45B8-431E-B590-89889F61D5C9}"/>
              </a:ext>
            </a:extLst>
          </p:cNvPr>
          <p:cNvGrpSpPr/>
          <p:nvPr/>
        </p:nvGrpSpPr>
        <p:grpSpPr>
          <a:xfrm>
            <a:off x="2805548" y="2744899"/>
            <a:ext cx="6834399" cy="3287264"/>
            <a:chOff x="5548616" y="3863568"/>
            <a:chExt cx="5299418" cy="2548957"/>
          </a:xfrm>
        </p:grpSpPr>
        <p:grpSp>
          <p:nvGrpSpPr>
            <p:cNvPr id="9" name="Group 8">
              <a:extLst>
                <a:ext uri="{FF2B5EF4-FFF2-40B4-BE49-F238E27FC236}">
                  <a16:creationId xmlns:a16="http://schemas.microsoft.com/office/drawing/2014/main" id="{CBDFB342-3298-4533-BAA3-C3DCFEC6B994}"/>
                </a:ext>
              </a:extLst>
            </p:cNvPr>
            <p:cNvGrpSpPr/>
            <p:nvPr/>
          </p:nvGrpSpPr>
          <p:grpSpPr>
            <a:xfrm>
              <a:off x="5548616" y="3863568"/>
              <a:ext cx="5299418" cy="2548957"/>
              <a:chOff x="3682716" y="1301619"/>
              <a:chExt cx="5299418" cy="2548957"/>
            </a:xfrm>
          </p:grpSpPr>
          <p:sp>
            <p:nvSpPr>
              <p:cNvPr id="19" name="Rectangle: Rounded Corners 12">
                <a:extLst>
                  <a:ext uri="{FF2B5EF4-FFF2-40B4-BE49-F238E27FC236}">
                    <a16:creationId xmlns:a16="http://schemas.microsoft.com/office/drawing/2014/main" id="{D7FD05D8-E423-4AA8-917F-6D4975AC5959}"/>
                  </a:ext>
                </a:extLst>
              </p:cNvPr>
              <p:cNvSpPr/>
              <p:nvPr/>
            </p:nvSpPr>
            <p:spPr>
              <a:xfrm>
                <a:off x="3682716" y="1724298"/>
                <a:ext cx="5299418" cy="2126278"/>
              </a:xfrm>
              <a:custGeom>
                <a:avLst/>
                <a:gdLst>
                  <a:gd name="connsiteX0" fmla="*/ 0 w 5299418"/>
                  <a:gd name="connsiteY0" fmla="*/ 428913 h 2126278"/>
                  <a:gd name="connsiteX1" fmla="*/ 428913 w 5299418"/>
                  <a:gd name="connsiteY1" fmla="*/ 0 h 2126278"/>
                  <a:gd name="connsiteX2" fmla="*/ 1019010 w 5299418"/>
                  <a:gd name="connsiteY2" fmla="*/ 0 h 2126278"/>
                  <a:gd name="connsiteX3" fmla="*/ 1609107 w 5299418"/>
                  <a:gd name="connsiteY3" fmla="*/ 0 h 2126278"/>
                  <a:gd name="connsiteX4" fmla="*/ 2110373 w 5299418"/>
                  <a:gd name="connsiteY4" fmla="*/ 0 h 2126278"/>
                  <a:gd name="connsiteX5" fmla="*/ 2656054 w 5299418"/>
                  <a:gd name="connsiteY5" fmla="*/ 0 h 2126278"/>
                  <a:gd name="connsiteX6" fmla="*/ 3201735 w 5299418"/>
                  <a:gd name="connsiteY6" fmla="*/ 0 h 2126278"/>
                  <a:gd name="connsiteX7" fmla="*/ 3880664 w 5299418"/>
                  <a:gd name="connsiteY7" fmla="*/ 0 h 2126278"/>
                  <a:gd name="connsiteX8" fmla="*/ 4870505 w 5299418"/>
                  <a:gd name="connsiteY8" fmla="*/ 0 h 2126278"/>
                  <a:gd name="connsiteX9" fmla="*/ 5299418 w 5299418"/>
                  <a:gd name="connsiteY9" fmla="*/ 428913 h 2126278"/>
                  <a:gd name="connsiteX10" fmla="*/ 5299418 w 5299418"/>
                  <a:gd name="connsiteY10" fmla="*/ 1050454 h 2126278"/>
                  <a:gd name="connsiteX11" fmla="*/ 5299418 w 5299418"/>
                  <a:gd name="connsiteY11" fmla="*/ 1697365 h 2126278"/>
                  <a:gd name="connsiteX12" fmla="*/ 4870505 w 5299418"/>
                  <a:gd name="connsiteY12" fmla="*/ 2126278 h 2126278"/>
                  <a:gd name="connsiteX13" fmla="*/ 4191576 w 5299418"/>
                  <a:gd name="connsiteY13" fmla="*/ 2126278 h 2126278"/>
                  <a:gd name="connsiteX14" fmla="*/ 3557063 w 5299418"/>
                  <a:gd name="connsiteY14" fmla="*/ 2126278 h 2126278"/>
                  <a:gd name="connsiteX15" fmla="*/ 2833718 w 5299418"/>
                  <a:gd name="connsiteY15" fmla="*/ 2126278 h 2126278"/>
                  <a:gd name="connsiteX16" fmla="*/ 2199205 w 5299418"/>
                  <a:gd name="connsiteY16" fmla="*/ 2126278 h 2126278"/>
                  <a:gd name="connsiteX17" fmla="*/ 1564692 w 5299418"/>
                  <a:gd name="connsiteY17" fmla="*/ 2126278 h 2126278"/>
                  <a:gd name="connsiteX18" fmla="*/ 428913 w 5299418"/>
                  <a:gd name="connsiteY18" fmla="*/ 2126278 h 2126278"/>
                  <a:gd name="connsiteX19" fmla="*/ 0 w 5299418"/>
                  <a:gd name="connsiteY19" fmla="*/ 1697365 h 2126278"/>
                  <a:gd name="connsiteX20" fmla="*/ 0 w 5299418"/>
                  <a:gd name="connsiteY20" fmla="*/ 1075824 h 2126278"/>
                  <a:gd name="connsiteX21" fmla="*/ 0 w 5299418"/>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418" h="2126278" fill="none" extrusionOk="0">
                    <a:moveTo>
                      <a:pt x="0" y="428913"/>
                    </a:moveTo>
                    <a:cubicBezTo>
                      <a:pt x="14806" y="213002"/>
                      <a:pt x="183174" y="8106"/>
                      <a:pt x="428913" y="0"/>
                    </a:cubicBezTo>
                    <a:cubicBezTo>
                      <a:pt x="639146" y="-13385"/>
                      <a:pt x="830908" y="20342"/>
                      <a:pt x="1019010" y="0"/>
                    </a:cubicBezTo>
                    <a:cubicBezTo>
                      <a:pt x="1207112" y="-20342"/>
                      <a:pt x="1475400" y="20856"/>
                      <a:pt x="1609107" y="0"/>
                    </a:cubicBezTo>
                    <a:cubicBezTo>
                      <a:pt x="1742814" y="-20856"/>
                      <a:pt x="1905025" y="-14372"/>
                      <a:pt x="2110373" y="0"/>
                    </a:cubicBezTo>
                    <a:cubicBezTo>
                      <a:pt x="2315721" y="14372"/>
                      <a:pt x="2501495" y="-7091"/>
                      <a:pt x="2656054" y="0"/>
                    </a:cubicBezTo>
                    <a:cubicBezTo>
                      <a:pt x="2810613" y="7091"/>
                      <a:pt x="3092330" y="8825"/>
                      <a:pt x="3201735" y="0"/>
                    </a:cubicBezTo>
                    <a:cubicBezTo>
                      <a:pt x="3311140" y="-8825"/>
                      <a:pt x="3674187" y="-2646"/>
                      <a:pt x="3880664" y="0"/>
                    </a:cubicBezTo>
                    <a:cubicBezTo>
                      <a:pt x="4087141" y="2646"/>
                      <a:pt x="4442232" y="20234"/>
                      <a:pt x="4870505" y="0"/>
                    </a:cubicBezTo>
                    <a:cubicBezTo>
                      <a:pt x="5155385" y="-3944"/>
                      <a:pt x="5294563" y="182612"/>
                      <a:pt x="5299418" y="428913"/>
                    </a:cubicBezTo>
                    <a:cubicBezTo>
                      <a:pt x="5291969" y="599431"/>
                      <a:pt x="5286666" y="773190"/>
                      <a:pt x="5299418" y="1050454"/>
                    </a:cubicBezTo>
                    <a:cubicBezTo>
                      <a:pt x="5312170" y="1327718"/>
                      <a:pt x="5283363" y="1392184"/>
                      <a:pt x="5299418" y="1697365"/>
                    </a:cubicBezTo>
                    <a:cubicBezTo>
                      <a:pt x="5310931" y="1934345"/>
                      <a:pt x="5122409" y="2152774"/>
                      <a:pt x="4870505" y="2126278"/>
                    </a:cubicBezTo>
                    <a:cubicBezTo>
                      <a:pt x="4656291" y="2128062"/>
                      <a:pt x="4439572" y="2104461"/>
                      <a:pt x="4191576" y="2126278"/>
                    </a:cubicBezTo>
                    <a:cubicBezTo>
                      <a:pt x="3943580" y="2148095"/>
                      <a:pt x="3824400" y="2115249"/>
                      <a:pt x="3557063" y="2126278"/>
                    </a:cubicBezTo>
                    <a:cubicBezTo>
                      <a:pt x="3289726" y="2137307"/>
                      <a:pt x="2996263" y="2090744"/>
                      <a:pt x="2833718" y="2126278"/>
                    </a:cubicBezTo>
                    <a:cubicBezTo>
                      <a:pt x="2671173" y="2161812"/>
                      <a:pt x="2406454" y="2148519"/>
                      <a:pt x="2199205" y="2126278"/>
                    </a:cubicBezTo>
                    <a:cubicBezTo>
                      <a:pt x="1991956" y="2104037"/>
                      <a:pt x="1728806" y="2118452"/>
                      <a:pt x="1564692" y="2126278"/>
                    </a:cubicBezTo>
                    <a:cubicBezTo>
                      <a:pt x="1400578" y="2134104"/>
                      <a:pt x="673191" y="2150056"/>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418" h="2126278" stroke="0" extrusionOk="0">
                    <a:moveTo>
                      <a:pt x="0" y="428913"/>
                    </a:moveTo>
                    <a:cubicBezTo>
                      <a:pt x="470" y="206388"/>
                      <a:pt x="220782" y="51374"/>
                      <a:pt x="428913" y="0"/>
                    </a:cubicBezTo>
                    <a:cubicBezTo>
                      <a:pt x="679607" y="20962"/>
                      <a:pt x="930972" y="22712"/>
                      <a:pt x="1107842" y="0"/>
                    </a:cubicBezTo>
                    <a:cubicBezTo>
                      <a:pt x="1284712" y="-22712"/>
                      <a:pt x="1403815" y="-10210"/>
                      <a:pt x="1653523" y="0"/>
                    </a:cubicBezTo>
                    <a:cubicBezTo>
                      <a:pt x="1903231" y="10210"/>
                      <a:pt x="1942573" y="6078"/>
                      <a:pt x="2199205" y="0"/>
                    </a:cubicBezTo>
                    <a:cubicBezTo>
                      <a:pt x="2455837" y="-6078"/>
                      <a:pt x="2589048" y="-13243"/>
                      <a:pt x="2878134" y="0"/>
                    </a:cubicBezTo>
                    <a:cubicBezTo>
                      <a:pt x="3167220" y="13243"/>
                      <a:pt x="3213566" y="-12446"/>
                      <a:pt x="3468231" y="0"/>
                    </a:cubicBezTo>
                    <a:cubicBezTo>
                      <a:pt x="3722896" y="12446"/>
                      <a:pt x="3893456" y="25723"/>
                      <a:pt x="4191576" y="0"/>
                    </a:cubicBezTo>
                    <a:cubicBezTo>
                      <a:pt x="4489696" y="-25723"/>
                      <a:pt x="4597640" y="-18643"/>
                      <a:pt x="4870505" y="0"/>
                    </a:cubicBezTo>
                    <a:cubicBezTo>
                      <a:pt x="5082093" y="13314"/>
                      <a:pt x="5336182" y="151334"/>
                      <a:pt x="5299418" y="428913"/>
                    </a:cubicBezTo>
                    <a:cubicBezTo>
                      <a:pt x="5276461" y="648506"/>
                      <a:pt x="5320089" y="888537"/>
                      <a:pt x="5299418" y="1037770"/>
                    </a:cubicBezTo>
                    <a:cubicBezTo>
                      <a:pt x="5278747" y="1187003"/>
                      <a:pt x="5268174" y="1463934"/>
                      <a:pt x="5299418" y="1697365"/>
                    </a:cubicBezTo>
                    <a:cubicBezTo>
                      <a:pt x="5310784" y="1939842"/>
                      <a:pt x="5102861" y="2097915"/>
                      <a:pt x="4870505" y="2126278"/>
                    </a:cubicBezTo>
                    <a:cubicBezTo>
                      <a:pt x="4728005" y="2147735"/>
                      <a:pt x="4509164" y="2141475"/>
                      <a:pt x="4324824" y="2126278"/>
                    </a:cubicBezTo>
                    <a:cubicBezTo>
                      <a:pt x="4140484" y="2111081"/>
                      <a:pt x="3925184" y="2147536"/>
                      <a:pt x="3645895" y="2126278"/>
                    </a:cubicBezTo>
                    <a:cubicBezTo>
                      <a:pt x="3366606" y="2105020"/>
                      <a:pt x="3124158" y="2139549"/>
                      <a:pt x="2922550" y="2126278"/>
                    </a:cubicBezTo>
                    <a:cubicBezTo>
                      <a:pt x="2720942" y="2113007"/>
                      <a:pt x="2565684" y="2099299"/>
                      <a:pt x="2332452" y="2126278"/>
                    </a:cubicBezTo>
                    <a:cubicBezTo>
                      <a:pt x="2099220" y="2153257"/>
                      <a:pt x="2008711" y="2120432"/>
                      <a:pt x="1742355" y="2126278"/>
                    </a:cubicBezTo>
                    <a:cubicBezTo>
                      <a:pt x="1475999" y="2132124"/>
                      <a:pt x="1290266" y="2139281"/>
                      <a:pt x="1019010" y="2126278"/>
                    </a:cubicBezTo>
                    <a:cubicBezTo>
                      <a:pt x="747755" y="2113275"/>
                      <a:pt x="586764" y="2133217"/>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20" name="Rectangle: Rounded Corners 19">
                <a:extLst>
                  <a:ext uri="{FF2B5EF4-FFF2-40B4-BE49-F238E27FC236}">
                    <a16:creationId xmlns:a16="http://schemas.microsoft.com/office/drawing/2014/main" id="{013A649A-BB41-4EF3-B7DF-25D19908AC6B}"/>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0" name="Picture 9">
              <a:extLst>
                <a:ext uri="{FF2B5EF4-FFF2-40B4-BE49-F238E27FC236}">
                  <a16:creationId xmlns:a16="http://schemas.microsoft.com/office/drawing/2014/main" id="{C13986A3-778D-4810-B9A2-CE3C2F5244C8}"/>
                </a:ext>
              </a:extLst>
            </p:cNvPr>
            <p:cNvPicPr>
              <a:picLocks noChangeAspect="1"/>
            </p:cNvPicPr>
            <p:nvPr/>
          </p:nvPicPr>
          <p:blipFill>
            <a:blip r:embed="rId3"/>
            <a:stretch>
              <a:fillRect/>
            </a:stretch>
          </p:blipFill>
          <p:spPr>
            <a:xfrm>
              <a:off x="7792636" y="4821443"/>
              <a:ext cx="469963" cy="469963"/>
            </a:xfrm>
            <a:prstGeom prst="rect">
              <a:avLst/>
            </a:prstGeom>
          </p:spPr>
        </p:pic>
        <p:pic>
          <p:nvPicPr>
            <p:cNvPr id="11" name="Picture 10">
              <a:extLst>
                <a:ext uri="{FF2B5EF4-FFF2-40B4-BE49-F238E27FC236}">
                  <a16:creationId xmlns:a16="http://schemas.microsoft.com/office/drawing/2014/main" id="{15D2A950-476E-4128-A157-31D4454F6BCE}"/>
                </a:ext>
              </a:extLst>
            </p:cNvPr>
            <p:cNvPicPr>
              <a:picLocks noChangeAspect="1"/>
            </p:cNvPicPr>
            <p:nvPr/>
          </p:nvPicPr>
          <p:blipFill>
            <a:blip r:embed="rId4"/>
            <a:stretch>
              <a:fillRect/>
            </a:stretch>
          </p:blipFill>
          <p:spPr>
            <a:xfrm>
              <a:off x="7235962" y="4821443"/>
              <a:ext cx="469963" cy="469963"/>
            </a:xfrm>
            <a:prstGeom prst="rect">
              <a:avLst/>
            </a:prstGeom>
          </p:spPr>
        </p:pic>
        <p:pic>
          <p:nvPicPr>
            <p:cNvPr id="12" name="Picture 11">
              <a:extLst>
                <a:ext uri="{FF2B5EF4-FFF2-40B4-BE49-F238E27FC236}">
                  <a16:creationId xmlns:a16="http://schemas.microsoft.com/office/drawing/2014/main" id="{084F15EC-B93C-4F86-8128-DD93DB150BA5}"/>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13" name="Picture 12">
              <a:extLst>
                <a:ext uri="{FF2B5EF4-FFF2-40B4-BE49-F238E27FC236}">
                  <a16:creationId xmlns:a16="http://schemas.microsoft.com/office/drawing/2014/main" id="{C04463C1-83C7-4C58-8DDF-6B202E63984E}"/>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4" name="Picture 13">
              <a:extLst>
                <a:ext uri="{FF2B5EF4-FFF2-40B4-BE49-F238E27FC236}">
                  <a16:creationId xmlns:a16="http://schemas.microsoft.com/office/drawing/2014/main" id="{8C99F4CC-CF35-4BBA-B9ED-01BF02473B54}"/>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5" name="Picture 14">
              <a:extLst>
                <a:ext uri="{FF2B5EF4-FFF2-40B4-BE49-F238E27FC236}">
                  <a16:creationId xmlns:a16="http://schemas.microsoft.com/office/drawing/2014/main" id="{A1298701-DF17-40E7-9E45-E2FA7D35DF5E}"/>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6" name="Picture 15">
              <a:extLst>
                <a:ext uri="{FF2B5EF4-FFF2-40B4-BE49-F238E27FC236}">
                  <a16:creationId xmlns:a16="http://schemas.microsoft.com/office/drawing/2014/main" id="{81D7817A-02D4-4C2F-BA20-51941F2C8D2B}"/>
                </a:ext>
              </a:extLst>
            </p:cNvPr>
            <p:cNvPicPr>
              <a:picLocks noChangeAspect="1"/>
            </p:cNvPicPr>
            <p:nvPr/>
          </p:nvPicPr>
          <p:blipFill>
            <a:blip r:embed="rId3"/>
            <a:stretch>
              <a:fillRect/>
            </a:stretch>
          </p:blipFill>
          <p:spPr>
            <a:xfrm>
              <a:off x="9688276" y="5885485"/>
              <a:ext cx="469963" cy="469963"/>
            </a:xfrm>
            <a:prstGeom prst="rect">
              <a:avLst/>
            </a:prstGeom>
          </p:spPr>
        </p:pic>
        <p:pic>
          <p:nvPicPr>
            <p:cNvPr id="17" name="Picture 16">
              <a:extLst>
                <a:ext uri="{FF2B5EF4-FFF2-40B4-BE49-F238E27FC236}">
                  <a16:creationId xmlns:a16="http://schemas.microsoft.com/office/drawing/2014/main" id="{D7C597BE-148D-42CA-A16E-60234F04E2B4}"/>
                </a:ext>
              </a:extLst>
            </p:cNvPr>
            <p:cNvPicPr>
              <a:picLocks noChangeAspect="1"/>
            </p:cNvPicPr>
            <p:nvPr/>
          </p:nvPicPr>
          <p:blipFill>
            <a:blip r:embed="rId4"/>
            <a:stretch>
              <a:fillRect/>
            </a:stretch>
          </p:blipFill>
          <p:spPr>
            <a:xfrm>
              <a:off x="9131602" y="5885485"/>
              <a:ext cx="469963" cy="469963"/>
            </a:xfrm>
            <a:prstGeom prst="rect">
              <a:avLst/>
            </a:prstGeom>
          </p:spPr>
        </p:pic>
        <p:pic>
          <p:nvPicPr>
            <p:cNvPr id="18" name="Picture 17">
              <a:extLst>
                <a:ext uri="{FF2B5EF4-FFF2-40B4-BE49-F238E27FC236}">
                  <a16:creationId xmlns:a16="http://schemas.microsoft.com/office/drawing/2014/main" id="{C132427A-F37B-4DA4-8AA9-BA1234B43BB9}"/>
                </a:ext>
              </a:extLst>
            </p:cNvPr>
            <p:cNvPicPr>
              <a:picLocks noChangeAspect="1"/>
            </p:cNvPicPr>
            <p:nvPr/>
          </p:nvPicPr>
          <p:blipFill>
            <a:blip r:embed="rId5"/>
            <a:stretch>
              <a:fillRect/>
            </a:stretch>
          </p:blipFill>
          <p:spPr>
            <a:xfrm>
              <a:off x="10244950" y="5885485"/>
              <a:ext cx="469963" cy="469963"/>
            </a:xfrm>
            <a:prstGeom prst="rect">
              <a:avLst/>
            </a:prstGeom>
          </p:spPr>
        </p:pic>
      </p:grpSp>
      <p:pic>
        <p:nvPicPr>
          <p:cNvPr id="21" name="Picture 14" descr="Vector cute student cartoon character kid children school education hand draw art illustration">
            <a:extLst>
              <a:ext uri="{FF2B5EF4-FFF2-40B4-BE49-F238E27FC236}">
                <a16:creationId xmlns:a16="http://schemas.microsoft.com/office/drawing/2014/main" id="{C6C778BD-5276-48C9-9172-851885C9C2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backgroundMark x1="51597" y1="31096" x2="52556" y2="48770"/>
                        <a14:backgroundMark x1="50799" y1="34899" x2="54952" y2="48098"/>
                      </a14:backgroundRemoval>
                    </a14:imgEffect>
                  </a14:imgLayer>
                </a14:imgProps>
              </a:ext>
              <a:ext uri="{28A0092B-C50C-407E-A947-70E740481C1C}">
                <a14:useLocalDpi xmlns:a14="http://schemas.microsoft.com/office/drawing/2010/main" val="0"/>
              </a:ext>
            </a:extLst>
          </a:blip>
          <a:srcRect r="47955"/>
          <a:stretch/>
        </p:blipFill>
        <p:spPr bwMode="auto">
          <a:xfrm>
            <a:off x="-3747488" y="1985492"/>
            <a:ext cx="3624754" cy="49731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Vector cute student cartoon character kid children school education hand draw art illustration">
            <a:extLst>
              <a:ext uri="{FF2B5EF4-FFF2-40B4-BE49-F238E27FC236}">
                <a16:creationId xmlns:a16="http://schemas.microsoft.com/office/drawing/2014/main" id="{432D4875-029C-420E-8A4B-F1BBA6915586}"/>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10000" b="90000" l="10000" r="90000">
                        <a14:foregroundMark x1="20927" y1="53468" x2="31470" y2="59284"/>
                        <a14:foregroundMark x1="33706" y1="47204" x2="34665" y2="57718"/>
                        <a14:foregroundMark x1="34665" y1="60626" x2="38818" y2="68680"/>
                        <a14:foregroundMark x1="38658" y1="59732" x2="42332" y2="74944"/>
                        <a14:foregroundMark x1="29233" y1="84340" x2="29393" y2="84787"/>
                        <a14:foregroundMark x1="29393" y1="84787" x2="29393" y2="84787"/>
                        <a14:foregroundMark x1="38179" y1="82103" x2="38658" y2="85459"/>
                        <a14:foregroundMark x1="62141" y1="32215" x2="72204" y2="31544"/>
                        <a14:foregroundMark x1="72204" y1="31544" x2="72524" y2="31544"/>
                        <a14:foregroundMark x1="61981" y1="69351" x2="69010" y2="67338"/>
                        <a14:foregroundMark x1="69329" y1="66890" x2="69329" y2="66890"/>
                        <a14:foregroundMark x1="69329" y1="66890" x2="69329" y2="66890"/>
                        <a14:foregroundMark x1="73482" y1="58613" x2="78435" y2="57271"/>
                        <a14:foregroundMark x1="64377" y1="84787" x2="64537" y2="81208"/>
                        <a14:foregroundMark x1="72045" y1="86130" x2="72045" y2="81432"/>
                        <a14:foregroundMark x1="69169" y1="16779" x2="69169" y2="16779"/>
                        <a14:backgroundMark x1="49521" y1="40045" x2="50958" y2="47427"/>
                        <a14:backgroundMark x1="50000" y1="38479" x2="50958" y2="56376"/>
                        <a14:backgroundMark x1="49840" y1="30649" x2="50000" y2="58389"/>
                        <a14:backgroundMark x1="50479" y1="45414" x2="48882" y2="29306"/>
                        <a14:backgroundMark x1="48882" y1="29306" x2="50479" y2="55481"/>
                        <a14:backgroundMark x1="50319" y1="41834" x2="50000" y2="25280"/>
                      </a14:backgroundRemoval>
                    </a14:imgEffect>
                  </a14:imgLayer>
                </a14:imgProps>
              </a:ext>
              <a:ext uri="{28A0092B-C50C-407E-A947-70E740481C1C}">
                <a14:useLocalDpi xmlns:a14="http://schemas.microsoft.com/office/drawing/2010/main" val="0"/>
              </a:ext>
            </a:extLst>
          </a:blip>
          <a:srcRect l="49839"/>
          <a:stretch/>
        </p:blipFill>
        <p:spPr bwMode="auto">
          <a:xfrm>
            <a:off x="12384640" y="1601284"/>
            <a:ext cx="3779520" cy="538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017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77000">
                                          <p:cBhvr additive="base">
                                            <p:cTn id="14"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63" presetClass="path" presetSubtype="0" accel="50000" decel="50000" fill="hold" nodeType="withEffect">
                                      <p:stCondLst>
                                        <p:cond delay="0"/>
                                      </p:stCondLst>
                                      <p:childTnLst>
                                        <p:animMotion origin="layout" path="M 3.95833E-6 -3.33333E-6 L 0.24518 0.01922 " pathEditMode="relative" rAng="0" ptsTypes="AA">
                                          <p:cBhvr>
                                            <p:cTn id="22" dur="2000" fill="hold"/>
                                            <p:tgtEl>
                                              <p:spTgt spid="21"/>
                                            </p:tgtEl>
                                            <p:attrNameLst>
                                              <p:attrName>ppt_x</p:attrName>
                                              <p:attrName>ppt_y</p:attrName>
                                            </p:attrNameLst>
                                          </p:cBhvr>
                                          <p:rCtr x="12266" y="949"/>
                                        </p:animMotion>
                                      </p:childTnLst>
                                    </p:cTn>
                                  </p:par>
                                  <p:par>
                                    <p:cTn id="23" presetID="35" presetClass="path" presetSubtype="0" accel="50000" decel="50000" fill="hold" nodeType="withEffect">
                                      <p:stCondLst>
                                        <p:cond delay="0"/>
                                      </p:stCondLst>
                                      <p:childTnLst>
                                        <p:animMotion origin="layout" path="M -3.125E-6 -4.44444E-6 L -0.24401 0.02524 " pathEditMode="relative" rAng="0" ptsTypes="AA">
                                          <p:cBhvr>
                                            <p:cTn id="24" dur="2000" fill="hold"/>
                                            <p:tgtEl>
                                              <p:spTgt spid="22"/>
                                            </p:tgtEl>
                                            <p:attrNameLst>
                                              <p:attrName>ppt_x</p:attrName>
                                              <p:attrName>ppt_y</p:attrName>
                                            </p:attrNameLst>
                                          </p:cBhvr>
                                          <p:rCtr x="-12201"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63" presetClass="path" presetSubtype="0" accel="50000" decel="50000" fill="hold" nodeType="withEffect">
                                      <p:stCondLst>
                                        <p:cond delay="0"/>
                                      </p:stCondLst>
                                      <p:childTnLst>
                                        <p:animMotion origin="layout" path="M 3.95833E-6 -3.33333E-6 L 0.24518 0.01922 " pathEditMode="relative" rAng="0" ptsTypes="AA">
                                          <p:cBhvr>
                                            <p:cTn id="22" dur="2000" fill="hold"/>
                                            <p:tgtEl>
                                              <p:spTgt spid="21"/>
                                            </p:tgtEl>
                                            <p:attrNameLst>
                                              <p:attrName>ppt_x</p:attrName>
                                              <p:attrName>ppt_y</p:attrName>
                                            </p:attrNameLst>
                                          </p:cBhvr>
                                          <p:rCtr x="12266" y="949"/>
                                        </p:animMotion>
                                      </p:childTnLst>
                                    </p:cTn>
                                  </p:par>
                                  <p:par>
                                    <p:cTn id="23" presetID="35" presetClass="path" presetSubtype="0" accel="50000" decel="50000" fill="hold" nodeType="withEffect">
                                      <p:stCondLst>
                                        <p:cond delay="0"/>
                                      </p:stCondLst>
                                      <p:childTnLst>
                                        <p:animMotion origin="layout" path="M -3.125E-6 -4.44444E-6 L -0.24401 0.02524 " pathEditMode="relative" rAng="0" ptsTypes="AA">
                                          <p:cBhvr>
                                            <p:cTn id="24" dur="2000" fill="hold"/>
                                            <p:tgtEl>
                                              <p:spTgt spid="22"/>
                                            </p:tgtEl>
                                            <p:attrNameLst>
                                              <p:attrName>ppt_x</p:attrName>
                                              <p:attrName>ppt_y</p:attrName>
                                            </p:attrNameLst>
                                          </p:cBhvr>
                                          <p:rCtr x="-12201"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79ED88-0676-4A97-A74E-BE822C17132C}"/>
              </a:ext>
            </a:extLst>
          </p:cNvPr>
          <p:cNvGrpSpPr/>
          <p:nvPr/>
        </p:nvGrpSpPr>
        <p:grpSpPr>
          <a:xfrm>
            <a:off x="1410092" y="927386"/>
            <a:ext cx="8940518" cy="1866537"/>
            <a:chOff x="730328" y="1528061"/>
            <a:chExt cx="16855915" cy="1866537"/>
          </a:xfrm>
        </p:grpSpPr>
        <p:sp>
          <p:nvSpPr>
            <p:cNvPr id="3" name="TextBox 2">
              <a:extLst>
                <a:ext uri="{FF2B5EF4-FFF2-40B4-BE49-F238E27FC236}">
                  <a16:creationId xmlns:a16="http://schemas.microsoft.com/office/drawing/2014/main" id="{252849C9-489A-4640-B544-04405DA4443C}"/>
                </a:ext>
              </a:extLst>
            </p:cNvPr>
            <p:cNvSpPr txBox="1"/>
            <p:nvPr/>
          </p:nvSpPr>
          <p:spPr>
            <a:xfrm>
              <a:off x="730330" y="1528061"/>
              <a:ext cx="16855913" cy="1866537"/>
            </a:xfrm>
            <a:prstGeom prst="rect">
              <a:avLst/>
            </a:prstGeom>
            <a:noFill/>
          </p:spPr>
          <p:txBody>
            <a:bodyPr wrap="square">
              <a:spAutoFit/>
            </a:bodyPr>
            <a:lstStyle/>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BÌNH CHỌN </a:t>
              </a:r>
              <a:endParaRPr lang="vi-VN"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a:p>
              <a:pPr algn="ctr">
                <a:lnSpc>
                  <a:spcPct val="80000"/>
                </a:lnSpc>
              </a:pPr>
              <a:r>
                <a:rPr lang="en-US" sz="72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NHÓM ĐỌC TỐT NHẤT</a:t>
              </a:r>
            </a:p>
          </p:txBody>
        </p:sp>
        <p:sp>
          <p:nvSpPr>
            <p:cNvPr id="4" name="TextBox 3">
              <a:extLst>
                <a:ext uri="{FF2B5EF4-FFF2-40B4-BE49-F238E27FC236}">
                  <a16:creationId xmlns:a16="http://schemas.microsoft.com/office/drawing/2014/main" id="{9317DB61-CE13-4DD0-8FBE-E9C4B877134D}"/>
                </a:ext>
              </a:extLst>
            </p:cNvPr>
            <p:cNvSpPr txBox="1"/>
            <p:nvPr/>
          </p:nvSpPr>
          <p:spPr>
            <a:xfrm>
              <a:off x="730328" y="1528061"/>
              <a:ext cx="16855913" cy="1866537"/>
            </a:xfrm>
            <a:prstGeom prst="rect">
              <a:avLst/>
            </a:prstGeom>
            <a:noFill/>
          </p:spPr>
          <p:txBody>
            <a:bodyPr wrap="square">
              <a:spAutoFit/>
            </a:bodyPr>
            <a:lstStyle/>
            <a:p>
              <a:pPr algn="ctr">
                <a:lnSpc>
                  <a:spcPct val="80000"/>
                </a:lnSpc>
              </a:pP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B</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Ì</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 </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endParaRPr lang="vi-VN" sz="72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a:p>
              <a:pPr algn="ctr">
                <a:lnSpc>
                  <a:spcPct val="80000"/>
                </a:lnSpc>
              </a:pP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Ó</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M </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en-US" sz="72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 </a:t>
              </a:r>
              <a:r>
                <a:rPr lang="en-US" sz="72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Ố</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 </a:t>
              </a:r>
              <a:r>
                <a:rPr lang="en-US" sz="72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en-US" sz="72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72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Ấ</a:t>
              </a:r>
              <a:r>
                <a:rPr lang="en-US" sz="72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p>
          </p:txBody>
        </p:sp>
      </p:grpSp>
      <p:pic>
        <p:nvPicPr>
          <p:cNvPr id="5" name="Picture 68" descr="Premium Vector | Happy cute little kids boy and girl read book">
            <a:extLst>
              <a:ext uri="{FF2B5EF4-FFF2-40B4-BE49-F238E27FC236}">
                <a16:creationId xmlns:a16="http://schemas.microsoft.com/office/drawing/2014/main" id="{9738B785-EFF4-4B11-8143-58A1AA0E54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4" b="89936" l="9904" r="90256">
                        <a14:foregroundMark x1="22204" y1="36262" x2="31470" y2="40575"/>
                        <a14:foregroundMark x1="40256" y1="34026" x2="37540" y2="39297"/>
                        <a14:foregroundMark x1="28754" y1="41693" x2="35783" y2="44569"/>
                        <a14:foregroundMark x1="59585" y1="35304" x2="64537" y2="41853"/>
                        <a14:foregroundMark x1="64537" y1="41853" x2="65176" y2="42332"/>
                        <a14:foregroundMark x1="73642" y1="34185" x2="74760" y2="38019"/>
                        <a14:foregroundMark x1="90256" y1="49521" x2="90256" y2="49521"/>
                      </a14:backgroundRemoval>
                    </a14:imgEffect>
                  </a14:imgLayer>
                </a14:imgProps>
              </a:ext>
              <a:ext uri="{28A0092B-C50C-407E-A947-70E740481C1C}">
                <a14:useLocalDpi xmlns:a14="http://schemas.microsoft.com/office/drawing/2010/main" val="0"/>
              </a:ext>
            </a:extLst>
          </a:blip>
          <a:srcRect/>
          <a:stretch>
            <a:fillRect/>
          </a:stretch>
        </p:blipFill>
        <p:spPr bwMode="auto">
          <a:xfrm>
            <a:off x="232221" y="2510590"/>
            <a:ext cx="4767438" cy="4767438"/>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3670200" imgH="1397160"/>
        </mc:Choice>
        <mc:Fallback>
          <p:control name="TextBox1" r:id="rId1" imgW="3670200" imgH="1397160">
            <p:pic>
              <p:nvPicPr>
                <p:cNvPr id="6" name="TextBox1">
                  <a:extLst>
                    <a:ext uri="{FF2B5EF4-FFF2-40B4-BE49-F238E27FC236}">
                      <a16:creationId xmlns:a16="http://schemas.microsoft.com/office/drawing/2014/main" id="{FC175E78-F270-4A35-A259-E814087F56F8}"/>
                    </a:ext>
                  </a:extLst>
                </p:cNvPr>
                <p:cNvPicPr>
                  <a:picLocks/>
                </p:cNvPicPr>
                <p:nvPr/>
              </p:nvPicPr>
              <p:blipFill>
                <a:blip r:embed="rId6"/>
                <a:stretch>
                  <a:fillRect/>
                </a:stretch>
              </p:blipFill>
              <p:spPr>
                <a:xfrm>
                  <a:off x="6096000" y="4197238"/>
                  <a:ext cx="3668542" cy="1394141"/>
                </a:xfrm>
                <a:prstGeom prst="rect">
                  <a:avLst/>
                </a:prstGeom>
              </p:spPr>
            </p:pic>
          </p:control>
        </mc:Fallback>
      </mc:AlternateContent>
    </p:controls>
    <p:extLst>
      <p:ext uri="{BB962C8B-B14F-4D97-AF65-F5344CB8AC3E}">
        <p14:creationId xmlns:p14="http://schemas.microsoft.com/office/powerpoint/2010/main" val="26390678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2" descr="ciri-ciri, fungsi, definisi, jenis, pengertian, dan contoh kalimat pronoun beserta artinya">
            <a:extLst>
              <a:ext uri="{FF2B5EF4-FFF2-40B4-BE49-F238E27FC236}">
                <a16:creationId xmlns:a16="http://schemas.microsoft.com/office/drawing/2014/main" id="{6F7FF76C-5B74-4D2B-A91F-137F62FAFA7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089" b="82990" l="33887" r="66309">
                        <a14:foregroundMark x1="34082" y1="28179" x2="59668" y2="31271"/>
                        <a14:foregroundMark x1="45313" y1="18557" x2="52344" y2="18385"/>
                        <a14:foregroundMark x1="52344" y1="18385" x2="55176" y2="19244"/>
                        <a14:foregroundMark x1="55176" y1="19244" x2="60156" y2="26460"/>
                        <a14:foregroundMark x1="60156" y1="26460" x2="64844" y2="57216"/>
                        <a14:foregroundMark x1="64844" y1="57216" x2="64844" y2="58591"/>
                        <a14:foregroundMark x1="64844" y1="58591" x2="53320" y2="56873"/>
                        <a14:foregroundMark x1="63965" y1="61340" x2="66309" y2="52405"/>
                        <a14:foregroundMark x1="66309" y1="52405" x2="65039" y2="37285"/>
                        <a14:foregroundMark x1="64844" y1="34536" x2="61486" y2="21735"/>
                        <a14:foregroundMark x1="52930" y1="21478" x2="41211" y2="26460"/>
                        <a14:foregroundMark x1="40234" y1="27835" x2="44043" y2="64261"/>
                        <a14:foregroundMark x1="46289" y1="22509" x2="47070" y2="42096"/>
                        <a14:foregroundMark x1="36914" y1="32818" x2="46582" y2="35052"/>
                        <a14:foregroundMark x1="39746" y1="39519" x2="36816" y2="52405"/>
                        <a14:foregroundMark x1="36816" y1="52405" x2="36426" y2="60825"/>
                        <a14:foregroundMark x1="37402" y1="59450" x2="37402" y2="59450"/>
                        <a14:foregroundMark x1="39258" y1="58591" x2="44824" y2="59450"/>
                        <a14:foregroundMark x1="40234" y1="47423" x2="41797" y2="54983"/>
                        <a14:foregroundMark x1="39453" y1="50687" x2="43066" y2="58763"/>
                        <a14:foregroundMark x1="43066" y1="58763" x2="43750" y2="59450"/>
                        <a14:foregroundMark x1="51367" y1="78522" x2="51855" y2="82990"/>
                        <a14:foregroundMark x1="41504" y1="14089" x2="41504" y2="14089"/>
                        <a14:backgroundMark x1="60254" y1="18900" x2="62012" y2="20790"/>
                      </a14:backgroundRemoval>
                    </a14:imgEffect>
                  </a14:imgLayer>
                </a14:imgProps>
              </a:ext>
              <a:ext uri="{28A0092B-C50C-407E-A947-70E740481C1C}">
                <a14:useLocalDpi xmlns:a14="http://schemas.microsoft.com/office/drawing/2010/main" val="0"/>
              </a:ext>
            </a:extLst>
          </a:blip>
          <a:srcRect l="32216" t="10593" r="31667" b="14364"/>
          <a:stretch/>
        </p:blipFill>
        <p:spPr bwMode="auto">
          <a:xfrm>
            <a:off x="8586061" y="2391875"/>
            <a:ext cx="3605939" cy="425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6425D99A-A01A-442C-8F09-92B994073CC8}"/>
              </a:ext>
            </a:extLst>
          </p:cNvPr>
          <p:cNvSpPr/>
          <p:nvPr/>
        </p:nvSpPr>
        <p:spPr>
          <a:xfrm>
            <a:off x="410548" y="1904609"/>
            <a:ext cx="8258370" cy="4421553"/>
          </a:xfrm>
          <a:custGeom>
            <a:avLst/>
            <a:gdLst>
              <a:gd name="connsiteX0" fmla="*/ 0 w 8258370"/>
              <a:gd name="connsiteY0" fmla="*/ 599253 h 4421553"/>
              <a:gd name="connsiteX1" fmla="*/ 599253 w 8258370"/>
              <a:gd name="connsiteY1" fmla="*/ 0 h 4421553"/>
              <a:gd name="connsiteX2" fmla="*/ 7659117 w 8258370"/>
              <a:gd name="connsiteY2" fmla="*/ 0 h 4421553"/>
              <a:gd name="connsiteX3" fmla="*/ 8258370 w 8258370"/>
              <a:gd name="connsiteY3" fmla="*/ 599253 h 4421553"/>
              <a:gd name="connsiteX4" fmla="*/ 8258370 w 8258370"/>
              <a:gd name="connsiteY4" fmla="*/ 3822300 h 4421553"/>
              <a:gd name="connsiteX5" fmla="*/ 7659117 w 8258370"/>
              <a:gd name="connsiteY5" fmla="*/ 4421553 h 4421553"/>
              <a:gd name="connsiteX6" fmla="*/ 599253 w 8258370"/>
              <a:gd name="connsiteY6" fmla="*/ 4421553 h 4421553"/>
              <a:gd name="connsiteX7" fmla="*/ 0 w 8258370"/>
              <a:gd name="connsiteY7" fmla="*/ 3822300 h 4421553"/>
              <a:gd name="connsiteX8" fmla="*/ 0 w 8258370"/>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8370" h="4421553" fill="none" extrusionOk="0">
                <a:moveTo>
                  <a:pt x="0" y="599253"/>
                </a:moveTo>
                <a:cubicBezTo>
                  <a:pt x="1740" y="315385"/>
                  <a:pt x="294714" y="44339"/>
                  <a:pt x="599253" y="0"/>
                </a:cubicBezTo>
                <a:cubicBezTo>
                  <a:pt x="3509742" y="72427"/>
                  <a:pt x="6366780" y="61419"/>
                  <a:pt x="7659117" y="0"/>
                </a:cubicBezTo>
                <a:cubicBezTo>
                  <a:pt x="7983036" y="-48455"/>
                  <a:pt x="8203694" y="251757"/>
                  <a:pt x="8258370" y="599253"/>
                </a:cubicBezTo>
                <a:cubicBezTo>
                  <a:pt x="8359246" y="1011066"/>
                  <a:pt x="8151057" y="2412419"/>
                  <a:pt x="8258370" y="3822300"/>
                </a:cubicBezTo>
                <a:cubicBezTo>
                  <a:pt x="8260334" y="4143292"/>
                  <a:pt x="7972099" y="4401402"/>
                  <a:pt x="7659117" y="4421553"/>
                </a:cubicBezTo>
                <a:cubicBezTo>
                  <a:pt x="6144924" y="4451380"/>
                  <a:pt x="3323223" y="4342247"/>
                  <a:pt x="599253" y="4421553"/>
                </a:cubicBezTo>
                <a:cubicBezTo>
                  <a:pt x="330013" y="4414576"/>
                  <a:pt x="-32520" y="4159688"/>
                  <a:pt x="0" y="3822300"/>
                </a:cubicBezTo>
                <a:cubicBezTo>
                  <a:pt x="50037" y="2320250"/>
                  <a:pt x="770" y="1818915"/>
                  <a:pt x="0" y="599253"/>
                </a:cubicBezTo>
                <a:close/>
              </a:path>
              <a:path w="8258370" h="4421553" stroke="0" extrusionOk="0">
                <a:moveTo>
                  <a:pt x="0" y="599253"/>
                </a:moveTo>
                <a:cubicBezTo>
                  <a:pt x="32638" y="277191"/>
                  <a:pt x="282480" y="29555"/>
                  <a:pt x="599253" y="0"/>
                </a:cubicBezTo>
                <a:cubicBezTo>
                  <a:pt x="3149595" y="123000"/>
                  <a:pt x="4227349" y="-96860"/>
                  <a:pt x="7659117" y="0"/>
                </a:cubicBezTo>
                <a:cubicBezTo>
                  <a:pt x="7961018" y="-22145"/>
                  <a:pt x="8262123" y="260729"/>
                  <a:pt x="8258370" y="599253"/>
                </a:cubicBezTo>
                <a:cubicBezTo>
                  <a:pt x="8261543" y="2163788"/>
                  <a:pt x="8352637" y="2902557"/>
                  <a:pt x="8258370" y="3822300"/>
                </a:cubicBezTo>
                <a:cubicBezTo>
                  <a:pt x="8206795" y="4171943"/>
                  <a:pt x="7981690" y="4420181"/>
                  <a:pt x="7659117" y="4421553"/>
                </a:cubicBezTo>
                <a:cubicBezTo>
                  <a:pt x="6202989" y="4260846"/>
                  <a:pt x="2587384"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5" name="TextBox 4">
            <a:extLst>
              <a:ext uri="{FF2B5EF4-FFF2-40B4-BE49-F238E27FC236}">
                <a16:creationId xmlns:a16="http://schemas.microsoft.com/office/drawing/2014/main" id="{785C095F-7EB4-4234-951B-3A82B0D30F10}"/>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9B795FBC-6CD5-4736-B547-AB9F41426D56}"/>
              </a:ext>
            </a:extLst>
          </p:cNvPr>
          <p:cNvPicPr>
            <a:picLocks noChangeAspect="1"/>
          </p:cNvPicPr>
          <p:nvPr/>
        </p:nvPicPr>
        <p:blipFill>
          <a:blip r:embed="rId4"/>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15AB651C-24D9-4119-96E2-C89D574D81E2}"/>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id="{833C52F3-CB3F-4E2B-9B50-233B4543B930}"/>
              </a:ext>
            </a:extLst>
          </p:cNvPr>
          <p:cNvPicPr>
            <a:picLocks noChangeAspect="1"/>
          </p:cNvPicPr>
          <p:nvPr/>
        </p:nvPicPr>
        <p:blipFill>
          <a:blip r:embed="rId4"/>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96E2334-F09B-4D48-B1F2-6B7F9377360C}"/>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B21EF9A9-A715-4CED-B477-959A6B21977E}"/>
              </a:ext>
            </a:extLst>
          </p:cNvPr>
          <p:cNvPicPr>
            <a:picLocks noChangeAspect="1"/>
          </p:cNvPicPr>
          <p:nvPr/>
        </p:nvPicPr>
        <p:blipFill>
          <a:blip r:embed="rId4"/>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DC439DFB-B9F9-4162-BD0D-E4DEE9D2F03E}"/>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DA06165A-8C97-41B8-A734-61CCB0F5458B}"/>
              </a:ext>
            </a:extLst>
          </p:cNvPr>
          <p:cNvPicPr>
            <a:picLocks noChangeAspect="1"/>
          </p:cNvPicPr>
          <p:nvPr/>
        </p:nvPicPr>
        <p:blipFill>
          <a:blip r:embed="rId4"/>
          <a:stretch>
            <a:fillRect/>
          </a:stretch>
        </p:blipFill>
        <p:spPr>
          <a:xfrm rot="737208" flipH="1">
            <a:off x="755225" y="5080985"/>
            <a:ext cx="919996" cy="919996"/>
          </a:xfrm>
          <a:prstGeom prst="rect">
            <a:avLst/>
          </a:prstGeom>
        </p:spPr>
      </p:pic>
      <p:grpSp>
        <p:nvGrpSpPr>
          <p:cNvPr id="13" name="Group 12">
            <a:extLst>
              <a:ext uri="{FF2B5EF4-FFF2-40B4-BE49-F238E27FC236}">
                <a16:creationId xmlns:a16="http://schemas.microsoft.com/office/drawing/2014/main" id="{26155783-4254-49F8-9C27-19CC4A5FFF30}"/>
              </a:ext>
            </a:extLst>
          </p:cNvPr>
          <p:cNvGrpSpPr/>
          <p:nvPr/>
        </p:nvGrpSpPr>
        <p:grpSpPr>
          <a:xfrm>
            <a:off x="3694146" y="280205"/>
            <a:ext cx="4974772" cy="1323439"/>
            <a:chOff x="3608614" y="0"/>
            <a:chExt cx="4974772" cy="1323439"/>
          </a:xfrm>
        </p:grpSpPr>
        <p:sp>
          <p:nvSpPr>
            <p:cNvPr id="14" name="TextBox 13">
              <a:extLst>
                <a:ext uri="{FF2B5EF4-FFF2-40B4-BE49-F238E27FC236}">
                  <a16:creationId xmlns:a16="http://schemas.microsoft.com/office/drawing/2014/main" id="{3573AA95-0403-49F0-9B1A-1180F3D80D72}"/>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5" name="TextBox 14">
              <a:extLst>
                <a:ext uri="{FF2B5EF4-FFF2-40B4-BE49-F238E27FC236}">
                  <a16:creationId xmlns:a16="http://schemas.microsoft.com/office/drawing/2014/main" id="{DB62B0B4-7ABE-436F-A791-AC78376F9E1D}"/>
                </a:ext>
              </a:extLst>
            </p:cNvPr>
            <p:cNvSpPr txBox="1"/>
            <p:nvPr/>
          </p:nvSpPr>
          <p:spPr>
            <a:xfrm>
              <a:off x="3608614" y="0"/>
              <a:ext cx="4974772" cy="1323439"/>
            </a:xfrm>
            <a:prstGeom prst="rect">
              <a:avLst/>
            </a:prstGeom>
            <a:noFill/>
          </p:spPr>
          <p:txBody>
            <a:bodyPr wrap="square" rtlCol="0">
              <a:spAutoFit/>
            </a:bodyPr>
            <a:lstStyle/>
            <a:p>
              <a:pPr algn="ct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162504594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iều Hòa Không Khí, Tường, Không Khí, Điều Kiện Hoạt động  Background Vector để tải xuống miễn phí - Pngtree">
            <a:extLst>
              <a:ext uri="{FF2B5EF4-FFF2-40B4-BE49-F238E27FC236}">
                <a16:creationId xmlns:a16="http://schemas.microsoft.com/office/drawing/2014/main" id="{3A595430-949A-44A1-BC5E-AD6233AA8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Premium Vector | Animal shelter cartoon illustration with pets in cages and  volunteers feeding animals for adopting">
            <a:extLst>
              <a:ext uri="{FF2B5EF4-FFF2-40B4-BE49-F238E27FC236}">
                <a16:creationId xmlns:a16="http://schemas.microsoft.com/office/drawing/2014/main" id="{E5603F87-CAB7-4309-9998-DA4D2DCD86C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65" b="88209" l="160" r="50479">
                        <a14:foregroundMark x1="479" y1="12472" x2="27955" y2="64853"/>
                        <a14:foregroundMark x1="21725" y1="25624" x2="24760" y2="56463"/>
                        <a14:foregroundMark x1="10383" y1="44671" x2="19010" y2="54422"/>
                        <a14:foregroundMark x1="19010" y1="54422" x2="20927" y2="55102"/>
                        <a14:foregroundMark x1="8946" y1="46259" x2="10383" y2="83673"/>
                        <a14:foregroundMark x1="3834" y1="83673" x2="41693" y2="86168"/>
                        <a14:foregroundMark x1="27157" y1="86168" x2="49361" y2="88209"/>
                        <a14:foregroundMark x1="3355" y1="86621" x2="3355" y2="86621"/>
                        <a14:foregroundMark x1="1597" y1="87302" x2="11182" y2="86621"/>
                        <a14:foregroundMark x1="11182" y1="86621" x2="25240" y2="86621"/>
                        <a14:foregroundMark x1="4153" y1="32880" x2="10543" y2="40363"/>
                        <a14:foregroundMark x1="10543" y1="40363" x2="10543" y2="40363"/>
                        <a14:foregroundMark x1="7668" y1="28571" x2="10543" y2="44671"/>
                        <a14:foregroundMark x1="3195" y1="11565" x2="24281" y2="12472"/>
                        <a14:foregroundMark x1="25719" y1="12245" x2="24920" y2="39456"/>
                        <a14:foregroundMark x1="43930" y1="43084" x2="49201" y2="43084"/>
                        <a14:foregroundMark x1="50479" y1="41043" x2="50319" y2="77324"/>
                        <a14:foregroundMark x1="50479" y1="78912" x2="50479" y2="85714"/>
                        <a14:foregroundMark x1="30831" y1="30612" x2="31470" y2="38776"/>
                        <a14:foregroundMark x1="30351" y1="31746" x2="31150" y2="39002"/>
                        <a14:foregroundMark x1="30032" y1="35828" x2="31470" y2="40363"/>
                      </a14:backgroundRemoval>
                    </a14:imgEffect>
                  </a14:imgLayer>
                </a14:imgProps>
              </a:ext>
              <a:ext uri="{28A0092B-C50C-407E-A947-70E740481C1C}">
                <a14:useLocalDpi xmlns:a14="http://schemas.microsoft.com/office/drawing/2010/main" val="0"/>
              </a:ext>
            </a:extLst>
          </a:blip>
          <a:srcRect t="10687" r="48562" b="12333"/>
          <a:stretch/>
        </p:blipFill>
        <p:spPr bwMode="auto">
          <a:xfrm>
            <a:off x="-1" y="1972359"/>
            <a:ext cx="3458817" cy="36465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Premium Vector | Animal shelter cartoon illustration with pets in cages and  volunteers feeding animals for adopting">
            <a:extLst>
              <a:ext uri="{FF2B5EF4-FFF2-40B4-BE49-F238E27FC236}">
                <a16:creationId xmlns:a16="http://schemas.microsoft.com/office/drawing/2014/main" id="{0B2CF420-C723-42CB-9C50-B3675BB1EF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5624" b="87302" l="52716" r="99681">
                        <a14:foregroundMark x1="55272" y1="68027" x2="65176" y2="79592"/>
                        <a14:foregroundMark x1="56070" y1="85714" x2="68371" y2="85714"/>
                        <a14:foregroundMark x1="61821" y1="66667" x2="68211" y2="74150"/>
                        <a14:foregroundMark x1="60224" y1="70975" x2="66294" y2="67800"/>
                        <a14:foregroundMark x1="52716" y1="70748" x2="52716" y2="70748"/>
                        <a14:foregroundMark x1="73482" y1="53515" x2="99840" y2="81179"/>
                        <a14:foregroundMark x1="99042" y1="65533" x2="99840" y2="80045"/>
                        <a14:foregroundMark x1="80671" y1="80045" x2="92492" y2="82313"/>
                        <a14:foregroundMark x1="74441" y1="59637" x2="75559" y2="77551"/>
                        <a14:foregroundMark x1="77157" y1="54649" x2="83706" y2="54649"/>
                        <a14:foregroundMark x1="83706" y1="54649" x2="91853" y2="54195"/>
                        <a14:foregroundMark x1="91853" y1="54195" x2="95367" y2="54195"/>
                        <a14:foregroundMark x1="97604" y1="54195" x2="99840" y2="58957"/>
                        <a14:foregroundMark x1="99042" y1="62358" x2="99042" y2="69615"/>
                        <a14:foregroundMark x1="76518" y1="57370" x2="81789" y2="57143"/>
                        <a14:foregroundMark x1="74281" y1="71882" x2="75080" y2="82313"/>
                        <a14:foregroundMark x1="74281" y1="81633" x2="74281" y2="85714"/>
                        <a14:foregroundMark x1="74281" y1="87075" x2="86741" y2="87075"/>
                        <a14:foregroundMark x1="86901" y1="87075" x2="85942" y2="87075"/>
                        <a14:foregroundMark x1="88498" y1="87075" x2="88498" y2="87075"/>
                        <a14:foregroundMark x1="91374" y1="86395" x2="99681" y2="84580"/>
                        <a14:foregroundMark x1="99681" y1="84580" x2="99840" y2="84580"/>
                        <a14:foregroundMark x1="88179" y1="86168" x2="98722" y2="87302"/>
                        <a14:foregroundMark x1="89137" y1="56689" x2="97764" y2="69161"/>
                        <a14:foregroundMark x1="85783" y1="34921" x2="88019" y2="54649"/>
                        <a14:foregroundMark x1="87061" y1="35374" x2="94409" y2="62812"/>
                        <a14:foregroundMark x1="88179" y1="31746" x2="91853" y2="50794"/>
                        <a14:foregroundMark x1="82588" y1="34467" x2="83706" y2="49206"/>
                        <a14:foregroundMark x1="83706" y1="49206" x2="84665" y2="52381"/>
                        <a14:foregroundMark x1="85144" y1="38776" x2="89137" y2="70295"/>
                        <a14:foregroundMark x1="86262" y1="40590" x2="92013" y2="70975"/>
                        <a14:foregroundMark x1="86262" y1="40136" x2="92173" y2="55782"/>
                        <a14:foregroundMark x1="83067" y1="38095" x2="87380" y2="54195"/>
                        <a14:foregroundMark x1="86741" y1="30385" x2="83546" y2="37642"/>
                        <a14:foregroundMark x1="84505" y1="31293" x2="81310" y2="42177"/>
                        <a14:foregroundMark x1="81310" y1="42177" x2="81629" y2="50567"/>
                        <a14:foregroundMark x1="81310" y1="35374" x2="81789" y2="45805"/>
                        <a14:foregroundMark x1="81789" y1="34467" x2="85623" y2="30612"/>
                        <a14:foregroundMark x1="85942" y1="27664" x2="89137" y2="29252"/>
                        <a14:foregroundMark x1="89137" y1="29252" x2="91853" y2="39683"/>
                        <a14:foregroundMark x1="91374" y1="33787" x2="92812" y2="50567"/>
                        <a14:foregroundMark x1="85623" y1="27664" x2="84026" y2="29932"/>
                        <a14:foregroundMark x1="88179" y1="25624" x2="88179" y2="25624"/>
                        <a14:foregroundMark x1="88179" y1="25624" x2="88179" y2="25624"/>
                        <a14:foregroundMark x1="87540" y1="25624" x2="87380" y2="25624"/>
                        <a14:foregroundMark x1="87380" y1="25624" x2="87380" y2="25624"/>
                        <a14:foregroundMark x1="79712" y1="85714" x2="90415" y2="83900"/>
                      </a14:backgroundRemoval>
                    </a14:imgEffect>
                  </a14:imgLayer>
                </a14:imgProps>
              </a:ext>
              <a:ext uri="{28A0092B-C50C-407E-A947-70E740481C1C}">
                <a14:useLocalDpi xmlns:a14="http://schemas.microsoft.com/office/drawing/2010/main" val="0"/>
              </a:ext>
            </a:extLst>
          </a:blip>
          <a:srcRect l="52438" t="21128" b="11988"/>
          <a:stretch/>
        </p:blipFill>
        <p:spPr bwMode="auto">
          <a:xfrm>
            <a:off x="7779024" y="1303897"/>
            <a:ext cx="4412976" cy="43717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et Shop Logo Mascot Character, Graphic Templates - Envato Elements">
            <a:extLst>
              <a:ext uri="{FF2B5EF4-FFF2-40B4-BE49-F238E27FC236}">
                <a16:creationId xmlns:a16="http://schemas.microsoft.com/office/drawing/2014/main" id="{D13B1182-9D9F-4412-9929-E739F9847EE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30058" t="20378" r="29439" b="23275"/>
          <a:stretch/>
        </p:blipFill>
        <p:spPr bwMode="auto">
          <a:xfrm>
            <a:off x="3299792" y="1164781"/>
            <a:ext cx="4863548" cy="45108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98DCAEC-5D7C-4379-831B-5A00D1564B58}"/>
              </a:ext>
            </a:extLst>
          </p:cNvPr>
          <p:cNvGrpSpPr/>
          <p:nvPr/>
        </p:nvGrpSpPr>
        <p:grpSpPr>
          <a:xfrm>
            <a:off x="1734854" y="1089873"/>
            <a:ext cx="7993423" cy="1764972"/>
            <a:chOff x="5226702" y="6569062"/>
            <a:chExt cx="13231391" cy="3086020"/>
          </a:xfrm>
        </p:grpSpPr>
        <p:sp>
          <p:nvSpPr>
            <p:cNvPr id="8" name="TextBox 7">
              <a:extLst>
                <a:ext uri="{FF2B5EF4-FFF2-40B4-BE49-F238E27FC236}">
                  <a16:creationId xmlns:a16="http://schemas.microsoft.com/office/drawing/2014/main" id="{0D51BD24-7ABC-46C4-9579-0AB57ECE1117}"/>
                </a:ext>
              </a:extLst>
            </p:cNvPr>
            <p:cNvSpPr txBox="1"/>
            <p:nvPr/>
          </p:nvSpPr>
          <p:spPr>
            <a:xfrm>
              <a:off x="5250005" y="6585061"/>
              <a:ext cx="13208088" cy="3070021"/>
            </a:xfrm>
            <a:prstGeom prst="rect">
              <a:avLst/>
            </a:prstGeom>
            <a:noFill/>
          </p:spPr>
          <p:txBody>
            <a:bodyPr wrap="square" rtlCol="0">
              <a:prstTxWarp prst="textArchUp">
                <a:avLst/>
              </a:prstTxWarp>
              <a:spAutoFit/>
            </a:bodyPr>
            <a:lstStyle/>
            <a:p>
              <a:pPr algn="ctr">
                <a:lnSpc>
                  <a:spcPct val="130000"/>
                </a:lnSpc>
              </a:pPr>
              <a:r>
                <a:rPr lang="en-US" sz="9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Khởi động</a:t>
              </a:r>
              <a:endParaRPr lang="en-US" sz="9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9" name="TextBox 8">
              <a:extLst>
                <a:ext uri="{FF2B5EF4-FFF2-40B4-BE49-F238E27FC236}">
                  <a16:creationId xmlns:a16="http://schemas.microsoft.com/office/drawing/2014/main" id="{8A848426-0433-44DE-B4DD-A14C75B6984D}"/>
                </a:ext>
              </a:extLst>
            </p:cNvPr>
            <p:cNvSpPr txBox="1"/>
            <p:nvPr/>
          </p:nvSpPr>
          <p:spPr>
            <a:xfrm>
              <a:off x="5226702" y="6569062"/>
              <a:ext cx="13208091" cy="3070021"/>
            </a:xfrm>
            <a:prstGeom prst="rect">
              <a:avLst/>
            </a:prstGeom>
            <a:noFill/>
          </p:spPr>
          <p:txBody>
            <a:bodyPr wrap="square" rtlCol="0">
              <a:prstTxWarp prst="textArchUp">
                <a:avLst/>
              </a:prstTxWarp>
              <a:spAutoFit/>
            </a:bodyPr>
            <a:lstStyle/>
            <a:p>
              <a:pPr algn="ctr">
                <a:lnSpc>
                  <a:spcPct val="130000"/>
                </a:lnSpc>
              </a:pPr>
              <a:r>
                <a:rPr lang="en-US" sz="96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K</a:t>
              </a:r>
              <a:r>
                <a:rPr lang="en-US" sz="96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96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ở</a:t>
              </a:r>
              <a:r>
                <a:rPr lang="en-US" sz="96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i</a:t>
              </a:r>
              <a:r>
                <a:rPr lang="en-US" sz="9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96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đ</a:t>
              </a:r>
              <a:r>
                <a:rPr lang="en-US" sz="96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ộ</a:t>
              </a:r>
              <a:r>
                <a:rPr lang="en-US" sz="96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96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g</a:t>
              </a:r>
              <a:endParaRPr lang="en-US" sz="9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spTree>
    <p:extLst>
      <p:ext uri="{BB962C8B-B14F-4D97-AF65-F5344CB8AC3E}">
        <p14:creationId xmlns:p14="http://schemas.microsoft.com/office/powerpoint/2010/main" val="2207542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2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toon pet shop building Royalty Free Vector Image">
            <a:extLst>
              <a:ext uri="{FF2B5EF4-FFF2-40B4-BE49-F238E27FC236}">
                <a16:creationId xmlns:a16="http://schemas.microsoft.com/office/drawing/2014/main" id="{02F89A1A-8570-49AB-B68C-301E094E5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26" b="11498"/>
          <a:stretch/>
        </p:blipFill>
        <p:spPr bwMode="auto">
          <a:xfrm>
            <a:off x="0" y="0"/>
            <a:ext cx="12192000" cy="68937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9F16A0C-DC7E-42E4-ADAE-B41CF2D0A077}"/>
              </a:ext>
            </a:extLst>
          </p:cNvPr>
          <p:cNvSpPr/>
          <p:nvPr/>
        </p:nvSpPr>
        <p:spPr>
          <a:xfrm>
            <a:off x="7235687" y="2160104"/>
            <a:ext cx="1828800" cy="609600"/>
          </a:xfrm>
          <a:prstGeom prst="rect">
            <a:avLst/>
          </a:prstGeom>
          <a:solidFill>
            <a:srgbClr val="36474F"/>
          </a:solidFill>
          <a:ln>
            <a:solidFill>
              <a:srgbClr val="364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latin typeface="iCiel Crocante" panose="02000000000000000000" pitchFamily="50" charset="0"/>
              </a:rPr>
              <a:t>HOTEL</a:t>
            </a:r>
            <a:endParaRPr lang="en-US" sz="4400" b="1" dirty="0">
              <a:latin typeface="iCiel Crocante" panose="02000000000000000000" pitchFamily="50" charset="0"/>
            </a:endParaRPr>
          </a:p>
        </p:txBody>
      </p:sp>
      <p:pic>
        <p:nvPicPr>
          <p:cNvPr id="1030" name="Picture 6" descr="Pet Cartoon Images - Free Download on Freepik">
            <a:extLst>
              <a:ext uri="{FF2B5EF4-FFF2-40B4-BE49-F238E27FC236}">
                <a16:creationId xmlns:a16="http://schemas.microsoft.com/office/drawing/2014/main" id="{B098CF11-211E-4F50-A37F-B9B333878267}"/>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95493" y="312014"/>
            <a:ext cx="2186195" cy="21861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mignonne fille en portant une chat enfant avec animal personnage dessin  animé main dessiner art illustration 20767287 Art vectoriel chez Vecteezy">
            <a:extLst>
              <a:ext uri="{FF2B5EF4-FFF2-40B4-BE49-F238E27FC236}">
                <a16:creationId xmlns:a16="http://schemas.microsoft.com/office/drawing/2014/main" id="{972758CD-5B10-4E7D-A4E7-D95FD4CF8CD7}"/>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12449" b="85000" l="28367" r="71531">
                        <a14:foregroundMark x1="49082" y1="12449" x2="56735" y2="14184"/>
                        <a14:foregroundMark x1="41429" y1="65306" x2="47857" y2="69694"/>
                        <a14:foregroundMark x1="42041" y1="85102" x2="42041" y2="85102"/>
                        <a14:foregroundMark x1="44898" y1="85102" x2="44898" y2="85102"/>
                        <a14:foregroundMark x1="51735" y1="83571" x2="51735" y2="83571"/>
                        <a14:foregroundMark x1="71531" y1="50510" x2="71531" y2="50510"/>
                        <a14:foregroundMark x1="28367" y1="32755" x2="28367" y2="32755"/>
                        <a14:foregroundMark x1="71531" y1="35102" x2="71531" y2="35102"/>
                      </a14:backgroundRemoval>
                    </a14:imgEffect>
                  </a14:imgLayer>
                </a14:imgProps>
              </a:ext>
              <a:ext uri="{28A0092B-C50C-407E-A947-70E740481C1C}">
                <a14:useLocalDpi xmlns:a14="http://schemas.microsoft.com/office/drawing/2010/main" val="0"/>
              </a:ext>
            </a:extLst>
          </a:blip>
          <a:srcRect l="23974" t="7975" r="24931" b="10806"/>
          <a:stretch/>
        </p:blipFill>
        <p:spPr bwMode="auto">
          <a:xfrm>
            <a:off x="136478" y="3275464"/>
            <a:ext cx="2361062" cy="37531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ute Girl Cartoon Images - Free Download on Freepik">
            <a:extLst>
              <a:ext uri="{FF2B5EF4-FFF2-40B4-BE49-F238E27FC236}">
                <a16:creationId xmlns:a16="http://schemas.microsoft.com/office/drawing/2014/main" id="{3F9EECC8-7FFA-40B9-9DFD-7F08D79363E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375" b="86806" l="21667" r="77778">
                        <a14:foregroundMark x1="23611" y1="50694" x2="23611" y2="50694"/>
                        <a14:foregroundMark x1="44722" y1="11806" x2="52222" y2="11458"/>
                        <a14:foregroundMark x1="76111" y1="30556" x2="76111" y2="30556"/>
                        <a14:foregroundMark x1="52222" y1="86458" x2="52222" y2="86458"/>
                        <a14:foregroundMark x1="45556" y1="86806" x2="45556" y2="86806"/>
                        <a14:foregroundMark x1="43333" y1="85069" x2="45278" y2="85069"/>
                        <a14:foregroundMark x1="52778" y1="83333" x2="52778" y2="83333"/>
                        <a14:foregroundMark x1="52222" y1="82639" x2="52222" y2="85417"/>
                        <a14:foregroundMark x1="46389" y1="10417" x2="46389" y2="10417"/>
                        <a14:foregroundMark x1="50278" y1="10069" x2="50278" y2="10069"/>
                        <a14:foregroundMark x1="43889" y1="10417" x2="43889" y2="10417"/>
                        <a14:foregroundMark x1="51389" y1="10069" x2="51389" y2="10069"/>
                        <a14:foregroundMark x1="51667" y1="10069" x2="48611" y2="10069"/>
                        <a14:foregroundMark x1="48611" y1="10069" x2="48611" y2="10069"/>
                        <a14:foregroundMark x1="74722" y1="42014" x2="74722" y2="42014"/>
                        <a14:foregroundMark x1="74722" y1="44792" x2="74722" y2="44792"/>
                        <a14:foregroundMark x1="74444" y1="38542" x2="74444" y2="38542"/>
                        <a14:foregroundMark x1="74722" y1="40278" x2="74722" y2="40278"/>
                        <a14:foregroundMark x1="71667" y1="56250" x2="71667" y2="56250"/>
                        <a14:foregroundMark x1="21944" y1="54861" x2="21944" y2="54861"/>
                        <a14:foregroundMark x1="21944" y1="48264" x2="22500" y2="55208"/>
                        <a14:foregroundMark x1="22778" y1="44444" x2="23056" y2="52083"/>
                        <a14:foregroundMark x1="77778" y1="30903" x2="77778" y2="30903"/>
                        <a14:foregroundMark x1="76667" y1="29514" x2="76667" y2="29514"/>
                        <a14:foregroundMark x1="69444" y1="17361" x2="69444" y2="17361"/>
                        <a14:foregroundMark x1="68056" y1="17361" x2="68056" y2="17361"/>
                      </a14:backgroundRemoval>
                    </a14:imgEffect>
                  </a14:imgLayer>
                </a14:imgProps>
              </a:ext>
              <a:ext uri="{28A0092B-C50C-407E-A947-70E740481C1C}">
                <a14:useLocalDpi xmlns:a14="http://schemas.microsoft.com/office/drawing/2010/main" val="0"/>
              </a:ext>
            </a:extLst>
          </a:blip>
          <a:srcRect l="19010" t="6455" r="17764" b="9950"/>
          <a:stretch/>
        </p:blipFill>
        <p:spPr bwMode="auto">
          <a:xfrm>
            <a:off x="8996496" y="3557122"/>
            <a:ext cx="3195504" cy="33800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E6033E5-E155-4C37-82EA-CEF334DBC67E}"/>
              </a:ext>
            </a:extLst>
          </p:cNvPr>
          <p:cNvPicPr>
            <a:picLocks noChangeAspect="1"/>
          </p:cNvPicPr>
          <p:nvPr/>
        </p:nvPicPr>
        <p:blipFill>
          <a:blip r:embed="rId10"/>
          <a:stretch>
            <a:fillRect/>
          </a:stretch>
        </p:blipFill>
        <p:spPr>
          <a:xfrm>
            <a:off x="0" y="540838"/>
            <a:ext cx="5070824" cy="2340820"/>
          </a:xfrm>
          <a:prstGeom prst="rect">
            <a:avLst/>
          </a:prstGeom>
        </p:spPr>
      </p:pic>
    </p:spTree>
    <p:extLst>
      <p:ext uri="{BB962C8B-B14F-4D97-AF65-F5344CB8AC3E}">
        <p14:creationId xmlns:p14="http://schemas.microsoft.com/office/powerpoint/2010/main" val="22805659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17"/>
                                        </p:tgtEl>
                                        <p:attrNameLst>
                                          <p:attrName>r</p:attrName>
                                        </p:attrNameLst>
                                      </p:cBhvr>
                                    </p:animRot>
                                    <p:animRot by="-240000">
                                      <p:cBhvr>
                                        <p:cTn id="12" dur="600" fill="hold">
                                          <p:stCondLst>
                                            <p:cond delay="600"/>
                                          </p:stCondLst>
                                        </p:cTn>
                                        <p:tgtEl>
                                          <p:spTgt spid="17"/>
                                        </p:tgtEl>
                                        <p:attrNameLst>
                                          <p:attrName>r</p:attrName>
                                        </p:attrNameLst>
                                      </p:cBhvr>
                                    </p:animRot>
                                    <p:animRot by="240000">
                                      <p:cBhvr>
                                        <p:cTn id="13" dur="600" fill="hold">
                                          <p:stCondLst>
                                            <p:cond delay="1200"/>
                                          </p:stCondLst>
                                        </p:cTn>
                                        <p:tgtEl>
                                          <p:spTgt spid="17"/>
                                        </p:tgtEl>
                                        <p:attrNameLst>
                                          <p:attrName>r</p:attrName>
                                        </p:attrNameLst>
                                      </p:cBhvr>
                                    </p:animRot>
                                    <p:animRot by="-240000">
                                      <p:cBhvr>
                                        <p:cTn id="14" dur="600" fill="hold">
                                          <p:stCondLst>
                                            <p:cond delay="1800"/>
                                          </p:stCondLst>
                                        </p:cTn>
                                        <p:tgtEl>
                                          <p:spTgt spid="17"/>
                                        </p:tgtEl>
                                        <p:attrNameLst>
                                          <p:attrName>r</p:attrName>
                                        </p:attrNameLst>
                                      </p:cBhvr>
                                    </p:animRot>
                                    <p:animRot by="120000">
                                      <p:cBhvr>
                                        <p:cTn id="15"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Chất Liệu Nền Phòng Khách Gia đình đơn Giản , Phòng Khách, Ghế Sô  Pha, Bàn Background Vector để tải xuống miễn phí - Pngtree">
            <a:extLst>
              <a:ext uri="{FF2B5EF4-FFF2-40B4-BE49-F238E27FC236}">
                <a16:creationId xmlns:a16="http://schemas.microsoft.com/office/drawing/2014/main" id="{7C3721DE-91CA-4FA5-887F-BECD7E22E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83909F39-6ACE-4DB7-9AC8-00AA8102C8CF}"/>
              </a:ext>
            </a:extLst>
          </p:cNvPr>
          <p:cNvSpPr/>
          <p:nvPr/>
        </p:nvSpPr>
        <p:spPr>
          <a:xfrm>
            <a:off x="394996" y="226813"/>
            <a:ext cx="11402008" cy="6404373"/>
          </a:xfrm>
          <a:prstGeom prst="roundRect">
            <a:avLst>
              <a:gd name="adj" fmla="val 8726"/>
            </a:avLst>
          </a:prstGeom>
          <a:ln w="38100">
            <a:prstDash val="lgDash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pic>
        <p:nvPicPr>
          <p:cNvPr id="6" name="Picture 26" descr="Página 21 | Cute Girl Cartoon Imagens – Download Grátis no Freepik">
            <a:extLst>
              <a:ext uri="{FF2B5EF4-FFF2-40B4-BE49-F238E27FC236}">
                <a16:creationId xmlns:a16="http://schemas.microsoft.com/office/drawing/2014/main" id="{4D3021BF-2CD2-4322-8BAD-35532B7EB43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8706" b="91059" l="9774" r="89850">
                        <a14:foregroundMark x1="35150" y1="8941" x2="35150" y2="8941"/>
                        <a14:foregroundMark x1="57331" y1="50588" x2="74060" y2="68000"/>
                        <a14:foregroundMark x1="53759" y1="91059" x2="53759" y2="91059"/>
                      </a14:backgroundRemoval>
                    </a14:imgEffect>
                  </a14:imgLayer>
                </a14:imgProps>
              </a:ext>
              <a:ext uri="{28A0092B-C50C-407E-A947-70E740481C1C}">
                <a14:useLocalDpi xmlns:a14="http://schemas.microsoft.com/office/drawing/2010/main" val="0"/>
              </a:ext>
            </a:extLst>
          </a:blip>
          <a:srcRect/>
          <a:stretch>
            <a:fillRect/>
          </a:stretch>
        </p:blipFill>
        <p:spPr bwMode="auto">
          <a:xfrm>
            <a:off x="-840724" y="3296264"/>
            <a:ext cx="4738318" cy="37885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AB7C0E-6258-49B4-8925-A8B2BBE85CB6}"/>
              </a:ext>
            </a:extLst>
          </p:cNvPr>
          <p:cNvSpPr txBox="1"/>
          <p:nvPr/>
        </p:nvSpPr>
        <p:spPr>
          <a:xfrm>
            <a:off x="787830" y="438099"/>
            <a:ext cx="10616340" cy="1323439"/>
          </a:xfrm>
          <a:prstGeom prst="rect">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4000" dirty="0">
                <a:solidFill>
                  <a:srgbClr val="002060"/>
                </a:solidFill>
                <a:latin typeface="Calibri" panose="020F0502020204030204" pitchFamily="34" charset="0"/>
                <a:cs typeface="Calibri" panose="020F0502020204030204" pitchFamily="34" charset="0"/>
              </a:rPr>
              <a:t>Nói điều em biết về công việc của những người trong ảnh dưới đây:</a:t>
            </a:r>
          </a:p>
        </p:txBody>
      </p:sp>
      <p:pic>
        <p:nvPicPr>
          <p:cNvPr id="2" name="Picture 1">
            <a:extLst>
              <a:ext uri="{FF2B5EF4-FFF2-40B4-BE49-F238E27FC236}">
                <a16:creationId xmlns:a16="http://schemas.microsoft.com/office/drawing/2014/main" id="{CB7A408D-CAF4-430E-A36B-8460C03EAC7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776" b="59896" l="30161" r="52782">
                        <a14:foregroundMark x1="30527" y1="33984" x2="30820" y2="48958"/>
                        <a14:foregroundMark x1="30820" y1="48958" x2="33895" y2="54036"/>
                        <a14:foregroundMark x1="33895" y1="54036" x2="41581" y2="55469"/>
                        <a14:foregroundMark x1="30820" y1="56510" x2="39971" y2="58594"/>
                        <a14:foregroundMark x1="39971" y1="58594" x2="44290" y2="58073"/>
                        <a14:foregroundMark x1="44290" y1="58073" x2="50732" y2="58073"/>
                        <a14:foregroundMark x1="52489" y1="60156" x2="52489" y2="60156"/>
                        <a14:foregroundMark x1="51537" y1="33464" x2="44290" y2="30078"/>
                        <a14:foregroundMark x1="52489" y1="29818" x2="52489" y2="29818"/>
                        <a14:foregroundMark x1="52489" y1="29818" x2="52928" y2="38672"/>
                        <a14:foregroundMark x1="30307" y1="59245" x2="31406" y2="50000"/>
                        <a14:foregroundMark x1="41581" y1="44792" x2="35505" y2="57031"/>
                        <a14:foregroundMark x1="30307" y1="29427" x2="30307" y2="29427"/>
                        <a14:foregroundMark x1="30307" y1="29427" x2="34553" y2="28776"/>
                        <a14:foregroundMark x1="34553" y1="28776" x2="50000" y2="30078"/>
                      </a14:backgroundRemoval>
                    </a14:imgEffect>
                  </a14:imgLayer>
                </a14:imgProps>
              </a:ext>
            </a:extLst>
          </a:blip>
          <a:srcRect l="28623" t="26533" r="45826" b="37357"/>
          <a:stretch/>
        </p:blipFill>
        <p:spPr>
          <a:xfrm>
            <a:off x="2144346" y="1927861"/>
            <a:ext cx="4105179" cy="3261823"/>
          </a:xfrm>
          <a:prstGeom prst="rect">
            <a:avLst/>
          </a:prstGeom>
        </p:spPr>
      </p:pic>
      <p:pic>
        <p:nvPicPr>
          <p:cNvPr id="3" name="Picture 2">
            <a:extLst>
              <a:ext uri="{FF2B5EF4-FFF2-40B4-BE49-F238E27FC236}">
                <a16:creationId xmlns:a16="http://schemas.microsoft.com/office/drawing/2014/main" id="{1938BFA4-FADA-4F25-B316-9412B6C882B3}"/>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9297" b="59245" l="55930" r="82577">
                        <a14:foregroundMark x1="56369" y1="34375" x2="57833" y2="53125"/>
                        <a14:foregroundMark x1="57833" y1="53125" x2="62006" y2="56510"/>
                        <a14:foregroundMark x1="62006" y1="56510" x2="73572" y2="57161"/>
                        <a14:foregroundMark x1="73572" y1="57161" x2="77599" y2="57031"/>
                        <a14:foregroundMark x1="77599" y1="57031" x2="79868" y2="58073"/>
                        <a14:foregroundMark x1="81772" y1="58333" x2="81113" y2="35938"/>
                        <a14:foregroundMark x1="81479" y1="30078" x2="72767" y2="29818"/>
                        <a14:foregroundMark x1="56955" y1="30339" x2="62811" y2="29688"/>
                        <a14:foregroundMark x1="62811" y1="29688" x2="65886" y2="29688"/>
                        <a14:foregroundMark x1="62079" y1="59505" x2="75037" y2="59505"/>
                        <a14:foregroundMark x1="75037" y1="59505" x2="79136" y2="59245"/>
                        <a14:foregroundMark x1="79136" y1="59245" x2="79502" y2="59245"/>
                        <a14:foregroundMark x1="64348" y1="48177" x2="70644" y2="44010"/>
                        <a14:foregroundMark x1="70644" y1="44010" x2="75256" y2="43359"/>
                        <a14:foregroundMark x1="75256" y1="43359" x2="81040" y2="43359"/>
                        <a14:foregroundMark x1="81040" y1="43359" x2="82650" y2="42578"/>
                        <a14:foregroundMark x1="82504" y1="35026" x2="82504" y2="47656"/>
                        <a14:foregroundMark x1="81625" y1="29688" x2="76281" y2="29688"/>
                        <a14:foregroundMark x1="76135" y1="29167" x2="80381" y2="29818"/>
                        <a14:foregroundMark x1="80381" y1="29818" x2="82650" y2="33203"/>
                        <a14:foregroundMark x1="57247" y1="29427" x2="66471" y2="29688"/>
                        <a14:foregroundMark x1="55930" y1="34375" x2="55930" y2="34375"/>
                      </a14:backgroundRemoval>
                    </a14:imgEffect>
                  </a14:imgLayer>
                </a14:imgProps>
              </a:ext>
            </a:extLst>
          </a:blip>
          <a:srcRect l="55191" t="26533" r="15318" b="37357"/>
          <a:stretch/>
        </p:blipFill>
        <p:spPr>
          <a:xfrm>
            <a:off x="6477714" y="1927861"/>
            <a:ext cx="4738318" cy="3261823"/>
          </a:xfrm>
          <a:prstGeom prst="rect">
            <a:avLst/>
          </a:prstGeom>
        </p:spPr>
      </p:pic>
      <p:grpSp>
        <p:nvGrpSpPr>
          <p:cNvPr id="12" name="Group 11">
            <a:extLst>
              <a:ext uri="{FF2B5EF4-FFF2-40B4-BE49-F238E27FC236}">
                <a16:creationId xmlns:a16="http://schemas.microsoft.com/office/drawing/2014/main" id="{ABEFD81A-D1D9-4607-BF3B-C45FF4F40B13}"/>
              </a:ext>
            </a:extLst>
          </p:cNvPr>
          <p:cNvGrpSpPr/>
          <p:nvPr/>
        </p:nvGrpSpPr>
        <p:grpSpPr>
          <a:xfrm>
            <a:off x="787830" y="5108195"/>
            <a:ext cx="11633197" cy="1212815"/>
            <a:chOff x="1997222" y="3773381"/>
            <a:chExt cx="9502230" cy="1212815"/>
          </a:xfrm>
        </p:grpSpPr>
        <p:sp>
          <p:nvSpPr>
            <p:cNvPr id="13" name="TextBox 67">
              <a:extLst>
                <a:ext uri="{FF2B5EF4-FFF2-40B4-BE49-F238E27FC236}">
                  <a16:creationId xmlns:a16="http://schemas.microsoft.com/office/drawing/2014/main" id="{E1BF42DE-2773-4E4F-933C-1ADBA3F2D424}"/>
                </a:ext>
              </a:extLst>
            </p:cNvPr>
            <p:cNvSpPr txBox="1"/>
            <p:nvPr/>
          </p:nvSpPr>
          <p:spPr>
            <a:xfrm>
              <a:off x="2292148" y="3785867"/>
              <a:ext cx="8912380" cy="1200329"/>
            </a:xfrm>
            <a:prstGeom prst="rect">
              <a:avLst/>
            </a:prstGeom>
            <a:noFill/>
          </p:spPr>
          <p:txBody>
            <a:bodyPr wrap="square" rtlCol="0">
              <a:spAutoFit/>
            </a:bodyPr>
            <a:lstStyle/>
            <a:p>
              <a:pPr algn="ctr"/>
              <a:r>
                <a:rPr lang="en-US" sz="7200" b="1" dirty="0">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NHÓM ĐÔI</a:t>
              </a:r>
            </a:p>
          </p:txBody>
        </p:sp>
        <p:sp>
          <p:nvSpPr>
            <p:cNvPr id="14" name="TextBox 67">
              <a:extLst>
                <a:ext uri="{FF2B5EF4-FFF2-40B4-BE49-F238E27FC236}">
                  <a16:creationId xmlns:a16="http://schemas.microsoft.com/office/drawing/2014/main" id="{11FC2E27-2C5E-481C-A4DF-4EFEFD1CC069}"/>
                </a:ext>
              </a:extLst>
            </p:cNvPr>
            <p:cNvSpPr txBox="1"/>
            <p:nvPr/>
          </p:nvSpPr>
          <p:spPr>
            <a:xfrm>
              <a:off x="1997222" y="3773381"/>
              <a:ext cx="9502230" cy="1200329"/>
            </a:xfrm>
            <a:prstGeom prst="rect">
              <a:avLst/>
            </a:prstGeom>
            <a:noFill/>
          </p:spPr>
          <p:txBody>
            <a:bodyPr wrap="square" rtlCol="0">
              <a:spAutoFit/>
            </a:bodyPr>
            <a:lstStyle/>
            <a:p>
              <a:pPr algn="ctr"/>
              <a:r>
                <a:rPr lang="en-US" sz="72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NHÓM ĐÔI</a:t>
              </a:r>
            </a:p>
          </p:txBody>
        </p:sp>
      </p:grpSp>
      <p:pic>
        <p:nvPicPr>
          <p:cNvPr id="1026" name="Picture 2" descr="Hình ảnh Chàng Trai Và Cô Gái Thảo Luận Về Việc Học PNG Miễn Phí Tải Về -  Lovepik">
            <a:extLst>
              <a:ext uri="{FF2B5EF4-FFF2-40B4-BE49-F238E27FC236}">
                <a16:creationId xmlns:a16="http://schemas.microsoft.com/office/drawing/2014/main" id="{6DA5043C-993C-40D2-924F-AAA1BF0102BF}"/>
              </a:ext>
            </a:extLst>
          </p:cNvPr>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24651" b="87425" l="16667" r="94212">
                        <a14:foregroundMark x1="24651" y1="27844" x2="32036" y2="47006"/>
                        <a14:foregroundMark x1="36627" y1="27345" x2="27745" y2="27345"/>
                        <a14:foregroundMark x1="27745" y1="27345" x2="34930" y2="26647"/>
                        <a14:foregroundMark x1="34930" y1="26647" x2="40020" y2="32136"/>
                        <a14:foregroundMark x1="32535" y1="24152" x2="25549" y2="25250"/>
                        <a14:foregroundMark x1="25549" y1="25250" x2="20259" y2="30739"/>
                        <a14:foregroundMark x1="20259" y1="30739" x2="19661" y2="39022"/>
                        <a14:foregroundMark x1="19661" y1="39022" x2="21856" y2="45609"/>
                        <a14:foregroundMark x1="28942" y1="43613" x2="36627" y2="45908"/>
                        <a14:foregroundMark x1="36627" y1="45908" x2="36627" y2="45908"/>
                        <a14:foregroundMark x1="36627" y1="45908" x2="36627" y2="45908"/>
                        <a14:foregroundMark x1="37525" y1="44711" x2="44311" y2="60579"/>
                        <a14:foregroundMark x1="37026" y1="25549" x2="42016" y2="29142"/>
                        <a14:foregroundMark x1="68862" y1="30240" x2="81337" y2="31637"/>
                        <a14:foregroundMark x1="84232" y1="29341" x2="84232" y2="41816"/>
                        <a14:foregroundMark x1="71856" y1="41816" x2="73154" y2="56487"/>
                        <a14:foregroundMark x1="71657" y1="36627" x2="67565" y2="56687"/>
                        <a14:foregroundMark x1="87924" y1="34132" x2="87924" y2="34132"/>
                        <a14:foregroundMark x1="66467" y1="41118" x2="74152" y2="43413"/>
                        <a14:foregroundMark x1="74152" y1="43413" x2="74551" y2="43413"/>
                        <a14:foregroundMark x1="37226" y1="36128" x2="39721" y2="44711"/>
                        <a14:foregroundMark x1="16667" y1="54192" x2="22555" y2="67365"/>
                        <a14:foregroundMark x1="44012" y1="84032" x2="45609" y2="84331"/>
                        <a14:foregroundMark x1="71357" y1="87026" x2="71357" y2="82036"/>
                        <a14:foregroundMark x1="84232" y1="75449" x2="87924" y2="82535"/>
                        <a14:foregroundMark x1="84531" y1="67166" x2="86327" y2="79341"/>
                        <a14:foregroundMark x1="74152" y1="24651" x2="74152" y2="24651"/>
                        <a14:foregroundMark x1="87924" y1="76148" x2="91018" y2="86527"/>
                        <a14:foregroundMark x1="89920" y1="61677" x2="90120" y2="67764"/>
                        <a14:foregroundMark x1="94212" y1="75250" x2="94212" y2="80040"/>
                        <a14:foregroundMark x1="87924" y1="87425" x2="85130" y2="87425"/>
                      </a14:backgroundRemoval>
                    </a14:imgEffect>
                  </a14:imgLayer>
                </a14:imgProps>
              </a:ext>
              <a:ext uri="{28A0092B-C50C-407E-A947-70E740481C1C}">
                <a14:useLocalDpi xmlns:a14="http://schemas.microsoft.com/office/drawing/2010/main" val="0"/>
              </a:ext>
            </a:extLst>
          </a:blip>
          <a:srcRect l="12410" t="21695" r="4201" b="10282"/>
          <a:stretch/>
        </p:blipFill>
        <p:spPr bwMode="auto">
          <a:xfrm>
            <a:off x="10066272" y="5066276"/>
            <a:ext cx="1377949" cy="112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564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2" name="Trò-chơi-chíu.wav"/>
                                        </p:tgtEl>
                                      </p:cMediaNode>
                                    </p:audio>
                                  </p:subTnLst>
                                </p:cTn>
                              </p:par>
                              <p:par>
                                <p:cTn id="29" presetID="10"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Chất Liệu Nền Phòng Khách Gia đình đơn Giản , Phòng Khách, Ghế Sô  Pha, Bàn Background Vector để tải xuống miễn phí - Pngtree">
            <a:extLst>
              <a:ext uri="{FF2B5EF4-FFF2-40B4-BE49-F238E27FC236}">
                <a16:creationId xmlns:a16="http://schemas.microsoft.com/office/drawing/2014/main" id="{7C3721DE-91CA-4FA5-887F-BECD7E22E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4DC7D15-ED7D-467B-8DF9-909F8946E48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88" b="91797" l="32943" r="69400">
                        <a14:foregroundMark x1="43411" y1="10938" x2="43411" y2="10938"/>
                        <a14:foregroundMark x1="45681" y1="8203" x2="52343" y2="7813"/>
                        <a14:foregroundMark x1="52343" y1="7813" x2="55051" y2="7813"/>
                        <a14:foregroundMark x1="55051" y1="7813" x2="60835" y2="23438"/>
                        <a14:foregroundMark x1="60835" y1="23438" x2="62958" y2="50911"/>
                        <a14:foregroundMark x1="62958" y1="50911" x2="60835" y2="59896"/>
                        <a14:foregroundMark x1="60835" y1="59896" x2="54100" y2="60938"/>
                        <a14:foregroundMark x1="54100" y1="60938" x2="49414" y2="51563"/>
                        <a14:foregroundMark x1="49414" y1="51563" x2="50000" y2="42188"/>
                        <a14:foregroundMark x1="50000" y1="42188" x2="53441" y2="33854"/>
                        <a14:foregroundMark x1="53441" y1="33854" x2="57906" y2="30208"/>
                        <a14:foregroundMark x1="57906" y1="30208" x2="62372" y2="33984"/>
                        <a14:foregroundMark x1="62372" y1="33984" x2="65227" y2="42969"/>
                        <a14:foregroundMark x1="65227" y1="42969" x2="64861" y2="50000"/>
                        <a14:foregroundMark x1="64861" y1="50000" x2="60761" y2="54036"/>
                        <a14:foregroundMark x1="60761" y1="54036" x2="55930" y2="53255"/>
                        <a14:foregroundMark x1="55930" y1="53255" x2="55783" y2="52995"/>
                        <a14:foregroundMark x1="62958" y1="38151" x2="45242" y2="49479"/>
                        <a14:foregroundMark x1="45242" y1="49479" x2="42972" y2="49219"/>
                        <a14:foregroundMark x1="45827" y1="38411" x2="59663" y2="48828"/>
                        <a14:foregroundMark x1="59663" y1="48828" x2="64202" y2="50521"/>
                        <a14:foregroundMark x1="69180" y1="50521" x2="69400" y2="60026"/>
                        <a14:foregroundMark x1="53734" y1="68490" x2="56662" y2="75130"/>
                        <a14:foregroundMark x1="45461" y1="90104" x2="50366" y2="81510"/>
                        <a14:foregroundMark x1="56881" y1="91146" x2="57467" y2="85156"/>
                        <a14:foregroundMark x1="47584" y1="91927" x2="47584" y2="91927"/>
                        <a14:foregroundMark x1="33016" y1="39844" x2="33089" y2="45313"/>
                        <a14:foregroundMark x1="51684" y1="4688" x2="51684" y2="4688"/>
                        <a14:backgroundMark x1="35725" y1="69141" x2="37262" y2="73568"/>
                        <a14:backgroundMark x1="37335" y1="69271" x2="38946" y2="74870"/>
                        <a14:backgroundMark x1="38653" y1="67708" x2="38653" y2="67708"/>
                        <a14:backgroundMark x1="38653" y1="67708" x2="38653" y2="67708"/>
                        <a14:backgroundMark x1="41069" y1="72526" x2="44217" y2="85938"/>
                      </a14:backgroundRemoval>
                    </a14:imgEffect>
                  </a14:imgLayer>
                </a14:imgProps>
              </a:ext>
            </a:extLst>
          </a:blip>
          <a:srcRect l="28859" t="2392" r="28642" b="2199"/>
          <a:stretch/>
        </p:blipFill>
        <p:spPr>
          <a:xfrm>
            <a:off x="739785" y="1550504"/>
            <a:ext cx="3609268" cy="4555431"/>
          </a:xfrm>
          <a:prstGeom prst="rect">
            <a:avLst/>
          </a:prstGeom>
        </p:spPr>
      </p:pic>
      <p:pic>
        <p:nvPicPr>
          <p:cNvPr id="10" name="Picture 40" descr="Set of cute cats happy different gestures cartoon illustration">
            <a:extLst>
              <a:ext uri="{FF2B5EF4-FFF2-40B4-BE49-F238E27FC236}">
                <a16:creationId xmlns:a16="http://schemas.microsoft.com/office/drawing/2014/main" id="{7ED11151-1644-4EA5-931A-31C74D0A01DB}"/>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8312" b="43636" l="11826" r="45851">
                        <a14:foregroundMark x1="28423" y1="43636" x2="28423" y2="43636"/>
                        <a14:foregroundMark x1="28423" y1="23117" x2="37982" y2="17594"/>
                        <a14:foregroundMark x1="21784" y1="34286" x2="21784" y2="34286"/>
                        <a14:foregroundMark x1="20954" y1="34286" x2="20954" y2="34286"/>
                        <a14:backgroundMark x1="39419" y1="11948" x2="45643" y2="25195"/>
                        <a14:backgroundMark x1="17735" y1="34286" x2="21369" y2="45455"/>
                        <a14:backgroundMark x1="16805" y1="31429" x2="17735" y2="34286"/>
                      </a14:backgroundRemoval>
                    </a14:imgEffect>
                  </a14:imgLayer>
                </a14:imgProps>
              </a:ext>
              <a:ext uri="{28A0092B-C50C-407E-A947-70E740481C1C}">
                <a14:useLocalDpi xmlns:a14="http://schemas.microsoft.com/office/drawing/2010/main" val="0"/>
              </a:ext>
            </a:extLst>
          </a:blip>
          <a:srcRect l="7970" t="4611" r="49725" b="54315"/>
          <a:stretch/>
        </p:blipFill>
        <p:spPr bwMode="auto">
          <a:xfrm>
            <a:off x="2970829" y="4094557"/>
            <a:ext cx="2436059" cy="188915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remium Vector | Cute kawaii cartoon medicine tools with faces. set for  doctor.">
            <a:extLst>
              <a:ext uri="{FF2B5EF4-FFF2-40B4-BE49-F238E27FC236}">
                <a16:creationId xmlns:a16="http://schemas.microsoft.com/office/drawing/2014/main" id="{728DE420-FB64-470E-AF26-B162305A4FC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585" b="70288" l="34505" r="58466">
                        <a14:foregroundMark x1="34505" y1="17412" x2="34505" y2="17412"/>
                        <a14:foregroundMark x1="48722" y1="9904" x2="48722" y2="9904"/>
                        <a14:foregroundMark x1="47923" y1="38019" x2="47923" y2="38019"/>
                        <a14:foregroundMark x1="48243" y1="38019" x2="49840" y2="38339"/>
                        <a14:foregroundMark x1="47284" y1="38658" x2="50639" y2="38978"/>
                        <a14:foregroundMark x1="52875" y1="37859" x2="56709" y2="36262"/>
                        <a14:foregroundMark x1="52396" y1="68051" x2="54473" y2="70288"/>
                        <a14:foregroundMark x1="58466" y1="67572" x2="58466" y2="67572"/>
                      </a14:backgroundRemoval>
                    </a14:imgEffect>
                  </a14:imgLayer>
                </a14:imgProps>
              </a:ext>
              <a:ext uri="{28A0092B-C50C-407E-A947-70E740481C1C}">
                <a14:useLocalDpi xmlns:a14="http://schemas.microsoft.com/office/drawing/2010/main" val="0"/>
              </a:ext>
            </a:extLst>
          </a:blip>
          <a:srcRect l="31775" t="31584" r="38443" b="26608"/>
          <a:stretch/>
        </p:blipFill>
        <p:spPr bwMode="auto">
          <a:xfrm rot="20366099" flipH="1">
            <a:off x="2662475" y="4146597"/>
            <a:ext cx="2107452" cy="162458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remium Vector | Cute kawaii cartoon medicine tools with faces. set for  doctor.">
            <a:extLst>
              <a:ext uri="{FF2B5EF4-FFF2-40B4-BE49-F238E27FC236}">
                <a16:creationId xmlns:a16="http://schemas.microsoft.com/office/drawing/2014/main" id="{E246AF1B-875D-4295-96F9-42919277AC39}"/>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5272" b="39617" l="82588" r="93291">
                        <a14:foregroundMark x1="86741" y1="5431" x2="86741" y2="5431"/>
                        <a14:foregroundMark x1="85623" y1="10224" x2="85623" y2="10224"/>
                        <a14:foregroundMark x1="91534" y1="11342" x2="91534" y2="11342"/>
                        <a14:foregroundMark x1="87061" y1="29393" x2="87061" y2="29393"/>
                        <a14:foregroundMark x1="87061" y1="38339" x2="87061" y2="38339"/>
                        <a14:foregroundMark x1="87061" y1="39617" x2="87061" y2="39617"/>
                      </a14:backgroundRemoval>
                    </a14:imgEffect>
                  </a14:imgLayer>
                </a14:imgProps>
              </a:ext>
              <a:ext uri="{28A0092B-C50C-407E-A947-70E740481C1C}">
                <a14:useLocalDpi xmlns:a14="http://schemas.microsoft.com/office/drawing/2010/main" val="0"/>
              </a:ext>
            </a:extLst>
          </a:blip>
          <a:srcRect l="81338" t="2049" r="5105" b="58835"/>
          <a:stretch/>
        </p:blipFill>
        <p:spPr bwMode="auto">
          <a:xfrm rot="17661491" flipH="1">
            <a:off x="2848938" y="4464985"/>
            <a:ext cx="571501" cy="164892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remium Vector | Cute kawaii cartoon medicine tools with faces. set for  doctor.">
            <a:extLst>
              <a:ext uri="{FF2B5EF4-FFF2-40B4-BE49-F238E27FC236}">
                <a16:creationId xmlns:a16="http://schemas.microsoft.com/office/drawing/2014/main" id="{E8C9087C-A6CE-4979-9263-04B2728458E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8307" b="40575" l="62780" r="73323">
                        <a14:foregroundMark x1="68211" y1="8307" x2="68211" y2="8307"/>
                        <a14:foregroundMark x1="68371" y1="38978" x2="68371" y2="38978"/>
                        <a14:foregroundMark x1="68051" y1="40575" x2="68051" y2="40575"/>
                      </a14:backgroundRemoval>
                    </a14:imgEffect>
                  </a14:imgLayer>
                </a14:imgProps>
              </a:ext>
              <a:ext uri="{28A0092B-C50C-407E-A947-70E740481C1C}">
                <a14:useLocalDpi xmlns:a14="http://schemas.microsoft.com/office/drawing/2010/main" val="0"/>
              </a:ext>
            </a:extLst>
          </a:blip>
          <a:srcRect l="61557" t="5161" r="24885" b="58835"/>
          <a:stretch/>
        </p:blipFill>
        <p:spPr bwMode="auto">
          <a:xfrm>
            <a:off x="3784666" y="2812036"/>
            <a:ext cx="808383" cy="214685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3AB4C8A-8091-4185-8908-10F1CF433B9F}"/>
              </a:ext>
            </a:extLst>
          </p:cNvPr>
          <p:cNvGrpSpPr/>
          <p:nvPr/>
        </p:nvGrpSpPr>
        <p:grpSpPr>
          <a:xfrm>
            <a:off x="5889340" y="0"/>
            <a:ext cx="4937686" cy="6307508"/>
            <a:chOff x="5889340" y="0"/>
            <a:chExt cx="4937686" cy="6307508"/>
          </a:xfrm>
        </p:grpSpPr>
        <p:grpSp>
          <p:nvGrpSpPr>
            <p:cNvPr id="4" name="Group 3">
              <a:extLst>
                <a:ext uri="{FF2B5EF4-FFF2-40B4-BE49-F238E27FC236}">
                  <a16:creationId xmlns:a16="http://schemas.microsoft.com/office/drawing/2014/main" id="{9D3A9546-DA1F-4313-B053-65018C62CFE7}"/>
                </a:ext>
              </a:extLst>
            </p:cNvPr>
            <p:cNvGrpSpPr/>
            <p:nvPr/>
          </p:nvGrpSpPr>
          <p:grpSpPr>
            <a:xfrm>
              <a:off x="5889340" y="0"/>
              <a:ext cx="4937686" cy="6307508"/>
              <a:chOff x="5889340" y="0"/>
              <a:chExt cx="4937686" cy="6307508"/>
            </a:xfrm>
          </p:grpSpPr>
          <p:pic>
            <p:nvPicPr>
              <p:cNvPr id="7170" name="Picture 2" descr="Check list icon cartoon style Royalty Free Vector Image">
                <a:extLst>
                  <a:ext uri="{FF2B5EF4-FFF2-40B4-BE49-F238E27FC236}">
                    <a16:creationId xmlns:a16="http://schemas.microsoft.com/office/drawing/2014/main" id="{24FB3D6E-ABA6-4E74-9483-111D5960F89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130" b="87963" l="17000" r="82100">
                            <a14:foregroundMark x1="18300" y1="14907" x2="26000" y2="60648"/>
                            <a14:foregroundMark x1="31200" y1="19537" x2="36600" y2="78611"/>
                            <a14:foregroundMark x1="27500" y1="34815" x2="20200" y2="55556"/>
                            <a14:foregroundMark x1="20200" y1="55556" x2="19900" y2="67037"/>
                            <a14:foregroundMark x1="19900" y1="67037" x2="20400" y2="75833"/>
                            <a14:foregroundMark x1="20400" y1="75833" x2="23500" y2="82593"/>
                            <a14:foregroundMark x1="23500" y1="82593" x2="31600" y2="85093"/>
                            <a14:foregroundMark x1="31600" y1="85093" x2="41500" y2="85185"/>
                            <a14:foregroundMark x1="41500" y1="85185" x2="53800" y2="84630"/>
                            <a14:foregroundMark x1="53800" y1="84630" x2="61300" y2="84630"/>
                            <a14:foregroundMark x1="61300" y1="84630" x2="78200" y2="83519"/>
                            <a14:foregroundMark x1="78200" y1="83519" x2="82100" y2="45833"/>
                            <a14:foregroundMark x1="82100" y1="45833" x2="79800" y2="18333"/>
                            <a14:foregroundMark x1="79800" y1="18333" x2="70000" y2="13611"/>
                            <a14:foregroundMark x1="70000" y1="13611" x2="51800" y2="14074"/>
                            <a14:foregroundMark x1="51800" y1="14074" x2="41700" y2="16389"/>
                            <a14:foregroundMark x1="23900" y1="12778" x2="51900" y2="21204"/>
                            <a14:foregroundMark x1="51900" y1="21204" x2="53100" y2="21296"/>
                            <a14:foregroundMark x1="25600" y1="19167" x2="29800" y2="47130"/>
                            <a14:foregroundMark x1="29800" y1="47130" x2="32900" y2="58148"/>
                            <a14:foregroundMark x1="25600" y1="16019" x2="24900" y2="35370"/>
                            <a14:foregroundMark x1="24900" y1="35370" x2="26500" y2="43981"/>
                            <a14:foregroundMark x1="26500" y1="43981" x2="35000" y2="58981"/>
                            <a14:foregroundMark x1="31600" y1="36296" x2="33900" y2="76111"/>
                            <a14:foregroundMark x1="25200" y1="58333" x2="30600" y2="85370"/>
                            <a14:foregroundMark x1="24500" y1="80370" x2="51000" y2="83241"/>
                            <a14:foregroundMark x1="21000" y1="66481" x2="38500" y2="78241"/>
                            <a14:foregroundMark x1="22700" y1="58981" x2="24100" y2="68519"/>
                            <a14:foregroundMark x1="24100" y1="68519" x2="26800" y2="73611"/>
                            <a14:foregroundMark x1="31200" y1="59537" x2="30500" y2="75926"/>
                            <a14:foregroundMark x1="30500" y1="75926" x2="30600" y2="76296"/>
                            <a14:foregroundMark x1="45000" y1="67593" x2="56300" y2="75370"/>
                            <a14:foregroundMark x1="27300" y1="23426" x2="32800" y2="36852"/>
                            <a14:foregroundMark x1="32800" y1="36852" x2="33100" y2="37130"/>
                            <a14:foregroundMark x1="77100" y1="27037" x2="80100" y2="66481"/>
                            <a14:foregroundMark x1="74200" y1="25926" x2="75000" y2="61667"/>
                            <a14:foregroundMark x1="77500" y1="20463" x2="78200" y2="70556"/>
                            <a14:foregroundMark x1="78000" y1="22407" x2="73800" y2="63981"/>
                            <a14:foregroundMark x1="73800" y1="63981" x2="74600" y2="71481"/>
                            <a14:foregroundMark x1="28100" y1="53704" x2="42000" y2="68704"/>
                            <a14:foregroundMark x1="42000" y1="68704" x2="42900" y2="69167"/>
                            <a14:foregroundMark x1="17000" y1="14259" x2="17000" y2="14259"/>
                            <a14:foregroundMark x1="17000" y1="14259" x2="18300" y2="37685"/>
                            <a14:foregroundMark x1="18900" y1="11389" x2="27700" y2="11389"/>
                            <a14:foregroundMark x1="20200" y1="14074" x2="29300" y2="13519"/>
                            <a14:foregroundMark x1="34100" y1="10648" x2="48100" y2="11204"/>
                            <a14:foregroundMark x1="46900" y1="5648" x2="54900" y2="7130"/>
                            <a14:foregroundMark x1="54900" y1="7130" x2="57100" y2="8889"/>
                            <a14:foregroundMark x1="75500" y1="87963" x2="75500" y2="87963"/>
                          </a14:backgroundRemoval>
                        </a14:imgEffect>
                      </a14:imgLayer>
                    </a14:imgProps>
                  </a:ext>
                  <a:ext uri="{28A0092B-C50C-407E-A947-70E740481C1C}">
                    <a14:useLocalDpi xmlns:a14="http://schemas.microsoft.com/office/drawing/2010/main" val="0"/>
                  </a:ext>
                </a:extLst>
              </a:blip>
              <a:srcRect l="13601" t="3285" r="14104" b="11205"/>
              <a:stretch/>
            </p:blipFill>
            <p:spPr bwMode="auto">
              <a:xfrm>
                <a:off x="5889340" y="0"/>
                <a:ext cx="4937686" cy="6307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0B2C0A-739C-4B1D-818D-B61FC08BC195}"/>
                  </a:ext>
                </a:extLst>
              </p:cNvPr>
              <p:cNvSpPr/>
              <p:nvPr/>
            </p:nvSpPr>
            <p:spPr>
              <a:xfrm>
                <a:off x="6917635" y="4555431"/>
                <a:ext cx="2830074" cy="891212"/>
              </a:xfrm>
              <a:prstGeom prst="rect">
                <a:avLst/>
              </a:prstGeom>
              <a:solidFill>
                <a:srgbClr val="FCF2E6"/>
              </a:solidFill>
              <a:ln>
                <a:solidFill>
                  <a:srgbClr val="FCF2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E7F1388F-0770-4A5E-9C5F-8986C9FDBA2F}"/>
                </a:ext>
              </a:extLst>
            </p:cNvPr>
            <p:cNvSpPr txBox="1"/>
            <p:nvPr/>
          </p:nvSpPr>
          <p:spPr>
            <a:xfrm>
              <a:off x="7563172" y="1550504"/>
              <a:ext cx="2040943" cy="683264"/>
            </a:xfrm>
            <a:prstGeom prst="rect">
              <a:avLst/>
            </a:prstGeom>
            <a:noFill/>
          </p:spPr>
          <p:txBody>
            <a:bodyPr wrap="none" rtlCol="0" anchor="ctr">
              <a:spAutoFit/>
            </a:bodyPr>
            <a:lstStyle/>
            <a:p>
              <a:pPr>
                <a:lnSpc>
                  <a:spcPct val="120000"/>
                </a:lnSpc>
              </a:pPr>
              <a:r>
                <a:rPr lang="vi-VN" sz="3200" dirty="0">
                  <a:solidFill>
                    <a:schemeClr val="tx1">
                      <a:lumMod val="75000"/>
                      <a:lumOff val="25000"/>
                    </a:schemeClr>
                  </a:solidFill>
                  <a:latin typeface="DFVN Catchland" pitchFamily="50" charset="0"/>
                  <a:ea typeface="DFVN Catchland" pitchFamily="50" charset="0"/>
                </a:rPr>
                <a:t>Nhịp tim</a:t>
              </a:r>
              <a:endParaRPr lang="en-US" sz="3200" dirty="0">
                <a:solidFill>
                  <a:schemeClr val="tx1">
                    <a:lumMod val="75000"/>
                    <a:lumOff val="25000"/>
                  </a:schemeClr>
                </a:solidFill>
                <a:latin typeface="DFVN Catchland" pitchFamily="50" charset="0"/>
                <a:ea typeface="DFVN Catchland" pitchFamily="50" charset="0"/>
              </a:endParaRPr>
            </a:p>
          </p:txBody>
        </p:sp>
        <p:sp>
          <p:nvSpPr>
            <p:cNvPr id="15" name="TextBox 14">
              <a:extLst>
                <a:ext uri="{FF2B5EF4-FFF2-40B4-BE49-F238E27FC236}">
                  <a16:creationId xmlns:a16="http://schemas.microsoft.com/office/drawing/2014/main" id="{28B32CF0-1229-42E0-BF5D-B3F90E77A300}"/>
                </a:ext>
              </a:extLst>
            </p:cNvPr>
            <p:cNvSpPr txBox="1"/>
            <p:nvPr/>
          </p:nvSpPr>
          <p:spPr>
            <a:xfrm>
              <a:off x="7635247" y="2563478"/>
              <a:ext cx="2026517" cy="683264"/>
            </a:xfrm>
            <a:prstGeom prst="rect">
              <a:avLst/>
            </a:prstGeom>
            <a:noFill/>
          </p:spPr>
          <p:txBody>
            <a:bodyPr wrap="none" rtlCol="0" anchor="ctr">
              <a:spAutoFit/>
            </a:bodyPr>
            <a:lstStyle/>
            <a:p>
              <a:pPr>
                <a:lnSpc>
                  <a:spcPct val="120000"/>
                </a:lnSpc>
              </a:pPr>
              <a:r>
                <a:rPr lang="vi-VN" sz="3200">
                  <a:solidFill>
                    <a:schemeClr val="tx1">
                      <a:lumMod val="75000"/>
                      <a:lumOff val="25000"/>
                    </a:schemeClr>
                  </a:solidFill>
                  <a:latin typeface="DFVN Catchland" pitchFamily="50" charset="0"/>
                  <a:ea typeface="DFVN Catchland" pitchFamily="50" charset="0"/>
                </a:rPr>
                <a:t>Nhiệt độ</a:t>
              </a:r>
              <a:endParaRPr lang="en-US" sz="3200" dirty="0">
                <a:solidFill>
                  <a:schemeClr val="tx1">
                    <a:lumMod val="75000"/>
                    <a:lumOff val="25000"/>
                  </a:schemeClr>
                </a:solidFill>
                <a:latin typeface="DFVN Catchland" pitchFamily="50" charset="0"/>
                <a:ea typeface="DFVN Catchland" pitchFamily="50" charset="0"/>
              </a:endParaRPr>
            </a:p>
          </p:txBody>
        </p:sp>
        <p:sp>
          <p:nvSpPr>
            <p:cNvPr id="16" name="TextBox 15">
              <a:extLst>
                <a:ext uri="{FF2B5EF4-FFF2-40B4-BE49-F238E27FC236}">
                  <a16:creationId xmlns:a16="http://schemas.microsoft.com/office/drawing/2014/main" id="{265024D2-DF0C-46E0-9120-A60C960A423A}"/>
                </a:ext>
              </a:extLst>
            </p:cNvPr>
            <p:cNvSpPr txBox="1"/>
            <p:nvPr/>
          </p:nvSpPr>
          <p:spPr>
            <a:xfrm>
              <a:off x="7563172" y="3543830"/>
              <a:ext cx="2525050" cy="683264"/>
            </a:xfrm>
            <a:prstGeom prst="rect">
              <a:avLst/>
            </a:prstGeom>
            <a:noFill/>
          </p:spPr>
          <p:txBody>
            <a:bodyPr wrap="none" rtlCol="0" anchor="ctr">
              <a:spAutoFit/>
            </a:bodyPr>
            <a:lstStyle/>
            <a:p>
              <a:pPr>
                <a:lnSpc>
                  <a:spcPct val="120000"/>
                </a:lnSpc>
              </a:pPr>
              <a:r>
                <a:rPr lang="vi-VN" sz="3200">
                  <a:solidFill>
                    <a:schemeClr val="tx1">
                      <a:lumMod val="75000"/>
                      <a:lumOff val="25000"/>
                    </a:schemeClr>
                  </a:solidFill>
                  <a:latin typeface="DFVN Catchland" pitchFamily="50" charset="0"/>
                  <a:ea typeface="DFVN Catchland" pitchFamily="50" charset="0"/>
                </a:rPr>
                <a:t>Tiêm phòng</a:t>
              </a:r>
              <a:endParaRPr lang="en-US" sz="3200" dirty="0">
                <a:solidFill>
                  <a:schemeClr val="tx1">
                    <a:lumMod val="75000"/>
                    <a:lumOff val="25000"/>
                  </a:schemeClr>
                </a:solidFill>
                <a:latin typeface="DFVN Catchland" pitchFamily="50" charset="0"/>
                <a:ea typeface="DFVN Catchland" pitchFamily="50" charset="0"/>
              </a:endParaRPr>
            </a:p>
          </p:txBody>
        </p:sp>
      </p:grpSp>
      <p:pic>
        <p:nvPicPr>
          <p:cNvPr id="7172" name="Picture 4" descr="Download Check Mark Tick Mark Check Royalty-Free Vector Graphic - Pixabay">
            <a:extLst>
              <a:ext uri="{FF2B5EF4-FFF2-40B4-BE49-F238E27FC236}">
                <a16:creationId xmlns:a16="http://schemas.microsoft.com/office/drawing/2014/main" id="{AAC0958C-9054-4E3D-8B53-DD91D085AF47}"/>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6913695" y="1301602"/>
            <a:ext cx="816503" cy="8020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ownload Check Mark Tick Mark Check Royalty-Free Vector Graphic - Pixabay">
            <a:extLst>
              <a:ext uri="{FF2B5EF4-FFF2-40B4-BE49-F238E27FC236}">
                <a16:creationId xmlns:a16="http://schemas.microsoft.com/office/drawing/2014/main" id="{EB3B3399-6719-49C5-8508-71228994FE1B}"/>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6858448" y="2281954"/>
            <a:ext cx="816503" cy="8020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ownload Check Mark Tick Mark Check Royalty-Free Vector Graphic - Pixabay">
            <a:extLst>
              <a:ext uri="{FF2B5EF4-FFF2-40B4-BE49-F238E27FC236}">
                <a16:creationId xmlns:a16="http://schemas.microsoft.com/office/drawing/2014/main" id="{0CC592E9-66AF-40BF-9439-73AC529D0632}"/>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6913694" y="3267956"/>
            <a:ext cx="816503" cy="80202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1865936-6947-46B8-A6F0-3FBE3075C202}"/>
              </a:ext>
            </a:extLst>
          </p:cNvPr>
          <p:cNvGrpSpPr/>
          <p:nvPr/>
        </p:nvGrpSpPr>
        <p:grpSpPr>
          <a:xfrm>
            <a:off x="659883" y="1204235"/>
            <a:ext cx="4621892" cy="5247965"/>
            <a:chOff x="659883" y="1204235"/>
            <a:chExt cx="4621892" cy="5247965"/>
          </a:xfrm>
        </p:grpSpPr>
        <p:pic>
          <p:nvPicPr>
            <p:cNvPr id="21" name="Picture 20">
              <a:extLst>
                <a:ext uri="{FF2B5EF4-FFF2-40B4-BE49-F238E27FC236}">
                  <a16:creationId xmlns:a16="http://schemas.microsoft.com/office/drawing/2014/main" id="{26B58044-1B7B-4D24-9050-7CA7193C7957}"/>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3073" b="79948" l="21816" r="46486">
                          <a14:foregroundMark x1="35286" y1="33073" x2="39898" y2="36979"/>
                          <a14:foregroundMark x1="30747" y1="38542" x2="28038" y2="43620"/>
                          <a14:foregroundMark x1="43851" y1="41667" x2="44583" y2="46484"/>
                          <a14:foregroundMark x1="45315" y1="46094" x2="46559" y2="47526"/>
                          <a14:foregroundMark x1="22987" y1="68229" x2="26354" y2="77083"/>
                          <a14:foregroundMark x1="26354" y1="77083" x2="26354" y2="77083"/>
                          <a14:foregroundMark x1="33821" y1="78646" x2="33895" y2="78776"/>
                          <a14:foregroundMark x1="33895" y1="78776" x2="33895" y2="78776"/>
                          <a14:foregroundMark x1="37116" y1="78125" x2="37482" y2="79948"/>
                          <a14:foregroundMark x1="21816" y1="76823" x2="21816" y2="76823"/>
                        </a14:backgroundRemoval>
                      </a14:imgEffect>
                    </a14:imgLayer>
                  </a14:imgProps>
                </a:ext>
              </a:extLst>
            </a:blip>
            <a:srcRect l="20326" t="30715" r="52391" b="14185"/>
            <a:stretch/>
          </p:blipFill>
          <p:spPr>
            <a:xfrm>
              <a:off x="659883" y="1204235"/>
              <a:ext cx="4621892" cy="5247965"/>
            </a:xfrm>
            <a:prstGeom prst="rect">
              <a:avLst/>
            </a:prstGeom>
          </p:spPr>
        </p:pic>
        <p:sp>
          <p:nvSpPr>
            <p:cNvPr id="22" name="TextBox 21">
              <a:extLst>
                <a:ext uri="{FF2B5EF4-FFF2-40B4-BE49-F238E27FC236}">
                  <a16:creationId xmlns:a16="http://schemas.microsoft.com/office/drawing/2014/main" id="{510029D2-ABE7-4772-8CC3-AF11C8547A1A}"/>
                </a:ext>
              </a:extLst>
            </p:cNvPr>
            <p:cNvSpPr txBox="1"/>
            <p:nvPr/>
          </p:nvSpPr>
          <p:spPr>
            <a:xfrm>
              <a:off x="2236779" y="3929350"/>
              <a:ext cx="1880643" cy="1569660"/>
            </a:xfrm>
            <a:prstGeom prst="rect">
              <a:avLst/>
            </a:prstGeom>
            <a:noFill/>
          </p:spPr>
          <p:txBody>
            <a:bodyPr wrap="none" rtlCol="0" anchor="ctr">
              <a:spAutoFit/>
            </a:bodyPr>
            <a:lstStyle/>
            <a:p>
              <a:pPr>
                <a:lnSpc>
                  <a:spcPct val="120000"/>
                </a:lnSpc>
              </a:pPr>
              <a:r>
                <a:rPr lang="vi-VN" sz="4000" dirty="0">
                  <a:solidFill>
                    <a:schemeClr val="tx1">
                      <a:lumMod val="75000"/>
                      <a:lumOff val="25000"/>
                    </a:schemeClr>
                  </a:solidFill>
                  <a:latin typeface="DFVN Catchland" pitchFamily="50" charset="0"/>
                  <a:ea typeface="DFVN Catchland" pitchFamily="50" charset="0"/>
                </a:rPr>
                <a:t>Khỏe </a:t>
              </a:r>
            </a:p>
            <a:p>
              <a:pPr>
                <a:lnSpc>
                  <a:spcPct val="120000"/>
                </a:lnSpc>
              </a:pPr>
              <a:r>
                <a:rPr lang="vi-VN" sz="4000" dirty="0">
                  <a:solidFill>
                    <a:schemeClr val="tx1">
                      <a:lumMod val="75000"/>
                      <a:lumOff val="25000"/>
                    </a:schemeClr>
                  </a:solidFill>
                  <a:latin typeface="DFVN Catchland" pitchFamily="50" charset="0"/>
                  <a:ea typeface="DFVN Catchland" pitchFamily="50" charset="0"/>
                </a:rPr>
                <a:t>mạnh</a:t>
              </a:r>
              <a:endParaRPr lang="en-US" sz="4000" dirty="0">
                <a:solidFill>
                  <a:schemeClr val="tx1">
                    <a:lumMod val="75000"/>
                    <a:lumOff val="25000"/>
                  </a:schemeClr>
                </a:solidFill>
                <a:latin typeface="DFVN Catchland" pitchFamily="50" charset="0"/>
                <a:ea typeface="DFVN Catchland" pitchFamily="50" charset="0"/>
              </a:endParaRPr>
            </a:p>
          </p:txBody>
        </p:sp>
      </p:grpSp>
    </p:spTree>
    <p:extLst>
      <p:ext uri="{BB962C8B-B14F-4D97-AF65-F5344CB8AC3E}">
        <p14:creationId xmlns:p14="http://schemas.microsoft.com/office/powerpoint/2010/main" val="613096952"/>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04"/>
                                        </p:tgtEl>
                                        <p:attrNameLst>
                                          <p:attrName>style.visibility</p:attrName>
                                        </p:attrNameLst>
                                      </p:cBhvr>
                                      <p:to>
                                        <p:strVal val="visible"/>
                                      </p:to>
                                    </p:set>
                                    <p:animEffect transition="in" filter="fade">
                                      <p:cBhvr>
                                        <p:cTn id="14" dur="500"/>
                                        <p:tgtEl>
                                          <p:spTgt spid="410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104"/>
                                        </p:tgtEl>
                                      </p:cBhvr>
                                    </p:animEffect>
                                    <p:set>
                                      <p:cBhvr>
                                        <p:cTn id="19" dur="1" fill="hold">
                                          <p:stCondLst>
                                            <p:cond delay="499"/>
                                          </p:stCondLst>
                                        </p:cTn>
                                        <p:tgtEl>
                                          <p:spTgt spid="410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fade">
                                      <p:cBhvr>
                                        <p:cTn id="24" dur="500"/>
                                        <p:tgtEl>
                                          <p:spTgt spid="7172"/>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Dung_2.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06"/>
                                        </p:tgtEl>
                                        <p:attrNameLst>
                                          <p:attrName>style.visibility</p:attrName>
                                        </p:attrNameLst>
                                      </p:cBhvr>
                                      <p:to>
                                        <p:strVal val="visible"/>
                                      </p:to>
                                    </p:set>
                                    <p:animEffect transition="in" filter="fade">
                                      <p:cBhvr>
                                        <p:cTn id="29" dur="500"/>
                                        <p:tgtEl>
                                          <p:spTgt spid="410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106"/>
                                        </p:tgtEl>
                                      </p:cBhvr>
                                    </p:animEffect>
                                    <p:set>
                                      <p:cBhvr>
                                        <p:cTn id="34" dur="1" fill="hold">
                                          <p:stCondLst>
                                            <p:cond delay="499"/>
                                          </p:stCondLst>
                                        </p:cTn>
                                        <p:tgtEl>
                                          <p:spTgt spid="410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Dung_2.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08"/>
                                        </p:tgtEl>
                                        <p:attrNameLst>
                                          <p:attrName>style.visibility</p:attrName>
                                        </p:attrNameLst>
                                      </p:cBhvr>
                                      <p:to>
                                        <p:strVal val="visible"/>
                                      </p:to>
                                    </p:set>
                                    <p:animEffect transition="in" filter="fade">
                                      <p:cBhvr>
                                        <p:cTn id="44" dur="500"/>
                                        <p:tgtEl>
                                          <p:spTgt spid="410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108"/>
                                        </p:tgtEl>
                                      </p:cBhvr>
                                    </p:animEffect>
                                    <p:set>
                                      <p:cBhvr>
                                        <p:cTn id="49" dur="1" fill="hold">
                                          <p:stCondLst>
                                            <p:cond delay="499"/>
                                          </p:stCondLst>
                                        </p:cTn>
                                        <p:tgtEl>
                                          <p:spTgt spid="410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Dung_2.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4104"/>
                                        </p:tgtEl>
                                      </p:cBhvr>
                                    </p:animEffect>
                                    <p:set>
                                      <p:cBhvr>
                                        <p:cTn id="59" dur="1" fill="hold">
                                          <p:stCondLst>
                                            <p:cond delay="499"/>
                                          </p:stCondLst>
                                        </p:cTn>
                                        <p:tgtEl>
                                          <p:spTgt spid="410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4106"/>
                                        </p:tgtEl>
                                      </p:cBhvr>
                                    </p:animEffect>
                                    <p:set>
                                      <p:cBhvr>
                                        <p:cTn id="62" dur="1" fill="hold">
                                          <p:stCondLst>
                                            <p:cond delay="499"/>
                                          </p:stCondLst>
                                        </p:cTn>
                                        <p:tgtEl>
                                          <p:spTgt spid="410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4108"/>
                                        </p:tgtEl>
                                      </p:cBhvr>
                                    </p:animEffect>
                                    <p:set>
                                      <p:cBhvr>
                                        <p:cTn id="65" dur="1" fill="hold">
                                          <p:stCondLst>
                                            <p:cond delay="499"/>
                                          </p:stCondLst>
                                        </p:cTn>
                                        <p:tgtEl>
                                          <p:spTgt spid="410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
                                        </p:tgtEl>
                                      </p:cBhvr>
                                    </p:animEffect>
                                    <p:set>
                                      <p:cBhvr>
                                        <p:cTn id="68" dur="1" fill="hold">
                                          <p:stCondLst>
                                            <p:cond delay="499"/>
                                          </p:stCondLst>
                                        </p:cTn>
                                        <p:tgtEl>
                                          <p:spTgt spid="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3F083E-61CE-46F3-939C-75A9D144F599}"/>
              </a:ext>
            </a:extLst>
          </p:cNvPr>
          <p:cNvSpPr/>
          <p:nvPr/>
        </p:nvSpPr>
        <p:spPr>
          <a:xfrm>
            <a:off x="0" y="0"/>
            <a:ext cx="12192000" cy="7067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7040075" y="-4583660"/>
            <a:ext cx="8932250" cy="8251481"/>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4">
              <a:alphaModFix amt="43999"/>
              <a:extLst>
                <a:ext uri="{96DAC541-7B7A-43D3-8B79-37D633B846F1}">
                  <asvg:svgBlip xmlns:asvg="http://schemas.microsoft.com/office/drawing/2016/SVG/main" r:embed="rId5"/>
                </a:ext>
              </a:extLst>
            </a:blip>
            <a:stretch>
              <a:fillRect t="-6179" r="-211836"/>
            </a:stretch>
          </a:blipFill>
        </p:spPr>
      </p:sp>
      <p:sp>
        <p:nvSpPr>
          <p:cNvPr id="4" name="Freeform 4"/>
          <p:cNvSpPr/>
          <p:nvPr/>
        </p:nvSpPr>
        <p:spPr>
          <a:xfrm>
            <a:off x="0" y="163017"/>
            <a:ext cx="5686542" cy="6009183"/>
          </a:xfrm>
          <a:custGeom>
            <a:avLst/>
            <a:gdLst/>
            <a:ahLst/>
            <a:cxnLst/>
            <a:rect l="l" t="t" r="r" b="b"/>
            <a:pathLst>
              <a:path w="8529813" h="9013774">
                <a:moveTo>
                  <a:pt x="0" y="0"/>
                </a:moveTo>
                <a:lnTo>
                  <a:pt x="8529813" y="0"/>
                </a:lnTo>
                <a:lnTo>
                  <a:pt x="8529813" y="9013774"/>
                </a:lnTo>
                <a:lnTo>
                  <a:pt x="0" y="90137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0" y="3416301"/>
            <a:ext cx="12192000" cy="4604579"/>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Freeform 3"/>
          <p:cNvSpPr/>
          <p:nvPr/>
        </p:nvSpPr>
        <p:spPr>
          <a:xfrm>
            <a:off x="10983602" y="75477"/>
            <a:ext cx="1046293" cy="1225526"/>
          </a:xfrm>
          <a:custGeom>
            <a:avLst/>
            <a:gdLst/>
            <a:ahLst/>
            <a:cxnLst/>
            <a:rect l="l" t="t" r="r" b="b"/>
            <a:pathLst>
              <a:path w="1569439" h="1838289">
                <a:moveTo>
                  <a:pt x="0" y="0"/>
                </a:moveTo>
                <a:lnTo>
                  <a:pt x="1569439" y="0"/>
                </a:lnTo>
                <a:lnTo>
                  <a:pt x="1569439" y="1838289"/>
                </a:lnTo>
                <a:lnTo>
                  <a:pt x="0" y="18382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6">
            <a:extLst>
              <a:ext uri="{FF2B5EF4-FFF2-40B4-BE49-F238E27FC236}">
                <a16:creationId xmlns:a16="http://schemas.microsoft.com/office/drawing/2014/main" id="{24F9DBB0-DBD4-42CF-B18E-F968BD778CD4}"/>
              </a:ext>
            </a:extLst>
          </p:cNvPr>
          <p:cNvSpPr txBox="1"/>
          <p:nvPr/>
        </p:nvSpPr>
        <p:spPr>
          <a:xfrm>
            <a:off x="6236098" y="630979"/>
            <a:ext cx="4389856" cy="584775"/>
          </a:xfrm>
          <a:prstGeom prst="rect">
            <a:avLst/>
          </a:prstGeom>
          <a:noFill/>
        </p:spPr>
        <p:txBody>
          <a:bodyPr wrap="square">
            <a:spAutoFit/>
          </a:bodyPr>
          <a:lstStyle/>
          <a:p>
            <a:r>
              <a:rPr lang="en-US" sz="3200" b="1" dirty="0" err="1">
                <a:solidFill>
                  <a:srgbClr val="00339A"/>
                </a:solidFill>
                <a:latin typeface="UTM Duepuntozero" panose="02040603050506020204" pitchFamily="18" charset="0"/>
              </a:rPr>
              <a:t>Thứ</a:t>
            </a:r>
            <a:r>
              <a:rPr lang="en-US" sz="3200" b="1" dirty="0">
                <a:solidFill>
                  <a:srgbClr val="00339A"/>
                </a:solidFill>
                <a:latin typeface="UTM Duepuntozero" panose="02040603050506020204" pitchFamily="18" charset="0"/>
              </a:rPr>
              <a:t> … </a:t>
            </a:r>
            <a:r>
              <a:rPr lang="en-US" sz="3200" b="1" dirty="0" err="1">
                <a:solidFill>
                  <a:srgbClr val="00339A"/>
                </a:solidFill>
                <a:latin typeface="UTM Duepuntozero" panose="02040603050506020204" pitchFamily="18" charset="0"/>
              </a:rPr>
              <a:t>ngày</a:t>
            </a:r>
            <a:r>
              <a:rPr lang="en-US" sz="3200" b="1" dirty="0">
                <a:solidFill>
                  <a:srgbClr val="00339A"/>
                </a:solidFill>
                <a:latin typeface="UTM Duepuntozero" panose="02040603050506020204" pitchFamily="18" charset="0"/>
              </a:rPr>
              <a:t> … </a:t>
            </a:r>
            <a:r>
              <a:rPr lang="en-US" sz="3200" b="1" dirty="0" err="1">
                <a:solidFill>
                  <a:srgbClr val="00339A"/>
                </a:solidFill>
                <a:latin typeface="UTM Duepuntozero" panose="02040603050506020204" pitchFamily="18" charset="0"/>
              </a:rPr>
              <a:t>tháng</a:t>
            </a:r>
            <a:r>
              <a:rPr lang="en-US" sz="3200" b="1" dirty="0">
                <a:solidFill>
                  <a:srgbClr val="00339A"/>
                </a:solidFill>
                <a:latin typeface="UTM Duepuntozero" panose="02040603050506020204" pitchFamily="18" charset="0"/>
              </a:rPr>
              <a:t> … </a:t>
            </a:r>
            <a:r>
              <a:rPr lang="en-US" sz="3200" b="1" dirty="0" err="1">
                <a:solidFill>
                  <a:srgbClr val="00339A"/>
                </a:solidFill>
                <a:latin typeface="UTM Duepuntozero" panose="02040603050506020204" pitchFamily="18" charset="0"/>
              </a:rPr>
              <a:t>năm</a:t>
            </a:r>
            <a:r>
              <a:rPr lang="en-US" sz="3200" b="1" dirty="0">
                <a:solidFill>
                  <a:srgbClr val="00339A"/>
                </a:solidFill>
                <a:latin typeface="UTM Duepuntozero" panose="02040603050506020204" pitchFamily="18" charset="0"/>
              </a:rPr>
              <a:t> …</a:t>
            </a:r>
            <a:endParaRPr lang="vi-VN" sz="3200" b="1" dirty="0">
              <a:solidFill>
                <a:srgbClr val="00339A"/>
              </a:solidFill>
            </a:endParaRPr>
          </a:p>
        </p:txBody>
      </p:sp>
      <p:grpSp>
        <p:nvGrpSpPr>
          <p:cNvPr id="8" name="Group 7">
            <a:extLst>
              <a:ext uri="{FF2B5EF4-FFF2-40B4-BE49-F238E27FC236}">
                <a16:creationId xmlns:a16="http://schemas.microsoft.com/office/drawing/2014/main" id="{9E15325B-F219-4F4C-A05B-40537DE11C45}"/>
              </a:ext>
            </a:extLst>
          </p:cNvPr>
          <p:cNvGrpSpPr/>
          <p:nvPr/>
        </p:nvGrpSpPr>
        <p:grpSpPr>
          <a:xfrm>
            <a:off x="7651514" y="1251319"/>
            <a:ext cx="1547262" cy="651574"/>
            <a:chOff x="2130333" y="673836"/>
            <a:chExt cx="1941107" cy="651574"/>
          </a:xfrm>
        </p:grpSpPr>
        <p:sp>
          <p:nvSpPr>
            <p:cNvPr id="9" name="TextBox 8">
              <a:extLst>
                <a:ext uri="{FF2B5EF4-FFF2-40B4-BE49-F238E27FC236}">
                  <a16:creationId xmlns:a16="http://schemas.microsoft.com/office/drawing/2014/main" id="{2397FA7D-BCF3-4694-8A21-17DB423E0184}"/>
                </a:ext>
              </a:extLst>
            </p:cNvPr>
            <p:cNvSpPr txBox="1"/>
            <p:nvPr/>
          </p:nvSpPr>
          <p:spPr>
            <a:xfrm>
              <a:off x="2130333" y="673836"/>
              <a:ext cx="1941107" cy="646331"/>
            </a:xfrm>
            <a:prstGeom prst="rect">
              <a:avLst/>
            </a:prstGeom>
            <a:noFill/>
          </p:spPr>
          <p:txBody>
            <a:bodyPr wrap="square">
              <a:spAutoFit/>
            </a:bodyPr>
            <a:lstStyle/>
            <a:p>
              <a:r>
                <a:rPr lang="en-US" sz="3600" b="1">
                  <a:ln w="63500">
                    <a:solidFill>
                      <a:schemeClr val="bg1"/>
                    </a:solidFill>
                  </a:ln>
                  <a:solidFill>
                    <a:schemeClr val="bg1"/>
                  </a:solidFill>
                  <a:effectLst>
                    <a:outerShdw blurRad="50800" dist="38100" dir="2700000" algn="tl" rotWithShape="0">
                      <a:prstClr val="black">
                        <a:alpha val="40000"/>
                      </a:prstClr>
                    </a:outerShdw>
                  </a:effectLst>
                  <a:latin typeface="UTM Edwardian" panose="02040603050506020204" pitchFamily="18" charset="0"/>
                </a:rPr>
                <a:t>Chủ đề</a:t>
              </a:r>
              <a:endParaRPr lang="vi-VN" sz="3600" b="1">
                <a:ln w="63500">
                  <a:solidFill>
                    <a:schemeClr val="bg1"/>
                  </a:solidFill>
                </a:ln>
                <a:solidFill>
                  <a:schemeClr val="bg1"/>
                </a:solidFill>
                <a:effectLst>
                  <a:outerShdw blurRad="50800" dist="38100" dir="2700000" algn="tl" rotWithShape="0">
                    <a:prstClr val="black">
                      <a:alpha val="40000"/>
                    </a:prstClr>
                  </a:outerShdw>
                </a:effectLst>
              </a:endParaRPr>
            </a:p>
          </p:txBody>
        </p:sp>
        <p:sp>
          <p:nvSpPr>
            <p:cNvPr id="10" name="TextBox 9">
              <a:extLst>
                <a:ext uri="{FF2B5EF4-FFF2-40B4-BE49-F238E27FC236}">
                  <a16:creationId xmlns:a16="http://schemas.microsoft.com/office/drawing/2014/main" id="{177AD697-423D-4939-B6B9-31CD6566335B}"/>
                </a:ext>
              </a:extLst>
            </p:cNvPr>
            <p:cNvSpPr txBox="1"/>
            <p:nvPr/>
          </p:nvSpPr>
          <p:spPr>
            <a:xfrm>
              <a:off x="2130333" y="679079"/>
              <a:ext cx="1941107" cy="646331"/>
            </a:xfrm>
            <a:prstGeom prst="rect">
              <a:avLst/>
            </a:prstGeom>
            <a:noFill/>
          </p:spPr>
          <p:txBody>
            <a:bodyPr wrap="square">
              <a:spAutoFit/>
            </a:bodyPr>
            <a:lstStyle/>
            <a:p>
              <a:r>
                <a:rPr lang="en-US" sz="3600" b="1" dirty="0" err="1">
                  <a:solidFill>
                    <a:srgbClr val="00B050"/>
                  </a:solidFill>
                  <a:latin typeface="UTM Edwardian" panose="02040603050506020204" pitchFamily="18" charset="0"/>
                </a:rPr>
                <a:t>Chủ</a:t>
              </a:r>
              <a:r>
                <a:rPr lang="en-US" sz="3600" b="1" dirty="0">
                  <a:solidFill>
                    <a:srgbClr val="00B050"/>
                  </a:solidFill>
                  <a:latin typeface="UTM Edwardian" panose="02040603050506020204" pitchFamily="18" charset="0"/>
                </a:rPr>
                <a:t> </a:t>
              </a:r>
              <a:r>
                <a:rPr lang="en-US" sz="3600" b="1" dirty="0" err="1">
                  <a:solidFill>
                    <a:srgbClr val="00B050"/>
                  </a:solidFill>
                  <a:latin typeface="UTM Edwardian" panose="02040603050506020204" pitchFamily="18" charset="0"/>
                </a:rPr>
                <a:t>đề</a:t>
              </a:r>
              <a:endParaRPr lang="vi-VN" sz="3600" b="1" dirty="0">
                <a:solidFill>
                  <a:srgbClr val="00B050"/>
                </a:solidFill>
              </a:endParaRPr>
            </a:p>
          </p:txBody>
        </p:sp>
      </p:grpSp>
      <p:grpSp>
        <p:nvGrpSpPr>
          <p:cNvPr id="11" name="Group 10">
            <a:extLst>
              <a:ext uri="{FF2B5EF4-FFF2-40B4-BE49-F238E27FC236}">
                <a16:creationId xmlns:a16="http://schemas.microsoft.com/office/drawing/2014/main" id="{B853A4D5-6539-485D-904C-3D37207FD78C}"/>
              </a:ext>
            </a:extLst>
          </p:cNvPr>
          <p:cNvGrpSpPr/>
          <p:nvPr/>
        </p:nvGrpSpPr>
        <p:grpSpPr>
          <a:xfrm>
            <a:off x="6616419" y="1872774"/>
            <a:ext cx="4645704" cy="780267"/>
            <a:chOff x="2190611" y="-29342"/>
            <a:chExt cx="5675981" cy="780267"/>
          </a:xfrm>
        </p:grpSpPr>
        <p:sp>
          <p:nvSpPr>
            <p:cNvPr id="12" name="TextBox 11">
              <a:extLst>
                <a:ext uri="{FF2B5EF4-FFF2-40B4-BE49-F238E27FC236}">
                  <a16:creationId xmlns:a16="http://schemas.microsoft.com/office/drawing/2014/main" id="{C7C3B674-A5DF-4B88-AA4B-92235E3CD5EB}"/>
                </a:ext>
              </a:extLst>
            </p:cNvPr>
            <p:cNvSpPr txBox="1"/>
            <p:nvPr/>
          </p:nvSpPr>
          <p:spPr>
            <a:xfrm>
              <a:off x="2196086" y="-18516"/>
              <a:ext cx="5670506" cy="769441"/>
            </a:xfrm>
            <a:prstGeom prst="rect">
              <a:avLst/>
            </a:prstGeom>
            <a:noFill/>
          </p:spPr>
          <p:txBody>
            <a:bodyPr wrap="square">
              <a:spAutoFit/>
            </a:bodyPr>
            <a:lstStyle/>
            <a:p>
              <a:r>
                <a:rPr lang="vi-VN" sz="4400" dirty="0">
                  <a:ln w="127000">
                    <a:solidFill>
                      <a:schemeClr val="bg1"/>
                    </a:solidFill>
                  </a:ln>
                  <a:solidFill>
                    <a:schemeClr val="bg1"/>
                  </a:solidFill>
                  <a:effectLst>
                    <a:outerShdw blurRad="50800" dist="38100" dir="2700000" algn="tl" rotWithShape="0">
                      <a:prstClr val="black">
                        <a:alpha val="40000"/>
                      </a:prstClr>
                    </a:outerShdw>
                  </a:effectLst>
                  <a:latin typeface="LNTH-Hoa Nho LNTH" pitchFamily="2" charset="0"/>
                  <a:ea typeface="LNTH-LuoLuoNotangYuanTi 1" pitchFamily="2" charset="-128"/>
                  <a:cs typeface="LNTH-LuoLuoNotangYuanTi 1" pitchFamily="2" charset="-128"/>
                </a:rPr>
                <a:t>Cuộc sống mến yêu</a:t>
              </a:r>
              <a:endParaRPr lang="vi-VN" sz="4400" dirty="0">
                <a:ln w="12700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3C20C459-B83E-4B45-B22C-5095F748572C}"/>
                </a:ext>
              </a:extLst>
            </p:cNvPr>
            <p:cNvSpPr txBox="1"/>
            <p:nvPr/>
          </p:nvSpPr>
          <p:spPr>
            <a:xfrm>
              <a:off x="2190611" y="-29342"/>
              <a:ext cx="5670506" cy="769441"/>
            </a:xfrm>
            <a:prstGeom prst="rect">
              <a:avLst/>
            </a:prstGeom>
            <a:noFill/>
          </p:spPr>
          <p:txBody>
            <a:bodyPr wrap="square">
              <a:spAutoFit/>
            </a:bodyPr>
            <a:lstStyle/>
            <a:p>
              <a:r>
                <a:rPr lang="vi-VN" sz="4400" dirty="0">
                  <a:solidFill>
                    <a:srgbClr val="FF5050"/>
                  </a:solidFill>
                  <a:latin typeface="LNTH-Hoa Nho LNTH" pitchFamily="2" charset="0"/>
                  <a:ea typeface="LNTH-LuoLuoNotangYuanTi 1" pitchFamily="2" charset="-128"/>
                  <a:cs typeface="LNTH-LuoLuoNotangYuanTi 1" pitchFamily="2" charset="-128"/>
                </a:rPr>
                <a:t>Cuộc sống mến yêu</a:t>
              </a:r>
              <a:endParaRPr lang="vi-VN" sz="4400" dirty="0">
                <a:solidFill>
                  <a:srgbClr val="FF5050"/>
                </a:solidFill>
                <a:latin typeface="LNTH-LuoLuoNotangYuanTi 1" pitchFamily="2" charset="-128"/>
                <a:ea typeface="LNTH-LuoLuoNotangYuanTi 1" pitchFamily="2" charset="-128"/>
                <a:cs typeface="LNTH-LuoLuoNotangYuanTi 1" pitchFamily="2" charset="-128"/>
              </a:endParaRPr>
            </a:p>
          </p:txBody>
        </p:sp>
      </p:grpSp>
      <p:grpSp>
        <p:nvGrpSpPr>
          <p:cNvPr id="14" name="Group 13">
            <a:extLst>
              <a:ext uri="{FF2B5EF4-FFF2-40B4-BE49-F238E27FC236}">
                <a16:creationId xmlns:a16="http://schemas.microsoft.com/office/drawing/2014/main" id="{31314992-FA5B-44E1-8B28-866DFEAD18A0}"/>
              </a:ext>
            </a:extLst>
          </p:cNvPr>
          <p:cNvGrpSpPr/>
          <p:nvPr/>
        </p:nvGrpSpPr>
        <p:grpSpPr>
          <a:xfrm>
            <a:off x="4652494" y="3722450"/>
            <a:ext cx="8569072" cy="925803"/>
            <a:chOff x="-2175923" y="2394752"/>
            <a:chExt cx="10117001" cy="925803"/>
          </a:xfrm>
        </p:grpSpPr>
        <p:sp>
          <p:nvSpPr>
            <p:cNvPr id="15" name="TextBox 14">
              <a:extLst>
                <a:ext uri="{FF2B5EF4-FFF2-40B4-BE49-F238E27FC236}">
                  <a16:creationId xmlns:a16="http://schemas.microsoft.com/office/drawing/2014/main" id="{3AB88A0B-9F24-4D34-8D55-32C4740F5F9C}"/>
                </a:ext>
              </a:extLst>
            </p:cNvPr>
            <p:cNvSpPr txBox="1"/>
            <p:nvPr/>
          </p:nvSpPr>
          <p:spPr>
            <a:xfrm>
              <a:off x="-2175923" y="2394752"/>
              <a:ext cx="10117001"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5400">
                  <a:ln w="127000">
                    <a:solidFill>
                      <a:schemeClr val="bg1"/>
                    </a:solidFill>
                  </a:ln>
                  <a:solidFill>
                    <a:schemeClr val="bg1"/>
                  </a:solidFill>
                  <a:effectLst>
                    <a:outerShdw dist="88900" dir="3600000" algn="tl" rotWithShape="0">
                      <a:schemeClr val="accent5">
                        <a:lumMod val="40000"/>
                        <a:lumOff val="60000"/>
                      </a:schemeClr>
                    </a:outerShdw>
                  </a:effectLst>
                  <a:latin typeface="iCiel Crocante" panose="02000000000000000000" pitchFamily="50" charset="0"/>
                  <a:cs typeface="Arial" panose="020B0604020202020204" pitchFamily="34" charset="0"/>
                </a:rPr>
                <a:t>Bác sĩ của nhân dân</a:t>
              </a:r>
              <a:endParaRPr lang="sv-SE" sz="5400" dirty="0">
                <a:ln w="127000">
                  <a:solidFill>
                    <a:schemeClr val="bg1"/>
                  </a:solidFill>
                </a:ln>
                <a:solidFill>
                  <a:schemeClr val="bg1"/>
                </a:solidFill>
                <a:effectLst>
                  <a:outerShdw dist="88900" dir="3600000" algn="tl" rotWithShape="0">
                    <a:schemeClr val="accent5">
                      <a:lumMod val="40000"/>
                      <a:lumOff val="60000"/>
                    </a:schemeClr>
                  </a:outerShdw>
                </a:effectLst>
                <a:latin typeface="iCiel Crocante" panose="02000000000000000000" pitchFamily="50" charset="0"/>
                <a:cs typeface="Arial" panose="020B0604020202020204" pitchFamily="34" charset="0"/>
              </a:endParaRPr>
            </a:p>
          </p:txBody>
        </p:sp>
        <p:sp>
          <p:nvSpPr>
            <p:cNvPr id="16" name="TextBox 15">
              <a:extLst>
                <a:ext uri="{FF2B5EF4-FFF2-40B4-BE49-F238E27FC236}">
                  <a16:creationId xmlns:a16="http://schemas.microsoft.com/office/drawing/2014/main" id="{2C3755CB-9E5F-424A-A88F-5D9778162173}"/>
                </a:ext>
              </a:extLst>
            </p:cNvPr>
            <p:cNvSpPr txBox="1"/>
            <p:nvPr/>
          </p:nvSpPr>
          <p:spPr>
            <a:xfrm>
              <a:off x="-2175923" y="2397225"/>
              <a:ext cx="8854444"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5400" dirty="0">
                  <a:ln w="19050">
                    <a:solidFill>
                      <a:srgbClr val="002060"/>
                    </a:solidFill>
                  </a:ln>
                  <a:solidFill>
                    <a:srgbClr val="002060"/>
                  </a:solidFill>
                  <a:latin typeface="iCiel Crocante" panose="02000000000000000000" pitchFamily="50" charset="0"/>
                  <a:cs typeface="Arial" panose="020B0604020202020204" pitchFamily="34" charset="0"/>
                </a:rPr>
                <a:t>Bác sĩ của nhân dân</a:t>
              </a:r>
              <a:endParaRPr lang="sv-SE" sz="5400" dirty="0">
                <a:ln w="19050">
                  <a:solidFill>
                    <a:srgbClr val="002060"/>
                  </a:solidFill>
                </a:ln>
                <a:solidFill>
                  <a:srgbClr val="002060"/>
                </a:solidFill>
                <a:latin typeface="iCiel Crocante" panose="02000000000000000000" pitchFamily="50" charset="0"/>
                <a:cs typeface="Arial" panose="020B0604020202020204" pitchFamily="34" charset="0"/>
              </a:endParaRPr>
            </a:p>
          </p:txBody>
        </p:sp>
      </p:grpSp>
      <p:grpSp>
        <p:nvGrpSpPr>
          <p:cNvPr id="17" name="Group 16">
            <a:extLst>
              <a:ext uri="{FF2B5EF4-FFF2-40B4-BE49-F238E27FC236}">
                <a16:creationId xmlns:a16="http://schemas.microsoft.com/office/drawing/2014/main" id="{31DCC388-25FE-4209-B72F-53DC6AC862AE}"/>
              </a:ext>
            </a:extLst>
          </p:cNvPr>
          <p:cNvGrpSpPr/>
          <p:nvPr/>
        </p:nvGrpSpPr>
        <p:grpSpPr>
          <a:xfrm>
            <a:off x="7305630" y="2775741"/>
            <a:ext cx="2677710" cy="585931"/>
            <a:chOff x="4212915" y="-771539"/>
            <a:chExt cx="3042121" cy="585931"/>
          </a:xfrm>
        </p:grpSpPr>
        <p:sp>
          <p:nvSpPr>
            <p:cNvPr id="18" name="TextBox 17">
              <a:extLst>
                <a:ext uri="{FF2B5EF4-FFF2-40B4-BE49-F238E27FC236}">
                  <a16:creationId xmlns:a16="http://schemas.microsoft.com/office/drawing/2014/main" id="{E72792A9-1ABA-42BE-9879-E638571D30B3}"/>
                </a:ext>
              </a:extLst>
            </p:cNvPr>
            <p:cNvSpPr txBox="1"/>
            <p:nvPr/>
          </p:nvSpPr>
          <p:spPr>
            <a:xfrm>
              <a:off x="4213012" y="-770383"/>
              <a:ext cx="3042024" cy="584775"/>
            </a:xfrm>
            <a:prstGeom prst="rect">
              <a:avLst/>
            </a:prstGeom>
            <a:noFill/>
          </p:spPr>
          <p:txBody>
            <a:bodyPr wrap="square">
              <a:spAutoFit/>
            </a:bodyPr>
            <a:lstStyle/>
            <a:p>
              <a:r>
                <a:rPr lang="en-US" sz="3200" dirty="0" err="1">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Bài</a:t>
              </a:r>
              <a:r>
                <a:rPr lang="en-US" sz="3200" dirty="0">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 </a:t>
              </a:r>
              <a:r>
                <a:rPr lang="vi-VN" sz="3200" dirty="0">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5</a:t>
              </a:r>
              <a:r>
                <a:rPr lang="en-US" sz="3200" dirty="0">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 – </a:t>
              </a:r>
              <a:r>
                <a:rPr lang="en-US" sz="3200" dirty="0" err="1">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Tiết</a:t>
              </a:r>
              <a:r>
                <a:rPr lang="en-US" sz="3200" dirty="0">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  1, 2</a:t>
              </a:r>
              <a:endParaRPr lang="vi-VN" sz="3200" dirty="0">
                <a:ln w="127000">
                  <a:solidFill>
                    <a:schemeClr val="bg1"/>
                  </a:solidFill>
                </a:ln>
                <a:solidFill>
                  <a:schemeClr val="bg1"/>
                </a:solidFill>
                <a:effectLst>
                  <a:outerShdw blurRad="50800" dist="38100" dir="2700000" algn="tl" rotWithShape="0">
                    <a:prstClr val="black">
                      <a:alpha val="40000"/>
                    </a:prstClr>
                  </a:outerShdw>
                </a:effectLst>
                <a:cs typeface="Arial" panose="020B0604020202020204" pitchFamily="34" charset="0"/>
              </a:endParaRPr>
            </a:p>
          </p:txBody>
        </p:sp>
        <p:sp>
          <p:nvSpPr>
            <p:cNvPr id="19" name="TextBox 18">
              <a:extLst>
                <a:ext uri="{FF2B5EF4-FFF2-40B4-BE49-F238E27FC236}">
                  <a16:creationId xmlns:a16="http://schemas.microsoft.com/office/drawing/2014/main" id="{0B7BD2B3-F8F7-445F-9862-30F4F5592546}"/>
                </a:ext>
              </a:extLst>
            </p:cNvPr>
            <p:cNvSpPr txBox="1"/>
            <p:nvPr/>
          </p:nvSpPr>
          <p:spPr>
            <a:xfrm>
              <a:off x="4212915" y="-771539"/>
              <a:ext cx="3042024" cy="584775"/>
            </a:xfrm>
            <a:prstGeom prst="rect">
              <a:avLst/>
            </a:prstGeom>
            <a:noFill/>
          </p:spPr>
          <p:txBody>
            <a:bodyPr wrap="square">
              <a:spAutoFit/>
            </a:bodyPr>
            <a:lstStyle/>
            <a:p>
              <a:r>
                <a:rPr lang="en-US" sz="3200" b="1" dirty="0" err="1">
                  <a:solidFill>
                    <a:srgbClr val="FA6500"/>
                  </a:solidFill>
                  <a:latin typeface="UTM Duepuntozero" panose="02040603050506020204" pitchFamily="18" charset="0"/>
                </a:rPr>
                <a:t>Bài</a:t>
              </a:r>
              <a:r>
                <a:rPr lang="en-US" sz="3200" b="1" dirty="0">
                  <a:solidFill>
                    <a:srgbClr val="FA6500"/>
                  </a:solidFill>
                  <a:latin typeface="UTM Duepuntozero" panose="02040603050506020204" pitchFamily="18" charset="0"/>
                </a:rPr>
                <a:t> </a:t>
              </a:r>
              <a:r>
                <a:rPr lang="vi-VN" sz="3200" b="1" dirty="0">
                  <a:solidFill>
                    <a:srgbClr val="FA6500"/>
                  </a:solidFill>
                  <a:latin typeface="UTM Duepuntozero" panose="02040603050506020204" pitchFamily="18" charset="0"/>
                </a:rPr>
                <a:t>5</a:t>
              </a:r>
              <a:r>
                <a:rPr lang="en-US" sz="3200" b="1" dirty="0">
                  <a:solidFill>
                    <a:srgbClr val="FA6500"/>
                  </a:solidFill>
                  <a:latin typeface="UTM Duepuntozero" panose="02040603050506020204" pitchFamily="18" charset="0"/>
                </a:rPr>
                <a:t> – </a:t>
              </a:r>
              <a:r>
                <a:rPr lang="en-US" sz="3200" b="1" dirty="0" err="1">
                  <a:solidFill>
                    <a:srgbClr val="FA6500"/>
                  </a:solidFill>
                  <a:latin typeface="UTM Duepuntozero" panose="02040603050506020204" pitchFamily="18" charset="0"/>
                </a:rPr>
                <a:t>Tiết</a:t>
              </a:r>
              <a:r>
                <a:rPr lang="en-US" sz="3200" b="1" dirty="0">
                  <a:solidFill>
                    <a:srgbClr val="FA6500"/>
                  </a:solidFill>
                  <a:latin typeface="UTM Duepuntozero" panose="02040603050506020204" pitchFamily="18" charset="0"/>
                </a:rPr>
                <a:t>  1, 2</a:t>
              </a:r>
              <a:endParaRPr lang="vi-VN" sz="3200" b="1" dirty="0">
                <a:solidFill>
                  <a:srgbClr val="FA6500"/>
                </a:solidFill>
              </a:endParaRPr>
            </a:p>
          </p:txBody>
        </p:sp>
      </p:grpSp>
      <p:pic>
        <p:nvPicPr>
          <p:cNvPr id="2050" name="Picture 2" descr="Illustration of a red stethoscope with a heart 15311815 Vector Art at  Vecteezy">
            <a:extLst>
              <a:ext uri="{FF2B5EF4-FFF2-40B4-BE49-F238E27FC236}">
                <a16:creationId xmlns:a16="http://schemas.microsoft.com/office/drawing/2014/main" id="{83714418-F81A-4D01-A990-68B4BD31656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6327" r="95102">
                        <a14:foregroundMark x1="6327" y1="50816" x2="8980" y2="55612"/>
                        <a14:foregroundMark x1="85612" y1="46327" x2="85612" y2="46327"/>
                        <a14:foregroundMark x1="93571" y1="46531" x2="93571" y2="46531"/>
                        <a14:foregroundMark x1="95102" y1="49082" x2="95102" y2="49082"/>
                        <a14:foregroundMark x1="89694" y1="45000" x2="89694" y2="45000"/>
                        <a14:foregroundMark x1="86735" y1="45408" x2="86735" y2="45408"/>
                        <a14:foregroundMark x1="83163" y1="47245" x2="83163" y2="47245"/>
                        <a14:foregroundMark x1="85612" y1="62143" x2="85612" y2="62143"/>
                        <a14:foregroundMark x1="9490" y1="49898" x2="9490" y2="49898"/>
                        <a14:foregroundMark x1="10612" y1="50816" x2="10612" y2="50816"/>
                      </a14:backgroundRemoval>
                    </a14:imgEffect>
                  </a14:imgLayer>
                </a14:imgProps>
              </a:ext>
              <a:ext uri="{28A0092B-C50C-407E-A947-70E740481C1C}">
                <a14:useLocalDpi xmlns:a14="http://schemas.microsoft.com/office/drawing/2010/main" val="0"/>
              </a:ext>
            </a:extLst>
          </a:blip>
          <a:srcRect/>
          <a:stretch>
            <a:fillRect/>
          </a:stretch>
        </p:blipFill>
        <p:spPr bwMode="auto">
          <a:xfrm>
            <a:off x="5714851" y="2774585"/>
            <a:ext cx="6236555" cy="6236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downRight)">
                                          <p:cBhvr>
                                            <p:cTn id="11" dur="500"/>
                                            <p:tgtEl>
                                              <p:spTgt spid="8"/>
                                            </p:tgtEl>
                                          </p:cBhvr>
                                        </p:animEffect>
                                      </p:childTnLst>
                                    </p:cTn>
                                  </p:par>
                                </p:childTnLst>
                              </p:cTn>
                            </p:par>
                            <p:par>
                              <p:cTn id="12" fill="hold">
                                <p:stCondLst>
                                  <p:cond delay="1000"/>
                                </p:stCondLst>
                                <p:childTnLst>
                                  <p:par>
                                    <p:cTn id="13" presetID="2" presetClass="entr" presetSubtype="8" fill="hold" nodeType="after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0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7" fill="hold">
                                <p:stCondLst>
                                  <p:cond delay="2000"/>
                                </p:stCondLst>
                                <p:childTnLst>
                                  <p:par>
                                    <p:cTn id="18" presetID="17" presetClass="entr" presetSubtype="1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50" fill="hold"/>
                                            <p:tgtEl>
                                              <p:spTgt spid="14"/>
                                            </p:tgtEl>
                                            <p:attrNameLst>
                                              <p:attrName>ppt_w</p:attrName>
                                            </p:attrNameLst>
                                          </p:cBhvr>
                                          <p:tavLst>
                                            <p:tav tm="0">
                                              <p:val>
                                                <p:fltVal val="0"/>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animEffect transition="in" filter="fade">
                                          <p:cBhvr>
                                            <p:cTn id="27" dur="25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par>
                              <p:cTn id="28" fill="hold">
                                <p:stCondLst>
                                  <p:cond delay="2750"/>
                                </p:stCondLst>
                                <p:childTnLst>
                                  <p:par>
                                    <p:cTn id="29" presetID="6" presetClass="emph" presetSubtype="0" fill="hold" nodeType="afterEffect" p14:presetBounceEnd="98000">
                                      <p:stCondLst>
                                        <p:cond delay="0"/>
                                      </p:stCondLst>
                                      <p:childTnLst>
                                        <p:animScale p14:bounceEnd="98000">
                                          <p:cBhvr>
                                            <p:cTn id="30" dur="2000" fill="hold"/>
                                            <p:tgtEl>
                                              <p:spTgt spid="1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downRight)">
                                          <p:cBhvr>
                                            <p:cTn id="11" dur="500"/>
                                            <p:tgtEl>
                                              <p:spTgt spid="8"/>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4" name="click.wav"/>
                                            </p:tgtEl>
                                          </p:cMediaNode>
                                        </p:audio>
                                      </p:subTnLst>
                                    </p:cTn>
                                  </p:par>
                                </p:childTnLst>
                              </p:cTn>
                            </p:par>
                            <p:par>
                              <p:cTn id="17" fill="hold">
                                <p:stCondLst>
                                  <p:cond delay="2000"/>
                                </p:stCondLst>
                                <p:childTnLst>
                                  <p:par>
                                    <p:cTn id="18" presetID="17" presetClass="entr" presetSubtype="1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50" fill="hold"/>
                                            <p:tgtEl>
                                              <p:spTgt spid="14"/>
                                            </p:tgtEl>
                                            <p:attrNameLst>
                                              <p:attrName>ppt_w</p:attrName>
                                            </p:attrNameLst>
                                          </p:cBhvr>
                                          <p:tavLst>
                                            <p:tav tm="0">
                                              <p:val>
                                                <p:fltVal val="0"/>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animEffect transition="in" filter="fade">
                                          <p:cBhvr>
                                            <p:cTn id="27" dur="25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15" name="whoosh.wav"/>
                                            </p:tgtEl>
                                          </p:cMediaNode>
                                        </p:audio>
                                      </p:subTnLst>
                                    </p:cTn>
                                  </p:par>
                                </p:childTnLst>
                              </p:cTn>
                            </p:par>
                            <p:par>
                              <p:cTn id="28" fill="hold">
                                <p:stCondLst>
                                  <p:cond delay="2750"/>
                                </p:stCondLst>
                                <p:childTnLst>
                                  <p:par>
                                    <p:cTn id="29" presetID="6" presetClass="emph" presetSubtype="0" fill="hold" nodeType="afterEffect">
                                      <p:stCondLst>
                                        <p:cond delay="0"/>
                                      </p:stCondLst>
                                      <p:childTnLst>
                                        <p:animScale>
                                          <p:cBhvr>
                                            <p:cTn id="30" dur="2000" fill="hold"/>
                                            <p:tgtEl>
                                              <p:spTgt spid="1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iều Hòa Không Khí, Tường, Không Khí, Điều Kiện Hoạt động  Background Vector để tải xuống miễn phí - Pngtree">
            <a:extLst>
              <a:ext uri="{FF2B5EF4-FFF2-40B4-BE49-F238E27FC236}">
                <a16:creationId xmlns:a16="http://schemas.microsoft.com/office/drawing/2014/main" id="{3A595430-949A-44A1-BC5E-AD6233AA8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Premium Vector | Animal shelter cartoon illustration with pets in cages and  volunteers feeding animals for adopting">
            <a:extLst>
              <a:ext uri="{FF2B5EF4-FFF2-40B4-BE49-F238E27FC236}">
                <a16:creationId xmlns:a16="http://schemas.microsoft.com/office/drawing/2014/main" id="{E5603F87-CAB7-4309-9998-DA4D2DCD86C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65" b="88209" l="160" r="50479">
                        <a14:foregroundMark x1="479" y1="12472" x2="27955" y2="64853"/>
                        <a14:foregroundMark x1="21725" y1="25624" x2="24760" y2="56463"/>
                        <a14:foregroundMark x1="10383" y1="44671" x2="19010" y2="54422"/>
                        <a14:foregroundMark x1="19010" y1="54422" x2="20927" y2="55102"/>
                        <a14:foregroundMark x1="8946" y1="46259" x2="10383" y2="83673"/>
                        <a14:foregroundMark x1="3834" y1="83673" x2="41693" y2="86168"/>
                        <a14:foregroundMark x1="27157" y1="86168" x2="49361" y2="88209"/>
                        <a14:foregroundMark x1="3355" y1="86621" x2="3355" y2="86621"/>
                        <a14:foregroundMark x1="1597" y1="87302" x2="11182" y2="86621"/>
                        <a14:foregroundMark x1="11182" y1="86621" x2="25240" y2="86621"/>
                        <a14:foregroundMark x1="4153" y1="32880" x2="10543" y2="40363"/>
                        <a14:foregroundMark x1="10543" y1="40363" x2="10543" y2="40363"/>
                        <a14:foregroundMark x1="7668" y1="28571" x2="10543" y2="44671"/>
                        <a14:foregroundMark x1="3195" y1="11565" x2="24281" y2="12472"/>
                        <a14:foregroundMark x1="25719" y1="12245" x2="24920" y2="39456"/>
                        <a14:foregroundMark x1="43930" y1="43084" x2="49201" y2="43084"/>
                        <a14:foregroundMark x1="50479" y1="41043" x2="50319" y2="77324"/>
                        <a14:foregroundMark x1="50479" y1="78912" x2="50479" y2="85714"/>
                        <a14:foregroundMark x1="30831" y1="30612" x2="31470" y2="38776"/>
                        <a14:foregroundMark x1="30351" y1="31746" x2="31150" y2="39002"/>
                        <a14:foregroundMark x1="30032" y1="35828" x2="31470" y2="40363"/>
                      </a14:backgroundRemoval>
                    </a14:imgEffect>
                  </a14:imgLayer>
                </a14:imgProps>
              </a:ext>
              <a:ext uri="{28A0092B-C50C-407E-A947-70E740481C1C}">
                <a14:useLocalDpi xmlns:a14="http://schemas.microsoft.com/office/drawing/2010/main" val="0"/>
              </a:ext>
            </a:extLst>
          </a:blip>
          <a:srcRect t="10687" r="48562" b="12333"/>
          <a:stretch/>
        </p:blipFill>
        <p:spPr bwMode="auto">
          <a:xfrm>
            <a:off x="0" y="1968304"/>
            <a:ext cx="3458817" cy="36465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Cute girl holding flower cartoon illustration">
            <a:extLst>
              <a:ext uri="{FF2B5EF4-FFF2-40B4-BE49-F238E27FC236}">
                <a16:creationId xmlns:a16="http://schemas.microsoft.com/office/drawing/2014/main" id="{D0F552FF-57ED-4225-B298-AF34BBC1B89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600" b="90000" l="9904" r="89936">
                        <a14:foregroundMark x1="48882" y1="9600" x2="48882" y2="9600"/>
                        <a14:foregroundMark x1="42173" y1="9600" x2="42173" y2="9600"/>
                        <a14:foregroundMark x1="70607" y1="27800" x2="70607" y2="51600"/>
                        <a14:foregroundMark x1="65815" y1="31200" x2="70288" y2="54200"/>
                        <a14:foregroundMark x1="70288" y1="54200" x2="72204" y2="584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35450" y="2931373"/>
            <a:ext cx="4916137" cy="392662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C648840-174F-42EF-9F45-6053751C8923}"/>
              </a:ext>
            </a:extLst>
          </p:cNvPr>
          <p:cNvGrpSpPr/>
          <p:nvPr/>
        </p:nvGrpSpPr>
        <p:grpSpPr>
          <a:xfrm>
            <a:off x="2486937" y="1320331"/>
            <a:ext cx="6770030" cy="2729338"/>
            <a:chOff x="5250004" y="6585061"/>
            <a:chExt cx="13208089" cy="3941563"/>
          </a:xfrm>
        </p:grpSpPr>
        <p:sp>
          <p:nvSpPr>
            <p:cNvPr id="22" name="TextBox 21">
              <a:extLst>
                <a:ext uri="{FF2B5EF4-FFF2-40B4-BE49-F238E27FC236}">
                  <a16:creationId xmlns:a16="http://schemas.microsoft.com/office/drawing/2014/main" id="{A47FB5D7-D89C-4604-A2AF-B63A78E34872}"/>
                </a:ext>
              </a:extLst>
            </p:cNvPr>
            <p:cNvSpPr txBox="1"/>
            <p:nvPr/>
          </p:nvSpPr>
          <p:spPr>
            <a:xfrm>
              <a:off x="5250004" y="6585062"/>
              <a:ext cx="13208089" cy="3941562"/>
            </a:xfrm>
            <a:prstGeom prst="rect">
              <a:avLst/>
            </a:prstGeom>
            <a:noFill/>
          </p:spPr>
          <p:txBody>
            <a:bodyPr wrap="square" rtlCol="0">
              <a:spAutoFit/>
            </a:bodyPr>
            <a:lstStyle/>
            <a:p>
              <a:pPr algn="ctr">
                <a:lnSpc>
                  <a:spcPct val="140000"/>
                </a:lnSpc>
              </a:pPr>
              <a:r>
                <a:rPr lang="en-US" sz="6600" b="1" spc="300"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LUYỆN ĐỌC THÀNH TIẾNG</a:t>
              </a:r>
            </a:p>
          </p:txBody>
        </p:sp>
        <p:sp>
          <p:nvSpPr>
            <p:cNvPr id="23" name="TextBox 22">
              <a:extLst>
                <a:ext uri="{FF2B5EF4-FFF2-40B4-BE49-F238E27FC236}">
                  <a16:creationId xmlns:a16="http://schemas.microsoft.com/office/drawing/2014/main" id="{EE6FED91-B79E-4234-9B69-263FB961E0E9}"/>
                </a:ext>
              </a:extLst>
            </p:cNvPr>
            <p:cNvSpPr txBox="1"/>
            <p:nvPr/>
          </p:nvSpPr>
          <p:spPr>
            <a:xfrm>
              <a:off x="5250004" y="6585061"/>
              <a:ext cx="13208089" cy="3941562"/>
            </a:xfrm>
            <a:prstGeom prst="rect">
              <a:avLst/>
            </a:prstGeom>
            <a:noFill/>
          </p:spPr>
          <p:txBody>
            <a:bodyPr wrap="square" rtlCol="0">
              <a:spAutoFit/>
            </a:bodyPr>
            <a:lstStyle/>
            <a:p>
              <a:pPr algn="ctr">
                <a:lnSpc>
                  <a:spcPct val="140000"/>
                </a:lnSpc>
              </a:pPr>
              <a:r>
                <a:rPr lang="en-US" sz="6600" b="1" spc="300" dirty="0">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TM Showcard" panose="02040603050506020204" pitchFamily="18" charset="0"/>
                </a:rPr>
                <a:t>LUYỆN ĐỌC THÀNH TIẾNG</a:t>
              </a:r>
            </a:p>
          </p:txBody>
        </p:sp>
      </p:grpSp>
      <p:grpSp>
        <p:nvGrpSpPr>
          <p:cNvPr id="24" name="Group 23">
            <a:extLst>
              <a:ext uri="{FF2B5EF4-FFF2-40B4-BE49-F238E27FC236}">
                <a16:creationId xmlns:a16="http://schemas.microsoft.com/office/drawing/2014/main" id="{23BEEF77-1988-4885-A80C-879B94F1E430}"/>
              </a:ext>
            </a:extLst>
          </p:cNvPr>
          <p:cNvGrpSpPr/>
          <p:nvPr/>
        </p:nvGrpSpPr>
        <p:grpSpPr>
          <a:xfrm>
            <a:off x="-1420000" y="904833"/>
            <a:ext cx="6976836" cy="830997"/>
            <a:chOff x="-555806" y="0"/>
            <a:chExt cx="4930277" cy="830997"/>
          </a:xfrm>
        </p:grpSpPr>
        <p:sp>
          <p:nvSpPr>
            <p:cNvPr id="25" name="文本框 18">
              <a:extLst>
                <a:ext uri="{FF2B5EF4-FFF2-40B4-BE49-F238E27FC236}">
                  <a16:creationId xmlns:a16="http://schemas.microsoft.com/office/drawing/2014/main" id="{E9C1F024-C952-4BFB-A359-CF943B74B2BC}"/>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5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26" name="文本框 18">
              <a:extLst>
                <a:ext uri="{FF2B5EF4-FFF2-40B4-BE49-F238E27FC236}">
                  <a16:creationId xmlns:a16="http://schemas.microsoft.com/office/drawing/2014/main" id="{A2343C44-14A6-462E-85A7-BFBCB7674FA7}"/>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AD24"/>
                  </a:solidFill>
                  <a:effectLst/>
                  <a:uLnTx/>
                  <a:uFillTx/>
                  <a:latin typeface="UTM Mother" panose="02040603050506020204" pitchFamily="18" charset="0"/>
                </a:rPr>
                <a:t>Hoạt</a:t>
              </a:r>
              <a:r>
                <a:rPr kumimoji="0" lang="en-US" altLang="zh-CN" sz="5400" b="1" i="0" u="none" strike="noStrike" kern="1200" cap="none" spc="0" normalizeH="0" baseline="0" noProof="0" dirty="0">
                  <a:ln>
                    <a:noFill/>
                  </a:ln>
                  <a:solidFill>
                    <a:srgbClr val="FFAD24"/>
                  </a:solidFill>
                  <a:effectLst/>
                  <a:uLnTx/>
                  <a:uFillTx/>
                  <a:latin typeface="UTM Mother" panose="02040603050506020204" pitchFamily="18" charset="0"/>
                </a:rPr>
                <a:t> </a:t>
              </a:r>
              <a:r>
                <a:rPr kumimoji="0" lang="en-US" altLang="zh-CN" sz="5400" b="1" i="0" u="none" strike="noStrike" kern="1200" cap="none" spc="0" normalizeH="0" baseline="0" noProof="0" dirty="0" err="1">
                  <a:ln>
                    <a:noFill/>
                  </a:ln>
                  <a:solidFill>
                    <a:srgbClr val="FFAD24"/>
                  </a:solidFill>
                  <a:effectLst/>
                  <a:uLnTx/>
                  <a:uFillTx/>
                  <a:latin typeface="UTM Mother" panose="02040603050506020204" pitchFamily="18" charset="0"/>
                </a:rPr>
                <a:t>động</a:t>
              </a:r>
              <a:r>
                <a:rPr kumimoji="0" lang="en-US" altLang="zh-CN" sz="5400" b="1" i="0" u="none" strike="noStrike" kern="1200" cap="none" spc="0" normalizeH="0" baseline="0" noProof="0" dirty="0">
                  <a:ln>
                    <a:noFill/>
                  </a:ln>
                  <a:solidFill>
                    <a:srgbClr val="FFAD24"/>
                  </a:solidFill>
                  <a:effectLst/>
                  <a:uLnTx/>
                  <a:uFillTx/>
                  <a:latin typeface="UTM Mother" panose="02040603050506020204" pitchFamily="18" charset="0"/>
                </a:rPr>
                <a:t>:</a:t>
              </a:r>
              <a:endParaRPr kumimoji="0" lang="zh-CN" altLang="en-US" sz="5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grpSp>
        <p:nvGrpSpPr>
          <p:cNvPr id="27" name="Group 26">
            <a:extLst>
              <a:ext uri="{FF2B5EF4-FFF2-40B4-BE49-F238E27FC236}">
                <a16:creationId xmlns:a16="http://schemas.microsoft.com/office/drawing/2014/main" id="{BC86D261-2B5C-4423-B16A-B7A22E2E9AC7}"/>
              </a:ext>
            </a:extLst>
          </p:cNvPr>
          <p:cNvGrpSpPr/>
          <p:nvPr/>
        </p:nvGrpSpPr>
        <p:grpSpPr>
          <a:xfrm>
            <a:off x="3296880" y="4735577"/>
            <a:ext cx="4835291" cy="1436513"/>
            <a:chOff x="-13137" y="151531"/>
            <a:chExt cx="4835291" cy="1436513"/>
          </a:xfrm>
        </p:grpSpPr>
        <p:pic>
          <p:nvPicPr>
            <p:cNvPr id="28" name="Picture 5">
              <a:extLst>
                <a:ext uri="{FF2B5EF4-FFF2-40B4-BE49-F238E27FC236}">
                  <a16:creationId xmlns:a16="http://schemas.microsoft.com/office/drawing/2014/main" id="{77D9C8C6-A5F3-44FF-B20A-03B160BA64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3137" y="151531"/>
              <a:ext cx="4835291" cy="1436513"/>
            </a:xfrm>
            <a:prstGeom prst="rect">
              <a:avLst/>
            </a:prstGeom>
          </p:spPr>
        </p:pic>
        <p:sp>
          <p:nvSpPr>
            <p:cNvPr id="29" name="TextBox 28">
              <a:extLst>
                <a:ext uri="{FF2B5EF4-FFF2-40B4-BE49-F238E27FC236}">
                  <a16:creationId xmlns:a16="http://schemas.microsoft.com/office/drawing/2014/main" id="{E8CEE228-D5DD-49E9-ABEA-50A93774D18B}"/>
                </a:ext>
              </a:extLst>
            </p:cNvPr>
            <p:cNvSpPr txBox="1"/>
            <p:nvPr/>
          </p:nvSpPr>
          <p:spPr>
            <a:xfrm>
              <a:off x="148800" y="499839"/>
              <a:ext cx="4673354" cy="954107"/>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Đọc thật hay để </a:t>
              </a:r>
              <a:r>
                <a:rPr lang="vi-VN" sz="2800" b="1">
                  <a:latin typeface="Calibri" panose="020F0502020204030204" pitchFamily="34" charset="0"/>
                  <a:cs typeface="Calibri" panose="020F0502020204030204" pitchFamily="34" charset="0"/>
                </a:rPr>
                <a:t>giúp mình làm vườn cùng Miu nhé </a:t>
              </a:r>
              <a:r>
                <a:rPr lang="vi-VN" sz="2800" b="1" dirty="0">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1417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250" fill="hold"/>
                                            <p:tgtEl>
                                              <p:spTgt spid="21"/>
                                            </p:tgtEl>
                                            <p:attrNameLst>
                                              <p:attrName>ppt_w</p:attrName>
                                            </p:attrNameLst>
                                          </p:cBhvr>
                                          <p:tavLst>
                                            <p:tav tm="0">
                                              <p:val>
                                                <p:fltVal val="0"/>
                                              </p:val>
                                            </p:tav>
                                            <p:tav tm="100000">
                                              <p:val>
                                                <p:strVal val="#ppt_w"/>
                                              </p:val>
                                            </p:tav>
                                          </p:tavLst>
                                        </p:anim>
                                        <p:anim calcmode="lin" valueType="num">
                                          <p:cBhvr>
                                            <p:cTn id="13" dur="250" fill="hold"/>
                                            <p:tgtEl>
                                              <p:spTgt spid="21"/>
                                            </p:tgtEl>
                                            <p:attrNameLst>
                                              <p:attrName>ppt_h</p:attrName>
                                            </p:attrNameLst>
                                          </p:cBhvr>
                                          <p:tavLst>
                                            <p:tav tm="0">
                                              <p:val>
                                                <p:fltVal val="0"/>
                                              </p:val>
                                            </p:tav>
                                            <p:tav tm="100000">
                                              <p:val>
                                                <p:strVal val="#ppt_h"/>
                                              </p:val>
                                            </p:tav>
                                          </p:tavLst>
                                        </p:anim>
                                        <p:animEffect transition="in" filter="fade">
                                          <p:cBhvr>
                                            <p:cTn id="14" dur="25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21"/>
                                            </p:tgtEl>
                                          </p:cBhvr>
                                          <p:by x="101000" y="101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250" fill="hold"/>
                                            <p:tgtEl>
                                              <p:spTgt spid="21"/>
                                            </p:tgtEl>
                                            <p:attrNameLst>
                                              <p:attrName>ppt_w</p:attrName>
                                            </p:attrNameLst>
                                          </p:cBhvr>
                                          <p:tavLst>
                                            <p:tav tm="0">
                                              <p:val>
                                                <p:fltVal val="0"/>
                                              </p:val>
                                            </p:tav>
                                            <p:tav tm="100000">
                                              <p:val>
                                                <p:strVal val="#ppt_w"/>
                                              </p:val>
                                            </p:tav>
                                          </p:tavLst>
                                        </p:anim>
                                        <p:anim calcmode="lin" valueType="num">
                                          <p:cBhvr>
                                            <p:cTn id="13" dur="250" fill="hold"/>
                                            <p:tgtEl>
                                              <p:spTgt spid="21"/>
                                            </p:tgtEl>
                                            <p:attrNameLst>
                                              <p:attrName>ppt_h</p:attrName>
                                            </p:attrNameLst>
                                          </p:cBhvr>
                                          <p:tavLst>
                                            <p:tav tm="0">
                                              <p:val>
                                                <p:fltVal val="0"/>
                                              </p:val>
                                            </p:tav>
                                            <p:tav tm="100000">
                                              <p:val>
                                                <p:strVal val="#ppt_h"/>
                                              </p:val>
                                            </p:tav>
                                          </p:tavLst>
                                        </p:anim>
                                        <p:animEffect transition="in" filter="fade">
                                          <p:cBhvr>
                                            <p:cTn id="14" dur="25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21"/>
                                            </p:tgtEl>
                                          </p:cBhvr>
                                          <p:by x="101000" y="101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iều Hòa Không Khí, Tường, Không Khí, Điều Kiện Hoạt động  Background Vector để tải xuống miễn phí - Pngtree">
            <a:extLst>
              <a:ext uri="{FF2B5EF4-FFF2-40B4-BE49-F238E27FC236}">
                <a16:creationId xmlns:a16="http://schemas.microsoft.com/office/drawing/2014/main" id="{3A595430-949A-44A1-BC5E-AD6233AA8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Premium Vector | Animal shelter cartoon illustration with pets in cages and  volunteers feeding animals for adopting">
            <a:extLst>
              <a:ext uri="{FF2B5EF4-FFF2-40B4-BE49-F238E27FC236}">
                <a16:creationId xmlns:a16="http://schemas.microsoft.com/office/drawing/2014/main" id="{E5603F87-CAB7-4309-9998-DA4D2DCD86C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1565" b="88209" l="160" r="50479">
                        <a14:foregroundMark x1="479" y1="12472" x2="27955" y2="64853"/>
                        <a14:foregroundMark x1="21725" y1="25624" x2="24760" y2="56463"/>
                        <a14:foregroundMark x1="10383" y1="44671" x2="19010" y2="54422"/>
                        <a14:foregroundMark x1="19010" y1="54422" x2="20927" y2="55102"/>
                        <a14:foregroundMark x1="8946" y1="46259" x2="10383" y2="83673"/>
                        <a14:foregroundMark x1="3834" y1="83673" x2="41693" y2="86168"/>
                        <a14:foregroundMark x1="27157" y1="86168" x2="49361" y2="88209"/>
                        <a14:foregroundMark x1="3355" y1="86621" x2="3355" y2="86621"/>
                        <a14:foregroundMark x1="1597" y1="87302" x2="11182" y2="86621"/>
                        <a14:foregroundMark x1="11182" y1="86621" x2="25240" y2="86621"/>
                        <a14:foregroundMark x1="4153" y1="32880" x2="10543" y2="40363"/>
                        <a14:foregroundMark x1="10543" y1="40363" x2="10543" y2="40363"/>
                        <a14:foregroundMark x1="7668" y1="28571" x2="10543" y2="44671"/>
                        <a14:foregroundMark x1="3195" y1="11565" x2="24281" y2="12472"/>
                        <a14:foregroundMark x1="25719" y1="12245" x2="24920" y2="39456"/>
                        <a14:foregroundMark x1="43930" y1="43084" x2="49201" y2="43084"/>
                        <a14:foregroundMark x1="50479" y1="41043" x2="50319" y2="77324"/>
                        <a14:foregroundMark x1="50479" y1="78912" x2="50479" y2="85714"/>
                        <a14:foregroundMark x1="30831" y1="30612" x2="31470" y2="38776"/>
                        <a14:foregroundMark x1="30351" y1="31746" x2="31150" y2="39002"/>
                        <a14:foregroundMark x1="30032" y1="35828" x2="31470" y2="40363"/>
                      </a14:backgroundRemoval>
                    </a14:imgEffect>
                  </a14:imgLayer>
                </a14:imgProps>
              </a:ext>
              <a:ext uri="{28A0092B-C50C-407E-A947-70E740481C1C}">
                <a14:useLocalDpi xmlns:a14="http://schemas.microsoft.com/office/drawing/2010/main" val="0"/>
              </a:ext>
            </a:extLst>
          </a:blip>
          <a:srcRect t="10687" r="48562" b="12333"/>
          <a:stretch/>
        </p:blipFill>
        <p:spPr bwMode="auto">
          <a:xfrm>
            <a:off x="0" y="1968304"/>
            <a:ext cx="3458817" cy="36465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Young girl holding a pile of papers cartoon illustration">
            <a:extLst>
              <a:ext uri="{FF2B5EF4-FFF2-40B4-BE49-F238E27FC236}">
                <a16:creationId xmlns:a16="http://schemas.microsoft.com/office/drawing/2014/main" id="{3D811754-E42E-4B0A-A706-21C1066756F9}"/>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4198" b="89877" l="7677" r="92323">
                        <a14:foregroundMark x1="43307" y1="73086" x2="55315" y2="83704"/>
                        <a14:foregroundMark x1="64764" y1="76790" x2="69291" y2="84198"/>
                        <a14:foregroundMark x1="61811" y1="88148" x2="68307" y2="88642"/>
                        <a14:foregroundMark x1="79331" y1="42222" x2="89764" y2="36790"/>
                        <a14:foregroundMark x1="60236" y1="9877" x2="63189" y2="12840"/>
                        <a14:foregroundMark x1="59843" y1="7160" x2="59843" y2="15309"/>
                        <a14:foregroundMark x1="32677" y1="21728" x2="28500" y2="21728"/>
                        <a14:foregroundMark x1="10236" y1="42222" x2="14764" y2="44198"/>
                        <a14:foregroundMark x1="14764" y1="44198" x2="17384" y2="44198"/>
                        <a14:foregroundMark x1="24803" y1="53580" x2="32283" y2="56049"/>
                        <a14:foregroundMark x1="23819" y1="49877" x2="31299" y2="53580"/>
                        <a14:foregroundMark x1="26181" y1="54321" x2="27362" y2="63704"/>
                        <a14:foregroundMark x1="39370" y1="30370" x2="39370" y2="30370"/>
                        <a14:foregroundMark x1="38780" y1="30370" x2="38780" y2="30370"/>
                        <a14:foregroundMark x1="41732" y1="29136" x2="46850" y2="29136"/>
                        <a14:foregroundMark x1="58466" y1="8062" x2="68391" y2="17843"/>
                        <a14:foregroundMark x1="56299" y1="5926" x2="56550" y2="6173"/>
                        <a14:foregroundMark x1="56429" y1="6173" x2="61811" y2="4198"/>
                        <a14:foregroundMark x1="61811" y1="4198" x2="68881" y2="16776"/>
                        <a14:foregroundMark x1="86396" y1="32627" x2="87836" y2="31779"/>
                        <a14:foregroundMark x1="66732" y1="44198" x2="67323" y2="50370"/>
                        <a14:foregroundMark x1="36811" y1="77284" x2="53740" y2="82469"/>
                        <a14:foregroundMark x1="30683" y1="18436" x2="33549" y2="17930"/>
                        <a14:foregroundMark x1="29467" y1="18651" x2="30321" y2="18500"/>
                        <a14:foregroundMark x1="8013" y1="42222" x2="13037" y2="42222"/>
                        <a14:foregroundMark x1="7677" y1="42222" x2="7904" y2="42222"/>
                        <a14:foregroundMark x1="28849" y1="25669" x2="30802" y2="24937"/>
                        <a14:foregroundMark x1="28809" y1="25220" x2="30349" y2="25993"/>
                        <a14:foregroundMark x1="15748" y1="40247" x2="15748" y2="40247"/>
                        <a14:foregroundMark x1="25984" y1="21235" x2="25984" y2="21235"/>
                        <a14:foregroundMark x1="86024" y1="32840" x2="86024" y2="32840"/>
                        <a14:foregroundMark x1="77559" y1="37284" x2="77559" y2="37284"/>
                        <a14:foregroundMark x1="86024" y1="32346" x2="86024" y2="32346"/>
                        <a14:foregroundMark x1="59646" y1="88889" x2="68898" y2="88148"/>
                        <a14:backgroundMark x1="36417" y1="15062" x2="38189" y2="23704"/>
                        <a14:backgroundMark x1="40748" y1="22469" x2="42126" y2="20494"/>
                        <a14:backgroundMark x1="25087" y1="21235" x2="25984" y2="31358"/>
                        <a14:backgroundMark x1="25000" y1="20247" x2="25087" y2="21235"/>
                        <a14:backgroundMark x1="23622" y1="19753" x2="29528" y2="18519"/>
                        <a14:backgroundMark x1="30315" y1="18519" x2="30906" y2="17778"/>
                        <a14:backgroundMark x1="21654" y1="20000" x2="29528" y2="18519"/>
                        <a14:backgroundMark x1="30906" y1="27901" x2="38780" y2="23704"/>
                        <a14:backgroundMark x1="29528" y1="27901" x2="34252" y2="26173"/>
                        <a14:backgroundMark x1="68504" y1="20988" x2="76772" y2="14815"/>
                        <a14:backgroundMark x1="68307" y1="18025" x2="71850" y2="17284"/>
                        <a14:backgroundMark x1="70276" y1="20494" x2="71654" y2="27407"/>
                        <a14:backgroundMark x1="90354" y1="28642" x2="92126" y2="33333"/>
                        <a14:backgroundMark x1="83071" y1="33827" x2="83071" y2="33827"/>
                        <a14:backgroundMark x1="81102" y1="35062" x2="84646" y2="33580"/>
                        <a14:backgroundMark x1="86084" y1="32346" x2="86614" y2="32099"/>
                        <a14:backgroundMark x1="85024" y1="32840" x2="86084" y2="32346"/>
                        <a14:backgroundMark x1="79724" y1="35309" x2="85024" y2="32840"/>
                        <a14:backgroundMark x1="55118" y1="6173" x2="55118" y2="8889"/>
                        <a14:backgroundMark x1="7677" y1="38272" x2="16142" y2="38272"/>
                        <a14:backgroundMark x1="17323" y1="40988" x2="17323" y2="40988"/>
                        <a14:backgroundMark x1="16732" y1="40247" x2="16732" y2="38519"/>
                        <a14:backgroundMark x1="16732" y1="40988" x2="16732" y2="40247"/>
                        <a14:backgroundMark x1="17893" y1="40247" x2="19488" y2="40988"/>
                        <a14:backgroundMark x1="14173" y1="38519" x2="17893" y2="40247"/>
                        <a14:backgroundMark x1="6496" y1="42963" x2="10236" y2="34074"/>
                        <a14:backgroundMark x1="10236" y1="34074" x2="10433" y2="33827"/>
                        <a14:backgroundMark x1="6496" y1="44938" x2="9252" y2="36049"/>
                        <a14:backgroundMark x1="9252" y1="36049" x2="9449" y2="36049"/>
                        <a14:backgroundMark x1="7874" y1="42716" x2="9843" y2="35062"/>
                      </a14:backgroundRemoval>
                    </a14:imgEffect>
                  </a14:imgLayer>
                </a14:imgProps>
              </a:ext>
              <a:ext uri="{28A0092B-C50C-407E-A947-70E740481C1C}">
                <a14:useLocalDpi xmlns:a14="http://schemas.microsoft.com/office/drawing/2010/main" val="0"/>
              </a:ext>
            </a:extLst>
          </a:blip>
          <a:srcRect/>
          <a:stretch>
            <a:fillRect/>
          </a:stretch>
        </p:blipFill>
        <p:spPr bwMode="auto">
          <a:xfrm>
            <a:off x="-376653" y="2374311"/>
            <a:ext cx="6297005" cy="502955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9F061A0D-EA38-4696-B412-CB39A162AFC2}"/>
              </a:ext>
            </a:extLst>
          </p:cNvPr>
          <p:cNvGrpSpPr/>
          <p:nvPr/>
        </p:nvGrpSpPr>
        <p:grpSpPr>
          <a:xfrm>
            <a:off x="5070006" y="2730456"/>
            <a:ext cx="3172408" cy="1636095"/>
            <a:chOff x="139959" y="1387023"/>
            <a:chExt cx="3172408" cy="1636095"/>
          </a:xfrm>
        </p:grpSpPr>
        <p:sp>
          <p:nvSpPr>
            <p:cNvPr id="16" name="Rectangle: Rounded Corners 14">
              <a:extLst>
                <a:ext uri="{FF2B5EF4-FFF2-40B4-BE49-F238E27FC236}">
                  <a16:creationId xmlns:a16="http://schemas.microsoft.com/office/drawing/2014/main" id="{B37C2582-DF87-44C6-93FD-A22FD6180C2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7" name="Picture 16">
              <a:extLst>
                <a:ext uri="{FF2B5EF4-FFF2-40B4-BE49-F238E27FC236}">
                  <a16:creationId xmlns:a16="http://schemas.microsoft.com/office/drawing/2014/main" id="{2A3A9E1C-A839-46CF-B876-5685B8A921C1}"/>
                </a:ext>
              </a:extLst>
            </p:cNvPr>
            <p:cNvPicPr>
              <a:picLocks noChangeAspect="1"/>
            </p:cNvPicPr>
            <p:nvPr/>
          </p:nvPicPr>
          <p:blipFill>
            <a:blip r:embed="rId9"/>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id="{834DBA2A-94A9-41F4-9B5E-C9EA44C87C5B}"/>
              </a:ext>
            </a:extLst>
          </p:cNvPr>
          <p:cNvGrpSpPr/>
          <p:nvPr/>
        </p:nvGrpSpPr>
        <p:grpSpPr>
          <a:xfrm>
            <a:off x="8463788" y="2818535"/>
            <a:ext cx="3397434" cy="1559458"/>
            <a:chOff x="4424729" y="3902060"/>
            <a:chExt cx="3397434" cy="1559458"/>
          </a:xfrm>
        </p:grpSpPr>
        <p:sp>
          <p:nvSpPr>
            <p:cNvPr id="19" name="Rectangle: Rounded Corners 20">
              <a:extLst>
                <a:ext uri="{FF2B5EF4-FFF2-40B4-BE49-F238E27FC236}">
                  <a16:creationId xmlns:a16="http://schemas.microsoft.com/office/drawing/2014/main" id="{C9A5FAB1-F580-48B4-BD5F-8F111358DFB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20" name="Picture 19">
              <a:extLst>
                <a:ext uri="{FF2B5EF4-FFF2-40B4-BE49-F238E27FC236}">
                  <a16:creationId xmlns:a16="http://schemas.microsoft.com/office/drawing/2014/main" id="{9F02480A-244B-4595-B95B-038B1643BD2B}"/>
                </a:ext>
              </a:extLst>
            </p:cNvPr>
            <p:cNvPicPr>
              <a:picLocks noChangeAspect="1"/>
            </p:cNvPicPr>
            <p:nvPr/>
          </p:nvPicPr>
          <p:blipFill>
            <a:blip r:embed="rId10"/>
            <a:stretch>
              <a:fillRect/>
            </a:stretch>
          </p:blipFill>
          <p:spPr>
            <a:xfrm>
              <a:off x="4424729" y="3902060"/>
              <a:ext cx="1083597" cy="1083597"/>
            </a:xfrm>
            <a:prstGeom prst="rect">
              <a:avLst/>
            </a:prstGeom>
          </p:spPr>
        </p:pic>
      </p:grpSp>
      <p:grpSp>
        <p:nvGrpSpPr>
          <p:cNvPr id="30" name="Group 29">
            <a:extLst>
              <a:ext uri="{FF2B5EF4-FFF2-40B4-BE49-F238E27FC236}">
                <a16:creationId xmlns:a16="http://schemas.microsoft.com/office/drawing/2014/main" id="{B0B85CBC-CE0E-402E-8B33-CA666BFCDFF4}"/>
              </a:ext>
            </a:extLst>
          </p:cNvPr>
          <p:cNvGrpSpPr/>
          <p:nvPr/>
        </p:nvGrpSpPr>
        <p:grpSpPr>
          <a:xfrm>
            <a:off x="6799206" y="5035017"/>
            <a:ext cx="3329164" cy="1371679"/>
            <a:chOff x="8110962" y="1828720"/>
            <a:chExt cx="3329164" cy="1371679"/>
          </a:xfrm>
        </p:grpSpPr>
        <p:sp>
          <p:nvSpPr>
            <p:cNvPr id="31" name="Rectangle: Rounded Corners 26">
              <a:extLst>
                <a:ext uri="{FF2B5EF4-FFF2-40B4-BE49-F238E27FC236}">
                  <a16:creationId xmlns:a16="http://schemas.microsoft.com/office/drawing/2014/main" id="{0AC5E717-5BC1-47A9-BB7F-6832214E4AC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32" name="Picture 31">
              <a:extLst>
                <a:ext uri="{FF2B5EF4-FFF2-40B4-BE49-F238E27FC236}">
                  <a16:creationId xmlns:a16="http://schemas.microsoft.com/office/drawing/2014/main" id="{E48A0565-5CFF-420E-92A5-9BA5D330643C}"/>
                </a:ext>
              </a:extLst>
            </p:cNvPr>
            <p:cNvPicPr>
              <a:picLocks noChangeAspect="1"/>
            </p:cNvPicPr>
            <p:nvPr/>
          </p:nvPicPr>
          <p:blipFill>
            <a:blip r:embed="rId11"/>
            <a:stretch>
              <a:fillRect/>
            </a:stretch>
          </p:blipFill>
          <p:spPr>
            <a:xfrm>
              <a:off x="8110962" y="1828720"/>
              <a:ext cx="1023707" cy="1023707"/>
            </a:xfrm>
            <a:prstGeom prst="rect">
              <a:avLst/>
            </a:prstGeom>
          </p:spPr>
        </p:pic>
      </p:grpSp>
      <p:grpSp>
        <p:nvGrpSpPr>
          <p:cNvPr id="33" name="Group 32">
            <a:extLst>
              <a:ext uri="{FF2B5EF4-FFF2-40B4-BE49-F238E27FC236}">
                <a16:creationId xmlns:a16="http://schemas.microsoft.com/office/drawing/2014/main" id="{5EB4915B-E7CE-4E8D-8E3E-6A4B07BA2FC5}"/>
              </a:ext>
            </a:extLst>
          </p:cNvPr>
          <p:cNvGrpSpPr/>
          <p:nvPr/>
        </p:nvGrpSpPr>
        <p:grpSpPr>
          <a:xfrm>
            <a:off x="5070006" y="1708651"/>
            <a:ext cx="6495313" cy="2135974"/>
            <a:chOff x="5250005" y="6570423"/>
            <a:chExt cx="13253480" cy="3084659"/>
          </a:xfrm>
        </p:grpSpPr>
        <p:sp>
          <p:nvSpPr>
            <p:cNvPr id="34" name="TextBox 33">
              <a:extLst>
                <a:ext uri="{FF2B5EF4-FFF2-40B4-BE49-F238E27FC236}">
                  <a16:creationId xmlns:a16="http://schemas.microsoft.com/office/drawing/2014/main" id="{A0AF6AA0-7D9E-47CB-B251-B9CBB96AE98D}"/>
                </a:ext>
              </a:extLst>
            </p:cNvPr>
            <p:cNvSpPr txBox="1"/>
            <p:nvPr/>
          </p:nvSpPr>
          <p:spPr>
            <a:xfrm>
              <a:off x="5250005" y="6585061"/>
              <a:ext cx="13208088" cy="3070021"/>
            </a:xfrm>
            <a:prstGeom prst="rect">
              <a:avLst/>
            </a:prstGeom>
            <a:noFill/>
          </p:spPr>
          <p:txBody>
            <a:bodyPr wrap="square" rtlCol="0">
              <a:prstTxWarp prst="textArchUp">
                <a:avLst/>
              </a:prstTxWarp>
              <a:spAutoFit/>
            </a:bodyPr>
            <a:lstStyle/>
            <a:p>
              <a:pPr algn="ctr">
                <a:lnSpc>
                  <a:spcPct val="130000"/>
                </a:lnSpc>
              </a:pPr>
              <a:r>
                <a:rPr lang="en-US" sz="8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rPr>
                <a:t>Đọc mẫu</a:t>
              </a:r>
              <a:endParaRPr lang="en-US" sz="8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35" name="TextBox 34">
              <a:extLst>
                <a:ext uri="{FF2B5EF4-FFF2-40B4-BE49-F238E27FC236}">
                  <a16:creationId xmlns:a16="http://schemas.microsoft.com/office/drawing/2014/main" id="{C7BABF5F-02D7-462F-BA39-CF181CD5FB0F}"/>
                </a:ext>
              </a:extLst>
            </p:cNvPr>
            <p:cNvSpPr txBox="1"/>
            <p:nvPr/>
          </p:nvSpPr>
          <p:spPr>
            <a:xfrm>
              <a:off x="5295394" y="6570423"/>
              <a:ext cx="13208091" cy="3070022"/>
            </a:xfrm>
            <a:prstGeom prst="rect">
              <a:avLst/>
            </a:prstGeom>
            <a:noFill/>
          </p:spPr>
          <p:txBody>
            <a:bodyPr wrap="square" rtlCol="0">
              <a:prstTxWarp prst="textArchUp">
                <a:avLst/>
              </a:prstTxWarp>
              <a:spAutoFit/>
            </a:bodyPr>
            <a:lstStyle/>
            <a:p>
              <a:pPr algn="ctr">
                <a:lnSpc>
                  <a:spcPct val="130000"/>
                </a:lnSpc>
              </a:pP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Đ</a:t>
              </a:r>
              <a:r>
                <a:rPr lang="en-US" sz="8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ọ</a:t>
              </a:r>
              <a:r>
                <a:rPr lang="en-US" sz="8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c</a:t>
              </a:r>
              <a:r>
                <a:rPr lang="en-US" sz="8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m</a:t>
              </a:r>
              <a:r>
                <a:rPr lang="en-US" sz="8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ẫ</a:t>
              </a:r>
              <a:r>
                <a:rPr lang="en-US" sz="8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u</a:t>
              </a:r>
              <a:endParaRPr lang="en-US" sz="8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spTree>
    <p:extLst>
      <p:ext uri="{BB962C8B-B14F-4D97-AF65-F5344CB8AC3E}">
        <p14:creationId xmlns:p14="http://schemas.microsoft.com/office/powerpoint/2010/main" val="3812582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72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33"/>
                                            </p:tgtEl>
                                          </p:cBhvr>
                                        </p:animEffect>
                                        <p:animScale>
                                          <p:cBhvr>
                                            <p:cTn id="12" dur="250" autoRev="1" fill="hold"/>
                                            <p:tgtEl>
                                              <p:spTgt spid="3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66000">
                                          <p:cBhvr additive="base">
                                            <p:cTn id="16"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par>
                                    <p:cTn id="18" presetID="2" presetClass="entr" presetSubtype="4" fill="hold" nodeType="withEffect" p14:presetBounceEnd="66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66000">
                                          <p:cBhvr additive="base">
                                            <p:cTn id="20"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par>
                                    <p:cTn id="22" presetID="2" presetClass="entr" presetSubtype="4" fill="hold" nodeType="withEffect" p14:presetBounceEnd="66000">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14:bounceEnd="66000">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33"/>
                                            </p:tgtEl>
                                          </p:cBhvr>
                                        </p:animEffect>
                                        <p:animScale>
                                          <p:cBhvr>
                                            <p:cTn id="12" dur="250" autoRev="1" fill="hold"/>
                                            <p:tgtEl>
                                              <p:spTgt spid="3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3"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3" name="click.wav"/>
                                            </p:tgtEl>
                                          </p:cMediaNode>
                                        </p:audio>
                                      </p:sub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ppt_x"/>
                                              </p:val>
                                            </p:tav>
                                            <p:tav tm="100000">
                                              <p:val>
                                                <p:strVal val="#ppt_x"/>
                                              </p:val>
                                            </p:tav>
                                          </p:tavLst>
                                        </p:anim>
                                        <p:anim calcmode="lin" valueType="num">
                                          <p:cBhvr additive="base">
                                            <p:cTn id="21"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lick.wav"/>
                                            </p:tgtEl>
                                          </p:cMediaNode>
                                        </p:audio>
                                      </p:sub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 name="ISPRING_PRESENTATION_TITLE" val="简约卡通多媒体公开课课件PPT模板"/>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1E88C4"/>
      </a:accent1>
      <a:accent2>
        <a:srgbClr val="3C706B"/>
      </a:accent2>
      <a:accent3>
        <a:srgbClr val="EF8034"/>
      </a:accent3>
      <a:accent4>
        <a:srgbClr val="3C706B"/>
      </a:accent4>
      <a:accent5>
        <a:srgbClr val="8C9F67"/>
      </a:accent5>
      <a:accent6>
        <a:srgbClr val="EF8034"/>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千图.potx" id="{A94BCD76-B219-433F-BA5C-5BD7EC5950C5}" vid="{3418832C-F13D-4A66-8456-67D2A382EF1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434</TotalTime>
  <Words>2078</Words>
  <Application>Microsoft Office PowerPoint</Application>
  <PresentationFormat>Màn hình rộng</PresentationFormat>
  <Paragraphs>178</Paragraphs>
  <Slides>40</Slides>
  <Notes>0</Notes>
  <HiddenSlides>0</HiddenSlides>
  <MMClips>0</MMClips>
  <ScaleCrop>false</ScaleCrop>
  <HeadingPairs>
    <vt:vector size="6" baseType="variant">
      <vt:variant>
        <vt:lpstr>Phông được Dùng</vt:lpstr>
      </vt:variant>
      <vt:variant>
        <vt:i4>15</vt:i4>
      </vt:variant>
      <vt:variant>
        <vt:lpstr>Chủ đề</vt:lpstr>
      </vt:variant>
      <vt:variant>
        <vt:i4>1</vt:i4>
      </vt:variant>
      <vt:variant>
        <vt:lpstr>Tiêu đề Bản chiếu</vt:lpstr>
      </vt:variant>
      <vt:variant>
        <vt:i4>40</vt:i4>
      </vt:variant>
    </vt:vector>
  </HeadingPairs>
  <TitlesOfParts>
    <vt:vector size="56" baseType="lpstr">
      <vt:lpstr>Arial</vt:lpstr>
      <vt:lpstr>LNTH-Hoa Nho LNTH</vt:lpstr>
      <vt:lpstr>#9Slide05 Phobia</vt:lpstr>
      <vt:lpstr>LNTH-LuoLuoNotangYuanTi 1</vt:lpstr>
      <vt:lpstr>等线</vt:lpstr>
      <vt:lpstr>UTM Duepuntozero</vt:lpstr>
      <vt:lpstr>SVN-Gretoon</vt:lpstr>
      <vt:lpstr>UTM Edwardian</vt:lpstr>
      <vt:lpstr>UTM Showcard</vt:lpstr>
      <vt:lpstr>DFVN Catchland</vt:lpstr>
      <vt:lpstr>UTM Mother</vt:lpstr>
      <vt:lpstr>方正有猫在_GBK</vt:lpstr>
      <vt:lpstr>UVN Banh Mi</vt:lpstr>
      <vt:lpstr>Calibri</vt:lpstr>
      <vt:lpstr>iCiel Crocante</vt:lpstr>
      <vt:lpstr>PPT定制1801380800</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简约卡通多媒体公开课课件PPT模板</dc:title>
  <dc:subject/>
  <dc:creator>柚子设计</dc:creator>
  <cp:keywords>MC-PPT模板</cp:keywords>
  <dc:description/>
  <cp:lastModifiedBy>pc</cp:lastModifiedBy>
  <cp:revision>84</cp:revision>
  <dcterms:created xsi:type="dcterms:W3CDTF">2017-12-03T06:58:44Z</dcterms:created>
  <dcterms:modified xsi:type="dcterms:W3CDTF">2023-12-24T16:54:49Z</dcterms:modified>
  <cp:category>模板</cp:category>
</cp:coreProperties>
</file>