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59"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1" r:id="rId21"/>
    <p:sldId id="278" r:id="rId22"/>
    <p:sldId id="288" r:id="rId23"/>
    <p:sldId id="282" r:id="rId24"/>
    <p:sldId id="289" r:id="rId25"/>
    <p:sldId id="291" r:id="rId26"/>
    <p:sldId id="284" r:id="rId27"/>
    <p:sldId id="290"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A02"/>
    <a:srgbClr val="FFD4B2"/>
    <a:srgbClr val="CBFFA9"/>
    <a:srgbClr val="FFFEC4"/>
    <a:srgbClr val="00DFA2"/>
    <a:srgbClr val="F6FA70"/>
    <a:srgbClr val="2CD3E1"/>
    <a:srgbClr val="E893CF"/>
    <a:srgbClr val="FFB84C"/>
    <a:srgbClr val="FFF8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8" autoAdjust="0"/>
    <p:restoredTop sz="94660"/>
  </p:normalViewPr>
  <p:slideViewPr>
    <p:cSldViewPr snapToGrid="0">
      <p:cViewPr varScale="1">
        <p:scale>
          <a:sx n="78" d="100"/>
          <a:sy n="78" d="100"/>
        </p:scale>
        <p:origin x="1565" y="173"/>
      </p:cViewPr>
      <p:guideLst/>
    </p:cSldViewPr>
  </p:slideViewPr>
  <p:notesTextViewPr>
    <p:cViewPr>
      <p:scale>
        <a:sx n="1" d="1"/>
        <a:sy n="1" d="1"/>
      </p:scale>
      <p:origin x="0" y="0"/>
    </p:cViewPr>
  </p:notesTextViewPr>
  <p:sorterViewPr>
    <p:cViewPr>
      <p:scale>
        <a:sx n="100" d="100"/>
        <a:sy n="100" d="100"/>
      </p:scale>
      <p:origin x="0" y="-2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AC974-5D64-4DC2-9DF0-565FA9D64072}"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377C7-5FEA-418A-9A02-7F4CBAE61D71}" type="slidenum">
              <a:rPr lang="en-US" smtClean="0"/>
              <a:t>‹#›</a:t>
            </a:fld>
            <a:endParaRPr lang="en-US"/>
          </a:p>
        </p:txBody>
      </p:sp>
    </p:spTree>
    <p:extLst>
      <p:ext uri="{BB962C8B-B14F-4D97-AF65-F5344CB8AC3E}">
        <p14:creationId xmlns:p14="http://schemas.microsoft.com/office/powerpoint/2010/main" val="93611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viết tên học sinh kể hay nhất vào ô trắng (không cần kết thúc trình chiếu)</a:t>
            </a:r>
            <a:endParaRPr lang="en-US"/>
          </a:p>
        </p:txBody>
      </p:sp>
      <p:sp>
        <p:nvSpPr>
          <p:cNvPr id="4" name="Slide Number Placeholder 3"/>
          <p:cNvSpPr>
            <a:spLocks noGrp="1"/>
          </p:cNvSpPr>
          <p:nvPr>
            <p:ph type="sldNum" sz="quarter" idx="10"/>
          </p:nvPr>
        </p:nvSpPr>
        <p:spPr/>
        <p:txBody>
          <a:bodyPr/>
          <a:lstStyle/>
          <a:p>
            <a:fld id="{B1D7B6DC-8E33-4C3F-8762-13640AB8E0D5}" type="slidenum">
              <a:rPr lang="en-US" smtClean="0"/>
              <a:t>17</a:t>
            </a:fld>
            <a:endParaRPr lang="en-US"/>
          </a:p>
        </p:txBody>
      </p:sp>
    </p:spTree>
    <p:extLst>
      <p:ext uri="{BB962C8B-B14F-4D97-AF65-F5344CB8AC3E}">
        <p14:creationId xmlns:p14="http://schemas.microsoft.com/office/powerpoint/2010/main" val="4088109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A0FD3F-6BB8-485C-BF1D-98BBD8230C3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06880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0FD3F-6BB8-485C-BF1D-98BBD8230C3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26765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0FD3F-6BB8-485C-BF1D-98BBD8230C3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37134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0FD3F-6BB8-485C-BF1D-98BBD8230C3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38453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A0FD3F-6BB8-485C-BF1D-98BBD8230C3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94990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0FD3F-6BB8-485C-BF1D-98BBD8230C32}"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274426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A0FD3F-6BB8-485C-BF1D-98BBD8230C32}"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06802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0FD3F-6BB8-485C-BF1D-98BBD8230C32}"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258080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0FD3F-6BB8-485C-BF1D-98BBD8230C32}"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080115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A0FD3F-6BB8-485C-BF1D-98BBD8230C32}"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47403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A0FD3F-6BB8-485C-BF1D-98BBD8230C32}"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874460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0FD3F-6BB8-485C-BF1D-98BBD8230C32}"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043E4-1FCA-485F-9DC9-8BA54E61636B}"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16615" y="-266082"/>
            <a:ext cx="3245202" cy="3245202"/>
          </a:xfrm>
          <a:prstGeom prst="rect">
            <a:avLst/>
          </a:prstGeom>
        </p:spPr>
      </p:pic>
    </p:spTree>
    <p:extLst>
      <p:ext uri="{BB962C8B-B14F-4D97-AF65-F5344CB8AC3E}">
        <p14:creationId xmlns:p14="http://schemas.microsoft.com/office/powerpoint/2010/main" val="317805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microsoft.com/office/2007/relationships/hdphoto" Target="../media/hdphoto8.wdp"/><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0.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6.wdp"/><Relationship Id="rId12" Type="http://schemas.microsoft.com/office/2007/relationships/hdphoto" Target="../media/hdphoto1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jpg"/><Relationship Id="rId4" Type="http://schemas.openxmlformats.org/officeDocument/2006/relationships/image" Target="../media/image22.jpeg"/><Relationship Id="rId9"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0.jpg"/><Relationship Id="rId13" Type="http://schemas.microsoft.com/office/2007/relationships/hdphoto" Target="../media/hdphoto18.wdp"/><Relationship Id="rId3" Type="http://schemas.openxmlformats.org/officeDocument/2006/relationships/audio" Target="../media/audio2.wav"/><Relationship Id="rId7" Type="http://schemas.microsoft.com/office/2007/relationships/hdphoto" Target="../media/hdphoto16.wdp"/><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14.wdp"/><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32.jpg"/><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0" y="1143130"/>
            <a:ext cx="12524509" cy="1107996"/>
            <a:chOff x="3865419" y="969818"/>
            <a:chExt cx="3713018" cy="1107996"/>
          </a:xfrm>
        </p:grpSpPr>
        <p:sp>
          <p:nvSpPr>
            <p:cNvPr id="7" name="TextBox 6"/>
            <p:cNvSpPr txBox="1"/>
            <p:nvPr/>
          </p:nvSpPr>
          <p:spPr>
            <a:xfrm>
              <a:off x="3865419" y="969818"/>
              <a:ext cx="3713018" cy="1107996"/>
            </a:xfrm>
            <a:prstGeom prst="rect">
              <a:avLst/>
            </a:prstGeom>
            <a:noFill/>
          </p:spPr>
          <p:txBody>
            <a:bodyPr wrap="square" rtlCol="0">
              <a:spAutoFit/>
            </a:bodyPr>
            <a:lstStyle/>
            <a:p>
              <a:pPr algn="ctr"/>
              <a:r>
                <a:rPr lang="en-US" sz="6600">
                  <a:ln w="127000">
                    <a:solidFill>
                      <a:schemeClr val="bg1"/>
                    </a:solidFill>
                  </a:ln>
                  <a:solidFill>
                    <a:schemeClr val="bg1"/>
                  </a:solidFill>
                  <a:latin typeface="SVN-ARCO Typography" panose="020B0603050302020204" pitchFamily="34" charset="2"/>
                </a:rPr>
                <a:t>Cuộc sống mến yêu</a:t>
              </a:r>
            </a:p>
          </p:txBody>
        </p:sp>
        <p:sp>
          <p:nvSpPr>
            <p:cNvPr id="9" name="TextBox 8"/>
            <p:cNvSpPr txBox="1"/>
            <p:nvPr/>
          </p:nvSpPr>
          <p:spPr>
            <a:xfrm>
              <a:off x="3865419" y="969818"/>
              <a:ext cx="3713018" cy="1107996"/>
            </a:xfrm>
            <a:prstGeom prst="rect">
              <a:avLst/>
            </a:prstGeom>
            <a:noFill/>
          </p:spPr>
          <p:txBody>
            <a:bodyPr wrap="square" rtlCol="0">
              <a:spAutoFit/>
            </a:bodyPr>
            <a:lstStyle/>
            <a:p>
              <a:pPr algn="ctr"/>
              <a:r>
                <a:rPr lang="en-US" sz="6600">
                  <a:ln>
                    <a:solidFill>
                      <a:sysClr val="windowText" lastClr="000000"/>
                    </a:solidFill>
                  </a:ln>
                  <a:gradFill flip="none" rotWithShape="1">
                    <a:gsLst>
                      <a:gs pos="0">
                        <a:srgbClr val="F94A29"/>
                      </a:gs>
                      <a:gs pos="15000">
                        <a:srgbClr val="FFB84C"/>
                      </a:gs>
                      <a:gs pos="46000">
                        <a:srgbClr val="00DFA2"/>
                      </a:gs>
                      <a:gs pos="30000">
                        <a:srgbClr val="FCE22A"/>
                      </a:gs>
                      <a:gs pos="62000">
                        <a:srgbClr val="2CD3E1"/>
                      </a:gs>
                      <a:gs pos="77000">
                        <a:srgbClr val="D61355"/>
                      </a:gs>
                      <a:gs pos="92000">
                        <a:srgbClr val="F266AB"/>
                      </a:gs>
                    </a:gsLst>
                    <a:path path="circle">
                      <a:fillToRect l="100000" t="100000"/>
                    </a:path>
                    <a:tileRect r="-100000" b="-100000"/>
                  </a:gradFill>
                  <a:effectLst>
                    <a:innerShdw blurRad="114300">
                      <a:prstClr val="black"/>
                    </a:innerShdw>
                  </a:effectLst>
                  <a:latin typeface="SVN-ARCO Typography" panose="020B0603050302020204" pitchFamily="34" charset="2"/>
                </a:rPr>
                <a:t>Cuộc sống mến yêu</a:t>
              </a:r>
            </a:p>
          </p:txBody>
        </p:sp>
      </p:grpSp>
      <p:grpSp>
        <p:nvGrpSpPr>
          <p:cNvPr id="12" name="Group 11"/>
          <p:cNvGrpSpPr/>
          <p:nvPr/>
        </p:nvGrpSpPr>
        <p:grpSpPr>
          <a:xfrm>
            <a:off x="-166255" y="10344"/>
            <a:ext cx="12524509" cy="707886"/>
            <a:chOff x="3865419" y="969818"/>
            <a:chExt cx="3713018" cy="707886"/>
          </a:xfrm>
        </p:grpSpPr>
        <p:sp>
          <p:nvSpPr>
            <p:cNvPr id="13" name="TextBox 12"/>
            <p:cNvSpPr txBox="1"/>
            <p:nvPr/>
          </p:nvSpPr>
          <p:spPr>
            <a:xfrm>
              <a:off x="3865419" y="969818"/>
              <a:ext cx="3713018" cy="707886"/>
            </a:xfrm>
            <a:prstGeom prst="rect">
              <a:avLst/>
            </a:prstGeom>
            <a:noFill/>
          </p:spPr>
          <p:txBody>
            <a:bodyPr wrap="square" rtlCol="0">
              <a:spAutoFit/>
            </a:bodyPr>
            <a:lstStyle/>
            <a:p>
              <a:pPr algn="ctr"/>
              <a:r>
                <a:rPr lang="en-US" sz="4000">
                  <a:ln w="127000">
                    <a:solidFill>
                      <a:schemeClr val="bg1"/>
                    </a:solidFill>
                  </a:ln>
                  <a:solidFill>
                    <a:schemeClr val="bg1"/>
                  </a:solidFill>
                  <a:latin typeface="MTD Summer Show" pitchFamily="50" charset="0"/>
                </a:rPr>
                <a:t>Tiếng Việt</a:t>
              </a:r>
            </a:p>
          </p:txBody>
        </p:sp>
        <p:sp>
          <p:nvSpPr>
            <p:cNvPr id="14" name="TextBox 13"/>
            <p:cNvSpPr txBox="1"/>
            <p:nvPr/>
          </p:nvSpPr>
          <p:spPr>
            <a:xfrm>
              <a:off x="3865419" y="969818"/>
              <a:ext cx="3713018" cy="707886"/>
            </a:xfrm>
            <a:prstGeom prst="rect">
              <a:avLst/>
            </a:prstGeom>
            <a:noFill/>
          </p:spPr>
          <p:txBody>
            <a:bodyPr wrap="square" rtlCol="0">
              <a:spAutoFit/>
            </a:bodyPr>
            <a:lstStyle/>
            <a:p>
              <a:pPr algn="ctr"/>
              <a:r>
                <a:rPr lang="en-US" sz="4000">
                  <a:ln>
                    <a:solidFill>
                      <a:sysClr val="windowText" lastClr="000000"/>
                    </a:solidFill>
                  </a:ln>
                  <a:solidFill>
                    <a:srgbClr val="F6FA70"/>
                  </a:solidFill>
                  <a:effectLst>
                    <a:outerShdw blurRad="38100" dist="38100" dir="2700000" algn="tl">
                      <a:srgbClr val="000000">
                        <a:alpha val="43137"/>
                      </a:srgbClr>
                    </a:outerShdw>
                  </a:effectLst>
                  <a:latin typeface="MTD Summer Show" pitchFamily="50" charset="0"/>
                </a:rPr>
                <a:t>Tiếng Việt</a:t>
              </a:r>
            </a:p>
          </p:txBody>
        </p:sp>
      </p:grpSp>
    </p:spTree>
    <p:extLst>
      <p:ext uri="{BB962C8B-B14F-4D97-AF65-F5344CB8AC3E}">
        <p14:creationId xmlns:p14="http://schemas.microsoft.com/office/powerpoint/2010/main" val="185372722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6" name="Group 5"/>
          <p:cNvGrpSpPr/>
          <p:nvPr/>
        </p:nvGrpSpPr>
        <p:grpSpPr>
          <a:xfrm>
            <a:off x="2233152" y="509228"/>
            <a:ext cx="8356600" cy="1107997"/>
            <a:chOff x="2247900" y="774699"/>
            <a:chExt cx="8356600" cy="1107997"/>
          </a:xfrm>
        </p:grpSpPr>
        <p:sp>
          <p:nvSpPr>
            <p:cNvPr id="5" name="TextBox 4"/>
            <p:cNvSpPr txBox="1"/>
            <p:nvPr/>
          </p:nvSpPr>
          <p:spPr>
            <a:xfrm>
              <a:off x="2247900" y="774700"/>
              <a:ext cx="8356600" cy="1107996"/>
            </a:xfrm>
            <a:prstGeom prst="rect">
              <a:avLst/>
            </a:prstGeom>
            <a:noFill/>
          </p:spPr>
          <p:txBody>
            <a:bodyPr wrap="square" rtlCol="0">
              <a:spAutoFit/>
            </a:bodyPr>
            <a:lstStyle/>
            <a:p>
              <a:pPr algn="ctr"/>
              <a:r>
                <a:rPr lang="en-US" sz="66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Thảo luận nhóm đôi</a:t>
              </a:r>
            </a:p>
          </p:txBody>
        </p:sp>
        <p:sp>
          <p:nvSpPr>
            <p:cNvPr id="12" name="TextBox 11"/>
            <p:cNvSpPr txBox="1"/>
            <p:nvPr/>
          </p:nvSpPr>
          <p:spPr>
            <a:xfrm>
              <a:off x="2247900" y="774699"/>
              <a:ext cx="8356600" cy="1107996"/>
            </a:xfrm>
            <a:prstGeom prst="rect">
              <a:avLst/>
            </a:prstGeom>
            <a:noFill/>
          </p:spPr>
          <p:txBody>
            <a:bodyPr wrap="square" rtlCol="0">
              <a:spAutoFit/>
            </a:bodyPr>
            <a:lstStyle/>
            <a:p>
              <a:pPr algn="ctr"/>
              <a:r>
                <a:rPr lang="en-US" sz="6600" b="1">
                  <a:ln>
                    <a:solidFill>
                      <a:sysClr val="windowText" lastClr="000000"/>
                    </a:solidFill>
                  </a:ln>
                  <a:solidFill>
                    <a:srgbClr val="FBDA02"/>
                  </a:solidFill>
                  <a:latin typeface="iCiel Pony" panose="02000000000000000000" pitchFamily="2" charset="0"/>
                </a:rPr>
                <a:t>Thảo luận nhóm đôi</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4675215" y="2703279"/>
            <a:ext cx="4655681" cy="3068664"/>
          </a:xfrm>
          <a:prstGeom prst="rect">
            <a:avLst/>
          </a:prstGeom>
        </p:spPr>
      </p:pic>
    </p:spTree>
    <p:extLst>
      <p:ext uri="{BB962C8B-B14F-4D97-AF65-F5344CB8AC3E}">
        <p14:creationId xmlns:p14="http://schemas.microsoft.com/office/powerpoint/2010/main" val="27740083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w="127000">
                    <a:solidFill>
                      <a:schemeClr val="bg1"/>
                    </a:solidFill>
                  </a:ln>
                  <a:solidFill>
                    <a:schemeClr val="bg1"/>
                  </a:solidFill>
                  <a:effectLst>
                    <a:outerShdw blurRad="38100" dist="38100" dir="2700000" algn="tl">
                      <a:srgbClr val="000000">
                        <a:alpha val="43137"/>
                      </a:srgbClr>
                    </a:outerShdw>
                  </a:effectLst>
                </a:rPr>
                <a:t>Chia sẻ trước lớp</a:t>
              </a: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a:solidFill>
                      <a:sysClr val="windowText" lastClr="000000"/>
                    </a:solidFill>
                  </a:ln>
                  <a:solidFill>
                    <a:srgbClr val="FFD4B2"/>
                  </a:solidFill>
                </a:rPr>
                <a:t>Chia sẻ trước lớp</a:t>
              </a:r>
            </a:p>
          </p:txBody>
        </p:sp>
      </p:grpSp>
    </p:spTree>
    <p:extLst>
      <p:ext uri="{BB962C8B-B14F-4D97-AF65-F5344CB8AC3E}">
        <p14:creationId xmlns:p14="http://schemas.microsoft.com/office/powerpoint/2010/main" val="40590267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ounded Rectangle 2"/>
          <p:cNvSpPr/>
          <p:nvPr/>
        </p:nvSpPr>
        <p:spPr>
          <a:xfrm>
            <a:off x="130278" y="431945"/>
            <a:ext cx="11931445"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31945"/>
            <a:ext cx="10515600" cy="770948"/>
          </a:xfrm>
        </p:spPr>
        <p:txBody>
          <a:bodyPr vert="horz" lIns="91440" tIns="45720" rIns="91440" bIns="45720" rtlCol="0" anchor="ctr">
            <a:normAutofit/>
          </a:bodyPr>
          <a:lstStyle/>
          <a:p>
            <a:r>
              <a:rPr lang="en-US" sz="3200">
                <a:ln>
                  <a:solidFill>
                    <a:sysClr val="windowText" lastClr="000000"/>
                  </a:solidFill>
                </a:ln>
                <a:solidFill>
                  <a:srgbClr val="F6FA70"/>
                </a:solidFill>
                <a:latin typeface="iCiel Pony" panose="02000000000000000000" pitchFamily="2" charset="0"/>
              </a:rPr>
              <a:t>2. Ghi chép lại các sự việc chính của câu chuyện:</a:t>
            </a:r>
          </a:p>
        </p:txBody>
      </p:sp>
      <p:grpSp>
        <p:nvGrpSpPr>
          <p:cNvPr id="7" name="Group 6"/>
          <p:cNvGrpSpPr/>
          <p:nvPr/>
        </p:nvGrpSpPr>
        <p:grpSpPr>
          <a:xfrm>
            <a:off x="5569827" y="1068748"/>
            <a:ext cx="3571821" cy="3600723"/>
            <a:chOff x="6942134" y="3216193"/>
            <a:chExt cx="3317690" cy="3038300"/>
          </a:xfrm>
        </p:grpSpPr>
        <p:sp>
          <p:nvSpPr>
            <p:cNvPr id="23" name="Freeform 22"/>
            <p:cNvSpPr/>
            <p:nvPr/>
          </p:nvSpPr>
          <p:spPr>
            <a:xfrm>
              <a:off x="6942134" y="3216193"/>
              <a:ext cx="3317690" cy="30383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987175" y="3729263"/>
              <a:ext cx="3041014" cy="1895830"/>
            </a:xfrm>
            <a:prstGeom prst="rect">
              <a:avLst/>
            </a:prstGeom>
            <a:solidFill>
              <a:schemeClr val="bg1">
                <a:alpha val="94000"/>
              </a:schemeClr>
            </a:solidFill>
            <a:effectLst>
              <a:softEdge rad="317500"/>
            </a:effectLst>
          </p:spPr>
          <p:txBody>
            <a:bodyPr wrap="square" rtlCol="0">
              <a:spAutoFit/>
            </a:bodyPr>
            <a:lstStyle/>
            <a:p>
              <a:pPr algn="just"/>
              <a:r>
                <a:rPr lang="en-US" sz="2800"/>
                <a:t>Hai mẹ con thoát chết nhờ những vật mà bà lão để lại. Họ chèo thuyền đi cứu dân làng.</a:t>
              </a:r>
            </a:p>
          </p:txBody>
        </p:sp>
      </p:grpSp>
      <p:grpSp>
        <p:nvGrpSpPr>
          <p:cNvPr id="26" name="Group 25"/>
          <p:cNvGrpSpPr/>
          <p:nvPr/>
        </p:nvGrpSpPr>
        <p:grpSpPr>
          <a:xfrm>
            <a:off x="8018359" y="2834844"/>
            <a:ext cx="3903334" cy="3862074"/>
            <a:chOff x="1864620" y="3406480"/>
            <a:chExt cx="3580562" cy="3038300"/>
          </a:xfrm>
        </p:grpSpPr>
        <p:sp>
          <p:nvSpPr>
            <p:cNvPr id="25" name="Freeform 24"/>
            <p:cNvSpPr/>
            <p:nvPr/>
          </p:nvSpPr>
          <p:spPr>
            <a:xfrm>
              <a:off x="1864620" y="3406480"/>
              <a:ext cx="3580562" cy="30383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39608" y="3987012"/>
              <a:ext cx="3047706" cy="1767537"/>
            </a:xfrm>
            <a:prstGeom prst="rect">
              <a:avLst/>
            </a:prstGeom>
            <a:solidFill>
              <a:schemeClr val="bg1">
                <a:alpha val="94000"/>
              </a:schemeClr>
            </a:solidFill>
            <a:effectLst>
              <a:softEdge rad="317500"/>
            </a:effectLst>
          </p:spPr>
          <p:txBody>
            <a:bodyPr wrap="square" rtlCol="0">
              <a:spAutoFit/>
            </a:bodyPr>
            <a:lstStyle/>
            <a:p>
              <a:pPr algn="just"/>
              <a:r>
                <a:rPr lang="en-US" sz="2800"/>
                <a:t>Chỗ đất sụt lở ấy, nay là hồ Ba Bể. Cái nền nhà của hai mẹ con nổi lên giữa hồ, dân làng gọi là gò Bà Góa.</a:t>
              </a:r>
            </a:p>
          </p:txBody>
        </p:sp>
      </p:grpSp>
      <p:grpSp>
        <p:nvGrpSpPr>
          <p:cNvPr id="5" name="Group 4"/>
          <p:cNvGrpSpPr/>
          <p:nvPr/>
        </p:nvGrpSpPr>
        <p:grpSpPr>
          <a:xfrm>
            <a:off x="114954" y="1671029"/>
            <a:ext cx="2787799" cy="3592748"/>
            <a:chOff x="-1658845" y="1429993"/>
            <a:chExt cx="2937268" cy="3408689"/>
          </a:xfrm>
        </p:grpSpPr>
        <p:sp>
          <p:nvSpPr>
            <p:cNvPr id="19" name="Freeform 18"/>
            <p:cNvSpPr/>
            <p:nvPr/>
          </p:nvSpPr>
          <p:spPr>
            <a:xfrm>
              <a:off x="-1658845" y="1429993"/>
              <a:ext cx="2937268" cy="3408689"/>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65652" y="2075417"/>
              <a:ext cx="2475976" cy="2131665"/>
            </a:xfrm>
            <a:prstGeom prst="rect">
              <a:avLst/>
            </a:prstGeom>
            <a:solidFill>
              <a:schemeClr val="bg1"/>
            </a:solidFill>
            <a:ln>
              <a:solidFill>
                <a:srgbClr val="A6F862"/>
              </a:solidFill>
            </a:ln>
            <a:effectLst>
              <a:softEdge rad="317500"/>
            </a:effectLst>
          </p:spPr>
          <p:txBody>
            <a:bodyPr wrap="square" rtlCol="0">
              <a:spAutoFit/>
            </a:bodyPr>
            <a:lstStyle>
              <a:defPPr>
                <a:defRPr lang="en-US"/>
              </a:defPPr>
              <a:lvl1pPr algn="just">
                <a:defRPr sz="2800"/>
              </a:lvl1pPr>
            </a:lstStyle>
            <a:p>
              <a:r>
                <a:rPr lang="en-US"/>
                <a:t>Bà lão đến xin ăn ở lễ hội cầu Phật nhưng không ai cho.</a:t>
              </a:r>
            </a:p>
          </p:txBody>
        </p:sp>
      </p:grpSp>
      <p:grpSp>
        <p:nvGrpSpPr>
          <p:cNvPr id="6" name="Group 5"/>
          <p:cNvGrpSpPr/>
          <p:nvPr/>
        </p:nvGrpSpPr>
        <p:grpSpPr>
          <a:xfrm>
            <a:off x="2568710" y="2502048"/>
            <a:ext cx="3254215" cy="4000813"/>
            <a:chOff x="4032827" y="2346500"/>
            <a:chExt cx="3317690" cy="3038300"/>
          </a:xfrm>
          <a:solidFill>
            <a:srgbClr val="E5FDD1"/>
          </a:solidFill>
        </p:grpSpPr>
        <p:sp>
          <p:nvSpPr>
            <p:cNvPr id="18" name="Freeform 17"/>
            <p:cNvSpPr/>
            <p:nvPr/>
          </p:nvSpPr>
          <p:spPr>
            <a:xfrm>
              <a:off x="4032827" y="2346500"/>
              <a:ext cx="3317690" cy="30383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grp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112816" y="2962550"/>
              <a:ext cx="2912124" cy="1706243"/>
            </a:xfrm>
            <a:prstGeom prst="rect">
              <a:avLst/>
            </a:prstGeom>
            <a:solidFill>
              <a:schemeClr val="bg1"/>
            </a:solidFill>
            <a:ln>
              <a:solidFill>
                <a:srgbClr val="A6F862"/>
              </a:solidFill>
            </a:ln>
            <a:effectLst>
              <a:softEdge rad="317500"/>
            </a:effectLst>
          </p:spPr>
          <p:txBody>
            <a:bodyPr wrap="square" rtlCol="0">
              <a:spAutoFit/>
            </a:bodyPr>
            <a:lstStyle/>
            <a:p>
              <a:pPr algn="just"/>
              <a:r>
                <a:rPr lang="en-US" sz="2800"/>
                <a:t>Hai mẹ con bà goá cho bà ở lại và được bà cảnh báo, chỉ cách tránh lũ lụt.</a:t>
              </a:r>
            </a:p>
          </p:txBody>
        </p:sp>
      </p:grpSp>
      <p:sp>
        <p:nvSpPr>
          <p:cNvPr id="27" name="Title 1"/>
          <p:cNvSpPr txBox="1">
            <a:spLocks/>
          </p:cNvSpPr>
          <p:nvPr/>
        </p:nvSpPr>
        <p:spPr>
          <a:xfrm>
            <a:off x="51348" y="1051487"/>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FD4B2"/>
                </a:solidFill>
                <a:latin typeface="iCiel Pony" panose="02000000000000000000" pitchFamily="2" charset="0"/>
              </a:rPr>
              <a:t>Gợi ý</a:t>
            </a:r>
          </a:p>
        </p:txBody>
      </p:sp>
    </p:spTree>
    <p:extLst>
      <p:ext uri="{BB962C8B-B14F-4D97-AF65-F5344CB8AC3E}">
        <p14:creationId xmlns:p14="http://schemas.microsoft.com/office/powerpoint/2010/main" val="13743594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iếng ting ting.wav"/>
                                        </p:tgtEl>
                                      </p:cMediaNode>
                                    </p:audio>
                                  </p:sub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756559" y="1920608"/>
            <a:ext cx="8678883" cy="938462"/>
            <a:chOff x="3906492" y="503485"/>
            <a:chExt cx="4166219" cy="938462"/>
          </a:xfrm>
        </p:grpSpPr>
        <p:sp>
          <p:nvSpPr>
            <p:cNvPr id="6" name="TextBox 5"/>
            <p:cNvSpPr txBox="1"/>
            <p:nvPr/>
          </p:nvSpPr>
          <p:spPr>
            <a:xfrm>
              <a:off x="3906492" y="503485"/>
              <a:ext cx="4166219" cy="938462"/>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Kể lại câu chuyện</a:t>
              </a:r>
            </a:p>
          </p:txBody>
        </p:sp>
        <p:sp>
          <p:nvSpPr>
            <p:cNvPr id="7" name="TextBox 6"/>
            <p:cNvSpPr txBox="1"/>
            <p:nvPr/>
          </p:nvSpPr>
          <p:spPr>
            <a:xfrm>
              <a:off x="3906492" y="503485"/>
              <a:ext cx="4166219" cy="938462"/>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Kể lại câu chuyện</a:t>
              </a:r>
            </a:p>
          </p:txBody>
        </p:sp>
      </p:grpSp>
    </p:spTree>
    <p:extLst>
      <p:ext uri="{BB962C8B-B14F-4D97-AF65-F5344CB8AC3E}">
        <p14:creationId xmlns:p14="http://schemas.microsoft.com/office/powerpoint/2010/main" val="303604002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ounded Rectangle 2"/>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61310"/>
            <a:ext cx="10515600" cy="770948"/>
          </a:xfrm>
        </p:spPr>
        <p:txBody>
          <a:bodyPr vert="horz" lIns="91440" tIns="45720" rIns="91440" bIns="45720" rtlCol="0" anchor="ctr">
            <a:normAutofit/>
          </a:bodyPr>
          <a:lstStyle/>
          <a:p>
            <a:r>
              <a:rPr lang="en-US" sz="3200">
                <a:ln>
                  <a:solidFill>
                    <a:sysClr val="windowText" lastClr="000000"/>
                  </a:solidFill>
                </a:ln>
                <a:solidFill>
                  <a:srgbClr val="00DFA2"/>
                </a:solidFill>
                <a:latin typeface="iCiel Pony" panose="02000000000000000000" pitchFamily="2" charset="0"/>
              </a:rPr>
              <a:t>3. Kể lại câu chuyện dựa vào nội dung đã ghi chép:</a:t>
            </a:r>
          </a:p>
        </p:txBody>
      </p:sp>
      <p:sp>
        <p:nvSpPr>
          <p:cNvPr id="29" name="Rounded Rectangular Callout 28"/>
          <p:cNvSpPr/>
          <p:nvPr/>
        </p:nvSpPr>
        <p:spPr>
          <a:xfrm>
            <a:off x="1212834" y="2156481"/>
            <a:ext cx="3120662" cy="1050588"/>
          </a:xfrm>
          <a:prstGeom prst="wedgeRoundRectCallout">
            <a:avLst>
              <a:gd name="adj1" fmla="val 60213"/>
              <a:gd name="adj2" fmla="val 4305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Kể lại từng đoạn câu chuyện</a:t>
            </a:r>
            <a:endParaRPr lang="en-US" sz="2800" b="1" dirty="0">
              <a:solidFill>
                <a:sysClr val="windowText" lastClr="000000"/>
              </a:solidFill>
            </a:endParaRPr>
          </a:p>
        </p:txBody>
      </p:sp>
      <p:sp>
        <p:nvSpPr>
          <p:cNvPr id="30" name="Rounded Rectangular Callout 29"/>
          <p:cNvSpPr/>
          <p:nvPr/>
        </p:nvSpPr>
        <p:spPr>
          <a:xfrm>
            <a:off x="7637647" y="2048910"/>
            <a:ext cx="3120662" cy="1050588"/>
          </a:xfrm>
          <a:prstGeom prst="wedgeRoundRectCallout">
            <a:avLst>
              <a:gd name="adj1" fmla="val -45317"/>
              <a:gd name="adj2" fmla="val 75715"/>
              <a:gd name="adj3" fmla="val 16667"/>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Kể lại toàn bộ </a:t>
            </a:r>
            <a:br>
              <a:rPr lang="en-US" sz="2800" b="1">
                <a:solidFill>
                  <a:sysClr val="windowText" lastClr="000000"/>
                </a:solidFill>
              </a:rPr>
            </a:br>
            <a:r>
              <a:rPr lang="en-US" sz="2800" b="1">
                <a:solidFill>
                  <a:sysClr val="windowText" lastClr="000000"/>
                </a:solidFill>
              </a:rPr>
              <a:t>câu chuyện</a:t>
            </a:r>
            <a:endParaRPr lang="en-US" sz="2800" b="1" dirty="0">
              <a:solidFill>
                <a:sysClr val="windowText" lastClr="000000"/>
              </a:solidFill>
            </a:endParaRPr>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rcRect b="5539"/>
          <a:stretch/>
        </p:blipFill>
        <p:spPr>
          <a:xfrm flipH="1">
            <a:off x="4046373" y="2886942"/>
            <a:ext cx="2139104" cy="3683832"/>
          </a:xfrm>
          <a:prstGeom prst="rect">
            <a:avLst/>
          </a:prstGeom>
          <a:effectLst>
            <a:outerShdw blurRad="76200" dir="13500000" sy="23000" kx="1200000" algn="br" rotWithShape="0">
              <a:prstClr val="black">
                <a:alpha val="20000"/>
              </a:prstClr>
            </a:outerShdw>
          </a:effectLst>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6257620" y="3075768"/>
            <a:ext cx="1976599" cy="346666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723505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450" decel="100000" fill="hold"/>
                                        <p:tgtEl>
                                          <p:spTgt spid="28"/>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95152"/>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394" y1="15449" x2="5349" y2="40226"/>
                        <a14:foregroundMark x1="25690" y1="3981" x2="65349" y2="3387"/>
                        <a14:foregroundMark x1="93083" y1="2971" x2="94787" y2="40582"/>
                        <a14:foregroundMark x1="97513" y1="89721" x2="97513" y2="89721"/>
                        <a14:foregroundMark x1="98739" y1="94058" x2="94310" y2="85146"/>
                        <a14:foregroundMark x1="97036" y1="84373" x2="98739" y2="71717"/>
                        <a14:foregroundMark x1="99319" y1="68330" x2="98194" y2="55674"/>
                        <a14:foregroundMark x1="92845" y1="51277" x2="99216" y2="44563"/>
                        <a14:foregroundMark x1="88756" y1="34284" x2="90119" y2="8734"/>
                        <a14:foregroundMark x1="85009" y1="5169" x2="94106" y2="7308"/>
                        <a14:foregroundMark x1="97956" y1="3565" x2="98637" y2="26738"/>
                        <a14:foregroundMark x1="83066" y1="3387" x2="66576" y2="5526"/>
                        <a14:foregroundMark x1="68075" y1="9091" x2="68075" y2="9091"/>
                        <a14:foregroundMark x1="73765" y1="10279" x2="68859" y2="10101"/>
                        <a14:foregroundMark x1="55332" y1="10279" x2="46235" y2="7903"/>
                        <a14:foregroundMark x1="33288" y1="8913" x2="24770" y2="8497"/>
                        <a14:foregroundMark x1="19761" y1="4753" x2="8279" y2="8497"/>
                        <a14:foregroundMark x1="12845" y1="18241" x2="7836" y2="49495"/>
                        <a14:foregroundMark x1="2147" y1="75460" x2="2147" y2="92692"/>
                        <a14:foregroundMark x1="2044" y1="41771" x2="3407" y2="61973"/>
                        <a14:foregroundMark x1="3407" y1="81996" x2="4429" y2="99049"/>
                        <a14:foregroundMark x1="6235" y1="4753" x2="2044" y2="27926"/>
                        <a14:backgroundMark x1="22726" y1="28342" x2="67734" y2="81224"/>
                        <a14:backgroundMark x1="15571" y1="26916" x2="26031" y2="83779"/>
                        <a14:backgroundMark x1="9097" y1="71301" x2="30562" y2="37433"/>
                        <a14:backgroundMark x1="31721" y1="60784" x2="32504" y2="90137"/>
                        <a14:backgroundMark x1="19319" y1="13844" x2="62964" y2="27748"/>
                        <a14:backgroundMark x1="75809" y1="20974" x2="78194" y2="76233"/>
                        <a14:backgroundMark x1="81363" y1="20796" x2="91823" y2="81996"/>
                        <a14:backgroundMark x1="79319" y1="20024" x2="48756" y2="13072"/>
                        <a14:backgroundMark x1="56014" y1="40226" x2="58739" y2="72311"/>
                        <a14:backgroundMark x1="12947" y1="50089" x2="11141" y2="75876"/>
                        <a14:backgroundMark x1="7257" y1="70707" x2="10562" y2="81818"/>
                        <a14:backgroundMark x1="38739" y1="23945" x2="44532" y2="40226"/>
                        <a14:backgroundMark x1="59557" y1="28105" x2="62726" y2="63399"/>
                        <a14:backgroundMark x1="67053" y1="21212" x2="63646" y2="62983"/>
                        <a14:backgroundMark x1="79898" y1="13072" x2="61942" y2="13666"/>
                        <a14:backgroundMark x1="42964" y1="13250" x2="47939" y2="18419"/>
                        <a14:backgroundMark x1="60443" y1="8734" x2="60443" y2="8734"/>
                        <a14:backgroundMark x1="39557" y1="11468" x2="39557" y2="11468"/>
                      </a14:backgroundRemoval>
                    </a14:imgEffect>
                  </a14:imgLayer>
                </a14:imgProps>
              </a:ext>
              <a:ext uri="{28A0092B-C50C-407E-A947-70E740481C1C}">
                <a14:useLocalDpi xmlns:a14="http://schemas.microsoft.com/office/drawing/2010/main" val="0"/>
              </a:ext>
            </a:extLst>
          </a:blip>
          <a:stretch>
            <a:fillRect/>
          </a:stretch>
        </p:blipFill>
        <p:spPr>
          <a:xfrm>
            <a:off x="0" y="0"/>
            <a:ext cx="12192000" cy="6995152"/>
          </a:xfrm>
          <a:prstGeom prst="rect">
            <a:avLst/>
          </a:prstGeom>
        </p:spPr>
      </p:pic>
      <p:sp>
        <p:nvSpPr>
          <p:cNvPr id="2" name="Title 1"/>
          <p:cNvSpPr>
            <a:spLocks noGrp="1"/>
          </p:cNvSpPr>
          <p:nvPr>
            <p:ph type="title"/>
          </p:nvPr>
        </p:nvSpPr>
        <p:spPr>
          <a:xfrm>
            <a:off x="2102113" y="1461937"/>
            <a:ext cx="7698247" cy="750938"/>
          </a:xfrm>
        </p:spPr>
        <p:txBody>
          <a:bodyPr>
            <a:noAutofit/>
          </a:bodyPr>
          <a:lstStyle/>
          <a:p>
            <a:pPr algn="ctr"/>
            <a: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Thi kể chuyện</a:t>
            </a:r>
            <a:b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br>
            <a: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“SỰ TÍCH HỒ BA BỂ”</a:t>
            </a:r>
          </a:p>
        </p:txBody>
      </p:sp>
      <p:sp>
        <p:nvSpPr>
          <p:cNvPr id="16" name="Title 1"/>
          <p:cNvSpPr txBox="1">
            <a:spLocks/>
          </p:cNvSpPr>
          <p:nvPr/>
        </p:nvSpPr>
        <p:spPr>
          <a:xfrm>
            <a:off x="2177188" y="1461937"/>
            <a:ext cx="7548097"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t>Thi kể chuyện</a:t>
            </a:r>
            <a:b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br>
            <a: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t>“SỰ TÍCH HỒ BA BỂ”</a:t>
            </a:r>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45881" b="94349" l="0" r="36300">
                        <a14:foregroundMark x1="14200" y1="91475" x2="14200" y2="91475"/>
                        <a14:foregroundMark x1="20600" y1="90134" x2="20600" y2="90134"/>
                        <a14:foregroundMark x1="18200" y1="86590" x2="19700" y2="88889"/>
                        <a14:foregroundMark x1="15300" y1="87165" x2="15100" y2="88697"/>
                        <a14:foregroundMark x1="13500" y1="89943" x2="13500" y2="89943"/>
                        <a14:foregroundMark x1="14400" y1="87165" x2="13300" y2="90326"/>
                        <a14:backgroundMark x1="17100" y1="87165" x2="17100" y2="87165"/>
                      </a14:backgroundRemoval>
                    </a14:imgEffect>
                  </a14:imgLayer>
                </a14:imgProps>
              </a:ext>
              <a:ext uri="{28A0092B-C50C-407E-A947-70E740481C1C}">
                <a14:useLocalDpi xmlns:a14="http://schemas.microsoft.com/office/drawing/2010/main" val="0"/>
              </a:ext>
            </a:extLst>
          </a:blip>
          <a:srcRect t="43889" r="63340" b="7589"/>
          <a:stretch/>
        </p:blipFill>
        <p:spPr>
          <a:xfrm>
            <a:off x="4447912" y="2493818"/>
            <a:ext cx="3257550" cy="450133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9747365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5152"/>
          </a:xfrm>
          <a:prstGeom prst="rect">
            <a:avLst/>
          </a:prstGeom>
        </p:spPr>
      </p:pic>
      <p:sp>
        <p:nvSpPr>
          <p:cNvPr id="5" name="Rounded Rectangle 4"/>
          <p:cNvSpPr/>
          <p:nvPr/>
        </p:nvSpPr>
        <p:spPr>
          <a:xfrm>
            <a:off x="862275" y="933450"/>
            <a:ext cx="10396275" cy="5676900"/>
          </a:xfrm>
          <a:prstGeom prst="roundRect">
            <a:avLst>
              <a:gd name="adj" fmla="val 20577"/>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17670"/>
            <a:ext cx="11747851" cy="1325563"/>
          </a:xfrm>
        </p:spPr>
        <p:txBody>
          <a:bodyPr vert="horz" lIns="91440" tIns="45720" rIns="91440" bIns="45720" rtlCol="0" anchor="ctr">
            <a:noAutofit/>
          </a:bodyPr>
          <a:lstStyle/>
          <a:p>
            <a:pPr algn="ctr"/>
            <a:r>
              <a:rPr lang="en-US" sz="8800" b="1" dirty="0" err="1">
                <a:ln>
                  <a:solidFill>
                    <a:schemeClr val="tx1"/>
                  </a:solidFill>
                </a:ln>
                <a:solidFill>
                  <a:srgbClr val="8AFF3B"/>
                </a:solidFill>
                <a:latin typeface="SVN-Apple" panose="02040603050506020204" pitchFamily="18" charset="0"/>
              </a:rPr>
              <a:t>Tiêu</a:t>
            </a:r>
            <a:r>
              <a:rPr lang="en-US" sz="8800" b="1" dirty="0">
                <a:ln>
                  <a:solidFill>
                    <a:schemeClr val="tx1"/>
                  </a:solidFill>
                </a:ln>
                <a:solidFill>
                  <a:srgbClr val="8AFF3B"/>
                </a:solidFill>
                <a:latin typeface="SVN-Apple" panose="02040603050506020204" pitchFamily="18" charset="0"/>
              </a:rPr>
              <a:t> </a:t>
            </a:r>
            <a:r>
              <a:rPr lang="en-US" sz="8800" b="1" dirty="0" err="1">
                <a:ln>
                  <a:solidFill>
                    <a:schemeClr val="tx1"/>
                  </a:solidFill>
                </a:ln>
                <a:solidFill>
                  <a:srgbClr val="8AFF3B"/>
                </a:solidFill>
                <a:latin typeface="SVN-Apple" panose="02040603050506020204" pitchFamily="18" charset="0"/>
              </a:rPr>
              <a:t>chí</a:t>
            </a:r>
            <a:r>
              <a:rPr lang="en-US" sz="8800" b="1" dirty="0">
                <a:ln>
                  <a:solidFill>
                    <a:schemeClr val="tx1"/>
                  </a:solidFill>
                </a:ln>
                <a:solidFill>
                  <a:srgbClr val="8AFF3B"/>
                </a:solidFill>
                <a:latin typeface="SVN-Apple" panose="02040603050506020204" pitchFamily="18" charset="0"/>
              </a:rPr>
              <a:t> </a:t>
            </a:r>
            <a:r>
              <a:rPr lang="en-US" sz="8800" b="1" dirty="0" err="1">
                <a:ln>
                  <a:solidFill>
                    <a:schemeClr val="tx1"/>
                  </a:solidFill>
                </a:ln>
                <a:solidFill>
                  <a:srgbClr val="8AFF3B"/>
                </a:solidFill>
                <a:latin typeface="SVN-Apple" panose="02040603050506020204" pitchFamily="18" charset="0"/>
              </a:rPr>
              <a:t>đánh</a:t>
            </a:r>
            <a:r>
              <a:rPr lang="en-US" sz="8800" b="1" dirty="0">
                <a:ln>
                  <a:solidFill>
                    <a:schemeClr val="tx1"/>
                  </a:solidFill>
                </a:ln>
                <a:solidFill>
                  <a:srgbClr val="8AFF3B"/>
                </a:solidFill>
                <a:latin typeface="SVN-Apple" panose="02040603050506020204" pitchFamily="18" charset="0"/>
              </a:rPr>
              <a:t> </a:t>
            </a:r>
            <a:r>
              <a:rPr lang="en-US" sz="8800" b="1" dirty="0" err="1">
                <a:ln>
                  <a:solidFill>
                    <a:schemeClr val="tx1"/>
                  </a:solidFill>
                </a:ln>
                <a:solidFill>
                  <a:srgbClr val="8AFF3B"/>
                </a:solidFill>
                <a:latin typeface="SVN-Apple" panose="02040603050506020204" pitchFamily="18" charset="0"/>
              </a:rPr>
              <a:t>giá</a:t>
            </a:r>
            <a:endParaRPr lang="en-US" sz="8800" b="1" dirty="0">
              <a:ln>
                <a:solidFill>
                  <a:schemeClr val="tx1"/>
                </a:solidFill>
              </a:ln>
              <a:solidFill>
                <a:srgbClr val="8AFF3B"/>
              </a:solidFill>
              <a:latin typeface="SVN-Apple" panose="02040603050506020204" pitchFamily="18" charset="0"/>
            </a:endParaRPr>
          </a:p>
        </p:txBody>
      </p:sp>
      <p:pic>
        <p:nvPicPr>
          <p:cNvPr id="6" name="Picture 5"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
        <p:nvSpPr>
          <p:cNvPr id="10" name="Title 1"/>
          <p:cNvSpPr txBox="1">
            <a:spLocks/>
          </p:cNvSpPr>
          <p:nvPr/>
        </p:nvSpPr>
        <p:spPr>
          <a:xfrm>
            <a:off x="1047750" y="1993892"/>
            <a:ext cx="1088407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b="1">
                <a:latin typeface="+mn-lt"/>
              </a:rPr>
              <a:t>Kể đúng và đầy đủ nội dung</a:t>
            </a:r>
          </a:p>
        </p:txBody>
      </p:sp>
      <p:sp>
        <p:nvSpPr>
          <p:cNvPr id="11" name="Title 1"/>
          <p:cNvSpPr txBox="1">
            <a:spLocks/>
          </p:cNvSpPr>
          <p:nvPr/>
        </p:nvSpPr>
        <p:spPr>
          <a:xfrm>
            <a:off x="1047750" y="3284375"/>
            <a:ext cx="10884076" cy="780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b="1">
                <a:latin typeface="+mn-lt"/>
              </a:rPr>
              <a:t>Giọng kể to, rõ, trôi chảy</a:t>
            </a:r>
          </a:p>
        </p:txBody>
      </p:sp>
      <p:sp>
        <p:nvSpPr>
          <p:cNvPr id="14" name="Title 1"/>
          <p:cNvSpPr txBox="1">
            <a:spLocks/>
          </p:cNvSpPr>
          <p:nvPr/>
        </p:nvSpPr>
        <p:spPr>
          <a:xfrm>
            <a:off x="1047750" y="4283889"/>
            <a:ext cx="10884076" cy="915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b="1">
                <a:latin typeface="+mn-lt"/>
              </a:rPr>
              <a:t>Kể tự tin, lôi cuốn người nghe</a:t>
            </a:r>
          </a:p>
        </p:txBody>
      </p:sp>
      <p:grpSp>
        <p:nvGrpSpPr>
          <p:cNvPr id="15" name="Group 14"/>
          <p:cNvGrpSpPr/>
          <p:nvPr/>
        </p:nvGrpSpPr>
        <p:grpSpPr>
          <a:xfrm>
            <a:off x="8450121" y="2127435"/>
            <a:ext cx="2647986" cy="952203"/>
            <a:chOff x="7442854" y="2082573"/>
            <a:chExt cx="1510431" cy="543144"/>
          </a:xfrm>
        </p:grpSpPr>
        <p:pic>
          <p:nvPicPr>
            <p:cNvPr id="16" name="Picture 15"/>
            <p:cNvPicPr>
              <a:picLocks noChangeAspect="1"/>
            </p:cNvPicPr>
            <p:nvPr/>
          </p:nvPicPr>
          <p:blipFill rotWithShape="1">
            <a:blip r:embed="rId5"/>
            <a:srcRect l="76600" t="14217" r="3720" b="60272"/>
            <a:stretch/>
          </p:blipFill>
          <p:spPr>
            <a:xfrm>
              <a:off x="7442854" y="2089585"/>
              <a:ext cx="523481" cy="528699"/>
            </a:xfrm>
            <a:prstGeom prst="rect">
              <a:avLst/>
            </a:prstGeom>
          </p:spPr>
        </p:pic>
        <p:pic>
          <p:nvPicPr>
            <p:cNvPr id="17" name="Picture 16"/>
            <p:cNvPicPr>
              <a:picLocks noChangeAspect="1"/>
            </p:cNvPicPr>
            <p:nvPr/>
          </p:nvPicPr>
          <p:blipFill rotWithShape="1">
            <a:blip r:embed="rId5"/>
            <a:srcRect l="40024" t="13674" r="40296" b="60815"/>
            <a:stretch/>
          </p:blipFill>
          <p:spPr>
            <a:xfrm>
              <a:off x="7932010" y="2082573"/>
              <a:ext cx="523481" cy="528699"/>
            </a:xfrm>
            <a:prstGeom prst="rect">
              <a:avLst/>
            </a:prstGeom>
          </p:spPr>
        </p:pic>
        <p:pic>
          <p:nvPicPr>
            <p:cNvPr id="18" name="Picture 17"/>
            <p:cNvPicPr>
              <a:picLocks noChangeAspect="1"/>
            </p:cNvPicPr>
            <p:nvPr/>
          </p:nvPicPr>
          <p:blipFill rotWithShape="1">
            <a:blip r:embed="rId5"/>
            <a:srcRect l="22232" t="14935" r="58088" b="59554"/>
            <a:stretch/>
          </p:blipFill>
          <p:spPr>
            <a:xfrm>
              <a:off x="8429804" y="2097018"/>
              <a:ext cx="523481" cy="528699"/>
            </a:xfrm>
            <a:prstGeom prst="rect">
              <a:avLst/>
            </a:prstGeom>
          </p:spPr>
        </p:pic>
      </p:grpSp>
      <p:grpSp>
        <p:nvGrpSpPr>
          <p:cNvPr id="19" name="Group 18"/>
          <p:cNvGrpSpPr/>
          <p:nvPr/>
        </p:nvGrpSpPr>
        <p:grpSpPr>
          <a:xfrm>
            <a:off x="8420994" y="3149145"/>
            <a:ext cx="2647986" cy="952203"/>
            <a:chOff x="7442854" y="2082573"/>
            <a:chExt cx="1510431" cy="543144"/>
          </a:xfrm>
        </p:grpSpPr>
        <p:pic>
          <p:nvPicPr>
            <p:cNvPr id="20" name="Picture 19"/>
            <p:cNvPicPr>
              <a:picLocks noChangeAspect="1"/>
            </p:cNvPicPr>
            <p:nvPr/>
          </p:nvPicPr>
          <p:blipFill rotWithShape="1">
            <a:blip r:embed="rId5"/>
            <a:srcRect l="76600" t="14217" r="3720" b="60272"/>
            <a:stretch/>
          </p:blipFill>
          <p:spPr>
            <a:xfrm>
              <a:off x="7442854" y="2089585"/>
              <a:ext cx="523481" cy="528699"/>
            </a:xfrm>
            <a:prstGeom prst="rect">
              <a:avLst/>
            </a:prstGeom>
          </p:spPr>
        </p:pic>
        <p:pic>
          <p:nvPicPr>
            <p:cNvPr id="21" name="Picture 20"/>
            <p:cNvPicPr>
              <a:picLocks noChangeAspect="1"/>
            </p:cNvPicPr>
            <p:nvPr/>
          </p:nvPicPr>
          <p:blipFill rotWithShape="1">
            <a:blip r:embed="rId5"/>
            <a:srcRect l="40024" t="13674" r="40296" b="60815"/>
            <a:stretch/>
          </p:blipFill>
          <p:spPr>
            <a:xfrm>
              <a:off x="7932010" y="2082573"/>
              <a:ext cx="523481" cy="528699"/>
            </a:xfrm>
            <a:prstGeom prst="rect">
              <a:avLst/>
            </a:prstGeom>
          </p:spPr>
        </p:pic>
        <p:pic>
          <p:nvPicPr>
            <p:cNvPr id="22" name="Picture 21"/>
            <p:cNvPicPr>
              <a:picLocks noChangeAspect="1"/>
            </p:cNvPicPr>
            <p:nvPr/>
          </p:nvPicPr>
          <p:blipFill rotWithShape="1">
            <a:blip r:embed="rId5"/>
            <a:srcRect l="22232" t="14935" r="58088" b="59554"/>
            <a:stretch/>
          </p:blipFill>
          <p:spPr>
            <a:xfrm>
              <a:off x="8429804" y="2097018"/>
              <a:ext cx="523481" cy="528699"/>
            </a:xfrm>
            <a:prstGeom prst="rect">
              <a:avLst/>
            </a:prstGeom>
          </p:spPr>
        </p:pic>
      </p:grpSp>
      <p:grpSp>
        <p:nvGrpSpPr>
          <p:cNvPr id="23" name="Group 22"/>
          <p:cNvGrpSpPr/>
          <p:nvPr/>
        </p:nvGrpSpPr>
        <p:grpSpPr>
          <a:xfrm>
            <a:off x="8440412" y="4233975"/>
            <a:ext cx="2647986" cy="952203"/>
            <a:chOff x="7442854" y="2082573"/>
            <a:chExt cx="1510431" cy="543144"/>
          </a:xfrm>
        </p:grpSpPr>
        <p:pic>
          <p:nvPicPr>
            <p:cNvPr id="24" name="Picture 23"/>
            <p:cNvPicPr>
              <a:picLocks noChangeAspect="1"/>
            </p:cNvPicPr>
            <p:nvPr/>
          </p:nvPicPr>
          <p:blipFill rotWithShape="1">
            <a:blip r:embed="rId5"/>
            <a:srcRect l="76600" t="14217" r="3720" b="60272"/>
            <a:stretch/>
          </p:blipFill>
          <p:spPr>
            <a:xfrm>
              <a:off x="7442854" y="2089585"/>
              <a:ext cx="523481" cy="528699"/>
            </a:xfrm>
            <a:prstGeom prst="rect">
              <a:avLst/>
            </a:prstGeom>
          </p:spPr>
        </p:pic>
        <p:pic>
          <p:nvPicPr>
            <p:cNvPr id="25" name="Picture 24"/>
            <p:cNvPicPr>
              <a:picLocks noChangeAspect="1"/>
            </p:cNvPicPr>
            <p:nvPr/>
          </p:nvPicPr>
          <p:blipFill rotWithShape="1">
            <a:blip r:embed="rId5"/>
            <a:srcRect l="40024" t="13674" r="40296" b="60815"/>
            <a:stretch/>
          </p:blipFill>
          <p:spPr>
            <a:xfrm>
              <a:off x="7932010" y="2082573"/>
              <a:ext cx="523481" cy="528699"/>
            </a:xfrm>
            <a:prstGeom prst="rect">
              <a:avLst/>
            </a:prstGeom>
          </p:spPr>
        </p:pic>
        <p:pic>
          <p:nvPicPr>
            <p:cNvPr id="26" name="Picture 25"/>
            <p:cNvPicPr>
              <a:picLocks noChangeAspect="1"/>
            </p:cNvPicPr>
            <p:nvPr/>
          </p:nvPicPr>
          <p:blipFill rotWithShape="1">
            <a:blip r:embed="rId5"/>
            <a:srcRect l="22232" t="14935" r="58088" b="59554"/>
            <a:stretch/>
          </p:blipFill>
          <p:spPr>
            <a:xfrm>
              <a:off x="8429804" y="2097018"/>
              <a:ext cx="523481" cy="528699"/>
            </a:xfrm>
            <a:prstGeom prst="rect">
              <a:avLst/>
            </a:prstGeom>
          </p:spPr>
        </p:pic>
      </p:grpSp>
    </p:spTree>
    <p:extLst>
      <p:ext uri="{BB962C8B-B14F-4D97-AF65-F5344CB8AC3E}">
        <p14:creationId xmlns:p14="http://schemas.microsoft.com/office/powerpoint/2010/main" val="33367933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ếng ting ting.wav"/>
                                        </p:tgtEl>
                                      </p:cMediaNode>
                                    </p:audio>
                                  </p:sub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ếng ting ting.wav"/>
                                        </p:tgtEl>
                                      </p:cMediaNode>
                                    </p:audio>
                                  </p:sub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Tiếng ting ting.wav"/>
                                        </p:tgtEl>
                                      </p:cMediaNode>
                                    </p:audio>
                                  </p:sub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1+#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995152"/>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394" y1="15449" x2="5349" y2="40226"/>
                        <a14:foregroundMark x1="25690" y1="3981" x2="65349" y2="3387"/>
                        <a14:foregroundMark x1="93083" y1="2971" x2="94787" y2="40582"/>
                        <a14:foregroundMark x1="97513" y1="89721" x2="97513" y2="89721"/>
                        <a14:foregroundMark x1="98739" y1="94058" x2="94310" y2="85146"/>
                        <a14:foregroundMark x1="97036" y1="84373" x2="98739" y2="71717"/>
                        <a14:foregroundMark x1="99319" y1="68330" x2="98194" y2="55674"/>
                        <a14:foregroundMark x1="92845" y1="51277" x2="99216" y2="44563"/>
                        <a14:foregroundMark x1="88756" y1="34284" x2="90119" y2="8734"/>
                        <a14:foregroundMark x1="85009" y1="5169" x2="94106" y2="7308"/>
                        <a14:foregroundMark x1="97956" y1="3565" x2="98637" y2="26738"/>
                        <a14:foregroundMark x1="83066" y1="3387" x2="66576" y2="5526"/>
                        <a14:foregroundMark x1="68075" y1="9091" x2="68075" y2="9091"/>
                        <a14:foregroundMark x1="73765" y1="10279" x2="68859" y2="10101"/>
                        <a14:foregroundMark x1="55332" y1="10279" x2="46235" y2="7903"/>
                        <a14:foregroundMark x1="33288" y1="8913" x2="24770" y2="8497"/>
                        <a14:foregroundMark x1="19761" y1="4753" x2="8279" y2="8497"/>
                        <a14:foregroundMark x1="12845" y1="18241" x2="7836" y2="49495"/>
                        <a14:foregroundMark x1="2147" y1="75460" x2="2147" y2="92692"/>
                        <a14:foregroundMark x1="2044" y1="41771" x2="3407" y2="61973"/>
                        <a14:foregroundMark x1="3407" y1="81996" x2="4429" y2="99049"/>
                        <a14:foregroundMark x1="6235" y1="4753" x2="2044" y2="27926"/>
                        <a14:backgroundMark x1="22726" y1="28342" x2="67734" y2="81224"/>
                        <a14:backgroundMark x1="15571" y1="26916" x2="26031" y2="83779"/>
                        <a14:backgroundMark x1="9097" y1="71301" x2="30562" y2="37433"/>
                        <a14:backgroundMark x1="31721" y1="60784" x2="32504" y2="90137"/>
                        <a14:backgroundMark x1="19319" y1="13844" x2="62964" y2="27748"/>
                        <a14:backgroundMark x1="75809" y1="20974" x2="78194" y2="76233"/>
                        <a14:backgroundMark x1="81363" y1="20796" x2="91823" y2="81996"/>
                        <a14:backgroundMark x1="79319" y1="20024" x2="48756" y2="13072"/>
                        <a14:backgroundMark x1="56014" y1="40226" x2="58739" y2="72311"/>
                        <a14:backgroundMark x1="12947" y1="50089" x2="11141" y2="75876"/>
                        <a14:backgroundMark x1="7257" y1="70707" x2="10562" y2="81818"/>
                        <a14:backgroundMark x1="38739" y1="23945" x2="44532" y2="40226"/>
                        <a14:backgroundMark x1="59557" y1="28105" x2="62726" y2="63399"/>
                        <a14:backgroundMark x1="67053" y1="21212" x2="63646" y2="62983"/>
                        <a14:backgroundMark x1="79898" y1="13072" x2="61942" y2="13666"/>
                        <a14:backgroundMark x1="42964" y1="13250" x2="47939" y2="18419"/>
                        <a14:backgroundMark x1="60443" y1="8734" x2="60443" y2="8734"/>
                        <a14:backgroundMark x1="39557" y1="11468" x2="39557" y2="11468"/>
                      </a14:backgroundRemoval>
                    </a14:imgEffect>
                  </a14:imgLayer>
                </a14:imgProps>
              </a:ext>
              <a:ext uri="{28A0092B-C50C-407E-A947-70E740481C1C}">
                <a14:useLocalDpi xmlns:a14="http://schemas.microsoft.com/office/drawing/2010/main" val="0"/>
              </a:ext>
            </a:extLst>
          </a:blip>
          <a:stretch>
            <a:fillRect/>
          </a:stretch>
        </p:blipFill>
        <p:spPr>
          <a:xfrm>
            <a:off x="0" y="0"/>
            <a:ext cx="12192000" cy="6995152"/>
          </a:xfrm>
          <a:prstGeom prst="rect">
            <a:avLst/>
          </a:prstGeom>
        </p:spPr>
      </p:pic>
      <p:sp>
        <p:nvSpPr>
          <p:cNvPr id="11" name="Title 1"/>
          <p:cNvSpPr>
            <a:spLocks noGrp="1"/>
          </p:cNvSpPr>
          <p:nvPr>
            <p:ph type="title"/>
          </p:nvPr>
        </p:nvSpPr>
        <p:spPr>
          <a:xfrm>
            <a:off x="2102113" y="1461937"/>
            <a:ext cx="7698247" cy="750938"/>
          </a:xfrm>
        </p:spPr>
        <p:txBody>
          <a:bodyPr>
            <a:noAutofit/>
          </a:bodyPr>
          <a:lstStyle/>
          <a:p>
            <a:pPr algn="ctr"/>
            <a: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Thi kể chuyện</a:t>
            </a:r>
            <a:b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br>
            <a: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“SỰ TÍCH HỒ BA BỂ”</a:t>
            </a:r>
          </a:p>
        </p:txBody>
      </p:sp>
      <p:sp>
        <p:nvSpPr>
          <p:cNvPr id="12" name="Title 1"/>
          <p:cNvSpPr txBox="1">
            <a:spLocks/>
          </p:cNvSpPr>
          <p:nvPr/>
        </p:nvSpPr>
        <p:spPr>
          <a:xfrm>
            <a:off x="2177188" y="1461937"/>
            <a:ext cx="7548097"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t>Thi kể chuyện</a:t>
            </a:r>
            <a:b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br>
            <a: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t>“SỰ TÍCH HỒ BA BỂ”</a:t>
            </a:r>
          </a:p>
        </p:txBody>
      </p:sp>
      <p:sp>
        <p:nvSpPr>
          <p:cNvPr id="8" name="Title 1"/>
          <p:cNvSpPr txBox="1">
            <a:spLocks/>
          </p:cNvSpPr>
          <p:nvPr/>
        </p:nvSpPr>
        <p:spPr>
          <a:xfrm>
            <a:off x="2321952" y="2966831"/>
            <a:ext cx="7548097"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n>
                  <a:solidFill>
                    <a:schemeClr val="tx1"/>
                  </a:solidFill>
                </a:ln>
                <a:solidFill>
                  <a:srgbClr val="F266AB"/>
                </a:solidFill>
                <a:latin typeface="iCiel Pony" panose="02000000000000000000" pitchFamily="2" charset="0"/>
              </a:rPr>
              <a:t>Quán quân của cuộc thi là:</a:t>
            </a:r>
          </a:p>
        </p:txBody>
      </p:sp>
    </p:spTree>
    <p:controls>
      <mc:AlternateContent xmlns:mc="http://schemas.openxmlformats.org/markup-compatibility/2006">
        <mc:Choice xmlns:v="urn:schemas-microsoft-com:vml" Requires="v">
          <p:control name="TextBox1" r:id="rId1" imgW="6743880" imgH="1112400"/>
        </mc:Choice>
        <mc:Fallback>
          <p:control name="TextBox1" r:id="rId1" imgW="6743880" imgH="1112400">
            <p:pic>
              <p:nvPicPr>
                <p:cNvPr id="3" name="TextBox1"/>
                <p:cNvPicPr>
                  <a:picLocks/>
                </p:cNvPicPr>
                <p:nvPr/>
              </p:nvPicPr>
              <p:blipFill>
                <a:blip r:embed="rId7"/>
                <a:stretch>
                  <a:fillRect/>
                </a:stretch>
              </p:blipFill>
              <p:spPr>
                <a:xfrm>
                  <a:off x="2724150" y="4063003"/>
                  <a:ext cx="6743700" cy="1116703"/>
                </a:xfrm>
                <a:prstGeom prst="rect">
                  <a:avLst/>
                </a:prstGeom>
              </p:spPr>
            </p:pic>
          </p:control>
        </mc:Fallback>
      </mc:AlternateContent>
    </p:controls>
    <p:extLst>
      <p:ext uri="{BB962C8B-B14F-4D97-AF65-F5344CB8AC3E}">
        <p14:creationId xmlns:p14="http://schemas.microsoft.com/office/powerpoint/2010/main" val="1140593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756559" y="1920608"/>
            <a:ext cx="8678883" cy="938462"/>
            <a:chOff x="3906492" y="503485"/>
            <a:chExt cx="4166219" cy="938462"/>
          </a:xfrm>
        </p:grpSpPr>
        <p:sp>
          <p:nvSpPr>
            <p:cNvPr id="6" name="TextBox 5"/>
            <p:cNvSpPr txBox="1"/>
            <p:nvPr/>
          </p:nvSpPr>
          <p:spPr>
            <a:xfrm>
              <a:off x="3906492" y="503485"/>
              <a:ext cx="4166219" cy="938462"/>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Trao đổi với bạn</a:t>
              </a:r>
            </a:p>
          </p:txBody>
        </p:sp>
        <p:sp>
          <p:nvSpPr>
            <p:cNvPr id="7" name="TextBox 6"/>
            <p:cNvSpPr txBox="1"/>
            <p:nvPr/>
          </p:nvSpPr>
          <p:spPr>
            <a:xfrm>
              <a:off x="3906492" y="503485"/>
              <a:ext cx="4166219" cy="938462"/>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Trao đổi với bạn</a:t>
              </a:r>
            </a:p>
          </p:txBody>
        </p:sp>
      </p:grpSp>
    </p:spTree>
    <p:extLst>
      <p:ext uri="{BB962C8B-B14F-4D97-AF65-F5344CB8AC3E}">
        <p14:creationId xmlns:p14="http://schemas.microsoft.com/office/powerpoint/2010/main" val="41911648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6370" y="636307"/>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iCiel Pony" panose="02000000000000000000" pitchFamily="2" charset="0"/>
              </a:rPr>
              <a:t>4. </a:t>
            </a:r>
            <a:r>
              <a:rPr lang="en-US" sz="3600" b="1" dirty="0" err="1">
                <a:ln>
                  <a:solidFill>
                    <a:schemeClr val="tx1"/>
                  </a:solidFill>
                </a:ln>
                <a:solidFill>
                  <a:srgbClr val="FF6969"/>
                </a:solidFill>
                <a:latin typeface="iCiel Pony" panose="02000000000000000000" pitchFamily="2" charset="0"/>
              </a:rPr>
              <a:t>Trao</a:t>
            </a:r>
            <a:r>
              <a:rPr lang="en-US" sz="3600" b="1" dirty="0">
                <a:ln>
                  <a:solidFill>
                    <a:schemeClr val="tx1"/>
                  </a:solidFill>
                </a:ln>
                <a:solidFill>
                  <a:srgbClr val="FF6969"/>
                </a:solidFill>
                <a:latin typeface="iCiel Pony" panose="02000000000000000000" pitchFamily="2" charset="0"/>
              </a:rPr>
              <a:t> </a:t>
            </a:r>
            <a:r>
              <a:rPr lang="en-US" sz="3600" b="1" dirty="0" err="1">
                <a:ln>
                  <a:solidFill>
                    <a:schemeClr val="tx1"/>
                  </a:solidFill>
                </a:ln>
                <a:solidFill>
                  <a:srgbClr val="FF6969"/>
                </a:solidFill>
                <a:latin typeface="iCiel Pony" panose="02000000000000000000" pitchFamily="2" charset="0"/>
              </a:rPr>
              <a:t>đổi</a:t>
            </a:r>
            <a:r>
              <a:rPr lang="en-US" sz="3600" b="1" dirty="0">
                <a:ln>
                  <a:solidFill>
                    <a:schemeClr val="tx1"/>
                  </a:solidFill>
                </a:ln>
                <a:solidFill>
                  <a:srgbClr val="FF6969"/>
                </a:solidFill>
                <a:latin typeface="iCiel Pony" panose="02000000000000000000" pitchFamily="2" charset="0"/>
              </a:rPr>
              <a:t> </a:t>
            </a:r>
            <a:r>
              <a:rPr lang="en-US" sz="3600" b="1" dirty="0" err="1">
                <a:ln>
                  <a:solidFill>
                    <a:schemeClr val="tx1"/>
                  </a:solidFill>
                </a:ln>
                <a:solidFill>
                  <a:srgbClr val="FF6969"/>
                </a:solidFill>
                <a:latin typeface="iCiel Pony" panose="02000000000000000000" pitchFamily="2" charset="0"/>
              </a:rPr>
              <a:t>với</a:t>
            </a:r>
            <a:r>
              <a:rPr lang="en-US" sz="3600" b="1" dirty="0">
                <a:ln>
                  <a:solidFill>
                    <a:schemeClr val="tx1"/>
                  </a:solidFill>
                </a:ln>
                <a:solidFill>
                  <a:srgbClr val="FF6969"/>
                </a:solidFill>
                <a:latin typeface="iCiel Pony" panose="02000000000000000000" pitchFamily="2" charset="0"/>
              </a:rPr>
              <a:t> </a:t>
            </a:r>
            <a:r>
              <a:rPr lang="en-US" sz="3600" b="1" dirty="0" err="1">
                <a:ln>
                  <a:solidFill>
                    <a:schemeClr val="tx1"/>
                  </a:solidFill>
                </a:ln>
                <a:solidFill>
                  <a:srgbClr val="FF6969"/>
                </a:solidFill>
                <a:latin typeface="iCiel Pony" panose="02000000000000000000" pitchFamily="2" charset="0"/>
              </a:rPr>
              <a:t>bạn</a:t>
            </a:r>
            <a:r>
              <a:rPr lang="en-US" sz="3600" b="1" dirty="0">
                <a:ln>
                  <a:solidFill>
                    <a:schemeClr val="tx1"/>
                  </a:solidFill>
                </a:ln>
                <a:solidFill>
                  <a:srgbClr val="FF6969"/>
                </a:solidFill>
                <a:latin typeface="iCiel Pony" panose="02000000000000000000" pitchFamily="2" charset="0"/>
              </a:rPr>
              <a:t>:</a:t>
            </a:r>
          </a:p>
        </p:txBody>
      </p:sp>
      <p:grpSp>
        <p:nvGrpSpPr>
          <p:cNvPr id="8" name="Group 7"/>
          <p:cNvGrpSpPr/>
          <p:nvPr/>
        </p:nvGrpSpPr>
        <p:grpSpPr>
          <a:xfrm>
            <a:off x="766370" y="1565607"/>
            <a:ext cx="10473130" cy="1271274"/>
            <a:chOff x="1812306" y="1690305"/>
            <a:chExt cx="3814585" cy="1222523"/>
          </a:xfrm>
        </p:grpSpPr>
        <p:grpSp>
          <p:nvGrpSpPr>
            <p:cNvPr id="9" name="Group 8"/>
            <p:cNvGrpSpPr/>
            <p:nvPr/>
          </p:nvGrpSpPr>
          <p:grpSpPr>
            <a:xfrm>
              <a:off x="1812306" y="1690305"/>
              <a:ext cx="3808245" cy="1222523"/>
              <a:chOff x="4161276" y="1923263"/>
              <a:chExt cx="3808245" cy="1222523"/>
            </a:xfrm>
          </p:grpSpPr>
          <p:sp>
            <p:nvSpPr>
              <p:cNvPr id="11" name="Rounded Rectangle 10"/>
              <p:cNvSpPr/>
              <p:nvPr/>
            </p:nvSpPr>
            <p:spPr>
              <a:xfrm>
                <a:off x="4210321" y="2028186"/>
                <a:ext cx="3759200" cy="11176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12" name="Rounded Rectangle 11"/>
              <p:cNvSpPr/>
              <p:nvPr/>
            </p:nvSpPr>
            <p:spPr>
              <a:xfrm>
                <a:off x="4161276" y="1923263"/>
                <a:ext cx="3759200" cy="1117600"/>
              </a:xfrm>
              <a:prstGeom prst="roundRect">
                <a:avLst/>
              </a:prstGeom>
              <a:solidFill>
                <a:srgbClr val="FFF8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gr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200" b="1">
                  <a:latin typeface="+mn-lt"/>
                </a:rPr>
                <a:t>a. Hai mẹ con đã làm những việc gì khi gặp bà lão? Những việc làm đó nói lên điều gì?</a:t>
              </a:r>
              <a:endParaRPr lang="en-US" sz="3200" b="1" dirty="0">
                <a:latin typeface="+mn-lt"/>
              </a:endParaRPr>
            </a:p>
          </p:txBody>
        </p:sp>
      </p:grpSp>
      <p:grpSp>
        <p:nvGrpSpPr>
          <p:cNvPr id="13" name="Group 12"/>
          <p:cNvGrpSpPr/>
          <p:nvPr/>
        </p:nvGrpSpPr>
        <p:grpSpPr>
          <a:xfrm>
            <a:off x="766370" y="3113988"/>
            <a:ext cx="10473130" cy="1317494"/>
            <a:chOff x="1812306" y="1690305"/>
            <a:chExt cx="3814585" cy="1222523"/>
          </a:xfrm>
        </p:grpSpPr>
        <p:grpSp>
          <p:nvGrpSpPr>
            <p:cNvPr id="14" name="Group 13"/>
            <p:cNvGrpSpPr/>
            <p:nvPr/>
          </p:nvGrpSpPr>
          <p:grpSpPr>
            <a:xfrm>
              <a:off x="1812306" y="1690305"/>
              <a:ext cx="3808245" cy="1222523"/>
              <a:chOff x="4161276" y="1923263"/>
              <a:chExt cx="3808245" cy="1222523"/>
            </a:xfrm>
          </p:grpSpPr>
          <p:sp>
            <p:nvSpPr>
              <p:cNvPr id="16" name="Rounded Rectangle 15"/>
              <p:cNvSpPr/>
              <p:nvPr/>
            </p:nvSpPr>
            <p:spPr>
              <a:xfrm>
                <a:off x="4210321" y="2028186"/>
                <a:ext cx="3759200" cy="11176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17" name="Rounded Rectangle 16"/>
              <p:cNvSpPr/>
              <p:nvPr/>
            </p:nvSpPr>
            <p:spPr>
              <a:xfrm>
                <a:off x="4161276" y="1923263"/>
                <a:ext cx="3759200" cy="1117600"/>
              </a:xfrm>
              <a:prstGeom prst="roundRect">
                <a:avLst/>
              </a:prstGeom>
              <a:solidFill>
                <a:srgbClr val="FFCD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FF9B9B"/>
                  </a:solidFill>
                </a:endParaRPr>
              </a:p>
            </p:txBody>
          </p:sp>
        </p:grpSp>
        <p:sp>
          <p:nvSpPr>
            <p:cNvPr id="15" name="Title 1"/>
            <p:cNvSpPr txBox="1">
              <a:spLocks/>
            </p:cNvSpPr>
            <p:nvPr/>
          </p:nvSpPr>
          <p:spPr>
            <a:xfrm>
              <a:off x="1870614" y="1858372"/>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200" b="1">
                  <a:latin typeface="+mn-lt"/>
                </a:rPr>
                <a:t>b. Những việc làm của hai mẹ con với dân làng khi trận lụt xảy ra có ý nghĩa như thế nào?</a:t>
              </a:r>
            </a:p>
          </p:txBody>
        </p:sp>
      </p:grpSp>
      <p:grpSp>
        <p:nvGrpSpPr>
          <p:cNvPr id="24" name="Group 23"/>
          <p:cNvGrpSpPr/>
          <p:nvPr/>
        </p:nvGrpSpPr>
        <p:grpSpPr>
          <a:xfrm>
            <a:off x="766370" y="4764437"/>
            <a:ext cx="10473130" cy="870474"/>
            <a:chOff x="1812306" y="1690305"/>
            <a:chExt cx="3814585" cy="1222523"/>
          </a:xfrm>
        </p:grpSpPr>
        <p:grpSp>
          <p:nvGrpSpPr>
            <p:cNvPr id="25" name="Group 24"/>
            <p:cNvGrpSpPr/>
            <p:nvPr/>
          </p:nvGrpSpPr>
          <p:grpSpPr>
            <a:xfrm>
              <a:off x="1812306" y="1690305"/>
              <a:ext cx="3808245" cy="1222523"/>
              <a:chOff x="4161276" y="1923263"/>
              <a:chExt cx="3808245" cy="1222523"/>
            </a:xfrm>
          </p:grpSpPr>
          <p:sp>
            <p:nvSpPr>
              <p:cNvPr id="27" name="Rounded Rectangle 26"/>
              <p:cNvSpPr/>
              <p:nvPr/>
            </p:nvSpPr>
            <p:spPr>
              <a:xfrm>
                <a:off x="4210321" y="2028186"/>
                <a:ext cx="3759200" cy="11176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28" name="Rounded Rectangle 27"/>
              <p:cNvSpPr/>
              <p:nvPr/>
            </p:nvSpPr>
            <p:spPr>
              <a:xfrm>
                <a:off x="4161276" y="1923263"/>
                <a:ext cx="3759200" cy="1117600"/>
              </a:xfrm>
              <a:prstGeom prst="roundRect">
                <a:avLst/>
              </a:prstGeom>
              <a:solidFill>
                <a:srgbClr val="6DFF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grpSp>
        <p:sp>
          <p:nvSpPr>
            <p:cNvPr id="26" name="Title 1"/>
            <p:cNvSpPr txBox="1">
              <a:spLocks/>
            </p:cNvSpPr>
            <p:nvPr/>
          </p:nvSpPr>
          <p:spPr>
            <a:xfrm>
              <a:off x="1870614" y="1880703"/>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200" b="1">
                  <a:latin typeface="+mn-lt"/>
                </a:rPr>
                <a:t>c. Theo em, câu chuyện nói lên điều gì?</a:t>
              </a:r>
            </a:p>
          </p:txBody>
        </p:sp>
      </p:gr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450" decel="100000" fill="hold"/>
                                        <p:tgtEl>
                                          <p:spTgt spid="13"/>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22" fill="hold">
                            <p:stCondLst>
                              <p:cond delay="1500"/>
                            </p:stCondLst>
                            <p:childTnLst>
                              <p:par>
                                <p:cTn id="23" presetID="37"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450" decel="100000" fill="hold"/>
                                        <p:tgtEl>
                                          <p:spTgt spid="24"/>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029" y="0"/>
            <a:ext cx="9521371" cy="6858000"/>
          </a:xfrm>
          <a:prstGeom prst="rect">
            <a:avLst/>
          </a:prstGeom>
        </p:spPr>
      </p:pic>
      <p:sp>
        <p:nvSpPr>
          <p:cNvPr id="12" name="Title 1"/>
          <p:cNvSpPr txBox="1">
            <a:spLocks/>
          </p:cNvSpPr>
          <p:nvPr/>
        </p:nvSpPr>
        <p:spPr>
          <a:xfrm>
            <a:off x="3308227" y="1437206"/>
            <a:ext cx="6572250" cy="1185261"/>
          </a:xfrm>
          <a:prstGeom prst="rect">
            <a:avLst/>
          </a:prstGeom>
        </p:spPr>
        <p:txBody>
          <a:bodyPr spcFirstLastPara="1" vert="horz" lIns="91440" tIns="45720" rIns="91440" bIns="45720" numCol="1" rtlCol="0" anchor="ctr">
            <a:prstTxWarp prst="textArchUp">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UTM Edwardian" panose="02040603050506020204" pitchFamily="18" charset="0"/>
              </a:rPr>
              <a:t>Thứ …..ngày ….tháng….năm ….</a:t>
            </a:r>
          </a:p>
        </p:txBody>
      </p:sp>
      <p:sp>
        <p:nvSpPr>
          <p:cNvPr id="13" name="Subtitle 2"/>
          <p:cNvSpPr txBox="1">
            <a:spLocks/>
          </p:cNvSpPr>
          <p:nvPr/>
        </p:nvSpPr>
        <p:spPr>
          <a:xfrm>
            <a:off x="5124950" y="1787120"/>
            <a:ext cx="3448050" cy="624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n w="133350">
                  <a:solidFill>
                    <a:schemeClr val="bg1"/>
                  </a:solidFill>
                </a:ln>
                <a:solidFill>
                  <a:srgbClr val="FFB84C"/>
                </a:solidFill>
                <a:effectLst>
                  <a:outerShdw blurRad="38100" dist="38100" dir="2700000" algn="tl">
                    <a:srgbClr val="000000">
                      <a:alpha val="43137"/>
                    </a:srgbClr>
                  </a:outerShdw>
                </a:effectLst>
                <a:latin typeface="MTD Summer Show" pitchFamily="50" charset="0"/>
              </a:rPr>
              <a:t>Tiếng Việt</a:t>
            </a:r>
          </a:p>
        </p:txBody>
      </p:sp>
      <p:sp>
        <p:nvSpPr>
          <p:cNvPr id="14" name="Subtitle 2"/>
          <p:cNvSpPr txBox="1">
            <a:spLocks/>
          </p:cNvSpPr>
          <p:nvPr/>
        </p:nvSpPr>
        <p:spPr>
          <a:xfrm>
            <a:off x="4392968" y="1793734"/>
            <a:ext cx="3448050" cy="624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ln>
                  <a:solidFill>
                    <a:sysClr val="windowText" lastClr="000000"/>
                  </a:solidFill>
                </a:ln>
                <a:solidFill>
                  <a:srgbClr val="FFB84C"/>
                </a:solidFill>
                <a:latin typeface="MTD Summer Show" pitchFamily="50" charset="0"/>
              </a:rPr>
              <a:t>Tiếng Việt</a:t>
            </a:r>
          </a:p>
        </p:txBody>
      </p:sp>
      <p:sp>
        <p:nvSpPr>
          <p:cNvPr id="15" name="TextBox 14"/>
          <p:cNvSpPr txBox="1"/>
          <p:nvPr/>
        </p:nvSpPr>
        <p:spPr>
          <a:xfrm>
            <a:off x="3138142" y="2217698"/>
            <a:ext cx="1088571" cy="584775"/>
          </a:xfrm>
          <a:prstGeom prst="rect">
            <a:avLst/>
          </a:prstGeom>
          <a:noFill/>
        </p:spPr>
        <p:txBody>
          <a:bodyPr wrap="square" rtlCol="0">
            <a:spAutoFit/>
          </a:bodyPr>
          <a:lstStyle/>
          <a:p>
            <a:r>
              <a:rPr lang="en-US" sz="3200">
                <a:solidFill>
                  <a:srgbClr val="F94A29"/>
                </a:solidFill>
                <a:latin typeface="SVN-Apple" panose="02040603050506020204" pitchFamily="18" charset="0"/>
              </a:rPr>
              <a:t>Chủ đề</a:t>
            </a:r>
          </a:p>
        </p:txBody>
      </p:sp>
      <p:sp>
        <p:nvSpPr>
          <p:cNvPr id="16" name="TextBox 15"/>
          <p:cNvSpPr txBox="1"/>
          <p:nvPr/>
        </p:nvSpPr>
        <p:spPr>
          <a:xfrm>
            <a:off x="3162475" y="3276206"/>
            <a:ext cx="2075544" cy="584775"/>
          </a:xfrm>
          <a:prstGeom prst="rect">
            <a:avLst/>
          </a:prstGeom>
          <a:noFill/>
        </p:spPr>
        <p:txBody>
          <a:bodyPr wrap="square" rtlCol="0">
            <a:spAutoFit/>
          </a:bodyPr>
          <a:lstStyle/>
          <a:p>
            <a:r>
              <a:rPr lang="en-US" sz="3200">
                <a:solidFill>
                  <a:srgbClr val="FF0060"/>
                </a:solidFill>
                <a:latin typeface="SVN-Apple" panose="02040603050506020204" pitchFamily="18" charset="0"/>
              </a:rPr>
              <a:t>Bài 2  - Tiết 2</a:t>
            </a:r>
          </a:p>
        </p:txBody>
      </p:sp>
      <p:grpSp>
        <p:nvGrpSpPr>
          <p:cNvPr id="17" name="Group 16"/>
          <p:cNvGrpSpPr/>
          <p:nvPr/>
        </p:nvGrpSpPr>
        <p:grpSpPr>
          <a:xfrm>
            <a:off x="2809875" y="4175794"/>
            <a:ext cx="7041068" cy="929021"/>
            <a:chOff x="2783465" y="4370383"/>
            <a:chExt cx="7041068" cy="544988"/>
          </a:xfrm>
        </p:grpSpPr>
        <p:sp>
          <p:nvSpPr>
            <p:cNvPr id="18" name="TextBox 17"/>
            <p:cNvSpPr txBox="1"/>
            <p:nvPr/>
          </p:nvSpPr>
          <p:spPr>
            <a:xfrm>
              <a:off x="2783465" y="4392151"/>
              <a:ext cx="7041068" cy="523220"/>
            </a:xfrm>
            <a:prstGeom prst="rect">
              <a:avLst/>
            </a:prstGeom>
            <a:noFill/>
          </p:spPr>
          <p:txBody>
            <a:bodyPr wrap="square" rtlCol="0">
              <a:prstTxWarp prst="textArchUp">
                <a:avLst/>
              </a:prstTxWarp>
              <a:spAutoFit/>
            </a:bodyPr>
            <a:lstStyle/>
            <a:p>
              <a:pPr algn="ctr"/>
              <a:r>
                <a:rPr lang="en-US" sz="2800" b="1">
                  <a:ln w="9207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Nghe – kể câu chuyện về lòng nhân ái</a:t>
              </a:r>
            </a:p>
          </p:txBody>
        </p:sp>
        <p:sp>
          <p:nvSpPr>
            <p:cNvPr id="19" name="TextBox 18"/>
            <p:cNvSpPr txBox="1"/>
            <p:nvPr/>
          </p:nvSpPr>
          <p:spPr>
            <a:xfrm>
              <a:off x="2783465" y="4370383"/>
              <a:ext cx="7041068" cy="523220"/>
            </a:xfrm>
            <a:prstGeom prst="rect">
              <a:avLst/>
            </a:prstGeom>
            <a:noFill/>
          </p:spPr>
          <p:txBody>
            <a:bodyPr wrap="square" rtlCol="0">
              <a:prstTxWarp prst="textArchUp">
                <a:avLst/>
              </a:prstTxWarp>
              <a:spAutoFit/>
            </a:bodyPr>
            <a:lstStyle/>
            <a:p>
              <a:pPr algn="ct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Nghe –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kể</a:t>
              </a: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câu</a:t>
              </a: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chuyện</a:t>
              </a: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về</a:t>
              </a: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lòng</a:t>
              </a: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nhân</a:t>
              </a:r>
              <a:r>
                <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 </a:t>
              </a:r>
              <a:r>
                <a:rPr lang="en-US" sz="2800" b="1" dirty="0" err="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ái</a:t>
              </a:r>
              <a:endParaRPr lang="en-US" sz="2800" b="1" dirty="0">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endParaRPr>
            </a:p>
          </p:txBody>
        </p:sp>
      </p:grpSp>
      <p:grpSp>
        <p:nvGrpSpPr>
          <p:cNvPr id="25" name="Group 24"/>
          <p:cNvGrpSpPr/>
          <p:nvPr/>
        </p:nvGrpSpPr>
        <p:grpSpPr>
          <a:xfrm>
            <a:off x="-166255" y="2719665"/>
            <a:ext cx="12524509" cy="523220"/>
            <a:chOff x="3865419" y="969818"/>
            <a:chExt cx="3713018" cy="523220"/>
          </a:xfrm>
        </p:grpSpPr>
        <p:sp>
          <p:nvSpPr>
            <p:cNvPr id="26" name="TextBox 25"/>
            <p:cNvSpPr txBox="1"/>
            <p:nvPr/>
          </p:nvSpPr>
          <p:spPr>
            <a:xfrm>
              <a:off x="3865419" y="969818"/>
              <a:ext cx="3713018" cy="523220"/>
            </a:xfrm>
            <a:prstGeom prst="rect">
              <a:avLst/>
            </a:prstGeom>
            <a:noFill/>
          </p:spPr>
          <p:txBody>
            <a:bodyPr wrap="square" rtlCol="0">
              <a:spAutoFit/>
            </a:bodyPr>
            <a:lstStyle/>
            <a:p>
              <a:pPr algn="ctr"/>
              <a:r>
                <a:rPr lang="en-US" sz="2800">
                  <a:ln w="127000">
                    <a:solidFill>
                      <a:schemeClr val="bg1"/>
                    </a:solidFill>
                  </a:ln>
                  <a:solidFill>
                    <a:schemeClr val="bg1"/>
                  </a:solidFill>
                  <a:effectLst>
                    <a:outerShdw blurRad="38100" dist="38100" dir="2700000" algn="tl">
                      <a:srgbClr val="000000">
                        <a:alpha val="43137"/>
                      </a:srgbClr>
                    </a:outerShdw>
                  </a:effectLst>
                  <a:latin typeface="SVN-ARCO Typography" panose="020B0603050302020204" pitchFamily="34" charset="2"/>
                </a:rPr>
                <a:t>Cuộc sống mến yêu</a:t>
              </a:r>
            </a:p>
          </p:txBody>
        </p:sp>
        <p:sp>
          <p:nvSpPr>
            <p:cNvPr id="27" name="TextBox 26"/>
            <p:cNvSpPr txBox="1"/>
            <p:nvPr/>
          </p:nvSpPr>
          <p:spPr>
            <a:xfrm>
              <a:off x="3865419" y="969818"/>
              <a:ext cx="3713018" cy="523220"/>
            </a:xfrm>
            <a:prstGeom prst="rect">
              <a:avLst/>
            </a:prstGeom>
            <a:noFill/>
          </p:spPr>
          <p:txBody>
            <a:bodyPr wrap="square" rtlCol="0">
              <a:spAutoFit/>
            </a:bodyPr>
            <a:lstStyle/>
            <a:p>
              <a:pPr algn="ctr"/>
              <a:r>
                <a:rPr lang="en-US" sz="2800">
                  <a:ln>
                    <a:solidFill>
                      <a:sysClr val="windowText" lastClr="000000"/>
                    </a:solidFill>
                  </a:ln>
                  <a:gradFill flip="none" rotWithShape="1">
                    <a:gsLst>
                      <a:gs pos="0">
                        <a:srgbClr val="F94A29"/>
                      </a:gs>
                      <a:gs pos="15000">
                        <a:srgbClr val="FFB84C"/>
                      </a:gs>
                      <a:gs pos="46000">
                        <a:srgbClr val="00DFA2"/>
                      </a:gs>
                      <a:gs pos="30000">
                        <a:srgbClr val="FCE22A"/>
                      </a:gs>
                      <a:gs pos="62000">
                        <a:srgbClr val="2CD3E1"/>
                      </a:gs>
                      <a:gs pos="77000">
                        <a:srgbClr val="D61355"/>
                      </a:gs>
                      <a:gs pos="92000">
                        <a:srgbClr val="F266AB"/>
                      </a:gs>
                    </a:gsLst>
                    <a:path path="circle">
                      <a:fillToRect l="100000" t="100000"/>
                    </a:path>
                    <a:tileRect r="-100000" b="-100000"/>
                  </a:gradFill>
                  <a:effectLst>
                    <a:outerShdw blurRad="38100" dist="38100" dir="2700000" algn="tl">
                      <a:srgbClr val="000000">
                        <a:alpha val="43137"/>
                      </a:srgbClr>
                    </a:outerShdw>
                  </a:effectLst>
                  <a:latin typeface="SVN-ARCO Typography" panose="020B0603050302020204" pitchFamily="34" charset="2"/>
                </a:rPr>
                <a:t>Cuộc sống mến yêu</a:t>
              </a:r>
            </a:p>
          </p:txBody>
        </p:sp>
      </p:grpSp>
    </p:spTree>
    <p:extLst>
      <p:ext uri="{BB962C8B-B14F-4D97-AF65-F5344CB8AC3E}">
        <p14:creationId xmlns:p14="http://schemas.microsoft.com/office/powerpoint/2010/main" val="85993326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circle(out)">
                                      <p:cBhvr>
                                        <p:cTn id="11" dur="500"/>
                                        <p:tgtEl>
                                          <p:spTgt spid="13">
                                            <p:txEl>
                                              <p:pRg st="0" end="0"/>
                                            </p:txEl>
                                          </p:spTgt>
                                        </p:tgtEl>
                                      </p:cBhvr>
                                    </p:animEffect>
                                  </p:childTnLst>
                                </p:cTn>
                              </p:par>
                              <p:par>
                                <p:cTn id="12" presetID="6" presetClass="entr" presetSubtype="32"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5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ular Callout 9"/>
          <p:cNvSpPr/>
          <p:nvPr/>
        </p:nvSpPr>
        <p:spPr>
          <a:xfrm>
            <a:off x="4959927" y="512618"/>
            <a:ext cx="5909634" cy="1884218"/>
          </a:xfrm>
          <a:prstGeom prst="wedgeRoundRectCallout">
            <a:avLst>
              <a:gd name="adj1" fmla="val -43560"/>
              <a:gd name="adj2" fmla="val 94853"/>
              <a:gd name="adj3" fmla="val 16667"/>
            </a:avLst>
          </a:prstGeom>
          <a:solidFill>
            <a:srgbClr val="FFF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Các bạn hãy cùng mình vẽ tranh bằng cách trả lời các câu hỏi nhé. Mỗi câu trả lời đúng mình sẽ nhận được một họa cụ!</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582" y1="46483" x2="20582" y2="46483"/>
                        <a14:foregroundMark x1="37615" y1="44058" x2="37615" y2="44058"/>
                        <a14:foregroundMark x1="67353" y1="42441" x2="67353" y2="42441"/>
                        <a14:foregroundMark x1="54578" y1="45271" x2="54578" y2="45271"/>
                        <a14:foregroundMark x1="63449" y1="83832" x2="63449" y2="83832"/>
                        <a14:foregroundMark x1="63804" y1="90299" x2="63804" y2="90299"/>
                        <a14:foregroundMark x1="35841" y1="89289" x2="35841" y2="89289"/>
                        <a14:foregroundMark x1="34422" y1="83630" x2="34422" y2="83630"/>
                        <a14:foregroundMark x1="31938" y1="87874" x2="31938" y2="87874"/>
                        <a14:foregroundMark x1="67353" y1="93735" x2="67353" y2="93735"/>
                        <a14:foregroundMark x1="65933" y1="88480" x2="65933" y2="88480"/>
                        <a14:foregroundMark x1="69837" y1="88884" x2="65578" y2="92724"/>
                        <a14:foregroundMark x1="63449" y1="95150" x2="58481" y2="95958"/>
                        <a14:foregroundMark x1="65933" y1="80800" x2="64159" y2="86863"/>
                        <a14:foregroundMark x1="30163" y1="82013" x2="29454" y2="93533"/>
                        <a14:foregroundMark x1="36906" y1="88076" x2="36906" y2="94947"/>
                      </a14:backgroundRemoval>
                    </a14:imgEffect>
                  </a14:imgLayer>
                </a14:imgProps>
              </a:ext>
              <a:ext uri="{28A0092B-C50C-407E-A947-70E740481C1C}">
                <a14:useLocalDpi xmlns:a14="http://schemas.microsoft.com/office/drawing/2010/main" val="0"/>
              </a:ext>
            </a:extLst>
          </a:blip>
          <a:stretch>
            <a:fillRect/>
          </a:stretch>
        </p:blipFill>
        <p:spPr>
          <a:xfrm>
            <a:off x="4959927" y="2191699"/>
            <a:ext cx="2232641" cy="3920837"/>
          </a:xfrm>
          <a:prstGeom prst="rect">
            <a:avLst/>
          </a:prstGeom>
        </p:spPr>
      </p:pic>
    </p:spTree>
    <p:extLst>
      <p:ext uri="{BB962C8B-B14F-4D97-AF65-F5344CB8AC3E}">
        <p14:creationId xmlns:p14="http://schemas.microsoft.com/office/powerpoint/2010/main" val="2721178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276225"/>
            <a:ext cx="11487151" cy="6305550"/>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265176" y="1217821"/>
            <a:ext cx="9723480" cy="1162167"/>
            <a:chOff x="1812306" y="1690305"/>
            <a:chExt cx="3814585" cy="1117600"/>
          </a:xfrm>
        </p:grpSpPr>
        <p:sp>
          <p:nvSpPr>
            <p:cNvPr id="12" name="Rounded Rectangle 11"/>
            <p:cNvSpPr/>
            <p:nvPr/>
          </p:nvSpPr>
          <p:spPr>
            <a:xfrm>
              <a:off x="1812306" y="1690305"/>
              <a:ext cx="3759200"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n-lt"/>
                </a:rPr>
                <a:t>a. Hai mẹ con đã làm những việc gì khi gặp bà lão? </a:t>
              </a:r>
              <a:br>
                <a:rPr lang="en-US" sz="3200" b="1">
                  <a:solidFill>
                    <a:schemeClr val="tx1"/>
                  </a:solidFill>
                  <a:latin typeface="+mn-lt"/>
                </a:rPr>
              </a:br>
              <a:r>
                <a:rPr lang="en-US" sz="3200" b="1">
                  <a:solidFill>
                    <a:schemeClr val="tx1"/>
                  </a:solidFill>
                  <a:latin typeface="+mn-lt"/>
                </a:rPr>
                <a:t>Những việc làm đó nói lên điều gì?</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endParaRPr lang="en-US" sz="3200" b="1" dirty="0">
                <a:latin typeface="+mn-lt"/>
              </a:endParaRPr>
            </a:p>
          </p:txBody>
        </p:sp>
      </p:grpSp>
      <p:grpSp>
        <p:nvGrpSpPr>
          <p:cNvPr id="13" name="Group 12"/>
          <p:cNvGrpSpPr/>
          <p:nvPr/>
        </p:nvGrpSpPr>
        <p:grpSpPr>
          <a:xfrm>
            <a:off x="1285222" y="3000787"/>
            <a:ext cx="9583456" cy="2563105"/>
            <a:chOff x="1812306" y="1690305"/>
            <a:chExt cx="3814585" cy="1117600"/>
          </a:xfrm>
        </p:grpSpPr>
        <p:sp>
          <p:nvSpPr>
            <p:cNvPr id="17" name="Rounded Rectangle 16"/>
            <p:cNvSpPr/>
            <p:nvPr/>
          </p:nvSpPr>
          <p:spPr>
            <a:xfrm>
              <a:off x="1812306" y="1690305"/>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endParaRPr lang="en-US" sz="3200" b="1">
                <a:solidFill>
                  <a:srgbClr val="FF9B9B"/>
                </a:solidFill>
              </a:endParaRPr>
            </a:p>
          </p:txBody>
        </p:sp>
        <p:sp>
          <p:nvSpPr>
            <p:cNvPr id="15" name="Title 1"/>
            <p:cNvSpPr txBox="1">
              <a:spLocks/>
            </p:cNvSpPr>
            <p:nvPr/>
          </p:nvSpPr>
          <p:spPr>
            <a:xfrm>
              <a:off x="1870614" y="1858372"/>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Aft>
                  <a:spcPts val="600"/>
                </a:spcAft>
                <a:buFont typeface="Arial" panose="020B0604020202020204" pitchFamily="34" charset="0"/>
                <a:buChar char="•"/>
              </a:pPr>
              <a:r>
                <a:rPr lang="en-US" sz="3200" b="1">
                  <a:latin typeface="+mn-lt"/>
                </a:rPr>
                <a:t>Hai mẹ con đưa bà lão về nhà, cho bà ăn và mời nghỉ lại qua đêm.</a:t>
              </a:r>
            </a:p>
            <a:p>
              <a:pPr marL="457200" indent="-457200">
                <a:lnSpc>
                  <a:spcPct val="100000"/>
                </a:lnSpc>
                <a:spcAft>
                  <a:spcPts val="600"/>
                </a:spcAft>
                <a:buFont typeface="Arial" panose="020B0604020202020204" pitchFamily="34" charset="0"/>
                <a:buChar char="•"/>
              </a:pPr>
              <a:r>
                <a:rPr lang="en-US" sz="3200" b="1">
                  <a:latin typeface="+mn-lt"/>
                </a:rPr>
                <a:t>Những việc làm đó cho thấy hai mẹ con có tấm lòng nhân hậu, luôn sẵn lòng giúp đỡ người khác.</a:t>
              </a:r>
            </a:p>
          </p:txBody>
        </p:sp>
      </p:grpSp>
    </p:spTree>
    <p:extLst>
      <p:ext uri="{BB962C8B-B14F-4D97-AF65-F5344CB8AC3E}">
        <p14:creationId xmlns:p14="http://schemas.microsoft.com/office/powerpoint/2010/main" val="10313929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450" decel="100000" fill="hold"/>
                                        <p:tgtEl>
                                          <p:spTgt spid="1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 name="Group 1"/>
          <p:cNvGrpSpPr/>
          <p:nvPr/>
        </p:nvGrpSpPr>
        <p:grpSpPr>
          <a:xfrm>
            <a:off x="498762" y="230870"/>
            <a:ext cx="11194476" cy="6396260"/>
            <a:chOff x="311725" y="281223"/>
            <a:chExt cx="11194476" cy="6396260"/>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158" r="100000">
                          <a14:foregroundMark x1="1576" y1="16653" x2="1944" y2="36378"/>
                          <a14:foregroundMark x1="18550" y1="3314" x2="18550" y2="3314"/>
                          <a14:foregroundMark x1="15659" y1="3314" x2="87231" y2="2789"/>
                          <a14:foregroundMark x1="97688" y1="3597" x2="96217" y2="89167"/>
                          <a14:foregroundMark x1="4467" y1="55012" x2="5938" y2="96686"/>
                          <a14:foregroundMark x1="5570" y1="98626" x2="94798" y2="98060"/>
                          <a14:backgroundMark x1="33001" y1="18876" x2="50026" y2="64430"/>
                        </a14:backgroundRemoval>
                      </a14:imgEffect>
                    </a14:imgLayer>
                  </a14:imgProps>
                </a:ext>
                <a:ext uri="{28A0092B-C50C-407E-A947-70E740481C1C}">
                  <a14:useLocalDpi xmlns:a14="http://schemas.microsoft.com/office/drawing/2010/main" val="0"/>
                </a:ext>
              </a:extLst>
            </a:blip>
            <a:stretch>
              <a:fillRect/>
            </a:stretch>
          </p:blipFill>
          <p:spPr>
            <a:xfrm rot="5400000">
              <a:off x="2710833" y="-2117885"/>
              <a:ext cx="6396260" cy="11194476"/>
            </a:xfrm>
            <a:prstGeom prst="roundRect">
              <a:avLst>
                <a:gd name="adj" fmla="val 5469"/>
              </a:avLst>
            </a:prstGeom>
          </p:spPr>
        </p:pic>
      </p:grpSp>
      <p:sp>
        <p:nvSpPr>
          <p:cNvPr id="5" name="Rounded Rectangle 4"/>
          <p:cNvSpPr/>
          <p:nvPr/>
        </p:nvSpPr>
        <p:spPr>
          <a:xfrm>
            <a:off x="2647192" y="3924300"/>
            <a:ext cx="8240535" cy="590550"/>
          </a:xfrm>
          <a:prstGeom prst="roundRect">
            <a:avLst/>
          </a:prstGeom>
          <a:solidFill>
            <a:srgbClr val="B6F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38251" y="4621725"/>
            <a:ext cx="5010150" cy="590550"/>
          </a:xfrm>
          <a:prstGeom prst="roundRect">
            <a:avLst/>
          </a:prstGeom>
          <a:solidFill>
            <a:srgbClr val="B6F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1238250" y="633020"/>
            <a:ext cx="9649478" cy="54439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3200" b="1">
                <a:latin typeface="+mn-lt"/>
              </a:rPr>
              <a:t>	Nhưng đến đâu bà cụ cũng bị xua đuổi. Lê mình ra khỏi đám hội, vào nhà nào, bà cũng bị đuổi ra. May sao đến ngã ba, bà gặp mẹ con bà nông dân vừa đi chợ về. Người mẹ vốn là một và góa, thấy bà lão ăn xin tội nghiệp, người mẹ thương tình, đưa bà cụ về nhà, lấy cơm cho ăn, rồi mời nghỉ lại.</a:t>
            </a:r>
          </a:p>
        </p:txBody>
      </p:sp>
    </p:spTree>
    <p:extLst>
      <p:ext uri="{BB962C8B-B14F-4D97-AF65-F5344CB8AC3E}">
        <p14:creationId xmlns:p14="http://schemas.microsoft.com/office/powerpoint/2010/main" val="421082410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ular Callout 4"/>
          <p:cNvSpPr/>
          <p:nvPr/>
        </p:nvSpPr>
        <p:spPr>
          <a:xfrm>
            <a:off x="7924799" y="429488"/>
            <a:ext cx="4114799" cy="1884218"/>
          </a:xfrm>
          <a:prstGeom prst="wedgeRoundRectCallout">
            <a:avLst>
              <a:gd name="adj1" fmla="val -29527"/>
              <a:gd name="adj2" fmla="val 125736"/>
              <a:gd name="adj3" fmla="val 16667"/>
            </a:avLst>
          </a:prstGeom>
          <a:solidFill>
            <a:srgbClr val="FFD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Hoan hô! Mình nhận được một giá vẽ.</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2141"/>
          <a:stretch/>
        </p:blipFill>
        <p:spPr>
          <a:xfrm>
            <a:off x="2341575" y="-484909"/>
            <a:ext cx="6291439" cy="7342909"/>
          </a:xfrm>
          <a:prstGeom prst="rect">
            <a:avLst/>
          </a:prstGeom>
        </p:spPr>
      </p:pic>
      <p:pic>
        <p:nvPicPr>
          <p:cNvPr id="10" name="Content Placeholder 7"/>
          <p:cNvPicPr>
            <a:picLocks noChangeAspect="1"/>
          </p:cNvPicPr>
          <p:nvPr/>
        </p:nvPicPr>
        <p:blipFill rotWithShape="1">
          <a:blip r:embed="rId6">
            <a:extLst>
              <a:ext uri="{BEBA8EAE-BF5A-486C-A8C5-ECC9F3942E4B}">
                <a14:imgProps xmlns:a14="http://schemas.microsoft.com/office/drawing/2010/main">
                  <a14:imgLayer r:embed="rId7">
                    <a14:imgEffect>
                      <a14:backgroundRemoval t="81374" b="100000" l="0" r="89959"/>
                    </a14:imgEffect>
                  </a14:imgLayer>
                </a14:imgProps>
              </a:ext>
              <a:ext uri="{28A0092B-C50C-407E-A947-70E740481C1C}">
                <a14:useLocalDpi xmlns:a14="http://schemas.microsoft.com/office/drawing/2010/main" val="0"/>
              </a:ext>
            </a:extLst>
          </a:blip>
          <a:srcRect t="83838"/>
          <a:stretch/>
        </p:blipFill>
        <p:spPr>
          <a:xfrm>
            <a:off x="0" y="5749636"/>
            <a:ext cx="12192000" cy="1108364"/>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582" y1="46483" x2="20582" y2="46483"/>
                        <a14:foregroundMark x1="37615" y1="44058" x2="37615" y2="44058"/>
                        <a14:foregroundMark x1="67353" y1="42441" x2="67353" y2="42441"/>
                        <a14:foregroundMark x1="54578" y1="45271" x2="54578" y2="45271"/>
                        <a14:foregroundMark x1="63449" y1="83832" x2="63449" y2="83832"/>
                        <a14:foregroundMark x1="63804" y1="90299" x2="63804" y2="90299"/>
                        <a14:foregroundMark x1="35841" y1="89289" x2="35841" y2="89289"/>
                        <a14:foregroundMark x1="34422" y1="83630" x2="34422" y2="83630"/>
                        <a14:foregroundMark x1="31938" y1="87874" x2="31938" y2="87874"/>
                        <a14:foregroundMark x1="67353" y1="93735" x2="67353" y2="93735"/>
                        <a14:foregroundMark x1="65933" y1="88480" x2="65933" y2="88480"/>
                        <a14:foregroundMark x1="69837" y1="88884" x2="65578" y2="92724"/>
                        <a14:foregroundMark x1="63449" y1="95150" x2="58481" y2="95958"/>
                        <a14:foregroundMark x1="65933" y1="80800" x2="64159" y2="86863"/>
                        <a14:foregroundMark x1="30163" y1="82013" x2="29454" y2="93533"/>
                        <a14:foregroundMark x1="36906" y1="88076" x2="36906" y2="94947"/>
                      </a14:backgroundRemoval>
                    </a14:imgEffect>
                  </a14:imgLayer>
                </a14:imgProps>
              </a:ext>
              <a:ext uri="{28A0092B-C50C-407E-A947-70E740481C1C}">
                <a14:useLocalDpi xmlns:a14="http://schemas.microsoft.com/office/drawing/2010/main" val="0"/>
              </a:ext>
            </a:extLst>
          </a:blip>
          <a:stretch>
            <a:fillRect/>
          </a:stretch>
        </p:blipFill>
        <p:spPr>
          <a:xfrm>
            <a:off x="7749557" y="2556165"/>
            <a:ext cx="2232641" cy="3920837"/>
          </a:xfrm>
          <a:prstGeom prst="rect">
            <a:avLst/>
          </a:prstGeom>
        </p:spPr>
      </p:pic>
    </p:spTree>
    <p:extLst>
      <p:ext uri="{BB962C8B-B14F-4D97-AF65-F5344CB8AC3E}">
        <p14:creationId xmlns:p14="http://schemas.microsoft.com/office/powerpoint/2010/main" val="4118083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 calcmode="lin" valueType="num">
                                      <p:cBhvr>
                                        <p:cTn id="18" dur="500" fill="hold"/>
                                        <p:tgtEl>
                                          <p:spTgt spid="8"/>
                                        </p:tgtEl>
                                        <p:attrNameLst>
                                          <p:attrName>style.rotation</p:attrName>
                                        </p:attrNameLst>
                                      </p:cBhvr>
                                      <p:tavLst>
                                        <p:tav tm="0">
                                          <p:val>
                                            <p:fltVal val="360"/>
                                          </p:val>
                                        </p:tav>
                                        <p:tav tm="100000">
                                          <p:val>
                                            <p:fltVal val="0"/>
                                          </p:val>
                                        </p:tav>
                                      </p:tavLst>
                                    </p:anim>
                                    <p:animEffect transition="in" filter="fade">
                                      <p:cBhvr>
                                        <p:cTn id="19"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276225"/>
            <a:ext cx="11487151" cy="6305550"/>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265176" y="1217821"/>
            <a:ext cx="9723480" cy="1162167"/>
            <a:chOff x="1812306" y="1690305"/>
            <a:chExt cx="3814585" cy="1117600"/>
          </a:xfrm>
        </p:grpSpPr>
        <p:sp>
          <p:nvSpPr>
            <p:cNvPr id="12" name="Rounded Rectangle 11"/>
            <p:cNvSpPr/>
            <p:nvPr/>
          </p:nvSpPr>
          <p:spPr>
            <a:xfrm>
              <a:off x="1812306" y="1690305"/>
              <a:ext cx="3759200"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3200" b="1">
                  <a:solidFill>
                    <a:schemeClr val="tx1"/>
                  </a:solidFill>
                  <a:latin typeface="+mn-lt"/>
                </a:rPr>
                <a:t>b. Những việc làm của hai mẹ con với dân làng khi </a:t>
              </a:r>
              <a:br>
                <a:rPr lang="en-US" sz="3200" b="1">
                  <a:solidFill>
                    <a:schemeClr val="tx1"/>
                  </a:solidFill>
                  <a:latin typeface="+mn-lt"/>
                </a:rPr>
              </a:br>
              <a:r>
                <a:rPr lang="en-US" sz="3200" b="1">
                  <a:solidFill>
                    <a:schemeClr val="tx1"/>
                  </a:solidFill>
                  <a:latin typeface="+mn-lt"/>
                </a:rPr>
                <a:t>trận lụt xảy ra có ý nghĩa như thế nào?</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endParaRPr lang="en-US" sz="3200" b="1" dirty="0">
                <a:latin typeface="+mn-lt"/>
              </a:endParaRPr>
            </a:p>
          </p:txBody>
        </p:sp>
      </p:grpSp>
      <p:grpSp>
        <p:nvGrpSpPr>
          <p:cNvPr id="13" name="Group 12"/>
          <p:cNvGrpSpPr/>
          <p:nvPr/>
        </p:nvGrpSpPr>
        <p:grpSpPr>
          <a:xfrm>
            <a:off x="1285222" y="3000787"/>
            <a:ext cx="9583456" cy="2885663"/>
            <a:chOff x="1812306" y="1690305"/>
            <a:chExt cx="3814585" cy="1117600"/>
          </a:xfrm>
        </p:grpSpPr>
        <p:sp>
          <p:nvSpPr>
            <p:cNvPr id="17" name="Rounded Rectangle 16"/>
            <p:cNvSpPr/>
            <p:nvPr/>
          </p:nvSpPr>
          <p:spPr>
            <a:xfrm>
              <a:off x="1812306" y="1690305"/>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endParaRPr lang="en-US" sz="3200" b="1">
                <a:solidFill>
                  <a:srgbClr val="FF9B9B"/>
                </a:solidFill>
              </a:endParaRPr>
            </a:p>
          </p:txBody>
        </p:sp>
        <p:sp>
          <p:nvSpPr>
            <p:cNvPr id="15" name="Title 1"/>
            <p:cNvSpPr txBox="1">
              <a:spLocks/>
            </p:cNvSpPr>
            <p:nvPr/>
          </p:nvSpPr>
          <p:spPr>
            <a:xfrm>
              <a:off x="1870614" y="1858372"/>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200" b="1">
                  <a:latin typeface="+mn-lt"/>
                </a:rPr>
                <a:t>Việc làm của hai mẹ con với dân làng khi xảy ra lụt đã cứu sống được người dân, họ không chủ nghĩ đến bản thân mình mà còn luôn nghĩ tới tất cả mọi người. Điều này một lần nữa cho thấy tấm lòng nhân hậu của hai mẹ con.</a:t>
              </a:r>
            </a:p>
          </p:txBody>
        </p:sp>
      </p:grpSp>
    </p:spTree>
    <p:extLst>
      <p:ext uri="{BB962C8B-B14F-4D97-AF65-F5344CB8AC3E}">
        <p14:creationId xmlns:p14="http://schemas.microsoft.com/office/powerpoint/2010/main" val="34100916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450" decel="100000" fill="hold"/>
                                        <p:tgtEl>
                                          <p:spTgt spid="1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 name="Group 1"/>
          <p:cNvGrpSpPr/>
          <p:nvPr/>
        </p:nvGrpSpPr>
        <p:grpSpPr>
          <a:xfrm>
            <a:off x="498762" y="230870"/>
            <a:ext cx="11194476" cy="6396260"/>
            <a:chOff x="311725" y="281223"/>
            <a:chExt cx="11194476" cy="6396260"/>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158" r="100000">
                          <a14:foregroundMark x1="1576" y1="16653" x2="1944" y2="36378"/>
                          <a14:foregroundMark x1="18550" y1="3314" x2="18550" y2="3314"/>
                          <a14:foregroundMark x1="15659" y1="3314" x2="87231" y2="2789"/>
                          <a14:foregroundMark x1="97688" y1="3597" x2="96217" y2="89167"/>
                          <a14:foregroundMark x1="4467" y1="55012" x2="5938" y2="96686"/>
                          <a14:foregroundMark x1="5570" y1="98626" x2="94798" y2="98060"/>
                          <a14:backgroundMark x1="33001" y1="18876" x2="50026" y2="64430"/>
                        </a14:backgroundRemoval>
                      </a14:imgEffect>
                    </a14:imgLayer>
                  </a14:imgProps>
                </a:ext>
                <a:ext uri="{28A0092B-C50C-407E-A947-70E740481C1C}">
                  <a14:useLocalDpi xmlns:a14="http://schemas.microsoft.com/office/drawing/2010/main" val="0"/>
                </a:ext>
              </a:extLst>
            </a:blip>
            <a:stretch>
              <a:fillRect/>
            </a:stretch>
          </p:blipFill>
          <p:spPr>
            <a:xfrm rot="5400000">
              <a:off x="2710833" y="-2117885"/>
              <a:ext cx="6396260" cy="11194476"/>
            </a:xfrm>
            <a:prstGeom prst="roundRect">
              <a:avLst>
                <a:gd name="adj" fmla="val 5469"/>
              </a:avLst>
            </a:prstGeom>
          </p:spPr>
        </p:pic>
      </p:grpSp>
      <p:sp>
        <p:nvSpPr>
          <p:cNvPr id="5" name="Rounded Rectangle 4"/>
          <p:cNvSpPr/>
          <p:nvPr/>
        </p:nvSpPr>
        <p:spPr>
          <a:xfrm>
            <a:off x="3503364" y="4215385"/>
            <a:ext cx="7384364" cy="590550"/>
          </a:xfrm>
          <a:prstGeom prst="roundRect">
            <a:avLst/>
          </a:prstGeom>
          <a:solidFill>
            <a:srgbClr val="B6F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38249" y="4921370"/>
            <a:ext cx="7255755" cy="590550"/>
          </a:xfrm>
          <a:prstGeom prst="roundRect">
            <a:avLst/>
          </a:prstGeom>
          <a:solidFill>
            <a:srgbClr val="B6F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1095031" y="633020"/>
            <a:ext cx="9649478" cy="54439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3200" b="1" dirty="0" err="1">
                <a:latin typeface="+mn-lt"/>
              </a:rPr>
              <a:t>Trong</a:t>
            </a:r>
            <a:r>
              <a:rPr lang="en-US" sz="3200" b="1" dirty="0">
                <a:latin typeface="+mn-lt"/>
              </a:rPr>
              <a:t> </a:t>
            </a:r>
            <a:r>
              <a:rPr lang="en-US" sz="3200" b="1" dirty="0" err="1">
                <a:latin typeface="+mn-lt"/>
              </a:rPr>
              <a:t>khi</a:t>
            </a:r>
            <a:r>
              <a:rPr lang="en-US" sz="3200" b="1" dirty="0">
                <a:latin typeface="+mn-lt"/>
              </a:rPr>
              <a:t> </a:t>
            </a:r>
            <a:r>
              <a:rPr lang="en-US" sz="3200" b="1" dirty="0" err="1">
                <a:latin typeface="+mn-lt"/>
              </a:rPr>
              <a:t>tất</a:t>
            </a:r>
            <a:r>
              <a:rPr lang="en-US" sz="3200" b="1" dirty="0">
                <a:latin typeface="+mn-lt"/>
              </a:rPr>
              <a:t> </a:t>
            </a:r>
            <a:r>
              <a:rPr lang="en-US" sz="3200" b="1" dirty="0" err="1">
                <a:latin typeface="+mn-lt"/>
              </a:rPr>
              <a:t>cả</a:t>
            </a:r>
            <a:r>
              <a:rPr lang="en-US" sz="3200" b="1" dirty="0">
                <a:latin typeface="+mn-lt"/>
              </a:rPr>
              <a:t> </a:t>
            </a:r>
            <a:r>
              <a:rPr lang="en-US" sz="3200" b="1" dirty="0" err="1">
                <a:latin typeface="+mn-lt"/>
              </a:rPr>
              <a:t>đều</a:t>
            </a:r>
            <a:r>
              <a:rPr lang="en-US" sz="3200" b="1" dirty="0">
                <a:latin typeface="+mn-lt"/>
              </a:rPr>
              <a:t> </a:t>
            </a:r>
            <a:r>
              <a:rPr lang="en-US" sz="3200" b="1" dirty="0" err="1">
                <a:latin typeface="+mn-lt"/>
              </a:rPr>
              <a:t>ngập</a:t>
            </a:r>
            <a:r>
              <a:rPr lang="en-US" sz="3200" b="1" dirty="0">
                <a:latin typeface="+mn-lt"/>
              </a:rPr>
              <a:t> </a:t>
            </a:r>
            <a:r>
              <a:rPr lang="en-US" sz="3200" b="1" dirty="0" err="1">
                <a:latin typeface="+mn-lt"/>
              </a:rPr>
              <a:t>chìm</a:t>
            </a:r>
            <a:r>
              <a:rPr lang="en-US" sz="3200" b="1" dirty="0">
                <a:latin typeface="+mn-lt"/>
              </a:rPr>
              <a:t> </a:t>
            </a:r>
            <a:r>
              <a:rPr lang="en-US" sz="3200" b="1" dirty="0" err="1">
                <a:latin typeface="+mn-lt"/>
              </a:rPr>
              <a:t>trong</a:t>
            </a:r>
            <a:r>
              <a:rPr lang="en-US" sz="3200" b="1" dirty="0">
                <a:latin typeface="+mn-lt"/>
              </a:rPr>
              <a:t> </a:t>
            </a:r>
            <a:r>
              <a:rPr lang="en-US" sz="3200" b="1" dirty="0" err="1">
                <a:latin typeface="+mn-lt"/>
              </a:rPr>
              <a:t>biển</a:t>
            </a:r>
            <a:r>
              <a:rPr lang="en-US" sz="3200" b="1" dirty="0">
                <a:latin typeface="+mn-lt"/>
              </a:rPr>
              <a:t> </a:t>
            </a:r>
            <a:r>
              <a:rPr lang="en-US" sz="3200" b="1" dirty="0" err="1">
                <a:latin typeface="+mn-lt"/>
              </a:rPr>
              <a:t>nước</a:t>
            </a:r>
            <a:r>
              <a:rPr lang="en-US" sz="3200" b="1" dirty="0">
                <a:latin typeface="+mn-lt"/>
              </a:rPr>
              <a:t>, </a:t>
            </a:r>
            <a:r>
              <a:rPr lang="en-US" sz="3200" b="1" dirty="0" err="1">
                <a:latin typeface="+mn-lt"/>
              </a:rPr>
              <a:t>thì</a:t>
            </a:r>
            <a:r>
              <a:rPr lang="en-US" sz="3200" b="1" dirty="0">
                <a:latin typeface="+mn-lt"/>
              </a:rPr>
              <a:t> </a:t>
            </a:r>
            <a:r>
              <a:rPr lang="en-US" sz="3200" b="1" dirty="0" err="1">
                <a:latin typeface="+mn-lt"/>
              </a:rPr>
              <a:t>ngôi</a:t>
            </a:r>
            <a:r>
              <a:rPr lang="en-US" sz="3200" b="1" dirty="0">
                <a:latin typeface="+mn-lt"/>
              </a:rPr>
              <a:t> </a:t>
            </a:r>
            <a:r>
              <a:rPr lang="en-US" sz="3200" b="1" dirty="0" err="1">
                <a:latin typeface="+mn-lt"/>
              </a:rPr>
              <a:t>nhà</a:t>
            </a:r>
            <a:r>
              <a:rPr lang="en-US" sz="3200" b="1" dirty="0">
                <a:latin typeface="+mn-lt"/>
              </a:rPr>
              <a:t> </a:t>
            </a:r>
            <a:r>
              <a:rPr lang="en-US" sz="3200" b="1" dirty="0" err="1">
                <a:latin typeface="+mn-lt"/>
              </a:rPr>
              <a:t>nhỏ</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hai</a:t>
            </a:r>
            <a:r>
              <a:rPr lang="en-US" sz="3200" b="1" dirty="0">
                <a:latin typeface="+mn-lt"/>
              </a:rPr>
              <a:t> </a:t>
            </a:r>
            <a:r>
              <a:rPr lang="en-US" sz="3200" b="1" dirty="0" err="1">
                <a:latin typeface="+mn-lt"/>
              </a:rPr>
              <a:t>mẹ</a:t>
            </a:r>
            <a:r>
              <a:rPr lang="en-US" sz="3200" b="1" dirty="0">
                <a:latin typeface="+mn-lt"/>
              </a:rPr>
              <a:t> con </a:t>
            </a:r>
            <a:r>
              <a:rPr lang="en-US" sz="3200" b="1" dirty="0" err="1">
                <a:latin typeface="+mn-lt"/>
              </a:rPr>
              <a:t>nhà</a:t>
            </a:r>
            <a:r>
              <a:rPr lang="en-US" sz="3200" b="1" dirty="0">
                <a:latin typeface="+mn-lt"/>
              </a:rPr>
              <a:t> kia </a:t>
            </a:r>
            <a:r>
              <a:rPr lang="en-US" sz="3200" b="1" dirty="0" err="1">
                <a:latin typeface="+mn-lt"/>
              </a:rPr>
              <a:t>vẫn</a:t>
            </a:r>
            <a:r>
              <a:rPr lang="en-US" sz="3200" b="1" dirty="0">
                <a:latin typeface="+mn-lt"/>
              </a:rPr>
              <a:t> </a:t>
            </a:r>
            <a:r>
              <a:rPr lang="en-US" sz="3200" b="1" dirty="0" err="1">
                <a:latin typeface="+mn-lt"/>
              </a:rPr>
              <a:t>khô</a:t>
            </a:r>
            <a:r>
              <a:rPr lang="en-US" sz="3200" b="1" dirty="0">
                <a:latin typeface="+mn-lt"/>
              </a:rPr>
              <a:t> </a:t>
            </a:r>
            <a:r>
              <a:rPr lang="en-US" sz="3200" b="1" dirty="0" err="1">
                <a:latin typeface="+mn-lt"/>
              </a:rPr>
              <a:t>ráo</a:t>
            </a:r>
            <a:r>
              <a:rPr lang="en-US" sz="3200" b="1" dirty="0">
                <a:latin typeface="+mn-lt"/>
              </a:rPr>
              <a:t> </a:t>
            </a:r>
            <a:r>
              <a:rPr lang="en-US" sz="3200" b="1" dirty="0" err="1">
                <a:latin typeface="+mn-lt"/>
              </a:rPr>
              <a:t>vì</a:t>
            </a:r>
            <a:r>
              <a:rPr lang="en-US" sz="3200" b="1" dirty="0">
                <a:latin typeface="+mn-lt"/>
              </a:rPr>
              <a:t> </a:t>
            </a:r>
            <a:r>
              <a:rPr lang="en-US" sz="3200" b="1" dirty="0" err="1">
                <a:latin typeface="+mn-lt"/>
              </a:rPr>
              <a:t>nền</a:t>
            </a:r>
            <a:r>
              <a:rPr lang="en-US" sz="3200" b="1" dirty="0">
                <a:latin typeface="+mn-lt"/>
              </a:rPr>
              <a:t> </a:t>
            </a:r>
            <a:r>
              <a:rPr lang="en-US" sz="3200" b="1" dirty="0" err="1">
                <a:latin typeface="+mn-lt"/>
              </a:rPr>
              <a:t>nhà</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họ</a:t>
            </a:r>
            <a:r>
              <a:rPr lang="en-US" sz="3200" b="1" dirty="0">
                <a:latin typeface="+mn-lt"/>
              </a:rPr>
              <a:t> </a:t>
            </a:r>
            <a:r>
              <a:rPr lang="en-US" sz="3200" b="1" dirty="0" err="1">
                <a:latin typeface="+mn-lt"/>
              </a:rPr>
              <a:t>mỗi</a:t>
            </a:r>
            <a:r>
              <a:rPr lang="en-US" sz="3200" b="1" dirty="0">
                <a:latin typeface="+mn-lt"/>
              </a:rPr>
              <a:t> </a:t>
            </a:r>
            <a:r>
              <a:rPr lang="en-US" sz="3200" b="1" dirty="0" err="1">
                <a:latin typeface="+mn-lt"/>
              </a:rPr>
              <a:t>lúc</a:t>
            </a:r>
            <a:r>
              <a:rPr lang="en-US" sz="3200" b="1" dirty="0">
                <a:latin typeface="+mn-lt"/>
              </a:rPr>
              <a:t> </a:t>
            </a:r>
            <a:r>
              <a:rPr lang="en-US" sz="3200" b="1" dirty="0" err="1">
                <a:latin typeface="+mn-lt"/>
              </a:rPr>
              <a:t>một</a:t>
            </a:r>
            <a:r>
              <a:rPr lang="en-US" sz="3200" b="1" dirty="0">
                <a:latin typeface="+mn-lt"/>
              </a:rPr>
              <a:t> </a:t>
            </a:r>
            <a:r>
              <a:rPr lang="en-US" sz="3200" b="1" dirty="0" err="1">
                <a:latin typeface="+mn-lt"/>
              </a:rPr>
              <a:t>cao</a:t>
            </a:r>
            <a:r>
              <a:rPr lang="en-US" sz="3200" b="1" dirty="0">
                <a:latin typeface="+mn-lt"/>
              </a:rPr>
              <a:t> </a:t>
            </a:r>
            <a:r>
              <a:rPr lang="en-US" sz="3200" b="1" dirty="0" err="1">
                <a:latin typeface="+mn-lt"/>
              </a:rPr>
              <a:t>lên</a:t>
            </a:r>
            <a:r>
              <a:rPr lang="en-US" sz="3200" b="1" dirty="0">
                <a:latin typeface="+mn-lt"/>
              </a:rPr>
              <a:t>. </a:t>
            </a:r>
            <a:r>
              <a:rPr lang="en-US" sz="3200" b="1" dirty="0" err="1">
                <a:latin typeface="+mn-lt"/>
              </a:rPr>
              <a:t>Đau</a:t>
            </a:r>
            <a:r>
              <a:rPr lang="en-US" sz="3200" b="1" dirty="0">
                <a:latin typeface="+mn-lt"/>
              </a:rPr>
              <a:t> </a:t>
            </a:r>
            <a:r>
              <a:rPr lang="en-US" sz="3200" b="1" dirty="0" err="1">
                <a:latin typeface="+mn-lt"/>
              </a:rPr>
              <a:t>xót</a:t>
            </a:r>
            <a:r>
              <a:rPr lang="en-US" sz="3200" b="1" dirty="0">
                <a:latin typeface="+mn-lt"/>
              </a:rPr>
              <a:t> </a:t>
            </a:r>
            <a:r>
              <a:rPr lang="en-US" sz="3200" b="1" dirty="0" err="1">
                <a:latin typeface="+mn-lt"/>
              </a:rPr>
              <a:t>trước</a:t>
            </a:r>
            <a:r>
              <a:rPr lang="en-US" sz="3200" b="1" dirty="0">
                <a:latin typeface="+mn-lt"/>
              </a:rPr>
              <a:t> </a:t>
            </a:r>
            <a:r>
              <a:rPr lang="en-US" sz="3200" b="1" dirty="0" err="1">
                <a:latin typeface="+mn-lt"/>
              </a:rPr>
              <a:t>cảnh</a:t>
            </a:r>
            <a:r>
              <a:rPr lang="en-US" sz="3200" b="1" dirty="0">
                <a:latin typeface="+mn-lt"/>
              </a:rPr>
              <a:t> </a:t>
            </a:r>
            <a:r>
              <a:rPr lang="en-US" sz="3200" b="1" dirty="0" err="1">
                <a:latin typeface="+mn-lt"/>
              </a:rPr>
              <a:t>nước</a:t>
            </a:r>
            <a:r>
              <a:rPr lang="en-US" sz="3200" b="1" dirty="0">
                <a:latin typeface="+mn-lt"/>
              </a:rPr>
              <a:t> </a:t>
            </a:r>
            <a:r>
              <a:rPr lang="en-US" sz="3200" b="1" dirty="0" err="1">
                <a:latin typeface="+mn-lt"/>
              </a:rPr>
              <a:t>lụt</a:t>
            </a:r>
            <a:r>
              <a:rPr lang="en-US" sz="3200" b="1" dirty="0">
                <a:latin typeface="+mn-lt"/>
              </a:rPr>
              <a:t> </a:t>
            </a:r>
            <a:r>
              <a:rPr lang="en-US" sz="3200" b="1" dirty="0" err="1">
                <a:latin typeface="+mn-lt"/>
              </a:rPr>
              <a:t>bất</a:t>
            </a:r>
            <a:r>
              <a:rPr lang="en-US" sz="3200" b="1" dirty="0">
                <a:latin typeface="+mn-lt"/>
              </a:rPr>
              <a:t> </a:t>
            </a:r>
            <a:r>
              <a:rPr lang="en-US" sz="3200" b="1" dirty="0" err="1">
                <a:latin typeface="+mn-lt"/>
              </a:rPr>
              <a:t>ngờ</a:t>
            </a:r>
            <a:r>
              <a:rPr lang="en-US" sz="3200" b="1" dirty="0">
                <a:latin typeface="+mn-lt"/>
              </a:rPr>
              <a:t> </a:t>
            </a:r>
            <a:r>
              <a:rPr lang="en-US" sz="3200" b="1" dirty="0" err="1">
                <a:latin typeface="+mn-lt"/>
              </a:rPr>
              <a:t>tàn</a:t>
            </a:r>
            <a:r>
              <a:rPr lang="en-US" sz="3200" b="1" dirty="0">
                <a:latin typeface="+mn-lt"/>
              </a:rPr>
              <a:t> </a:t>
            </a:r>
            <a:r>
              <a:rPr lang="en-US" sz="3200" b="1" dirty="0" err="1">
                <a:latin typeface="+mn-lt"/>
              </a:rPr>
              <a:t>phá</a:t>
            </a:r>
            <a:r>
              <a:rPr lang="en-US" sz="3200" b="1" dirty="0">
                <a:latin typeface="+mn-lt"/>
              </a:rPr>
              <a:t>, </a:t>
            </a:r>
            <a:r>
              <a:rPr lang="en-US" sz="3200" b="1" dirty="0" err="1">
                <a:latin typeface="+mn-lt"/>
              </a:rPr>
              <a:t>hai</a:t>
            </a:r>
            <a:r>
              <a:rPr lang="en-US" sz="3200" b="1" dirty="0">
                <a:latin typeface="+mn-lt"/>
              </a:rPr>
              <a:t> </a:t>
            </a:r>
            <a:r>
              <a:rPr lang="en-US" sz="3200" b="1" dirty="0" err="1">
                <a:latin typeface="+mn-lt"/>
              </a:rPr>
              <a:t>mẹ</a:t>
            </a:r>
            <a:r>
              <a:rPr lang="en-US" sz="3200" b="1" dirty="0">
                <a:latin typeface="+mn-lt"/>
              </a:rPr>
              <a:t> con </a:t>
            </a:r>
            <a:r>
              <a:rPr lang="en-US" sz="3200" b="1" dirty="0" err="1">
                <a:latin typeface="+mn-lt"/>
              </a:rPr>
              <a:t>đem</a:t>
            </a:r>
            <a:r>
              <a:rPr lang="en-US" sz="3200" b="1" dirty="0">
                <a:latin typeface="+mn-lt"/>
              </a:rPr>
              <a:t> </a:t>
            </a:r>
            <a:r>
              <a:rPr lang="en-US" sz="3200" b="1" dirty="0" err="1">
                <a:latin typeface="+mn-lt"/>
              </a:rPr>
              <a:t>hai</a:t>
            </a:r>
            <a:r>
              <a:rPr lang="en-US" sz="3200" b="1" dirty="0">
                <a:latin typeface="+mn-lt"/>
              </a:rPr>
              <a:t> </a:t>
            </a:r>
            <a:r>
              <a:rPr lang="en-US" sz="3200" b="1" dirty="0" err="1">
                <a:latin typeface="+mn-lt"/>
              </a:rPr>
              <a:t>mảnh</a:t>
            </a:r>
            <a:r>
              <a:rPr lang="en-US" sz="3200" b="1" dirty="0">
                <a:latin typeface="+mn-lt"/>
              </a:rPr>
              <a:t> </a:t>
            </a:r>
            <a:r>
              <a:rPr lang="en-US" sz="3200" b="1" dirty="0" err="1">
                <a:latin typeface="+mn-lt"/>
              </a:rPr>
              <a:t>vỏ</a:t>
            </a:r>
            <a:r>
              <a:rPr lang="en-US" sz="3200" b="1" dirty="0">
                <a:latin typeface="+mn-lt"/>
              </a:rPr>
              <a:t> </a:t>
            </a:r>
            <a:r>
              <a:rPr lang="en-US" sz="3200" b="1" dirty="0" err="1">
                <a:latin typeface="+mn-lt"/>
              </a:rPr>
              <a:t>trấu</a:t>
            </a:r>
            <a:r>
              <a:rPr lang="en-US" sz="3200" b="1" dirty="0">
                <a:latin typeface="+mn-lt"/>
              </a:rPr>
              <a:t> ra. </a:t>
            </a:r>
            <a:r>
              <a:rPr lang="en-US" sz="3200" b="1" dirty="0" err="1">
                <a:latin typeface="+mn-lt"/>
              </a:rPr>
              <a:t>Vừa</a:t>
            </a:r>
            <a:r>
              <a:rPr lang="en-US" sz="3200" b="1" dirty="0">
                <a:latin typeface="+mn-lt"/>
              </a:rPr>
              <a:t> </a:t>
            </a:r>
            <a:r>
              <a:rPr lang="en-US" sz="3200" b="1" dirty="0" err="1">
                <a:latin typeface="+mn-lt"/>
              </a:rPr>
              <a:t>đặt</a:t>
            </a:r>
            <a:r>
              <a:rPr lang="en-US" sz="3200" b="1" dirty="0">
                <a:latin typeface="+mn-lt"/>
              </a:rPr>
              <a:t> </a:t>
            </a:r>
            <a:r>
              <a:rPr lang="en-US" sz="3200" b="1" dirty="0" err="1">
                <a:latin typeface="+mn-lt"/>
              </a:rPr>
              <a:t>xuống</a:t>
            </a:r>
            <a:r>
              <a:rPr lang="en-US" sz="3200" b="1" dirty="0">
                <a:latin typeface="+mn-lt"/>
              </a:rPr>
              <a:t> </a:t>
            </a:r>
            <a:r>
              <a:rPr lang="en-US" sz="3200" b="1" dirty="0" err="1">
                <a:latin typeface="+mn-lt"/>
              </a:rPr>
              <a:t>nước</a:t>
            </a:r>
            <a:r>
              <a:rPr lang="en-US" sz="3200" b="1" dirty="0">
                <a:latin typeface="+mn-lt"/>
              </a:rPr>
              <a:t>, </a:t>
            </a:r>
            <a:r>
              <a:rPr lang="en-US" sz="3200" b="1" dirty="0" err="1">
                <a:latin typeface="+mn-lt"/>
              </a:rPr>
              <a:t>vỏ</a:t>
            </a:r>
            <a:r>
              <a:rPr lang="en-US" sz="3200" b="1" dirty="0">
                <a:latin typeface="+mn-lt"/>
              </a:rPr>
              <a:t> </a:t>
            </a:r>
            <a:r>
              <a:rPr lang="en-US" sz="3200" b="1" dirty="0" err="1">
                <a:latin typeface="+mn-lt"/>
              </a:rPr>
              <a:t>trấu</a:t>
            </a:r>
            <a:r>
              <a:rPr lang="en-US" sz="3200" b="1" dirty="0">
                <a:latin typeface="+mn-lt"/>
              </a:rPr>
              <a:t> </a:t>
            </a:r>
            <a:r>
              <a:rPr lang="en-US" sz="3200" b="1" dirty="0" err="1">
                <a:latin typeface="+mn-lt"/>
              </a:rPr>
              <a:t>hóa</a:t>
            </a:r>
            <a:r>
              <a:rPr lang="en-US" sz="3200" b="1" dirty="0">
                <a:latin typeface="+mn-lt"/>
              </a:rPr>
              <a:t> </a:t>
            </a:r>
            <a:r>
              <a:rPr lang="en-US" sz="3200" b="1" dirty="0" err="1">
                <a:latin typeface="+mn-lt"/>
              </a:rPr>
              <a:t>thành</a:t>
            </a:r>
            <a:r>
              <a:rPr lang="en-US" sz="3200" b="1" dirty="0">
                <a:latin typeface="+mn-lt"/>
              </a:rPr>
              <a:t> </a:t>
            </a:r>
            <a:r>
              <a:rPr lang="en-US" sz="3200" b="1" dirty="0" err="1">
                <a:latin typeface="+mn-lt"/>
              </a:rPr>
              <a:t>hai</a:t>
            </a:r>
            <a:r>
              <a:rPr lang="en-US" sz="3200" b="1" dirty="0">
                <a:latin typeface="+mn-lt"/>
              </a:rPr>
              <a:t> </a:t>
            </a:r>
            <a:r>
              <a:rPr lang="en-US" sz="3200" b="1" dirty="0" err="1">
                <a:latin typeface="+mn-lt"/>
              </a:rPr>
              <a:t>chiếc</a:t>
            </a:r>
            <a:r>
              <a:rPr lang="en-US" sz="3200" b="1" dirty="0">
                <a:latin typeface="+mn-lt"/>
              </a:rPr>
              <a:t> </a:t>
            </a:r>
            <a:r>
              <a:rPr lang="en-US" sz="3200" b="1" dirty="0" err="1">
                <a:latin typeface="+mn-lt"/>
              </a:rPr>
              <a:t>thuyền</a:t>
            </a:r>
            <a:r>
              <a:rPr lang="en-US" sz="3200" b="1" dirty="0">
                <a:latin typeface="+mn-lt"/>
              </a:rPr>
              <a:t>. </a:t>
            </a:r>
            <a:r>
              <a:rPr lang="en-US" sz="3200" b="1" dirty="0" err="1">
                <a:latin typeface="+mn-lt"/>
              </a:rPr>
              <a:t>Thế</a:t>
            </a:r>
            <a:r>
              <a:rPr lang="en-US" sz="3200" b="1" dirty="0">
                <a:latin typeface="+mn-lt"/>
              </a:rPr>
              <a:t> </a:t>
            </a:r>
            <a:r>
              <a:rPr lang="en-US" sz="3200" b="1" dirty="0" err="1">
                <a:latin typeface="+mn-lt"/>
              </a:rPr>
              <a:t>là</a:t>
            </a:r>
            <a:r>
              <a:rPr lang="en-US" sz="3200" b="1" dirty="0">
                <a:latin typeface="+mn-lt"/>
              </a:rPr>
              <a:t> </a:t>
            </a:r>
            <a:r>
              <a:rPr lang="en-US" sz="3200" b="1" dirty="0" err="1">
                <a:latin typeface="+mn-lt"/>
              </a:rPr>
              <a:t>mặc</a:t>
            </a:r>
            <a:r>
              <a:rPr lang="en-US" sz="3200" b="1" dirty="0">
                <a:latin typeface="+mn-lt"/>
              </a:rPr>
              <a:t> </a:t>
            </a:r>
            <a:r>
              <a:rPr lang="en-US" sz="3200" b="1" dirty="0" err="1">
                <a:latin typeface="+mn-lt"/>
              </a:rPr>
              <a:t>gió</a:t>
            </a:r>
            <a:r>
              <a:rPr lang="en-US" sz="3200" b="1" dirty="0">
                <a:latin typeface="+mn-lt"/>
              </a:rPr>
              <a:t> </a:t>
            </a:r>
            <a:r>
              <a:rPr lang="en-US" sz="3200" b="1" dirty="0" err="1">
                <a:latin typeface="+mn-lt"/>
              </a:rPr>
              <a:t>mưa</a:t>
            </a:r>
            <a:r>
              <a:rPr lang="en-US" sz="3200" b="1" dirty="0">
                <a:latin typeface="+mn-lt"/>
              </a:rPr>
              <a:t>, </a:t>
            </a:r>
            <a:r>
              <a:rPr lang="en-US" sz="3200" b="1" dirty="0" err="1">
                <a:latin typeface="+mn-lt"/>
              </a:rPr>
              <a:t>họ</a:t>
            </a:r>
            <a:r>
              <a:rPr lang="en-US" sz="3200" b="1" dirty="0">
                <a:latin typeface="+mn-lt"/>
              </a:rPr>
              <a:t> </a:t>
            </a:r>
            <a:r>
              <a:rPr lang="en-US" sz="3200" b="1" dirty="0" err="1">
                <a:latin typeface="+mn-lt"/>
              </a:rPr>
              <a:t>chèo</a:t>
            </a:r>
            <a:r>
              <a:rPr lang="en-US" sz="3200" b="1" dirty="0">
                <a:latin typeface="+mn-lt"/>
              </a:rPr>
              <a:t> </a:t>
            </a:r>
            <a:r>
              <a:rPr lang="en-US" sz="3200" b="1" dirty="0" err="1">
                <a:latin typeface="+mn-lt"/>
              </a:rPr>
              <a:t>thuyền</a:t>
            </a:r>
            <a:r>
              <a:rPr lang="en-US" sz="3200" b="1" dirty="0">
                <a:latin typeface="+mn-lt"/>
              </a:rPr>
              <a:t> </a:t>
            </a:r>
            <a:r>
              <a:rPr lang="en-US" sz="3200" b="1" dirty="0" err="1">
                <a:latin typeface="+mn-lt"/>
              </a:rPr>
              <a:t>đi</a:t>
            </a:r>
            <a:r>
              <a:rPr lang="en-US" sz="3200" b="1" dirty="0">
                <a:latin typeface="+mn-lt"/>
              </a:rPr>
              <a:t> </a:t>
            </a:r>
            <a:r>
              <a:rPr lang="en-US" sz="3200" b="1" dirty="0" err="1">
                <a:latin typeface="+mn-lt"/>
              </a:rPr>
              <a:t>khắp</a:t>
            </a:r>
            <a:r>
              <a:rPr lang="en-US" sz="3200" b="1" dirty="0">
                <a:latin typeface="+mn-lt"/>
              </a:rPr>
              <a:t> </a:t>
            </a:r>
            <a:r>
              <a:rPr lang="en-US" sz="3200" b="1" dirty="0" err="1">
                <a:latin typeface="+mn-lt"/>
              </a:rPr>
              <a:t>nơi</a:t>
            </a:r>
            <a:r>
              <a:rPr lang="en-US" sz="3200" b="1" dirty="0">
                <a:latin typeface="+mn-lt"/>
              </a:rPr>
              <a:t>, </a:t>
            </a:r>
            <a:r>
              <a:rPr lang="en-US" sz="3200" b="1" dirty="0" err="1">
                <a:latin typeface="+mn-lt"/>
              </a:rPr>
              <a:t>cố</a:t>
            </a:r>
            <a:r>
              <a:rPr lang="en-US" sz="3200" b="1" dirty="0">
                <a:latin typeface="+mn-lt"/>
              </a:rPr>
              <a:t> </a:t>
            </a:r>
            <a:r>
              <a:rPr lang="en-US" sz="3200" b="1" dirty="0" err="1">
                <a:latin typeface="+mn-lt"/>
              </a:rPr>
              <a:t>sức</a:t>
            </a:r>
            <a:r>
              <a:rPr lang="en-US" sz="3200" b="1" dirty="0">
                <a:latin typeface="+mn-lt"/>
              </a:rPr>
              <a:t> </a:t>
            </a:r>
            <a:r>
              <a:rPr lang="en-US" sz="3200" b="1" dirty="0" err="1">
                <a:latin typeface="+mn-lt"/>
              </a:rPr>
              <a:t>vớt</a:t>
            </a:r>
            <a:r>
              <a:rPr lang="en-US" sz="3200" b="1" dirty="0">
                <a:latin typeface="+mn-lt"/>
              </a:rPr>
              <a:t> </a:t>
            </a:r>
            <a:r>
              <a:rPr lang="en-US" sz="3200" b="1" dirty="0" err="1">
                <a:latin typeface="+mn-lt"/>
              </a:rPr>
              <a:t>những</a:t>
            </a:r>
            <a:r>
              <a:rPr lang="en-US" sz="3200" b="1" dirty="0">
                <a:latin typeface="+mn-lt"/>
              </a:rPr>
              <a:t> </a:t>
            </a:r>
            <a:r>
              <a:rPr lang="en-US" sz="3200" b="1" dirty="0" err="1">
                <a:latin typeface="+mn-lt"/>
              </a:rPr>
              <a:t>người</a:t>
            </a:r>
            <a:r>
              <a:rPr lang="en-US" sz="3200" b="1" dirty="0">
                <a:latin typeface="+mn-lt"/>
              </a:rPr>
              <a:t> </a:t>
            </a:r>
            <a:r>
              <a:rPr lang="en-US" sz="3200" b="1" dirty="0" err="1">
                <a:latin typeface="+mn-lt"/>
              </a:rPr>
              <a:t>bị</a:t>
            </a:r>
            <a:r>
              <a:rPr lang="en-US" sz="3200" b="1" dirty="0">
                <a:latin typeface="+mn-lt"/>
              </a:rPr>
              <a:t> </a:t>
            </a:r>
            <a:r>
              <a:rPr lang="en-US" sz="3200" b="1" dirty="0" err="1">
                <a:latin typeface="+mn-lt"/>
              </a:rPr>
              <a:t>nạn</a:t>
            </a:r>
            <a:r>
              <a:rPr lang="en-US" sz="3200" b="1" dirty="0">
                <a:latin typeface="+mn-lt"/>
              </a:rPr>
              <a:t>.</a:t>
            </a:r>
          </a:p>
        </p:txBody>
      </p:sp>
    </p:spTree>
    <p:extLst>
      <p:ext uri="{BB962C8B-B14F-4D97-AF65-F5344CB8AC3E}">
        <p14:creationId xmlns:p14="http://schemas.microsoft.com/office/powerpoint/2010/main" val="210943327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ular Callout 4"/>
          <p:cNvSpPr/>
          <p:nvPr/>
        </p:nvSpPr>
        <p:spPr>
          <a:xfrm>
            <a:off x="7924799" y="429488"/>
            <a:ext cx="4114799" cy="1884218"/>
          </a:xfrm>
          <a:prstGeom prst="wedgeRoundRectCallout">
            <a:avLst>
              <a:gd name="adj1" fmla="val -29527"/>
              <a:gd name="adj2" fmla="val 125736"/>
              <a:gd name="adj3" fmla="val 16667"/>
            </a:avLst>
          </a:prstGeom>
          <a:solidFill>
            <a:srgbClr val="FFF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Thêm một cây bút chì thật xinh. Mình bắt đầu vẽ nào.</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2141"/>
          <a:stretch/>
        </p:blipFill>
        <p:spPr>
          <a:xfrm>
            <a:off x="2341575" y="-484909"/>
            <a:ext cx="6291439" cy="7342909"/>
          </a:xfrm>
          <a:prstGeom prst="rect">
            <a:avLst/>
          </a:prstGeom>
        </p:spPr>
      </p:pic>
      <p:pic>
        <p:nvPicPr>
          <p:cNvPr id="10" name="Content Placeholder 7"/>
          <p:cNvPicPr>
            <a:picLocks noChangeAspect="1"/>
          </p:cNvPicPr>
          <p:nvPr/>
        </p:nvPicPr>
        <p:blipFill rotWithShape="1">
          <a:blip r:embed="rId6">
            <a:extLst>
              <a:ext uri="{BEBA8EAE-BF5A-486C-A8C5-ECC9F3942E4B}">
                <a14:imgProps xmlns:a14="http://schemas.microsoft.com/office/drawing/2010/main">
                  <a14:imgLayer r:embed="rId7">
                    <a14:imgEffect>
                      <a14:backgroundRemoval t="81374" b="100000" l="0" r="89959"/>
                    </a14:imgEffect>
                  </a14:imgLayer>
                </a14:imgProps>
              </a:ext>
              <a:ext uri="{28A0092B-C50C-407E-A947-70E740481C1C}">
                <a14:useLocalDpi xmlns:a14="http://schemas.microsoft.com/office/drawing/2010/main" val="0"/>
              </a:ext>
            </a:extLst>
          </a:blip>
          <a:srcRect t="83838"/>
          <a:stretch/>
        </p:blipFill>
        <p:spPr>
          <a:xfrm>
            <a:off x="0" y="5749636"/>
            <a:ext cx="12192000" cy="1108364"/>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582" y1="46483" x2="20582" y2="46483"/>
                        <a14:foregroundMark x1="37615" y1="44058" x2="37615" y2="44058"/>
                        <a14:foregroundMark x1="67353" y1="42441" x2="67353" y2="42441"/>
                        <a14:foregroundMark x1="54578" y1="45271" x2="54578" y2="45271"/>
                        <a14:foregroundMark x1="63449" y1="83832" x2="63449" y2="83832"/>
                        <a14:foregroundMark x1="63804" y1="90299" x2="63804" y2="90299"/>
                        <a14:foregroundMark x1="35841" y1="89289" x2="35841" y2="89289"/>
                        <a14:foregroundMark x1="34422" y1="83630" x2="34422" y2="83630"/>
                        <a14:foregroundMark x1="31938" y1="87874" x2="31938" y2="87874"/>
                        <a14:foregroundMark x1="67353" y1="93735" x2="67353" y2="93735"/>
                        <a14:foregroundMark x1="65933" y1="88480" x2="65933" y2="88480"/>
                        <a14:foregroundMark x1="69837" y1="88884" x2="65578" y2="92724"/>
                        <a14:foregroundMark x1="63449" y1="95150" x2="58481" y2="95958"/>
                        <a14:foregroundMark x1="65933" y1="80800" x2="64159" y2="86863"/>
                        <a14:foregroundMark x1="30163" y1="82013" x2="29454" y2="93533"/>
                        <a14:foregroundMark x1="36906" y1="88076" x2="36906" y2="94947"/>
                      </a14:backgroundRemoval>
                    </a14:imgEffect>
                  </a14:imgLayer>
                </a14:imgProps>
              </a:ext>
              <a:ext uri="{28A0092B-C50C-407E-A947-70E740481C1C}">
                <a14:useLocalDpi xmlns:a14="http://schemas.microsoft.com/office/drawing/2010/main" val="0"/>
              </a:ext>
            </a:extLst>
          </a:blip>
          <a:stretch>
            <a:fillRect/>
          </a:stretch>
        </p:blipFill>
        <p:spPr>
          <a:xfrm>
            <a:off x="7749557" y="2556165"/>
            <a:ext cx="2232641" cy="3920837"/>
          </a:xfrm>
          <a:prstGeom prst="rect">
            <a:avLst/>
          </a:prstGeom>
        </p:spPr>
      </p:pic>
      <p:sp>
        <p:nvSpPr>
          <p:cNvPr id="2" name="Rectangle 1"/>
          <p:cNvSpPr/>
          <p:nvPr/>
        </p:nvSpPr>
        <p:spPr>
          <a:xfrm>
            <a:off x="3295366" y="1986196"/>
            <a:ext cx="4383856" cy="2885608"/>
          </a:xfrm>
          <a:custGeom>
            <a:avLst/>
            <a:gdLst>
              <a:gd name="connsiteX0" fmla="*/ 0 w 4240981"/>
              <a:gd name="connsiteY0" fmla="*/ 0 h 2790358"/>
              <a:gd name="connsiteX1" fmla="*/ 4240981 w 4240981"/>
              <a:gd name="connsiteY1" fmla="*/ 0 h 2790358"/>
              <a:gd name="connsiteX2" fmla="*/ 4240981 w 4240981"/>
              <a:gd name="connsiteY2" fmla="*/ 2790358 h 2790358"/>
              <a:gd name="connsiteX3" fmla="*/ 0 w 4240981"/>
              <a:gd name="connsiteY3" fmla="*/ 2790358 h 2790358"/>
              <a:gd name="connsiteX4" fmla="*/ 0 w 4240981"/>
              <a:gd name="connsiteY4" fmla="*/ 0 h 2790358"/>
              <a:gd name="connsiteX0" fmla="*/ 76200 w 4317181"/>
              <a:gd name="connsiteY0" fmla="*/ 0 h 2847508"/>
              <a:gd name="connsiteX1" fmla="*/ 4317181 w 4317181"/>
              <a:gd name="connsiteY1" fmla="*/ 0 h 2847508"/>
              <a:gd name="connsiteX2" fmla="*/ 4317181 w 4317181"/>
              <a:gd name="connsiteY2" fmla="*/ 2790358 h 2847508"/>
              <a:gd name="connsiteX3" fmla="*/ 0 w 4317181"/>
              <a:gd name="connsiteY3" fmla="*/ 2847508 h 2847508"/>
              <a:gd name="connsiteX4" fmla="*/ 76200 w 4317181"/>
              <a:gd name="connsiteY4" fmla="*/ 0 h 2847508"/>
              <a:gd name="connsiteX0" fmla="*/ 76200 w 4383856"/>
              <a:gd name="connsiteY0" fmla="*/ 0 h 2847508"/>
              <a:gd name="connsiteX1" fmla="*/ 4317181 w 4383856"/>
              <a:gd name="connsiteY1" fmla="*/ 0 h 2847508"/>
              <a:gd name="connsiteX2" fmla="*/ 4383856 w 4383856"/>
              <a:gd name="connsiteY2" fmla="*/ 2847508 h 2847508"/>
              <a:gd name="connsiteX3" fmla="*/ 0 w 4383856"/>
              <a:gd name="connsiteY3" fmla="*/ 2847508 h 2847508"/>
              <a:gd name="connsiteX4" fmla="*/ 76200 w 4383856"/>
              <a:gd name="connsiteY4" fmla="*/ 0 h 2847508"/>
              <a:gd name="connsiteX0" fmla="*/ 76200 w 4383856"/>
              <a:gd name="connsiteY0" fmla="*/ 9525 h 2857033"/>
              <a:gd name="connsiteX1" fmla="*/ 4221931 w 4383856"/>
              <a:gd name="connsiteY1" fmla="*/ 0 h 2857033"/>
              <a:gd name="connsiteX2" fmla="*/ 4383856 w 4383856"/>
              <a:gd name="connsiteY2" fmla="*/ 2857033 h 2857033"/>
              <a:gd name="connsiteX3" fmla="*/ 0 w 4383856"/>
              <a:gd name="connsiteY3" fmla="*/ 2857033 h 2857033"/>
              <a:gd name="connsiteX4" fmla="*/ 76200 w 4383856"/>
              <a:gd name="connsiteY4" fmla="*/ 9525 h 2857033"/>
              <a:gd name="connsiteX0" fmla="*/ 76200 w 4383856"/>
              <a:gd name="connsiteY0" fmla="*/ 9525 h 2857033"/>
              <a:gd name="connsiteX1" fmla="*/ 4250506 w 4383856"/>
              <a:gd name="connsiteY1" fmla="*/ 0 h 2857033"/>
              <a:gd name="connsiteX2" fmla="*/ 4383856 w 4383856"/>
              <a:gd name="connsiteY2" fmla="*/ 2857033 h 2857033"/>
              <a:gd name="connsiteX3" fmla="*/ 0 w 4383856"/>
              <a:gd name="connsiteY3" fmla="*/ 2857033 h 2857033"/>
              <a:gd name="connsiteX4" fmla="*/ 76200 w 4383856"/>
              <a:gd name="connsiteY4" fmla="*/ 9525 h 2857033"/>
              <a:gd name="connsiteX0" fmla="*/ 85725 w 4383856"/>
              <a:gd name="connsiteY0" fmla="*/ 0 h 2885608"/>
              <a:gd name="connsiteX1" fmla="*/ 4250506 w 4383856"/>
              <a:gd name="connsiteY1" fmla="*/ 28575 h 2885608"/>
              <a:gd name="connsiteX2" fmla="*/ 4383856 w 4383856"/>
              <a:gd name="connsiteY2" fmla="*/ 2885608 h 2885608"/>
              <a:gd name="connsiteX3" fmla="*/ 0 w 4383856"/>
              <a:gd name="connsiteY3" fmla="*/ 2885608 h 2885608"/>
              <a:gd name="connsiteX4" fmla="*/ 85725 w 4383856"/>
              <a:gd name="connsiteY4" fmla="*/ 0 h 288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856" h="2885608">
                <a:moveTo>
                  <a:pt x="85725" y="0"/>
                </a:moveTo>
                <a:lnTo>
                  <a:pt x="4250506" y="28575"/>
                </a:lnTo>
                <a:lnTo>
                  <a:pt x="4383856" y="2885608"/>
                </a:lnTo>
                <a:lnTo>
                  <a:pt x="0" y="2885608"/>
                </a:lnTo>
                <a:lnTo>
                  <a:pt x="85725" y="0"/>
                </a:lnTo>
                <a:close/>
              </a:path>
            </a:pathLst>
          </a:cu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11" b="99192" l="557" r="98116"/>
                    </a14:imgEffect>
                  </a14:imgLayer>
                </a14:imgProps>
              </a:ext>
              <a:ext uri="{28A0092B-C50C-407E-A947-70E740481C1C}">
                <a14:useLocalDpi xmlns:a14="http://schemas.microsoft.com/office/drawing/2010/main" val="0"/>
              </a:ext>
            </a:extLst>
          </a:blip>
          <a:stretch>
            <a:fillRect/>
          </a:stretch>
        </p:blipFill>
        <p:spPr>
          <a:xfrm rot="10253869">
            <a:off x="9435388" y="3259929"/>
            <a:ext cx="1013238" cy="1073730"/>
          </a:xfrm>
          <a:prstGeom prst="rect">
            <a:avLst/>
          </a:prstGeom>
        </p:spPr>
      </p:pic>
    </p:spTree>
    <p:extLst>
      <p:ext uri="{BB962C8B-B14F-4D97-AF65-F5344CB8AC3E}">
        <p14:creationId xmlns:p14="http://schemas.microsoft.com/office/powerpoint/2010/main" val="40927283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47356 -0.19861 L -0.47356 -0.19861 L -0.3388 -0.19653 C -0.33658 -0.19629 -0.33645 -0.18912 -0.33632 -0.18518 C -0.33606 -0.17916 -0.33541 -0.17176 -0.33763 -0.16713 C -0.34023 -0.16134 -0.34505 -0.16041 -0.34895 -0.1581 C -0.35143 -0.15648 -0.35403 -0.15648 -0.35664 -0.15578 C -0.38932 -0.14745 -0.36979 -0.15278 -0.4177 -0.14907 C -0.43294 -0.14791 -0.44817 -0.14606 -0.46341 -0.14444 C -0.4664 -0.14375 -0.4694 -0.14328 -0.47239 -0.14213 C -0.47408 -0.14166 -0.47695 -0.14305 -0.47747 -0.14004 C -0.47942 -0.12754 -0.47291 -0.12384 -0.46848 -0.12199 C -0.45859 -0.11736 -0.44518 -0.11551 -0.43541 -0.11273 C -0.43372 -0.11227 -0.43216 -0.11111 -0.43033 -0.11065 C -0.39856 -0.09977 -0.41289 -0.10463 -0.37187 -0.10162 C -0.3638 -0.10092 -0.35585 -0.09977 -0.34778 -0.0993 L -0.23841 -0.09467 C -0.2358 -0.09328 -0.23307 -0.09282 -0.23072 -0.09028 C -0.22942 -0.08889 -0.22825 -0.08611 -0.22825 -0.08356 C -0.22825 -0.08078 -0.22955 -0.07847 -0.23072 -0.07662 C -0.23385 -0.07222 -0.2371 -0.06759 -0.24088 -0.06528 C -0.25052 -0.05949 -0.26341 -0.05602 -0.27395 -0.05416 C -0.30052 -0.04907 -0.3082 -0.04791 -0.33763 -0.04514 C -0.34726 -0.04398 -0.35703 -0.04305 -0.36679 -0.04282 L -0.45195 -0.04051 C -0.45455 -0.03912 -0.45742 -0.03866 -0.45963 -0.03588 C -0.46236 -0.03264 -0.46054 -0.0243 -0.45833 -0.02245 C -0.45091 -0.01574 -0.44348 -0.01319 -0.43541 -0.01111 C -0.42578 -0.00879 -0.41601 -0.00602 -0.40625 -0.0044 C -0.34309 0.00648 -0.3388 0.00486 -0.27395 0.00926 C -0.27734 0.01158 -0.28059 0.01459 -0.28411 0.01597 C -0.28958 0.01829 -0.29518 0.01875 -0.30065 0.0206 C -0.30247 0.02107 -0.30403 0.02246 -0.30572 0.02269 C -0.31171 0.02384 -0.3177 0.02408 -0.32356 0.025 C -0.33085 0.02616 -0.33789 0.02894 -0.34518 0.02963 C -0.37526 0.03195 -0.40533 0.03264 -0.43541 0.03403 C -0.43645 0.03472 -0.44309 0.03797 -0.44309 0.04074 C -0.44309 0.04537 -0.43763 0.05255 -0.43541 0.0544 C -0.42981 0.05903 -0.40989 0.07384 -0.40364 0.07477 C -0.34778 0.08264 -0.38255 0.07894 -0.29947 0.08148 C -0.30117 0.08449 -0.30247 0.08843 -0.30455 0.09051 C -0.30755 0.09375 -0.32161 0.09908 -0.32356 0.09954 C -0.35833 0.10903 -0.35429 0.10787 -0.38203 0.11088 C -0.38372 0.11158 -0.38541 0.1125 -0.3871 0.1132 C -0.3914 0.11482 -0.3957 0.11597 -0.39986 0.11759 C -0.40286 0.11898 -0.40585 0.1206 -0.40872 0.12222 C -0.40091 0.12685 -0.40325 0.12616 -0.38971 0.12685 C -0.36432 0.12801 -0.3388 0.12824 -0.31341 0.12894 C -0.31549 0.13125 -0.31744 0.13426 -0.31979 0.13588 C -0.3457 0.15301 -0.34062 0.14792 -0.36679 0.15394 C -0.39401 0.15996 -0.34466 0.15139 -0.38841 0.15834 C -0.37864 0.15903 -0.36888 0.16042 -0.35924 0.16065 C -0.3121 0.16181 -0.26015 0.12778 -0.21809 0.16528 L -0.21289 0.15162 " pathEditMode="relative" ptsTypes="AAAAAAAAAAAAAAAAAAAAAAAAAAAAAAAAAAAAAAAAAAAAAAAAAAAAAA">
                                      <p:cBhvr>
                                        <p:cTn id="19" dur="1250" fill="hold"/>
                                        <p:tgtEl>
                                          <p:spTgt spid="12"/>
                                        </p:tgtEl>
                                        <p:attrNameLst>
                                          <p:attrName>ppt_x</p:attrName>
                                          <p:attrName>ppt_y</p:attrName>
                                        </p:attrNameLst>
                                      </p:cBhvr>
                                    </p:animMotion>
                                  </p:childTnLst>
                                </p:cTn>
                              </p:par>
                              <p:par>
                                <p:cTn id="20" presetID="22" presetClass="entr" presetSubtype="8"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1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276225"/>
            <a:ext cx="11487151" cy="6305550"/>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285222" y="1026567"/>
            <a:ext cx="9723480" cy="753769"/>
            <a:chOff x="1812306" y="1690305"/>
            <a:chExt cx="3814585" cy="1117600"/>
          </a:xfrm>
        </p:grpSpPr>
        <p:sp>
          <p:nvSpPr>
            <p:cNvPr id="12" name="Rounded Rectangle 11"/>
            <p:cNvSpPr/>
            <p:nvPr/>
          </p:nvSpPr>
          <p:spPr>
            <a:xfrm>
              <a:off x="1812306" y="1690305"/>
              <a:ext cx="3759200"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3200" b="1">
                  <a:solidFill>
                    <a:schemeClr val="tx1"/>
                  </a:solidFill>
                  <a:latin typeface="+mn-lt"/>
                </a:rPr>
                <a:t>c. Theo em, câu chuyện nói lên điều gì?</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endParaRPr lang="en-US" sz="3200" b="1" dirty="0">
                <a:latin typeface="+mn-lt"/>
              </a:endParaRPr>
            </a:p>
          </p:txBody>
        </p:sp>
      </p:grpSp>
      <p:grpSp>
        <p:nvGrpSpPr>
          <p:cNvPr id="13" name="Group 12"/>
          <p:cNvGrpSpPr/>
          <p:nvPr/>
        </p:nvGrpSpPr>
        <p:grpSpPr>
          <a:xfrm>
            <a:off x="1285222" y="2056561"/>
            <a:ext cx="9583456" cy="3829890"/>
            <a:chOff x="1812306" y="1690305"/>
            <a:chExt cx="3814585" cy="1117600"/>
          </a:xfrm>
        </p:grpSpPr>
        <p:sp>
          <p:nvSpPr>
            <p:cNvPr id="17" name="Rounded Rectangle 16"/>
            <p:cNvSpPr/>
            <p:nvPr/>
          </p:nvSpPr>
          <p:spPr>
            <a:xfrm>
              <a:off x="1812306" y="1690305"/>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endParaRPr lang="en-US" sz="3200" b="1">
                <a:solidFill>
                  <a:srgbClr val="FF9B9B"/>
                </a:solidFill>
              </a:endParaRPr>
            </a:p>
          </p:txBody>
        </p:sp>
        <p:sp>
          <p:nvSpPr>
            <p:cNvPr id="15" name="Title 1"/>
            <p:cNvSpPr txBox="1">
              <a:spLocks/>
            </p:cNvSpPr>
            <p:nvPr/>
          </p:nvSpPr>
          <p:spPr>
            <a:xfrm>
              <a:off x="1870614" y="1858372"/>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Aft>
                  <a:spcPts val="600"/>
                </a:spcAft>
                <a:buFont typeface="Arial" panose="020B0604020202020204" pitchFamily="34" charset="0"/>
                <a:buChar char="•"/>
              </a:pPr>
              <a:r>
                <a:rPr lang="en-US" sz="2800" b="1" dirty="0" err="1">
                  <a:latin typeface="+mn-lt"/>
                </a:rPr>
                <a:t>Câu</a:t>
              </a:r>
              <a:r>
                <a:rPr lang="en-US" sz="2800" b="1" dirty="0">
                  <a:latin typeface="+mn-lt"/>
                </a:rPr>
                <a:t> </a:t>
              </a:r>
              <a:r>
                <a:rPr lang="en-US" sz="2800" b="1" dirty="0" err="1">
                  <a:latin typeface="+mn-lt"/>
                </a:rPr>
                <a:t>chuyện</a:t>
              </a:r>
              <a:r>
                <a:rPr lang="en-US" sz="2800" b="1" dirty="0">
                  <a:latin typeface="+mn-lt"/>
                </a:rPr>
                <a:t> </a:t>
              </a:r>
              <a:r>
                <a:rPr lang="en-US" sz="2800" b="1" dirty="0" err="1">
                  <a:latin typeface="+mn-lt"/>
                </a:rPr>
                <a:t>giải</a:t>
              </a:r>
              <a:r>
                <a:rPr lang="en-US" sz="2800" b="1" dirty="0">
                  <a:latin typeface="+mn-lt"/>
                </a:rPr>
                <a:t> </a:t>
              </a:r>
              <a:r>
                <a:rPr lang="en-US" sz="2800" b="1" dirty="0" err="1">
                  <a:latin typeface="+mn-lt"/>
                </a:rPr>
                <a:t>thích</a:t>
              </a:r>
              <a:r>
                <a:rPr lang="en-US" sz="2800" b="1" dirty="0">
                  <a:latin typeface="+mn-lt"/>
                </a:rPr>
                <a:t> </a:t>
              </a:r>
              <a:r>
                <a:rPr lang="en-US" sz="2800" b="1" dirty="0" err="1">
                  <a:latin typeface="+mn-lt"/>
                </a:rPr>
                <a:t>về</a:t>
              </a:r>
              <a:r>
                <a:rPr lang="en-US" sz="2800" b="1" dirty="0">
                  <a:latin typeface="+mn-lt"/>
                </a:rPr>
                <a:t> </a:t>
              </a:r>
              <a:r>
                <a:rPr lang="en-US" sz="2800" b="1" dirty="0" err="1">
                  <a:latin typeface="+mn-lt"/>
                </a:rPr>
                <a:t>sự</a:t>
              </a:r>
              <a:r>
                <a:rPr lang="en-US" sz="2800" b="1" dirty="0">
                  <a:latin typeface="+mn-lt"/>
                </a:rPr>
                <a:t> </a:t>
              </a:r>
              <a:r>
                <a:rPr lang="en-US" sz="2800" b="1" dirty="0" err="1">
                  <a:latin typeface="+mn-lt"/>
                </a:rPr>
                <a:t>hình</a:t>
              </a:r>
              <a:r>
                <a:rPr lang="en-US" sz="2800" b="1" dirty="0">
                  <a:latin typeface="+mn-lt"/>
                </a:rPr>
                <a:t> </a:t>
              </a:r>
              <a:r>
                <a:rPr lang="en-US" sz="2800" b="1" dirty="0" err="1">
                  <a:latin typeface="+mn-lt"/>
                </a:rPr>
                <a:t>thành</a:t>
              </a:r>
              <a:r>
                <a:rPr lang="en-US" sz="2800" b="1" dirty="0">
                  <a:latin typeface="+mn-lt"/>
                </a:rPr>
                <a:t> </a:t>
              </a:r>
              <a:r>
                <a:rPr lang="en-US" sz="2800" b="1" dirty="0" err="1">
                  <a:latin typeface="+mn-lt"/>
                </a:rPr>
                <a:t>của</a:t>
              </a:r>
              <a:r>
                <a:rPr lang="en-US" sz="2800" b="1" dirty="0">
                  <a:latin typeface="+mn-lt"/>
                </a:rPr>
                <a:t> </a:t>
              </a:r>
              <a:r>
                <a:rPr lang="en-US" sz="2800" b="1" dirty="0" err="1">
                  <a:latin typeface="+mn-lt"/>
                </a:rPr>
                <a:t>hồ</a:t>
              </a:r>
              <a:r>
                <a:rPr lang="en-US" sz="2800" b="1" dirty="0">
                  <a:latin typeface="+mn-lt"/>
                </a:rPr>
                <a:t> Ba </a:t>
              </a:r>
              <a:r>
                <a:rPr lang="en-US" sz="2800" b="1" dirty="0" err="1">
                  <a:latin typeface="+mn-lt"/>
                </a:rPr>
                <a:t>Bể</a:t>
              </a:r>
              <a:r>
                <a:rPr lang="en-US" sz="2800" b="1" dirty="0">
                  <a:latin typeface="+mn-lt"/>
                </a:rPr>
                <a:t> </a:t>
              </a:r>
              <a:r>
                <a:rPr lang="en-US" sz="2800" b="1" dirty="0" err="1">
                  <a:latin typeface="+mn-lt"/>
                </a:rPr>
                <a:t>và</a:t>
              </a:r>
              <a:br>
                <a:rPr lang="en-US" sz="2800" b="1" dirty="0">
                  <a:latin typeface="+mn-lt"/>
                </a:rPr>
              </a:br>
              <a:r>
                <a:rPr lang="en-US" sz="2800" b="1" dirty="0">
                  <a:latin typeface="+mn-lt"/>
                </a:rPr>
                <a:t> </a:t>
              </a:r>
              <a:r>
                <a:rPr lang="en-US" sz="2800" b="1" dirty="0" err="1">
                  <a:latin typeface="+mn-lt"/>
                </a:rPr>
                <a:t>gò</a:t>
              </a:r>
              <a:r>
                <a:rPr lang="en-US" sz="2800" b="1" dirty="0">
                  <a:latin typeface="+mn-lt"/>
                </a:rPr>
                <a:t> </a:t>
              </a:r>
              <a:r>
                <a:rPr lang="en-US" sz="2800" b="1" dirty="0" err="1">
                  <a:latin typeface="+mn-lt"/>
                </a:rPr>
                <a:t>Bà</a:t>
              </a:r>
              <a:r>
                <a:rPr lang="en-US" sz="2800" b="1" dirty="0">
                  <a:latin typeface="+mn-lt"/>
                </a:rPr>
                <a:t> </a:t>
              </a:r>
              <a:r>
                <a:rPr lang="en-US" sz="2800" b="1" dirty="0" err="1">
                  <a:latin typeface="+mn-lt"/>
                </a:rPr>
                <a:t>Góa</a:t>
              </a:r>
              <a:r>
                <a:rPr lang="en-US" sz="2800" b="1" dirty="0">
                  <a:latin typeface="+mn-lt"/>
                </a:rPr>
                <a:t>.</a:t>
              </a:r>
            </a:p>
            <a:p>
              <a:pPr marL="457200" indent="-457200">
                <a:lnSpc>
                  <a:spcPct val="100000"/>
                </a:lnSpc>
                <a:spcAft>
                  <a:spcPts val="600"/>
                </a:spcAft>
                <a:buFont typeface="Arial" panose="020B0604020202020204" pitchFamily="34" charset="0"/>
                <a:buChar char="•"/>
              </a:pPr>
              <a:r>
                <a:rPr lang="en-US" sz="2800" b="1" dirty="0">
                  <a:latin typeface="+mn-lt"/>
                </a:rPr>
                <a:t>“</a:t>
              </a:r>
              <a:r>
                <a:rPr lang="en-US" sz="2800" b="1" dirty="0" err="1">
                  <a:latin typeface="+mn-lt"/>
                </a:rPr>
                <a:t>Sự</a:t>
              </a:r>
              <a:r>
                <a:rPr lang="en-US" sz="2800" b="1" dirty="0">
                  <a:latin typeface="+mn-lt"/>
                </a:rPr>
                <a:t> </a:t>
              </a:r>
              <a:r>
                <a:rPr lang="en-US" sz="2800" b="1" dirty="0" err="1">
                  <a:latin typeface="+mn-lt"/>
                </a:rPr>
                <a:t>tích</a:t>
              </a:r>
              <a:r>
                <a:rPr lang="en-US" sz="2800" b="1" dirty="0">
                  <a:latin typeface="+mn-lt"/>
                </a:rPr>
                <a:t> </a:t>
              </a:r>
              <a:r>
                <a:rPr lang="en-US" sz="2800" b="1" dirty="0" err="1">
                  <a:latin typeface="+mn-lt"/>
                </a:rPr>
                <a:t>hồ</a:t>
              </a:r>
              <a:r>
                <a:rPr lang="en-US" sz="2800" b="1" dirty="0">
                  <a:latin typeface="+mn-lt"/>
                </a:rPr>
                <a:t> Ba </a:t>
              </a:r>
              <a:r>
                <a:rPr lang="en-US" sz="2800" b="1" dirty="0" err="1">
                  <a:latin typeface="+mn-lt"/>
                </a:rPr>
                <a:t>Bể</a:t>
              </a:r>
              <a:r>
                <a:rPr lang="en-US" sz="2800" b="1" dirty="0">
                  <a:latin typeface="+mn-lt"/>
                </a:rPr>
                <a:t>” </a:t>
              </a:r>
              <a:r>
                <a:rPr lang="en-US" sz="2800" b="1" dirty="0" err="1">
                  <a:latin typeface="+mn-lt"/>
                </a:rPr>
                <a:t>là</a:t>
              </a:r>
              <a:r>
                <a:rPr lang="en-US" sz="2800" b="1" dirty="0">
                  <a:latin typeface="+mn-lt"/>
                </a:rPr>
                <a:t> </a:t>
              </a:r>
              <a:r>
                <a:rPr lang="en-US" sz="2800" b="1" dirty="0" err="1">
                  <a:latin typeface="+mn-lt"/>
                </a:rPr>
                <a:t>một</a:t>
              </a:r>
              <a:r>
                <a:rPr lang="en-US" sz="2800" b="1" dirty="0">
                  <a:latin typeface="+mn-lt"/>
                </a:rPr>
                <a:t> </a:t>
              </a:r>
              <a:r>
                <a:rPr lang="en-US" sz="2800" b="1" dirty="0" err="1">
                  <a:latin typeface="+mn-lt"/>
                </a:rPr>
                <a:t>câu</a:t>
              </a:r>
              <a:r>
                <a:rPr lang="en-US" sz="2800" b="1" dirty="0">
                  <a:latin typeface="+mn-lt"/>
                </a:rPr>
                <a:t> </a:t>
              </a:r>
              <a:r>
                <a:rPr lang="en-US" sz="2800" b="1" dirty="0" err="1">
                  <a:latin typeface="+mn-lt"/>
                </a:rPr>
                <a:t>chuyện</a:t>
              </a:r>
              <a:r>
                <a:rPr lang="en-US" sz="2800" b="1" dirty="0">
                  <a:latin typeface="+mn-lt"/>
                </a:rPr>
                <a:t> </a:t>
              </a:r>
              <a:r>
                <a:rPr lang="en-US" sz="2800" b="1" dirty="0" err="1">
                  <a:latin typeface="+mn-lt"/>
                </a:rPr>
                <a:t>mang</a:t>
              </a:r>
              <a:r>
                <a:rPr lang="en-US" sz="2800" b="1" dirty="0">
                  <a:latin typeface="+mn-lt"/>
                </a:rPr>
                <a:t> </a:t>
              </a:r>
              <a:r>
                <a:rPr lang="en-US" sz="2800" b="1" dirty="0" err="1">
                  <a:latin typeface="+mn-lt"/>
                </a:rPr>
                <a:t>nhiều</a:t>
              </a:r>
              <a:r>
                <a:rPr lang="en-US" sz="2800" b="1" dirty="0">
                  <a:latin typeface="+mn-lt"/>
                </a:rPr>
                <a:t> ý </a:t>
              </a:r>
              <a:r>
                <a:rPr lang="en-US" sz="2800" b="1" dirty="0" err="1">
                  <a:latin typeface="+mn-lt"/>
                </a:rPr>
                <a:t>nghĩa</a:t>
              </a:r>
              <a:r>
                <a:rPr lang="en-US" sz="2800" b="1" dirty="0">
                  <a:latin typeface="+mn-lt"/>
                </a:rPr>
                <a:t> </a:t>
              </a:r>
              <a:r>
                <a:rPr lang="en-US" sz="2800" b="1" dirty="0" err="1">
                  <a:latin typeface="+mn-lt"/>
                </a:rPr>
                <a:t>sâu</a:t>
              </a:r>
              <a:r>
                <a:rPr lang="en-US" sz="2800" b="1" dirty="0">
                  <a:latin typeface="+mn-lt"/>
                </a:rPr>
                <a:t> </a:t>
              </a:r>
              <a:r>
                <a:rPr lang="en-US" sz="2800" b="1" dirty="0" err="1">
                  <a:latin typeface="+mn-lt"/>
                </a:rPr>
                <a:t>sắc</a:t>
              </a:r>
              <a:r>
                <a:rPr lang="en-US" sz="2800" b="1" dirty="0">
                  <a:latin typeface="+mn-lt"/>
                </a:rPr>
                <a:t>, ca </a:t>
              </a:r>
              <a:r>
                <a:rPr lang="en-US" sz="2800" b="1" dirty="0" err="1">
                  <a:latin typeface="+mn-lt"/>
                </a:rPr>
                <a:t>ngợi</a:t>
              </a:r>
              <a:r>
                <a:rPr lang="en-US" sz="2800" b="1" dirty="0">
                  <a:latin typeface="+mn-lt"/>
                </a:rPr>
                <a:t> </a:t>
              </a:r>
              <a:r>
                <a:rPr lang="en-US" sz="2800" b="1" dirty="0" err="1">
                  <a:latin typeface="+mn-lt"/>
                </a:rPr>
                <a:t>những</a:t>
              </a:r>
              <a:r>
                <a:rPr lang="en-US" sz="2800" b="1" dirty="0">
                  <a:latin typeface="+mn-lt"/>
                </a:rPr>
                <a:t> </a:t>
              </a:r>
              <a:r>
                <a:rPr lang="en-US" sz="2800" b="1" dirty="0" err="1">
                  <a:latin typeface="+mn-lt"/>
                </a:rPr>
                <a:t>người</a:t>
              </a:r>
              <a:r>
                <a:rPr lang="en-US" sz="2800" b="1" dirty="0">
                  <a:latin typeface="+mn-lt"/>
                </a:rPr>
                <a:t> </a:t>
              </a:r>
              <a:r>
                <a:rPr lang="en-US" sz="2800" b="1" dirty="0" err="1">
                  <a:latin typeface="+mn-lt"/>
                </a:rPr>
                <a:t>có</a:t>
              </a:r>
              <a:r>
                <a:rPr lang="en-US" sz="2800" b="1" dirty="0">
                  <a:latin typeface="+mn-lt"/>
                </a:rPr>
                <a:t> </a:t>
              </a:r>
              <a:r>
                <a:rPr lang="en-US" sz="2800" b="1" dirty="0" err="1">
                  <a:latin typeface="+mn-lt"/>
                </a:rPr>
                <a:t>lòng</a:t>
              </a:r>
              <a:r>
                <a:rPr lang="en-US" sz="2800" b="1" dirty="0">
                  <a:latin typeface="+mn-lt"/>
                </a:rPr>
                <a:t> </a:t>
              </a:r>
              <a:r>
                <a:rPr lang="en-US" sz="2800" b="1" dirty="0" err="1">
                  <a:latin typeface="+mn-lt"/>
                </a:rPr>
                <a:t>nhân</a:t>
              </a:r>
              <a:r>
                <a:rPr lang="en-US" sz="2800" b="1" dirty="0">
                  <a:latin typeface="+mn-lt"/>
                </a:rPr>
                <a:t> </a:t>
              </a:r>
              <a:r>
                <a:rPr lang="en-US" sz="2800" b="1" dirty="0" err="1">
                  <a:latin typeface="+mn-lt"/>
                </a:rPr>
                <a:t>ái</a:t>
              </a:r>
              <a:r>
                <a:rPr lang="en-US" sz="2800" b="1" dirty="0">
                  <a:latin typeface="+mn-lt"/>
                </a:rPr>
                <a:t>, </a:t>
              </a:r>
              <a:r>
                <a:rPr lang="en-US" sz="2800" b="1" dirty="0" err="1">
                  <a:latin typeface="+mn-lt"/>
                </a:rPr>
                <a:t>sẵn</a:t>
              </a:r>
              <a:r>
                <a:rPr lang="en-US" sz="2800" b="1" dirty="0">
                  <a:latin typeface="+mn-lt"/>
                </a:rPr>
                <a:t> </a:t>
              </a:r>
              <a:r>
                <a:rPr lang="en-US" sz="2800" b="1" dirty="0" err="1">
                  <a:latin typeface="+mn-lt"/>
                </a:rPr>
                <a:t>sàng</a:t>
              </a:r>
              <a:r>
                <a:rPr lang="en-US" sz="2800" b="1" dirty="0">
                  <a:latin typeface="+mn-lt"/>
                </a:rPr>
                <a:t> </a:t>
              </a:r>
              <a:r>
                <a:rPr lang="en-US" sz="2800" b="1" dirty="0" err="1">
                  <a:latin typeface="+mn-lt"/>
                </a:rPr>
                <a:t>giúp</a:t>
              </a:r>
              <a:r>
                <a:rPr lang="en-US" sz="2800" b="1" dirty="0">
                  <a:latin typeface="+mn-lt"/>
                </a:rPr>
                <a:t> </a:t>
              </a:r>
              <a:r>
                <a:rPr lang="en-US" sz="2800" b="1" dirty="0" err="1">
                  <a:latin typeface="+mn-lt"/>
                </a:rPr>
                <a:t>đỡ</a:t>
              </a:r>
              <a:r>
                <a:rPr lang="en-US" sz="2800" b="1" dirty="0">
                  <a:latin typeface="+mn-lt"/>
                </a:rPr>
                <a:t> </a:t>
              </a:r>
              <a:r>
                <a:rPr lang="en-US" sz="2800" b="1" dirty="0" err="1">
                  <a:latin typeface="+mn-lt"/>
                </a:rPr>
                <a:t>những</a:t>
              </a:r>
              <a:r>
                <a:rPr lang="en-US" sz="2800" b="1" dirty="0">
                  <a:latin typeface="+mn-lt"/>
                </a:rPr>
                <a:t> </a:t>
              </a:r>
              <a:r>
                <a:rPr lang="en-US" sz="2800" b="1" dirty="0" err="1">
                  <a:latin typeface="+mn-lt"/>
                </a:rPr>
                <a:t>người</a:t>
              </a:r>
              <a:r>
                <a:rPr lang="en-US" sz="2800" b="1" dirty="0">
                  <a:latin typeface="+mn-lt"/>
                </a:rPr>
                <a:t> </a:t>
              </a:r>
              <a:r>
                <a:rPr lang="en-US" sz="2800" b="1" dirty="0" err="1">
                  <a:latin typeface="+mn-lt"/>
                </a:rPr>
                <a:t>có</a:t>
              </a:r>
              <a:r>
                <a:rPr lang="en-US" sz="2800" b="1" dirty="0">
                  <a:latin typeface="+mn-lt"/>
                </a:rPr>
                <a:t> </a:t>
              </a:r>
              <a:r>
                <a:rPr lang="en-US" sz="2800" b="1" dirty="0" err="1">
                  <a:latin typeface="+mn-lt"/>
                </a:rPr>
                <a:t>hoàn</a:t>
              </a:r>
              <a:r>
                <a:rPr lang="en-US" sz="2800" b="1" dirty="0">
                  <a:latin typeface="+mn-lt"/>
                </a:rPr>
                <a:t> </a:t>
              </a:r>
              <a:r>
                <a:rPr lang="en-US" sz="2800" b="1" dirty="0" err="1">
                  <a:latin typeface="+mn-lt"/>
                </a:rPr>
                <a:t>cảnh</a:t>
              </a:r>
              <a:r>
                <a:rPr lang="en-US" sz="2800" b="1" dirty="0">
                  <a:latin typeface="+mn-lt"/>
                </a:rPr>
                <a:t> </a:t>
              </a:r>
              <a:r>
                <a:rPr lang="en-US" sz="2800" b="1" dirty="0" err="1">
                  <a:latin typeface="+mn-lt"/>
                </a:rPr>
                <a:t>khó</a:t>
              </a:r>
              <a:r>
                <a:rPr lang="en-US" sz="2800" b="1" dirty="0">
                  <a:latin typeface="+mn-lt"/>
                </a:rPr>
                <a:t> </a:t>
              </a:r>
              <a:r>
                <a:rPr lang="en-US" sz="2800" b="1" dirty="0" err="1">
                  <a:latin typeface="+mn-lt"/>
                </a:rPr>
                <a:t>khăn</a:t>
              </a:r>
              <a:r>
                <a:rPr lang="en-US" sz="2800" b="1" dirty="0">
                  <a:latin typeface="+mn-lt"/>
                </a:rPr>
                <a:t>.</a:t>
              </a:r>
            </a:p>
            <a:p>
              <a:pPr marL="457200" indent="-457200">
                <a:lnSpc>
                  <a:spcPct val="100000"/>
                </a:lnSpc>
                <a:spcAft>
                  <a:spcPts val="600"/>
                </a:spcAft>
                <a:buFont typeface="Arial" panose="020B0604020202020204" pitchFamily="34" charset="0"/>
                <a:buChar char="•"/>
              </a:pPr>
              <a:r>
                <a:rPr lang="en-US" sz="2800" b="1" dirty="0" err="1">
                  <a:latin typeface="+mn-lt"/>
                </a:rPr>
                <a:t>Câu</a:t>
              </a:r>
              <a:r>
                <a:rPr lang="en-US" sz="2800" b="1" dirty="0">
                  <a:latin typeface="+mn-lt"/>
                </a:rPr>
                <a:t> </a:t>
              </a:r>
              <a:r>
                <a:rPr lang="en-US" sz="2800" b="1" dirty="0" err="1">
                  <a:latin typeface="+mn-lt"/>
                </a:rPr>
                <a:t>chuyện</a:t>
              </a:r>
              <a:r>
                <a:rPr lang="en-US" sz="2800" b="1" dirty="0">
                  <a:latin typeface="+mn-lt"/>
                </a:rPr>
                <a:t> </a:t>
              </a:r>
              <a:r>
                <a:rPr lang="en-US" sz="2800" b="1" dirty="0" err="1">
                  <a:latin typeface="+mn-lt"/>
                </a:rPr>
                <a:t>khuyên</a:t>
              </a:r>
              <a:r>
                <a:rPr lang="en-US" sz="2800" b="1" dirty="0">
                  <a:latin typeface="+mn-lt"/>
                </a:rPr>
                <a:t> </a:t>
              </a:r>
              <a:r>
                <a:rPr lang="en-US" sz="2800" b="1" dirty="0" err="1">
                  <a:latin typeface="+mn-lt"/>
                </a:rPr>
                <a:t>chúng</a:t>
              </a:r>
              <a:r>
                <a:rPr lang="en-US" sz="2800" b="1" dirty="0">
                  <a:latin typeface="+mn-lt"/>
                </a:rPr>
                <a:t> ta </a:t>
              </a:r>
              <a:r>
                <a:rPr lang="en-US" sz="2800" b="1" dirty="0" err="1">
                  <a:latin typeface="+mn-lt"/>
                </a:rPr>
                <a:t>phải</a:t>
              </a:r>
              <a:r>
                <a:rPr lang="en-US" sz="2800" b="1" dirty="0">
                  <a:latin typeface="+mn-lt"/>
                </a:rPr>
                <a:t> </a:t>
              </a:r>
              <a:r>
                <a:rPr lang="en-US" sz="2800" b="1" dirty="0" err="1">
                  <a:latin typeface="+mn-lt"/>
                </a:rPr>
                <a:t>có</a:t>
              </a:r>
              <a:r>
                <a:rPr lang="en-US" sz="2800" b="1" dirty="0">
                  <a:latin typeface="+mn-lt"/>
                </a:rPr>
                <a:t> </a:t>
              </a:r>
              <a:r>
                <a:rPr lang="en-US" sz="2800" b="1" dirty="0" err="1">
                  <a:latin typeface="+mn-lt"/>
                </a:rPr>
                <a:t>lòng</a:t>
              </a:r>
              <a:r>
                <a:rPr lang="en-US" sz="2800" b="1" dirty="0">
                  <a:latin typeface="+mn-lt"/>
                </a:rPr>
                <a:t> </a:t>
              </a:r>
              <a:r>
                <a:rPr lang="en-US" sz="2800" b="1" dirty="0" err="1">
                  <a:latin typeface="+mn-lt"/>
                </a:rPr>
                <a:t>tốt</a:t>
              </a:r>
              <a:r>
                <a:rPr lang="en-US" sz="2800" b="1" dirty="0">
                  <a:latin typeface="+mn-lt"/>
                </a:rPr>
                <a:t> </a:t>
              </a:r>
              <a:r>
                <a:rPr lang="en-US" sz="2800" b="1" dirty="0" err="1">
                  <a:latin typeface="+mn-lt"/>
                </a:rPr>
                <a:t>trong</a:t>
              </a:r>
              <a:r>
                <a:rPr lang="en-US" sz="2800" b="1" dirty="0">
                  <a:latin typeface="+mn-lt"/>
                </a:rPr>
                <a:t> </a:t>
              </a:r>
              <a:r>
                <a:rPr lang="en-US" sz="2800" b="1" dirty="0" err="1">
                  <a:latin typeface="+mn-lt"/>
                </a:rPr>
                <a:t>cuộc</a:t>
              </a:r>
              <a:r>
                <a:rPr lang="en-US" sz="2800" b="1" dirty="0">
                  <a:latin typeface="+mn-lt"/>
                </a:rPr>
                <a:t> </a:t>
              </a:r>
              <a:r>
                <a:rPr lang="en-US" sz="2800" b="1" dirty="0" err="1">
                  <a:latin typeface="+mn-lt"/>
                </a:rPr>
                <a:t>sống</a:t>
              </a:r>
              <a:r>
                <a:rPr lang="en-US" sz="2800" b="1" dirty="0">
                  <a:latin typeface="+mn-lt"/>
                </a:rPr>
                <a:t>, </a:t>
              </a:r>
              <a:r>
                <a:rPr lang="en-US" sz="2800" b="1" dirty="0" err="1">
                  <a:latin typeface="+mn-lt"/>
                </a:rPr>
                <a:t>giúp</a:t>
              </a:r>
              <a:r>
                <a:rPr lang="en-US" sz="2800" b="1" dirty="0">
                  <a:latin typeface="+mn-lt"/>
                </a:rPr>
                <a:t> </a:t>
              </a:r>
              <a:r>
                <a:rPr lang="en-US" sz="2800" b="1" dirty="0" err="1">
                  <a:latin typeface="+mn-lt"/>
                </a:rPr>
                <a:t>đỡ</a:t>
              </a:r>
              <a:r>
                <a:rPr lang="en-US" sz="2800" b="1" dirty="0">
                  <a:latin typeface="+mn-lt"/>
                </a:rPr>
                <a:t> </a:t>
              </a:r>
              <a:r>
                <a:rPr lang="en-US" sz="2800" b="1" dirty="0" err="1">
                  <a:latin typeface="+mn-lt"/>
                </a:rPr>
                <a:t>và</a:t>
              </a:r>
              <a:r>
                <a:rPr lang="en-US" sz="2800" b="1" dirty="0">
                  <a:latin typeface="+mn-lt"/>
                </a:rPr>
                <a:t> bao dung </a:t>
              </a:r>
              <a:r>
                <a:rPr lang="en-US" sz="2800" b="1" dirty="0" err="1">
                  <a:latin typeface="+mn-lt"/>
                </a:rPr>
                <a:t>với</a:t>
              </a:r>
              <a:r>
                <a:rPr lang="en-US" sz="2800" b="1" dirty="0">
                  <a:latin typeface="+mn-lt"/>
                </a:rPr>
                <a:t> </a:t>
              </a:r>
              <a:r>
                <a:rPr lang="en-US" sz="2800" b="1" dirty="0" err="1">
                  <a:latin typeface="+mn-lt"/>
                </a:rPr>
                <a:t>người</a:t>
              </a:r>
              <a:r>
                <a:rPr lang="en-US" sz="2800" b="1" dirty="0">
                  <a:latin typeface="+mn-lt"/>
                </a:rPr>
                <a:t> </a:t>
              </a:r>
              <a:r>
                <a:rPr lang="en-US" sz="2800" b="1" dirty="0" err="1">
                  <a:latin typeface="+mn-lt"/>
                </a:rPr>
                <a:t>khác</a:t>
              </a:r>
              <a:r>
                <a:rPr lang="en-US" sz="2800" b="1" dirty="0">
                  <a:latin typeface="+mn-lt"/>
                </a:rPr>
                <a:t>, </a:t>
              </a:r>
              <a:r>
                <a:rPr lang="en-US" sz="2800" b="1" dirty="0" err="1">
                  <a:latin typeface="+mn-lt"/>
                </a:rPr>
                <a:t>những</a:t>
              </a:r>
              <a:r>
                <a:rPr lang="en-US" sz="2800" b="1" dirty="0">
                  <a:latin typeface="+mn-lt"/>
                </a:rPr>
                <a:t> </a:t>
              </a:r>
              <a:r>
                <a:rPr lang="en-US" sz="2800" b="1" dirty="0" err="1">
                  <a:latin typeface="+mn-lt"/>
                </a:rPr>
                <a:t>người</a:t>
              </a:r>
              <a:r>
                <a:rPr lang="en-US" sz="2800" b="1" dirty="0">
                  <a:latin typeface="+mn-lt"/>
                </a:rPr>
                <a:t> </a:t>
              </a:r>
              <a:r>
                <a:rPr lang="en-US" sz="2800" b="1" dirty="0" err="1">
                  <a:latin typeface="+mn-lt"/>
                </a:rPr>
                <a:t>tốt</a:t>
              </a:r>
              <a:r>
                <a:rPr lang="en-US" sz="2800" b="1" dirty="0">
                  <a:latin typeface="+mn-lt"/>
                </a:rPr>
                <a:t> </a:t>
              </a:r>
              <a:r>
                <a:rPr lang="en-US" sz="2800" b="1" dirty="0" err="1">
                  <a:latin typeface="+mn-lt"/>
                </a:rPr>
                <a:t>nhất</a:t>
              </a:r>
              <a:r>
                <a:rPr lang="en-US" sz="2800" b="1" dirty="0">
                  <a:latin typeface="+mn-lt"/>
                </a:rPr>
                <a:t> </a:t>
              </a:r>
              <a:r>
                <a:rPr lang="en-US" sz="2800" b="1" dirty="0" err="1">
                  <a:latin typeface="+mn-lt"/>
                </a:rPr>
                <a:t>định</a:t>
              </a:r>
              <a:r>
                <a:rPr lang="en-US" sz="2800" b="1" dirty="0">
                  <a:latin typeface="+mn-lt"/>
                </a:rPr>
                <a:t> </a:t>
              </a:r>
              <a:r>
                <a:rPr lang="en-US" sz="2800" b="1" dirty="0" err="1">
                  <a:latin typeface="+mn-lt"/>
                </a:rPr>
                <a:t>sẽ</a:t>
              </a:r>
              <a:r>
                <a:rPr lang="en-US" sz="2800" b="1" dirty="0">
                  <a:latin typeface="+mn-lt"/>
                </a:rPr>
                <a:t> </a:t>
              </a:r>
              <a:r>
                <a:rPr lang="en-US" sz="2800" b="1" dirty="0" err="1">
                  <a:latin typeface="+mn-lt"/>
                </a:rPr>
                <a:t>được</a:t>
              </a:r>
              <a:r>
                <a:rPr lang="en-US" sz="2800" b="1" dirty="0">
                  <a:latin typeface="+mn-lt"/>
                </a:rPr>
                <a:t> </a:t>
              </a:r>
              <a:r>
                <a:rPr lang="en-US" sz="2800" b="1" dirty="0" err="1">
                  <a:latin typeface="+mn-lt"/>
                </a:rPr>
                <a:t>đền</a:t>
              </a:r>
              <a:r>
                <a:rPr lang="en-US" sz="2800" b="1" dirty="0">
                  <a:latin typeface="+mn-lt"/>
                </a:rPr>
                <a:t> </a:t>
              </a:r>
              <a:r>
                <a:rPr lang="en-US" sz="2800" b="1" dirty="0" err="1">
                  <a:latin typeface="+mn-lt"/>
                </a:rPr>
                <a:t>đáp</a:t>
              </a:r>
              <a:r>
                <a:rPr lang="en-US" sz="2800" b="1" dirty="0">
                  <a:latin typeface="+mn-lt"/>
                </a:rPr>
                <a:t> </a:t>
              </a:r>
              <a:r>
                <a:rPr lang="en-US" sz="2800" b="1" dirty="0" err="1">
                  <a:latin typeface="+mn-lt"/>
                </a:rPr>
                <a:t>xứng</a:t>
              </a:r>
              <a:r>
                <a:rPr lang="en-US" sz="2800" b="1" dirty="0">
                  <a:latin typeface="+mn-lt"/>
                </a:rPr>
                <a:t> </a:t>
              </a:r>
              <a:r>
                <a:rPr lang="en-US" sz="2800" b="1" dirty="0" err="1">
                  <a:latin typeface="+mn-lt"/>
                </a:rPr>
                <a:t>đáng</a:t>
              </a:r>
              <a:r>
                <a:rPr lang="en-US" sz="2800" b="1" dirty="0">
                  <a:latin typeface="+mn-lt"/>
                </a:rPr>
                <a:t>.</a:t>
              </a: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450" decel="100000" fill="hold"/>
                                        <p:tgtEl>
                                          <p:spTgt spid="1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ular Callout 4"/>
          <p:cNvSpPr/>
          <p:nvPr/>
        </p:nvSpPr>
        <p:spPr>
          <a:xfrm>
            <a:off x="7924799" y="429488"/>
            <a:ext cx="4114799" cy="1884218"/>
          </a:xfrm>
          <a:prstGeom prst="wedgeRoundRectCallout">
            <a:avLst>
              <a:gd name="adj1" fmla="val -29527"/>
              <a:gd name="adj2" fmla="val 125736"/>
              <a:gd name="adj3" fmla="val 16667"/>
            </a:avLst>
          </a:prstGeom>
          <a:solidFill>
            <a:srgbClr val="FFF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Mình nhận được hộp màu thật xinh. Bây giờ ta tô màu cho bức tranh thêm sinh động.</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2141"/>
          <a:stretch/>
        </p:blipFill>
        <p:spPr>
          <a:xfrm>
            <a:off x="2341575" y="-484909"/>
            <a:ext cx="6291439" cy="7342909"/>
          </a:xfrm>
          <a:prstGeom prst="rect">
            <a:avLst/>
          </a:prstGeom>
        </p:spPr>
      </p:pic>
      <p:pic>
        <p:nvPicPr>
          <p:cNvPr id="10" name="Content Placeholder 7"/>
          <p:cNvPicPr>
            <a:picLocks noChangeAspect="1"/>
          </p:cNvPicPr>
          <p:nvPr/>
        </p:nvPicPr>
        <p:blipFill rotWithShape="1">
          <a:blip r:embed="rId6">
            <a:extLst>
              <a:ext uri="{BEBA8EAE-BF5A-486C-A8C5-ECC9F3942E4B}">
                <a14:imgProps xmlns:a14="http://schemas.microsoft.com/office/drawing/2010/main">
                  <a14:imgLayer r:embed="rId7">
                    <a14:imgEffect>
                      <a14:backgroundRemoval t="81374" b="100000" l="0" r="89959"/>
                    </a14:imgEffect>
                  </a14:imgLayer>
                </a14:imgProps>
              </a:ext>
              <a:ext uri="{28A0092B-C50C-407E-A947-70E740481C1C}">
                <a14:useLocalDpi xmlns:a14="http://schemas.microsoft.com/office/drawing/2010/main" val="0"/>
              </a:ext>
            </a:extLst>
          </a:blip>
          <a:srcRect t="83838"/>
          <a:stretch/>
        </p:blipFill>
        <p:spPr>
          <a:xfrm>
            <a:off x="0" y="5749636"/>
            <a:ext cx="12192000" cy="1108364"/>
          </a:xfrm>
          <a:prstGeom prst="rect">
            <a:avLst/>
          </a:prstGeom>
        </p:spPr>
      </p:pic>
      <p:sp>
        <p:nvSpPr>
          <p:cNvPr id="2" name="Rectangle 1"/>
          <p:cNvSpPr/>
          <p:nvPr/>
        </p:nvSpPr>
        <p:spPr>
          <a:xfrm>
            <a:off x="3295366" y="1986196"/>
            <a:ext cx="4383856" cy="2885608"/>
          </a:xfrm>
          <a:custGeom>
            <a:avLst/>
            <a:gdLst>
              <a:gd name="connsiteX0" fmla="*/ 0 w 4240981"/>
              <a:gd name="connsiteY0" fmla="*/ 0 h 2790358"/>
              <a:gd name="connsiteX1" fmla="*/ 4240981 w 4240981"/>
              <a:gd name="connsiteY1" fmla="*/ 0 h 2790358"/>
              <a:gd name="connsiteX2" fmla="*/ 4240981 w 4240981"/>
              <a:gd name="connsiteY2" fmla="*/ 2790358 h 2790358"/>
              <a:gd name="connsiteX3" fmla="*/ 0 w 4240981"/>
              <a:gd name="connsiteY3" fmla="*/ 2790358 h 2790358"/>
              <a:gd name="connsiteX4" fmla="*/ 0 w 4240981"/>
              <a:gd name="connsiteY4" fmla="*/ 0 h 2790358"/>
              <a:gd name="connsiteX0" fmla="*/ 76200 w 4317181"/>
              <a:gd name="connsiteY0" fmla="*/ 0 h 2847508"/>
              <a:gd name="connsiteX1" fmla="*/ 4317181 w 4317181"/>
              <a:gd name="connsiteY1" fmla="*/ 0 h 2847508"/>
              <a:gd name="connsiteX2" fmla="*/ 4317181 w 4317181"/>
              <a:gd name="connsiteY2" fmla="*/ 2790358 h 2847508"/>
              <a:gd name="connsiteX3" fmla="*/ 0 w 4317181"/>
              <a:gd name="connsiteY3" fmla="*/ 2847508 h 2847508"/>
              <a:gd name="connsiteX4" fmla="*/ 76200 w 4317181"/>
              <a:gd name="connsiteY4" fmla="*/ 0 h 2847508"/>
              <a:gd name="connsiteX0" fmla="*/ 76200 w 4383856"/>
              <a:gd name="connsiteY0" fmla="*/ 0 h 2847508"/>
              <a:gd name="connsiteX1" fmla="*/ 4317181 w 4383856"/>
              <a:gd name="connsiteY1" fmla="*/ 0 h 2847508"/>
              <a:gd name="connsiteX2" fmla="*/ 4383856 w 4383856"/>
              <a:gd name="connsiteY2" fmla="*/ 2847508 h 2847508"/>
              <a:gd name="connsiteX3" fmla="*/ 0 w 4383856"/>
              <a:gd name="connsiteY3" fmla="*/ 2847508 h 2847508"/>
              <a:gd name="connsiteX4" fmla="*/ 76200 w 4383856"/>
              <a:gd name="connsiteY4" fmla="*/ 0 h 2847508"/>
              <a:gd name="connsiteX0" fmla="*/ 76200 w 4383856"/>
              <a:gd name="connsiteY0" fmla="*/ 9525 h 2857033"/>
              <a:gd name="connsiteX1" fmla="*/ 4221931 w 4383856"/>
              <a:gd name="connsiteY1" fmla="*/ 0 h 2857033"/>
              <a:gd name="connsiteX2" fmla="*/ 4383856 w 4383856"/>
              <a:gd name="connsiteY2" fmla="*/ 2857033 h 2857033"/>
              <a:gd name="connsiteX3" fmla="*/ 0 w 4383856"/>
              <a:gd name="connsiteY3" fmla="*/ 2857033 h 2857033"/>
              <a:gd name="connsiteX4" fmla="*/ 76200 w 4383856"/>
              <a:gd name="connsiteY4" fmla="*/ 9525 h 2857033"/>
              <a:gd name="connsiteX0" fmla="*/ 76200 w 4383856"/>
              <a:gd name="connsiteY0" fmla="*/ 9525 h 2857033"/>
              <a:gd name="connsiteX1" fmla="*/ 4250506 w 4383856"/>
              <a:gd name="connsiteY1" fmla="*/ 0 h 2857033"/>
              <a:gd name="connsiteX2" fmla="*/ 4383856 w 4383856"/>
              <a:gd name="connsiteY2" fmla="*/ 2857033 h 2857033"/>
              <a:gd name="connsiteX3" fmla="*/ 0 w 4383856"/>
              <a:gd name="connsiteY3" fmla="*/ 2857033 h 2857033"/>
              <a:gd name="connsiteX4" fmla="*/ 76200 w 4383856"/>
              <a:gd name="connsiteY4" fmla="*/ 9525 h 2857033"/>
              <a:gd name="connsiteX0" fmla="*/ 85725 w 4383856"/>
              <a:gd name="connsiteY0" fmla="*/ 0 h 2885608"/>
              <a:gd name="connsiteX1" fmla="*/ 4250506 w 4383856"/>
              <a:gd name="connsiteY1" fmla="*/ 28575 h 2885608"/>
              <a:gd name="connsiteX2" fmla="*/ 4383856 w 4383856"/>
              <a:gd name="connsiteY2" fmla="*/ 2885608 h 2885608"/>
              <a:gd name="connsiteX3" fmla="*/ 0 w 4383856"/>
              <a:gd name="connsiteY3" fmla="*/ 2885608 h 2885608"/>
              <a:gd name="connsiteX4" fmla="*/ 85725 w 4383856"/>
              <a:gd name="connsiteY4" fmla="*/ 0 h 288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856" h="2885608">
                <a:moveTo>
                  <a:pt x="85725" y="0"/>
                </a:moveTo>
                <a:lnTo>
                  <a:pt x="4250506" y="28575"/>
                </a:lnTo>
                <a:lnTo>
                  <a:pt x="4383856" y="2885608"/>
                </a:lnTo>
                <a:lnTo>
                  <a:pt x="0" y="2885608"/>
                </a:lnTo>
                <a:lnTo>
                  <a:pt x="85725" y="0"/>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p:cNvSpPr/>
          <p:nvPr/>
        </p:nvSpPr>
        <p:spPr>
          <a:xfrm>
            <a:off x="3295366" y="1986196"/>
            <a:ext cx="4383856" cy="2885608"/>
          </a:xfrm>
          <a:custGeom>
            <a:avLst/>
            <a:gdLst>
              <a:gd name="connsiteX0" fmla="*/ 0 w 4240981"/>
              <a:gd name="connsiteY0" fmla="*/ 0 h 2790358"/>
              <a:gd name="connsiteX1" fmla="*/ 4240981 w 4240981"/>
              <a:gd name="connsiteY1" fmla="*/ 0 h 2790358"/>
              <a:gd name="connsiteX2" fmla="*/ 4240981 w 4240981"/>
              <a:gd name="connsiteY2" fmla="*/ 2790358 h 2790358"/>
              <a:gd name="connsiteX3" fmla="*/ 0 w 4240981"/>
              <a:gd name="connsiteY3" fmla="*/ 2790358 h 2790358"/>
              <a:gd name="connsiteX4" fmla="*/ 0 w 4240981"/>
              <a:gd name="connsiteY4" fmla="*/ 0 h 2790358"/>
              <a:gd name="connsiteX0" fmla="*/ 76200 w 4317181"/>
              <a:gd name="connsiteY0" fmla="*/ 0 h 2847508"/>
              <a:gd name="connsiteX1" fmla="*/ 4317181 w 4317181"/>
              <a:gd name="connsiteY1" fmla="*/ 0 h 2847508"/>
              <a:gd name="connsiteX2" fmla="*/ 4317181 w 4317181"/>
              <a:gd name="connsiteY2" fmla="*/ 2790358 h 2847508"/>
              <a:gd name="connsiteX3" fmla="*/ 0 w 4317181"/>
              <a:gd name="connsiteY3" fmla="*/ 2847508 h 2847508"/>
              <a:gd name="connsiteX4" fmla="*/ 76200 w 4317181"/>
              <a:gd name="connsiteY4" fmla="*/ 0 h 2847508"/>
              <a:gd name="connsiteX0" fmla="*/ 76200 w 4383856"/>
              <a:gd name="connsiteY0" fmla="*/ 0 h 2847508"/>
              <a:gd name="connsiteX1" fmla="*/ 4317181 w 4383856"/>
              <a:gd name="connsiteY1" fmla="*/ 0 h 2847508"/>
              <a:gd name="connsiteX2" fmla="*/ 4383856 w 4383856"/>
              <a:gd name="connsiteY2" fmla="*/ 2847508 h 2847508"/>
              <a:gd name="connsiteX3" fmla="*/ 0 w 4383856"/>
              <a:gd name="connsiteY3" fmla="*/ 2847508 h 2847508"/>
              <a:gd name="connsiteX4" fmla="*/ 76200 w 4383856"/>
              <a:gd name="connsiteY4" fmla="*/ 0 h 2847508"/>
              <a:gd name="connsiteX0" fmla="*/ 76200 w 4383856"/>
              <a:gd name="connsiteY0" fmla="*/ 9525 h 2857033"/>
              <a:gd name="connsiteX1" fmla="*/ 4221931 w 4383856"/>
              <a:gd name="connsiteY1" fmla="*/ 0 h 2857033"/>
              <a:gd name="connsiteX2" fmla="*/ 4383856 w 4383856"/>
              <a:gd name="connsiteY2" fmla="*/ 2857033 h 2857033"/>
              <a:gd name="connsiteX3" fmla="*/ 0 w 4383856"/>
              <a:gd name="connsiteY3" fmla="*/ 2857033 h 2857033"/>
              <a:gd name="connsiteX4" fmla="*/ 76200 w 4383856"/>
              <a:gd name="connsiteY4" fmla="*/ 9525 h 2857033"/>
              <a:gd name="connsiteX0" fmla="*/ 76200 w 4383856"/>
              <a:gd name="connsiteY0" fmla="*/ 9525 h 2857033"/>
              <a:gd name="connsiteX1" fmla="*/ 4250506 w 4383856"/>
              <a:gd name="connsiteY1" fmla="*/ 0 h 2857033"/>
              <a:gd name="connsiteX2" fmla="*/ 4383856 w 4383856"/>
              <a:gd name="connsiteY2" fmla="*/ 2857033 h 2857033"/>
              <a:gd name="connsiteX3" fmla="*/ 0 w 4383856"/>
              <a:gd name="connsiteY3" fmla="*/ 2857033 h 2857033"/>
              <a:gd name="connsiteX4" fmla="*/ 76200 w 4383856"/>
              <a:gd name="connsiteY4" fmla="*/ 9525 h 2857033"/>
              <a:gd name="connsiteX0" fmla="*/ 85725 w 4383856"/>
              <a:gd name="connsiteY0" fmla="*/ 0 h 2885608"/>
              <a:gd name="connsiteX1" fmla="*/ 4250506 w 4383856"/>
              <a:gd name="connsiteY1" fmla="*/ 28575 h 2885608"/>
              <a:gd name="connsiteX2" fmla="*/ 4383856 w 4383856"/>
              <a:gd name="connsiteY2" fmla="*/ 2885608 h 2885608"/>
              <a:gd name="connsiteX3" fmla="*/ 0 w 4383856"/>
              <a:gd name="connsiteY3" fmla="*/ 2885608 h 2885608"/>
              <a:gd name="connsiteX4" fmla="*/ 85725 w 4383856"/>
              <a:gd name="connsiteY4" fmla="*/ 0 h 288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856" h="2885608">
                <a:moveTo>
                  <a:pt x="85725" y="0"/>
                </a:moveTo>
                <a:lnTo>
                  <a:pt x="4250506" y="28575"/>
                </a:lnTo>
                <a:lnTo>
                  <a:pt x="4383856" y="2885608"/>
                </a:lnTo>
                <a:lnTo>
                  <a:pt x="0" y="2885608"/>
                </a:lnTo>
                <a:lnTo>
                  <a:pt x="85725" y="0"/>
                </a:ln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7924798" y="429488"/>
            <a:ext cx="4114799" cy="1884218"/>
          </a:xfrm>
          <a:prstGeom prst="wedgeRoundRectCallout">
            <a:avLst>
              <a:gd name="adj1" fmla="val -29527"/>
              <a:gd name="adj2" fmla="val 125736"/>
              <a:gd name="adj3" fmla="val 16667"/>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Bạn có biết mình vẽ </a:t>
            </a:r>
          </a:p>
          <a:p>
            <a:pPr algn="ctr"/>
            <a:r>
              <a:rPr lang="en-US" sz="2800" b="1">
                <a:solidFill>
                  <a:schemeClr val="tx1"/>
                </a:solidFill>
              </a:rPr>
              <a:t>cảnh vật ở đâu không?</a:t>
            </a:r>
          </a:p>
        </p:txBody>
      </p:sp>
      <p:sp>
        <p:nvSpPr>
          <p:cNvPr id="14" name="Rounded Rectangular Callout 13"/>
          <p:cNvSpPr/>
          <p:nvPr/>
        </p:nvSpPr>
        <p:spPr>
          <a:xfrm>
            <a:off x="7924797" y="429488"/>
            <a:ext cx="4114799" cy="1884218"/>
          </a:xfrm>
          <a:prstGeom prst="wedgeRoundRectCallout">
            <a:avLst>
              <a:gd name="adj1" fmla="val -29527"/>
              <a:gd name="adj2" fmla="val 125736"/>
              <a:gd name="adj3" fmla="val 16667"/>
            </a:avLst>
          </a:prstGeom>
          <a:solidFill>
            <a:srgbClr val="FFD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Đó chính là hồ Ba Bể.</a:t>
            </a:r>
          </a:p>
        </p:txBody>
      </p:sp>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0582" y1="46483" x2="20582" y2="46483"/>
                        <a14:foregroundMark x1="37615" y1="44058" x2="37615" y2="44058"/>
                        <a14:foregroundMark x1="67353" y1="42441" x2="67353" y2="42441"/>
                        <a14:foregroundMark x1="54578" y1="45271" x2="54578" y2="45271"/>
                        <a14:foregroundMark x1="63449" y1="83832" x2="63449" y2="83832"/>
                        <a14:foregroundMark x1="63804" y1="90299" x2="63804" y2="90299"/>
                        <a14:foregroundMark x1="35841" y1="89289" x2="35841" y2="89289"/>
                        <a14:foregroundMark x1="34422" y1="83630" x2="34422" y2="83630"/>
                        <a14:foregroundMark x1="31938" y1="87874" x2="31938" y2="87874"/>
                        <a14:foregroundMark x1="67353" y1="93735" x2="67353" y2="93735"/>
                        <a14:foregroundMark x1="65933" y1="88480" x2="65933" y2="88480"/>
                        <a14:foregroundMark x1="69837" y1="88884" x2="65578" y2="92724"/>
                        <a14:foregroundMark x1="63449" y1="95150" x2="58481" y2="95958"/>
                        <a14:foregroundMark x1="65933" y1="80800" x2="64159" y2="86863"/>
                        <a14:foregroundMark x1="30163" y1="82013" x2="29454" y2="93533"/>
                        <a14:foregroundMark x1="36906" y1="88076" x2="36906" y2="94947"/>
                      </a14:backgroundRemoval>
                    </a14:imgEffect>
                  </a14:imgLayer>
                </a14:imgProps>
              </a:ext>
              <a:ext uri="{28A0092B-C50C-407E-A947-70E740481C1C}">
                <a14:useLocalDpi xmlns:a14="http://schemas.microsoft.com/office/drawing/2010/main" val="0"/>
              </a:ext>
            </a:extLst>
          </a:blip>
          <a:stretch>
            <a:fillRect/>
          </a:stretch>
        </p:blipFill>
        <p:spPr>
          <a:xfrm>
            <a:off x="7749557" y="2556165"/>
            <a:ext cx="2232641" cy="3920837"/>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276907" y="3356947"/>
            <a:ext cx="1117600" cy="111760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0635" y="2223235"/>
            <a:ext cx="1490537" cy="1490537"/>
          </a:xfrm>
          <a:prstGeom prst="rect">
            <a:avLst/>
          </a:prstGeom>
        </p:spPr>
      </p:pic>
    </p:spTree>
    <p:extLst>
      <p:ext uri="{BB962C8B-B14F-4D97-AF65-F5344CB8AC3E}">
        <p14:creationId xmlns:p14="http://schemas.microsoft.com/office/powerpoint/2010/main" val="29786620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par>
                          <p:cTn id="12" fill="hold">
                            <p:stCondLst>
                              <p:cond delay="1000"/>
                            </p:stCondLst>
                            <p:childTnLst>
                              <p:par>
                                <p:cTn id="13" presetID="32" presetClass="emph" presetSubtype="0" fill="hold" nodeType="afterEffect">
                                  <p:stCondLst>
                                    <p:cond delay="0"/>
                                  </p:stCondLst>
                                  <p:childTnLst>
                                    <p:animRot by="120000">
                                      <p:cBhvr>
                                        <p:cTn id="14" dur="50" fill="hold">
                                          <p:stCondLst>
                                            <p:cond delay="0"/>
                                          </p:stCondLst>
                                        </p:cTn>
                                        <p:tgtEl>
                                          <p:spTgt spid="3"/>
                                        </p:tgtEl>
                                        <p:attrNameLst>
                                          <p:attrName>r</p:attrName>
                                        </p:attrNameLst>
                                      </p:cBhvr>
                                    </p:animRot>
                                    <p:animRot by="-240000">
                                      <p:cBhvr>
                                        <p:cTn id="15" dur="100" fill="hold">
                                          <p:stCondLst>
                                            <p:cond delay="100"/>
                                          </p:stCondLst>
                                        </p:cTn>
                                        <p:tgtEl>
                                          <p:spTgt spid="3"/>
                                        </p:tgtEl>
                                        <p:attrNameLst>
                                          <p:attrName>r</p:attrName>
                                        </p:attrNameLst>
                                      </p:cBhvr>
                                    </p:animRot>
                                    <p:animRot by="240000">
                                      <p:cBhvr>
                                        <p:cTn id="16" dur="100" fill="hold">
                                          <p:stCondLst>
                                            <p:cond delay="200"/>
                                          </p:stCondLst>
                                        </p:cTn>
                                        <p:tgtEl>
                                          <p:spTgt spid="3"/>
                                        </p:tgtEl>
                                        <p:attrNameLst>
                                          <p:attrName>r</p:attrName>
                                        </p:attrNameLst>
                                      </p:cBhvr>
                                    </p:animRot>
                                    <p:animRot by="-240000">
                                      <p:cBhvr>
                                        <p:cTn id="17" dur="100" fill="hold">
                                          <p:stCondLst>
                                            <p:cond delay="300"/>
                                          </p:stCondLst>
                                        </p:cTn>
                                        <p:tgtEl>
                                          <p:spTgt spid="3"/>
                                        </p:tgtEl>
                                        <p:attrNameLst>
                                          <p:attrName>r</p:attrName>
                                        </p:attrNameLst>
                                      </p:cBhvr>
                                    </p:animRot>
                                    <p:animRot by="120000">
                                      <p:cBhvr>
                                        <p:cTn id="18" dur="100" fill="hold">
                                          <p:stCondLst>
                                            <p:cond delay="400"/>
                                          </p:stCondLst>
                                        </p:cTn>
                                        <p:tgtEl>
                                          <p:spTgt spid="3"/>
                                        </p:tgtEl>
                                        <p:attrNameLst>
                                          <p:attrName>r</p:attrName>
                                        </p:attrNameLst>
                                      </p:cBhvr>
                                    </p:animRo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childTnLst>
                          </p:cTn>
                        </p:par>
                        <p:par>
                          <p:cTn id="26" fill="hold">
                            <p:stCondLst>
                              <p:cond delay="2000"/>
                            </p:stCondLst>
                            <p:childTnLst>
                              <p:par>
                                <p:cTn id="27" presetID="1" presetClass="path" presetSubtype="0" accel="50000" decel="50000" fill="hold" nodeType="afterEffect">
                                  <p:stCondLst>
                                    <p:cond delay="0"/>
                                  </p:stCondLst>
                                  <p:childTnLst>
                                    <p:animMotion origin="layout" path="M 4.375E-6 -0.07801 C 0.06901 -0.07801 0.125 -0.00463 0.125 0.08588 C 0.125 0.17639 0.06901 0.25 4.375E-6 0.25 C -0.06901 0.25 -0.125 0.17639 -0.125 0.08588 C -0.125 -0.00463 -0.06901 -0.07801 4.375E-6 -0.07801 Z " pathEditMode="relative" rAng="0" ptsTypes="AAAAA">
                                      <p:cBhvr>
                                        <p:cTn id="28" dur="1000" fill="hold"/>
                                        <p:tgtEl>
                                          <p:spTgt spid="15"/>
                                        </p:tgtEl>
                                        <p:attrNameLst>
                                          <p:attrName>ppt_x</p:attrName>
                                          <p:attrName>ppt_y</p:attrName>
                                        </p:attrNameLst>
                                      </p:cBhvr>
                                      <p:rCtr x="0" y="16389"/>
                                    </p:animMotion>
                                  </p:childTnLst>
                                </p:cTn>
                              </p:par>
                              <p:par>
                                <p:cTn id="29" presetID="10" presetClass="exit" presetSubtype="0" fill="hold" grpId="0" nodeType="withEffect">
                                  <p:stCondLst>
                                    <p:cond delay="0"/>
                                  </p:stCondLst>
                                  <p:childTnLst>
                                    <p:animEffect transition="out" filter="fade">
                                      <p:cBhvr>
                                        <p:cTn id="30" dur="1250"/>
                                        <p:tgtEl>
                                          <p:spTgt spid="2"/>
                                        </p:tgtEl>
                                      </p:cBhvr>
                                    </p:animEffect>
                                    <p:set>
                                      <p:cBhvr>
                                        <p:cTn id="31" dur="1" fill="hold">
                                          <p:stCondLst>
                                            <p:cond delay="1249"/>
                                          </p:stCondLst>
                                        </p:cTn>
                                        <p:tgtEl>
                                          <p:spTgt spid="2"/>
                                        </p:tgtEl>
                                        <p:attrNameLst>
                                          <p:attrName>style.visibility</p:attrName>
                                        </p:attrNameLst>
                                      </p:cBhvr>
                                      <p:to>
                                        <p:strVal val="hidden"/>
                                      </p:to>
                                    </p:set>
                                  </p:childTnLst>
                                </p:cTn>
                              </p:par>
                              <p:par>
                                <p:cTn id="32" presetID="6" presetClass="entr" presetSubtype="3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10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ky-dieu-dieu-ky-www_tiengdong_com.wav"/>
                                        </p:tgtEl>
                                      </p:cMediaNode>
                                    </p:audio>
                                  </p:subTnLst>
                                </p:cTn>
                              </p:par>
                            </p:childTnLst>
                          </p:cTn>
                        </p:par>
                        <p:par>
                          <p:cTn id="35" fill="hold">
                            <p:stCondLst>
                              <p:cond delay="3250"/>
                            </p:stCondLst>
                            <p:childTnLst>
                              <p:par>
                                <p:cTn id="36" presetID="10" presetClass="exit" presetSubtype="0" fill="hold" nodeType="after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22" presetClass="exit" presetSubtype="1" fill="hold" grpId="1" nodeType="withEffect">
                                  <p:stCondLst>
                                    <p:cond delay="0"/>
                                  </p:stCondLst>
                                  <p:childTnLst>
                                    <p:animEffect transition="out" filter="wipe(up)">
                                      <p:cBhvr>
                                        <p:cTn id="40" dur="10"/>
                                        <p:tgtEl>
                                          <p:spTgt spid="5"/>
                                        </p:tgtEl>
                                      </p:cBhvr>
                                    </p:animEffect>
                                    <p:set>
                                      <p:cBhvr>
                                        <p:cTn id="41" dur="1" fill="hold">
                                          <p:stCondLst>
                                            <p:cond delay="9"/>
                                          </p:stCondLst>
                                        </p:cTn>
                                        <p:tgtEl>
                                          <p:spTgt spid="5"/>
                                        </p:tgtEl>
                                        <p:attrNameLst>
                                          <p:attrName>style.visibility</p:attrName>
                                        </p:attrNameLst>
                                      </p:cBhvr>
                                      <p:to>
                                        <p:strVal val="hidden"/>
                                      </p:to>
                                    </p:set>
                                  </p:childTnLst>
                                </p:cTn>
                              </p:par>
                            </p:childTnLst>
                          </p:cTn>
                        </p:par>
                        <p:par>
                          <p:cTn id="42" fill="hold">
                            <p:stCondLst>
                              <p:cond delay="3750"/>
                            </p:stCondLst>
                            <p:childTnLst>
                              <p:par>
                                <p:cTn id="43" presetID="2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25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1" fill="hold" grpId="1" nodeType="clickEffect">
                                  <p:stCondLst>
                                    <p:cond delay="0"/>
                                  </p:stCondLst>
                                  <p:childTnLst>
                                    <p:animEffect transition="out" filter="wipe(up)">
                                      <p:cBhvr>
                                        <p:cTn id="49" dur="10"/>
                                        <p:tgtEl>
                                          <p:spTgt spid="13"/>
                                        </p:tgtEl>
                                      </p:cBhvr>
                                    </p:animEffect>
                                    <p:set>
                                      <p:cBhvr>
                                        <p:cTn id="50" dur="1" fill="hold">
                                          <p:stCondLst>
                                            <p:cond delay="9"/>
                                          </p:stCondLst>
                                        </p:cTn>
                                        <p:tgtEl>
                                          <p:spTgt spid="13"/>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25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11" grpId="0" animBg="1"/>
      <p:bldP spid="13" grpId="0" animBg="1"/>
      <p:bldP spid="13" grpId="1"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76393" y="2433184"/>
            <a:ext cx="8084907" cy="1991632"/>
          </a:xfrm>
        </p:spPr>
        <p:txBody>
          <a:bodyPr>
            <a:noAutofit/>
          </a:bodyPr>
          <a:lstStyle/>
          <a:p>
            <a:pPr marL="0" indent="0" algn="just">
              <a:lnSpc>
                <a:spcPct val="130000"/>
              </a:lnSpc>
              <a:buNone/>
            </a:pPr>
            <a:r>
              <a:rPr lang="en-US" sz="3200" b="1"/>
              <a:t>Nghe – kể và ghi chép được các sự việc chính của câu chuyện “Sự tích hồ Ba Bể”; kể lại được câu chuyện dựa vào nội dung đã ghi chép.</a:t>
            </a:r>
          </a:p>
        </p:txBody>
      </p:sp>
      <p:grpSp>
        <p:nvGrpSpPr>
          <p:cNvPr id="4" name="Group 3"/>
          <p:cNvGrpSpPr/>
          <p:nvPr/>
        </p:nvGrpSpPr>
        <p:grpSpPr>
          <a:xfrm>
            <a:off x="-564738" y="928914"/>
            <a:ext cx="12524509" cy="1015664"/>
            <a:chOff x="3865419" y="969817"/>
            <a:chExt cx="3713018" cy="1015664"/>
          </a:xfrm>
        </p:grpSpPr>
        <p:sp>
          <p:nvSpPr>
            <p:cNvPr id="5" name="TextBox 4"/>
            <p:cNvSpPr txBox="1"/>
            <p:nvPr/>
          </p:nvSpPr>
          <p:spPr>
            <a:xfrm>
              <a:off x="3865419" y="969818"/>
              <a:ext cx="3713018" cy="1015663"/>
            </a:xfrm>
            <a:prstGeom prst="rect">
              <a:avLst/>
            </a:prstGeom>
            <a:noFill/>
          </p:spPr>
          <p:txBody>
            <a:bodyPr wrap="square" rtlCol="0">
              <a:spAutoFit/>
            </a:bodyPr>
            <a:lstStyle/>
            <a:p>
              <a:pPr algn="ctr"/>
              <a:r>
                <a:rPr lang="en-US" sz="6000">
                  <a:ln w="127000">
                    <a:solidFill>
                      <a:schemeClr val="bg1"/>
                    </a:solidFill>
                  </a:ln>
                  <a:solidFill>
                    <a:schemeClr val="bg1"/>
                  </a:solidFill>
                  <a:effectLst>
                    <a:outerShdw blurRad="38100" dist="38100" dir="2700000" algn="tl">
                      <a:srgbClr val="000000">
                        <a:alpha val="43137"/>
                      </a:srgbClr>
                    </a:outerShdw>
                  </a:effectLst>
                  <a:latin typeface="MTD Summer Show" pitchFamily="50" charset="0"/>
                </a:rPr>
                <a:t>Yêu cầu cần đạt</a:t>
              </a:r>
            </a:p>
          </p:txBody>
        </p:sp>
        <p:sp>
          <p:nvSpPr>
            <p:cNvPr id="6" name="TextBox 5"/>
            <p:cNvSpPr txBox="1"/>
            <p:nvPr/>
          </p:nvSpPr>
          <p:spPr>
            <a:xfrm>
              <a:off x="3865419" y="969817"/>
              <a:ext cx="3713018" cy="1015663"/>
            </a:xfrm>
            <a:prstGeom prst="rect">
              <a:avLst/>
            </a:prstGeom>
            <a:noFill/>
          </p:spPr>
          <p:txBody>
            <a:bodyPr wrap="square" rtlCol="0">
              <a:spAutoFit/>
            </a:bodyPr>
            <a:lstStyle/>
            <a:p>
              <a:pPr algn="ctr"/>
              <a:r>
                <a:rPr lang="en-US" sz="6000">
                  <a:ln>
                    <a:solidFill>
                      <a:sysClr val="windowText" lastClr="000000"/>
                    </a:solidFill>
                  </a:ln>
                  <a:solidFill>
                    <a:srgbClr val="FBDA02"/>
                  </a:solidFill>
                  <a:latin typeface="MTD Summer Show" pitchFamily="50" charset="0"/>
                </a:rPr>
                <a:t>Yêu cầu cần đạt</a:t>
              </a:r>
            </a:p>
          </p:txBody>
        </p:sp>
      </p:grpSp>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137" y1="59879" x2="8137" y2="59879"/>
                        <a14:foregroundMark x1="35361" y1="94465" x2="53232" y2="96283"/>
                        <a14:foregroundMark x1="25627" y1="24646" x2="20076" y2="35475"/>
                        <a14:foregroundMark x1="43878" y1="44525" x2="68973" y2="47677"/>
                      </a14:backgroundRemoval>
                    </a14:imgEffect>
                  </a14:imgLayer>
                </a14:imgProps>
              </a:ext>
              <a:ext uri="{28A0092B-C50C-407E-A947-70E740481C1C}">
                <a14:useLocalDpi xmlns:a14="http://schemas.microsoft.com/office/drawing/2010/main" val="0"/>
              </a:ext>
            </a:extLst>
          </a:blip>
          <a:stretch>
            <a:fillRect/>
          </a:stretch>
        </p:blipFill>
        <p:spPr>
          <a:xfrm>
            <a:off x="8952812" y="2014780"/>
            <a:ext cx="2642665" cy="4974955"/>
          </a:xfrm>
          <a:prstGeom prst="rect">
            <a:avLst/>
          </a:prstGeom>
        </p:spPr>
      </p:pic>
    </p:spTree>
    <p:extLst>
      <p:ext uri="{BB962C8B-B14F-4D97-AF65-F5344CB8AC3E}">
        <p14:creationId xmlns:p14="http://schemas.microsoft.com/office/powerpoint/2010/main" val="184679734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anim calcmode="lin" valueType="num">
                                      <p:cBhvr>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2228601" y="2007693"/>
            <a:ext cx="7734797" cy="1865126"/>
            <a:chOff x="3906492" y="1178399"/>
            <a:chExt cx="3713019" cy="1865126"/>
          </a:xfrm>
        </p:grpSpPr>
        <p:sp>
          <p:nvSpPr>
            <p:cNvPr id="6" name="TextBox 5"/>
            <p:cNvSpPr txBox="1"/>
            <p:nvPr/>
          </p:nvSpPr>
          <p:spPr>
            <a:xfrm>
              <a:off x="3906492" y="1178399"/>
              <a:ext cx="3713018" cy="1824859"/>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Nghe kể chuyện Sự tích hồ Ba Bể”</a:t>
              </a:r>
            </a:p>
          </p:txBody>
        </p:sp>
        <p:sp>
          <p:nvSpPr>
            <p:cNvPr id="7" name="TextBox 6"/>
            <p:cNvSpPr txBox="1"/>
            <p:nvPr/>
          </p:nvSpPr>
          <p:spPr>
            <a:xfrm>
              <a:off x="3906493" y="1178399"/>
              <a:ext cx="3713018" cy="1865126"/>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Nghe kể chuyện Sự tích hồ Ba Bể”</a:t>
              </a:r>
            </a:p>
          </p:txBody>
        </p:sp>
      </p:grpSp>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651164" y="431945"/>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sp>
        <p:nvSpPr>
          <p:cNvPr id="5" name="Title 1"/>
          <p:cNvSpPr txBox="1">
            <a:spLocks/>
          </p:cNvSpPr>
          <p:nvPr/>
        </p:nvSpPr>
        <p:spPr>
          <a:xfrm>
            <a:off x="945657" y="1417205"/>
            <a:ext cx="62135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n>
                  <a:solidFill>
                    <a:sysClr val="windowText" lastClr="000000"/>
                  </a:solidFill>
                </a:ln>
                <a:solidFill>
                  <a:srgbClr val="CBFFA9"/>
                </a:solidFill>
                <a:latin typeface="SVN-ARCO Typography" panose="020B0603050302020204" pitchFamily="34" charset="2"/>
              </a:rPr>
              <a:t>Sự tích hồ Ba Bể</a:t>
            </a:r>
          </a:p>
        </p:txBody>
      </p:sp>
      <p:sp>
        <p:nvSpPr>
          <p:cNvPr id="6" name="Title 1"/>
          <p:cNvSpPr txBox="1">
            <a:spLocks/>
          </p:cNvSpPr>
          <p:nvPr/>
        </p:nvSpPr>
        <p:spPr>
          <a:xfrm>
            <a:off x="1441281" y="2626893"/>
            <a:ext cx="6182032" cy="640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a:latin typeface="UTM Duepuntozero" panose="02040603050506020204" pitchFamily="18" charset="0"/>
              </a:rPr>
              <a:t>Truyện dân gian Việt Nam</a:t>
            </a:r>
          </a:p>
        </p:txBody>
      </p:sp>
      <p:sp>
        <p:nvSpPr>
          <p:cNvPr id="7" name="Rounded Rectangular Callout 6"/>
          <p:cNvSpPr/>
          <p:nvPr/>
        </p:nvSpPr>
        <p:spPr>
          <a:xfrm>
            <a:off x="7640715" y="683373"/>
            <a:ext cx="4132185" cy="2329427"/>
          </a:xfrm>
          <a:prstGeom prst="wedgeRoundRectCallout">
            <a:avLst>
              <a:gd name="adj1" fmla="val 356"/>
              <a:gd name="adj2" fmla="val 82963"/>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800" b="1">
                <a:solidFill>
                  <a:schemeClr val="tx1"/>
                </a:solidFill>
              </a:rPr>
              <a:t>Em hãy quan sát tranh, đọc tên truyện và </a:t>
            </a:r>
            <a:br>
              <a:rPr lang="en-US" sz="2800" b="1">
                <a:solidFill>
                  <a:schemeClr val="tx1"/>
                </a:solidFill>
              </a:rPr>
            </a:br>
            <a:r>
              <a:rPr lang="en-US" sz="2800" b="1">
                <a:solidFill>
                  <a:schemeClr val="tx1"/>
                </a:solidFill>
              </a:rPr>
              <a:t>thử phán đoán </a:t>
            </a:r>
            <a:br>
              <a:rPr lang="en-US" sz="2800" b="1">
                <a:solidFill>
                  <a:schemeClr val="tx1"/>
                </a:solidFill>
              </a:rPr>
            </a:br>
            <a:r>
              <a:rPr lang="en-US" sz="2800" b="1">
                <a:solidFill>
                  <a:schemeClr val="tx1"/>
                </a:solidFill>
              </a:rPr>
              <a:t>nội dung câu chuyện.</a:t>
            </a:r>
          </a:p>
        </p:txBody>
      </p:sp>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7498778" y="2883525"/>
            <a:ext cx="3795880" cy="3824907"/>
          </a:xfrm>
          <a:prstGeom prst="rect">
            <a:avLst/>
          </a:prstGeom>
        </p:spPr>
      </p:pic>
      <p:pic>
        <p:nvPicPr>
          <p:cNvPr id="24" name="Picture 23"/>
          <p:cNvPicPr>
            <a:picLocks noChangeAspect="1"/>
          </p:cNvPicPr>
          <p:nvPr/>
        </p:nvPicPr>
        <p:blipFill rotWithShape="1">
          <a:blip r:embed="rId6">
            <a:extLst>
              <a:ext uri="{BEBA8EAE-BF5A-486C-A8C5-ECC9F3942E4B}">
                <a14:imgProps xmlns:a14="http://schemas.microsoft.com/office/drawing/2010/main">
                  <a14:imgLayer r:embed="rId7">
                    <a14:imgEffect>
                      <a14:backgroundRemoval t="30599" b="71875" l="18082" r="69839">
                        <a14:foregroundMark x1="52123" y1="38932" x2="54832" y2="39453"/>
                        <a14:foregroundMark x1="53880" y1="34505" x2="48536" y2="33854"/>
                      </a14:backgroundRemoval>
                    </a14:imgEffect>
                  </a14:imgLayer>
                </a14:imgProps>
              </a:ext>
            </a:extLst>
          </a:blip>
          <a:srcRect l="17918" t="30244" r="29671" b="28443"/>
          <a:stretch/>
        </p:blipFill>
        <p:spPr>
          <a:xfrm>
            <a:off x="791732" y="3187391"/>
            <a:ext cx="7481129" cy="3315501"/>
          </a:xfrm>
          <a:prstGeom prst="rect">
            <a:avLst/>
          </a:prstGeom>
          <a:ln>
            <a:noFill/>
          </a:ln>
          <a:effectLst>
            <a:softEdge rad="112500"/>
          </a:effectLst>
        </p:spPr>
      </p:pic>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strVal val="#ppt_w+.3"/>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ky-dieu-dieu-ky-www_tiengdong_com.wav"/>
                                        </p:tgtEl>
                                      </p:cMediaNode>
                                    </p:audio>
                                  </p:sub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6" presetClass="entr" presetSubtype="32"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out)">
                                      <p:cBhvr>
                                        <p:cTn id="21" dur="500"/>
                                        <p:tgtEl>
                                          <p:spTgt spid="24"/>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0" name="Group 9"/>
          <p:cNvGrpSpPr/>
          <p:nvPr/>
        </p:nvGrpSpPr>
        <p:grpSpPr>
          <a:xfrm>
            <a:off x="2951841" y="1570718"/>
            <a:ext cx="6288318" cy="549275"/>
            <a:chOff x="4682504" y="2119992"/>
            <a:chExt cx="6288318" cy="549275"/>
          </a:xfrm>
        </p:grpSpPr>
        <p:sp>
          <p:nvSpPr>
            <p:cNvPr id="6" name="Content Placeholder 2"/>
            <p:cNvSpPr txBox="1">
              <a:spLocks/>
            </p:cNvSpPr>
            <p:nvPr/>
          </p:nvSpPr>
          <p:spPr>
            <a:xfrm>
              <a:off x="4682504" y="2119992"/>
              <a:ext cx="6288318" cy="549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ln w="149225">
                    <a:solidFill>
                      <a:schemeClr val="bg1"/>
                    </a:solidFill>
                  </a:ln>
                  <a:solidFill>
                    <a:schemeClr val="bg1"/>
                  </a:solidFill>
                  <a:effectLst>
                    <a:outerShdw blurRad="38100" dist="38100" dir="2700000" algn="tl">
                      <a:srgbClr val="000000">
                        <a:alpha val="43137"/>
                      </a:srgbClr>
                    </a:outerShdw>
                  </a:effectLst>
                  <a:latin typeface="SVN-Apple" panose="02040603050506020204" pitchFamily="18" charset="0"/>
                </a:rPr>
                <a:t>Nghe lần 1: Kiểm tra phán đoán</a:t>
              </a:r>
            </a:p>
          </p:txBody>
        </p:sp>
        <p:sp>
          <p:nvSpPr>
            <p:cNvPr id="7" name="Content Placeholder 2"/>
            <p:cNvSpPr txBox="1">
              <a:spLocks/>
            </p:cNvSpPr>
            <p:nvPr/>
          </p:nvSpPr>
          <p:spPr>
            <a:xfrm>
              <a:off x="4682504" y="2119992"/>
              <a:ext cx="6288318" cy="549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ln>
                    <a:solidFill>
                      <a:schemeClr val="tx1"/>
                    </a:solidFill>
                  </a:ln>
                  <a:solidFill>
                    <a:srgbClr val="00DFA2"/>
                  </a:solidFill>
                  <a:latin typeface="SVN-Apple" panose="02040603050506020204" pitchFamily="18" charset="0"/>
                </a:rPr>
                <a:t>Nghe lần 1: Kiểm tra phán đoán</a:t>
              </a:r>
            </a:p>
          </p:txBody>
        </p:sp>
      </p:grpSp>
      <p:grpSp>
        <p:nvGrpSpPr>
          <p:cNvPr id="14" name="Group 13"/>
          <p:cNvGrpSpPr/>
          <p:nvPr/>
        </p:nvGrpSpPr>
        <p:grpSpPr>
          <a:xfrm>
            <a:off x="1453673" y="17318"/>
            <a:ext cx="9284655" cy="2085357"/>
            <a:chOff x="7848126" y="34635"/>
            <a:chExt cx="4696691" cy="2714589"/>
          </a:xfrm>
        </p:grpSpPr>
        <p:sp>
          <p:nvSpPr>
            <p:cNvPr id="12" name="TextBox 11"/>
            <p:cNvSpPr txBox="1"/>
            <p:nvPr/>
          </p:nvSpPr>
          <p:spPr>
            <a:xfrm>
              <a:off x="7848126" y="34635"/>
              <a:ext cx="4696691" cy="2714589"/>
            </a:xfrm>
            <a:prstGeom prst="rect">
              <a:avLst/>
            </a:prstGeom>
          </p:spPr>
          <p:txBody>
            <a:bodyPr vert="horz" lIns="91440" tIns="45720" rIns="91440" bIns="45720" rtlCol="0" anchor="ctr">
              <a:noAutofit/>
            </a:bodyPr>
            <a:lstStyle>
              <a:lvl1pPr algn="ctr">
                <a:lnSpc>
                  <a:spcPct val="120000"/>
                </a:lnSpc>
                <a:spcBef>
                  <a:spcPct val="0"/>
                </a:spcBef>
                <a:buNone/>
                <a:defRPr sz="4800" b="1">
                  <a:ln w="123825">
                    <a:solidFill>
                      <a:schemeClr val="bg1"/>
                    </a:solidFill>
                  </a:ln>
                  <a:solidFill>
                    <a:schemeClr val="bg1"/>
                  </a:solidFill>
                  <a:effectLst>
                    <a:outerShdw blurRad="38100" dist="38100" dir="2700000" algn="tl">
                      <a:srgbClr val="000000">
                        <a:alpha val="43137"/>
                      </a:srgbClr>
                    </a:outerShdw>
                  </a:effectLst>
                  <a:latin typeface="SVN-ARCO Typography" panose="020B0603050302020204" pitchFamily="34" charset="2"/>
                  <a:ea typeface="+mj-ea"/>
                  <a:cs typeface="+mj-cs"/>
                </a:defRPr>
              </a:lvl1pPr>
            </a:lstStyle>
            <a:p>
              <a:r>
                <a:rPr lang="en-US"/>
                <a:t>Em nghe kể chuyện</a:t>
              </a:r>
            </a:p>
          </p:txBody>
        </p:sp>
        <p:sp>
          <p:nvSpPr>
            <p:cNvPr id="11" name="TextBox 10"/>
            <p:cNvSpPr txBox="1"/>
            <p:nvPr/>
          </p:nvSpPr>
          <p:spPr>
            <a:xfrm>
              <a:off x="7848126" y="34635"/>
              <a:ext cx="4696690" cy="2714589"/>
            </a:xfrm>
            <a:prstGeom prst="rect">
              <a:avLst/>
            </a:prstGeom>
          </p:spPr>
          <p:txBody>
            <a:bodyPr vert="horz" lIns="91440" tIns="45720" rIns="91440" bIns="45720" rtlCol="0" anchor="ctr">
              <a:noAutofit/>
            </a:bodyPr>
            <a:lstStyle>
              <a:defPPr>
                <a:defRPr lang="en-US"/>
              </a:defPPr>
              <a:lvl1pPr algn="ctr">
                <a:lnSpc>
                  <a:spcPct val="120000"/>
                </a:lnSpc>
                <a:spcBef>
                  <a:spcPct val="0"/>
                </a:spcBef>
                <a:buNone/>
                <a:defRPr sz="4800" b="1">
                  <a:ln>
                    <a:solidFill>
                      <a:schemeClr val="tx1"/>
                    </a:solidFill>
                  </a:ln>
                  <a:gradFill>
                    <a:gsLst>
                      <a:gs pos="0">
                        <a:srgbClr val="FF9B9B"/>
                      </a:gs>
                      <a:gs pos="21000">
                        <a:srgbClr val="FFCDA8"/>
                      </a:gs>
                      <a:gs pos="38000">
                        <a:srgbClr val="FFF89A"/>
                      </a:gs>
                      <a:gs pos="81000">
                        <a:srgbClr val="9ADCFF"/>
                      </a:gs>
                      <a:gs pos="59000">
                        <a:srgbClr val="CBFFA9"/>
                      </a:gs>
                    </a:gsLst>
                    <a:lin ang="21594000" scaled="0"/>
                  </a:gradFill>
                  <a:latin typeface="SVN-ARCO Typography" panose="020B0603050302020204" pitchFamily="34" charset="2"/>
                  <a:ea typeface="+mj-ea"/>
                  <a:cs typeface="+mj-cs"/>
                </a:defRPr>
              </a:lvl1pPr>
            </a:lstStyle>
            <a:p>
              <a:r>
                <a:rPr lang="en-US"/>
                <a:t>Em nghe kể chuyện</a:t>
              </a:r>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5330383" y="3429000"/>
            <a:ext cx="3419254" cy="3463871"/>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4" name="Group 13"/>
          <p:cNvGrpSpPr/>
          <p:nvPr/>
        </p:nvGrpSpPr>
        <p:grpSpPr>
          <a:xfrm>
            <a:off x="1453673" y="17318"/>
            <a:ext cx="9284655" cy="2085357"/>
            <a:chOff x="7848126" y="34635"/>
            <a:chExt cx="4696691" cy="2714589"/>
          </a:xfrm>
        </p:grpSpPr>
        <p:sp>
          <p:nvSpPr>
            <p:cNvPr id="12" name="TextBox 11"/>
            <p:cNvSpPr txBox="1"/>
            <p:nvPr/>
          </p:nvSpPr>
          <p:spPr>
            <a:xfrm>
              <a:off x="7848126" y="34635"/>
              <a:ext cx="4696691" cy="2714589"/>
            </a:xfrm>
            <a:prstGeom prst="rect">
              <a:avLst/>
            </a:prstGeom>
          </p:spPr>
          <p:txBody>
            <a:bodyPr vert="horz" lIns="91440" tIns="45720" rIns="91440" bIns="45720" rtlCol="0" anchor="ctr">
              <a:noAutofit/>
            </a:bodyPr>
            <a:lstStyle>
              <a:lvl1pPr algn="ctr">
                <a:lnSpc>
                  <a:spcPct val="120000"/>
                </a:lnSpc>
                <a:spcBef>
                  <a:spcPct val="0"/>
                </a:spcBef>
                <a:buNone/>
                <a:defRPr sz="4800" b="1">
                  <a:ln w="123825">
                    <a:solidFill>
                      <a:schemeClr val="bg1"/>
                    </a:solidFill>
                  </a:ln>
                  <a:solidFill>
                    <a:schemeClr val="bg1"/>
                  </a:solidFill>
                  <a:effectLst>
                    <a:outerShdw blurRad="38100" dist="38100" dir="2700000" algn="tl">
                      <a:srgbClr val="000000">
                        <a:alpha val="43137"/>
                      </a:srgbClr>
                    </a:outerShdw>
                  </a:effectLst>
                  <a:latin typeface="SVN-ARCO Typography" panose="020B0603050302020204" pitchFamily="34" charset="2"/>
                  <a:ea typeface="+mj-ea"/>
                  <a:cs typeface="+mj-cs"/>
                </a:defRPr>
              </a:lvl1pPr>
            </a:lstStyle>
            <a:p>
              <a:r>
                <a:rPr lang="en-US"/>
                <a:t>Em nghe kể chuyện</a:t>
              </a:r>
            </a:p>
          </p:txBody>
        </p:sp>
        <p:sp>
          <p:nvSpPr>
            <p:cNvPr id="11" name="TextBox 10"/>
            <p:cNvSpPr txBox="1"/>
            <p:nvPr/>
          </p:nvSpPr>
          <p:spPr>
            <a:xfrm>
              <a:off x="7848126" y="34635"/>
              <a:ext cx="4696690" cy="2714589"/>
            </a:xfrm>
            <a:prstGeom prst="rect">
              <a:avLst/>
            </a:prstGeom>
          </p:spPr>
          <p:txBody>
            <a:bodyPr vert="horz" lIns="91440" tIns="45720" rIns="91440" bIns="45720" rtlCol="0" anchor="ctr">
              <a:noAutofit/>
            </a:bodyPr>
            <a:lstStyle>
              <a:defPPr>
                <a:defRPr lang="en-US"/>
              </a:defPPr>
              <a:lvl1pPr algn="ctr">
                <a:lnSpc>
                  <a:spcPct val="120000"/>
                </a:lnSpc>
                <a:spcBef>
                  <a:spcPct val="0"/>
                </a:spcBef>
                <a:buNone/>
                <a:defRPr sz="4800" b="1">
                  <a:ln>
                    <a:solidFill>
                      <a:schemeClr val="tx1"/>
                    </a:solidFill>
                  </a:ln>
                  <a:gradFill>
                    <a:gsLst>
                      <a:gs pos="0">
                        <a:srgbClr val="FF9B9B"/>
                      </a:gs>
                      <a:gs pos="21000">
                        <a:srgbClr val="FFCDA8"/>
                      </a:gs>
                      <a:gs pos="38000">
                        <a:srgbClr val="FFF89A"/>
                      </a:gs>
                      <a:gs pos="81000">
                        <a:srgbClr val="9ADCFF"/>
                      </a:gs>
                      <a:gs pos="59000">
                        <a:srgbClr val="CBFFA9"/>
                      </a:gs>
                    </a:gsLst>
                    <a:lin ang="21594000" scaled="0"/>
                  </a:gradFill>
                  <a:latin typeface="SVN-ARCO Typography" panose="020B0603050302020204" pitchFamily="34" charset="2"/>
                  <a:ea typeface="+mj-ea"/>
                  <a:cs typeface="+mj-cs"/>
                </a:defRPr>
              </a:lvl1pPr>
            </a:lstStyle>
            <a:p>
              <a:r>
                <a:rPr lang="en-US"/>
                <a:t>Em nghe kể chuyện</a:t>
              </a:r>
            </a:p>
          </p:txBody>
        </p:sp>
      </p:grpSp>
      <p:grpSp>
        <p:nvGrpSpPr>
          <p:cNvPr id="2" name="Group 1"/>
          <p:cNvGrpSpPr/>
          <p:nvPr/>
        </p:nvGrpSpPr>
        <p:grpSpPr>
          <a:xfrm>
            <a:off x="2951840" y="1553400"/>
            <a:ext cx="6288318" cy="549275"/>
            <a:chOff x="373740" y="2577192"/>
            <a:chExt cx="6288318" cy="549275"/>
          </a:xfrm>
        </p:grpSpPr>
        <p:sp>
          <p:nvSpPr>
            <p:cNvPr id="9" name="Content Placeholder 2"/>
            <p:cNvSpPr txBox="1">
              <a:spLocks/>
            </p:cNvSpPr>
            <p:nvPr/>
          </p:nvSpPr>
          <p:spPr>
            <a:xfrm>
              <a:off x="373740" y="2577192"/>
              <a:ext cx="6288318" cy="549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ln w="149225">
                    <a:solidFill>
                      <a:schemeClr val="bg1"/>
                    </a:solidFill>
                  </a:ln>
                  <a:solidFill>
                    <a:schemeClr val="bg1"/>
                  </a:solidFill>
                  <a:effectLst>
                    <a:outerShdw blurRad="38100" dist="38100" dir="2700000" algn="tl">
                      <a:srgbClr val="000000">
                        <a:alpha val="43137"/>
                      </a:srgbClr>
                    </a:outerShdw>
                  </a:effectLst>
                  <a:latin typeface="SVN-Apple" panose="02040603050506020204" pitchFamily="18" charset="0"/>
                </a:rPr>
                <a:t>Nghe lần 2: Ghi nhớ nội dung</a:t>
              </a:r>
            </a:p>
          </p:txBody>
        </p:sp>
        <p:sp>
          <p:nvSpPr>
            <p:cNvPr id="13" name="Content Placeholder 2"/>
            <p:cNvSpPr txBox="1">
              <a:spLocks/>
            </p:cNvSpPr>
            <p:nvPr/>
          </p:nvSpPr>
          <p:spPr>
            <a:xfrm>
              <a:off x="373740" y="2577192"/>
              <a:ext cx="6288318" cy="549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ln>
                    <a:solidFill>
                      <a:schemeClr val="tx1"/>
                    </a:solidFill>
                  </a:ln>
                  <a:solidFill>
                    <a:srgbClr val="FF9B9B"/>
                  </a:solidFill>
                  <a:latin typeface="SVN-Apple" panose="02040603050506020204" pitchFamily="18" charset="0"/>
                </a:rPr>
                <a:t>Nghe lần 2: Ghi nhớ nội dung</a:t>
              </a:r>
            </a:p>
          </p:txBody>
        </p:sp>
      </p:gr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5330383" y="3429000"/>
            <a:ext cx="3419254" cy="3463871"/>
          </a:xfrm>
          <a:prstGeom prst="rect">
            <a:avLst/>
          </a:prstGeom>
        </p:spPr>
      </p:pic>
    </p:spTree>
    <p:extLst>
      <p:ext uri="{BB962C8B-B14F-4D97-AF65-F5344CB8AC3E}">
        <p14:creationId xmlns:p14="http://schemas.microsoft.com/office/powerpoint/2010/main" val="195337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756559" y="1920608"/>
            <a:ext cx="8678883" cy="1865126"/>
            <a:chOff x="3906492" y="503485"/>
            <a:chExt cx="4166219" cy="1865126"/>
          </a:xfrm>
        </p:grpSpPr>
        <p:sp>
          <p:nvSpPr>
            <p:cNvPr id="6" name="TextBox 5"/>
            <p:cNvSpPr txBox="1"/>
            <p:nvPr/>
          </p:nvSpPr>
          <p:spPr>
            <a:xfrm>
              <a:off x="3906492" y="503485"/>
              <a:ext cx="4166219" cy="1865126"/>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Ghi chép tóm tắt nội dung câu chuyện</a:t>
              </a:r>
            </a:p>
          </p:txBody>
        </p:sp>
        <p:sp>
          <p:nvSpPr>
            <p:cNvPr id="7" name="TextBox 6"/>
            <p:cNvSpPr txBox="1"/>
            <p:nvPr/>
          </p:nvSpPr>
          <p:spPr>
            <a:xfrm>
              <a:off x="3906492" y="503485"/>
              <a:ext cx="4166219" cy="1865126"/>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Ghi chép tóm tắt</a:t>
              </a:r>
              <a:b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b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nội dung câu chuyện</a:t>
              </a:r>
            </a:p>
          </p:txBody>
        </p:sp>
      </p:grpSp>
    </p:spTree>
    <p:extLst>
      <p:ext uri="{BB962C8B-B14F-4D97-AF65-F5344CB8AC3E}">
        <p14:creationId xmlns:p14="http://schemas.microsoft.com/office/powerpoint/2010/main" val="13943856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ounded Rectangle 2"/>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43989"/>
            <a:ext cx="10515600" cy="770948"/>
          </a:xfrm>
        </p:spPr>
        <p:txBody>
          <a:bodyPr vert="horz" lIns="91440" tIns="45720" rIns="91440" bIns="45720" rtlCol="0" anchor="ctr">
            <a:normAutofit/>
          </a:bodyPr>
          <a:lstStyle/>
          <a:p>
            <a:r>
              <a:rPr lang="en-US" sz="3200">
                <a:ln>
                  <a:solidFill>
                    <a:sysClr val="windowText" lastClr="000000"/>
                  </a:solidFill>
                </a:ln>
                <a:solidFill>
                  <a:srgbClr val="F6FA70"/>
                </a:solidFill>
                <a:latin typeface="iCiel Pony" panose="02000000000000000000" pitchFamily="2" charset="0"/>
              </a:rPr>
              <a:t>2. Ghi chép lại các sự việc chính của câu chuyện:</a:t>
            </a:r>
          </a:p>
        </p:txBody>
      </p:sp>
      <p:grpSp>
        <p:nvGrpSpPr>
          <p:cNvPr id="23" name="Group 22"/>
          <p:cNvGrpSpPr/>
          <p:nvPr/>
        </p:nvGrpSpPr>
        <p:grpSpPr>
          <a:xfrm>
            <a:off x="5741221" y="2968129"/>
            <a:ext cx="2455508" cy="1375940"/>
            <a:chOff x="5741221" y="2968129"/>
            <a:chExt cx="2455508" cy="1375940"/>
          </a:xfrm>
        </p:grpSpPr>
        <p:sp>
          <p:nvSpPr>
            <p:cNvPr id="20" name="Freeform 19"/>
            <p:cNvSpPr/>
            <p:nvPr/>
          </p:nvSpPr>
          <p:spPr>
            <a:xfrm>
              <a:off x="5741221" y="2968129"/>
              <a:ext cx="2455508" cy="137594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74582" y="3388040"/>
              <a:ext cx="988785" cy="584775"/>
            </a:xfrm>
            <a:prstGeom prst="rect">
              <a:avLst/>
            </a:prstGeom>
            <a:solidFill>
              <a:schemeClr val="bg1">
                <a:alpha val="94000"/>
              </a:schemeClr>
            </a:solidFill>
            <a:effectLst>
              <a:softEdge rad="63500"/>
            </a:effectLst>
          </p:spPr>
          <p:txBody>
            <a:bodyPr wrap="square" rtlCol="0">
              <a:spAutoFit/>
            </a:bodyPr>
            <a:lstStyle>
              <a:defPPr>
                <a:defRPr lang="en-US"/>
              </a:defPPr>
              <a:lvl1pPr algn="just">
                <a:defRPr sz="3200"/>
              </a:lvl1pPr>
            </a:lstStyle>
            <a:p>
              <a:pPr algn="ctr"/>
              <a:r>
                <a:rPr lang="en-US"/>
                <a:t>?</a:t>
              </a:r>
            </a:p>
          </p:txBody>
        </p:sp>
      </p:grpSp>
      <p:grpSp>
        <p:nvGrpSpPr>
          <p:cNvPr id="24" name="Group 23"/>
          <p:cNvGrpSpPr/>
          <p:nvPr/>
        </p:nvGrpSpPr>
        <p:grpSpPr>
          <a:xfrm>
            <a:off x="8631705" y="2996747"/>
            <a:ext cx="2455508" cy="1375940"/>
            <a:chOff x="8631705" y="2992458"/>
            <a:chExt cx="2455508" cy="1375940"/>
          </a:xfrm>
        </p:grpSpPr>
        <p:sp>
          <p:nvSpPr>
            <p:cNvPr id="21" name="Freeform 20"/>
            <p:cNvSpPr/>
            <p:nvPr/>
          </p:nvSpPr>
          <p:spPr>
            <a:xfrm>
              <a:off x="8631705" y="2992458"/>
              <a:ext cx="2455508" cy="137594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365066" y="3388040"/>
              <a:ext cx="988785" cy="584775"/>
            </a:xfrm>
            <a:prstGeom prst="rect">
              <a:avLst/>
            </a:prstGeom>
            <a:solidFill>
              <a:schemeClr val="bg1">
                <a:alpha val="94000"/>
              </a:schemeClr>
            </a:solidFill>
            <a:effectLst>
              <a:softEdge rad="63500"/>
            </a:effectLst>
          </p:spPr>
          <p:txBody>
            <a:bodyPr wrap="square" rtlCol="0">
              <a:spAutoFit/>
            </a:bodyPr>
            <a:lstStyle>
              <a:defPPr>
                <a:defRPr lang="en-US"/>
              </a:defPPr>
              <a:lvl1pPr algn="just">
                <a:defRPr sz="3200"/>
              </a:lvl1pPr>
            </a:lstStyle>
            <a:p>
              <a:pPr algn="ctr"/>
              <a:r>
                <a:rPr lang="en-US"/>
                <a:t>?</a:t>
              </a:r>
            </a:p>
          </p:txBody>
        </p:sp>
      </p:grpSp>
      <p:grpSp>
        <p:nvGrpSpPr>
          <p:cNvPr id="22" name="Group 21"/>
          <p:cNvGrpSpPr/>
          <p:nvPr/>
        </p:nvGrpSpPr>
        <p:grpSpPr>
          <a:xfrm>
            <a:off x="632010" y="2370827"/>
            <a:ext cx="4674235" cy="2619200"/>
            <a:chOff x="632010" y="2370827"/>
            <a:chExt cx="4674235" cy="2619200"/>
          </a:xfrm>
        </p:grpSpPr>
        <p:sp>
          <p:nvSpPr>
            <p:cNvPr id="19" name="Freeform 18"/>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8688" y="2871270"/>
              <a:ext cx="3722914" cy="1569660"/>
            </a:xfrm>
            <a:prstGeom prst="rect">
              <a:avLst/>
            </a:prstGeom>
            <a:solidFill>
              <a:schemeClr val="bg1">
                <a:alpha val="94000"/>
              </a:schemeClr>
            </a:solidFill>
            <a:effectLst>
              <a:softEdge rad="63500"/>
            </a:effectLst>
          </p:spPr>
          <p:txBody>
            <a:bodyPr wrap="square" rtlCol="0">
              <a:spAutoFit/>
            </a:bodyPr>
            <a:lstStyle/>
            <a:p>
              <a:pPr algn="just"/>
              <a:r>
                <a:rPr lang="en-US" sz="3200"/>
                <a:t>Bà lão đến xin ăn </a:t>
              </a:r>
              <a:br>
                <a:rPr lang="en-US" sz="3200"/>
              </a:br>
              <a:r>
                <a:rPr lang="en-US" sz="3200"/>
                <a:t>ở lễ hội cầu Phật nhưng không ai cho.</a:t>
              </a:r>
            </a:p>
          </p:txBody>
        </p:sp>
      </p:grpSp>
    </p:spTree>
    <p:extLst>
      <p:ext uri="{BB962C8B-B14F-4D97-AF65-F5344CB8AC3E}">
        <p14:creationId xmlns:p14="http://schemas.microsoft.com/office/powerpoint/2010/main" val="294056059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385</TotalTime>
  <Words>1122</Words>
  <Application>Microsoft Office PowerPoint</Application>
  <PresentationFormat>Widescreen</PresentationFormat>
  <Paragraphs>93</Paragraphs>
  <Slides>30</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#9Slide05 Phobia</vt:lpstr>
      <vt:lpstr>#9Slide05 SVNClementine</vt:lpstr>
      <vt:lpstr>Arial</vt:lpstr>
      <vt:lpstr>Calibri</vt:lpstr>
      <vt:lpstr>Calibri Light</vt:lpstr>
      <vt:lpstr>iCiel Pony</vt:lpstr>
      <vt:lpstr>MTD Summer Show</vt:lpstr>
      <vt:lpstr>SVN-Apple</vt:lpstr>
      <vt:lpstr>SVN-ARCO Typography</vt:lpstr>
      <vt:lpstr>SVN-Gretoon</vt:lpstr>
      <vt:lpstr>UTM Duepuntozero</vt:lpstr>
      <vt:lpstr>UTM Edwardian</vt:lpstr>
      <vt:lpstr>UVN Banh Mi</vt:lpstr>
      <vt:lpstr>Office Theme</vt:lpstr>
      <vt:lpstr>PowerPoint Presentation</vt:lpstr>
      <vt:lpstr>PowerPoint Presentation</vt:lpstr>
      <vt:lpstr>PowerPoint Presentation</vt:lpstr>
      <vt:lpstr>PowerPoint Presentation</vt:lpstr>
      <vt:lpstr>1. Nghe kể chuyện:</vt:lpstr>
      <vt:lpstr>PowerPoint Presentation</vt:lpstr>
      <vt:lpstr>PowerPoint Presentation</vt:lpstr>
      <vt:lpstr>PowerPoint Presentation</vt:lpstr>
      <vt:lpstr>2. Ghi chép lại các sự việc chính của câu chuyện:</vt:lpstr>
      <vt:lpstr>PowerPoint Presentation</vt:lpstr>
      <vt:lpstr>PowerPoint Presentation</vt:lpstr>
      <vt:lpstr>2. Ghi chép lại các sự việc chính của câu chuyện:</vt:lpstr>
      <vt:lpstr>PowerPoint Presentation</vt:lpstr>
      <vt:lpstr>3. Kể lại câu chuyện dựa vào nội dung đã ghi chép:</vt:lpstr>
      <vt:lpstr>Thi kể chuyện “SỰ TÍCH HỒ BA BỂ”</vt:lpstr>
      <vt:lpstr>Tiêu chí đánh giá</vt:lpstr>
      <vt:lpstr>Thi kể chuyện “SỰ TÍCH HỒ BA BỂ”</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Cuộc sống mến yêu</dc:title>
  <dc:creator>PHAN THI THANH TRA</dc:creator>
  <cp:lastModifiedBy>SingPC</cp:lastModifiedBy>
  <cp:revision>29</cp:revision>
  <dcterms:created xsi:type="dcterms:W3CDTF">2023-08-27T07:39:14Z</dcterms:created>
  <dcterms:modified xsi:type="dcterms:W3CDTF">2025-01-16T08:50:15Z</dcterms:modified>
</cp:coreProperties>
</file>