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318" r:id="rId3"/>
    <p:sldId id="257" r:id="rId4"/>
    <p:sldId id="311" r:id="rId5"/>
    <p:sldId id="313" r:id="rId6"/>
    <p:sldId id="314" r:id="rId7"/>
    <p:sldId id="263" r:id="rId8"/>
    <p:sldId id="319" r:id="rId9"/>
    <p:sldId id="321" r:id="rId10"/>
    <p:sldId id="322" r:id="rId11"/>
    <p:sldId id="323" r:id="rId12"/>
    <p:sldId id="324" r:id="rId13"/>
    <p:sldId id="325" r:id="rId14"/>
    <p:sldId id="326" r:id="rId15"/>
    <p:sldId id="261" r:id="rId16"/>
    <p:sldId id="327" r:id="rId17"/>
    <p:sldId id="317" r:id="rId18"/>
    <p:sldId id="2634" r:id="rId19"/>
    <p:sldId id="2635" r:id="rId20"/>
    <p:sldId id="2636" r:id="rId21"/>
    <p:sldId id="2637" r:id="rId22"/>
    <p:sldId id="2638" r:id="rId23"/>
    <p:sldId id="2639" r:id="rId24"/>
    <p:sldId id="2640" r:id="rId25"/>
    <p:sldId id="2641" r:id="rId26"/>
    <p:sldId id="268" r:id="rId27"/>
    <p:sldId id="2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A70"/>
    <a:srgbClr val="A2415D"/>
    <a:srgbClr val="009FDE"/>
    <a:srgbClr val="ED7D31"/>
    <a:srgbClr val="AFF7C2"/>
    <a:srgbClr val="15DE48"/>
    <a:srgbClr val="FFFEEA"/>
    <a:srgbClr val="EC0A60"/>
    <a:srgbClr val="FFEFE1"/>
    <a:srgbClr val="EB6E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42" autoAdjust="0"/>
    <p:restoredTop sz="85526" autoAdjust="0"/>
  </p:normalViewPr>
  <p:slideViewPr>
    <p:cSldViewPr snapToGrid="0">
      <p:cViewPr varScale="1">
        <p:scale>
          <a:sx n="74" d="100"/>
          <a:sy n="74" d="100"/>
        </p:scale>
        <p:origin x="-726" y="-90"/>
      </p:cViewPr>
      <p:guideLst>
        <p:guide orient="horz" pos="2160"/>
        <p:guide pos="3840"/>
      </p:guideLst>
    </p:cSldViewPr>
  </p:slideViewPr>
  <p:notesTextViewPr>
    <p:cViewPr>
      <p:scale>
        <a:sx n="1" d="1"/>
        <a:sy n="1" d="1"/>
      </p:scale>
      <p:origin x="0" y="0"/>
    </p:cViewPr>
  </p:notesTextViewPr>
  <p:sorterViewPr>
    <p:cViewPr>
      <p:scale>
        <a:sx n="100" d="100"/>
        <a:sy n="100" d="100"/>
      </p:scale>
      <p:origin x="0" y="-24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AC974-5D64-4DC2-9DF0-565FA9D64072}" type="datetimeFigureOut">
              <a:rPr lang="en-US" smtClean="0"/>
              <a:t>16/01/2025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377C7-5FEA-418A-9A02-7F4CBAE61D71}" type="slidenum">
              <a:rPr lang="en-US" smtClean="0"/>
              <a:t>‹#›</a:t>
            </a:fld>
            <a:endParaRPr lang="en-US"/>
          </a:p>
        </p:txBody>
      </p:sp>
    </p:spTree>
    <p:extLst>
      <p:ext uri="{BB962C8B-B14F-4D97-AF65-F5344CB8AC3E}">
        <p14:creationId xmlns:p14="http://schemas.microsoft.com/office/powerpoint/2010/main" val="93611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2A4F10-1169-3D15-82C5-D4AFDD474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3BC9C7E-93AF-1B69-3432-8EE7A593F4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8F6011-29B8-1D41-F39B-D927254B5709}"/>
              </a:ext>
            </a:extLst>
          </p:cNvPr>
          <p:cNvSpPr>
            <a:spLocks noGrp="1"/>
          </p:cNvSpPr>
          <p:nvPr>
            <p:ph type="dt" sz="half" idx="10"/>
          </p:nvPr>
        </p:nvSpPr>
        <p:spPr/>
        <p:txBody>
          <a:bodyPr/>
          <a:lstStyle/>
          <a:p>
            <a:fld id="{35BE0D16-3084-4710-858D-DE736BDACDDC}" type="datetimeFigureOut">
              <a:rPr lang="en-US" smtClean="0"/>
              <a:t>16/01/2025</a:t>
            </a:fld>
            <a:endParaRPr lang="en-US"/>
          </a:p>
        </p:txBody>
      </p:sp>
      <p:sp>
        <p:nvSpPr>
          <p:cNvPr id="5" name="Footer Placeholder 4">
            <a:extLst>
              <a:ext uri="{FF2B5EF4-FFF2-40B4-BE49-F238E27FC236}">
                <a16:creationId xmlns:a16="http://schemas.microsoft.com/office/drawing/2014/main" xmlns="" id="{D2761292-F4A9-F1C2-78DF-2708C6EC2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91CCC5-9718-655A-241F-8719D61498FD}"/>
              </a:ext>
            </a:extLst>
          </p:cNvPr>
          <p:cNvSpPr>
            <a:spLocks noGrp="1"/>
          </p:cNvSpPr>
          <p:nvPr>
            <p:ph type="sldNum" sz="quarter" idx="12"/>
          </p:nvPr>
        </p:nvSpPr>
        <p:spPr/>
        <p:txBody>
          <a:bodyPr/>
          <a:lstStyle/>
          <a:p>
            <a:fld id="{951EB5B1-58EE-4CEE-809C-A8A02A879DA6}" type="slidenum">
              <a:rPr lang="en-US" smtClean="0"/>
              <a:t>‹#›</a:t>
            </a:fld>
            <a:endParaRPr lang="en-US"/>
          </a:p>
        </p:txBody>
      </p:sp>
    </p:spTree>
    <p:extLst>
      <p:ext uri="{BB962C8B-B14F-4D97-AF65-F5344CB8AC3E}">
        <p14:creationId xmlns:p14="http://schemas.microsoft.com/office/powerpoint/2010/main" val="3805788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8DF32F-9B28-A430-E00F-40019F918A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E7A8598-8919-0D54-B5E7-C52AC5802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D7304E-FF19-4596-7F1D-7E4E32EB90F3}"/>
              </a:ext>
            </a:extLst>
          </p:cNvPr>
          <p:cNvSpPr>
            <a:spLocks noGrp="1"/>
          </p:cNvSpPr>
          <p:nvPr>
            <p:ph type="dt" sz="half" idx="10"/>
          </p:nvPr>
        </p:nvSpPr>
        <p:spPr/>
        <p:txBody>
          <a:bodyPr/>
          <a:lstStyle/>
          <a:p>
            <a:fld id="{35BE0D16-3084-4710-858D-DE736BDACDDC}" type="datetimeFigureOut">
              <a:rPr lang="en-US" smtClean="0"/>
              <a:t>16/01/2025</a:t>
            </a:fld>
            <a:endParaRPr lang="en-US"/>
          </a:p>
        </p:txBody>
      </p:sp>
      <p:sp>
        <p:nvSpPr>
          <p:cNvPr id="5" name="Footer Placeholder 4">
            <a:extLst>
              <a:ext uri="{FF2B5EF4-FFF2-40B4-BE49-F238E27FC236}">
                <a16:creationId xmlns:a16="http://schemas.microsoft.com/office/drawing/2014/main" xmlns="" id="{BC8FA47A-248E-DE6A-0F5D-0F407757C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C2D21C-A4F5-3143-4C45-3E1E73E7CDDD}"/>
              </a:ext>
            </a:extLst>
          </p:cNvPr>
          <p:cNvSpPr>
            <a:spLocks noGrp="1"/>
          </p:cNvSpPr>
          <p:nvPr>
            <p:ph type="sldNum" sz="quarter" idx="12"/>
          </p:nvPr>
        </p:nvSpPr>
        <p:spPr/>
        <p:txBody>
          <a:bodyPr/>
          <a:lstStyle/>
          <a:p>
            <a:fld id="{951EB5B1-58EE-4CEE-809C-A8A02A879DA6}" type="slidenum">
              <a:rPr lang="en-US" smtClean="0"/>
              <a:t>‹#›</a:t>
            </a:fld>
            <a:endParaRPr lang="en-US"/>
          </a:p>
        </p:txBody>
      </p:sp>
    </p:spTree>
    <p:extLst>
      <p:ext uri="{BB962C8B-B14F-4D97-AF65-F5344CB8AC3E}">
        <p14:creationId xmlns:p14="http://schemas.microsoft.com/office/powerpoint/2010/main" val="144732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4FE9796-9791-C3BC-4F6B-3E7264D713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DF8973C-936E-CF7B-C672-3B0E64795D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A477E5-3FEE-E3F3-B6F0-09491CC0AC5F}"/>
              </a:ext>
            </a:extLst>
          </p:cNvPr>
          <p:cNvSpPr>
            <a:spLocks noGrp="1"/>
          </p:cNvSpPr>
          <p:nvPr>
            <p:ph type="dt" sz="half" idx="10"/>
          </p:nvPr>
        </p:nvSpPr>
        <p:spPr/>
        <p:txBody>
          <a:bodyPr/>
          <a:lstStyle/>
          <a:p>
            <a:fld id="{35BE0D16-3084-4710-858D-DE736BDACDDC}" type="datetimeFigureOut">
              <a:rPr lang="en-US" smtClean="0"/>
              <a:t>16/01/2025</a:t>
            </a:fld>
            <a:endParaRPr lang="en-US"/>
          </a:p>
        </p:txBody>
      </p:sp>
      <p:sp>
        <p:nvSpPr>
          <p:cNvPr id="5" name="Footer Placeholder 4">
            <a:extLst>
              <a:ext uri="{FF2B5EF4-FFF2-40B4-BE49-F238E27FC236}">
                <a16:creationId xmlns:a16="http://schemas.microsoft.com/office/drawing/2014/main" xmlns="" id="{D639F15E-2741-808F-E976-D1B4A99A9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007067-C64F-FB23-C34D-73FBF74911F7}"/>
              </a:ext>
            </a:extLst>
          </p:cNvPr>
          <p:cNvSpPr>
            <a:spLocks noGrp="1"/>
          </p:cNvSpPr>
          <p:nvPr>
            <p:ph type="sldNum" sz="quarter" idx="12"/>
          </p:nvPr>
        </p:nvSpPr>
        <p:spPr/>
        <p:txBody>
          <a:bodyPr/>
          <a:lstStyle/>
          <a:p>
            <a:fld id="{951EB5B1-58EE-4CEE-809C-A8A02A879DA6}" type="slidenum">
              <a:rPr lang="en-US" smtClean="0"/>
              <a:t>‹#›</a:t>
            </a:fld>
            <a:endParaRPr lang="en-US"/>
          </a:p>
        </p:txBody>
      </p:sp>
    </p:spTree>
    <p:extLst>
      <p:ext uri="{BB962C8B-B14F-4D97-AF65-F5344CB8AC3E}">
        <p14:creationId xmlns:p14="http://schemas.microsoft.com/office/powerpoint/2010/main" val="284567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0124E5-D21E-D535-70DC-BB080C912C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A64B37-1EEF-D6C3-B1D8-C2B677859A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44363F-AEF2-2D1B-E8CD-09EB6AF43D19}"/>
              </a:ext>
            </a:extLst>
          </p:cNvPr>
          <p:cNvSpPr>
            <a:spLocks noGrp="1"/>
          </p:cNvSpPr>
          <p:nvPr>
            <p:ph type="dt" sz="half" idx="10"/>
          </p:nvPr>
        </p:nvSpPr>
        <p:spPr/>
        <p:txBody>
          <a:bodyPr/>
          <a:lstStyle/>
          <a:p>
            <a:fld id="{35BE0D16-3084-4710-858D-DE736BDACDDC}" type="datetimeFigureOut">
              <a:rPr lang="en-US" smtClean="0"/>
              <a:t>16/01/2025</a:t>
            </a:fld>
            <a:endParaRPr lang="en-US"/>
          </a:p>
        </p:txBody>
      </p:sp>
      <p:sp>
        <p:nvSpPr>
          <p:cNvPr id="5" name="Footer Placeholder 4">
            <a:extLst>
              <a:ext uri="{FF2B5EF4-FFF2-40B4-BE49-F238E27FC236}">
                <a16:creationId xmlns:a16="http://schemas.microsoft.com/office/drawing/2014/main" xmlns="" id="{4CF5F6EC-2293-EB0F-7614-F3A79061D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45F5ED0-45EB-8CE5-1434-801C1CBB9785}"/>
              </a:ext>
            </a:extLst>
          </p:cNvPr>
          <p:cNvSpPr>
            <a:spLocks noGrp="1"/>
          </p:cNvSpPr>
          <p:nvPr>
            <p:ph type="sldNum" sz="quarter" idx="12"/>
          </p:nvPr>
        </p:nvSpPr>
        <p:spPr/>
        <p:txBody>
          <a:bodyPr/>
          <a:lstStyle/>
          <a:p>
            <a:fld id="{951EB5B1-58EE-4CEE-809C-A8A02A879DA6}" type="slidenum">
              <a:rPr lang="en-US" smtClean="0"/>
              <a:t>‹#›</a:t>
            </a:fld>
            <a:endParaRPr lang="en-US"/>
          </a:p>
        </p:txBody>
      </p:sp>
    </p:spTree>
    <p:extLst>
      <p:ext uri="{BB962C8B-B14F-4D97-AF65-F5344CB8AC3E}">
        <p14:creationId xmlns:p14="http://schemas.microsoft.com/office/powerpoint/2010/main" val="279431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C23E96-1FED-F55C-7ED8-002866BD9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A9F37EA-BF10-73CC-146C-62551A4DBF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BB7DF0C-C1EA-0135-F496-765DE67B1534}"/>
              </a:ext>
            </a:extLst>
          </p:cNvPr>
          <p:cNvSpPr>
            <a:spLocks noGrp="1"/>
          </p:cNvSpPr>
          <p:nvPr>
            <p:ph type="dt" sz="half" idx="10"/>
          </p:nvPr>
        </p:nvSpPr>
        <p:spPr/>
        <p:txBody>
          <a:bodyPr/>
          <a:lstStyle/>
          <a:p>
            <a:fld id="{35BE0D16-3084-4710-858D-DE736BDACDDC}" type="datetimeFigureOut">
              <a:rPr lang="en-US" smtClean="0"/>
              <a:t>16/01/2025</a:t>
            </a:fld>
            <a:endParaRPr lang="en-US"/>
          </a:p>
        </p:txBody>
      </p:sp>
      <p:sp>
        <p:nvSpPr>
          <p:cNvPr id="5" name="Footer Placeholder 4">
            <a:extLst>
              <a:ext uri="{FF2B5EF4-FFF2-40B4-BE49-F238E27FC236}">
                <a16:creationId xmlns:a16="http://schemas.microsoft.com/office/drawing/2014/main" xmlns="" id="{A98E0466-CA6D-DD96-C87E-8A7A14300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58EC053-B2B8-033D-1D66-CE81933FDEFA}"/>
              </a:ext>
            </a:extLst>
          </p:cNvPr>
          <p:cNvSpPr>
            <a:spLocks noGrp="1"/>
          </p:cNvSpPr>
          <p:nvPr>
            <p:ph type="sldNum" sz="quarter" idx="12"/>
          </p:nvPr>
        </p:nvSpPr>
        <p:spPr/>
        <p:txBody>
          <a:bodyPr/>
          <a:lstStyle/>
          <a:p>
            <a:fld id="{951EB5B1-58EE-4CEE-809C-A8A02A879DA6}" type="slidenum">
              <a:rPr lang="en-US" smtClean="0"/>
              <a:t>‹#›</a:t>
            </a:fld>
            <a:endParaRPr lang="en-US"/>
          </a:p>
        </p:txBody>
      </p:sp>
    </p:spTree>
    <p:extLst>
      <p:ext uri="{BB962C8B-B14F-4D97-AF65-F5344CB8AC3E}">
        <p14:creationId xmlns:p14="http://schemas.microsoft.com/office/powerpoint/2010/main" val="104545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229968-5B63-AA35-6621-22B48FC56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096F7DB-20CB-7EFF-BB92-28AE4F2795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810D9E2-866A-DD2F-45EA-C2591A221B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277DC06-EC8D-5878-63FB-FDF89D31BD0B}"/>
              </a:ext>
            </a:extLst>
          </p:cNvPr>
          <p:cNvSpPr>
            <a:spLocks noGrp="1"/>
          </p:cNvSpPr>
          <p:nvPr>
            <p:ph type="dt" sz="half" idx="10"/>
          </p:nvPr>
        </p:nvSpPr>
        <p:spPr/>
        <p:txBody>
          <a:bodyPr/>
          <a:lstStyle/>
          <a:p>
            <a:fld id="{35BE0D16-3084-4710-858D-DE736BDACDDC}" type="datetimeFigureOut">
              <a:rPr lang="en-US" smtClean="0"/>
              <a:t>16/01/2025</a:t>
            </a:fld>
            <a:endParaRPr lang="en-US"/>
          </a:p>
        </p:txBody>
      </p:sp>
      <p:sp>
        <p:nvSpPr>
          <p:cNvPr id="6" name="Footer Placeholder 5">
            <a:extLst>
              <a:ext uri="{FF2B5EF4-FFF2-40B4-BE49-F238E27FC236}">
                <a16:creationId xmlns:a16="http://schemas.microsoft.com/office/drawing/2014/main" xmlns="" id="{77B31C44-AEFB-4ACC-82A5-E979B272B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4ADE105-7615-DB4F-DE8D-E3CF4AB0C3B6}"/>
              </a:ext>
            </a:extLst>
          </p:cNvPr>
          <p:cNvSpPr>
            <a:spLocks noGrp="1"/>
          </p:cNvSpPr>
          <p:nvPr>
            <p:ph type="sldNum" sz="quarter" idx="12"/>
          </p:nvPr>
        </p:nvSpPr>
        <p:spPr/>
        <p:txBody>
          <a:bodyPr/>
          <a:lstStyle/>
          <a:p>
            <a:fld id="{951EB5B1-58EE-4CEE-809C-A8A02A879DA6}" type="slidenum">
              <a:rPr lang="en-US" smtClean="0"/>
              <a:t>‹#›</a:t>
            </a:fld>
            <a:endParaRPr lang="en-US"/>
          </a:p>
        </p:txBody>
      </p:sp>
    </p:spTree>
    <p:extLst>
      <p:ext uri="{BB962C8B-B14F-4D97-AF65-F5344CB8AC3E}">
        <p14:creationId xmlns:p14="http://schemas.microsoft.com/office/powerpoint/2010/main" val="145319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6B0FE-11AD-B6E3-DAA5-D238321C18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47EFC05-C91A-0BE8-2820-0EA78CB488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DFA2618-A4C2-F0BB-A7F4-838683BF11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FB1CD7B-2A47-FF90-5C35-26AFC5FB01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58C651E-5958-E8C6-25EB-505E3FFCAB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B227BF5-A598-3586-F164-22AEDE6113E3}"/>
              </a:ext>
            </a:extLst>
          </p:cNvPr>
          <p:cNvSpPr>
            <a:spLocks noGrp="1"/>
          </p:cNvSpPr>
          <p:nvPr>
            <p:ph type="dt" sz="half" idx="10"/>
          </p:nvPr>
        </p:nvSpPr>
        <p:spPr/>
        <p:txBody>
          <a:bodyPr/>
          <a:lstStyle/>
          <a:p>
            <a:fld id="{35BE0D16-3084-4710-858D-DE736BDACDDC}" type="datetimeFigureOut">
              <a:rPr lang="en-US" smtClean="0"/>
              <a:t>16/01/2025</a:t>
            </a:fld>
            <a:endParaRPr lang="en-US"/>
          </a:p>
        </p:txBody>
      </p:sp>
      <p:sp>
        <p:nvSpPr>
          <p:cNvPr id="8" name="Footer Placeholder 7">
            <a:extLst>
              <a:ext uri="{FF2B5EF4-FFF2-40B4-BE49-F238E27FC236}">
                <a16:creationId xmlns:a16="http://schemas.microsoft.com/office/drawing/2014/main" xmlns="" id="{2FC7C946-2A52-5DD5-22F9-A488EBB5E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69A6FB2-BF63-6F58-49A2-8425C599D30A}"/>
              </a:ext>
            </a:extLst>
          </p:cNvPr>
          <p:cNvSpPr>
            <a:spLocks noGrp="1"/>
          </p:cNvSpPr>
          <p:nvPr>
            <p:ph type="sldNum" sz="quarter" idx="12"/>
          </p:nvPr>
        </p:nvSpPr>
        <p:spPr/>
        <p:txBody>
          <a:bodyPr/>
          <a:lstStyle/>
          <a:p>
            <a:fld id="{951EB5B1-58EE-4CEE-809C-A8A02A879DA6}" type="slidenum">
              <a:rPr lang="en-US" smtClean="0"/>
              <a:t>‹#›</a:t>
            </a:fld>
            <a:endParaRPr lang="en-US"/>
          </a:p>
        </p:txBody>
      </p:sp>
    </p:spTree>
    <p:extLst>
      <p:ext uri="{BB962C8B-B14F-4D97-AF65-F5344CB8AC3E}">
        <p14:creationId xmlns:p14="http://schemas.microsoft.com/office/powerpoint/2010/main" val="1436408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9BBC65-460A-DC27-50A9-FE98041A9D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7554A0E-8C77-91F5-322C-1D4E98BDFBAB}"/>
              </a:ext>
            </a:extLst>
          </p:cNvPr>
          <p:cNvSpPr>
            <a:spLocks noGrp="1"/>
          </p:cNvSpPr>
          <p:nvPr>
            <p:ph type="dt" sz="half" idx="10"/>
          </p:nvPr>
        </p:nvSpPr>
        <p:spPr/>
        <p:txBody>
          <a:bodyPr/>
          <a:lstStyle/>
          <a:p>
            <a:fld id="{35BE0D16-3084-4710-858D-DE736BDACDDC}" type="datetimeFigureOut">
              <a:rPr lang="en-US" smtClean="0"/>
              <a:t>16/01/2025</a:t>
            </a:fld>
            <a:endParaRPr lang="en-US"/>
          </a:p>
        </p:txBody>
      </p:sp>
      <p:sp>
        <p:nvSpPr>
          <p:cNvPr id="4" name="Footer Placeholder 3">
            <a:extLst>
              <a:ext uri="{FF2B5EF4-FFF2-40B4-BE49-F238E27FC236}">
                <a16:creationId xmlns:a16="http://schemas.microsoft.com/office/drawing/2014/main" xmlns="" id="{6633A3E8-16B6-A0E1-9DB7-7CD1494951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46827FB-8EA6-544A-CCD1-F223604EC951}"/>
              </a:ext>
            </a:extLst>
          </p:cNvPr>
          <p:cNvSpPr>
            <a:spLocks noGrp="1"/>
          </p:cNvSpPr>
          <p:nvPr>
            <p:ph type="sldNum" sz="quarter" idx="12"/>
          </p:nvPr>
        </p:nvSpPr>
        <p:spPr/>
        <p:txBody>
          <a:bodyPr/>
          <a:lstStyle/>
          <a:p>
            <a:fld id="{951EB5B1-58EE-4CEE-809C-A8A02A879DA6}" type="slidenum">
              <a:rPr lang="en-US" smtClean="0"/>
              <a:t>‹#›</a:t>
            </a:fld>
            <a:endParaRPr lang="en-US"/>
          </a:p>
        </p:txBody>
      </p:sp>
    </p:spTree>
    <p:extLst>
      <p:ext uri="{BB962C8B-B14F-4D97-AF65-F5344CB8AC3E}">
        <p14:creationId xmlns:p14="http://schemas.microsoft.com/office/powerpoint/2010/main" val="2473305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EEAEE80-4F87-0B0D-EC26-2210A9A1E5AD}"/>
              </a:ext>
            </a:extLst>
          </p:cNvPr>
          <p:cNvSpPr>
            <a:spLocks noGrp="1"/>
          </p:cNvSpPr>
          <p:nvPr>
            <p:ph type="dt" sz="half" idx="10"/>
          </p:nvPr>
        </p:nvSpPr>
        <p:spPr/>
        <p:txBody>
          <a:bodyPr/>
          <a:lstStyle/>
          <a:p>
            <a:fld id="{35BE0D16-3084-4710-858D-DE736BDACDDC}" type="datetimeFigureOut">
              <a:rPr lang="en-US" smtClean="0"/>
              <a:t>16/01/2025</a:t>
            </a:fld>
            <a:endParaRPr lang="en-US"/>
          </a:p>
        </p:txBody>
      </p:sp>
      <p:sp>
        <p:nvSpPr>
          <p:cNvPr id="3" name="Footer Placeholder 2">
            <a:extLst>
              <a:ext uri="{FF2B5EF4-FFF2-40B4-BE49-F238E27FC236}">
                <a16:creationId xmlns:a16="http://schemas.microsoft.com/office/drawing/2014/main" xmlns="" id="{6CBCBD17-F533-AC0F-84FE-038A1654C3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C52BDDE-9CB7-8F91-6679-2CBA59039552}"/>
              </a:ext>
            </a:extLst>
          </p:cNvPr>
          <p:cNvSpPr>
            <a:spLocks noGrp="1"/>
          </p:cNvSpPr>
          <p:nvPr>
            <p:ph type="sldNum" sz="quarter" idx="12"/>
          </p:nvPr>
        </p:nvSpPr>
        <p:spPr/>
        <p:txBody>
          <a:bodyPr/>
          <a:lstStyle/>
          <a:p>
            <a:fld id="{951EB5B1-58EE-4CEE-809C-A8A02A879DA6}" type="slidenum">
              <a:rPr lang="en-US" smtClean="0"/>
              <a:t>‹#›</a:t>
            </a:fld>
            <a:endParaRPr lang="en-US"/>
          </a:p>
        </p:txBody>
      </p:sp>
    </p:spTree>
    <p:extLst>
      <p:ext uri="{BB962C8B-B14F-4D97-AF65-F5344CB8AC3E}">
        <p14:creationId xmlns:p14="http://schemas.microsoft.com/office/powerpoint/2010/main" val="1321551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0E1A2C-66E1-DD6B-5510-32F475E510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30FFEE-132E-302C-F2C8-D64F65A57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EE1AE85-E4F6-BCD8-BD60-704794AB2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D9E08A0-007D-3602-726D-A28D5DE84FC3}"/>
              </a:ext>
            </a:extLst>
          </p:cNvPr>
          <p:cNvSpPr>
            <a:spLocks noGrp="1"/>
          </p:cNvSpPr>
          <p:nvPr>
            <p:ph type="dt" sz="half" idx="10"/>
          </p:nvPr>
        </p:nvSpPr>
        <p:spPr/>
        <p:txBody>
          <a:bodyPr/>
          <a:lstStyle/>
          <a:p>
            <a:fld id="{35BE0D16-3084-4710-858D-DE736BDACDDC}" type="datetimeFigureOut">
              <a:rPr lang="en-US" smtClean="0"/>
              <a:t>16/01/2025</a:t>
            </a:fld>
            <a:endParaRPr lang="en-US"/>
          </a:p>
        </p:txBody>
      </p:sp>
      <p:sp>
        <p:nvSpPr>
          <p:cNvPr id="6" name="Footer Placeholder 5">
            <a:extLst>
              <a:ext uri="{FF2B5EF4-FFF2-40B4-BE49-F238E27FC236}">
                <a16:creationId xmlns:a16="http://schemas.microsoft.com/office/drawing/2014/main" xmlns="" id="{0F8C7F87-8D00-93AA-782C-61E77B785C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E1E19B6-8431-5479-E280-A35E5472BCB7}"/>
              </a:ext>
            </a:extLst>
          </p:cNvPr>
          <p:cNvSpPr>
            <a:spLocks noGrp="1"/>
          </p:cNvSpPr>
          <p:nvPr>
            <p:ph type="sldNum" sz="quarter" idx="12"/>
          </p:nvPr>
        </p:nvSpPr>
        <p:spPr/>
        <p:txBody>
          <a:bodyPr/>
          <a:lstStyle/>
          <a:p>
            <a:fld id="{951EB5B1-58EE-4CEE-809C-A8A02A879DA6}" type="slidenum">
              <a:rPr lang="en-US" smtClean="0"/>
              <a:t>‹#›</a:t>
            </a:fld>
            <a:endParaRPr lang="en-US"/>
          </a:p>
        </p:txBody>
      </p:sp>
    </p:spTree>
    <p:extLst>
      <p:ext uri="{BB962C8B-B14F-4D97-AF65-F5344CB8AC3E}">
        <p14:creationId xmlns:p14="http://schemas.microsoft.com/office/powerpoint/2010/main" val="2978589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56F56D-CB22-827E-921D-299D019831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EDECC53-91B5-0F0D-8DB3-9148464C91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BD33AAF-FD25-8712-FD1A-B3478D829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93AF4BB-97D0-F399-1A5B-9DC85DDAC869}"/>
              </a:ext>
            </a:extLst>
          </p:cNvPr>
          <p:cNvSpPr>
            <a:spLocks noGrp="1"/>
          </p:cNvSpPr>
          <p:nvPr>
            <p:ph type="dt" sz="half" idx="10"/>
          </p:nvPr>
        </p:nvSpPr>
        <p:spPr/>
        <p:txBody>
          <a:bodyPr/>
          <a:lstStyle/>
          <a:p>
            <a:fld id="{35BE0D16-3084-4710-858D-DE736BDACDDC}" type="datetimeFigureOut">
              <a:rPr lang="en-US" smtClean="0"/>
              <a:t>16/01/2025</a:t>
            </a:fld>
            <a:endParaRPr lang="en-US"/>
          </a:p>
        </p:txBody>
      </p:sp>
      <p:sp>
        <p:nvSpPr>
          <p:cNvPr id="6" name="Footer Placeholder 5">
            <a:extLst>
              <a:ext uri="{FF2B5EF4-FFF2-40B4-BE49-F238E27FC236}">
                <a16:creationId xmlns:a16="http://schemas.microsoft.com/office/drawing/2014/main" xmlns="" id="{8797C1D1-4ABE-36ED-1462-F53A95B66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E3496-E650-064A-8B98-449273512331}"/>
              </a:ext>
            </a:extLst>
          </p:cNvPr>
          <p:cNvSpPr>
            <a:spLocks noGrp="1"/>
          </p:cNvSpPr>
          <p:nvPr>
            <p:ph type="sldNum" sz="quarter" idx="12"/>
          </p:nvPr>
        </p:nvSpPr>
        <p:spPr/>
        <p:txBody>
          <a:bodyPr/>
          <a:lstStyle/>
          <a:p>
            <a:fld id="{951EB5B1-58EE-4CEE-809C-A8A02A879DA6}" type="slidenum">
              <a:rPr lang="en-US" smtClean="0"/>
              <a:t>‹#›</a:t>
            </a:fld>
            <a:endParaRPr lang="en-US"/>
          </a:p>
        </p:txBody>
      </p:sp>
    </p:spTree>
    <p:extLst>
      <p:ext uri="{BB962C8B-B14F-4D97-AF65-F5344CB8AC3E}">
        <p14:creationId xmlns:p14="http://schemas.microsoft.com/office/powerpoint/2010/main" val="357265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767D01C-AFEE-10DC-6F8E-AB29BE73F96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84939CCA-C4C6-386C-0DC0-C399C1CC74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2D21CC2-92A0-68F2-1DA0-2F4CE610F1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15C88D-72F0-79F2-CAA5-F5C66E44BD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E0D16-3084-4710-858D-DE736BDACDDC}" type="datetimeFigureOut">
              <a:rPr lang="en-US" smtClean="0"/>
              <a:t>16/01/2025</a:t>
            </a:fld>
            <a:endParaRPr lang="en-US"/>
          </a:p>
        </p:txBody>
      </p:sp>
      <p:sp>
        <p:nvSpPr>
          <p:cNvPr id="5" name="Footer Placeholder 4">
            <a:extLst>
              <a:ext uri="{FF2B5EF4-FFF2-40B4-BE49-F238E27FC236}">
                <a16:creationId xmlns:a16="http://schemas.microsoft.com/office/drawing/2014/main" xmlns="" id="{0175A671-8599-EEDF-5ED8-1007F6CE68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DAF2095-A823-7444-7EB3-B35B1E410C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EB5B1-58EE-4CEE-809C-A8A02A879DA6}" type="slidenum">
              <a:rPr lang="en-US" smtClean="0"/>
              <a:t>‹#›</a:t>
            </a:fld>
            <a:endParaRPr lang="en-US"/>
          </a:p>
        </p:txBody>
      </p:sp>
    </p:spTree>
    <p:extLst>
      <p:ext uri="{BB962C8B-B14F-4D97-AF65-F5344CB8AC3E}">
        <p14:creationId xmlns:p14="http://schemas.microsoft.com/office/powerpoint/2010/main" val="2095745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17.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17.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17.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7.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6.svg"/><Relationship Id="rId7" Type="http://schemas.openxmlformats.org/officeDocument/2006/relationships/image" Target="../media/image17.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7.svg"/><Relationship Id="rId4" Type="http://schemas.openxmlformats.org/officeDocument/2006/relationships/image" Target="../media/image8.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7.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7.sv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7.sv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kids holding pencil and candy&#10;&#10;Description automatically generated">
            <a:extLst>
              <a:ext uri="{FF2B5EF4-FFF2-40B4-BE49-F238E27FC236}">
                <a16:creationId xmlns:a16="http://schemas.microsoft.com/office/drawing/2014/main" xmlns="" id="{ECFB274D-6CC6-9602-8E65-5393FBD46A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72"/>
          <a:stretch/>
        </p:blipFill>
        <p:spPr>
          <a:xfrm>
            <a:off x="0" y="0"/>
            <a:ext cx="12192000" cy="6857999"/>
          </a:xfrm>
          <a:prstGeom prst="rect">
            <a:avLst/>
          </a:prstGeom>
        </p:spPr>
      </p:pic>
      <p:sp>
        <p:nvSpPr>
          <p:cNvPr id="7" name="TextBox 6">
            <a:extLst>
              <a:ext uri="{FF2B5EF4-FFF2-40B4-BE49-F238E27FC236}">
                <a16:creationId xmlns:a16="http://schemas.microsoft.com/office/drawing/2014/main" xmlns="" id="{93378F1A-6207-4CCA-9BF6-6A781480429E}"/>
              </a:ext>
            </a:extLst>
          </p:cNvPr>
          <p:cNvSpPr txBox="1"/>
          <p:nvPr/>
        </p:nvSpPr>
        <p:spPr>
          <a:xfrm>
            <a:off x="3058856" y="1997838"/>
            <a:ext cx="6074287" cy="2862322"/>
          </a:xfrm>
          <a:prstGeom prst="rect">
            <a:avLst/>
          </a:prstGeom>
          <a:noFill/>
        </p:spPr>
        <p:txBody>
          <a:bodyPr wrap="square" rtlCol="0">
            <a:spAutoFit/>
          </a:bodyPr>
          <a:lstStyle/>
          <a:p>
            <a:pPr lvl="0" algn="ctr"/>
            <a:r>
              <a:rPr lang="vi-VN" sz="6000">
                <a:solidFill>
                  <a:srgbClr val="002060"/>
                </a:solidFill>
                <a:effectLst>
                  <a:outerShdw blurRad="38100" dist="38100" dir="2700000" algn="tl">
                    <a:srgbClr val="000000">
                      <a:alpha val="43137"/>
                    </a:srgbClr>
                  </a:outerShdw>
                </a:effectLst>
                <a:latin typeface="SVN-Every Movie Every Night" panose="02000500000000000000" pitchFamily="2" charset="0"/>
              </a:rPr>
              <a:t>Quan sát, tìm ý cho bài văn tả người</a:t>
            </a:r>
            <a:endParaRPr kumimoji="0" lang="en-US" sz="60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SVN-Every Movie Every Night" panose="02000500000000000000" pitchFamily="2" charset="0"/>
            </a:endParaRPr>
          </a:p>
        </p:txBody>
      </p:sp>
    </p:spTree>
    <p:extLst>
      <p:ext uri="{BB962C8B-B14F-4D97-AF65-F5344CB8AC3E}">
        <p14:creationId xmlns:p14="http://schemas.microsoft.com/office/powerpoint/2010/main" val="1256412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781048" y="469546"/>
            <a:ext cx="10636252" cy="57153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xmlns="" id="{CA7EA800-8209-723A-0B81-9FFE13317B5E}"/>
              </a:ext>
            </a:extLst>
          </p:cNvPr>
          <p:cNvSpPr/>
          <p:nvPr/>
        </p:nvSpPr>
        <p:spPr>
          <a:xfrm>
            <a:off x="50800" y="91367"/>
            <a:ext cx="942734" cy="855531"/>
          </a:xfrm>
          <a:custGeom>
            <a:avLst/>
            <a:gdLst/>
            <a:ahLst/>
            <a:cxnLst/>
            <a:rect l="l" t="t" r="r" b="b"/>
            <a:pathLst>
              <a:path w="1414101" h="1283296">
                <a:moveTo>
                  <a:pt x="0" y="0"/>
                </a:moveTo>
                <a:lnTo>
                  <a:pt x="1414100" y="0"/>
                </a:lnTo>
                <a:lnTo>
                  <a:pt x="1414100" y="1283296"/>
                </a:lnTo>
                <a:lnTo>
                  <a:pt x="0" y="1283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3412A0A3-AA72-E374-0454-5C4DD8DCCAE6}"/>
              </a:ext>
            </a:extLst>
          </p:cNvPr>
          <p:cNvSpPr txBox="1"/>
          <p:nvPr/>
        </p:nvSpPr>
        <p:spPr>
          <a:xfrm>
            <a:off x="4219941" y="774507"/>
            <a:ext cx="3447317"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vi-VN"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Bài văn tả ai?</a:t>
            </a:r>
          </a:p>
        </p:txBody>
      </p:sp>
      <p:pic>
        <p:nvPicPr>
          <p:cNvPr id="3" name="Picture 2">
            <a:extLst>
              <a:ext uri="{FF2B5EF4-FFF2-40B4-BE49-F238E27FC236}">
                <a16:creationId xmlns:a16="http://schemas.microsoft.com/office/drawing/2014/main" xmlns="" id="{8EDB7F31-0DBB-44C5-BBAB-780DC5034B86}"/>
              </a:ext>
            </a:extLst>
          </p:cNvPr>
          <p:cNvPicPr>
            <a:picLocks noChangeAspect="1"/>
          </p:cNvPicPr>
          <p:nvPr/>
        </p:nvPicPr>
        <p:blipFill>
          <a:blip r:embed="rId6"/>
          <a:stretch>
            <a:fillRect/>
          </a:stretch>
        </p:blipFill>
        <p:spPr>
          <a:xfrm>
            <a:off x="4969176" y="2200617"/>
            <a:ext cx="2892124" cy="3882876"/>
          </a:xfrm>
          <a:prstGeom prst="rect">
            <a:avLst/>
          </a:prstGeom>
        </p:spPr>
      </p:pic>
      <p:sp>
        <p:nvSpPr>
          <p:cNvPr id="10" name="TextBox 9">
            <a:extLst>
              <a:ext uri="{FF2B5EF4-FFF2-40B4-BE49-F238E27FC236}">
                <a16:creationId xmlns:a16="http://schemas.microsoft.com/office/drawing/2014/main" xmlns="" id="{03424D1B-ABEB-4649-9672-9F2FC07C1D5D}"/>
              </a:ext>
            </a:extLst>
          </p:cNvPr>
          <p:cNvSpPr txBox="1"/>
          <p:nvPr/>
        </p:nvSpPr>
        <p:spPr>
          <a:xfrm>
            <a:off x="3716949" y="1527517"/>
            <a:ext cx="4995251" cy="646331"/>
          </a:xfrm>
          <a:prstGeom prst="rect">
            <a:avLst/>
          </a:prstGeom>
          <a:noFill/>
        </p:spPr>
        <p:txBody>
          <a:bodyPr wrap="square">
            <a:spAutoFit/>
          </a:bodyPr>
          <a:lstStyle/>
          <a:p>
            <a:pPr lvl="0" algn="just"/>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Bài văn tả bác thợ rèn.</a:t>
            </a:r>
            <a:endParaRPr kumimoji="0" lang="vi-VN" sz="36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1474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190500" y="228600"/>
            <a:ext cx="11861800" cy="643288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xmlns="" id="{CA7EA800-8209-723A-0B81-9FFE13317B5E}"/>
              </a:ext>
            </a:extLst>
          </p:cNvPr>
          <p:cNvSpPr/>
          <p:nvPr/>
        </p:nvSpPr>
        <p:spPr>
          <a:xfrm>
            <a:off x="-227455" y="-101902"/>
            <a:ext cx="942734" cy="855531"/>
          </a:xfrm>
          <a:custGeom>
            <a:avLst/>
            <a:gdLst/>
            <a:ahLst/>
            <a:cxnLst/>
            <a:rect l="l" t="t" r="r" b="b"/>
            <a:pathLst>
              <a:path w="1414101" h="1283296">
                <a:moveTo>
                  <a:pt x="0" y="0"/>
                </a:moveTo>
                <a:lnTo>
                  <a:pt x="1414100" y="0"/>
                </a:lnTo>
                <a:lnTo>
                  <a:pt x="1414100" y="1283296"/>
                </a:lnTo>
                <a:lnTo>
                  <a:pt x="0" y="1283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3412A0A3-AA72-E374-0454-5C4DD8DCCAE6}"/>
              </a:ext>
            </a:extLst>
          </p:cNvPr>
          <p:cNvSpPr txBox="1"/>
          <p:nvPr/>
        </p:nvSpPr>
        <p:spPr>
          <a:xfrm>
            <a:off x="718283" y="453147"/>
            <a:ext cx="1080623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b. </a:t>
            </a: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Tác giả chọn tả những đặc điểm hình dáng và hoạt động nào của</a:t>
            </a: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người đó? Mỗi đặc điểm, hoạt động được tả bằng những từ ngữ, hình</a:t>
            </a: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ảnh nào?</a:t>
            </a:r>
            <a:endParaRPr kumimoji="0" lang="vi-VN" sz="28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8EDB7F31-0DBB-44C5-BBAB-780DC5034B86}"/>
              </a:ext>
            </a:extLst>
          </p:cNvPr>
          <p:cNvPicPr>
            <a:picLocks noChangeAspect="1"/>
          </p:cNvPicPr>
          <p:nvPr/>
        </p:nvPicPr>
        <p:blipFill>
          <a:blip r:embed="rId6"/>
          <a:stretch>
            <a:fillRect/>
          </a:stretch>
        </p:blipFill>
        <p:spPr>
          <a:xfrm>
            <a:off x="9739392" y="2513127"/>
            <a:ext cx="2050445" cy="2752864"/>
          </a:xfrm>
          <a:prstGeom prst="rect">
            <a:avLst/>
          </a:prstGeom>
        </p:spPr>
      </p:pic>
      <p:sp>
        <p:nvSpPr>
          <p:cNvPr id="2" name="Rectangle: Rounded Corners 1">
            <a:extLst>
              <a:ext uri="{FF2B5EF4-FFF2-40B4-BE49-F238E27FC236}">
                <a16:creationId xmlns:a16="http://schemas.microsoft.com/office/drawing/2014/main" xmlns="" id="{26DF4866-C652-493D-8656-A05B7876A0C0}"/>
              </a:ext>
            </a:extLst>
          </p:cNvPr>
          <p:cNvSpPr/>
          <p:nvPr/>
        </p:nvSpPr>
        <p:spPr>
          <a:xfrm>
            <a:off x="748293" y="1999333"/>
            <a:ext cx="6209677" cy="465181"/>
          </a:xfrm>
          <a:prstGeom prst="roundRect">
            <a:avLst>
              <a:gd name="adj" fmla="val 48040"/>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9Slide02 Noi dung rat dai" panose="02000000000000000000" pitchFamily="2" charset="0"/>
                <a:ea typeface="#9Slide02 Noi dung rat dai" panose="02000000000000000000" pitchFamily="2" charset="0"/>
              </a:rPr>
              <a:t>Tầm vóc: cao lớn, cao lớn nhất vùng</a:t>
            </a:r>
          </a:p>
        </p:txBody>
      </p:sp>
      <p:sp>
        <p:nvSpPr>
          <p:cNvPr id="10" name="Rectangle: Rounded Corners 9">
            <a:extLst>
              <a:ext uri="{FF2B5EF4-FFF2-40B4-BE49-F238E27FC236}">
                <a16:creationId xmlns:a16="http://schemas.microsoft.com/office/drawing/2014/main" xmlns="" id="{90DEAAB9-7FD2-42FC-9267-06209CECA601}"/>
              </a:ext>
            </a:extLst>
          </p:cNvPr>
          <p:cNvSpPr/>
          <p:nvPr/>
        </p:nvSpPr>
        <p:spPr>
          <a:xfrm>
            <a:off x="715280" y="2573543"/>
            <a:ext cx="6343294" cy="465181"/>
          </a:xfrm>
          <a:prstGeom prst="roundRect">
            <a:avLst>
              <a:gd name="adj" fmla="val 48040"/>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9Slide02 Noi dung rat dai" panose="02000000000000000000" pitchFamily="2" charset="0"/>
                <a:ea typeface="#9Slide02 Noi dung rat dai" panose="02000000000000000000" pitchFamily="2" charset="0"/>
              </a:rPr>
              <a:t>Cánh tay: ám đen khói lửa và bụi búa sắt;</a:t>
            </a:r>
          </a:p>
        </p:txBody>
      </p:sp>
      <p:sp>
        <p:nvSpPr>
          <p:cNvPr id="11" name="Rectangle: Rounded Corners 10">
            <a:extLst>
              <a:ext uri="{FF2B5EF4-FFF2-40B4-BE49-F238E27FC236}">
                <a16:creationId xmlns:a16="http://schemas.microsoft.com/office/drawing/2014/main" xmlns="" id="{6AFCC7BD-CCD3-4827-A5EA-802160D64F06}"/>
              </a:ext>
            </a:extLst>
          </p:cNvPr>
          <p:cNvSpPr/>
          <p:nvPr/>
        </p:nvSpPr>
        <p:spPr>
          <a:xfrm>
            <a:off x="655382" y="3123845"/>
            <a:ext cx="6456618" cy="465181"/>
          </a:xfrm>
          <a:prstGeom prst="roundRect">
            <a:avLst>
              <a:gd name="adj" fmla="val 48040"/>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9Slide02 Noi dung rat dai" panose="02000000000000000000" pitchFamily="2" charset="0"/>
                <a:ea typeface="#9Slide02 Noi dung rat dai" panose="02000000000000000000" pitchFamily="2" charset="0"/>
              </a:rPr>
              <a:t>Đôi mắt: trẻ, to, xanh, trong ngời (như thép);</a:t>
            </a:r>
            <a:endParaRPr lang="en-US" sz="2800">
              <a:solidFill>
                <a:schemeClr val="tx1"/>
              </a:solidFill>
              <a:latin typeface="#9Slide02 Noi dung rat dai" panose="02000000000000000000" pitchFamily="2" charset="0"/>
              <a:ea typeface="#9Slide02 Noi dung rat dai" panose="02000000000000000000" pitchFamily="2" charset="0"/>
            </a:endParaRPr>
          </a:p>
        </p:txBody>
      </p:sp>
      <p:sp>
        <p:nvSpPr>
          <p:cNvPr id="13" name="Rectangle: Rounded Corners 12">
            <a:extLst>
              <a:ext uri="{FF2B5EF4-FFF2-40B4-BE49-F238E27FC236}">
                <a16:creationId xmlns:a16="http://schemas.microsoft.com/office/drawing/2014/main" xmlns="" id="{106DCBB3-16C9-4C98-8B76-7D6F781C1FD8}"/>
              </a:ext>
            </a:extLst>
          </p:cNvPr>
          <p:cNvSpPr/>
          <p:nvPr/>
        </p:nvSpPr>
        <p:spPr>
          <a:xfrm>
            <a:off x="655382" y="3700177"/>
            <a:ext cx="6456618" cy="465181"/>
          </a:xfrm>
          <a:prstGeom prst="roundRect">
            <a:avLst>
              <a:gd name="adj" fmla="val 48040"/>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9Slide02 Noi dung rat dai" panose="02000000000000000000" pitchFamily="2" charset="0"/>
                <a:ea typeface="#9Slide02 Noi dung rat dai" panose="02000000000000000000" pitchFamily="2" charset="0"/>
              </a:rPr>
              <a:t>Khuôn mặt: vuông vức;</a:t>
            </a:r>
            <a:endParaRPr lang="en-US" sz="2800">
              <a:solidFill>
                <a:schemeClr val="tx1"/>
              </a:solidFill>
              <a:latin typeface="#9Slide02 Noi dung rat dai" panose="02000000000000000000" pitchFamily="2" charset="0"/>
              <a:ea typeface="#9Slide02 Noi dung rat dai" panose="02000000000000000000" pitchFamily="2" charset="0"/>
            </a:endParaRPr>
          </a:p>
        </p:txBody>
      </p:sp>
      <p:sp>
        <p:nvSpPr>
          <p:cNvPr id="15" name="Rectangle: Rounded Corners 14">
            <a:extLst>
              <a:ext uri="{FF2B5EF4-FFF2-40B4-BE49-F238E27FC236}">
                <a16:creationId xmlns:a16="http://schemas.microsoft.com/office/drawing/2014/main" xmlns="" id="{5FA3CDC8-B0FB-464F-81FF-38400A347C80}"/>
              </a:ext>
            </a:extLst>
          </p:cNvPr>
          <p:cNvSpPr/>
          <p:nvPr/>
        </p:nvSpPr>
        <p:spPr>
          <a:xfrm>
            <a:off x="655382" y="4283553"/>
            <a:ext cx="6456618" cy="465181"/>
          </a:xfrm>
          <a:prstGeom prst="roundRect">
            <a:avLst>
              <a:gd name="adj" fmla="val 48040"/>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9Slide02 Noi dung rat dai" panose="02000000000000000000" pitchFamily="2" charset="0"/>
                <a:ea typeface="#9Slide02 Noi dung rat dai" panose="02000000000000000000" pitchFamily="2" charset="0"/>
              </a:rPr>
              <a:t>Tóc: rậm, dày;</a:t>
            </a:r>
            <a:endParaRPr lang="en-US" sz="2800">
              <a:solidFill>
                <a:schemeClr val="tx1"/>
              </a:solidFill>
              <a:latin typeface="#9Slide02 Noi dung rat dai" panose="02000000000000000000" pitchFamily="2" charset="0"/>
              <a:ea typeface="#9Slide02 Noi dung rat dai" panose="02000000000000000000" pitchFamily="2" charset="0"/>
            </a:endParaRPr>
          </a:p>
        </p:txBody>
      </p:sp>
      <p:sp>
        <p:nvSpPr>
          <p:cNvPr id="16" name="Rectangle: Rounded Corners 15">
            <a:extLst>
              <a:ext uri="{FF2B5EF4-FFF2-40B4-BE49-F238E27FC236}">
                <a16:creationId xmlns:a16="http://schemas.microsoft.com/office/drawing/2014/main" xmlns="" id="{6B01300E-AB53-4FFA-814D-A56995782B98}"/>
              </a:ext>
            </a:extLst>
          </p:cNvPr>
          <p:cNvSpPr/>
          <p:nvPr/>
        </p:nvSpPr>
        <p:spPr>
          <a:xfrm>
            <a:off x="7737036" y="3514771"/>
            <a:ext cx="2014274" cy="723634"/>
          </a:xfrm>
          <a:prstGeom prst="roundRect">
            <a:avLst>
              <a:gd name="adj" fmla="val 48040"/>
            </a:avLst>
          </a:prstGeom>
          <a:solidFill>
            <a:srgbClr val="FFFF0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rat dai" panose="02000000000000000000" pitchFamily="2" charset="0"/>
                <a:ea typeface="#9Slide02 Noi dung rat dai" panose="02000000000000000000" pitchFamily="2" charset="0"/>
              </a:rPr>
              <a:t>Hình dáng</a:t>
            </a:r>
          </a:p>
        </p:txBody>
      </p:sp>
      <p:sp>
        <p:nvSpPr>
          <p:cNvPr id="17" name="Rectangle: Rounded Corners 16">
            <a:extLst>
              <a:ext uri="{FF2B5EF4-FFF2-40B4-BE49-F238E27FC236}">
                <a16:creationId xmlns:a16="http://schemas.microsoft.com/office/drawing/2014/main" xmlns="" id="{82EF82AD-EF96-4E13-BCE9-2C24C5497068}"/>
              </a:ext>
            </a:extLst>
          </p:cNvPr>
          <p:cNvSpPr/>
          <p:nvPr/>
        </p:nvSpPr>
        <p:spPr>
          <a:xfrm>
            <a:off x="715279" y="1438855"/>
            <a:ext cx="6241891" cy="440161"/>
          </a:xfrm>
          <a:prstGeom prst="roundRect">
            <a:avLst>
              <a:gd name="adj" fmla="val 48040"/>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9Slide02 Noi dung rat dai" panose="02000000000000000000" pitchFamily="2" charset="0"/>
                <a:ea typeface="#9Slide02 Noi dung rat dai" panose="02000000000000000000" pitchFamily="2" charset="0"/>
              </a:rPr>
              <a:t>Vai: cuộn khúc</a:t>
            </a:r>
          </a:p>
        </p:txBody>
      </p:sp>
      <p:sp>
        <p:nvSpPr>
          <p:cNvPr id="18" name="Rectangle: Rounded Corners 17">
            <a:extLst>
              <a:ext uri="{FF2B5EF4-FFF2-40B4-BE49-F238E27FC236}">
                <a16:creationId xmlns:a16="http://schemas.microsoft.com/office/drawing/2014/main" xmlns="" id="{EED9ADA8-1BD2-4D76-B0F8-B5DAE874AFCA}"/>
              </a:ext>
            </a:extLst>
          </p:cNvPr>
          <p:cNvSpPr/>
          <p:nvPr/>
        </p:nvSpPr>
        <p:spPr>
          <a:xfrm>
            <a:off x="715279" y="4862866"/>
            <a:ext cx="6456618" cy="465181"/>
          </a:xfrm>
          <a:prstGeom prst="roundRect">
            <a:avLst>
              <a:gd name="adj" fmla="val 48040"/>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9Slide02 Noi dung rat dai" panose="02000000000000000000" pitchFamily="2" charset="0"/>
                <a:ea typeface="#9Slide02 Noi dung rat dai" panose="02000000000000000000" pitchFamily="2" charset="0"/>
              </a:rPr>
              <a:t>Quai hàm: bạnh;</a:t>
            </a:r>
            <a:endParaRPr lang="en-US" sz="2800">
              <a:solidFill>
                <a:schemeClr val="tx1"/>
              </a:solidFill>
              <a:latin typeface="#9Slide02 Noi dung rat dai" panose="02000000000000000000" pitchFamily="2" charset="0"/>
              <a:ea typeface="#9Slide02 Noi dung rat dai" panose="02000000000000000000" pitchFamily="2" charset="0"/>
            </a:endParaRPr>
          </a:p>
        </p:txBody>
      </p:sp>
      <p:sp>
        <p:nvSpPr>
          <p:cNvPr id="19" name="Rectangle: Rounded Corners 18">
            <a:extLst>
              <a:ext uri="{FF2B5EF4-FFF2-40B4-BE49-F238E27FC236}">
                <a16:creationId xmlns:a16="http://schemas.microsoft.com/office/drawing/2014/main" xmlns="" id="{7BCFBF59-76A8-48DC-852C-CD6DD07D00F9}"/>
              </a:ext>
            </a:extLst>
          </p:cNvPr>
          <p:cNvSpPr/>
          <p:nvPr/>
        </p:nvSpPr>
        <p:spPr>
          <a:xfrm>
            <a:off x="715279" y="5446242"/>
            <a:ext cx="6456618" cy="465181"/>
          </a:xfrm>
          <a:prstGeom prst="roundRect">
            <a:avLst>
              <a:gd name="adj" fmla="val 48040"/>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9Slide02 Noi dung rat dai" panose="02000000000000000000" pitchFamily="2" charset="0"/>
                <a:ea typeface="#9Slide02 Noi dung rat dai" panose="02000000000000000000" pitchFamily="2" charset="0"/>
              </a:rPr>
              <a:t>Tiếng thở: rền vang (như ngáy);</a:t>
            </a:r>
            <a:endParaRPr lang="en-US" sz="2800">
              <a:solidFill>
                <a:schemeClr val="tx1"/>
              </a:solidFill>
              <a:latin typeface="#9Slide02 Noi dung rat dai" panose="02000000000000000000" pitchFamily="2" charset="0"/>
              <a:ea typeface="#9Slide02 Noi dung rat dai" panose="02000000000000000000" pitchFamily="2" charset="0"/>
            </a:endParaRPr>
          </a:p>
        </p:txBody>
      </p:sp>
      <p:sp>
        <p:nvSpPr>
          <p:cNvPr id="20" name="Rectangle: Rounded Corners 19">
            <a:extLst>
              <a:ext uri="{FF2B5EF4-FFF2-40B4-BE49-F238E27FC236}">
                <a16:creationId xmlns:a16="http://schemas.microsoft.com/office/drawing/2014/main" xmlns="" id="{DBD5672C-07DE-43DD-9E79-92307DD295E3}"/>
              </a:ext>
            </a:extLst>
          </p:cNvPr>
          <p:cNvSpPr/>
          <p:nvPr/>
        </p:nvSpPr>
        <p:spPr>
          <a:xfrm>
            <a:off x="715279" y="5971012"/>
            <a:ext cx="6456618" cy="465181"/>
          </a:xfrm>
          <a:prstGeom prst="roundRect">
            <a:avLst>
              <a:gd name="adj" fmla="val 48040"/>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9Slide02 Noi dung rat dai" panose="02000000000000000000" pitchFamily="2" charset="0"/>
                <a:ea typeface="#9Slide02 Noi dung rat dai" panose="02000000000000000000" pitchFamily="2" charset="0"/>
              </a:rPr>
              <a:t>Bộ ngực: lực lưỡng (như bằng sắt).</a:t>
            </a:r>
            <a:endParaRPr lang="en-US" sz="2800">
              <a:solidFill>
                <a:schemeClr val="tx1"/>
              </a:solidFill>
              <a:latin typeface="#9Slide02 Noi dung rat dai" panose="02000000000000000000" pitchFamily="2" charset="0"/>
              <a:ea typeface="#9Slide02 Noi dung rat dai" panose="02000000000000000000" pitchFamily="2" charset="0"/>
            </a:endParaRPr>
          </a:p>
        </p:txBody>
      </p:sp>
      <p:cxnSp>
        <p:nvCxnSpPr>
          <p:cNvPr id="8" name="Straight Arrow Connector 7">
            <a:extLst>
              <a:ext uri="{FF2B5EF4-FFF2-40B4-BE49-F238E27FC236}">
                <a16:creationId xmlns:a16="http://schemas.microsoft.com/office/drawing/2014/main" xmlns="" id="{A18BA81B-79C2-4E25-97C0-C074785A8033}"/>
              </a:ext>
            </a:extLst>
          </p:cNvPr>
          <p:cNvCxnSpPr>
            <a:stCxn id="16" idx="1"/>
            <a:endCxn id="17" idx="3"/>
          </p:cNvCxnSpPr>
          <p:nvPr/>
        </p:nvCxnSpPr>
        <p:spPr>
          <a:xfrm flipH="1" flipV="1">
            <a:off x="6957170" y="1658936"/>
            <a:ext cx="779866" cy="2217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0BF7D342-7B23-418C-B02E-CABD371CBA28}"/>
              </a:ext>
            </a:extLst>
          </p:cNvPr>
          <p:cNvCxnSpPr>
            <a:cxnSpLocks/>
          </p:cNvCxnSpPr>
          <p:nvPr/>
        </p:nvCxnSpPr>
        <p:spPr>
          <a:xfrm flipH="1" flipV="1">
            <a:off x="6896096" y="2114214"/>
            <a:ext cx="804260" cy="1762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AD076F49-C2B8-44E1-A2AA-DACE7811BAE1}"/>
              </a:ext>
            </a:extLst>
          </p:cNvPr>
          <p:cNvCxnSpPr>
            <a:cxnSpLocks/>
            <a:stCxn id="16" idx="1"/>
          </p:cNvCxnSpPr>
          <p:nvPr/>
        </p:nvCxnSpPr>
        <p:spPr>
          <a:xfrm flipH="1" flipV="1">
            <a:off x="7050412" y="2799808"/>
            <a:ext cx="686624" cy="1076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45FCAA5C-C604-4362-8C97-A69C93D08B62}"/>
              </a:ext>
            </a:extLst>
          </p:cNvPr>
          <p:cNvCxnSpPr>
            <a:cxnSpLocks/>
            <a:stCxn id="16" idx="1"/>
          </p:cNvCxnSpPr>
          <p:nvPr/>
        </p:nvCxnSpPr>
        <p:spPr>
          <a:xfrm flipH="1" flipV="1">
            <a:off x="7083582" y="3292948"/>
            <a:ext cx="653454" cy="583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99DE30CD-1E55-4E9E-8F8A-98D7477637C8}"/>
              </a:ext>
            </a:extLst>
          </p:cNvPr>
          <p:cNvCxnSpPr>
            <a:cxnSpLocks/>
          </p:cNvCxnSpPr>
          <p:nvPr/>
        </p:nvCxnSpPr>
        <p:spPr>
          <a:xfrm flipH="1">
            <a:off x="7107976" y="3843594"/>
            <a:ext cx="592380" cy="20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66205253-0DBA-44AA-81DE-2D293D7F81A7}"/>
              </a:ext>
            </a:extLst>
          </p:cNvPr>
          <p:cNvCxnSpPr>
            <a:cxnSpLocks/>
          </p:cNvCxnSpPr>
          <p:nvPr/>
        </p:nvCxnSpPr>
        <p:spPr>
          <a:xfrm flipH="1">
            <a:off x="7067398" y="3860091"/>
            <a:ext cx="632958" cy="587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36BE7C91-2946-434A-BAA4-BF98895D55C9}"/>
              </a:ext>
            </a:extLst>
          </p:cNvPr>
          <p:cNvCxnSpPr>
            <a:cxnSpLocks/>
          </p:cNvCxnSpPr>
          <p:nvPr/>
        </p:nvCxnSpPr>
        <p:spPr>
          <a:xfrm flipH="1">
            <a:off x="7137248" y="3876588"/>
            <a:ext cx="559428" cy="1106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CA81A73A-DDC0-45F8-8B06-5C6CDE951FF7}"/>
              </a:ext>
            </a:extLst>
          </p:cNvPr>
          <p:cNvCxnSpPr>
            <a:cxnSpLocks/>
            <a:stCxn id="16" idx="1"/>
          </p:cNvCxnSpPr>
          <p:nvPr/>
        </p:nvCxnSpPr>
        <p:spPr>
          <a:xfrm flipH="1">
            <a:off x="7114010" y="3876588"/>
            <a:ext cx="623026" cy="1767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13506F04-DAE7-4CE9-8FFF-9214545CE91E}"/>
              </a:ext>
            </a:extLst>
          </p:cNvPr>
          <p:cNvCxnSpPr>
            <a:cxnSpLocks/>
            <a:stCxn id="16" idx="1"/>
          </p:cNvCxnSpPr>
          <p:nvPr/>
        </p:nvCxnSpPr>
        <p:spPr>
          <a:xfrm flipH="1">
            <a:off x="7162946" y="3876588"/>
            <a:ext cx="574090" cy="2289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737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randombar(horizont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3" grpId="0" animBg="1"/>
      <p:bldP spid="15"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190500" y="228600"/>
            <a:ext cx="11861800" cy="643288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xmlns="" id="{CA7EA800-8209-723A-0B81-9FFE13317B5E}"/>
              </a:ext>
            </a:extLst>
          </p:cNvPr>
          <p:cNvSpPr/>
          <p:nvPr/>
        </p:nvSpPr>
        <p:spPr>
          <a:xfrm>
            <a:off x="-227455" y="-101902"/>
            <a:ext cx="942734" cy="855531"/>
          </a:xfrm>
          <a:custGeom>
            <a:avLst/>
            <a:gdLst/>
            <a:ahLst/>
            <a:cxnLst/>
            <a:rect l="l" t="t" r="r" b="b"/>
            <a:pathLst>
              <a:path w="1414101" h="1283296">
                <a:moveTo>
                  <a:pt x="0" y="0"/>
                </a:moveTo>
                <a:lnTo>
                  <a:pt x="1414100" y="0"/>
                </a:lnTo>
                <a:lnTo>
                  <a:pt x="1414100" y="1283296"/>
                </a:lnTo>
                <a:lnTo>
                  <a:pt x="0" y="1283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3412A0A3-AA72-E374-0454-5C4DD8DCCAE6}"/>
              </a:ext>
            </a:extLst>
          </p:cNvPr>
          <p:cNvSpPr txBox="1"/>
          <p:nvPr/>
        </p:nvSpPr>
        <p:spPr>
          <a:xfrm>
            <a:off x="718283" y="453147"/>
            <a:ext cx="1080623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b. </a:t>
            </a: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Tác giả chọn tả những đặc điểm hình dáng và hoạt động nào của</a:t>
            </a: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người đó? Mỗi đặc điểm, hoạt động được tả bằng những từ ngữ, hình</a:t>
            </a: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ảnh nào?</a:t>
            </a:r>
            <a:endParaRPr kumimoji="0" lang="vi-VN" sz="28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8EDB7F31-0DBB-44C5-BBAB-780DC5034B86}"/>
              </a:ext>
            </a:extLst>
          </p:cNvPr>
          <p:cNvPicPr>
            <a:picLocks noChangeAspect="1"/>
          </p:cNvPicPr>
          <p:nvPr/>
        </p:nvPicPr>
        <p:blipFill>
          <a:blip r:embed="rId6"/>
          <a:stretch>
            <a:fillRect/>
          </a:stretch>
        </p:blipFill>
        <p:spPr>
          <a:xfrm>
            <a:off x="9777492" y="2528039"/>
            <a:ext cx="2050445" cy="2752864"/>
          </a:xfrm>
          <a:prstGeom prst="rect">
            <a:avLst/>
          </a:prstGeom>
        </p:spPr>
      </p:pic>
      <p:sp>
        <p:nvSpPr>
          <p:cNvPr id="2" name="Rectangle: Rounded Corners 1">
            <a:extLst>
              <a:ext uri="{FF2B5EF4-FFF2-40B4-BE49-F238E27FC236}">
                <a16:creationId xmlns:a16="http://schemas.microsoft.com/office/drawing/2014/main" xmlns="" id="{26DF4866-C652-493D-8656-A05B7876A0C0}"/>
              </a:ext>
            </a:extLst>
          </p:cNvPr>
          <p:cNvSpPr/>
          <p:nvPr/>
        </p:nvSpPr>
        <p:spPr>
          <a:xfrm>
            <a:off x="804238" y="3011739"/>
            <a:ext cx="6209677" cy="954107"/>
          </a:xfrm>
          <a:prstGeom prst="roundRect">
            <a:avLst>
              <a:gd name="adj" fmla="val 48040"/>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prstClr val="black"/>
                </a:solidFill>
                <a:latin typeface="#9Slide02 Noi dung rat dai" panose="02000000000000000000" pitchFamily="2" charset="0"/>
                <a:ea typeface="#9Slide02 Noi dung rat dai" panose="02000000000000000000" pitchFamily="2" charset="0"/>
              </a:rPr>
              <a:t>Ngửa ra sau lấy đà, rồi giáng búa xuống;</a:t>
            </a:r>
            <a:endParaRPr kumimoji="0" lang="en-US" sz="28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endParaRPr>
          </a:p>
        </p:txBody>
      </p:sp>
      <p:sp>
        <p:nvSpPr>
          <p:cNvPr id="10" name="Rectangle: Rounded Corners 9">
            <a:extLst>
              <a:ext uri="{FF2B5EF4-FFF2-40B4-BE49-F238E27FC236}">
                <a16:creationId xmlns:a16="http://schemas.microsoft.com/office/drawing/2014/main" xmlns="" id="{90DEAAB9-7FD2-42FC-9267-06209CECA601}"/>
              </a:ext>
            </a:extLst>
          </p:cNvPr>
          <p:cNvSpPr/>
          <p:nvPr/>
        </p:nvSpPr>
        <p:spPr>
          <a:xfrm>
            <a:off x="715279" y="4162363"/>
            <a:ext cx="6343294" cy="954107"/>
          </a:xfrm>
          <a:prstGeom prst="roundRect">
            <a:avLst>
              <a:gd name="adj" fmla="val 48040"/>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a:solidFill>
                  <a:prstClr val="black"/>
                </a:solidFill>
                <a:latin typeface="#9Slide02 Noi dung rat dai" panose="02000000000000000000" pitchFamily="2" charset="0"/>
                <a:ea typeface="#9Slide02 Noi dung rat dai" panose="02000000000000000000" pitchFamily="2" charset="0"/>
              </a:rPr>
              <a:t>Thân mình lắc lư uyển chuyển;</a:t>
            </a:r>
            <a:endParaRPr kumimoji="0" lang="en-US" sz="28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endParaRPr>
          </a:p>
        </p:txBody>
      </p:sp>
      <p:sp>
        <p:nvSpPr>
          <p:cNvPr id="11" name="Rectangle: Rounded Corners 10">
            <a:extLst>
              <a:ext uri="{FF2B5EF4-FFF2-40B4-BE49-F238E27FC236}">
                <a16:creationId xmlns:a16="http://schemas.microsoft.com/office/drawing/2014/main" xmlns="" id="{6AFCC7BD-CCD3-4827-A5EA-802160D64F06}"/>
              </a:ext>
            </a:extLst>
          </p:cNvPr>
          <p:cNvSpPr/>
          <p:nvPr/>
        </p:nvSpPr>
        <p:spPr>
          <a:xfrm>
            <a:off x="782088" y="5312987"/>
            <a:ext cx="6456618" cy="954107"/>
          </a:xfrm>
          <a:prstGeom prst="roundRect">
            <a:avLst>
              <a:gd name="adj" fmla="val 48040"/>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a:solidFill>
                  <a:prstClr val="black"/>
                </a:solidFill>
                <a:latin typeface="#9Slide02 Noi dung rat dai" panose="02000000000000000000" pitchFamily="2" charset="0"/>
                <a:ea typeface="#9Slide02 Noi dung rat dai" panose="02000000000000000000" pitchFamily="2" charset="0"/>
              </a:rPr>
              <a:t>Quay những vòng tròn đều đặn, mang theo vô số ánh lửa và để lại ánh chớp trên đe.)</a:t>
            </a:r>
            <a:endParaRPr kumimoji="0" lang="en-US" sz="28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endParaRPr>
          </a:p>
        </p:txBody>
      </p:sp>
      <p:sp>
        <p:nvSpPr>
          <p:cNvPr id="16" name="Rectangle: Rounded Corners 15">
            <a:extLst>
              <a:ext uri="{FF2B5EF4-FFF2-40B4-BE49-F238E27FC236}">
                <a16:creationId xmlns:a16="http://schemas.microsoft.com/office/drawing/2014/main" xmlns="" id="{6B01300E-AB53-4FFA-814D-A56995782B98}"/>
              </a:ext>
            </a:extLst>
          </p:cNvPr>
          <p:cNvSpPr/>
          <p:nvPr/>
        </p:nvSpPr>
        <p:spPr>
          <a:xfrm>
            <a:off x="7737036" y="3514770"/>
            <a:ext cx="2677934" cy="1217253"/>
          </a:xfrm>
          <a:prstGeom prst="roundRect">
            <a:avLst>
              <a:gd name="adj" fmla="val 48040"/>
            </a:avLst>
          </a:prstGeom>
          <a:solidFill>
            <a:srgbClr val="F6FA7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Hoạt động: rèn một lưỡi cày:</a:t>
            </a:r>
            <a:endParaRPr kumimoji="0" lang="en-US" sz="28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endParaRPr>
          </a:p>
        </p:txBody>
      </p:sp>
      <p:sp>
        <p:nvSpPr>
          <p:cNvPr id="17" name="Rectangle: Rounded Corners 16">
            <a:extLst>
              <a:ext uri="{FF2B5EF4-FFF2-40B4-BE49-F238E27FC236}">
                <a16:creationId xmlns:a16="http://schemas.microsoft.com/office/drawing/2014/main" xmlns="" id="{82EF82AD-EF96-4E13-BCE9-2C24C5497068}"/>
              </a:ext>
            </a:extLst>
          </p:cNvPr>
          <p:cNvSpPr/>
          <p:nvPr/>
        </p:nvSpPr>
        <p:spPr>
          <a:xfrm>
            <a:off x="765980" y="1801643"/>
            <a:ext cx="6241891" cy="902790"/>
          </a:xfrm>
          <a:prstGeom prst="roundRect">
            <a:avLst>
              <a:gd name="adj" fmla="val 48040"/>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a:solidFill>
                  <a:prstClr val="black"/>
                </a:solidFill>
                <a:latin typeface="#9Slide02 Noi dung rat dai" panose="02000000000000000000" pitchFamily="2" charset="0"/>
                <a:ea typeface="#9Slide02 Noi dung rat dai" panose="02000000000000000000" pitchFamily="2" charset="0"/>
              </a:rPr>
              <a:t>Hơi thở hằn lên những chiếc xương sườn của cái lồng ngực như bằng sắt;</a:t>
            </a:r>
            <a:endParaRPr kumimoji="0" lang="en-US" sz="28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endParaRPr>
          </a:p>
        </p:txBody>
      </p:sp>
      <p:cxnSp>
        <p:nvCxnSpPr>
          <p:cNvPr id="8" name="Straight Arrow Connector 7">
            <a:extLst>
              <a:ext uri="{FF2B5EF4-FFF2-40B4-BE49-F238E27FC236}">
                <a16:creationId xmlns:a16="http://schemas.microsoft.com/office/drawing/2014/main" xmlns="" id="{A18BA81B-79C2-4E25-97C0-C074785A8033}"/>
              </a:ext>
            </a:extLst>
          </p:cNvPr>
          <p:cNvCxnSpPr>
            <a:cxnSpLocks/>
            <a:endCxn id="17" idx="3"/>
          </p:cNvCxnSpPr>
          <p:nvPr/>
        </p:nvCxnSpPr>
        <p:spPr>
          <a:xfrm flipH="1" flipV="1">
            <a:off x="7007871" y="2253038"/>
            <a:ext cx="762960" cy="1793392"/>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0BF7D342-7B23-418C-B02E-CABD371CBA28}"/>
              </a:ext>
            </a:extLst>
          </p:cNvPr>
          <p:cNvCxnSpPr>
            <a:cxnSpLocks/>
          </p:cNvCxnSpPr>
          <p:nvPr/>
        </p:nvCxnSpPr>
        <p:spPr>
          <a:xfrm flipH="1" flipV="1">
            <a:off x="6918873" y="3318253"/>
            <a:ext cx="815278" cy="72817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AD076F49-C2B8-44E1-A2AA-DACE7811BAE1}"/>
              </a:ext>
            </a:extLst>
          </p:cNvPr>
          <p:cNvCxnSpPr>
            <a:cxnSpLocks/>
            <a:endCxn id="10" idx="3"/>
          </p:cNvCxnSpPr>
          <p:nvPr/>
        </p:nvCxnSpPr>
        <p:spPr>
          <a:xfrm flipH="1">
            <a:off x="7058573" y="4046430"/>
            <a:ext cx="712258" cy="59298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45FCAA5C-C604-4362-8C97-A69C93D08B62}"/>
              </a:ext>
            </a:extLst>
          </p:cNvPr>
          <p:cNvCxnSpPr>
            <a:cxnSpLocks/>
          </p:cNvCxnSpPr>
          <p:nvPr/>
        </p:nvCxnSpPr>
        <p:spPr>
          <a:xfrm flipH="1">
            <a:off x="7238706" y="4046430"/>
            <a:ext cx="532125" cy="167232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64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190500" y="228600"/>
            <a:ext cx="11861800" cy="643288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9EBE7C00-6AAA-49D7-875E-6EAF9BF02CC2}"/>
              </a:ext>
            </a:extLst>
          </p:cNvPr>
          <p:cNvSpPr txBox="1"/>
          <p:nvPr/>
        </p:nvSpPr>
        <p:spPr>
          <a:xfrm>
            <a:off x="718283" y="736006"/>
            <a:ext cx="10806233"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học được điều gì từ cách tác giả lựa chọn những đặc điểm ngoại</a:t>
            </a: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hình và hoạt động để miêu tả người đó?</a:t>
            </a:r>
            <a:endParaRPr kumimoji="0" lang="vi-VN" sz="36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3412A0A3-AA72-E374-0454-5C4DD8DCCAE6}"/>
              </a:ext>
            </a:extLst>
          </p:cNvPr>
          <p:cNvSpPr txBox="1"/>
          <p:nvPr/>
        </p:nvSpPr>
        <p:spPr>
          <a:xfrm>
            <a:off x="718283" y="2214023"/>
            <a:ext cx="10806233" cy="3970318"/>
          </a:xfrm>
          <a:prstGeom prst="rect">
            <a:avLst/>
          </a:prstGeom>
          <a:noFill/>
        </p:spPr>
        <p:txBody>
          <a:bodyPr wrap="square">
            <a:spAutoFit/>
          </a:bodyPr>
          <a:lstStyle/>
          <a:p>
            <a:pPr lvl="0" algn="just"/>
            <a:r>
              <a:rPr lang="en-US" sz="3600" b="1">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C00000"/>
                </a:solidFill>
                <a:latin typeface="Calibri" panose="020F0502020204030204" pitchFamily="34" charset="0"/>
                <a:ea typeface="Calibri" panose="020F0502020204030204" pitchFamily="34" charset="0"/>
                <a:cs typeface="Calibri" panose="020F0502020204030204" pitchFamily="34" charset="0"/>
              </a:rPr>
              <a:t>Tác giả lựa chọn những đặc điểm ngoại hình tiêu biểu, nổi bật thể hiện vẻ đẹp ngoại hình, sức vóc cũng như hoạt động quen thuộc, gắn với nghề nghiệp, thể hiện tinh thần, thái độ đối với công việc</a:t>
            </a:r>
            <a:endParaRPr lang="en-US" sz="3600" b="1">
              <a:solidFill>
                <a:srgbClr val="C00000"/>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600" b="1">
                <a:solidFill>
                  <a:srgbClr val="0070C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vi-VN" sz="36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a:solidFill>
                  <a:srgbClr val="0070C0"/>
                </a:solidFill>
                <a:latin typeface="Calibri" panose="020F0502020204030204" pitchFamily="34" charset="0"/>
                <a:ea typeface="Calibri" panose="020F0502020204030204" pitchFamily="34" charset="0"/>
                <a:cs typeface="Calibri" panose="020F0502020204030204" pitchFamily="34" charset="0"/>
              </a:rPr>
              <a:t>G</a:t>
            </a:r>
            <a:r>
              <a:rPr lang="vi-VN" sz="3600" b="1">
                <a:solidFill>
                  <a:srgbClr val="0070C0"/>
                </a:solidFill>
                <a:latin typeface="Calibri" panose="020F0502020204030204" pitchFamily="34" charset="0"/>
                <a:ea typeface="Calibri" panose="020F0502020204030204" pitchFamily="34" charset="0"/>
                <a:cs typeface="Calibri" panose="020F0502020204030204" pitchFamily="34" charset="0"/>
              </a:rPr>
              <a:t>iúp người đọc hình dung rõ nét về hình dáng và hoạt động, cảm nhận về sức vóc khoẻ khoắn, sự dẻo dai của bác thợ rèn.</a:t>
            </a:r>
            <a:endParaRPr kumimoji="0" lang="vi-VN" sz="3600" b="0" i="1"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2003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xmlns="" id="{28DD2300-B637-937F-36E8-94953A41FCCD}"/>
              </a:ext>
            </a:extLst>
          </p:cNvPr>
          <p:cNvSpPr/>
          <p:nvPr/>
        </p:nvSpPr>
        <p:spPr>
          <a:xfrm>
            <a:off x="0" y="0"/>
            <a:ext cx="12192000" cy="6941574"/>
          </a:xfrm>
          <a:custGeom>
            <a:avLst/>
            <a:gdLst/>
            <a:ahLst/>
            <a:cxnLst/>
            <a:rect l="l" t="t" r="r" b="b"/>
            <a:pathLst>
              <a:path w="1902980" h="1434371">
                <a:moveTo>
                  <a:pt x="0" y="0"/>
                </a:moveTo>
                <a:lnTo>
                  <a:pt x="1902980" y="0"/>
                </a:lnTo>
                <a:lnTo>
                  <a:pt x="1902980" y="1434371"/>
                </a:lnTo>
                <a:lnTo>
                  <a:pt x="0" y="14343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 name="Freeform 4">
            <a:extLst>
              <a:ext uri="{FF2B5EF4-FFF2-40B4-BE49-F238E27FC236}">
                <a16:creationId xmlns:a16="http://schemas.microsoft.com/office/drawing/2014/main" xmlns="" id="{C74E779B-BC09-FCFD-6679-4C23FDA7F0A6}"/>
              </a:ext>
            </a:extLst>
          </p:cNvPr>
          <p:cNvSpPr/>
          <p:nvPr/>
        </p:nvSpPr>
        <p:spPr>
          <a:xfrm>
            <a:off x="171445" y="2767393"/>
            <a:ext cx="2698755" cy="5002558"/>
          </a:xfrm>
          <a:custGeom>
            <a:avLst/>
            <a:gdLst/>
            <a:ahLst/>
            <a:cxnLst/>
            <a:rect l="l" t="t" r="r" b="b"/>
            <a:pathLst>
              <a:path w="966675" h="1744376">
                <a:moveTo>
                  <a:pt x="0" y="0"/>
                </a:moveTo>
                <a:lnTo>
                  <a:pt x="966675" y="0"/>
                </a:lnTo>
                <a:lnTo>
                  <a:pt x="966675" y="1744376"/>
                </a:lnTo>
                <a:lnTo>
                  <a:pt x="0" y="174437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A69FF586-2EC2-88DD-FFF9-5CF98F3194F2}"/>
              </a:ext>
            </a:extLst>
          </p:cNvPr>
          <p:cNvSpPr txBox="1"/>
          <p:nvPr/>
        </p:nvSpPr>
        <p:spPr>
          <a:xfrm>
            <a:off x="2870200" y="1558235"/>
            <a:ext cx="6617110" cy="2687915"/>
          </a:xfrm>
          <a:prstGeom prst="rect">
            <a:avLst/>
          </a:prstGeom>
          <a:noFill/>
        </p:spPr>
        <p:txBody>
          <a:bodyPr wrap="square">
            <a:spAutoFit/>
          </a:bodyPr>
          <a:lstStyle/>
          <a:p>
            <a:pPr marL="0" marR="0" lvl="0" indent="0" algn="ctr" defTabSz="914400" rtl="0" eaLnBrk="1" fontAlgn="auto" latinLnBrk="0" hangingPunct="1">
              <a:lnSpc>
                <a:spcPct val="100000"/>
              </a:lnSpc>
              <a:spcBef>
                <a:spcPts val="240"/>
              </a:spcBef>
              <a:spcAft>
                <a:spcPts val="240"/>
              </a:spcAft>
              <a:buClrTx/>
              <a:buSzTx/>
              <a:buFontTx/>
              <a:buNone/>
              <a:tabLst/>
              <a:defRPr/>
            </a:pPr>
            <a:r>
              <a:rPr kumimoji="0" lang="en-US" sz="5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Thực</a:t>
            </a:r>
            <a:r>
              <a:rPr kumimoji="0" lang="en-US" sz="5400" b="1" i="0" u="none" strike="noStrike" kern="1200" cap="none" spc="0" normalizeH="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hành</a:t>
            </a:r>
            <a:endParaRPr kumimoji="0" lang="en-US" sz="5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240"/>
              </a:spcBef>
              <a:spcAft>
                <a:spcPts val="240"/>
              </a:spcAft>
              <a:buClrTx/>
              <a:buSzTx/>
              <a:buFontTx/>
              <a:buNone/>
              <a:tabLst/>
              <a:defRPr/>
            </a:pPr>
            <a:r>
              <a:rPr kumimoji="0" lang="en-US" sz="5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quan sát một</a:t>
            </a:r>
            <a:r>
              <a:rPr kumimoji="0" lang="en-US" sz="5400" b="1" i="0" u="none" strike="noStrike" kern="1200" cap="none" spc="0" normalizeH="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240"/>
              </a:spcBef>
              <a:spcAft>
                <a:spcPts val="240"/>
              </a:spcAft>
              <a:buClrTx/>
              <a:buSzTx/>
              <a:buFontTx/>
              <a:buNone/>
              <a:tabLst/>
              <a:defRPr/>
            </a:pPr>
            <a:r>
              <a:rPr kumimoji="0" lang="en-US" sz="5400" b="1" i="0" u="none" strike="noStrike" kern="1200" cap="none" spc="0" normalizeH="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người thân</a:t>
            </a:r>
            <a:endParaRPr kumimoji="0" lang="en-US" sz="4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3268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501444" y="365125"/>
            <a:ext cx="11159613" cy="621265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xmlns="" id="{CA7EA800-8209-723A-0B81-9FFE13317B5E}"/>
              </a:ext>
            </a:extLst>
          </p:cNvPr>
          <p:cNvSpPr/>
          <p:nvPr/>
        </p:nvSpPr>
        <p:spPr>
          <a:xfrm>
            <a:off x="-29499" y="84906"/>
            <a:ext cx="942734" cy="855531"/>
          </a:xfrm>
          <a:custGeom>
            <a:avLst/>
            <a:gdLst/>
            <a:ahLst/>
            <a:cxnLst/>
            <a:rect l="l" t="t" r="r" b="b"/>
            <a:pathLst>
              <a:path w="1414101" h="1283296">
                <a:moveTo>
                  <a:pt x="0" y="0"/>
                </a:moveTo>
                <a:lnTo>
                  <a:pt x="1414100" y="0"/>
                </a:lnTo>
                <a:lnTo>
                  <a:pt x="1414100" y="1283296"/>
                </a:lnTo>
                <a:lnTo>
                  <a:pt x="0" y="1283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xmlns="" id="{B5B0ADF4-A151-0700-65E7-4AF73AE0B0AF}"/>
              </a:ext>
            </a:extLst>
          </p:cNvPr>
          <p:cNvSpPr txBox="1"/>
          <p:nvPr/>
        </p:nvSpPr>
        <p:spPr>
          <a:xfrm>
            <a:off x="994492" y="580969"/>
            <a:ext cx="10203015" cy="3108543"/>
          </a:xfrm>
          <a:prstGeom prst="rect">
            <a:avLst/>
          </a:prstGeom>
          <a:noFill/>
        </p:spPr>
        <p:txBody>
          <a:bodyPr wrap="square">
            <a:spAutoFit/>
          </a:bodyPr>
          <a:lstStyle/>
          <a:p>
            <a:pPr lvl="0" algn="just"/>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2.</a:t>
            </a:r>
            <a:r>
              <a:rPr lang="vi-VN" sz="2800">
                <a:solidFill>
                  <a:srgbClr val="000000"/>
                </a:solidFill>
                <a:latin typeface="Calibri" panose="020F0502020204030204" pitchFamily="34" charset="0"/>
                <a:ea typeface="Calibri" panose="020F0502020204030204" pitchFamily="34" charset="0"/>
                <a:cs typeface="Times New Roman" panose="02020603050405020304" pitchFamily="18" charset="0"/>
              </a:rPr>
              <a:t> Quan sát một người thân trong gia đình em, ghi lại những điều em</a:t>
            </a:r>
            <a:r>
              <a:rPr lang="en-US" sz="280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vi-VN" sz="2800">
                <a:solidFill>
                  <a:srgbClr val="000000"/>
                </a:solidFill>
                <a:latin typeface="Calibri" panose="020F0502020204030204" pitchFamily="34" charset="0"/>
                <a:ea typeface="Calibri" panose="020F0502020204030204" pitchFamily="34" charset="0"/>
                <a:cs typeface="Times New Roman" panose="02020603050405020304" pitchFamily="18" charset="0"/>
              </a:rPr>
              <a:t>quan sát được.</a:t>
            </a:r>
          </a:p>
          <a:p>
            <a:pPr lvl="0" algn="just"/>
            <a:r>
              <a:rPr lang="vi-VN" sz="2800" b="1" i="1">
                <a:solidFill>
                  <a:srgbClr val="0070C0"/>
                </a:solidFill>
                <a:latin typeface="Calibri" panose="020F0502020204030204" pitchFamily="34" charset="0"/>
                <a:ea typeface="Calibri" panose="020F0502020204030204" pitchFamily="34" charset="0"/>
                <a:cs typeface="Times New Roman" panose="02020603050405020304" pitchFamily="18" charset="0"/>
              </a:rPr>
              <a:t>Gợi ý:</a:t>
            </a:r>
          </a:p>
          <a:p>
            <a:pPr lvl="0" algn="just"/>
            <a:r>
              <a:rPr lang="vi-VN" sz="2800">
                <a:solidFill>
                  <a:srgbClr val="FF0000"/>
                </a:solidFill>
                <a:latin typeface="Calibri" panose="020F0502020204030204" pitchFamily="34" charset="0"/>
                <a:ea typeface="Calibri" panose="020F0502020204030204" pitchFamily="34" charset="0"/>
                <a:cs typeface="Times New Roman" panose="02020603050405020304" pitchFamily="18" charset="0"/>
              </a:rPr>
              <a:t>a.</a:t>
            </a:r>
            <a:r>
              <a:rPr lang="vi-VN" sz="2800">
                <a:solidFill>
                  <a:srgbClr val="000000"/>
                </a:solidFill>
                <a:latin typeface="Calibri" panose="020F0502020204030204" pitchFamily="34" charset="0"/>
                <a:ea typeface="Calibri" panose="020F0502020204030204" pitchFamily="34" charset="0"/>
                <a:cs typeface="Times New Roman" panose="02020603050405020304" pitchFamily="18" charset="0"/>
              </a:rPr>
              <a:t> Quan sát một người thân trong gia đình em:</a:t>
            </a:r>
          </a:p>
          <a:p>
            <a:pPr lvl="0" algn="just"/>
            <a:r>
              <a:rPr lang="vi-VN" sz="2800">
                <a:solidFill>
                  <a:srgbClr val="000000"/>
                </a:solidFill>
                <a:latin typeface="Calibri" panose="020F0502020204030204" pitchFamily="34" charset="0"/>
                <a:ea typeface="Calibri" panose="020F0502020204030204" pitchFamily="34" charset="0"/>
                <a:cs typeface="Times New Roman" panose="02020603050405020304" pitchFamily="18" charset="0"/>
              </a:rPr>
              <a:t>– Chọn những đặc điểm nổi bật về ngoại hình.</a:t>
            </a:r>
          </a:p>
          <a:p>
            <a:pPr lvl="0" algn="just"/>
            <a:r>
              <a:rPr lang="vi-VN" sz="2800">
                <a:solidFill>
                  <a:srgbClr val="000000"/>
                </a:solidFill>
                <a:latin typeface="Calibri" panose="020F0502020204030204" pitchFamily="34" charset="0"/>
                <a:ea typeface="Calibri" panose="020F0502020204030204" pitchFamily="34" charset="0"/>
                <a:cs typeface="Times New Roman" panose="02020603050405020304" pitchFamily="18" charset="0"/>
              </a:rPr>
              <a:t>– Nhớ lại những việc làm quen thuộc của người thân, thể hiện tính</a:t>
            </a:r>
          </a:p>
          <a:p>
            <a:pPr lvl="0" algn="just"/>
            <a:r>
              <a:rPr lang="vi-VN" sz="2800">
                <a:solidFill>
                  <a:srgbClr val="000000"/>
                </a:solidFill>
                <a:latin typeface="Calibri" panose="020F0502020204030204" pitchFamily="34" charset="0"/>
                <a:ea typeface="Calibri" panose="020F0502020204030204" pitchFamily="34" charset="0"/>
                <a:cs typeface="Times New Roman" panose="02020603050405020304" pitchFamily="18" charset="0"/>
              </a:rPr>
              <a:t>cách hoặc sự gắn bó với em.</a:t>
            </a:r>
          </a:p>
        </p:txBody>
      </p:sp>
      <p:pic>
        <p:nvPicPr>
          <p:cNvPr id="1026" name="Picture 2" descr="Gia Đình, Đoàn Viên, Sum Vầy, Con Người, Tải hình PNG 304 - Free.Vector6.com">
            <a:extLst>
              <a:ext uri="{FF2B5EF4-FFF2-40B4-BE49-F238E27FC236}">
                <a16:creationId xmlns:a16="http://schemas.microsoft.com/office/drawing/2014/main" xmlns="" id="{A4A65752-45CE-4BB8-935A-C5D0F1962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3049817"/>
            <a:ext cx="6690850" cy="350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2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7" dur="500"/>
                                        <p:tgtEl>
                                          <p:spTgt spid="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2" dur="500"/>
                                        <p:tgtEl>
                                          <p:spTgt spid="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17" dur="500"/>
                                        <p:tgtEl>
                                          <p:spTgt spid="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22" dur="500"/>
                                        <p:tgtEl>
                                          <p:spTgt spid="2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27"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501444" y="365125"/>
            <a:ext cx="11159613" cy="621265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xmlns="" id="{CA7EA800-8209-723A-0B81-9FFE13317B5E}"/>
              </a:ext>
            </a:extLst>
          </p:cNvPr>
          <p:cNvSpPr/>
          <p:nvPr/>
        </p:nvSpPr>
        <p:spPr>
          <a:xfrm>
            <a:off x="-29499" y="84906"/>
            <a:ext cx="942734" cy="855531"/>
          </a:xfrm>
          <a:custGeom>
            <a:avLst/>
            <a:gdLst/>
            <a:ahLst/>
            <a:cxnLst/>
            <a:rect l="l" t="t" r="r" b="b"/>
            <a:pathLst>
              <a:path w="1414101" h="1283296">
                <a:moveTo>
                  <a:pt x="0" y="0"/>
                </a:moveTo>
                <a:lnTo>
                  <a:pt x="1414100" y="0"/>
                </a:lnTo>
                <a:lnTo>
                  <a:pt x="1414100" y="1283296"/>
                </a:lnTo>
                <a:lnTo>
                  <a:pt x="0" y="1283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xmlns="" id="{B5B0ADF4-A151-0700-65E7-4AF73AE0B0AF}"/>
              </a:ext>
            </a:extLst>
          </p:cNvPr>
          <p:cNvSpPr txBox="1"/>
          <p:nvPr/>
        </p:nvSpPr>
        <p:spPr>
          <a:xfrm>
            <a:off x="994492" y="580969"/>
            <a:ext cx="10203015"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a:t>
            </a: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Lựa chọn từ ngữ gợi tả, hình ảnh so sánh để ghi lại những điều quan</a:t>
            </a: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sát được:</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5DD43873-167C-486C-8FCC-E9FFB23971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732" y="1362244"/>
            <a:ext cx="4957297" cy="2694184"/>
          </a:xfrm>
          <a:prstGeom prst="rect">
            <a:avLst/>
          </a:prstGeom>
        </p:spPr>
      </p:pic>
      <p:pic>
        <p:nvPicPr>
          <p:cNvPr id="8" name="Picture 7">
            <a:extLst>
              <a:ext uri="{FF2B5EF4-FFF2-40B4-BE49-F238E27FC236}">
                <a16:creationId xmlns:a16="http://schemas.microsoft.com/office/drawing/2014/main" xmlns="" id="{0BBF8289-C4D2-4070-A663-E0287C8F0BB2}"/>
              </a:ext>
            </a:extLst>
          </p:cNvPr>
          <p:cNvPicPr>
            <a:picLocks noChangeAspect="1"/>
          </p:cNvPicPr>
          <p:nvPr/>
        </p:nvPicPr>
        <p:blipFill>
          <a:blip r:embed="rId7"/>
          <a:stretch>
            <a:fillRect/>
          </a:stretch>
        </p:blipFill>
        <p:spPr>
          <a:xfrm>
            <a:off x="7007317" y="1338268"/>
            <a:ext cx="2412460" cy="1960775"/>
          </a:xfrm>
          <a:prstGeom prst="rect">
            <a:avLst/>
          </a:prstGeom>
        </p:spPr>
      </p:pic>
      <p:pic>
        <p:nvPicPr>
          <p:cNvPr id="10" name="Picture 9">
            <a:extLst>
              <a:ext uri="{FF2B5EF4-FFF2-40B4-BE49-F238E27FC236}">
                <a16:creationId xmlns:a16="http://schemas.microsoft.com/office/drawing/2014/main" xmlns="" id="{6FE988DB-7D83-4157-93EA-665C3410076F}"/>
              </a:ext>
            </a:extLst>
          </p:cNvPr>
          <p:cNvPicPr>
            <a:picLocks noChangeAspect="1"/>
          </p:cNvPicPr>
          <p:nvPr/>
        </p:nvPicPr>
        <p:blipFill>
          <a:blip r:embed="rId8"/>
          <a:stretch>
            <a:fillRect/>
          </a:stretch>
        </p:blipFill>
        <p:spPr>
          <a:xfrm>
            <a:off x="1133235" y="4276428"/>
            <a:ext cx="3461368" cy="2066920"/>
          </a:xfrm>
          <a:prstGeom prst="rect">
            <a:avLst/>
          </a:prstGeom>
        </p:spPr>
      </p:pic>
      <p:pic>
        <p:nvPicPr>
          <p:cNvPr id="3" name="Picture 2">
            <a:extLst>
              <a:ext uri="{FF2B5EF4-FFF2-40B4-BE49-F238E27FC236}">
                <a16:creationId xmlns:a16="http://schemas.microsoft.com/office/drawing/2014/main" xmlns="" id="{359EC0A0-576E-47CB-A211-05EB009D52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0374" y="3102235"/>
            <a:ext cx="6148391" cy="3241113"/>
          </a:xfrm>
          <a:prstGeom prst="rect">
            <a:avLst/>
          </a:prstGeom>
        </p:spPr>
      </p:pic>
    </p:spTree>
    <p:extLst>
      <p:ext uri="{BB962C8B-B14F-4D97-AF65-F5344CB8AC3E}">
        <p14:creationId xmlns:p14="http://schemas.microsoft.com/office/powerpoint/2010/main" val="2895102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xmlns="" id="{28DD2300-B637-937F-36E8-94953A41FCCD}"/>
              </a:ext>
            </a:extLst>
          </p:cNvPr>
          <p:cNvSpPr/>
          <p:nvPr/>
        </p:nvSpPr>
        <p:spPr>
          <a:xfrm>
            <a:off x="0" y="0"/>
            <a:ext cx="12192000" cy="6941574"/>
          </a:xfrm>
          <a:custGeom>
            <a:avLst/>
            <a:gdLst/>
            <a:ahLst/>
            <a:cxnLst/>
            <a:rect l="l" t="t" r="r" b="b"/>
            <a:pathLst>
              <a:path w="1902980" h="1434371">
                <a:moveTo>
                  <a:pt x="0" y="0"/>
                </a:moveTo>
                <a:lnTo>
                  <a:pt x="1902980" y="0"/>
                </a:lnTo>
                <a:lnTo>
                  <a:pt x="1902980" y="1434371"/>
                </a:lnTo>
                <a:lnTo>
                  <a:pt x="0" y="14343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6691BB28-83BB-A10B-6DB3-307155560876}"/>
              </a:ext>
            </a:extLst>
          </p:cNvPr>
          <p:cNvSpPr txBox="1"/>
          <p:nvPr/>
        </p:nvSpPr>
        <p:spPr>
          <a:xfrm>
            <a:off x="2674374" y="1862194"/>
            <a:ext cx="719352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LÀM</a:t>
            </a:r>
            <a:r>
              <a:rPr kumimoji="0" lang="en-US" sz="8800" b="1" i="0" u="none" strike="noStrike" kern="1200" cap="none" spc="0" normalizeH="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VÀO VBT</a:t>
            </a:r>
            <a:endParaRPr kumimoji="0" lang="en-US" sz="8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Picture 16">
            <a:extLst>
              <a:ext uri="{FF2B5EF4-FFF2-40B4-BE49-F238E27FC236}">
                <a16:creationId xmlns:a16="http://schemas.microsoft.com/office/drawing/2014/main" xmlns="" id="{BF6BC5EE-03CD-4654-C3FB-CBEEFDE62C9E}"/>
              </a:ext>
            </a:extLst>
          </p:cNvPr>
          <p:cNvPicPr>
            <a:picLocks noChangeAspect="1"/>
          </p:cNvPicPr>
          <p:nvPr/>
        </p:nvPicPr>
        <p:blipFill>
          <a:blip r:embed="rId4"/>
          <a:srcRect/>
          <a:stretch>
            <a:fillRect/>
          </a:stretch>
        </p:blipFill>
        <p:spPr>
          <a:xfrm flipH="1">
            <a:off x="8891527" y="2924034"/>
            <a:ext cx="2615902" cy="6906676"/>
          </a:xfrm>
          <a:prstGeom prst="rect">
            <a:avLst/>
          </a:prstGeom>
        </p:spPr>
      </p:pic>
    </p:spTree>
    <p:extLst>
      <p:ext uri="{BB962C8B-B14F-4D97-AF65-F5344CB8AC3E}">
        <p14:creationId xmlns:p14="http://schemas.microsoft.com/office/powerpoint/2010/main" val="1232994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501444" y="365125"/>
            <a:ext cx="11159613" cy="621265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xmlns="" id="{CA7EA800-8209-723A-0B81-9FFE13317B5E}"/>
              </a:ext>
            </a:extLst>
          </p:cNvPr>
          <p:cNvSpPr/>
          <p:nvPr/>
        </p:nvSpPr>
        <p:spPr>
          <a:xfrm>
            <a:off x="-29499" y="84906"/>
            <a:ext cx="942734" cy="855531"/>
          </a:xfrm>
          <a:custGeom>
            <a:avLst/>
            <a:gdLst/>
            <a:ahLst/>
            <a:cxnLst/>
            <a:rect l="l" t="t" r="r" b="b"/>
            <a:pathLst>
              <a:path w="1414101" h="1283296">
                <a:moveTo>
                  <a:pt x="0" y="0"/>
                </a:moveTo>
                <a:lnTo>
                  <a:pt x="1414100" y="0"/>
                </a:lnTo>
                <a:lnTo>
                  <a:pt x="1414100" y="1283296"/>
                </a:lnTo>
                <a:lnTo>
                  <a:pt x="0" y="1283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xmlns="" id="{B5B0ADF4-A151-0700-65E7-4AF73AE0B0AF}"/>
              </a:ext>
            </a:extLst>
          </p:cNvPr>
          <p:cNvSpPr txBox="1"/>
          <p:nvPr/>
        </p:nvSpPr>
        <p:spPr>
          <a:xfrm>
            <a:off x="994492" y="580969"/>
            <a:ext cx="10435508" cy="5632311"/>
          </a:xfrm>
          <a:prstGeom prst="rect">
            <a:avLst/>
          </a:prstGeom>
          <a:noFill/>
        </p:spPr>
        <p:txBody>
          <a:bodyPr wrap="square">
            <a:spAutoFit/>
          </a:bodyPr>
          <a:lstStyle/>
          <a:p>
            <a:pPr lvl="0" algn="just">
              <a:defRPr/>
            </a:pPr>
            <a:r>
              <a:rPr lang="vi-VN" sz="3600">
                <a:latin typeface="Calibri" panose="020F0502020204030204" pitchFamily="34" charset="0"/>
                <a:ea typeface="Calibri" panose="020F0502020204030204" pitchFamily="34" charset="0"/>
                <a:cs typeface="Times New Roman" panose="02020603050405020304" pitchFamily="18" charset="0"/>
              </a:rPr>
              <a:t>Mở bài: Trong gia đình, mẹ là người gần gũi em nhất.</a:t>
            </a:r>
          </a:p>
          <a:p>
            <a:pPr lvl="0" algn="just">
              <a:defRPr/>
            </a:pPr>
            <a:r>
              <a:rPr lang="vi-VN" sz="3600">
                <a:latin typeface="Calibri" panose="020F0502020204030204" pitchFamily="34" charset="0"/>
                <a:ea typeface="Calibri" panose="020F0502020204030204" pitchFamily="34" charset="0"/>
                <a:cs typeface="Times New Roman" panose="02020603050405020304" pitchFamily="18" charset="0"/>
              </a:rPr>
              <a:t>Thân bài:</a:t>
            </a:r>
          </a:p>
          <a:p>
            <a:pPr lvl="0" algn="just">
              <a:defRPr/>
            </a:pPr>
            <a:r>
              <a:rPr lang="vi-VN" sz="3600">
                <a:latin typeface="Calibri" panose="020F0502020204030204" pitchFamily="34" charset="0"/>
                <a:ea typeface="Calibri" panose="020F0502020204030204" pitchFamily="34" charset="0"/>
                <a:cs typeface="Times New Roman" panose="02020603050405020304" pitchFamily="18" charset="0"/>
              </a:rPr>
              <a:t>- Tả hình dáng:</a:t>
            </a:r>
          </a:p>
          <a:p>
            <a:pPr lvl="0" algn="just">
              <a:defRPr/>
            </a:pPr>
            <a:r>
              <a:rPr lang="vi-VN" sz="3600">
                <a:latin typeface="Calibri" panose="020F0502020204030204" pitchFamily="34" charset="0"/>
                <a:ea typeface="Calibri" panose="020F0502020204030204" pitchFamily="34" charset="0"/>
                <a:cs typeface="Times New Roman" panose="02020603050405020304" pitchFamily="18" charset="0"/>
              </a:rPr>
              <a:t>+ Dáng người tầm thước, thon gọn.</a:t>
            </a:r>
          </a:p>
          <a:p>
            <a:pPr lvl="0" algn="just">
              <a:defRPr/>
            </a:pPr>
            <a:r>
              <a:rPr lang="vi-VN" sz="3600">
                <a:latin typeface="Calibri" panose="020F0502020204030204" pitchFamily="34" charset="0"/>
                <a:ea typeface="Calibri" panose="020F0502020204030204" pitchFamily="34" charset="0"/>
                <a:cs typeface="Times New Roman" panose="02020603050405020304" pitchFamily="18" charset="0"/>
              </a:rPr>
              <a:t>+ Gương mặt đầy đặn, mái tóc dài đen mượt, khi làm việc nhà mẹ thường buộc tóc gọn sau gáy.</a:t>
            </a:r>
          </a:p>
          <a:p>
            <a:pPr lvl="0" algn="just">
              <a:defRPr/>
            </a:pPr>
            <a:r>
              <a:rPr lang="vi-VN" sz="3600">
                <a:latin typeface="Calibri" panose="020F0502020204030204" pitchFamily="34" charset="0"/>
                <a:ea typeface="Calibri" panose="020F0502020204030204" pitchFamily="34" charset="0"/>
                <a:cs typeface="Times New Roman" panose="02020603050405020304" pitchFamily="18" charset="0"/>
              </a:rPr>
              <a:t>+ Mẹ ăn mặc rất giản dị. Khi đi làm mẹ thường mặc áo sơ mi. Ở nhà mẹ mặc đồ bộ cho tiện làm việc nhà.</a:t>
            </a:r>
          </a:p>
          <a:p>
            <a:pPr lvl="0" algn="just">
              <a:defRPr/>
            </a:pPr>
            <a:r>
              <a:rPr lang="vi-VN" sz="3600">
                <a:latin typeface="Calibri" panose="020F0502020204030204" pitchFamily="34" charset="0"/>
                <a:ea typeface="Calibri" panose="020F0502020204030204" pitchFamily="34" charset="0"/>
                <a:cs typeface="Times New Roman" panose="02020603050405020304" pitchFamily="18" charset="0"/>
              </a:rPr>
              <a:t>+ Mẹ có đôi mắt đen long lanh. Mỗi khi dạy bảo con cái, ánh mắt ấy rất dịu dàng và thân thiện.</a:t>
            </a:r>
            <a:endParaRPr kumimoji="0" lang="en-US" sz="32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136851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501444" y="365125"/>
            <a:ext cx="11159613" cy="621265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xmlns="" id="{CA7EA800-8209-723A-0B81-9FFE13317B5E}"/>
              </a:ext>
            </a:extLst>
          </p:cNvPr>
          <p:cNvSpPr/>
          <p:nvPr/>
        </p:nvSpPr>
        <p:spPr>
          <a:xfrm>
            <a:off x="-29499" y="84906"/>
            <a:ext cx="942734" cy="855531"/>
          </a:xfrm>
          <a:custGeom>
            <a:avLst/>
            <a:gdLst/>
            <a:ahLst/>
            <a:cxnLst/>
            <a:rect l="l" t="t" r="r" b="b"/>
            <a:pathLst>
              <a:path w="1414101" h="1283296">
                <a:moveTo>
                  <a:pt x="0" y="0"/>
                </a:moveTo>
                <a:lnTo>
                  <a:pt x="1414100" y="0"/>
                </a:lnTo>
                <a:lnTo>
                  <a:pt x="1414100" y="1283296"/>
                </a:lnTo>
                <a:lnTo>
                  <a:pt x="0" y="1283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xmlns="" id="{B5B0ADF4-A151-0700-65E7-4AF73AE0B0AF}"/>
              </a:ext>
            </a:extLst>
          </p:cNvPr>
          <p:cNvSpPr txBox="1"/>
          <p:nvPr/>
        </p:nvSpPr>
        <p:spPr>
          <a:xfrm>
            <a:off x="994492" y="580969"/>
            <a:ext cx="1043550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Tả tính tình, hoạt động: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Mẹ là người chu đáo, cẩn thận, đồ đạc trong nhà được sắp xếp gọn gàng.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Tính mẹ rất ôn hoà, ăn nói nhã nhặn.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Mẹ là người hết lòng với con cái. Ban ngày mẹ làm lụng vất vả, tối đến mẹ luôn quan tâm đến việc học của con cái.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Kết bài: Mẹ luôn gần gũi em, chăm sóc, dạy bảo em nên người. Em luôn cố gắng học giỏi để đem lại niềm vui cho gia đình.</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64434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501444" y="365125"/>
            <a:ext cx="11159613" cy="621265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3412A0A3-AA72-E374-0454-5C4DD8DCCAE6}"/>
              </a:ext>
            </a:extLst>
          </p:cNvPr>
          <p:cNvSpPr txBox="1"/>
          <p:nvPr/>
        </p:nvSpPr>
        <p:spPr>
          <a:xfrm>
            <a:off x="729980" y="1780349"/>
            <a:ext cx="6096000" cy="3785652"/>
          </a:xfrm>
          <a:prstGeom prst="rect">
            <a:avLst/>
          </a:prstGeom>
          <a:noFill/>
        </p:spPr>
        <p:txBody>
          <a:bodyPr wrap="square">
            <a:spAutoFit/>
          </a:bodyPr>
          <a:lstStyle/>
          <a:p>
            <a:pPr marL="571500" marR="0" lvl="0" indent="-571500" algn="just" defTabSz="914400" rtl="0" eaLnBrk="1" fontAlgn="auto" latinLnBrk="0" hangingPunct="1">
              <a:spcBef>
                <a:spcPts val="0"/>
              </a:spcBef>
              <a:spcAft>
                <a:spcPts val="0"/>
              </a:spcAft>
              <a:buClrTx/>
              <a:buSzTx/>
              <a:buFont typeface="Wingdings" panose="05000000000000000000" pitchFamily="2" charset="2"/>
              <a:buChar char="Ø"/>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Biết</a:t>
            </a:r>
            <a:r>
              <a:rPr kumimoji="0" lang="en-US" sz="4000" b="0" i="0" u="none" strike="noStrike" kern="1200" cap="none" spc="0" normalizeH="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quan sát, tìm được ý cho bài văn tả người</a:t>
            </a:r>
          </a:p>
          <a:p>
            <a:pPr marL="571500" lvl="0" indent="-571500" algn="just">
              <a:buFont typeface="Wingdings" panose="05000000000000000000" pitchFamily="2" charset="2"/>
              <a:buChar char="Ø"/>
            </a:pPr>
            <a:r>
              <a:rPr lang="vi-VN" sz="4000">
                <a:solidFill>
                  <a:srgbClr val="000000"/>
                </a:solidFill>
                <a:latin typeface="Calibri" panose="020F0502020204030204" pitchFamily="34" charset="0"/>
                <a:ea typeface="Calibri" panose="020F0502020204030204" pitchFamily="34" charset="0"/>
                <a:cs typeface="Calibri" panose="020F0502020204030204" pitchFamily="34" charset="0"/>
              </a:rPr>
              <a:t>Viết thông điệp hoặc sáng tác thơ, vè,... kêu gọi mọi người</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000">
                <a:solidFill>
                  <a:srgbClr val="000000"/>
                </a:solidFill>
                <a:latin typeface="Calibri" panose="020F0502020204030204" pitchFamily="34" charset="0"/>
                <a:ea typeface="Calibri" panose="020F0502020204030204" pitchFamily="34" charset="0"/>
                <a:cs typeface="Calibri" panose="020F0502020204030204" pitchFamily="34" charset="0"/>
              </a:rPr>
              <a:t>bảo vệ môi trường.</a:t>
            </a:r>
            <a:endParaRPr kumimoji="0" lang="vi-VN"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6">
            <a:extLst>
              <a:ext uri="{FF2B5EF4-FFF2-40B4-BE49-F238E27FC236}">
                <a16:creationId xmlns:a16="http://schemas.microsoft.com/office/drawing/2014/main" xmlns="" id="{3A96F1D4-22D6-C316-203C-64F17F265443}"/>
              </a:ext>
            </a:extLst>
          </p:cNvPr>
          <p:cNvPicPr>
            <a:picLocks noChangeAspect="1"/>
          </p:cNvPicPr>
          <p:nvPr/>
        </p:nvPicPr>
        <p:blipFill>
          <a:blip r:embed="rId4"/>
          <a:srcRect/>
          <a:stretch>
            <a:fillRect/>
          </a:stretch>
        </p:blipFill>
        <p:spPr>
          <a:xfrm flipH="1">
            <a:off x="8891527" y="2924034"/>
            <a:ext cx="2615902" cy="6906676"/>
          </a:xfrm>
          <a:prstGeom prst="rect">
            <a:avLst/>
          </a:prstGeom>
        </p:spPr>
      </p:pic>
      <p:sp>
        <p:nvSpPr>
          <p:cNvPr id="16" name="Speech Bubble: Oval 15">
            <a:extLst>
              <a:ext uri="{FF2B5EF4-FFF2-40B4-BE49-F238E27FC236}">
                <a16:creationId xmlns:a16="http://schemas.microsoft.com/office/drawing/2014/main" xmlns="" id="{DADA2285-65A5-B257-FDF8-21F0F5F12798}"/>
              </a:ext>
            </a:extLst>
          </p:cNvPr>
          <p:cNvSpPr/>
          <p:nvPr/>
        </p:nvSpPr>
        <p:spPr>
          <a:xfrm>
            <a:off x="6979608" y="1076649"/>
            <a:ext cx="3431458" cy="2010263"/>
          </a:xfrm>
          <a:prstGeom prst="wedgeEllipseCallout">
            <a:avLst>
              <a:gd name="adj1" fmla="val 31889"/>
              <a:gd name="adj2" fmla="val 47827"/>
            </a:avLst>
          </a:prstGeom>
          <a:solidFill>
            <a:schemeClr val="accent2">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YÊU</a:t>
            </a:r>
            <a:r>
              <a:rPr kumimoji="0" lang="en-US" sz="4400" b="1" i="0" u="none" strike="noStrike" kern="1200" cap="none" spc="0" normalizeH="0" noProof="0">
                <a:ln>
                  <a:noFill/>
                </a:ln>
                <a:solidFill>
                  <a:prstClr val="black"/>
                </a:solidFill>
                <a:effectLst/>
                <a:uLnTx/>
                <a:uFillTx/>
                <a:latin typeface="Calibri" panose="020F0502020204030204"/>
                <a:ea typeface="+mn-ea"/>
                <a:cs typeface="+mn-cs"/>
              </a:rPr>
              <a:t> CẦU CẦN ĐẠT</a:t>
            </a: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52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xmlns="" id="{28DD2300-B637-937F-36E8-94953A41FCCD}"/>
              </a:ext>
            </a:extLst>
          </p:cNvPr>
          <p:cNvSpPr/>
          <p:nvPr/>
        </p:nvSpPr>
        <p:spPr>
          <a:xfrm>
            <a:off x="0" y="0"/>
            <a:ext cx="12192000" cy="6941574"/>
          </a:xfrm>
          <a:custGeom>
            <a:avLst/>
            <a:gdLst/>
            <a:ahLst/>
            <a:cxnLst/>
            <a:rect l="l" t="t" r="r" b="b"/>
            <a:pathLst>
              <a:path w="1902980" h="1434371">
                <a:moveTo>
                  <a:pt x="0" y="0"/>
                </a:moveTo>
                <a:lnTo>
                  <a:pt x="1902980" y="0"/>
                </a:lnTo>
                <a:lnTo>
                  <a:pt x="1902980" y="1434371"/>
                </a:lnTo>
                <a:lnTo>
                  <a:pt x="0" y="14343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2E80C1E7-36E6-D927-7203-CA47BCB837D5}"/>
              </a:ext>
            </a:extLst>
          </p:cNvPr>
          <p:cNvSpPr txBox="1"/>
          <p:nvPr/>
        </p:nvSpPr>
        <p:spPr>
          <a:xfrm>
            <a:off x="2320412" y="1986116"/>
            <a:ext cx="7047122"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SVN-Every Movie Every Night" panose="02000500000000000000" pitchFamily="2" charset="0"/>
                <a:ea typeface="+mn-ea"/>
                <a:cs typeface="+mn-cs"/>
              </a:rPr>
              <a:t>VẬN</a:t>
            </a:r>
            <a:r>
              <a:rPr kumimoji="0" lang="en-US" sz="11500" b="0" i="0" u="none" strike="noStrike" kern="1200" cap="none" spc="0" normalizeH="0" noProof="0">
                <a:ln>
                  <a:noFill/>
                </a:ln>
                <a:solidFill>
                  <a:srgbClr val="002060"/>
                </a:solidFill>
                <a:effectLst>
                  <a:outerShdw blurRad="38100" dist="38100" dir="2700000" algn="tl">
                    <a:srgbClr val="000000">
                      <a:alpha val="43137"/>
                    </a:srgbClr>
                  </a:outerShdw>
                </a:effectLst>
                <a:uLnTx/>
                <a:uFillTx/>
                <a:latin typeface="SVN-Every Movie Every Night" panose="02000500000000000000" pitchFamily="2" charset="0"/>
                <a:ea typeface="+mn-ea"/>
                <a:cs typeface="+mn-cs"/>
              </a:rPr>
              <a:t> DỤNG</a:t>
            </a:r>
            <a:endParaRPr kumimoji="0" lang="en-US" sz="115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SVN-Every Movie Every Night" panose="02000500000000000000" pitchFamily="2" charset="0"/>
              <a:ea typeface="+mn-ea"/>
              <a:cs typeface="+mn-cs"/>
            </a:endParaRPr>
          </a:p>
        </p:txBody>
      </p:sp>
    </p:spTree>
    <p:extLst>
      <p:ext uri="{BB962C8B-B14F-4D97-AF65-F5344CB8AC3E}">
        <p14:creationId xmlns:p14="http://schemas.microsoft.com/office/powerpoint/2010/main" val="878632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501444" y="365125"/>
            <a:ext cx="11159613" cy="621265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xmlns="" id="{CA7EA800-8209-723A-0B81-9FFE13317B5E}"/>
              </a:ext>
            </a:extLst>
          </p:cNvPr>
          <p:cNvSpPr/>
          <p:nvPr/>
        </p:nvSpPr>
        <p:spPr>
          <a:xfrm>
            <a:off x="-29499" y="84906"/>
            <a:ext cx="942734" cy="855531"/>
          </a:xfrm>
          <a:custGeom>
            <a:avLst/>
            <a:gdLst/>
            <a:ahLst/>
            <a:cxnLst/>
            <a:rect l="l" t="t" r="r" b="b"/>
            <a:pathLst>
              <a:path w="1414101" h="1283296">
                <a:moveTo>
                  <a:pt x="0" y="0"/>
                </a:moveTo>
                <a:lnTo>
                  <a:pt x="1414100" y="0"/>
                </a:lnTo>
                <a:lnTo>
                  <a:pt x="1414100" y="1283296"/>
                </a:lnTo>
                <a:lnTo>
                  <a:pt x="0" y="1283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xmlns="" id="{B5B0ADF4-A151-0700-65E7-4AF73AE0B0AF}"/>
              </a:ext>
            </a:extLst>
          </p:cNvPr>
          <p:cNvSpPr txBox="1"/>
          <p:nvPr/>
        </p:nvSpPr>
        <p:spPr>
          <a:xfrm>
            <a:off x="942734" y="730259"/>
            <a:ext cx="10435508" cy="1200329"/>
          </a:xfrm>
          <a:prstGeom prst="rect">
            <a:avLst/>
          </a:prstGeom>
          <a:noFill/>
        </p:spPr>
        <p:txBody>
          <a:bodyPr wrap="square">
            <a:spAutoFit/>
          </a:bodyPr>
          <a:lstStyle/>
          <a:p>
            <a:pPr lvl="0" algn="just">
              <a:defRPr/>
            </a:pPr>
            <a:r>
              <a:rPr lang="vi-VN" sz="3600">
                <a:solidFill>
                  <a:prstClr val="black"/>
                </a:solidFill>
                <a:latin typeface="Calibri" panose="020F0502020204030204" pitchFamily="34" charset="0"/>
                <a:ea typeface="Calibri" panose="020F0502020204030204" pitchFamily="34" charset="0"/>
                <a:cs typeface="Times New Roman" panose="02020603050405020304" pitchFamily="18" charset="0"/>
              </a:rPr>
              <a:t>Viết thông điệp hoặc sáng tác 4 – 6 dòng thơ, vè,... kêu gọi mọi người</a:t>
            </a:r>
            <a:r>
              <a:rPr lang="en-US" sz="360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3600">
                <a:solidFill>
                  <a:prstClr val="black"/>
                </a:solidFill>
                <a:latin typeface="Calibri" panose="020F0502020204030204" pitchFamily="34" charset="0"/>
                <a:ea typeface="Calibri" panose="020F0502020204030204" pitchFamily="34" charset="0"/>
                <a:cs typeface="Times New Roman" panose="02020603050405020304" pitchFamily="18" charset="0"/>
              </a:rPr>
              <a:t>bảo vệ môi trường.</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AutoShape 2" descr="Bảo vệ môi trường là gì? 5 biện pháp bảo vệ môi trường hiệu quả">
            <a:extLst>
              <a:ext uri="{FF2B5EF4-FFF2-40B4-BE49-F238E27FC236}">
                <a16:creationId xmlns:a16="http://schemas.microsoft.com/office/drawing/2014/main" xmlns="" id="{62BB750F-D1A4-B747-3E42-364E5FF29E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xmlns="" id="{B6550FA4-CA55-E4AA-116D-24BBBAAFC860}"/>
              </a:ext>
            </a:extLst>
          </p:cNvPr>
          <p:cNvPicPr>
            <a:picLocks noChangeAspect="1"/>
          </p:cNvPicPr>
          <p:nvPr/>
        </p:nvPicPr>
        <p:blipFill>
          <a:blip r:embed="rId6"/>
          <a:stretch>
            <a:fillRect/>
          </a:stretch>
        </p:blipFill>
        <p:spPr>
          <a:xfrm>
            <a:off x="3053839" y="1930588"/>
            <a:ext cx="6444724" cy="4358245"/>
          </a:xfrm>
          <a:prstGeom prst="rect">
            <a:avLst/>
          </a:prstGeom>
        </p:spPr>
      </p:pic>
    </p:spTree>
    <p:extLst>
      <p:ext uri="{BB962C8B-B14F-4D97-AF65-F5344CB8AC3E}">
        <p14:creationId xmlns:p14="http://schemas.microsoft.com/office/powerpoint/2010/main" val="262712630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a:extLst>
              <a:ext uri="{FF2B5EF4-FFF2-40B4-BE49-F238E27FC236}">
                <a16:creationId xmlns:a16="http://schemas.microsoft.com/office/drawing/2014/main" xmlns="" id="{F53174BC-93A0-EA71-700E-DCA0A17097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857908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501444" y="365125"/>
            <a:ext cx="11159613" cy="621265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xmlns="" id="{CA7EA800-8209-723A-0B81-9FFE13317B5E}"/>
              </a:ext>
            </a:extLst>
          </p:cNvPr>
          <p:cNvSpPr/>
          <p:nvPr/>
        </p:nvSpPr>
        <p:spPr>
          <a:xfrm>
            <a:off x="-29499" y="84906"/>
            <a:ext cx="942734" cy="855531"/>
          </a:xfrm>
          <a:custGeom>
            <a:avLst/>
            <a:gdLst/>
            <a:ahLst/>
            <a:cxnLst/>
            <a:rect l="l" t="t" r="r" b="b"/>
            <a:pathLst>
              <a:path w="1414101" h="1283296">
                <a:moveTo>
                  <a:pt x="0" y="0"/>
                </a:moveTo>
                <a:lnTo>
                  <a:pt x="1414100" y="0"/>
                </a:lnTo>
                <a:lnTo>
                  <a:pt x="1414100" y="1283296"/>
                </a:lnTo>
                <a:lnTo>
                  <a:pt x="0" y="1283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xmlns="" id="{B5B0ADF4-A151-0700-65E7-4AF73AE0B0AF}"/>
              </a:ext>
            </a:extLst>
          </p:cNvPr>
          <p:cNvSpPr txBox="1"/>
          <p:nvPr/>
        </p:nvSpPr>
        <p:spPr>
          <a:xfrm>
            <a:off x="863496" y="615249"/>
            <a:ext cx="1043550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Chung tay bảo vệ môi trường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Cây xanh tỏa bóng muôn phương yên bình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Vùng cao miền biển đẹp xinh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Bài ca xây dựng hòa bình màu xanh.</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AutoShape 2" descr="Bảo vệ môi trường là gì? 5 biện pháp bảo vệ môi trường hiệu quả">
            <a:extLst>
              <a:ext uri="{FF2B5EF4-FFF2-40B4-BE49-F238E27FC236}">
                <a16:creationId xmlns:a16="http://schemas.microsoft.com/office/drawing/2014/main" xmlns="" id="{62BB750F-D1A4-B747-3E42-364E5FF29E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0" name="Picture 2" descr="10 biện pháp bảo vệ môi trường sống vì sức khỏe cộng đồng">
            <a:extLst>
              <a:ext uri="{FF2B5EF4-FFF2-40B4-BE49-F238E27FC236}">
                <a16:creationId xmlns:a16="http://schemas.microsoft.com/office/drawing/2014/main" xmlns="" id="{6C18B78C-399F-6036-D292-E3BAD34A81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6422" y="3416016"/>
            <a:ext cx="3734356" cy="280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67168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501444" y="365125"/>
            <a:ext cx="11159613" cy="621265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xmlns="" id="{CA7EA800-8209-723A-0B81-9FFE13317B5E}"/>
              </a:ext>
            </a:extLst>
          </p:cNvPr>
          <p:cNvSpPr/>
          <p:nvPr/>
        </p:nvSpPr>
        <p:spPr>
          <a:xfrm>
            <a:off x="-29499" y="84906"/>
            <a:ext cx="942734" cy="855531"/>
          </a:xfrm>
          <a:custGeom>
            <a:avLst/>
            <a:gdLst/>
            <a:ahLst/>
            <a:cxnLst/>
            <a:rect l="l" t="t" r="r" b="b"/>
            <a:pathLst>
              <a:path w="1414101" h="1283296">
                <a:moveTo>
                  <a:pt x="0" y="0"/>
                </a:moveTo>
                <a:lnTo>
                  <a:pt x="1414100" y="0"/>
                </a:lnTo>
                <a:lnTo>
                  <a:pt x="1414100" y="1283296"/>
                </a:lnTo>
                <a:lnTo>
                  <a:pt x="0" y="1283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AutoShape 2" descr="Bảo vệ môi trường là gì? 5 biện pháp bảo vệ môi trường hiệu quả">
            <a:extLst>
              <a:ext uri="{FF2B5EF4-FFF2-40B4-BE49-F238E27FC236}">
                <a16:creationId xmlns:a16="http://schemas.microsoft.com/office/drawing/2014/main" xmlns="" id="{62BB750F-D1A4-B747-3E42-364E5FF29E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D97783EC-F26E-0937-0228-FA434050B49C}"/>
              </a:ext>
            </a:extLst>
          </p:cNvPr>
          <p:cNvPicPr>
            <a:picLocks noChangeAspect="1"/>
          </p:cNvPicPr>
          <p:nvPr/>
        </p:nvPicPr>
        <p:blipFill>
          <a:blip r:embed="rId6"/>
          <a:stretch>
            <a:fillRect/>
          </a:stretch>
        </p:blipFill>
        <p:spPr>
          <a:xfrm>
            <a:off x="1709073" y="505941"/>
            <a:ext cx="8773854" cy="5846117"/>
          </a:xfrm>
          <a:prstGeom prst="rect">
            <a:avLst/>
          </a:prstGeom>
        </p:spPr>
      </p:pic>
    </p:spTree>
    <p:extLst>
      <p:ext uri="{BB962C8B-B14F-4D97-AF65-F5344CB8AC3E}">
        <p14:creationId xmlns:p14="http://schemas.microsoft.com/office/powerpoint/2010/main" val="233327062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501444" y="365125"/>
            <a:ext cx="11159613" cy="621265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xmlns="" id="{CA7EA800-8209-723A-0B81-9FFE13317B5E}"/>
              </a:ext>
            </a:extLst>
          </p:cNvPr>
          <p:cNvSpPr/>
          <p:nvPr/>
        </p:nvSpPr>
        <p:spPr>
          <a:xfrm>
            <a:off x="-29499" y="84906"/>
            <a:ext cx="942734" cy="855531"/>
          </a:xfrm>
          <a:custGeom>
            <a:avLst/>
            <a:gdLst/>
            <a:ahLst/>
            <a:cxnLst/>
            <a:rect l="l" t="t" r="r" b="b"/>
            <a:pathLst>
              <a:path w="1414101" h="1283296">
                <a:moveTo>
                  <a:pt x="0" y="0"/>
                </a:moveTo>
                <a:lnTo>
                  <a:pt x="1414100" y="0"/>
                </a:lnTo>
                <a:lnTo>
                  <a:pt x="1414100" y="1283296"/>
                </a:lnTo>
                <a:lnTo>
                  <a:pt x="0" y="1283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AutoShape 2" descr="Bảo vệ môi trường là gì? 5 biện pháp bảo vệ môi trường hiệu quả">
            <a:extLst>
              <a:ext uri="{FF2B5EF4-FFF2-40B4-BE49-F238E27FC236}">
                <a16:creationId xmlns:a16="http://schemas.microsoft.com/office/drawing/2014/main" xmlns="" id="{62BB750F-D1A4-B747-3E42-364E5FF29E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122" name="Picture 2" descr="Truyền thông về bảo vệ môi trường trên địa bàn huyện, giai đoạn 2023 - 2025">
            <a:extLst>
              <a:ext uri="{FF2B5EF4-FFF2-40B4-BE49-F238E27FC236}">
                <a16:creationId xmlns:a16="http://schemas.microsoft.com/office/drawing/2014/main" xmlns="" id="{8AA925EE-7EB8-C168-6C38-3CCC075105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614362"/>
            <a:ext cx="8201008" cy="5730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5058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xmlns="" id="{28DD2300-B637-937F-36E8-94953A41FCCD}"/>
              </a:ext>
            </a:extLst>
          </p:cNvPr>
          <p:cNvSpPr/>
          <p:nvPr/>
        </p:nvSpPr>
        <p:spPr>
          <a:xfrm>
            <a:off x="0" y="0"/>
            <a:ext cx="12192000" cy="6941574"/>
          </a:xfrm>
          <a:custGeom>
            <a:avLst/>
            <a:gdLst/>
            <a:ahLst/>
            <a:cxnLst/>
            <a:rect l="l" t="t" r="r" b="b"/>
            <a:pathLst>
              <a:path w="1902980" h="1434371">
                <a:moveTo>
                  <a:pt x="0" y="0"/>
                </a:moveTo>
                <a:lnTo>
                  <a:pt x="1902980" y="0"/>
                </a:lnTo>
                <a:lnTo>
                  <a:pt x="1902980" y="1434371"/>
                </a:lnTo>
                <a:lnTo>
                  <a:pt x="0" y="14343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6691BB28-83BB-A10B-6DB3-307155560876}"/>
              </a:ext>
            </a:extLst>
          </p:cNvPr>
          <p:cNvSpPr txBox="1"/>
          <p:nvPr/>
        </p:nvSpPr>
        <p:spPr>
          <a:xfrm>
            <a:off x="3300474" y="1986200"/>
            <a:ext cx="528975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effectLst>
                  <a:outerShdw blurRad="38100" dist="38100" dir="2700000" algn="tl">
                    <a:srgbClr val="000000">
                      <a:alpha val="43137"/>
                    </a:srgbClr>
                  </a:outerShdw>
                </a:effectLst>
                <a:uLnTx/>
                <a:uFillTx/>
                <a:latin typeface="Calibri" panose="020F0502020204030204"/>
                <a:ea typeface="+mn-ea"/>
                <a:cs typeface="+mn-cs"/>
              </a:rPr>
              <a:t>Dặn dò</a:t>
            </a:r>
          </a:p>
        </p:txBody>
      </p:sp>
      <p:pic>
        <p:nvPicPr>
          <p:cNvPr id="2" name="Picture 16">
            <a:extLst>
              <a:ext uri="{FF2B5EF4-FFF2-40B4-BE49-F238E27FC236}">
                <a16:creationId xmlns:a16="http://schemas.microsoft.com/office/drawing/2014/main" xmlns="" id="{BF6BC5EE-03CD-4654-C3FB-CBEEFDE62C9E}"/>
              </a:ext>
            </a:extLst>
          </p:cNvPr>
          <p:cNvPicPr>
            <a:picLocks noChangeAspect="1"/>
          </p:cNvPicPr>
          <p:nvPr/>
        </p:nvPicPr>
        <p:blipFill>
          <a:blip r:embed="rId4"/>
          <a:srcRect/>
          <a:stretch>
            <a:fillRect/>
          </a:stretch>
        </p:blipFill>
        <p:spPr>
          <a:xfrm flipH="1">
            <a:off x="8891527" y="2924034"/>
            <a:ext cx="2615902" cy="6906676"/>
          </a:xfrm>
          <a:prstGeom prst="rect">
            <a:avLst/>
          </a:prstGeom>
        </p:spPr>
      </p:pic>
    </p:spTree>
    <p:extLst>
      <p:ext uri="{BB962C8B-B14F-4D97-AF65-F5344CB8AC3E}">
        <p14:creationId xmlns:p14="http://schemas.microsoft.com/office/powerpoint/2010/main" val="624739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kids holding pencil and candy&#10;&#10;Description automatically generated">
            <a:extLst>
              <a:ext uri="{FF2B5EF4-FFF2-40B4-BE49-F238E27FC236}">
                <a16:creationId xmlns:a16="http://schemas.microsoft.com/office/drawing/2014/main" xmlns="" id="{ECFB274D-6CC6-9602-8E65-5393FBD46A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72"/>
          <a:stretch/>
        </p:blipFill>
        <p:spPr>
          <a:xfrm>
            <a:off x="0" y="0"/>
            <a:ext cx="12192000" cy="6857999"/>
          </a:xfrm>
          <a:prstGeom prst="rect">
            <a:avLst/>
          </a:prstGeom>
        </p:spPr>
      </p:pic>
      <p:grpSp>
        <p:nvGrpSpPr>
          <p:cNvPr id="4" name="Group 3">
            <a:extLst>
              <a:ext uri="{FF2B5EF4-FFF2-40B4-BE49-F238E27FC236}">
                <a16:creationId xmlns:a16="http://schemas.microsoft.com/office/drawing/2014/main" xmlns="" id="{F50F6AB2-9171-5E83-A529-6A29F230E10B}"/>
              </a:ext>
            </a:extLst>
          </p:cNvPr>
          <p:cNvGrpSpPr/>
          <p:nvPr/>
        </p:nvGrpSpPr>
        <p:grpSpPr>
          <a:xfrm>
            <a:off x="3048000" y="2679798"/>
            <a:ext cx="6096000" cy="922240"/>
            <a:chOff x="3048000" y="4020788"/>
            <a:chExt cx="6096000" cy="922240"/>
          </a:xfrm>
        </p:grpSpPr>
        <p:sp>
          <p:nvSpPr>
            <p:cNvPr id="11" name="TextBox 10">
              <a:extLst>
                <a:ext uri="{FF2B5EF4-FFF2-40B4-BE49-F238E27FC236}">
                  <a16:creationId xmlns:a16="http://schemas.microsoft.com/office/drawing/2014/main" xmlns="" id="{2ABD755F-93E7-80E8-C7A0-022F5868CF74}"/>
                </a:ext>
              </a:extLst>
            </p:cNvPr>
            <p:cNvSpPr txBox="1"/>
            <p:nvPr/>
          </p:nvSpPr>
          <p:spPr>
            <a:xfrm>
              <a:off x="3048000" y="4020788"/>
              <a:ext cx="6096000" cy="922240"/>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a:ln w="107950">
                    <a:solidFill>
                      <a:prstClr val="white"/>
                    </a:solidFill>
                  </a:ln>
                  <a:solidFill>
                    <a:srgbClr val="2F5496"/>
                  </a:solidFill>
                  <a:effectLst>
                    <a:outerShdw blurRad="50800" dist="38100" dir="5400000" algn="t" rotWithShape="0">
                      <a:prstClr val="black">
                        <a:alpha val="40000"/>
                      </a:prstClr>
                    </a:outerShdw>
                  </a:effectLst>
                  <a:uLnTx/>
                  <a:uFillTx/>
                  <a:latin typeface="SVN-Every Movie Every Night" panose="02000500000000000000" pitchFamily="2" charset="0"/>
                  <a:ea typeface="Calibri" panose="020F0502020204030204" pitchFamily="34" charset="0"/>
                  <a:cs typeface="Times New Roman" panose="02020603050405020304" pitchFamily="18" charset="0"/>
                </a:rPr>
                <a:t>TẠM BIỆT!</a:t>
              </a:r>
              <a:endParaRPr kumimoji="0" lang="en-US" sz="4400" b="0" i="0" u="none" strike="noStrike" kern="1200" cap="none" spc="0" normalizeH="0" baseline="0" noProof="0">
                <a:ln w="107950">
                  <a:solidFill>
                    <a:prstClr val="white"/>
                  </a:solidFill>
                </a:ln>
                <a:solidFill>
                  <a:prstClr val="black"/>
                </a:solidFill>
                <a:effectLst>
                  <a:outerShdw blurRad="50800" dist="38100" dir="5400000" algn="t" rotWithShape="0">
                    <a:prstClr val="black">
                      <a:alpha val="40000"/>
                    </a:prstClr>
                  </a:outerShdw>
                </a:effectLst>
                <a:uLnTx/>
                <a:uFillTx/>
                <a:latin typeface="SVN-Every Movie Every Night" panose="02000500000000000000" pitchFamily="2"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054608F6-4C4E-2EFF-6676-3408744787C3}"/>
                </a:ext>
              </a:extLst>
            </p:cNvPr>
            <p:cNvSpPr txBox="1"/>
            <p:nvPr/>
          </p:nvSpPr>
          <p:spPr>
            <a:xfrm>
              <a:off x="3048000" y="4020788"/>
              <a:ext cx="6096000" cy="922240"/>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a:ln>
                    <a:noFill/>
                  </a:ln>
                  <a:solidFill>
                    <a:srgbClr val="2F5496"/>
                  </a:solidFill>
                  <a:effectLst/>
                  <a:uLnTx/>
                  <a:uFillTx/>
                  <a:latin typeface="SVN-Every Movie Every Night" panose="02000500000000000000" pitchFamily="2" charset="0"/>
                  <a:ea typeface="Calibri" panose="020F0502020204030204" pitchFamily="34" charset="0"/>
                  <a:cs typeface="Times New Roman" panose="02020603050405020304" pitchFamily="18" charset="0"/>
                </a:rPr>
                <a:t>TẠM BIỆT!</a:t>
              </a:r>
              <a:endParaRPr kumimoji="0" lang="en-US" sz="4400" b="0" i="0" u="none" strike="noStrike" kern="1200" cap="none" spc="0" normalizeH="0" baseline="0" noProof="0">
                <a:ln>
                  <a:noFill/>
                </a:ln>
                <a:solidFill>
                  <a:prstClr val="black"/>
                </a:solidFill>
                <a:effectLst/>
                <a:uLnTx/>
                <a:uFillTx/>
                <a:latin typeface="SVN-Every Movie Every Night" panose="02000500000000000000" pitchFamily="2"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91941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xmlns="" id="{28DD2300-B637-937F-36E8-94953A41FCCD}"/>
              </a:ext>
            </a:extLst>
          </p:cNvPr>
          <p:cNvSpPr/>
          <p:nvPr/>
        </p:nvSpPr>
        <p:spPr>
          <a:xfrm>
            <a:off x="0" y="0"/>
            <a:ext cx="12192000" cy="6941574"/>
          </a:xfrm>
          <a:custGeom>
            <a:avLst/>
            <a:gdLst/>
            <a:ahLst/>
            <a:cxnLst/>
            <a:rect l="l" t="t" r="r" b="b"/>
            <a:pathLst>
              <a:path w="1902980" h="1434371">
                <a:moveTo>
                  <a:pt x="0" y="0"/>
                </a:moveTo>
                <a:lnTo>
                  <a:pt x="1902980" y="0"/>
                </a:lnTo>
                <a:lnTo>
                  <a:pt x="1902980" y="1434371"/>
                </a:lnTo>
                <a:lnTo>
                  <a:pt x="0" y="14343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2E80C1E7-36E6-D927-7203-CA47BCB837D5}"/>
              </a:ext>
            </a:extLst>
          </p:cNvPr>
          <p:cNvSpPr txBox="1"/>
          <p:nvPr/>
        </p:nvSpPr>
        <p:spPr>
          <a:xfrm>
            <a:off x="2320412" y="1986116"/>
            <a:ext cx="726673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SVN-Every Movie Every Night" panose="02000500000000000000" pitchFamily="2" charset="0"/>
                <a:ea typeface="+mn-ea"/>
                <a:cs typeface="+mn-cs"/>
              </a:rPr>
              <a:t>KHỞI ĐỘNG</a:t>
            </a:r>
          </a:p>
        </p:txBody>
      </p:sp>
    </p:spTree>
    <p:extLst>
      <p:ext uri="{BB962C8B-B14F-4D97-AF65-F5344CB8AC3E}">
        <p14:creationId xmlns:p14="http://schemas.microsoft.com/office/powerpoint/2010/main" val="4205757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5" name="Picture 16">
            <a:extLst>
              <a:ext uri="{FF2B5EF4-FFF2-40B4-BE49-F238E27FC236}">
                <a16:creationId xmlns:a16="http://schemas.microsoft.com/office/drawing/2014/main" xmlns="" id="{66854E2B-1192-97C2-697C-DE1BA0FE504B}"/>
              </a:ext>
            </a:extLst>
          </p:cNvPr>
          <p:cNvPicPr>
            <a:picLocks noChangeAspect="1"/>
          </p:cNvPicPr>
          <p:nvPr/>
        </p:nvPicPr>
        <p:blipFill>
          <a:blip r:embed="rId4"/>
          <a:srcRect/>
          <a:stretch>
            <a:fillRect/>
          </a:stretch>
        </p:blipFill>
        <p:spPr>
          <a:xfrm flipH="1">
            <a:off x="8687247" y="1690688"/>
            <a:ext cx="2615902" cy="6906676"/>
          </a:xfrm>
          <a:prstGeom prst="rect">
            <a:avLst/>
          </a:prstGeom>
        </p:spPr>
      </p:pic>
      <p:grpSp>
        <p:nvGrpSpPr>
          <p:cNvPr id="9" name="Group 8">
            <a:extLst>
              <a:ext uri="{FF2B5EF4-FFF2-40B4-BE49-F238E27FC236}">
                <a16:creationId xmlns:a16="http://schemas.microsoft.com/office/drawing/2014/main" xmlns="" id="{F2AB5290-4004-A074-8D2B-7D1C055DD2D6}"/>
              </a:ext>
            </a:extLst>
          </p:cNvPr>
          <p:cNvGrpSpPr/>
          <p:nvPr/>
        </p:nvGrpSpPr>
        <p:grpSpPr>
          <a:xfrm>
            <a:off x="2540775" y="648783"/>
            <a:ext cx="6095821" cy="4518529"/>
            <a:chOff x="2540775" y="648783"/>
            <a:chExt cx="6095821" cy="4518529"/>
          </a:xfrm>
        </p:grpSpPr>
        <p:pic>
          <p:nvPicPr>
            <p:cNvPr id="6" name="Picture 4">
              <a:extLst>
                <a:ext uri="{FF2B5EF4-FFF2-40B4-BE49-F238E27FC236}">
                  <a16:creationId xmlns:a16="http://schemas.microsoft.com/office/drawing/2014/main" xmlns="" id="{37D1AB40-873C-8430-1F6F-51A32E3FF5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40775" y="648783"/>
              <a:ext cx="6095821" cy="4518529"/>
            </a:xfrm>
            <a:prstGeom prst="rect">
              <a:avLst/>
            </a:prstGeom>
          </p:spPr>
        </p:pic>
        <p:sp>
          <p:nvSpPr>
            <p:cNvPr id="8" name="TextBox 7">
              <a:extLst>
                <a:ext uri="{FF2B5EF4-FFF2-40B4-BE49-F238E27FC236}">
                  <a16:creationId xmlns:a16="http://schemas.microsoft.com/office/drawing/2014/main" xmlns="" id="{FCEE4242-560A-9A26-0ECE-C79719625E83}"/>
                </a:ext>
              </a:extLst>
            </p:cNvPr>
            <p:cNvSpPr txBox="1"/>
            <p:nvPr/>
          </p:nvSpPr>
          <p:spPr>
            <a:xfrm>
              <a:off x="2979156" y="1474839"/>
              <a:ext cx="504396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a:t>
              </a:r>
              <a:r>
                <a:rPr kumimoji="0" lang="vi-VN"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hắc lại cấu tạo của </a:t>
              </a: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bài</a:t>
              </a:r>
              <a:r>
                <a:rPr kumimoji="0" lang="vi-VN"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văn </a:t>
              </a: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tả người</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5041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xmlns="" id="{28DD2300-B637-937F-36E8-94953A41FCCD}"/>
              </a:ext>
            </a:extLst>
          </p:cNvPr>
          <p:cNvSpPr/>
          <p:nvPr/>
        </p:nvSpPr>
        <p:spPr>
          <a:xfrm>
            <a:off x="0" y="0"/>
            <a:ext cx="12192000" cy="6941574"/>
          </a:xfrm>
          <a:custGeom>
            <a:avLst/>
            <a:gdLst/>
            <a:ahLst/>
            <a:cxnLst/>
            <a:rect l="l" t="t" r="r" b="b"/>
            <a:pathLst>
              <a:path w="1902980" h="1434371">
                <a:moveTo>
                  <a:pt x="0" y="0"/>
                </a:moveTo>
                <a:lnTo>
                  <a:pt x="1902980" y="0"/>
                </a:lnTo>
                <a:lnTo>
                  <a:pt x="1902980" y="1434371"/>
                </a:lnTo>
                <a:lnTo>
                  <a:pt x="0" y="14343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937BF044-3850-453B-B0B8-336F5C14E589}"/>
              </a:ext>
            </a:extLst>
          </p:cNvPr>
          <p:cNvPicPr>
            <a:picLocks noChangeAspect="1"/>
          </p:cNvPicPr>
          <p:nvPr/>
        </p:nvPicPr>
        <p:blipFill>
          <a:blip r:embed="rId4"/>
          <a:stretch>
            <a:fillRect/>
          </a:stretch>
        </p:blipFill>
        <p:spPr>
          <a:xfrm>
            <a:off x="1551038" y="1834758"/>
            <a:ext cx="9089924" cy="3188484"/>
          </a:xfrm>
          <a:prstGeom prst="rect">
            <a:avLst/>
          </a:prstGeom>
        </p:spPr>
      </p:pic>
    </p:spTree>
    <p:extLst>
      <p:ext uri="{BB962C8B-B14F-4D97-AF65-F5344CB8AC3E}">
        <p14:creationId xmlns:p14="http://schemas.microsoft.com/office/powerpoint/2010/main" val="40822456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xmlns="" id="{28DD2300-B637-937F-36E8-94953A41FCCD}"/>
              </a:ext>
            </a:extLst>
          </p:cNvPr>
          <p:cNvSpPr/>
          <p:nvPr/>
        </p:nvSpPr>
        <p:spPr>
          <a:xfrm>
            <a:off x="0" y="0"/>
            <a:ext cx="12192000" cy="6941574"/>
          </a:xfrm>
          <a:custGeom>
            <a:avLst/>
            <a:gdLst/>
            <a:ahLst/>
            <a:cxnLst/>
            <a:rect l="l" t="t" r="r" b="b"/>
            <a:pathLst>
              <a:path w="1902980" h="1434371">
                <a:moveTo>
                  <a:pt x="0" y="0"/>
                </a:moveTo>
                <a:lnTo>
                  <a:pt x="1902980" y="0"/>
                </a:lnTo>
                <a:lnTo>
                  <a:pt x="1902980" y="1434371"/>
                </a:lnTo>
                <a:lnTo>
                  <a:pt x="0" y="14343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 name="Freeform 4">
            <a:extLst>
              <a:ext uri="{FF2B5EF4-FFF2-40B4-BE49-F238E27FC236}">
                <a16:creationId xmlns:a16="http://schemas.microsoft.com/office/drawing/2014/main" xmlns="" id="{C74E779B-BC09-FCFD-6679-4C23FDA7F0A6}"/>
              </a:ext>
            </a:extLst>
          </p:cNvPr>
          <p:cNvSpPr/>
          <p:nvPr/>
        </p:nvSpPr>
        <p:spPr>
          <a:xfrm>
            <a:off x="171445" y="2767393"/>
            <a:ext cx="2698755" cy="5002558"/>
          </a:xfrm>
          <a:custGeom>
            <a:avLst/>
            <a:gdLst/>
            <a:ahLst/>
            <a:cxnLst/>
            <a:rect l="l" t="t" r="r" b="b"/>
            <a:pathLst>
              <a:path w="966675" h="1744376">
                <a:moveTo>
                  <a:pt x="0" y="0"/>
                </a:moveTo>
                <a:lnTo>
                  <a:pt x="966675" y="0"/>
                </a:lnTo>
                <a:lnTo>
                  <a:pt x="966675" y="1744376"/>
                </a:lnTo>
                <a:lnTo>
                  <a:pt x="0" y="174437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A69FF586-2EC2-88DD-FFF9-5CF98F3194F2}"/>
              </a:ext>
            </a:extLst>
          </p:cNvPr>
          <p:cNvSpPr txBox="1"/>
          <p:nvPr/>
        </p:nvSpPr>
        <p:spPr>
          <a:xfrm>
            <a:off x="2870200" y="1558235"/>
            <a:ext cx="6617110" cy="2687915"/>
          </a:xfrm>
          <a:prstGeom prst="rect">
            <a:avLst/>
          </a:prstGeom>
          <a:noFill/>
        </p:spPr>
        <p:txBody>
          <a:bodyPr wrap="square">
            <a:spAutoFit/>
          </a:bodyPr>
          <a:lstStyle/>
          <a:p>
            <a:pPr marL="0" marR="0" lvl="0" indent="0" algn="ctr" defTabSz="914400" rtl="0" eaLnBrk="1" fontAlgn="auto" latinLnBrk="0" hangingPunct="1">
              <a:spcBef>
                <a:spcPts val="240"/>
              </a:spcBef>
              <a:spcAft>
                <a:spcPts val="240"/>
              </a:spcAft>
              <a:buClrTx/>
              <a:buSzTx/>
              <a:buFontTx/>
              <a:buNone/>
              <a:tabLst/>
              <a:defRPr/>
            </a:pPr>
            <a:r>
              <a:rPr kumimoji="0" lang="en-US" sz="5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Nhận</a:t>
            </a:r>
            <a:r>
              <a:rPr kumimoji="0" lang="en-US" sz="5400" b="1" i="0" u="none" strike="noStrike" kern="1200" cap="none" spc="0" normalizeH="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xét về cách </a:t>
            </a:r>
          </a:p>
          <a:p>
            <a:pPr marL="0" marR="0" lvl="0" indent="0" algn="ctr" defTabSz="914400" rtl="0" eaLnBrk="1" fontAlgn="auto" latinLnBrk="0" hangingPunct="1">
              <a:spcBef>
                <a:spcPts val="240"/>
              </a:spcBef>
              <a:spcAft>
                <a:spcPts val="240"/>
              </a:spcAft>
              <a:buClrTx/>
              <a:buSzTx/>
              <a:buFontTx/>
              <a:buNone/>
              <a:tabLst/>
              <a:defRPr/>
            </a:pPr>
            <a:r>
              <a:rPr kumimoji="0" lang="en-US" sz="5400" b="1" i="0" u="none" strike="noStrike" kern="1200" cap="none" spc="0" normalizeH="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quan sát trong bài văn</a:t>
            </a:r>
          </a:p>
          <a:p>
            <a:pPr marL="0" marR="0" lvl="0" indent="0" algn="ctr" defTabSz="914400" rtl="0" eaLnBrk="1" fontAlgn="auto" latinLnBrk="0" hangingPunct="1">
              <a:spcBef>
                <a:spcPts val="240"/>
              </a:spcBef>
              <a:spcAft>
                <a:spcPts val="240"/>
              </a:spcAft>
              <a:buClrTx/>
              <a:buSzTx/>
              <a:buFontTx/>
              <a:buNone/>
              <a:tabLst/>
              <a:defRPr/>
            </a:pPr>
            <a:r>
              <a:rPr kumimoji="0" lang="en-US" sz="5400" b="1" i="0" u="none" strike="noStrike" kern="1200" cap="none" spc="0" normalizeH="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tả người</a:t>
            </a:r>
            <a:endParaRPr kumimoji="0" lang="en-US" sz="4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5826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190500" y="228600"/>
            <a:ext cx="11861800" cy="643288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B0784620-139A-35A3-570C-56644487153E}"/>
              </a:ext>
            </a:extLst>
          </p:cNvPr>
          <p:cNvSpPr txBox="1"/>
          <p:nvPr/>
        </p:nvSpPr>
        <p:spPr>
          <a:xfrm>
            <a:off x="1387234" y="91367"/>
            <a:ext cx="6096000" cy="671851"/>
          </a:xfrm>
          <a:prstGeom prst="rect">
            <a:avLst/>
          </a:prstGeom>
          <a:noFill/>
        </p:spPr>
        <p:txBody>
          <a:bodyPr wrap="square">
            <a:spAutoFit/>
          </a:bodyPr>
          <a:lstStyle/>
          <a:p>
            <a:pPr lvl="0" algn="just">
              <a:lnSpc>
                <a:spcPct val="150000"/>
              </a:lnSpc>
              <a:spcBef>
                <a:spcPts val="240"/>
              </a:spcBef>
              <a:spcAft>
                <a:spcPts val="240"/>
              </a:spcAft>
            </a:pP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1. Đọc bài văn sau và trả lời câu hỏi:</a:t>
            </a:r>
          </a:p>
        </p:txBody>
      </p:sp>
      <p:sp>
        <p:nvSpPr>
          <p:cNvPr id="12" name="Freeform 10">
            <a:extLst>
              <a:ext uri="{FF2B5EF4-FFF2-40B4-BE49-F238E27FC236}">
                <a16:creationId xmlns:a16="http://schemas.microsoft.com/office/drawing/2014/main" xmlns="" id="{CA7EA800-8209-723A-0B81-9FFE13317B5E}"/>
              </a:ext>
            </a:extLst>
          </p:cNvPr>
          <p:cNvSpPr/>
          <p:nvPr/>
        </p:nvSpPr>
        <p:spPr>
          <a:xfrm>
            <a:off x="50800" y="91367"/>
            <a:ext cx="942734" cy="855531"/>
          </a:xfrm>
          <a:custGeom>
            <a:avLst/>
            <a:gdLst/>
            <a:ahLst/>
            <a:cxnLst/>
            <a:rect l="l" t="t" r="r" b="b"/>
            <a:pathLst>
              <a:path w="1414101" h="1283296">
                <a:moveTo>
                  <a:pt x="0" y="0"/>
                </a:moveTo>
                <a:lnTo>
                  <a:pt x="1414100" y="0"/>
                </a:lnTo>
                <a:lnTo>
                  <a:pt x="1414100" y="1283296"/>
                </a:lnTo>
                <a:lnTo>
                  <a:pt x="0" y="1283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3412A0A3-AA72-E374-0454-5C4DD8DCCAE6}"/>
              </a:ext>
            </a:extLst>
          </p:cNvPr>
          <p:cNvSpPr txBox="1"/>
          <p:nvPr/>
        </p:nvSpPr>
        <p:spPr>
          <a:xfrm>
            <a:off x="522167" y="626420"/>
            <a:ext cx="11250733" cy="6124754"/>
          </a:xfrm>
          <a:prstGeom prst="rect">
            <a:avLst/>
          </a:prstGeom>
          <a:noFill/>
        </p:spPr>
        <p:txBody>
          <a:bodyPr wrap="square">
            <a:spAutoFit/>
          </a:bodyPr>
          <a:lstStyle/>
          <a:p>
            <a:pPr lvl="0" algn="just"/>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b="1">
                <a:solidFill>
                  <a:srgbClr val="00B0F0"/>
                </a:solidFill>
                <a:latin typeface="Calibri" panose="020F0502020204030204" pitchFamily="34" charset="0"/>
                <a:ea typeface="Calibri" panose="020F0502020204030204" pitchFamily="34" charset="0"/>
                <a:cs typeface="Calibri" panose="020F0502020204030204" pitchFamily="34" charset="0"/>
              </a:rPr>
              <a:t>Người thợ rèn</a:t>
            </a:r>
          </a:p>
          <a:p>
            <a:pPr lvl="0" algn="just"/>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Bác thợ rèn cao lớn, cao lớn nhất vùng. Vai cuộn khúc, cánh tay ám đen</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khói lửa và bụi búa sắt. Bác có đôi mắt lọt trong khuôn mặt vuông vức,</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dưới rừng tóc rậm dày, đôi mắt trẻ, to, xanh, trong ngời như thép. Quai hàm</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bạnh của bác rung lên với những tràng cười. Những tiếng thở rền vang</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như ngáy, giống như nhịp thở phì phò của ống bễ.</a:t>
            </a:r>
          </a:p>
          <a:p>
            <a:pPr lvl="0" algn="just"/>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Tôi được ngắm bác thợ rèn lần đầu vào một buổi</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chiều thu. Bác đang rèn một lưỡi cày. Áo sơ mi phanh</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ra để lộ bộ ngực lực lưỡng mà mỗi hơi thở làm hằn lên</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những chiếc xương sườn của cái lồng ngực như bằng</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sắt ấy. Bác ngửa ra sau lấy đà, rồi giáng búa xuống.</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Và cứ như thế, luôn luôn như thế, không lúc nào dừng.</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Thân mình bác lắc lư uyển chuyển dưới sức thúc đẩy</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mãnh liệt của các cơ bắp. Bác quay những vòng tròn</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đều đặn, mang theo vô số tia lửa và để lại ánh chớp</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trên đe.</a:t>
            </a:r>
          </a:p>
          <a:p>
            <a:pPr lvl="0" algn="just"/>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000" i="1">
                <a:solidFill>
                  <a:srgbClr val="000000"/>
                </a:solidFill>
                <a:latin typeface="Calibri" panose="020F0502020204030204" pitchFamily="34" charset="0"/>
                <a:ea typeface="Calibri" panose="020F0502020204030204" pitchFamily="34" charset="0"/>
                <a:cs typeface="Calibri" panose="020F0502020204030204" pitchFamily="34" charset="0"/>
              </a:rPr>
              <a:t>Theo Ê-min Dô-la, Huỳnh Lý dịch</a:t>
            </a:r>
            <a:endParaRPr kumimoji="0" lang="vi-VN" sz="28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556578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FA117A04-E246-F8C0-5D5E-A4A3FB54033C}"/>
              </a:ext>
            </a:extLst>
          </p:cNvPr>
          <p:cNvSpPr/>
          <p:nvPr/>
        </p:nvSpPr>
        <p:spPr>
          <a:xfrm>
            <a:off x="0" y="-25968"/>
            <a:ext cx="12192000" cy="6883968"/>
          </a:xfrm>
          <a:custGeom>
            <a:avLst/>
            <a:gdLst/>
            <a:ahLst/>
            <a:cxnLst/>
            <a:rect l="l" t="t" r="r" b="b"/>
            <a:pathLst>
              <a:path w="3747106" h="2107747">
                <a:moveTo>
                  <a:pt x="0" y="0"/>
                </a:moveTo>
                <a:lnTo>
                  <a:pt x="3747106" y="0"/>
                </a:lnTo>
                <a:lnTo>
                  <a:pt x="3747106" y="2107746"/>
                </a:lnTo>
                <a:lnTo>
                  <a:pt x="0" y="21077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F673E4D5-CAC8-D7B3-74F9-C1ECC0F3C7C0}"/>
              </a:ext>
            </a:extLst>
          </p:cNvPr>
          <p:cNvSpPr/>
          <p:nvPr/>
        </p:nvSpPr>
        <p:spPr>
          <a:xfrm>
            <a:off x="190500" y="228600"/>
            <a:ext cx="11861800" cy="643288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8EDB7F31-0DBB-44C5-BBAB-780DC5034B86}"/>
              </a:ext>
            </a:extLst>
          </p:cNvPr>
          <p:cNvPicPr>
            <a:picLocks noChangeAspect="1"/>
          </p:cNvPicPr>
          <p:nvPr/>
        </p:nvPicPr>
        <p:blipFill>
          <a:blip r:embed="rId4"/>
          <a:stretch>
            <a:fillRect/>
          </a:stretch>
        </p:blipFill>
        <p:spPr>
          <a:xfrm>
            <a:off x="5675337" y="2375821"/>
            <a:ext cx="2050445" cy="2752864"/>
          </a:xfrm>
          <a:prstGeom prst="rect">
            <a:avLst/>
          </a:prstGeom>
        </p:spPr>
      </p:pic>
      <p:pic>
        <p:nvPicPr>
          <p:cNvPr id="6" name="Picture 5">
            <a:extLst>
              <a:ext uri="{FF2B5EF4-FFF2-40B4-BE49-F238E27FC236}">
                <a16:creationId xmlns:a16="http://schemas.microsoft.com/office/drawing/2014/main" xmlns="" id="{5C956A55-5550-4FA5-A5BA-BD9332BE9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63" y="3208394"/>
            <a:ext cx="5889296" cy="1896714"/>
          </a:xfrm>
          <a:prstGeom prst="rect">
            <a:avLst/>
          </a:prstGeom>
        </p:spPr>
      </p:pic>
      <p:pic>
        <p:nvPicPr>
          <p:cNvPr id="9" name="Picture 8">
            <a:extLst>
              <a:ext uri="{FF2B5EF4-FFF2-40B4-BE49-F238E27FC236}">
                <a16:creationId xmlns:a16="http://schemas.microsoft.com/office/drawing/2014/main" xmlns="" id="{1963A6D7-19E6-4C3C-9A1C-6505F59EBD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5259" y="2311259"/>
            <a:ext cx="4324508" cy="1896714"/>
          </a:xfrm>
          <a:prstGeom prst="rect">
            <a:avLst/>
          </a:prstGeom>
        </p:spPr>
      </p:pic>
      <p:sp>
        <p:nvSpPr>
          <p:cNvPr id="13" name="TextBox 12">
            <a:extLst>
              <a:ext uri="{FF2B5EF4-FFF2-40B4-BE49-F238E27FC236}">
                <a16:creationId xmlns:a16="http://schemas.microsoft.com/office/drawing/2014/main" xmlns="" id="{9EBE7C00-6AAA-49D7-875E-6EAF9BF02CC2}"/>
              </a:ext>
            </a:extLst>
          </p:cNvPr>
          <p:cNvSpPr txBox="1"/>
          <p:nvPr/>
        </p:nvSpPr>
        <p:spPr>
          <a:xfrm>
            <a:off x="993534" y="5218546"/>
            <a:ext cx="10806233" cy="1200329"/>
          </a:xfrm>
          <a:prstGeom prst="rect">
            <a:avLst/>
          </a:prstGeom>
          <a:noFill/>
        </p:spPr>
        <p:txBody>
          <a:bodyPr wrap="square">
            <a:spAutoFit/>
          </a:bodyPr>
          <a:lstStyle/>
          <a:p>
            <a:pPr lvl="0" algn="just"/>
            <a:r>
              <a:rPr lang="vi-VN" sz="3600" b="1">
                <a:solidFill>
                  <a:srgbClr val="00B0F0"/>
                </a:solidFill>
                <a:latin typeface="Calibri" panose="020F0502020204030204" pitchFamily="34" charset="0"/>
                <a:ea typeface="Calibri" panose="020F0502020204030204" pitchFamily="34" charset="0"/>
                <a:cs typeface="Calibri" panose="020F0502020204030204" pitchFamily="34" charset="0"/>
              </a:rPr>
              <a:t>c. </a:t>
            </a:r>
            <a:r>
              <a:rPr lang="vi-VN" sz="3600">
                <a:latin typeface="Calibri" panose="020F0502020204030204" pitchFamily="34" charset="0"/>
                <a:ea typeface="Calibri" panose="020F0502020204030204" pitchFamily="34" charset="0"/>
                <a:cs typeface="Calibri" panose="020F0502020204030204" pitchFamily="34" charset="0"/>
              </a:rPr>
              <a:t>Em học được điều gì từ cách tác giả lựa chọn những đặc điểm ngoại</a:t>
            </a:r>
            <a:r>
              <a:rPr lang="en-US" sz="3600">
                <a:latin typeface="Calibri" panose="020F0502020204030204" pitchFamily="34" charset="0"/>
                <a:ea typeface="Calibri" panose="020F0502020204030204" pitchFamily="34" charset="0"/>
                <a:cs typeface="Calibri" panose="020F0502020204030204" pitchFamily="34" charset="0"/>
              </a:rPr>
              <a:t> </a:t>
            </a:r>
            <a:r>
              <a:rPr lang="vi-VN" sz="3600">
                <a:latin typeface="Calibri" panose="020F0502020204030204" pitchFamily="34" charset="0"/>
                <a:ea typeface="Calibri" panose="020F0502020204030204" pitchFamily="34" charset="0"/>
                <a:cs typeface="Calibri" panose="020F0502020204030204" pitchFamily="34" charset="0"/>
              </a:rPr>
              <a:t>hình và hoạt động để miêu tả người đó?</a:t>
            </a:r>
            <a:endParaRPr kumimoji="0" lang="vi-VN" sz="3600" i="1"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3412A0A3-AA72-E374-0454-5C4DD8DCCAE6}"/>
              </a:ext>
            </a:extLst>
          </p:cNvPr>
          <p:cNvSpPr txBox="1"/>
          <p:nvPr/>
        </p:nvSpPr>
        <p:spPr>
          <a:xfrm>
            <a:off x="718283" y="341704"/>
            <a:ext cx="10806233" cy="2308324"/>
          </a:xfrm>
          <a:prstGeom prst="rect">
            <a:avLst/>
          </a:prstGeom>
          <a:noFill/>
        </p:spPr>
        <p:txBody>
          <a:bodyPr wrap="square">
            <a:spAutoFit/>
          </a:bodyPr>
          <a:lstStyle/>
          <a:p>
            <a:pPr lvl="0" algn="just"/>
            <a:r>
              <a:rPr lang="vi-VN" sz="3600" b="1">
                <a:solidFill>
                  <a:srgbClr val="00B0F0"/>
                </a:solidFill>
                <a:latin typeface="Calibri" panose="020F0502020204030204" pitchFamily="34" charset="0"/>
                <a:ea typeface="Calibri" panose="020F0502020204030204" pitchFamily="34" charset="0"/>
                <a:cs typeface="Calibri" panose="020F0502020204030204" pitchFamily="34" charset="0"/>
              </a:rPr>
              <a:t>a. </a:t>
            </a:r>
            <a:r>
              <a:rPr lang="vi-VN" sz="3600">
                <a:solidFill>
                  <a:srgbClr val="000000"/>
                </a:solidFill>
                <a:latin typeface="Calibri" panose="020F0502020204030204" pitchFamily="34" charset="0"/>
                <a:ea typeface="Calibri" panose="020F0502020204030204" pitchFamily="34" charset="0"/>
                <a:cs typeface="Calibri" panose="020F0502020204030204" pitchFamily="34" charset="0"/>
              </a:rPr>
              <a:t>Bài văn tả ai?</a:t>
            </a:r>
          </a:p>
          <a:p>
            <a:pPr lvl="0" algn="just"/>
            <a:r>
              <a:rPr lang="vi-VN" sz="3600" b="1">
                <a:solidFill>
                  <a:srgbClr val="00B0F0"/>
                </a:solidFill>
                <a:latin typeface="Calibri" panose="020F0502020204030204" pitchFamily="34" charset="0"/>
                <a:ea typeface="Calibri" panose="020F0502020204030204" pitchFamily="34" charset="0"/>
                <a:cs typeface="Calibri" panose="020F0502020204030204" pitchFamily="34" charset="0"/>
              </a:rPr>
              <a:t>b. </a:t>
            </a:r>
            <a:r>
              <a:rPr lang="vi-VN" sz="3600">
                <a:solidFill>
                  <a:srgbClr val="000000"/>
                </a:solidFill>
                <a:latin typeface="Calibri" panose="020F0502020204030204" pitchFamily="34" charset="0"/>
                <a:ea typeface="Calibri" panose="020F0502020204030204" pitchFamily="34" charset="0"/>
                <a:cs typeface="Calibri" panose="020F0502020204030204" pitchFamily="34" charset="0"/>
              </a:rPr>
              <a:t>Tác giả chọn tả những đặc điểm hình dáng và hoạt động nào của</a:t>
            </a:r>
            <a:r>
              <a:rPr lang="en-US" sz="36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000000"/>
                </a:solidFill>
                <a:latin typeface="Calibri" panose="020F0502020204030204" pitchFamily="34" charset="0"/>
                <a:ea typeface="Calibri" panose="020F0502020204030204" pitchFamily="34" charset="0"/>
                <a:cs typeface="Calibri" panose="020F0502020204030204" pitchFamily="34" charset="0"/>
              </a:rPr>
              <a:t>người đó? Mỗi đặc điểm, hoạt động được tả bằng những từ ngữ, hình</a:t>
            </a:r>
            <a:r>
              <a:rPr lang="en-US" sz="36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000000"/>
                </a:solidFill>
                <a:latin typeface="Calibri" panose="020F0502020204030204" pitchFamily="34" charset="0"/>
                <a:ea typeface="Calibri" panose="020F0502020204030204" pitchFamily="34" charset="0"/>
                <a:cs typeface="Calibri" panose="020F0502020204030204" pitchFamily="34" charset="0"/>
              </a:rPr>
              <a:t>ảnh nào?</a:t>
            </a:r>
            <a:endParaRPr kumimoji="0" lang="vi-VN" sz="36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182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D3BA088-7BCD-41D9-B637-8AFB0B4C464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7394" y1="15449" x2="5349" y2="40226"/>
                        <a14:foregroundMark x1="25690" y1="3981" x2="65349" y2="3387"/>
                        <a14:foregroundMark x1="93083" y1="2971" x2="94787" y2="40582"/>
                        <a14:foregroundMark x1="97513" y1="89721" x2="97513" y2="89721"/>
                        <a14:foregroundMark x1="98739" y1="94058" x2="94310" y2="85146"/>
                        <a14:foregroundMark x1="97036" y1="84373" x2="98739" y2="71717"/>
                        <a14:foregroundMark x1="99319" y1="68330" x2="98194" y2="55674"/>
                        <a14:foregroundMark x1="92845" y1="51277" x2="99216" y2="44563"/>
                        <a14:foregroundMark x1="88756" y1="34284" x2="90119" y2="8734"/>
                        <a14:foregroundMark x1="85009" y1="5169" x2="94106" y2="7308"/>
                        <a14:foregroundMark x1="97956" y1="3565" x2="98637" y2="26738"/>
                        <a14:foregroundMark x1="83066" y1="3387" x2="66576" y2="5526"/>
                        <a14:foregroundMark x1="68075" y1="9091" x2="68075" y2="9091"/>
                        <a14:foregroundMark x1="73765" y1="10279" x2="68859" y2="10101"/>
                        <a14:foregroundMark x1="55332" y1="10279" x2="46235" y2="7903"/>
                        <a14:foregroundMark x1="33288" y1="8913" x2="24770" y2="8497"/>
                        <a14:foregroundMark x1="19761" y1="4753" x2="8279" y2="8497"/>
                        <a14:foregroundMark x1="12845" y1="18241" x2="7836" y2="49495"/>
                        <a14:foregroundMark x1="2147" y1="75460" x2="2147" y2="92692"/>
                        <a14:foregroundMark x1="2044" y1="41771" x2="3407" y2="61973"/>
                        <a14:foregroundMark x1="3407" y1="81996" x2="4429" y2="99049"/>
                        <a14:foregroundMark x1="6235" y1="4753" x2="2044" y2="27926"/>
                        <a14:backgroundMark x1="22726" y1="28342" x2="67734" y2="81224"/>
                        <a14:backgroundMark x1="15571" y1="26916" x2="26031" y2="83779"/>
                        <a14:backgroundMark x1="9097" y1="71301" x2="30562" y2="37433"/>
                        <a14:backgroundMark x1="31721" y1="60784" x2="32504" y2="90137"/>
                        <a14:backgroundMark x1="19319" y1="13844" x2="62964" y2="27748"/>
                        <a14:backgroundMark x1="75809" y1="20974" x2="78194" y2="76233"/>
                        <a14:backgroundMark x1="81363" y1="20796" x2="91823" y2="81996"/>
                        <a14:backgroundMark x1="79319" y1="20024" x2="48756" y2="13072"/>
                        <a14:backgroundMark x1="56014" y1="40226" x2="58739" y2="72311"/>
                        <a14:backgroundMark x1="12947" y1="50089" x2="11141" y2="75876"/>
                        <a14:backgroundMark x1="7257" y1="70707" x2="10562" y2="81818"/>
                        <a14:backgroundMark x1="38739" y1="23945" x2="44532" y2="40226"/>
                        <a14:backgroundMark x1="59557" y1="28105" x2="62726" y2="63399"/>
                        <a14:backgroundMark x1="67053" y1="21212" x2="63646" y2="62983"/>
                        <a14:backgroundMark x1="79898" y1="13072" x2="61942" y2="13666"/>
                        <a14:backgroundMark x1="42964" y1="13250" x2="47939" y2="18419"/>
                        <a14:backgroundMark x1="60443" y1="8734" x2="60443" y2="8734"/>
                        <a14:backgroundMark x1="39557" y1="11468" x2="39557" y2="11468"/>
                      </a14:backgroundRemoval>
                    </a14:imgEffect>
                  </a14:imgLayer>
                </a14:imgProps>
              </a:ext>
              <a:ext uri="{28A0092B-C50C-407E-A947-70E740481C1C}">
                <a14:useLocalDpi xmlns:a14="http://schemas.microsoft.com/office/drawing/2010/main" val="0"/>
              </a:ext>
            </a:extLst>
          </a:blip>
          <a:stretch>
            <a:fillRect/>
          </a:stretch>
        </p:blipFill>
        <p:spPr>
          <a:xfrm>
            <a:off x="0" y="0"/>
            <a:ext cx="12192000" cy="6995152"/>
          </a:xfrm>
          <a:prstGeom prst="rect">
            <a:avLst/>
          </a:prstGeom>
        </p:spPr>
      </p:pic>
      <p:sp>
        <p:nvSpPr>
          <p:cNvPr id="3" name="Title 1">
            <a:extLst>
              <a:ext uri="{FF2B5EF4-FFF2-40B4-BE49-F238E27FC236}">
                <a16:creationId xmlns:a16="http://schemas.microsoft.com/office/drawing/2014/main" xmlns="" id="{CD164152-200B-4334-B8E1-3C70BAD2CCB1}"/>
              </a:ext>
            </a:extLst>
          </p:cNvPr>
          <p:cNvSpPr txBox="1">
            <a:spLocks/>
          </p:cNvSpPr>
          <p:nvPr/>
        </p:nvSpPr>
        <p:spPr>
          <a:xfrm>
            <a:off x="2321951" y="1615645"/>
            <a:ext cx="7548097"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solidFill>
                    <a:prstClr val="black"/>
                  </a:solidFill>
                </a:ln>
                <a:gradFill>
                  <a:gsLst>
                    <a:gs pos="0">
                      <a:srgbClr val="FF6969"/>
                    </a:gs>
                    <a:gs pos="21000">
                      <a:srgbClr val="FFA561"/>
                    </a:gs>
                    <a:gs pos="38000">
                      <a:srgbClr val="FFF35B"/>
                    </a:gs>
                    <a:gs pos="81000">
                      <a:srgbClr val="37B8FF"/>
                    </a:gs>
                    <a:gs pos="59000">
                      <a:srgbClr val="8AFF3B"/>
                    </a:gs>
                  </a:gsLst>
                  <a:lin ang="21594000" scaled="0"/>
                </a:gradFill>
                <a:effectLst/>
                <a:uLnTx/>
                <a:uFillTx/>
                <a:latin typeface="#9Slide05 SVNClementine" panose="020F0502020204030203" pitchFamily="34" charset="0"/>
                <a:ea typeface="+mj-ea"/>
                <a:cs typeface="+mj-cs"/>
              </a:rPr>
              <a:t>THẢO</a:t>
            </a:r>
            <a:r>
              <a:rPr kumimoji="0" lang="en-US" sz="6000" b="1" i="0" u="none" strike="noStrike" kern="1200" cap="none" spc="0" normalizeH="0" noProof="0">
                <a:ln>
                  <a:solidFill>
                    <a:prstClr val="black"/>
                  </a:solidFill>
                </a:ln>
                <a:gradFill>
                  <a:gsLst>
                    <a:gs pos="0">
                      <a:srgbClr val="FF6969"/>
                    </a:gs>
                    <a:gs pos="21000">
                      <a:srgbClr val="FFA561"/>
                    </a:gs>
                    <a:gs pos="38000">
                      <a:srgbClr val="FFF35B"/>
                    </a:gs>
                    <a:gs pos="81000">
                      <a:srgbClr val="37B8FF"/>
                    </a:gs>
                    <a:gs pos="59000">
                      <a:srgbClr val="8AFF3B"/>
                    </a:gs>
                  </a:gsLst>
                  <a:lin ang="21594000" scaled="0"/>
                </a:gradFill>
                <a:effectLst/>
                <a:uLnTx/>
                <a:uFillTx/>
                <a:latin typeface="#9Slide05 SVNClementine" panose="020F0502020204030203" pitchFamily="34" charset="0"/>
                <a:ea typeface="+mj-ea"/>
                <a:cs typeface="+mj-cs"/>
              </a:rPr>
              <a:t> LUẬN NHÓM</a:t>
            </a:r>
            <a:endParaRPr kumimoji="0" lang="en-US" sz="6000" b="1" i="0" u="none" strike="noStrike" kern="1200" cap="none" spc="0" normalizeH="0" baseline="0" noProof="0">
              <a:ln>
                <a:solidFill>
                  <a:prstClr val="black"/>
                </a:solidFill>
              </a:ln>
              <a:gradFill>
                <a:gsLst>
                  <a:gs pos="0">
                    <a:srgbClr val="FF6969"/>
                  </a:gs>
                  <a:gs pos="21000">
                    <a:srgbClr val="FFA561"/>
                  </a:gs>
                  <a:gs pos="38000">
                    <a:srgbClr val="FFF35B"/>
                  </a:gs>
                  <a:gs pos="81000">
                    <a:srgbClr val="37B8FF"/>
                  </a:gs>
                  <a:gs pos="59000">
                    <a:srgbClr val="8AFF3B"/>
                  </a:gs>
                </a:gsLst>
                <a:lin ang="21594000" scaled="0"/>
              </a:gradFill>
              <a:effectLst/>
              <a:uLnTx/>
              <a:uFillTx/>
              <a:latin typeface="#9Slide05 SVNClementine" panose="020F0502020204030203" pitchFamily="34" charset="0"/>
              <a:ea typeface="+mj-ea"/>
              <a:cs typeface="+mj-cs"/>
            </a:endParaRPr>
          </a:p>
        </p:txBody>
      </p:sp>
      <p:pic>
        <p:nvPicPr>
          <p:cNvPr id="4" name="Picture 3">
            <a:extLst>
              <a:ext uri="{FF2B5EF4-FFF2-40B4-BE49-F238E27FC236}">
                <a16:creationId xmlns:a16="http://schemas.microsoft.com/office/drawing/2014/main" xmlns="" id="{A7F18798-575F-416C-AA76-515768B48DF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534" b="100000" l="597" r="36081">
                        <a14:foregroundMark x1="14138" y1="14713" x2="16049" y2="20008"/>
                        <a14:foregroundMark x1="34369" y1="21827" x2="34369" y2="21827"/>
                        <a14:foregroundMark x1="18200" y1="65521" x2="16965" y2="69361"/>
                      </a14:backgroundRemoval>
                    </a14:imgEffect>
                  </a14:imgLayer>
                </a14:imgProps>
              </a:ext>
              <a:ext uri="{28A0092B-C50C-407E-A947-70E740481C1C}">
                <a14:useLocalDpi xmlns:a14="http://schemas.microsoft.com/office/drawing/2010/main" val="0"/>
              </a:ext>
            </a:extLst>
          </a:blip>
          <a:srcRect t="48089" r="61118"/>
          <a:stretch/>
        </p:blipFill>
        <p:spPr>
          <a:xfrm flipH="1">
            <a:off x="3200400" y="2692943"/>
            <a:ext cx="3317717" cy="4363793"/>
          </a:xfrm>
          <a:prstGeom prst="rect">
            <a:avLst/>
          </a:prstGeom>
        </p:spPr>
      </p:pic>
      <p:pic>
        <p:nvPicPr>
          <p:cNvPr id="5" name="Picture 4">
            <a:extLst>
              <a:ext uri="{FF2B5EF4-FFF2-40B4-BE49-F238E27FC236}">
                <a16:creationId xmlns:a16="http://schemas.microsoft.com/office/drawing/2014/main" xmlns="" id="{9FA8709F-D723-42D6-8B24-DC75E6DA44F9}"/>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47494" b="100000" l="64516" r="100000">
                        <a14:foregroundMark x1="14138" y1="14713" x2="16049" y2="20008"/>
                        <a14:foregroundMark x1="34369" y1="21827" x2="34369" y2="21827"/>
                        <a14:foregroundMark x1="18200" y1="65521" x2="16965" y2="69361"/>
                        <a14:foregroundMark x1="79172" y1="68795" x2="79411" y2="73120"/>
                      </a14:backgroundRemoval>
                    </a14:imgEffect>
                  </a14:imgLayer>
                </a14:imgProps>
              </a:ext>
              <a:ext uri="{28A0092B-C50C-407E-A947-70E740481C1C}">
                <a14:useLocalDpi xmlns:a14="http://schemas.microsoft.com/office/drawing/2010/main" val="0"/>
              </a:ext>
            </a:extLst>
          </a:blip>
          <a:srcRect l="66847" t="48144" r="-5729" b="-55"/>
          <a:stretch/>
        </p:blipFill>
        <p:spPr>
          <a:xfrm>
            <a:off x="6037341" y="2631359"/>
            <a:ext cx="3317717" cy="4363793"/>
          </a:xfrm>
          <a:prstGeom prst="rect">
            <a:avLst/>
          </a:prstGeom>
        </p:spPr>
      </p:pic>
    </p:spTree>
    <p:extLst>
      <p:ext uri="{BB962C8B-B14F-4D97-AF65-F5344CB8AC3E}">
        <p14:creationId xmlns:p14="http://schemas.microsoft.com/office/powerpoint/2010/main" val="1738373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987</TotalTime>
  <Words>789</Words>
  <Application>Microsoft Office PowerPoint</Application>
  <PresentationFormat>Custom</PresentationFormat>
  <Paragraphs>72</Paragraphs>
  <Slides>27</Slides>
  <Notes>0</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3</cp:revision>
  <dcterms:created xsi:type="dcterms:W3CDTF">2023-08-27T07:39:14Z</dcterms:created>
  <dcterms:modified xsi:type="dcterms:W3CDTF">2025-01-16T07:57:47Z</dcterms:modified>
  <cp:category>9Slide.vn</cp:category>
</cp:coreProperties>
</file>