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334" r:id="rId2"/>
    <p:sldId id="335" r:id="rId3"/>
    <p:sldId id="336" r:id="rId4"/>
    <p:sldId id="337" r:id="rId5"/>
    <p:sldId id="338" r:id="rId6"/>
    <p:sldId id="339" r:id="rId7"/>
    <p:sldId id="340" r:id="rId8"/>
    <p:sldId id="341" r:id="rId9"/>
    <p:sldId id="342" r:id="rId10"/>
    <p:sldId id="343" r:id="rId11"/>
    <p:sldId id="261" r:id="rId12"/>
    <p:sldId id="262" r:id="rId13"/>
    <p:sldId id="307" r:id="rId14"/>
    <p:sldId id="308" r:id="rId15"/>
    <p:sldId id="310" r:id="rId16"/>
    <p:sldId id="260" r:id="rId17"/>
    <p:sldId id="311" r:id="rId18"/>
    <p:sldId id="265" r:id="rId19"/>
    <p:sldId id="269" r:id="rId20"/>
    <p:sldId id="312" r:id="rId21"/>
    <p:sldId id="313" r:id="rId22"/>
    <p:sldId id="314" r:id="rId23"/>
    <p:sldId id="271" r:id="rId24"/>
    <p:sldId id="315" r:id="rId25"/>
    <p:sldId id="316" r:id="rId26"/>
    <p:sldId id="317" r:id="rId27"/>
    <p:sldId id="318" r:id="rId28"/>
    <p:sldId id="270" r:id="rId29"/>
    <p:sldId id="272" r:id="rId30"/>
    <p:sldId id="319" r:id="rId31"/>
    <p:sldId id="320" r:id="rId32"/>
    <p:sldId id="321" r:id="rId33"/>
    <p:sldId id="322" r:id="rId34"/>
    <p:sldId id="323" r:id="rId35"/>
    <p:sldId id="324" r:id="rId36"/>
    <p:sldId id="276" r:id="rId37"/>
    <p:sldId id="327" r:id="rId38"/>
    <p:sldId id="280" r:id="rId39"/>
    <p:sldId id="281" r:id="rId40"/>
    <p:sldId id="282" r:id="rId41"/>
    <p:sldId id="283" r:id="rId42"/>
    <p:sldId id="285" r:id="rId43"/>
    <p:sldId id="286" r:id="rId44"/>
    <p:sldId id="325" r:id="rId45"/>
    <p:sldId id="326" r:id="rId46"/>
    <p:sldId id="290" r:id="rId47"/>
    <p:sldId id="328" r:id="rId48"/>
    <p:sldId id="329" r:id="rId49"/>
    <p:sldId id="293" r:id="rId50"/>
    <p:sldId id="330" r:id="rId51"/>
    <p:sldId id="297" r:id="rId52"/>
    <p:sldId id="331" r:id="rId53"/>
    <p:sldId id="284" r:id="rId54"/>
    <p:sldId id="332" r:id="rId55"/>
    <p:sldId id="333" r:id="rId56"/>
    <p:sldId id="299" r:id="rId57"/>
    <p:sldId id="300" r:id="rId58"/>
    <p:sldId id="301" r:id="rId59"/>
    <p:sldId id="302" r:id="rId60"/>
    <p:sldId id="303" r:id="rId61"/>
    <p:sldId id="344" r:id="rId62"/>
    <p:sldId id="345" r:id="rId63"/>
    <p:sldId id="346" r:id="rId64"/>
    <p:sldId id="347" r:id="rId65"/>
    <p:sldId id="304" r:id="rId66"/>
    <p:sldId id="30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CC"/>
    <a:srgbClr val="00FF00"/>
    <a:srgbClr val="FEF8E6"/>
    <a:srgbClr val="FF7C80"/>
    <a:srgbClr val="FF5050"/>
    <a:srgbClr val="00CCFF"/>
    <a:srgbClr val="A6CC3C"/>
    <a:srgbClr val="FEECC9"/>
    <a:srgbClr val="FFF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202" autoAdjust="0"/>
  </p:normalViewPr>
  <p:slideViewPr>
    <p:cSldViewPr snapToGrid="0">
      <p:cViewPr>
        <p:scale>
          <a:sx n="50" d="100"/>
          <a:sy n="50" d="100"/>
        </p:scale>
        <p:origin x="-1500" y="-5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19797-01D9-4388-841D-D8157996952B}" type="datetimeFigureOut">
              <a:rPr lang="en-US" smtClean="0"/>
              <a:t>16/01/2025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05127-510B-4467-9DC7-93426B80A7FC}" type="slidenum">
              <a:rPr lang="en-US" smtClean="0"/>
              <a:t>‹#›</a:t>
            </a:fld>
            <a:endParaRPr lang="en-US"/>
          </a:p>
        </p:txBody>
      </p:sp>
    </p:spTree>
    <p:extLst>
      <p:ext uri="{BB962C8B-B14F-4D97-AF65-F5344CB8AC3E}">
        <p14:creationId xmlns:p14="http://schemas.microsoft.com/office/powerpoint/2010/main" val="39011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soạn của Lan Hương - 0354473852 Mọi nick khác đều là giả mạo</a:t>
            </a:r>
          </a:p>
        </p:txBody>
      </p:sp>
      <p:sp>
        <p:nvSpPr>
          <p:cNvPr id="4" name="Slide Number Placeholder 3"/>
          <p:cNvSpPr>
            <a:spLocks noGrp="1"/>
          </p:cNvSpPr>
          <p:nvPr>
            <p:ph type="sldNum" sz="quarter" idx="5"/>
          </p:nvPr>
        </p:nvSpPr>
        <p:spPr/>
        <p:txBody>
          <a:bodyPr/>
          <a:lstStyle/>
          <a:p>
            <a:fld id="{A9705127-510B-4467-9DC7-93426B80A7FC}" type="slidenum">
              <a:rPr lang="en-US" smtClean="0"/>
              <a:t>15</a:t>
            </a:fld>
            <a:endParaRPr lang="en-US"/>
          </a:p>
        </p:txBody>
      </p:sp>
    </p:spTree>
    <p:extLst>
      <p:ext uri="{BB962C8B-B14F-4D97-AF65-F5344CB8AC3E}">
        <p14:creationId xmlns:p14="http://schemas.microsoft.com/office/powerpoint/2010/main" val="133290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86BE6-3B5E-1DB6-7F30-D8E97AAA8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16F7B2-8366-CF67-C2EE-4D4543AA4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ADE5EB7-9345-C16D-F557-32F1961B6254}"/>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5" name="Footer Placeholder 4">
            <a:extLst>
              <a:ext uri="{FF2B5EF4-FFF2-40B4-BE49-F238E27FC236}">
                <a16:creationId xmlns:a16="http://schemas.microsoft.com/office/drawing/2014/main" xmlns="" id="{3B963ABF-5B0E-F8A2-B072-79CB67D7D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88358F-D4CF-19EF-7E64-39A6E7988577}"/>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48773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E52C-C3FE-9F0C-4C33-8823D6A902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3B0C46-0977-828D-E229-CEE005349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BB66A6-9150-E78A-2D43-42FEC1687355}"/>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5" name="Footer Placeholder 4">
            <a:extLst>
              <a:ext uri="{FF2B5EF4-FFF2-40B4-BE49-F238E27FC236}">
                <a16:creationId xmlns:a16="http://schemas.microsoft.com/office/drawing/2014/main" xmlns="" id="{A0E51465-7CC7-CA10-3BD4-68F135924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0159BE-F0FB-3332-D601-748BD56DE401}"/>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73487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77EC84B-5CE4-7B46-9728-3A63C5EB1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1D024A6-6591-D94B-5197-A1DEF7CCB5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E37650-8B3C-B7F3-59E0-4F03FE5AE9BD}"/>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5" name="Footer Placeholder 4">
            <a:extLst>
              <a:ext uri="{FF2B5EF4-FFF2-40B4-BE49-F238E27FC236}">
                <a16:creationId xmlns:a16="http://schemas.microsoft.com/office/drawing/2014/main" xmlns="" id="{D9ABEE60-8BD0-37D2-0D2B-3556BE2CC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2A37D4-B0C0-0690-00D6-63BF58DFC3EE}"/>
              </a:ext>
            </a:extLst>
          </p:cNvPr>
          <p:cNvSpPr>
            <a:spLocks noGrp="1"/>
          </p:cNvSpPr>
          <p:nvPr>
            <p:ph type="sldNum" sz="quarter" idx="12"/>
          </p:nvPr>
        </p:nvSpPr>
        <p:spPr/>
        <p:txBody>
          <a:bodyPr/>
          <a:lstStyle/>
          <a:p>
            <a:fld id="{0A046C6D-752A-4B69-87F3-568A9BE4C30B}" type="slidenum">
              <a:rPr lang="en-US" smtClean="0"/>
              <a:t>‹#›</a:t>
            </a:fld>
            <a:endParaRPr lang="en-US"/>
          </a:p>
        </p:txBody>
      </p:sp>
      <p:pic>
        <p:nvPicPr>
          <p:cNvPr id="7" name="Picture 6">
            <a:extLst>
              <a:ext uri="{FF2B5EF4-FFF2-40B4-BE49-F238E27FC236}">
                <a16:creationId xmlns:a16="http://schemas.microsoft.com/office/drawing/2014/main" xmlns="" id="{034470A1-C812-C387-5A17-259216312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265118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E5E08-4DE0-F86A-6BAE-5A642FE7E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D3AA82-D51F-E7D0-B774-6C44370789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68CC57-5AA3-E771-2E72-A1903BC8CD85}"/>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5" name="Footer Placeholder 4">
            <a:extLst>
              <a:ext uri="{FF2B5EF4-FFF2-40B4-BE49-F238E27FC236}">
                <a16:creationId xmlns:a16="http://schemas.microsoft.com/office/drawing/2014/main" xmlns="" id="{533BA176-C143-130F-113F-B2872396B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85AB49-043D-7ED7-688D-02B0C04856B9}"/>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52503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442D3-99AA-1482-C74A-9C161942A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103452-6243-7F7A-0709-D35D85F51D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AE404F-3756-C88D-E933-A8B1D35F0CBD}"/>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5" name="Footer Placeholder 4">
            <a:extLst>
              <a:ext uri="{FF2B5EF4-FFF2-40B4-BE49-F238E27FC236}">
                <a16:creationId xmlns:a16="http://schemas.microsoft.com/office/drawing/2014/main" xmlns="" id="{F36CFF98-F0E9-7F9A-88EB-458ACDECE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9CDED3-104A-BCF9-086B-F3665ED970EA}"/>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29674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A2B899-E83C-A431-FBE4-30C8C198A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A35720-AD5B-6A62-1919-39726CDD07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3A88823-EFC5-0072-A872-C4A300A22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74DBC7E-39AA-0874-7FC4-696097D56C9A}"/>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6" name="Footer Placeholder 5">
            <a:extLst>
              <a:ext uri="{FF2B5EF4-FFF2-40B4-BE49-F238E27FC236}">
                <a16:creationId xmlns:a16="http://schemas.microsoft.com/office/drawing/2014/main" xmlns="" id="{6E5ACFB8-A4B5-2E23-52DE-259988290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522963-E84A-A5C3-50E2-22441373444D}"/>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40556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D4174D-E433-12DD-87FB-1F633EA75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9FDDA95-1039-BFCA-280A-191581181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E7A5739-D585-3AC4-C564-C29AAAA0D8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DB4CEE-5E47-6F0E-BE33-F1588BF7A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40D39E-7AFA-2989-D424-BC3D0F9232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297D723-C1F4-B11D-CC95-FEA28E943C52}"/>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8" name="Footer Placeholder 7">
            <a:extLst>
              <a:ext uri="{FF2B5EF4-FFF2-40B4-BE49-F238E27FC236}">
                <a16:creationId xmlns:a16="http://schemas.microsoft.com/office/drawing/2014/main" xmlns="" id="{FAC92420-4080-7EEE-80C5-641EFE89E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3612674-C55E-0026-CC53-A45E7BD3DB1E}"/>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87042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51AFF-3866-AD1E-FBEE-F1E6B29D4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27BC5F-BEBD-3658-9F64-7F8777C07E0F}"/>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4" name="Footer Placeholder 3">
            <a:extLst>
              <a:ext uri="{FF2B5EF4-FFF2-40B4-BE49-F238E27FC236}">
                <a16:creationId xmlns:a16="http://schemas.microsoft.com/office/drawing/2014/main" xmlns="" id="{1E2F1D59-18D6-BA19-30FC-19BE0A622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7B87823-942F-3B04-1991-14FD9053E4A2}"/>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10775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5D4099-518C-3645-F714-5CDB2A062F16}"/>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3" name="Footer Placeholder 2">
            <a:extLst>
              <a:ext uri="{FF2B5EF4-FFF2-40B4-BE49-F238E27FC236}">
                <a16:creationId xmlns:a16="http://schemas.microsoft.com/office/drawing/2014/main" xmlns="" id="{C12C3BB3-93A4-D945-D75C-81530A7B8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68537E-D959-6CAF-3BDB-51C58DD67108}"/>
              </a:ext>
            </a:extLst>
          </p:cNvPr>
          <p:cNvSpPr>
            <a:spLocks noGrp="1"/>
          </p:cNvSpPr>
          <p:nvPr>
            <p:ph type="sldNum" sz="quarter" idx="12"/>
          </p:nvPr>
        </p:nvSpPr>
        <p:spPr/>
        <p:txBody>
          <a:bodyPr/>
          <a:lstStyle/>
          <a:p>
            <a:fld id="{0A046C6D-752A-4B69-87F3-568A9BE4C30B}" type="slidenum">
              <a:rPr lang="en-US" smtClean="0"/>
              <a:t>‹#›</a:t>
            </a:fld>
            <a:endParaRPr lang="en-US"/>
          </a:p>
        </p:txBody>
      </p:sp>
      <p:pic>
        <p:nvPicPr>
          <p:cNvPr id="5" name="Picture 4">
            <a:extLst>
              <a:ext uri="{FF2B5EF4-FFF2-40B4-BE49-F238E27FC236}">
                <a16:creationId xmlns:a16="http://schemas.microsoft.com/office/drawing/2014/main" xmlns="" id="{DC9C0BA7-0120-07D7-92E2-A15943DD2B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366896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FA6A29-DB36-BE66-7543-D545EE16E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58294-819E-76D7-4799-798E1ED98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47635E-CCD9-3B3D-0781-751782BE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6BC5B5-0347-590B-0852-884D439CB9A7}"/>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6" name="Footer Placeholder 5">
            <a:extLst>
              <a:ext uri="{FF2B5EF4-FFF2-40B4-BE49-F238E27FC236}">
                <a16:creationId xmlns:a16="http://schemas.microsoft.com/office/drawing/2014/main" xmlns="" id="{F2F02F9F-3038-C5E7-1604-1F57820A1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F68E3F2-D22A-E711-5D95-71605621FD76}"/>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74870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304F65-29ED-08A7-CB93-715AE27C1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0C2C90E-2FCE-44E1-96C5-CE734D769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1A170C-EB8A-2504-88A8-B68227B2E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9AA142-22B1-A52C-0ED5-FBDAFAEE9DFB}"/>
              </a:ext>
            </a:extLst>
          </p:cNvPr>
          <p:cNvSpPr>
            <a:spLocks noGrp="1"/>
          </p:cNvSpPr>
          <p:nvPr>
            <p:ph type="dt" sz="half" idx="10"/>
          </p:nvPr>
        </p:nvSpPr>
        <p:spPr/>
        <p:txBody>
          <a:bodyPr/>
          <a:lstStyle/>
          <a:p>
            <a:fld id="{B3E00421-79B3-41C6-9050-86DFB4B33E89}" type="datetimeFigureOut">
              <a:rPr lang="en-US" smtClean="0"/>
              <a:t>16/01/2025</a:t>
            </a:fld>
            <a:endParaRPr lang="en-US"/>
          </a:p>
        </p:txBody>
      </p:sp>
      <p:sp>
        <p:nvSpPr>
          <p:cNvPr id="6" name="Footer Placeholder 5">
            <a:extLst>
              <a:ext uri="{FF2B5EF4-FFF2-40B4-BE49-F238E27FC236}">
                <a16:creationId xmlns:a16="http://schemas.microsoft.com/office/drawing/2014/main" xmlns="" id="{F5032586-6049-D96F-2978-EA40EF10E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867CBF8-ECA0-9B46-7106-0730190B0F58}"/>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50702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C9ED46E-20E8-FA06-D9A2-911064723E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5B4E952-A447-A890-1ED0-9664A9DE9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BFFD089-554B-2F09-1F3F-ABD85DEB6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E54A90-B3DE-0615-E11C-D58D998D7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E00421-79B3-41C6-9050-86DFB4B33E89}" type="datetimeFigureOut">
              <a:rPr lang="en-US" smtClean="0"/>
              <a:t>16/01/2025</a:t>
            </a:fld>
            <a:endParaRPr lang="en-US"/>
          </a:p>
        </p:txBody>
      </p:sp>
      <p:sp>
        <p:nvSpPr>
          <p:cNvPr id="5" name="Footer Placeholder 4">
            <a:extLst>
              <a:ext uri="{FF2B5EF4-FFF2-40B4-BE49-F238E27FC236}">
                <a16:creationId xmlns:a16="http://schemas.microsoft.com/office/drawing/2014/main" xmlns="" id="{81835EF0-9837-FD14-D4BE-85964F2357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1CD79CD7-05DC-8976-1C4A-053E8BFC1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46C6D-752A-4B69-87F3-568A9BE4C30B}" type="slidenum">
              <a:rPr lang="en-US" smtClean="0"/>
              <a:t>‹#›</a:t>
            </a:fld>
            <a:endParaRPr lang="en-US"/>
          </a:p>
        </p:txBody>
      </p:sp>
      <p:pic>
        <p:nvPicPr>
          <p:cNvPr id="23" name="Picture 22">
            <a:extLst>
              <a:ext uri="{FF2B5EF4-FFF2-40B4-BE49-F238E27FC236}">
                <a16:creationId xmlns:a16="http://schemas.microsoft.com/office/drawing/2014/main" xmlns="" id="{ED23F2A9-AB25-D714-A1D3-04311DB6D8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3932288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jp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50.svg"/><Relationship Id="rId9" Type="http://schemas.microsoft.com/office/2007/relationships/hdphoto" Target="../media/hdphoto5.wdp"/></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23.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50.sv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3.jpg"/></Relationships>
</file>

<file path=ppt/slides/_rels/slide5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3.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3.jp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45.png"/><Relationship Id="rId10" Type="http://schemas.openxmlformats.org/officeDocument/2006/relationships/image" Target="../media/image65.png"/><Relationship Id="rId4" Type="http://schemas.openxmlformats.org/officeDocument/2006/relationships/image" Target="../media/image50.svg"/><Relationship Id="rId9" Type="http://schemas.microsoft.com/office/2007/relationships/hdphoto" Target="../media/hdphoto5.wdp"/></Relationships>
</file>

<file path=ppt/slides/_rels/slide5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23.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50.svg"/><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9.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8.png"/><Relationship Id="rId5" Type="http://schemas.openxmlformats.org/officeDocument/2006/relationships/image" Target="../media/image53.png"/><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3.jpg"/><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3.jpg"/><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2" name="Picture 1">
            <a:extLst>
              <a:ext uri="{FF2B5EF4-FFF2-40B4-BE49-F238E27FC236}">
                <a16:creationId xmlns:a16="http://schemas.microsoft.com/office/drawing/2014/main" xmlns="" id="{B7CD1BE7-45BB-5448-63F5-9277D6DBF647}"/>
              </a:ext>
            </a:extLst>
          </p:cNvPr>
          <p:cNvPicPr>
            <a:picLocks noChangeAspect="1"/>
          </p:cNvPicPr>
          <p:nvPr/>
        </p:nvPicPr>
        <p:blipFill>
          <a:blip r:embed="rId4"/>
          <a:stretch>
            <a:fillRect/>
          </a:stretch>
        </p:blipFill>
        <p:spPr>
          <a:xfrm>
            <a:off x="348620" y="695480"/>
            <a:ext cx="8675360" cy="5200339"/>
          </a:xfrm>
          <a:prstGeom prst="rect">
            <a:avLst/>
          </a:prstGeom>
        </p:spPr>
      </p:pic>
    </p:spTree>
    <p:extLst>
      <p:ext uri="{BB962C8B-B14F-4D97-AF65-F5344CB8AC3E}">
        <p14:creationId xmlns:p14="http://schemas.microsoft.com/office/powerpoint/2010/main" val="22098247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222BC66-227D-AC13-0176-717A2EC03493}"/>
              </a:ext>
            </a:extLst>
          </p:cNvPr>
          <p:cNvSpPr/>
          <p:nvPr/>
        </p:nvSpPr>
        <p:spPr>
          <a:xfrm>
            <a:off x="914400" y="2076450"/>
            <a:ext cx="10363200" cy="4191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	</a:t>
            </a:r>
            <a:r>
              <a:rPr lang="vi-VN" sz="4000">
                <a:solidFill>
                  <a:schemeClr val="tx1"/>
                </a:solidFill>
              </a:rPr>
              <a:t>Cần có ý thức bảo vệ thiên nhiên, bảo vệ môi trường sống xung quanh ta; nhận thức được trách nhiệm của bản thân trong việc lan toả thông điệp “Giữ mãi màu xanh cho Trái Đất” đến với mọi người;..</a:t>
            </a:r>
            <a:r>
              <a:rPr lang="en-US" sz="4000">
                <a:solidFill>
                  <a:schemeClr val="tx1"/>
                </a:solidFill>
              </a:rPr>
              <a:t>.</a:t>
            </a:r>
          </a:p>
        </p:txBody>
      </p:sp>
      <p:pic>
        <p:nvPicPr>
          <p:cNvPr id="3" name="Picture 2">
            <a:extLst>
              <a:ext uri="{FF2B5EF4-FFF2-40B4-BE49-F238E27FC236}">
                <a16:creationId xmlns:a16="http://schemas.microsoft.com/office/drawing/2014/main" xmlns="" id="{99F78076-F9D5-75A4-2127-41370CF69081}"/>
              </a:ext>
            </a:extLst>
          </p:cNvPr>
          <p:cNvPicPr>
            <a:picLocks noChangeAspect="1"/>
          </p:cNvPicPr>
          <p:nvPr/>
        </p:nvPicPr>
        <p:blipFill>
          <a:blip r:embed="rId3"/>
          <a:stretch>
            <a:fillRect/>
          </a:stretch>
        </p:blipFill>
        <p:spPr>
          <a:xfrm>
            <a:off x="1705746" y="300165"/>
            <a:ext cx="8590008" cy="1457070"/>
          </a:xfrm>
          <a:prstGeom prst="rect">
            <a:avLst/>
          </a:prstGeom>
        </p:spPr>
      </p:pic>
    </p:spTree>
    <p:extLst>
      <p:ext uri="{BB962C8B-B14F-4D97-AF65-F5344CB8AC3E}">
        <p14:creationId xmlns:p14="http://schemas.microsoft.com/office/powerpoint/2010/main" val="2726223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316566"/>
            <a:ext cx="5676900" cy="5676900"/>
          </a:xfrm>
          <a:prstGeom prst="rect">
            <a:avLst/>
          </a:prstGeom>
        </p:spPr>
      </p:pic>
      <p:grpSp>
        <p:nvGrpSpPr>
          <p:cNvPr id="7" name="Group 6">
            <a:extLst>
              <a:ext uri="{FF2B5EF4-FFF2-40B4-BE49-F238E27FC236}">
                <a16:creationId xmlns:a16="http://schemas.microsoft.com/office/drawing/2014/main" xmlns="" id="{9DA8E329-850C-C554-1155-E6B9BC515FA7}"/>
              </a:ext>
            </a:extLst>
          </p:cNvPr>
          <p:cNvGrpSpPr/>
          <p:nvPr/>
        </p:nvGrpSpPr>
        <p:grpSpPr>
          <a:xfrm>
            <a:off x="14689394" y="253159"/>
            <a:ext cx="8591550" cy="6740307"/>
            <a:chOff x="304800" y="1161693"/>
            <a:chExt cx="11887200" cy="6740307"/>
          </a:xfrm>
        </p:grpSpPr>
        <p:sp>
          <p:nvSpPr>
            <p:cNvPr id="8" name="TextBox 7">
              <a:extLst>
                <a:ext uri="{FF2B5EF4-FFF2-40B4-BE49-F238E27FC236}">
                  <a16:creationId xmlns:a16="http://schemas.microsoft.com/office/drawing/2014/main" xmlns="" id="{135558B9-DA87-5E8F-F8EA-45927AFD3470}"/>
                </a:ext>
              </a:extLst>
            </p:cNvPr>
            <p:cNvSpPr txBox="1"/>
            <p:nvPr/>
          </p:nvSpPr>
          <p:spPr>
            <a:xfrm>
              <a:off x="304800" y="1161693"/>
              <a:ext cx="11887200" cy="6740307"/>
            </a:xfrm>
            <a:prstGeom prst="rect">
              <a:avLst/>
            </a:prstGeom>
            <a:noFill/>
          </p:spPr>
          <p:txBody>
            <a:bodyPr wrap="square" rtlCol="0">
              <a:spAutoFit/>
            </a:bodyPr>
            <a:lstStyle/>
            <a:p>
              <a:pPr algn="ctr"/>
              <a:r>
                <a:rPr lang="en-US" sz="216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K</a:t>
              </a:r>
              <a:r>
                <a:rPr lang="en-US" sz="21600">
                  <a:ln w="254000">
                    <a:solidFill>
                      <a:schemeClr val="bg1"/>
                    </a:solidFill>
                  </a:ln>
                  <a:solidFill>
                    <a:srgbClr val="00B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H</a:t>
              </a:r>
              <a:r>
                <a:rPr lang="en-US" sz="21600">
                  <a:ln w="254000">
                    <a:solidFill>
                      <a:schemeClr val="bg1"/>
                    </a:solidFill>
                  </a:ln>
                  <a:solidFill>
                    <a:srgbClr val="FF5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Ở</a:t>
              </a:r>
              <a:r>
                <a:rPr lang="en-US" sz="21600">
                  <a:ln w="254000">
                    <a:solidFill>
                      <a:schemeClr val="bg1"/>
                    </a:solidFill>
                  </a:ln>
                  <a:solidFill>
                    <a:srgbClr val="00CCFF"/>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I</a:t>
              </a:r>
              <a:r>
                <a:rPr lang="en-US" sz="21600">
                  <a:ln w="254000">
                    <a:solidFill>
                      <a:schemeClr val="bg1"/>
                    </a:solidFill>
                  </a:ln>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21600">
                  <a:ln w="254000">
                    <a:solidFill>
                      <a:schemeClr val="bg1"/>
                    </a:solidFill>
                  </a:ln>
                  <a:solidFill>
                    <a:schemeClr val="accent2"/>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Đ</a:t>
              </a:r>
              <a:r>
                <a:rPr lang="en-US" sz="21600">
                  <a:ln w="254000">
                    <a:solidFill>
                      <a:schemeClr val="bg1"/>
                    </a:solidFill>
                  </a:ln>
                  <a:solidFill>
                    <a:srgbClr val="00B0F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Ộ</a:t>
              </a:r>
              <a:r>
                <a:rPr lang="en-US" sz="21600">
                  <a:ln w="254000">
                    <a:solidFill>
                      <a:schemeClr val="bg1"/>
                    </a:solidFill>
                  </a:ln>
                  <a:solidFill>
                    <a:schemeClr val="accent2">
                      <a:lumMod val="60000"/>
                      <a:lumOff val="40000"/>
                    </a:schemeClr>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N</a:t>
              </a:r>
              <a:r>
                <a:rPr lang="en-US" sz="216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G</a:t>
              </a:r>
            </a:p>
          </p:txBody>
        </p:sp>
        <p:sp>
          <p:nvSpPr>
            <p:cNvPr id="9" name="TextBox 8">
              <a:extLst>
                <a:ext uri="{FF2B5EF4-FFF2-40B4-BE49-F238E27FC236}">
                  <a16:creationId xmlns:a16="http://schemas.microsoft.com/office/drawing/2014/main" xmlns="" id="{DA4F8D57-B76D-358B-057C-D301D534C8C0}"/>
                </a:ext>
              </a:extLst>
            </p:cNvPr>
            <p:cNvSpPr txBox="1"/>
            <p:nvPr/>
          </p:nvSpPr>
          <p:spPr>
            <a:xfrm>
              <a:off x="304800" y="1161693"/>
              <a:ext cx="11887200" cy="6740307"/>
            </a:xfrm>
            <a:prstGeom prst="rect">
              <a:avLst/>
            </a:prstGeom>
            <a:noFill/>
          </p:spPr>
          <p:txBody>
            <a:bodyPr wrap="square" rtlCol="0">
              <a:spAutoFit/>
            </a:bodyPr>
            <a:lstStyle/>
            <a:p>
              <a:pPr algn="ctr"/>
              <a:r>
                <a:rPr lang="en-US" sz="216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K</a:t>
              </a:r>
              <a:r>
                <a:rPr lang="en-US" sz="216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216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Ở</a:t>
              </a:r>
              <a:r>
                <a:rPr lang="en-US" sz="216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I</a:t>
              </a:r>
              <a:r>
                <a:rPr lang="en-US" sz="21600">
                  <a:ln w="12700">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216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Đ</a:t>
              </a:r>
              <a:r>
                <a:rPr lang="en-US" sz="216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Ộ</a:t>
              </a:r>
              <a:r>
                <a:rPr lang="en-US" sz="21600">
                  <a:ln w="12700">
                    <a:solidFill>
                      <a:sysClr val="windowText" lastClr="000000"/>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216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G</a:t>
              </a:r>
            </a:p>
          </p:txBody>
        </p:sp>
      </p:grpSp>
      <p:pic>
        <p:nvPicPr>
          <p:cNvPr id="11" name="Picture 10">
            <a:extLst>
              <a:ext uri="{FF2B5EF4-FFF2-40B4-BE49-F238E27FC236}">
                <a16:creationId xmlns:a16="http://schemas.microsoft.com/office/drawing/2014/main" xmlns="" id="{AF770765-4AE8-0BEA-9634-EFC3AC2BF196}"/>
              </a:ext>
            </a:extLst>
          </p:cNvPr>
          <p:cNvPicPr>
            <a:picLocks noChangeAspect="1"/>
          </p:cNvPicPr>
          <p:nvPr/>
        </p:nvPicPr>
        <p:blipFill>
          <a:blip r:embed="rId5"/>
          <a:stretch>
            <a:fillRect/>
          </a:stretch>
        </p:blipFill>
        <p:spPr>
          <a:xfrm>
            <a:off x="-588242" y="-43567"/>
            <a:ext cx="8590008" cy="6742760"/>
          </a:xfrm>
          <a:prstGeom prst="rect">
            <a:avLst/>
          </a:prstGeom>
        </p:spPr>
      </p:pic>
    </p:spTree>
    <p:extLst>
      <p:ext uri="{BB962C8B-B14F-4D97-AF65-F5344CB8AC3E}">
        <p14:creationId xmlns:p14="http://schemas.microsoft.com/office/powerpoint/2010/main" val="14354728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xmlns=""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xtBox 9">
              <a:extLst>
                <a:ext uri="{FF2B5EF4-FFF2-40B4-BE49-F238E27FC236}">
                  <a16:creationId xmlns:a16="http://schemas.microsoft.com/office/drawing/2014/main" xmlns="" id="{2CB58448-F40C-344B-C82A-25F26DC95212}"/>
                </a:ext>
              </a:extLst>
            </p:cNvPr>
            <p:cNvSpPr txBox="1"/>
            <p:nvPr/>
          </p:nvSpPr>
          <p:spPr>
            <a:xfrm>
              <a:off x="1838314" y="519877"/>
              <a:ext cx="9662207" cy="1498680"/>
            </a:xfrm>
            <a:prstGeom prst="rect">
              <a:avLst/>
            </a:prstGeom>
            <a:noFill/>
          </p:spPr>
          <p:txBody>
            <a:bodyPr wrap="square" rtlCol="0">
              <a:spAutoFit/>
            </a:bodyPr>
            <a:lstStyle/>
            <a:p>
              <a:pPr algn="ctr">
                <a:lnSpc>
                  <a:spcPct val="150000"/>
                </a:lnSpc>
              </a:pPr>
              <a:r>
                <a:rPr lang="en-US" sz="3200" b="1">
                  <a:solidFill>
                    <a:schemeClr val="accent2">
                      <a:lumMod val="75000"/>
                    </a:schemeClr>
                  </a:solidFill>
                </a:rPr>
                <a:t>Bày tỏ suy nghĩ, cảm xúc của em khi nghe hoặc đọc đoạn lời bài hát sau:</a:t>
              </a:r>
            </a:p>
          </p:txBody>
        </p:sp>
      </p:grpSp>
      <p:pic>
        <p:nvPicPr>
          <p:cNvPr id="3" name="Picture 2">
            <a:extLst>
              <a:ext uri="{FF2B5EF4-FFF2-40B4-BE49-F238E27FC236}">
                <a16:creationId xmlns:a16="http://schemas.microsoft.com/office/drawing/2014/main" xmlns="" id="{48D7E870-73F8-AB3D-E8AA-07E28924E785}"/>
              </a:ext>
            </a:extLst>
          </p:cNvPr>
          <p:cNvPicPr>
            <a:picLocks noChangeAspect="1"/>
          </p:cNvPicPr>
          <p:nvPr/>
        </p:nvPicPr>
        <p:blipFill>
          <a:blip r:embed="rId3"/>
          <a:stretch>
            <a:fillRect/>
          </a:stretch>
        </p:blipFill>
        <p:spPr>
          <a:xfrm>
            <a:off x="863858" y="2254801"/>
            <a:ext cx="10464284" cy="2776327"/>
          </a:xfrm>
          <a:prstGeom prst="rect">
            <a:avLst/>
          </a:prstGeom>
        </p:spPr>
      </p:pic>
    </p:spTree>
    <p:extLst>
      <p:ext uri="{BB962C8B-B14F-4D97-AF65-F5344CB8AC3E}">
        <p14:creationId xmlns:p14="http://schemas.microsoft.com/office/powerpoint/2010/main" val="15971319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Ủ ĐỀ 2- NGHE NHẠC - Bài hát trồng cây - Bộ sách Âm nhạc 1 Cùng học để phát triển năng lực">
            <a:hlinkClick r:id="" action="ppaction://media"/>
            <a:extLst>
              <a:ext uri="{FF2B5EF4-FFF2-40B4-BE49-F238E27FC236}">
                <a16:creationId xmlns:a16="http://schemas.microsoft.com/office/drawing/2014/main" xmlns="" id="{83BB4710-418A-566E-844A-BAE471991C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3971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6CBD0956-56D0-2202-27C8-A94F894E3BA3}"/>
              </a:ext>
            </a:extLst>
          </p:cNvPr>
          <p:cNvSpPr/>
          <p:nvPr/>
        </p:nvSpPr>
        <p:spPr>
          <a:xfrm>
            <a:off x="530946" y="364067"/>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xmlns="" id="{48D7E870-73F8-AB3D-E8AA-07E28924E785}"/>
              </a:ext>
            </a:extLst>
          </p:cNvPr>
          <p:cNvPicPr>
            <a:picLocks noChangeAspect="1"/>
          </p:cNvPicPr>
          <p:nvPr/>
        </p:nvPicPr>
        <p:blipFill>
          <a:blip r:embed="rId3"/>
          <a:stretch>
            <a:fillRect/>
          </a:stretch>
        </p:blipFill>
        <p:spPr>
          <a:xfrm>
            <a:off x="1361207" y="743161"/>
            <a:ext cx="9469585" cy="2512419"/>
          </a:xfrm>
          <a:prstGeom prst="rect">
            <a:avLst/>
          </a:prstGeom>
        </p:spPr>
      </p:pic>
      <p:grpSp>
        <p:nvGrpSpPr>
          <p:cNvPr id="17" name="Group 16">
            <a:extLst>
              <a:ext uri="{FF2B5EF4-FFF2-40B4-BE49-F238E27FC236}">
                <a16:creationId xmlns:a16="http://schemas.microsoft.com/office/drawing/2014/main" xmlns="" id="{CD1E9DC5-BDF0-04CD-1CB7-746F21E461F8}"/>
              </a:ext>
            </a:extLst>
          </p:cNvPr>
          <p:cNvGrpSpPr/>
          <p:nvPr/>
        </p:nvGrpSpPr>
        <p:grpSpPr>
          <a:xfrm>
            <a:off x="1986455" y="3804642"/>
            <a:ext cx="7677807" cy="2310197"/>
            <a:chOff x="-62983" y="2214506"/>
            <a:chExt cx="7657591" cy="4171950"/>
          </a:xfrm>
        </p:grpSpPr>
        <p:sp>
          <p:nvSpPr>
            <p:cNvPr id="14" name="Rectangle: Rounded Corners 13">
              <a:extLst>
                <a:ext uri="{FF2B5EF4-FFF2-40B4-BE49-F238E27FC236}">
                  <a16:creationId xmlns:a16="http://schemas.microsoft.com/office/drawing/2014/main" xmlns="" id="{496D1B62-C717-AD8D-4A1C-700A463E7D4A}"/>
                </a:ext>
              </a:extLst>
            </p:cNvPr>
            <p:cNvSpPr/>
            <p:nvPr/>
          </p:nvSpPr>
          <p:spPr>
            <a:xfrm>
              <a:off x="-62983" y="2214506"/>
              <a:ext cx="7657591" cy="4171950"/>
            </a:xfrm>
            <a:prstGeom prst="roundRect">
              <a:avLst/>
            </a:prstGeom>
            <a:solidFill>
              <a:srgbClr val="FEF8E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EF8EC029-2B07-9BB5-AC22-ECD181DF6FC6}"/>
                </a:ext>
              </a:extLst>
            </p:cNvPr>
            <p:cNvSpPr txBox="1"/>
            <p:nvPr/>
          </p:nvSpPr>
          <p:spPr>
            <a:xfrm>
              <a:off x="331580" y="2291630"/>
              <a:ext cx="6995721" cy="3549073"/>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Bài hát k</a:t>
              </a:r>
              <a:r>
                <a:rPr lang="vi-VN" sz="2800">
                  <a:latin typeface="Arial" panose="020B0604020202020204" pitchFamily="34" charset="0"/>
                  <a:cs typeface="Arial" panose="020B0604020202020204" pitchFamily="34" charset="0"/>
                </a:rPr>
                <a:t>êu gọi mọi người có ý thức chung tay bảo vệ thiên nhiên. Gợi nhớ về sự trân trọng giá trị tốt đẹp của cuộc sống. </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4863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bright="70000" contrast="-70000"/>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B171FF1-DC0A-CD02-7DC6-7D31B2CC4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TextBox 42">
            <a:extLst>
              <a:ext uri="{FF2B5EF4-FFF2-40B4-BE49-F238E27FC236}">
                <a16:creationId xmlns:a16="http://schemas.microsoft.com/office/drawing/2014/main" xmlns="" id="{49F5AC64-4168-EA93-D79D-4FFE9EA7559A}"/>
              </a:ext>
            </a:extLst>
          </p:cNvPr>
          <p:cNvSpPr txBox="1"/>
          <p:nvPr/>
        </p:nvSpPr>
        <p:spPr>
          <a:xfrm>
            <a:off x="2958202" y="52846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p>
        </p:txBody>
      </p:sp>
      <p:sp>
        <p:nvSpPr>
          <p:cNvPr id="4" name="TextBox 3">
            <a:extLst>
              <a:ext uri="{FF2B5EF4-FFF2-40B4-BE49-F238E27FC236}">
                <a16:creationId xmlns:a16="http://schemas.microsoft.com/office/drawing/2014/main" xmlns="" id="{6673944A-718F-9B1C-039A-687EC8354835}"/>
              </a:ext>
            </a:extLst>
          </p:cNvPr>
          <p:cNvSpPr txBox="1"/>
          <p:nvPr/>
        </p:nvSpPr>
        <p:spPr>
          <a:xfrm>
            <a:off x="16733311" y="3331882"/>
            <a:ext cx="4460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LNTH-LuoLuoNotangYuanTi 1" pitchFamily="2" charset="-128"/>
                <a:ea typeface="LNTH-LuoLuoNotangYuanTi 1" pitchFamily="2" charset="-128"/>
                <a:cs typeface="LNTH-LuoLuoNotangYuanTi 1" pitchFamily="2" charset="-128"/>
              </a:rPr>
              <a:t>Bài 1 – 2 tiết</a:t>
            </a:r>
          </a:p>
        </p:txBody>
      </p:sp>
      <p:sp>
        <p:nvSpPr>
          <p:cNvPr id="5" name="TextBox 4">
            <a:extLst>
              <a:ext uri="{FF2B5EF4-FFF2-40B4-BE49-F238E27FC236}">
                <a16:creationId xmlns:a16="http://schemas.microsoft.com/office/drawing/2014/main" xmlns="" id="{E700F125-2749-CD68-E041-67A81EAB3631}"/>
              </a:ext>
            </a:extLst>
          </p:cNvPr>
          <p:cNvSpPr txBox="1"/>
          <p:nvPr/>
        </p:nvSpPr>
        <p:spPr>
          <a:xfrm>
            <a:off x="14395440" y="2531210"/>
            <a:ext cx="2279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9Slide05 SVNClementine" panose="020F0502020204030203" pitchFamily="34" charset="0"/>
                <a:ea typeface="+mn-ea"/>
                <a:cs typeface="+mn-cs"/>
              </a:rPr>
              <a:t>Chủ</a:t>
            </a:r>
            <a:r>
              <a:rPr kumimoji="0" lang="en-US" sz="3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 điểm:</a:t>
            </a:r>
          </a:p>
        </p:txBody>
      </p:sp>
      <p:grpSp>
        <p:nvGrpSpPr>
          <p:cNvPr id="6" name="Group 5">
            <a:extLst>
              <a:ext uri="{FF2B5EF4-FFF2-40B4-BE49-F238E27FC236}">
                <a16:creationId xmlns:a16="http://schemas.microsoft.com/office/drawing/2014/main" xmlns="" id="{EA044B6A-6098-2C54-8712-7F5B14D25271}"/>
              </a:ext>
            </a:extLst>
          </p:cNvPr>
          <p:cNvGrpSpPr/>
          <p:nvPr/>
        </p:nvGrpSpPr>
        <p:grpSpPr>
          <a:xfrm>
            <a:off x="12915834" y="4533953"/>
            <a:ext cx="10744330" cy="985876"/>
            <a:chOff x="-160010" y="3307642"/>
            <a:chExt cx="7924995" cy="985876"/>
          </a:xfrm>
        </p:grpSpPr>
        <p:sp>
          <p:nvSpPr>
            <p:cNvPr id="7" name="TextBox 6">
              <a:extLst>
                <a:ext uri="{FF2B5EF4-FFF2-40B4-BE49-F238E27FC236}">
                  <a16:creationId xmlns:a16="http://schemas.microsoft.com/office/drawing/2014/main" xmlns="" id="{AAB102B1-447A-956D-FF03-0F324431F2E0}"/>
                </a:ext>
              </a:extLst>
            </p:cNvPr>
            <p:cNvSpPr txBox="1"/>
            <p:nvPr/>
          </p:nvSpPr>
          <p:spPr>
            <a:xfrm>
              <a:off x="321669" y="3307642"/>
              <a:ext cx="6992827" cy="923330"/>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ea typeface="+mn-ea"/>
                  <a:cs typeface="+mn-cs"/>
                </a:rPr>
                <a:t>Điều kì diệu dưới những gốc anh đào </a:t>
              </a:r>
              <a:endParaRPr kumimoji="0" lang="en-US" sz="54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ea typeface="+mn-ea"/>
                <a:cs typeface="+mn-cs"/>
              </a:endParaRPr>
            </a:p>
          </p:txBody>
        </p:sp>
        <p:sp>
          <p:nvSpPr>
            <p:cNvPr id="8" name="TextBox 7">
              <a:extLst>
                <a:ext uri="{FF2B5EF4-FFF2-40B4-BE49-F238E27FC236}">
                  <a16:creationId xmlns:a16="http://schemas.microsoft.com/office/drawing/2014/main" xmlns="" id="{E74AB520-88B6-2294-5082-661821989A54}"/>
                </a:ext>
              </a:extLst>
            </p:cNvPr>
            <p:cNvSpPr txBox="1"/>
            <p:nvPr/>
          </p:nvSpPr>
          <p:spPr>
            <a:xfrm>
              <a:off x="-160010" y="3370188"/>
              <a:ext cx="7924995" cy="923330"/>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12700">
                    <a:solidFill>
                      <a:prstClr val="black"/>
                    </a:solidFill>
                  </a:ln>
                  <a:solidFill>
                    <a:srgbClr val="66FF33"/>
                  </a:solidFill>
                  <a:effectLst/>
                  <a:uLnTx/>
                  <a:uFillTx/>
                  <a:latin typeface="#9Slide05 SVNClementine" panose="020F0502020204030203" pitchFamily="34" charset="0"/>
                  <a:ea typeface="+mn-ea"/>
                  <a:cs typeface="+mn-cs"/>
                </a:rPr>
                <a:t>Điều kì diệu dưới những gốc anh đào </a:t>
              </a:r>
              <a:endParaRPr kumimoji="0" lang="en-US" sz="5400" b="0" i="0" u="none" strike="noStrike" kern="1200" cap="none" spc="0" normalizeH="0" baseline="0" noProof="0" dirty="0">
                <a:ln w="12700">
                  <a:solidFill>
                    <a:prstClr val="black"/>
                  </a:solidFill>
                </a:ln>
                <a:solidFill>
                  <a:srgbClr val="008000"/>
                </a:solidFill>
                <a:effectLst/>
                <a:uLnTx/>
                <a:uFillTx/>
                <a:latin typeface="#9Slide05 SVNClementine" panose="020F0502020204030203" pitchFamily="34" charset="0"/>
                <a:ea typeface="+mn-ea"/>
                <a:cs typeface="+mn-cs"/>
              </a:endParaRPr>
            </a:p>
          </p:txBody>
        </p:sp>
      </p:grpSp>
      <p:sp>
        <p:nvSpPr>
          <p:cNvPr id="9" name="TextBox 8">
            <a:extLst>
              <a:ext uri="{FF2B5EF4-FFF2-40B4-BE49-F238E27FC236}">
                <a16:creationId xmlns:a16="http://schemas.microsoft.com/office/drawing/2014/main" xmlns="" id="{485E8C8F-87D3-6584-1432-543FF89BC066}"/>
              </a:ext>
            </a:extLst>
          </p:cNvPr>
          <p:cNvSpPr txBox="1"/>
          <p:nvPr/>
        </p:nvSpPr>
        <p:spPr>
          <a:xfrm rot="21582314">
            <a:off x="16332309" y="1288444"/>
            <a:ext cx="3621519"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0">
                  <a:solidFill>
                    <a:prstClr val="white"/>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TIẾNG VIỆT</a:t>
            </a:r>
          </a:p>
        </p:txBody>
      </p:sp>
      <p:sp>
        <p:nvSpPr>
          <p:cNvPr id="10" name="TextBox 9">
            <a:extLst>
              <a:ext uri="{FF2B5EF4-FFF2-40B4-BE49-F238E27FC236}">
                <a16:creationId xmlns:a16="http://schemas.microsoft.com/office/drawing/2014/main" xmlns="" id="{631A91FE-485E-8F46-24FF-B618A5ADAB7B}"/>
              </a:ext>
            </a:extLst>
          </p:cNvPr>
          <p:cNvSpPr txBox="1"/>
          <p:nvPr/>
        </p:nvSpPr>
        <p:spPr>
          <a:xfrm rot="21582314">
            <a:off x="16332309" y="1288445"/>
            <a:ext cx="36215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black"/>
                  </a:solidFill>
                </a:ln>
                <a:solidFill>
                  <a:srgbClr val="FF6600"/>
                </a:solidFill>
                <a:effectLst/>
                <a:uLnTx/>
                <a:uFillTx/>
                <a:latin typeface="LNTH-LuoLuoNotangYuanTi 1" pitchFamily="2" charset="-128"/>
                <a:ea typeface="LNTH-LuoLuoNotangYuanTi 1" pitchFamily="2" charset="-128"/>
                <a:cs typeface="LNTH-LuoLuoNotangYuanTi 1" pitchFamily="2" charset="-128"/>
              </a:rPr>
              <a:t>T</a:t>
            </a:r>
            <a:r>
              <a:rPr kumimoji="0" lang="en-US" sz="4800" b="1" i="0" u="none" strike="noStrike" kern="1200" cap="none" spc="0" normalizeH="0" baseline="0" noProof="0">
                <a:ln w="9525">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4800" b="1" i="0" u="none" strike="noStrike" kern="1200" cap="none" spc="0" normalizeH="0" baseline="0" noProof="0">
                <a:ln w="9525">
                  <a:solidFill>
                    <a:prstClr val="black"/>
                  </a:solidFill>
                </a:ln>
                <a:solidFill>
                  <a:srgbClr val="00B0F0"/>
                </a:solidFill>
                <a:effectLst/>
                <a:uLnTx/>
                <a:uFillTx/>
                <a:latin typeface="LNTH-LuoLuoNotangYuanTi 1" pitchFamily="2" charset="-128"/>
                <a:ea typeface="LNTH-LuoLuoNotangYuanTi 1" pitchFamily="2" charset="-128"/>
                <a:cs typeface="LNTH-LuoLuoNotangYuanTi 1" pitchFamily="2" charset="-128"/>
              </a:rPr>
              <a:t>Ế</a:t>
            </a:r>
            <a:r>
              <a:rPr kumimoji="0" lang="en-US" sz="4800" b="1" i="0" u="none" strike="noStrike" kern="1200" cap="none" spc="0" normalizeH="0" baseline="0" noProof="0">
                <a:ln w="9525">
                  <a:solidFill>
                    <a:prstClr val="black"/>
                  </a:solidFill>
                </a:ln>
                <a:solidFill>
                  <a:srgbClr val="00B050"/>
                </a:solidFill>
                <a:effectLst/>
                <a:uLnTx/>
                <a:uFillTx/>
                <a:latin typeface="LNTH-LuoLuoNotangYuanTi 1" pitchFamily="2" charset="-128"/>
                <a:ea typeface="LNTH-LuoLuoNotangYuanTi 1" pitchFamily="2" charset="-128"/>
                <a:cs typeface="LNTH-LuoLuoNotangYuanTi 1" pitchFamily="2" charset="-128"/>
              </a:rPr>
              <a:t>N</a:t>
            </a:r>
            <a:r>
              <a:rPr kumimoji="0" lang="en-US" sz="4800" b="1" i="0" u="none" strike="noStrike" kern="1200" cap="none" spc="0" normalizeH="0" baseline="0" noProof="0">
                <a:ln w="9525">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4800" b="1" i="0" u="none" strike="noStrike" kern="1200" cap="none" spc="0" normalizeH="0" baseline="0" noProof="0">
                <a:ln w="9525">
                  <a:solidFill>
                    <a:prstClr val="black"/>
                  </a:solidFill>
                </a:ln>
                <a:solidFill>
                  <a:srgbClr val="00B050"/>
                </a:solidFill>
                <a:effectLst/>
                <a:uLnTx/>
                <a:uFillTx/>
                <a:latin typeface="LNTH-LuoLuoNotangYuanTi 1" pitchFamily="2" charset="-128"/>
                <a:ea typeface="LNTH-LuoLuoNotangYuanTi 1" pitchFamily="2" charset="-128"/>
                <a:cs typeface="LNTH-LuoLuoNotangYuanTi 1" pitchFamily="2" charset="-128"/>
              </a:rPr>
              <a:t> V</a:t>
            </a:r>
            <a:r>
              <a:rPr kumimoji="0" lang="en-US" sz="4800" b="1" i="0" u="none" strike="noStrike" kern="1200" cap="none" spc="0" normalizeH="0" baseline="0" noProof="0">
                <a:ln w="9525">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4800" b="1" i="0" u="none" strike="noStrike" kern="1200" cap="none" spc="0" normalizeH="0" baseline="0" noProof="0">
                <a:ln w="9525">
                  <a:solidFill>
                    <a:prstClr val="black"/>
                  </a:solidFill>
                </a:ln>
                <a:solidFill>
                  <a:srgbClr val="FF5050"/>
                </a:solidFill>
                <a:effectLst/>
                <a:uLnTx/>
                <a:uFillTx/>
                <a:latin typeface="LNTH-LuoLuoNotangYuanTi 1" pitchFamily="2" charset="-128"/>
                <a:ea typeface="LNTH-LuoLuoNotangYuanTi 1" pitchFamily="2" charset="-128"/>
                <a:cs typeface="LNTH-LuoLuoNotangYuanTi 1" pitchFamily="2" charset="-128"/>
              </a:rPr>
              <a:t>Ệ</a:t>
            </a:r>
            <a:r>
              <a:rPr kumimoji="0" lang="en-US" sz="4800" b="1" i="0" u="none" strike="noStrike" kern="1200" cap="none" spc="0" normalizeH="0" baseline="0" noProof="0">
                <a:ln w="9525">
                  <a:solidFill>
                    <a:prstClr val="black"/>
                  </a:solidFill>
                </a:ln>
                <a:solidFill>
                  <a:srgbClr val="00CCFF"/>
                </a:solidFill>
                <a:effectLst/>
                <a:uLnTx/>
                <a:uFillTx/>
                <a:latin typeface="LNTH-LuoLuoNotangYuanTi 1" pitchFamily="2" charset="-128"/>
                <a:ea typeface="LNTH-LuoLuoNotangYuanTi 1" pitchFamily="2" charset="-128"/>
                <a:cs typeface="LNTH-LuoLuoNotangYuanTi 1" pitchFamily="2" charset="-128"/>
              </a:rPr>
              <a:t>T</a:t>
            </a:r>
          </a:p>
        </p:txBody>
      </p:sp>
      <p:grpSp>
        <p:nvGrpSpPr>
          <p:cNvPr id="11" name="Group 10">
            <a:extLst>
              <a:ext uri="{FF2B5EF4-FFF2-40B4-BE49-F238E27FC236}">
                <a16:creationId xmlns:a16="http://schemas.microsoft.com/office/drawing/2014/main" xmlns="" id="{027E9981-A457-FAC4-2877-151CC32B0D4F}"/>
              </a:ext>
            </a:extLst>
          </p:cNvPr>
          <p:cNvGrpSpPr/>
          <p:nvPr/>
        </p:nvGrpSpPr>
        <p:grpSpPr>
          <a:xfrm>
            <a:off x="15893213" y="2299165"/>
            <a:ext cx="5969863" cy="953954"/>
            <a:chOff x="583239" y="3206337"/>
            <a:chExt cx="6689577" cy="953954"/>
          </a:xfrm>
        </p:grpSpPr>
        <p:sp>
          <p:nvSpPr>
            <p:cNvPr id="12" name="TextBox 11">
              <a:extLst>
                <a:ext uri="{FF2B5EF4-FFF2-40B4-BE49-F238E27FC236}">
                  <a16:creationId xmlns:a16="http://schemas.microsoft.com/office/drawing/2014/main" xmlns="" id="{43E5C5C0-EF43-AB13-963B-9AAD5C6664BB}"/>
                </a:ext>
              </a:extLst>
            </p:cNvPr>
            <p:cNvSpPr txBox="1"/>
            <p:nvPr/>
          </p:nvSpPr>
          <p:spPr>
            <a:xfrm>
              <a:off x="645789" y="3206337"/>
              <a:ext cx="6564480" cy="905825"/>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0" normalizeH="0" baseline="0" noProof="0">
                  <a:ln w="127000">
                    <a:solidFill>
                      <a:prstClr val="white"/>
                    </a:solidFill>
                  </a:ln>
                  <a:solidFill>
                    <a:srgbClr val="FF33CC"/>
                  </a:solidFill>
                  <a:effectLst/>
                  <a:uLnTx/>
                  <a:uFillTx/>
                  <a:latin typeface="LNTH-LuoLuoNotangYuanTi 1" pitchFamily="2" charset="-128"/>
                  <a:ea typeface="LNTH-LuoLuoNotangYuanTi 1" pitchFamily="2" charset="-128"/>
                  <a:cs typeface="LNTH-LuoLuoNotangYuanTi 1" pitchFamily="2" charset="-128"/>
                </a:rPr>
                <a:t>GIỮ MÃI MÀU XANH</a:t>
              </a:r>
            </a:p>
          </p:txBody>
        </p:sp>
        <p:sp>
          <p:nvSpPr>
            <p:cNvPr id="13" name="TextBox 12">
              <a:extLst>
                <a:ext uri="{FF2B5EF4-FFF2-40B4-BE49-F238E27FC236}">
                  <a16:creationId xmlns:a16="http://schemas.microsoft.com/office/drawing/2014/main" xmlns="" id="{46D6D998-70DC-A04D-50D6-F2ADA6E5FAC6}"/>
                </a:ext>
              </a:extLst>
            </p:cNvPr>
            <p:cNvSpPr txBox="1"/>
            <p:nvPr/>
          </p:nvSpPr>
          <p:spPr>
            <a:xfrm>
              <a:off x="583239" y="3254466"/>
              <a:ext cx="6689577" cy="90582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0" i="0" u="none" strike="noStrike" kern="1200" cap="none" spc="0" normalizeH="0" baseline="0" noProof="0">
                  <a:ln>
                    <a:solidFill>
                      <a:sysClr val="windowText" lastClr="000000"/>
                    </a:solidFill>
                  </a:ln>
                  <a:solidFill>
                    <a:srgbClr val="FF33CC"/>
                  </a:solidFill>
                  <a:effectLst/>
                  <a:uLnTx/>
                  <a:uFillTx/>
                  <a:latin typeface="LNTH-LuoLuoNotangYuanTi 1" pitchFamily="2" charset="-128"/>
                  <a:ea typeface="LNTH-LuoLuoNotangYuanTi 1" pitchFamily="2" charset="-128"/>
                  <a:cs typeface="LNTH-LuoLuoNotangYuanTi 1" pitchFamily="2" charset="-128"/>
                </a:rPr>
                <a:t>GIỮ MÃI MÀU XANH</a:t>
              </a:r>
            </a:p>
          </p:txBody>
        </p:sp>
      </p:grpSp>
      <p:pic>
        <p:nvPicPr>
          <p:cNvPr id="14" name="Picture 13">
            <a:extLst>
              <a:ext uri="{FF2B5EF4-FFF2-40B4-BE49-F238E27FC236}">
                <a16:creationId xmlns:a16="http://schemas.microsoft.com/office/drawing/2014/main" xmlns="" id="{0B6A9ADB-F568-F752-ABC6-EF84085C83DF}"/>
              </a:ext>
            </a:extLst>
          </p:cNvPr>
          <p:cNvPicPr>
            <a:picLocks noChangeAspect="1"/>
          </p:cNvPicPr>
          <p:nvPr/>
        </p:nvPicPr>
        <p:blipFill>
          <a:blip r:embed="rId7"/>
          <a:stretch>
            <a:fillRect/>
          </a:stretch>
        </p:blipFill>
        <p:spPr>
          <a:xfrm>
            <a:off x="-55818" y="1174799"/>
            <a:ext cx="12122476" cy="4867458"/>
          </a:xfrm>
          <a:prstGeom prst="rect">
            <a:avLst/>
          </a:prstGeom>
        </p:spPr>
      </p:pic>
    </p:spTree>
    <p:extLst>
      <p:ext uri="{BB962C8B-B14F-4D97-AF65-F5344CB8AC3E}">
        <p14:creationId xmlns:p14="http://schemas.microsoft.com/office/powerpoint/2010/main" val="19979603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25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32" presetClass="emph" presetSubtype="0" fill="hold" grpId="0" nodeType="withEffect">
                                  <p:stCondLst>
                                    <p:cond delay="175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22" presetClass="entr" presetSubtype="8" fill="hold" grpId="0" nodeType="withEffect">
                                  <p:stCondLst>
                                    <p:cond delay="25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19" fill="hold">
                            <p:stCondLst>
                              <p:cond delay="3000"/>
                            </p:stCondLst>
                            <p:childTnLst>
                              <p:par>
                                <p:cTn id="20" presetID="5" presetClass="entr" presetSubtype="5" fill="hold" nodeType="afterEffect">
                                  <p:stCondLst>
                                    <p:cond delay="250"/>
                                  </p:stCondLst>
                                  <p:childTnLst>
                                    <p:set>
                                      <p:cBhvr>
                                        <p:cTn id="21" dur="1" fill="hold">
                                          <p:stCondLst>
                                            <p:cond delay="0"/>
                                          </p:stCondLst>
                                        </p:cTn>
                                        <p:tgtEl>
                                          <p:spTgt spid="11"/>
                                        </p:tgtEl>
                                        <p:attrNameLst>
                                          <p:attrName>style.visibility</p:attrName>
                                        </p:attrNameLst>
                                      </p:cBhvr>
                                      <p:to>
                                        <p:strVal val="visible"/>
                                      </p:to>
                                    </p:set>
                                    <p:animEffect transition="in" filter="checkerboard(down)">
                                      <p:cBhvr>
                                        <p:cTn id="22" dur="500"/>
                                        <p:tgtEl>
                                          <p:spTgt spid="11"/>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8" presetClass="entr" presetSubtype="16" fill="hold"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10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29" presetID="31" presetClass="entr" presetSubtype="0" fill="hold" nodeType="with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1B24912-07B5-CE40-139C-A4CA8E531645}"/>
              </a:ext>
            </a:extLst>
          </p:cNvPr>
          <p:cNvSpPr/>
          <p:nvPr/>
        </p:nvSpPr>
        <p:spPr>
          <a:xfrm>
            <a:off x="271849" y="345989"/>
            <a:ext cx="11640065" cy="6301946"/>
          </a:xfrm>
          <a:prstGeom prst="roundRect">
            <a:avLst>
              <a:gd name="adj" fmla="val 1235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xmlns="" id="{D46F66B1-E0AD-F3AD-6EAC-C51DD71D8D88}"/>
              </a:ext>
            </a:extLst>
          </p:cNvPr>
          <p:cNvGrpSpPr/>
          <p:nvPr/>
        </p:nvGrpSpPr>
        <p:grpSpPr>
          <a:xfrm>
            <a:off x="84577" y="1149534"/>
            <a:ext cx="11683359" cy="5356934"/>
            <a:chOff x="84577" y="1182289"/>
            <a:chExt cx="11683359" cy="5356934"/>
          </a:xfrm>
        </p:grpSpPr>
        <p:sp>
          <p:nvSpPr>
            <p:cNvPr id="16" name="TextBox 15">
              <a:extLst>
                <a:ext uri="{FF2B5EF4-FFF2-40B4-BE49-F238E27FC236}">
                  <a16:creationId xmlns:a16="http://schemas.microsoft.com/office/drawing/2014/main" xmlns="" id="{474D60E1-17CB-730E-566F-E3300DBA0FC1}"/>
                </a:ext>
              </a:extLst>
            </p:cNvPr>
            <p:cNvSpPr txBox="1"/>
            <p:nvPr/>
          </p:nvSpPr>
          <p:spPr>
            <a:xfrm>
              <a:off x="541777" y="1323756"/>
              <a:ext cx="11226159" cy="521546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Nêu được phỏng đoán về nội dung bài đọc qua tên bài, hoạt động khởi động và tranh minh hoạ.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cảm nhận vẻ đẹp của thiên nhiên, nhận thức được tầm quan trọng của việc bảo vệ môi trường sống xanh – sạch – đẹp.</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Từ đó, rút ra được ý nghĩa: </a:t>
              </a: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tưởng nhỏ bé nhưng đã góp phần lan toả tình yêu thiên nhiên đến cộng đồng, kêu gọi mọi người có ý thức chung tay bảo vệ thiên nhiên.</a:t>
              </a:r>
            </a:p>
          </p:txBody>
        </p:sp>
        <p:pic>
          <p:nvPicPr>
            <p:cNvPr id="19" name="Graphic 18" descr="Frangipani with solid fill">
              <a:extLst>
                <a:ext uri="{FF2B5EF4-FFF2-40B4-BE49-F238E27FC236}">
                  <a16:creationId xmlns:a16="http://schemas.microsoft.com/office/drawing/2014/main" xmlns="" id="{C93D5302-AB8D-15F3-85B6-B5E4AD9902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577" y="1182289"/>
              <a:ext cx="914400" cy="914400"/>
            </a:xfrm>
            <a:prstGeom prst="rect">
              <a:avLst/>
            </a:prstGeom>
          </p:spPr>
        </p:pic>
        <p:pic>
          <p:nvPicPr>
            <p:cNvPr id="2" name="Graphic 1" descr="Frangipani with solid fill">
              <a:extLst>
                <a:ext uri="{FF2B5EF4-FFF2-40B4-BE49-F238E27FC236}">
                  <a16:creationId xmlns:a16="http://schemas.microsoft.com/office/drawing/2014/main" xmlns="" id="{04D21051-C4BD-2C41-6387-3F8DF6EAF0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577" y="2238156"/>
              <a:ext cx="914400" cy="914400"/>
            </a:xfrm>
            <a:prstGeom prst="rect">
              <a:avLst/>
            </a:prstGeom>
          </p:spPr>
        </p:pic>
      </p:grpSp>
      <p:pic>
        <p:nvPicPr>
          <p:cNvPr id="3" name="Picture 2">
            <a:extLst>
              <a:ext uri="{FF2B5EF4-FFF2-40B4-BE49-F238E27FC236}">
                <a16:creationId xmlns:a16="http://schemas.microsoft.com/office/drawing/2014/main" xmlns="" id="{9371753B-5856-D806-06D9-CCA2D8EF0ACA}"/>
              </a:ext>
            </a:extLst>
          </p:cNvPr>
          <p:cNvPicPr>
            <a:picLocks noChangeAspect="1"/>
          </p:cNvPicPr>
          <p:nvPr/>
        </p:nvPicPr>
        <p:blipFill>
          <a:blip r:embed="rId5"/>
          <a:stretch>
            <a:fillRect/>
          </a:stretch>
        </p:blipFill>
        <p:spPr>
          <a:xfrm>
            <a:off x="3261154" y="187505"/>
            <a:ext cx="4755292" cy="1261981"/>
          </a:xfrm>
          <a:prstGeom prst="rect">
            <a:avLst/>
          </a:prstGeom>
        </p:spPr>
      </p:pic>
    </p:spTree>
    <p:extLst>
      <p:ext uri="{BB962C8B-B14F-4D97-AF65-F5344CB8AC3E}">
        <p14:creationId xmlns:p14="http://schemas.microsoft.com/office/powerpoint/2010/main" val="2412564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304800"/>
            <a:ext cx="11809708" cy="6191250"/>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xmlns="" id="{2617BFD0-32DF-4C36-6969-DFD94ECAB0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03"/>
          <a:stretch/>
        </p:blipFill>
        <p:spPr>
          <a:xfrm>
            <a:off x="4961763" y="1063134"/>
            <a:ext cx="7230237" cy="5794866"/>
          </a:xfrm>
          <a:prstGeom prst="rect">
            <a:avLst/>
          </a:prstGeom>
        </p:spPr>
      </p:pic>
      <p:pic>
        <p:nvPicPr>
          <p:cNvPr id="5" name="Picture 4">
            <a:extLst>
              <a:ext uri="{FF2B5EF4-FFF2-40B4-BE49-F238E27FC236}">
                <a16:creationId xmlns:a16="http://schemas.microsoft.com/office/drawing/2014/main" xmlns="" id="{B22C979D-CE10-96AE-A548-D79F354FB2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02"/>
          <a:stretch/>
        </p:blipFill>
        <p:spPr>
          <a:xfrm>
            <a:off x="0" y="1063134"/>
            <a:ext cx="4961763" cy="5794866"/>
          </a:xfrm>
          <a:prstGeom prst="rect">
            <a:avLst/>
          </a:prstGeom>
        </p:spPr>
      </p:pic>
      <p:grpSp>
        <p:nvGrpSpPr>
          <p:cNvPr id="9" name="Group 8">
            <a:extLst>
              <a:ext uri="{FF2B5EF4-FFF2-40B4-BE49-F238E27FC236}">
                <a16:creationId xmlns:a16="http://schemas.microsoft.com/office/drawing/2014/main" xmlns="" id="{D215CF43-AC9B-D8E3-C34B-923EF5F2D746}"/>
              </a:ext>
            </a:extLst>
          </p:cNvPr>
          <p:cNvGrpSpPr/>
          <p:nvPr/>
        </p:nvGrpSpPr>
        <p:grpSpPr>
          <a:xfrm>
            <a:off x="3237524" y="660405"/>
            <a:ext cx="5243784" cy="805458"/>
            <a:chOff x="-62983" y="2214506"/>
            <a:chExt cx="7657591" cy="4171950"/>
          </a:xfrm>
        </p:grpSpPr>
        <p:sp>
          <p:nvSpPr>
            <p:cNvPr id="10" name="Rectangle: Rounded Corners 9">
              <a:extLst>
                <a:ext uri="{FF2B5EF4-FFF2-40B4-BE49-F238E27FC236}">
                  <a16:creationId xmlns:a16="http://schemas.microsoft.com/office/drawing/2014/main" xmlns="" id="{4E32269B-EB17-5676-5F56-63BFDA0B85DC}"/>
                </a:ext>
              </a:extLst>
            </p:cNvPr>
            <p:cNvSpPr/>
            <p:nvPr/>
          </p:nvSpPr>
          <p:spPr>
            <a:xfrm>
              <a:off x="-62983" y="2214506"/>
              <a:ext cx="7657591" cy="4171950"/>
            </a:xfrm>
            <a:prstGeom prst="roundRect">
              <a:avLst/>
            </a:prstGeom>
            <a:solidFill>
              <a:srgbClr val="FEF8E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94EA9257-6F54-9FB5-795F-754E707A56BB}"/>
                </a:ext>
              </a:extLst>
            </p:cNvPr>
            <p:cNvSpPr txBox="1"/>
            <p:nvPr/>
          </p:nvSpPr>
          <p:spPr>
            <a:xfrm>
              <a:off x="331580" y="2291630"/>
              <a:ext cx="6995721" cy="1189780"/>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QUAN SÁT TRANH VẼ GÌ?</a:t>
              </a:r>
            </a:p>
          </p:txBody>
        </p:sp>
      </p:grpSp>
    </p:spTree>
    <p:extLst>
      <p:ext uri="{BB962C8B-B14F-4D97-AF65-F5344CB8AC3E}">
        <p14:creationId xmlns:p14="http://schemas.microsoft.com/office/powerpoint/2010/main" val="2072805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DD75DA-B10C-863E-56F5-D1ABA50B3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grpSp>
        <p:nvGrpSpPr>
          <p:cNvPr id="6" name="Group 5">
            <a:extLst>
              <a:ext uri="{FF2B5EF4-FFF2-40B4-BE49-F238E27FC236}">
                <a16:creationId xmlns:a16="http://schemas.microsoft.com/office/drawing/2014/main" xmlns="" id="{BE7CFD5E-03BA-0B37-2315-D6FFFAC346BA}"/>
              </a:ext>
            </a:extLst>
          </p:cNvPr>
          <p:cNvGrpSpPr/>
          <p:nvPr/>
        </p:nvGrpSpPr>
        <p:grpSpPr>
          <a:xfrm>
            <a:off x="15087779" y="1181100"/>
            <a:ext cx="3914713" cy="1015665"/>
            <a:chOff x="316289" y="1175540"/>
            <a:chExt cx="3914713" cy="1015665"/>
          </a:xfrm>
        </p:grpSpPr>
        <p:sp>
          <p:nvSpPr>
            <p:cNvPr id="12" name="TextBox 11">
              <a:extLst>
                <a:ext uri="{FF2B5EF4-FFF2-40B4-BE49-F238E27FC236}">
                  <a16:creationId xmlns:a16="http://schemas.microsoft.com/office/drawing/2014/main" xmlns="" id="{CC299D91-8DBC-C9D1-784F-2984C88D2630}"/>
                </a:ext>
              </a:extLst>
            </p:cNvPr>
            <p:cNvSpPr txBox="1"/>
            <p:nvPr/>
          </p:nvSpPr>
          <p:spPr>
            <a:xfrm>
              <a:off x="316289" y="1175542"/>
              <a:ext cx="3906300" cy="1015663"/>
            </a:xfrm>
            <a:prstGeom prst="rect">
              <a:avLst/>
            </a:prstGeom>
            <a:noFill/>
          </p:spPr>
          <p:txBody>
            <a:bodyPr wrap="square" rtlCol="0">
              <a:spAutoFit/>
            </a:bodyPr>
            <a:lstStyle/>
            <a:p>
              <a:r>
                <a:rPr lang="en-US" sz="6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HOẠT ĐỘNG</a:t>
              </a:r>
            </a:p>
          </p:txBody>
        </p:sp>
        <p:sp>
          <p:nvSpPr>
            <p:cNvPr id="13" name="TextBox 12">
              <a:extLst>
                <a:ext uri="{FF2B5EF4-FFF2-40B4-BE49-F238E27FC236}">
                  <a16:creationId xmlns:a16="http://schemas.microsoft.com/office/drawing/2014/main" xmlns="" id="{62F28C5D-A2C9-8874-24D6-FF0F012D7CF7}"/>
                </a:ext>
              </a:extLst>
            </p:cNvPr>
            <p:cNvSpPr txBox="1"/>
            <p:nvPr/>
          </p:nvSpPr>
          <p:spPr>
            <a:xfrm>
              <a:off x="324702" y="1175540"/>
              <a:ext cx="3906300" cy="1015663"/>
            </a:xfrm>
            <a:prstGeom prst="rect">
              <a:avLst/>
            </a:prstGeom>
            <a:noFill/>
          </p:spPr>
          <p:txBody>
            <a:bodyPr wrap="square" rtlCol="0">
              <a:spAutoFit/>
            </a:bodyPr>
            <a:lstStyle/>
            <a:p>
              <a:r>
                <a:rPr lang="en-US" sz="6000">
                  <a:solidFill>
                    <a:schemeClr val="accent2"/>
                  </a:solidFill>
                  <a:latin typeface="LNTH-LuoLuoNotangYuanTi 1" pitchFamily="2" charset="-128"/>
                  <a:ea typeface="LNTH-LuoLuoNotangYuanTi 1" pitchFamily="2" charset="-128"/>
                  <a:cs typeface="LNTH-LuoLuoNotangYuanTi 1" pitchFamily="2" charset="-128"/>
                </a:rPr>
                <a:t>HOẠT ĐỘNG</a:t>
              </a:r>
            </a:p>
          </p:txBody>
        </p:sp>
      </p:grpSp>
      <p:grpSp>
        <p:nvGrpSpPr>
          <p:cNvPr id="14" name="Group 13">
            <a:extLst>
              <a:ext uri="{FF2B5EF4-FFF2-40B4-BE49-F238E27FC236}">
                <a16:creationId xmlns:a16="http://schemas.microsoft.com/office/drawing/2014/main" xmlns="" id="{40BD130E-12B6-E861-6961-6C6AE1A26E94}"/>
              </a:ext>
            </a:extLst>
          </p:cNvPr>
          <p:cNvGrpSpPr/>
          <p:nvPr/>
        </p:nvGrpSpPr>
        <p:grpSpPr>
          <a:xfrm>
            <a:off x="12860594" y="2520923"/>
            <a:ext cx="8369086" cy="4164923"/>
            <a:chOff x="3305044" y="1666562"/>
            <a:chExt cx="8369086" cy="4164923"/>
          </a:xfrm>
        </p:grpSpPr>
        <p:sp>
          <p:nvSpPr>
            <p:cNvPr id="15" name="TextBox 14">
              <a:extLst>
                <a:ext uri="{FF2B5EF4-FFF2-40B4-BE49-F238E27FC236}">
                  <a16:creationId xmlns:a16="http://schemas.microsoft.com/office/drawing/2014/main" xmlns="" id="{ABA9A7EB-7C1D-6749-2DA3-01C00AEAA40B}"/>
                </a:ext>
              </a:extLst>
            </p:cNvPr>
            <p:cNvSpPr txBox="1"/>
            <p:nvPr/>
          </p:nvSpPr>
          <p:spPr>
            <a:xfrm>
              <a:off x="3305045" y="1666562"/>
              <a:ext cx="8369085" cy="4164923"/>
            </a:xfrm>
            <a:prstGeom prst="rect">
              <a:avLst/>
            </a:prstGeom>
            <a:noFill/>
            <a:ln>
              <a:noFill/>
            </a:ln>
            <a:effectLst>
              <a:outerShdw blurRad="107950" dist="12700" dir="5400000" algn="ctr">
                <a:srgbClr val="000000"/>
              </a:outerShdw>
            </a:effectLst>
          </p:spPr>
          <p:txBody>
            <a:bodyPr wrap="square" rtlCol="0">
              <a:spAutoFit/>
            </a:bodyPr>
            <a:lstStyle/>
            <a:p>
              <a:pPr algn="ctr">
                <a:lnSpc>
                  <a:spcPct val="120000"/>
                </a:lnSpc>
              </a:pP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w="381000">
                    <a:solidFill>
                      <a:schemeClr val="bg1"/>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w="381000">
                    <a:solidFill>
                      <a:schemeClr val="bg1"/>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w="381000">
                    <a:solidFill>
                      <a:schemeClr val="bg1"/>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chemeClr val="accent2"/>
                  </a:solidFill>
                  <a:latin typeface="LNTH-LuoLuoNotangYuanTi 1" pitchFamily="2" charset="-128"/>
                  <a:ea typeface="LNTH-LuoLuoNotangYuanTi 1" pitchFamily="2" charset="-128"/>
                  <a:cs typeface="LNTH-LuoLuoNotangYuanTi 1" pitchFamily="2" charset="-128"/>
                </a:rPr>
                <a:t>T</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À</a:t>
              </a:r>
              <a:r>
                <a:rPr lang="en-US" sz="11500" b="1">
                  <a:ln w="381000">
                    <a:solidFill>
                      <a:schemeClr val="bg1"/>
                    </a:solidFill>
                  </a:ln>
                  <a:solidFill>
                    <a:schemeClr val="accent5">
                      <a:lumMod val="50000"/>
                    </a:schemeClr>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solidFill>
                    <a:schemeClr val="tx2">
                      <a:lumMod val="50000"/>
                    </a:schemeClr>
                  </a:solidFill>
                  <a:latin typeface="LNTH-LuoLuoNotangYuanTi 1" pitchFamily="2" charset="-128"/>
                  <a:ea typeface="LNTH-LuoLuoNotangYuanTi 1" pitchFamily="2" charset="-128"/>
                  <a:cs typeface="LNTH-LuoLuoNotangYuanTi 1" pitchFamily="2" charset="-128"/>
                </a:rPr>
                <a:t>H</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T</a:t>
              </a:r>
              <a:r>
                <a:rPr lang="en-US" sz="11500" b="1">
                  <a:ln w="3810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I</a:t>
              </a:r>
              <a:r>
                <a:rPr lang="en-US" sz="11500" b="1">
                  <a:ln w="381000">
                    <a:solidFill>
                      <a:schemeClr val="bg1"/>
                    </a:solidFill>
                  </a:ln>
                  <a:solidFill>
                    <a:schemeClr val="bg2">
                      <a:lumMod val="25000"/>
                    </a:schemeClr>
                  </a:solidFill>
                  <a:latin typeface="LNTH-LuoLuoNotangYuanTi 1" pitchFamily="2" charset="-128"/>
                  <a:ea typeface="LNTH-LuoLuoNotangYuanTi 1" pitchFamily="2" charset="-128"/>
                  <a:cs typeface="LNTH-LuoLuoNotangYuanTi 1" pitchFamily="2" charset="-128"/>
                </a:rPr>
                <a:t>Ế</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solidFill>
                    <a:schemeClr val="accent2">
                      <a:lumMod val="75000"/>
                    </a:schemeClr>
                  </a:solidFill>
                  <a:latin typeface="LNTH-LuoLuoNotangYuanTi 1" pitchFamily="2" charset="-128"/>
                  <a:ea typeface="LNTH-LuoLuoNotangYuanTi 1" pitchFamily="2" charset="-128"/>
                  <a:cs typeface="LNTH-LuoLuoNotangYuanTi 1" pitchFamily="2" charset="-128"/>
                </a:rPr>
                <a:t>G</a:t>
              </a:r>
            </a:p>
          </p:txBody>
        </p:sp>
        <p:sp>
          <p:nvSpPr>
            <p:cNvPr id="16" name="TextBox 15">
              <a:extLst>
                <a:ext uri="{FF2B5EF4-FFF2-40B4-BE49-F238E27FC236}">
                  <a16:creationId xmlns:a16="http://schemas.microsoft.com/office/drawing/2014/main" xmlns="" id="{0EC4D2C5-FA9D-4EA8-074E-E006C4AC8F84}"/>
                </a:ext>
              </a:extLst>
            </p:cNvPr>
            <p:cNvSpPr txBox="1"/>
            <p:nvPr/>
          </p:nvSpPr>
          <p:spPr>
            <a:xfrm>
              <a:off x="3305044" y="1666562"/>
              <a:ext cx="8369085" cy="4164923"/>
            </a:xfrm>
            <a:prstGeom prst="rect">
              <a:avLst/>
            </a:prstGeom>
            <a:noFill/>
            <a:ln>
              <a:noFill/>
            </a:ln>
            <a:effectLst/>
          </p:spPr>
          <p:txBody>
            <a:bodyPr wrap="square" rtlCol="0">
              <a:spAutoFit/>
            </a:bodyPr>
            <a:lstStyle/>
            <a:p>
              <a:pPr algn="ctr">
                <a:lnSpc>
                  <a:spcPct val="120000"/>
                </a:lnSpc>
              </a:pP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a:solidFill>
                      <a:sysClr val="windowText" lastClr="000000"/>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a:solidFill>
                      <a:sysClr val="windowText" lastClr="000000"/>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T</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À</a:t>
              </a:r>
              <a:r>
                <a:rPr lang="en-US" sz="11500" b="1">
                  <a:ln>
                    <a:solidFill>
                      <a:sysClr val="windowText" lastClr="000000"/>
                    </a:solidFill>
                  </a:ln>
                  <a:solidFill>
                    <a:schemeClr val="accent4">
                      <a:lumMod val="40000"/>
                      <a:lumOff val="60000"/>
                    </a:schemeClr>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T</a:t>
              </a:r>
              <a:r>
                <a:rPr lang="en-US" sz="11500" b="1">
                  <a:ln>
                    <a:solidFill>
                      <a:sysClr val="windowText" lastClr="000000"/>
                    </a:solidFill>
                  </a:ln>
                  <a:solidFill>
                    <a:schemeClr val="bg1"/>
                  </a:solidFill>
                  <a:latin typeface="LNTH-LuoLuoNotangYuanTi 1" pitchFamily="2" charset="-128"/>
                  <a:ea typeface="LNTH-LuoLuoNotangYuanTi 1" pitchFamily="2" charset="-128"/>
                  <a:cs typeface="LNTH-LuoLuoNotangYuanTi 1" pitchFamily="2" charset="-128"/>
                </a:rPr>
                <a:t>I</a:t>
              </a:r>
              <a:r>
                <a:rPr lang="en-US" sz="11500" b="1">
                  <a:ln>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Ế</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solidFill>
                    <a:schemeClr val="accent2">
                      <a:lumMod val="75000"/>
                    </a:schemeClr>
                  </a:solidFill>
                  <a:latin typeface="LNTH-LuoLuoNotangYuanTi 1" pitchFamily="2" charset="-128"/>
                  <a:ea typeface="LNTH-LuoLuoNotangYuanTi 1" pitchFamily="2" charset="-128"/>
                  <a:cs typeface="LNTH-LuoLuoNotangYuanTi 1" pitchFamily="2" charset="-128"/>
                </a:rPr>
                <a:t>G</a:t>
              </a:r>
            </a:p>
          </p:txBody>
        </p:sp>
      </p:grpSp>
      <p:pic>
        <p:nvPicPr>
          <p:cNvPr id="17" name="Picture 16">
            <a:extLst>
              <a:ext uri="{FF2B5EF4-FFF2-40B4-BE49-F238E27FC236}">
                <a16:creationId xmlns:a16="http://schemas.microsoft.com/office/drawing/2014/main" xmlns="" id="{F05976C0-14A5-5224-4175-70BF9D65ADA7}"/>
              </a:ext>
            </a:extLst>
          </p:cNvPr>
          <p:cNvPicPr>
            <a:picLocks noChangeAspect="1"/>
          </p:cNvPicPr>
          <p:nvPr/>
        </p:nvPicPr>
        <p:blipFill>
          <a:blip r:embed="rId6"/>
          <a:stretch>
            <a:fillRect/>
          </a:stretch>
        </p:blipFill>
        <p:spPr>
          <a:xfrm>
            <a:off x="0" y="524004"/>
            <a:ext cx="8590008" cy="5809992"/>
          </a:xfrm>
          <a:prstGeom prst="rect">
            <a:avLst/>
          </a:prstGeom>
        </p:spPr>
      </p:pic>
    </p:spTree>
    <p:extLst>
      <p:ext uri="{BB962C8B-B14F-4D97-AF65-F5344CB8AC3E}">
        <p14:creationId xmlns:p14="http://schemas.microsoft.com/office/powerpoint/2010/main" val="38016712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par>
                                <p:cTn id="10" presetID="22" presetClass="entr" presetSubtype="1" fill="hold"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1"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5A191F5-D790-A031-06C8-BB09DC2068E6}"/>
              </a:ext>
            </a:extLst>
          </p:cNvPr>
          <p:cNvGrpSpPr/>
          <p:nvPr/>
        </p:nvGrpSpPr>
        <p:grpSpPr>
          <a:xfrm>
            <a:off x="321165" y="1507195"/>
            <a:ext cx="3099216" cy="1678441"/>
            <a:chOff x="869770" y="2086606"/>
            <a:chExt cx="3099216" cy="1678441"/>
          </a:xfrm>
        </p:grpSpPr>
        <p:sp>
          <p:nvSpPr>
            <p:cNvPr id="11" name="Rectangle: Rounded Corners 10">
              <a:extLst>
                <a:ext uri="{FF2B5EF4-FFF2-40B4-BE49-F238E27FC236}">
                  <a16:creationId xmlns:a16="http://schemas.microsoft.com/office/drawing/2014/main" xmlns="" id="{A30A8D67-F075-202C-BA9B-6E8DA350DD2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31F7DBB9-376E-D816-6BE3-8CB0D29C7B28}"/>
                </a:ext>
              </a:extLst>
            </p:cNvPr>
            <p:cNvSpPr txBox="1"/>
            <p:nvPr/>
          </p:nvSpPr>
          <p:spPr>
            <a:xfrm>
              <a:off x="1668208" y="2882095"/>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Mắt dõi</a:t>
              </a:r>
            </a:p>
          </p:txBody>
        </p:sp>
        <p:pic>
          <p:nvPicPr>
            <p:cNvPr id="13" name="Picture 12">
              <a:extLst>
                <a:ext uri="{FF2B5EF4-FFF2-40B4-BE49-F238E27FC236}">
                  <a16:creationId xmlns:a16="http://schemas.microsoft.com/office/drawing/2014/main" xmlns="" id="{C4524C9A-C81B-5F29-F833-7B369649AC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14" name="Group 13">
            <a:extLst>
              <a:ext uri="{FF2B5EF4-FFF2-40B4-BE49-F238E27FC236}">
                <a16:creationId xmlns:a16="http://schemas.microsoft.com/office/drawing/2014/main" xmlns="" id="{8ED973B5-E9BB-6B3D-9A19-E182F3B8567E}"/>
              </a:ext>
            </a:extLst>
          </p:cNvPr>
          <p:cNvGrpSpPr/>
          <p:nvPr/>
        </p:nvGrpSpPr>
        <p:grpSpPr>
          <a:xfrm>
            <a:off x="4580744" y="1733335"/>
            <a:ext cx="3030511" cy="1504256"/>
            <a:chOff x="5006569" y="2258732"/>
            <a:chExt cx="3030511" cy="1504256"/>
          </a:xfrm>
        </p:grpSpPr>
        <p:sp>
          <p:nvSpPr>
            <p:cNvPr id="15" name="Rectangle: Rounded Corners 14">
              <a:extLst>
                <a:ext uri="{FF2B5EF4-FFF2-40B4-BE49-F238E27FC236}">
                  <a16:creationId xmlns:a16="http://schemas.microsoft.com/office/drawing/2014/main" xmlns="" id="{CB063EF7-CDEB-0E67-554F-897A6F952536}"/>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5E00F037-9879-D2BD-DB53-A0662AC8D061}"/>
                </a:ext>
              </a:extLst>
            </p:cNvPr>
            <p:cNvSpPr txBox="1"/>
            <p:nvPr/>
          </p:nvSpPr>
          <p:spPr>
            <a:xfrm>
              <a:off x="5736302"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Tai nghe</a:t>
              </a:r>
            </a:p>
          </p:txBody>
        </p:sp>
        <p:pic>
          <p:nvPicPr>
            <p:cNvPr id="17" name="Picture 16">
              <a:extLst>
                <a:ext uri="{FF2B5EF4-FFF2-40B4-BE49-F238E27FC236}">
                  <a16:creationId xmlns:a16="http://schemas.microsoft.com/office/drawing/2014/main" xmlns="" id="{BF396B0E-D88A-FB65-1790-E004AAC861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18" name="Group 17">
            <a:extLst>
              <a:ext uri="{FF2B5EF4-FFF2-40B4-BE49-F238E27FC236}">
                <a16:creationId xmlns:a16="http://schemas.microsoft.com/office/drawing/2014/main" xmlns="" id="{CC443661-947A-D6A2-77C3-66C26D4E0EB5}"/>
              </a:ext>
            </a:extLst>
          </p:cNvPr>
          <p:cNvGrpSpPr/>
          <p:nvPr/>
        </p:nvGrpSpPr>
        <p:grpSpPr>
          <a:xfrm>
            <a:off x="8589548" y="1793856"/>
            <a:ext cx="3281287" cy="1443735"/>
            <a:chOff x="8958284" y="2317194"/>
            <a:chExt cx="3281287" cy="1443735"/>
          </a:xfrm>
        </p:grpSpPr>
        <p:sp>
          <p:nvSpPr>
            <p:cNvPr id="19" name="Rectangle: Rounded Corners 18">
              <a:extLst>
                <a:ext uri="{FF2B5EF4-FFF2-40B4-BE49-F238E27FC236}">
                  <a16:creationId xmlns:a16="http://schemas.microsoft.com/office/drawing/2014/main" xmlns="" id="{E45D6C95-B1BD-B48D-7376-08740753CCD6}"/>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201F5F71-C18A-007A-6B90-987AC61376A6}"/>
                </a:ext>
              </a:extLst>
            </p:cNvPr>
            <p:cNvSpPr txBox="1"/>
            <p:nvPr/>
          </p:nvSpPr>
          <p:spPr>
            <a:xfrm>
              <a:off x="9938793" y="2880036"/>
              <a:ext cx="2300778" cy="830997"/>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Tay dò</a:t>
              </a:r>
            </a:p>
          </p:txBody>
        </p:sp>
        <p:pic>
          <p:nvPicPr>
            <p:cNvPr id="21" name="Picture 20">
              <a:extLst>
                <a:ext uri="{FF2B5EF4-FFF2-40B4-BE49-F238E27FC236}">
                  <a16:creationId xmlns:a16="http://schemas.microsoft.com/office/drawing/2014/main" xmlns="" id="{A711B39C-9756-9321-717E-98F12A5A94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3" name="Picture 22" descr="A couple of cartoon characters&#10;&#10;Description automatically generated">
            <a:extLst>
              <a:ext uri="{FF2B5EF4-FFF2-40B4-BE49-F238E27FC236}">
                <a16:creationId xmlns:a16="http://schemas.microsoft.com/office/drawing/2014/main" xmlns="" id="{23BC33BC-9B88-C9E2-A494-D006713CA0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5816" y="3247191"/>
            <a:ext cx="6409551" cy="3521415"/>
          </a:xfrm>
          <a:prstGeom prst="rect">
            <a:avLst/>
          </a:prstGeom>
        </p:spPr>
      </p:pic>
      <p:pic>
        <p:nvPicPr>
          <p:cNvPr id="2" name="Picture 1">
            <a:extLst>
              <a:ext uri="{FF2B5EF4-FFF2-40B4-BE49-F238E27FC236}">
                <a16:creationId xmlns:a16="http://schemas.microsoft.com/office/drawing/2014/main" xmlns="" id="{BD73AF02-6374-656B-11CB-2A63592EA6A2}"/>
              </a:ext>
            </a:extLst>
          </p:cNvPr>
          <p:cNvPicPr>
            <a:picLocks noChangeAspect="1"/>
          </p:cNvPicPr>
          <p:nvPr/>
        </p:nvPicPr>
        <p:blipFill>
          <a:blip r:embed="rId11"/>
          <a:stretch>
            <a:fillRect/>
          </a:stretch>
        </p:blipFill>
        <p:spPr>
          <a:xfrm>
            <a:off x="2868146" y="-133237"/>
            <a:ext cx="6639119" cy="1865538"/>
          </a:xfrm>
          <a:prstGeom prst="rect">
            <a:avLst/>
          </a:prstGeom>
        </p:spPr>
      </p:pic>
    </p:spTree>
    <p:extLst>
      <p:ext uri="{BB962C8B-B14F-4D97-AF65-F5344CB8AC3E}">
        <p14:creationId xmlns:p14="http://schemas.microsoft.com/office/powerpoint/2010/main" val="20139183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250"/>
                            </p:stCondLst>
                            <p:childTnLst>
                              <p:par>
                                <p:cTn id="10" presetID="2" presetClass="entr" presetSubtype="4" decel="3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750" fill="hold"/>
                                        <p:tgtEl>
                                          <p:spTgt spid="14"/>
                                        </p:tgtEl>
                                        <p:attrNameLst>
                                          <p:attrName>ppt_x</p:attrName>
                                        </p:attrNameLst>
                                      </p:cBhvr>
                                      <p:tavLst>
                                        <p:tav tm="0">
                                          <p:val>
                                            <p:strVal val="#ppt_x"/>
                                          </p:val>
                                        </p:tav>
                                        <p:tav tm="100000">
                                          <p:val>
                                            <p:strVal val="#ppt_x"/>
                                          </p:val>
                                        </p:tav>
                                      </p:tavLst>
                                    </p:anim>
                                    <p:anim calcmode="lin" valueType="num">
                                      <p:cBhvr additive="base">
                                        <p:cTn id="1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decel="30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750" fill="hold"/>
                                        <p:tgtEl>
                                          <p:spTgt spid="18"/>
                                        </p:tgtEl>
                                        <p:attrNameLst>
                                          <p:attrName>ppt_x</p:attrName>
                                        </p:attrNameLst>
                                      </p:cBhvr>
                                      <p:tavLst>
                                        <p:tav tm="0">
                                          <p:val>
                                            <p:strVal val="#ppt_x"/>
                                          </p:val>
                                        </p:tav>
                                        <p:tav tm="100000">
                                          <p:val>
                                            <p:strVal val="#ppt_x"/>
                                          </p:val>
                                        </p:tav>
                                      </p:tavLst>
                                    </p:anim>
                                    <p:anim calcmode="lin" valueType="num">
                                      <p:cBhvr additive="base">
                                        <p:cTn id="1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6CBD0956-56D0-2202-27C8-A94F894E3BA3}"/>
              </a:ext>
            </a:extLst>
          </p:cNvPr>
          <p:cNvSpPr/>
          <p:nvPr/>
        </p:nvSpPr>
        <p:spPr>
          <a:xfrm>
            <a:off x="530946" y="364067"/>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098" name="Picture 2" descr="Picture background">
            <a:extLst>
              <a:ext uri="{FF2B5EF4-FFF2-40B4-BE49-F238E27FC236}">
                <a16:creationId xmlns:a16="http://schemas.microsoft.com/office/drawing/2014/main" xmlns="" id="{F48CC662-BDE0-B52E-0C90-30B44412E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958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304800"/>
            <a:ext cx="11809708" cy="6191250"/>
          </a:xfrm>
          <a:prstGeom prst="roundRect">
            <a:avLst>
              <a:gd name="adj" fmla="val 9993"/>
            </a:avLst>
          </a:prstGeom>
          <a:solidFill>
            <a:schemeClr val="bg1">
              <a:alpha val="98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xmlns="" id="{74A93768-CB86-C4F4-E6AC-236E8D09512D}"/>
              </a:ext>
            </a:extLst>
          </p:cNvPr>
          <p:cNvSpPr txBox="1"/>
          <p:nvPr/>
        </p:nvSpPr>
        <p:spPr>
          <a:xfrm>
            <a:off x="2533004" y="386001"/>
            <a:ext cx="7772400" cy="584775"/>
          </a:xfrm>
          <a:prstGeom prst="rect">
            <a:avLst/>
          </a:prstGeom>
          <a:noFill/>
        </p:spPr>
        <p:txBody>
          <a:bodyPr wrap="square" rtlCol="0">
            <a:spAutoFit/>
          </a:bodyPr>
          <a:lstStyle/>
          <a:p>
            <a:r>
              <a:rPr lang="vi-VN" sz="3200" b="1">
                <a:solidFill>
                  <a:srgbClr val="00B0F0"/>
                </a:solidFill>
              </a:rPr>
              <a:t>Điều kì diệu dưới những gốc anh đào</a:t>
            </a:r>
            <a:endParaRPr lang="en-US" sz="3200" b="1">
              <a:solidFill>
                <a:srgbClr val="00B0F0"/>
              </a:solidFill>
            </a:endParaRPr>
          </a:p>
        </p:txBody>
      </p:sp>
      <p:sp>
        <p:nvSpPr>
          <p:cNvPr id="4" name="TextBox 3">
            <a:extLst>
              <a:ext uri="{FF2B5EF4-FFF2-40B4-BE49-F238E27FC236}">
                <a16:creationId xmlns:a16="http://schemas.microsoft.com/office/drawing/2014/main" xmlns="" id="{279DB3C7-A54F-9D96-CF56-29B14233EE10}"/>
              </a:ext>
            </a:extLst>
          </p:cNvPr>
          <p:cNvSpPr txBox="1"/>
          <p:nvPr/>
        </p:nvSpPr>
        <p:spPr>
          <a:xfrm>
            <a:off x="466725" y="843915"/>
            <a:ext cx="11258550" cy="5632311"/>
          </a:xfrm>
          <a:prstGeom prst="rect">
            <a:avLst/>
          </a:prstGeom>
          <a:noFill/>
        </p:spPr>
        <p:txBody>
          <a:bodyPr wrap="square" rtlCol="0">
            <a:spAutoFit/>
          </a:bodyPr>
          <a:lstStyle/>
          <a:p>
            <a:pPr algn="just"/>
            <a:r>
              <a:rPr lang="en-US" sz="3000" b="1"/>
              <a:t>	</a:t>
            </a:r>
            <a:r>
              <a:rPr lang="vi-VN" sz="3000" b="1"/>
              <a:t>Mùa xuân này, Uyên được cùng các bạn của mẹ trồng hàng cây anh</a:t>
            </a:r>
            <a:r>
              <a:rPr lang="en-US" sz="3000" b="1"/>
              <a:t> </a:t>
            </a:r>
            <a:r>
              <a:rPr lang="vi-VN" sz="3000" b="1"/>
              <a:t>đào bên bờ một con suối trên quê hương Tây</a:t>
            </a:r>
            <a:r>
              <a:rPr lang="en-US" sz="3000" b="1"/>
              <a:t> </a:t>
            </a:r>
            <a:r>
              <a:rPr lang="vi-VN" sz="3000" b="1"/>
              <a:t>Nguyên. Em nhận việc bê</a:t>
            </a:r>
            <a:r>
              <a:rPr lang="en-US" sz="3000" b="1"/>
              <a:t> </a:t>
            </a:r>
            <a:r>
              <a:rPr lang="vi-VN" sz="3000" b="1"/>
              <a:t>cây giống đặt vào những cái hố đã đào để các cô chú vun gốc.</a:t>
            </a:r>
          </a:p>
          <a:p>
            <a:pPr algn="just"/>
            <a:r>
              <a:rPr lang="en-US" sz="3000" b="1"/>
              <a:t>	</a:t>
            </a:r>
            <a:r>
              <a:rPr lang="vi-VN" sz="3000" b="1"/>
              <a:t>Gần trưa, một bạn nhỏ đến gần, bắt chuyện với Uyên:</a:t>
            </a:r>
          </a:p>
          <a:p>
            <a:pPr algn="just"/>
            <a:r>
              <a:rPr lang="vi-VN" sz="3000" b="1"/>
              <a:t>– Mình có thể trồng thêm hoa dưới những gốc cây non này được không?</a:t>
            </a:r>
          </a:p>
          <a:p>
            <a:pPr algn="just"/>
            <a:r>
              <a:rPr lang="en-US" sz="3000" b="1"/>
              <a:t>	</a:t>
            </a:r>
            <a:r>
              <a:rPr lang="vi-VN" sz="3000" b="1"/>
              <a:t>Bạn nhỏ xoè ra nắm hạt giống nhỏ li ti:</a:t>
            </a:r>
          </a:p>
          <a:p>
            <a:pPr algn="just"/>
            <a:r>
              <a:rPr lang="vi-VN" sz="3000" b="1"/>
              <a:t>– Đây là hạt hoa sao! – Cô bạn giải thích – Chúng rất dễ trồng. Chỉ cần</a:t>
            </a:r>
            <a:r>
              <a:rPr lang="en-US" sz="3000" b="1"/>
              <a:t> </a:t>
            </a:r>
            <a:r>
              <a:rPr lang="vi-VN" sz="3000" b="1"/>
              <a:t>xới đất, bỏ hạt xuống và lấp lại, cây sẽ tự mọc mầm, nảy nhánh. Mùa xuân</a:t>
            </a:r>
            <a:r>
              <a:rPr lang="en-US" sz="3000" b="1"/>
              <a:t> </a:t>
            </a:r>
            <a:r>
              <a:rPr lang="vi-VN" sz="3000" b="1"/>
              <a:t>năm sau, nếu bạn trở lại, hẳn sẽ rất bất ngờ. Kìa, nó kìa!</a:t>
            </a:r>
            <a:r>
              <a:rPr lang="en-US" sz="3000" b="1"/>
              <a:t> </a:t>
            </a:r>
          </a:p>
        </p:txBody>
      </p:sp>
    </p:spTree>
    <p:extLst>
      <p:ext uri="{BB962C8B-B14F-4D97-AF65-F5344CB8AC3E}">
        <p14:creationId xmlns:p14="http://schemas.microsoft.com/office/powerpoint/2010/main" val="778412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304800"/>
            <a:ext cx="11809708" cy="6191250"/>
          </a:xfrm>
          <a:prstGeom prst="roundRect">
            <a:avLst>
              <a:gd name="adj" fmla="val 9993"/>
            </a:avLst>
          </a:prstGeom>
          <a:solidFill>
            <a:schemeClr val="bg1">
              <a:alpha val="98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279DB3C7-A54F-9D96-CF56-29B14233EE10}"/>
              </a:ext>
            </a:extLst>
          </p:cNvPr>
          <p:cNvSpPr txBox="1"/>
          <p:nvPr/>
        </p:nvSpPr>
        <p:spPr>
          <a:xfrm>
            <a:off x="590227" y="612844"/>
            <a:ext cx="11011546"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Uyên nhìn theo hướng tay cô bạn</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chỉ. Một vài khóm hoa sao màu tím</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hồng nhỏ li ti xôn xao trong nắng.</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Uyên đã thấm mệt nhưng sự hào</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hứng của bạn khiến em phấn chấn</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hơn. Hai đứa tỉ mẩn gieo những nhúm</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hạt xuống từng gốc cây. Xong việc, cô</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bạn vẫy đôi bàn tay gầy gò, cười tươi</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như nắng toả chào Uyên. </a:t>
            </a: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Mùa xuân năm sau, Uyên cùng mẹ và các cô chú trở lại Tây Nguyên.</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Cả đoàn hẹn nhau ra bờ suối thăm hàng cây trồng năm ngoái.</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35308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304800"/>
            <a:ext cx="11809708" cy="6191250"/>
          </a:xfrm>
          <a:prstGeom prst="roundRect">
            <a:avLst>
              <a:gd name="adj" fmla="val 9993"/>
            </a:avLst>
          </a:prstGeom>
          <a:solidFill>
            <a:schemeClr val="bg1">
              <a:alpha val="98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279DB3C7-A54F-9D96-CF56-29B14233EE10}"/>
              </a:ext>
            </a:extLst>
          </p:cNvPr>
          <p:cNvSpPr txBox="1"/>
          <p:nvPr/>
        </p:nvSpPr>
        <p:spPr>
          <a:xfrm>
            <a:off x="590227" y="674400"/>
            <a:ext cx="11011546"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cây anh đào đã cao ngang người lớn, nhưng chưa đơm hoa.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Cả đoàn ngỡ ngàng khi thấy dưới những vòm lá anh đào xanh mướt,</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từng vạt hoa tim tím bung nở như những thảm sao. Mọi người không</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ngớt lời khen ngợi vẻ đẹp quyến rũ của loài hoa như đến từ giấc mơ nào</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đó. Chỉ Uyên biết chính xác là loài hoa ấy đến từ đâu. Uyên thầm cảm</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ơn cô bạn nhỏ em mới gặp một lần. Ý tưởng của bạn đã đem đến cho</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Uyên và mọi người một điều bất ngờ trong những ngày xuân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Theo Võ Thu Hương</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9840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855A800A-3EF4-A44A-CE00-DA8334393423}"/>
              </a:ext>
            </a:extLst>
          </p:cNvPr>
          <p:cNvGrpSpPr/>
          <p:nvPr/>
        </p:nvGrpSpPr>
        <p:grpSpPr>
          <a:xfrm>
            <a:off x="191146" y="1517171"/>
            <a:ext cx="11809708" cy="4693849"/>
            <a:chOff x="191146" y="1517171"/>
            <a:chExt cx="11809708" cy="4693849"/>
          </a:xfrm>
        </p:grpSpPr>
        <p:sp>
          <p:nvSpPr>
            <p:cNvPr id="2" name="Rectangle: Rounded Corners 1">
              <a:extLst>
                <a:ext uri="{FF2B5EF4-FFF2-40B4-BE49-F238E27FC236}">
                  <a16:creationId xmlns:a16="http://schemas.microsoft.com/office/drawing/2014/main" xmlns="" id="{B224039E-BDE6-CE59-FD8F-0D791E4E571F}"/>
                </a:ext>
              </a:extLst>
            </p:cNvPr>
            <p:cNvSpPr/>
            <p:nvPr/>
          </p:nvSpPr>
          <p:spPr>
            <a:xfrm>
              <a:off x="191146" y="1517171"/>
              <a:ext cx="11809708" cy="4693849"/>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284F30C-AC75-4B46-3FDA-4C2B8A662CAD}"/>
                </a:ext>
              </a:extLst>
            </p:cNvPr>
            <p:cNvSpPr txBox="1"/>
            <p:nvPr/>
          </p:nvSpPr>
          <p:spPr>
            <a:xfrm>
              <a:off x="1266686" y="1757254"/>
              <a:ext cx="10258204" cy="646331"/>
            </a:xfrm>
            <a:prstGeom prst="rect">
              <a:avLst/>
            </a:prstGeom>
            <a:noFill/>
          </p:spPr>
          <p:txBody>
            <a:bodyPr wrap="square" rtlCol="0">
              <a:spAutoFit/>
            </a:bodyPr>
            <a:lstStyle/>
            <a:p>
              <a:pPr algn="just"/>
              <a:r>
                <a:rPr lang="vi-VN" sz="3600" b="1"/>
                <a:t>Toàn bài đọc với giọng thong thả, vui tươi.</a:t>
              </a:r>
              <a:endParaRPr lang="vi-VN" sz="3600"/>
            </a:p>
          </p:txBody>
        </p:sp>
        <p:pic>
          <p:nvPicPr>
            <p:cNvPr id="4" name="Picture 3">
              <a:extLst>
                <a:ext uri="{FF2B5EF4-FFF2-40B4-BE49-F238E27FC236}">
                  <a16:creationId xmlns:a16="http://schemas.microsoft.com/office/drawing/2014/main" xmlns="" id="{30DB2515-2A24-3141-DEBD-B45D12329488}"/>
                </a:ext>
              </a:extLst>
            </p:cNvPr>
            <p:cNvPicPr>
              <a:picLocks noChangeAspect="1"/>
            </p:cNvPicPr>
            <p:nvPr/>
          </p:nvPicPr>
          <p:blipFill>
            <a:blip r:embed="rId3"/>
            <a:stretch>
              <a:fillRect/>
            </a:stretch>
          </p:blipFill>
          <p:spPr>
            <a:xfrm>
              <a:off x="667205" y="1800577"/>
              <a:ext cx="555831" cy="675785"/>
            </a:xfrm>
            <a:prstGeom prst="rect">
              <a:avLst/>
            </a:prstGeom>
          </p:spPr>
        </p:pic>
        <p:sp>
          <p:nvSpPr>
            <p:cNvPr id="5" name="TextBox 4">
              <a:extLst>
                <a:ext uri="{FF2B5EF4-FFF2-40B4-BE49-F238E27FC236}">
                  <a16:creationId xmlns:a16="http://schemas.microsoft.com/office/drawing/2014/main" xmlns="" id="{5876AB6A-2888-F0D9-1209-BBEE3EFE3010}"/>
                </a:ext>
              </a:extLst>
            </p:cNvPr>
            <p:cNvSpPr txBox="1"/>
            <p:nvPr/>
          </p:nvSpPr>
          <p:spPr>
            <a:xfrm>
              <a:off x="1266685" y="2785883"/>
              <a:ext cx="9979412" cy="2308324"/>
            </a:xfrm>
            <a:prstGeom prst="rect">
              <a:avLst/>
            </a:prstGeom>
            <a:noFill/>
          </p:spPr>
          <p:txBody>
            <a:bodyPr wrap="square" rtlCol="0">
              <a:spAutoFit/>
            </a:bodyPr>
            <a:lstStyle/>
            <a:p>
              <a:pPr algn="just"/>
              <a:r>
                <a:rPr lang="en-US" sz="3600" b="1"/>
                <a:t>Nhấn giọng ở những từ ngữ chỉ hoạt động, trạng thái của các nhân vật, từ ngữ miêu tả đặc điểm của hoa sao; giọng cô bạn mới trong sáng, từ tốn pha chút dè dặt.)</a:t>
              </a:r>
              <a:endParaRPr lang="vi-VN" sz="3600"/>
            </a:p>
          </p:txBody>
        </p:sp>
        <p:pic>
          <p:nvPicPr>
            <p:cNvPr id="7" name="Picture 6">
              <a:extLst>
                <a:ext uri="{FF2B5EF4-FFF2-40B4-BE49-F238E27FC236}">
                  <a16:creationId xmlns:a16="http://schemas.microsoft.com/office/drawing/2014/main" xmlns="" id="{F290F002-FB0B-986D-B0A7-0F1EAE2379EA}"/>
                </a:ext>
              </a:extLst>
            </p:cNvPr>
            <p:cNvPicPr>
              <a:picLocks noChangeAspect="1"/>
            </p:cNvPicPr>
            <p:nvPr/>
          </p:nvPicPr>
          <p:blipFill>
            <a:blip r:embed="rId4"/>
            <a:stretch>
              <a:fillRect/>
            </a:stretch>
          </p:blipFill>
          <p:spPr>
            <a:xfrm>
              <a:off x="667204" y="2970768"/>
              <a:ext cx="555831" cy="675785"/>
            </a:xfrm>
            <a:prstGeom prst="rect">
              <a:avLst/>
            </a:prstGeom>
          </p:spPr>
        </p:pic>
      </p:grpSp>
      <p:grpSp>
        <p:nvGrpSpPr>
          <p:cNvPr id="12" name="Group 11">
            <a:extLst>
              <a:ext uri="{FF2B5EF4-FFF2-40B4-BE49-F238E27FC236}">
                <a16:creationId xmlns:a16="http://schemas.microsoft.com/office/drawing/2014/main" xmlns="" id="{EFBE0736-166B-6C57-D5C8-13FE5DD9884A}"/>
              </a:ext>
            </a:extLst>
          </p:cNvPr>
          <p:cNvGrpSpPr/>
          <p:nvPr/>
        </p:nvGrpSpPr>
        <p:grpSpPr>
          <a:xfrm>
            <a:off x="6832922" y="4521537"/>
            <a:ext cx="2458073" cy="1358471"/>
            <a:chOff x="-360233" y="2406095"/>
            <a:chExt cx="4027518" cy="2664818"/>
          </a:xfrm>
        </p:grpSpPr>
        <p:pic>
          <p:nvPicPr>
            <p:cNvPr id="13" name="Picture 23">
              <a:extLst>
                <a:ext uri="{FF2B5EF4-FFF2-40B4-BE49-F238E27FC236}">
                  <a16:creationId xmlns:a16="http://schemas.microsoft.com/office/drawing/2014/main" xmlns="" id="{8B455A93-B2F7-59AF-5580-602304BDEA1D}"/>
                </a:ext>
              </a:extLst>
            </p:cNvPr>
            <p:cNvPicPr>
              <a:picLocks noChangeAspect="1"/>
            </p:cNvPicPr>
            <p:nvPr/>
          </p:nvPicPr>
          <p:blipFill>
            <a:blip r:embed="rId5"/>
            <a:srcRect/>
            <a:stretch>
              <a:fillRect/>
            </a:stretch>
          </p:blipFill>
          <p:spPr>
            <a:xfrm>
              <a:off x="1649875" y="2459891"/>
              <a:ext cx="2017410" cy="2557225"/>
            </a:xfrm>
            <a:prstGeom prst="rect">
              <a:avLst/>
            </a:prstGeom>
          </p:spPr>
        </p:pic>
        <p:pic>
          <p:nvPicPr>
            <p:cNvPr id="14" name="Picture 13">
              <a:extLst>
                <a:ext uri="{FF2B5EF4-FFF2-40B4-BE49-F238E27FC236}">
                  <a16:creationId xmlns:a16="http://schemas.microsoft.com/office/drawing/2014/main" xmlns="" id="{0E44B5C9-A5B3-D9B3-9219-A973216FA76D}"/>
                </a:ext>
              </a:extLst>
            </p:cNvPr>
            <p:cNvPicPr>
              <a:picLocks noChangeAspect="1"/>
            </p:cNvPicPr>
            <p:nvPr/>
          </p:nvPicPr>
          <p:blipFill>
            <a:blip r:embed="rId6"/>
            <a:srcRect/>
            <a:stretch>
              <a:fillRect/>
            </a:stretch>
          </p:blipFill>
          <p:spPr>
            <a:xfrm>
              <a:off x="-360233" y="2406095"/>
              <a:ext cx="1604864" cy="2664818"/>
            </a:xfrm>
            <a:prstGeom prst="rect">
              <a:avLst/>
            </a:prstGeom>
          </p:spPr>
        </p:pic>
      </p:grpSp>
      <p:pic>
        <p:nvPicPr>
          <p:cNvPr id="8" name="Picture 7">
            <a:extLst>
              <a:ext uri="{FF2B5EF4-FFF2-40B4-BE49-F238E27FC236}">
                <a16:creationId xmlns:a16="http://schemas.microsoft.com/office/drawing/2014/main" xmlns="" id="{EA6BDED1-3B6F-1715-66CF-4B2E487B21DB}"/>
              </a:ext>
            </a:extLst>
          </p:cNvPr>
          <p:cNvPicPr>
            <a:picLocks noChangeAspect="1"/>
          </p:cNvPicPr>
          <p:nvPr/>
        </p:nvPicPr>
        <p:blipFill>
          <a:blip r:embed="rId7"/>
          <a:stretch>
            <a:fillRect/>
          </a:stretch>
        </p:blipFill>
        <p:spPr>
          <a:xfrm>
            <a:off x="2886" y="277151"/>
            <a:ext cx="11997968" cy="1024217"/>
          </a:xfrm>
          <a:prstGeom prst="rect">
            <a:avLst/>
          </a:prstGeom>
        </p:spPr>
      </p:pic>
    </p:spTree>
    <p:extLst>
      <p:ext uri="{BB962C8B-B14F-4D97-AF65-F5344CB8AC3E}">
        <p14:creationId xmlns:p14="http://schemas.microsoft.com/office/powerpoint/2010/main" val="13473213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xmlns="" id="{9B8E6DC6-1D84-6168-C47B-22715142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xmlns=""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TỪ KHÓ</a:t>
            </a:r>
          </a:p>
        </p:txBody>
      </p:sp>
      <p:grpSp>
        <p:nvGrpSpPr>
          <p:cNvPr id="8" name="Group 7">
            <a:extLst>
              <a:ext uri="{FF2B5EF4-FFF2-40B4-BE49-F238E27FC236}">
                <a16:creationId xmlns:a16="http://schemas.microsoft.com/office/drawing/2014/main" xmlns="" id="{7E1C2276-043C-E532-BD1C-5F57889F4C2F}"/>
              </a:ext>
            </a:extLst>
          </p:cNvPr>
          <p:cNvGrpSpPr/>
          <p:nvPr/>
        </p:nvGrpSpPr>
        <p:grpSpPr>
          <a:xfrm>
            <a:off x="4506760" y="1982594"/>
            <a:ext cx="3388432" cy="2467878"/>
            <a:chOff x="-3217184" y="1722070"/>
            <a:chExt cx="6392975" cy="2467878"/>
          </a:xfrm>
        </p:grpSpPr>
        <p:sp>
          <p:nvSpPr>
            <p:cNvPr id="9" name="Rectangle: Rounded Corners 8">
              <a:extLst>
                <a:ext uri="{FF2B5EF4-FFF2-40B4-BE49-F238E27FC236}">
                  <a16:creationId xmlns:a16="http://schemas.microsoft.com/office/drawing/2014/main" xmlns="" id="{D686C16F-29DD-671A-1AA6-7AFECCB03DEE}"/>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xmlns="" id="{2C26FF25-8F66-62FF-6A5A-7BFB8C2276B2}"/>
                </a:ext>
              </a:extLst>
            </p:cNvPr>
            <p:cNvSpPr txBox="1"/>
            <p:nvPr/>
          </p:nvSpPr>
          <p:spPr>
            <a:xfrm>
              <a:off x="-3217184" y="2254404"/>
              <a:ext cx="6392975" cy="116853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vun gốc</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xmlns="" id="{31007838-0E10-37DC-FAE6-1E712290A8FE}"/>
              </a:ext>
            </a:extLst>
          </p:cNvPr>
          <p:cNvGrpSpPr/>
          <p:nvPr/>
        </p:nvGrpSpPr>
        <p:grpSpPr>
          <a:xfrm>
            <a:off x="7860037" y="1743435"/>
            <a:ext cx="3388432" cy="2467878"/>
            <a:chOff x="-3400513" y="1722070"/>
            <a:chExt cx="6392975" cy="2467878"/>
          </a:xfrm>
        </p:grpSpPr>
        <p:sp>
          <p:nvSpPr>
            <p:cNvPr id="23" name="Rectangle: Rounded Corners 8">
              <a:extLst>
                <a:ext uri="{FF2B5EF4-FFF2-40B4-BE49-F238E27FC236}">
                  <a16:creationId xmlns:a16="http://schemas.microsoft.com/office/drawing/2014/main" xmlns="" id="{D08446A5-71A6-7D09-E04E-483F72EA900A}"/>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xmlns="" id="{F948BB3F-EC5C-BFC7-9E45-0BB6952CE000}"/>
                </a:ext>
              </a:extLst>
            </p:cNvPr>
            <p:cNvSpPr txBox="1"/>
            <p:nvPr/>
          </p:nvSpPr>
          <p:spPr>
            <a:xfrm>
              <a:off x="-3400513" y="2166575"/>
              <a:ext cx="6392975" cy="116853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nảy </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xmlns="" id="{DE0771DE-EA5F-37F6-59E2-BFC7A69F881E}"/>
              </a:ext>
            </a:extLst>
          </p:cNvPr>
          <p:cNvGrpSpPr/>
          <p:nvPr/>
        </p:nvGrpSpPr>
        <p:grpSpPr>
          <a:xfrm>
            <a:off x="6165821" y="4118858"/>
            <a:ext cx="3388432" cy="2501815"/>
            <a:chOff x="-3405832" y="1688133"/>
            <a:chExt cx="6392975" cy="2501815"/>
          </a:xfrm>
        </p:grpSpPr>
        <p:sp>
          <p:nvSpPr>
            <p:cNvPr id="29" name="Rectangle: Rounded Corners 8">
              <a:extLst>
                <a:ext uri="{FF2B5EF4-FFF2-40B4-BE49-F238E27FC236}">
                  <a16:creationId xmlns:a16="http://schemas.microsoft.com/office/drawing/2014/main" xmlns="" id="{81178AEA-167A-833C-6F72-7609B8F2A0C9}"/>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xmlns="" id="{9676EFF9-C775-0138-77FE-CE8F7014EDEF}"/>
                </a:ext>
              </a:extLst>
            </p:cNvPr>
            <p:cNvSpPr txBox="1"/>
            <p:nvPr/>
          </p:nvSpPr>
          <p:spPr>
            <a:xfrm>
              <a:off x="-3405832" y="1688133"/>
              <a:ext cx="6392975" cy="2207240"/>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khóm hoa sao</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40691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79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9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79000">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14:presetBounceEnd="79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79000">
                                          <p:cBhvr additive="base">
                                            <p:cTn id="13" dur="2000" fill="hold"/>
                                            <p:tgtEl>
                                              <p:spTgt spid="22"/>
                                            </p:tgtEl>
                                            <p:attrNameLst>
                                              <p:attrName>ppt_x</p:attrName>
                                            </p:attrNameLst>
                                          </p:cBhvr>
                                          <p:tavLst>
                                            <p:tav tm="0">
                                              <p:val>
                                                <p:strVal val="1+#ppt_w/2"/>
                                              </p:val>
                                            </p:tav>
                                            <p:tav tm="100000">
                                              <p:val>
                                                <p:strVal val="#ppt_x"/>
                                              </p:val>
                                            </p:tav>
                                          </p:tavLst>
                                        </p:anim>
                                        <p:anim calcmode="lin" valueType="num" p14:bounceEnd="79000">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79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9000">
                                          <p:cBhvr additive="base">
                                            <p:cTn id="19" dur="2000" fill="hold"/>
                                            <p:tgtEl>
                                              <p:spTgt spid="28"/>
                                            </p:tgtEl>
                                            <p:attrNameLst>
                                              <p:attrName>ppt_x</p:attrName>
                                            </p:attrNameLst>
                                          </p:cBhvr>
                                          <p:tavLst>
                                            <p:tav tm="0">
                                              <p:val>
                                                <p:strVal val="1+#ppt_w/2"/>
                                              </p:val>
                                            </p:tav>
                                            <p:tav tm="100000">
                                              <p:val>
                                                <p:strVal val="#ppt_x"/>
                                              </p:val>
                                            </p:tav>
                                          </p:tavLst>
                                        </p:anim>
                                        <p:anim calcmode="lin" valueType="num" p14:bounceEnd="79000">
                                          <p:cBhvr additive="base">
                                            <p:cTn id="20"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1+#ppt_w/2"/>
                                              </p:val>
                                            </p:tav>
                                            <p:tav tm="100000">
                                              <p:val>
                                                <p:strVal val="#ppt_x"/>
                                              </p:val>
                                            </p:tav>
                                          </p:tavLst>
                                        </p:anim>
                                        <p:anim calcmode="lin" valueType="num">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0-#ppt_w/2"/>
                                              </p:val>
                                            </p:tav>
                                            <p:tav tm="100000">
                                              <p:val>
                                                <p:strVal val="#ppt_x"/>
                                              </p:val>
                                            </p:tav>
                                          </p:tavLst>
                                        </p:anim>
                                        <p:anim calcmode="lin" valueType="num">
                                          <p:cBhvr additive="base">
                                            <p:cTn id="20" dur="2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2000" fill="hold"/>
                                            <p:tgtEl>
                                              <p:spTgt spid="28"/>
                                            </p:tgtEl>
                                            <p:attrNameLst>
                                              <p:attrName>ppt_x</p:attrName>
                                            </p:attrNameLst>
                                          </p:cBhvr>
                                          <p:tavLst>
                                            <p:tav tm="0">
                                              <p:val>
                                                <p:strVal val="1+#ppt_w/2"/>
                                              </p:val>
                                            </p:tav>
                                            <p:tav tm="100000">
                                              <p:val>
                                                <p:strVal val="#ppt_x"/>
                                              </p:val>
                                            </p:tav>
                                          </p:tavLst>
                                        </p:anim>
                                        <p:anim calcmode="lin" valueType="num">
                                          <p:cBhvr additive="base">
                                            <p:cTn id="26"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xmlns=""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xmlns=""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CÂU DÀI</a:t>
            </a:r>
          </a:p>
        </p:txBody>
      </p:sp>
      <p:sp>
        <p:nvSpPr>
          <p:cNvPr id="2" name="Rectangle: Rounded Corners 1">
            <a:extLst>
              <a:ext uri="{FF2B5EF4-FFF2-40B4-BE49-F238E27FC236}">
                <a16:creationId xmlns:a16="http://schemas.microsoft.com/office/drawing/2014/main" xmlns="" id="{F60822A5-A166-8E26-9377-B156A9ECC747}"/>
              </a:ext>
            </a:extLst>
          </p:cNvPr>
          <p:cNvSpPr/>
          <p:nvPr/>
        </p:nvSpPr>
        <p:spPr>
          <a:xfrm>
            <a:off x="4762500" y="2329695"/>
            <a:ext cx="7029450"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rPr>
              <a:t>Mùa xuân này,</a:t>
            </a:r>
            <a:r>
              <a:rPr lang="vi-VN" sz="4000">
                <a:solidFill>
                  <a:srgbClr val="FF0000"/>
                </a:solidFill>
              </a:rPr>
              <a:t>/</a:t>
            </a:r>
            <a:r>
              <a:rPr lang="vi-VN" sz="4000">
                <a:solidFill>
                  <a:schemeClr val="tx1"/>
                </a:solidFill>
              </a:rPr>
              <a:t> Uyên được cùng các bạn của mẹ</a:t>
            </a:r>
            <a:r>
              <a:rPr lang="vi-VN" sz="4000">
                <a:solidFill>
                  <a:srgbClr val="FF0000"/>
                </a:solidFill>
              </a:rPr>
              <a:t>/</a:t>
            </a:r>
            <a:r>
              <a:rPr lang="vi-VN" sz="4000">
                <a:solidFill>
                  <a:schemeClr val="tx1"/>
                </a:solidFill>
              </a:rPr>
              <a:t> trồng hàng cây anh đào</a:t>
            </a:r>
            <a:r>
              <a:rPr lang="vi-VN" sz="4000">
                <a:solidFill>
                  <a:srgbClr val="FF0000"/>
                </a:solidFill>
              </a:rPr>
              <a:t>/</a:t>
            </a:r>
            <a:r>
              <a:rPr lang="vi-VN" sz="4000">
                <a:solidFill>
                  <a:schemeClr val="tx1"/>
                </a:solidFill>
              </a:rPr>
              <a:t> bên bờ một con suối</a:t>
            </a:r>
            <a:r>
              <a:rPr lang="vi-VN" sz="4000">
                <a:solidFill>
                  <a:srgbClr val="FF0000"/>
                </a:solidFill>
              </a:rPr>
              <a:t>/</a:t>
            </a:r>
            <a:r>
              <a:rPr lang="vi-VN" sz="4000">
                <a:solidFill>
                  <a:schemeClr val="tx1"/>
                </a:solidFill>
              </a:rPr>
              <a:t> trên quê hương Tây Nguyên.</a:t>
            </a:r>
            <a:r>
              <a:rPr lang="vi-VN" sz="4000">
                <a:solidFill>
                  <a:srgbClr val="FF0000"/>
                </a:solidFill>
              </a:rPr>
              <a:t>//</a:t>
            </a:r>
            <a:endParaRPr lang="en-US" sz="4000">
              <a:solidFill>
                <a:srgbClr val="FF0000"/>
              </a:solidFill>
            </a:endParaRPr>
          </a:p>
        </p:txBody>
      </p:sp>
    </p:spTree>
    <p:extLst>
      <p:ext uri="{BB962C8B-B14F-4D97-AF65-F5344CB8AC3E}">
        <p14:creationId xmlns:p14="http://schemas.microsoft.com/office/powerpoint/2010/main" val="1919727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xmlns=""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xmlns=""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CÂU DÀI</a:t>
            </a:r>
          </a:p>
        </p:txBody>
      </p:sp>
      <p:sp>
        <p:nvSpPr>
          <p:cNvPr id="2" name="Rectangle: Rounded Corners 1">
            <a:extLst>
              <a:ext uri="{FF2B5EF4-FFF2-40B4-BE49-F238E27FC236}">
                <a16:creationId xmlns:a16="http://schemas.microsoft.com/office/drawing/2014/main" xmlns="" id="{F60822A5-A166-8E26-9377-B156A9ECC747}"/>
              </a:ext>
            </a:extLst>
          </p:cNvPr>
          <p:cNvSpPr/>
          <p:nvPr/>
        </p:nvSpPr>
        <p:spPr>
          <a:xfrm>
            <a:off x="4762500" y="2329695"/>
            <a:ext cx="7029450"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a:solidFill>
                  <a:prstClr val="black"/>
                </a:solidFill>
              </a:rPr>
              <a:t>Cả đoàn ngỡ ngàng</a:t>
            </a:r>
            <a:r>
              <a:rPr lang="vi-VN" sz="4000">
                <a:solidFill>
                  <a:srgbClr val="FF0000"/>
                </a:solidFill>
              </a:rPr>
              <a:t>/</a:t>
            </a:r>
            <a:r>
              <a:rPr lang="vi-VN" sz="4000">
                <a:solidFill>
                  <a:prstClr val="black"/>
                </a:solidFill>
              </a:rPr>
              <a:t> khi thấy dưới những vòm lá anh đào xanh mướt,</a:t>
            </a:r>
            <a:r>
              <a:rPr lang="vi-VN" sz="4000">
                <a:solidFill>
                  <a:srgbClr val="FF0000"/>
                </a:solidFill>
              </a:rPr>
              <a:t>/</a:t>
            </a:r>
            <a:r>
              <a:rPr lang="vi-VN" sz="4000">
                <a:solidFill>
                  <a:prstClr val="black"/>
                </a:solidFill>
              </a:rPr>
              <a:t> từng vạt hoa tim tím</a:t>
            </a:r>
            <a:r>
              <a:rPr lang="vi-VN" sz="4000">
                <a:solidFill>
                  <a:srgbClr val="FF0000"/>
                </a:solidFill>
              </a:rPr>
              <a:t>/</a:t>
            </a:r>
            <a:r>
              <a:rPr lang="vi-VN" sz="4000">
                <a:solidFill>
                  <a:prstClr val="black"/>
                </a:solidFill>
              </a:rPr>
              <a:t> bung nở như những thảm sao.</a:t>
            </a:r>
            <a:r>
              <a:rPr lang="vi-VN" sz="4000">
                <a:solidFill>
                  <a:srgbClr val="FF0000"/>
                </a:solidFill>
              </a:rPr>
              <a:t>//</a:t>
            </a:r>
            <a:endParaRPr kumimoji="0" lang="en-US" sz="4000" b="0" i="0" u="none" strike="noStrike" kern="1200" cap="none" spc="0" normalizeH="0" baseline="0" noProof="0">
              <a:ln>
                <a:noFill/>
              </a:ln>
              <a:solidFill>
                <a:srgbClr val="FF0000"/>
              </a:solidFill>
              <a:effectLst/>
              <a:uLnTx/>
              <a:uFillTx/>
              <a:latin typeface="Aptos" panose="02110004020202020204"/>
            </a:endParaRPr>
          </a:p>
        </p:txBody>
      </p:sp>
    </p:spTree>
    <p:extLst>
      <p:ext uri="{BB962C8B-B14F-4D97-AF65-F5344CB8AC3E}">
        <p14:creationId xmlns:p14="http://schemas.microsoft.com/office/powerpoint/2010/main" val="1287006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xmlns=""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xmlns=""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CÂU DÀI</a:t>
            </a:r>
          </a:p>
        </p:txBody>
      </p:sp>
      <p:sp>
        <p:nvSpPr>
          <p:cNvPr id="2" name="Rectangle: Rounded Corners 1">
            <a:extLst>
              <a:ext uri="{FF2B5EF4-FFF2-40B4-BE49-F238E27FC236}">
                <a16:creationId xmlns:a16="http://schemas.microsoft.com/office/drawing/2014/main" xmlns="" id="{F60822A5-A166-8E26-9377-B156A9ECC747}"/>
              </a:ext>
            </a:extLst>
          </p:cNvPr>
          <p:cNvSpPr/>
          <p:nvPr/>
        </p:nvSpPr>
        <p:spPr>
          <a:xfrm>
            <a:off x="4762500" y="2329695"/>
            <a:ext cx="7029450"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a:solidFill>
                  <a:prstClr val="black"/>
                </a:solidFill>
              </a:rPr>
              <a:t>Mọi người không ngớt lời khen ngợi vẻ đẹp quyến rũ của loài hoa</a:t>
            </a:r>
            <a:r>
              <a:rPr lang="vi-VN" sz="4000">
                <a:solidFill>
                  <a:srgbClr val="FF0000"/>
                </a:solidFill>
              </a:rPr>
              <a:t>/</a:t>
            </a:r>
            <a:r>
              <a:rPr lang="vi-VN" sz="4000">
                <a:solidFill>
                  <a:prstClr val="black"/>
                </a:solidFill>
              </a:rPr>
              <a:t> như đến từ giấc mơ nào đó.</a:t>
            </a:r>
            <a:r>
              <a:rPr lang="vi-VN" sz="4000">
                <a:solidFill>
                  <a:srgbClr val="FF0000"/>
                </a:solidFill>
              </a:rPr>
              <a:t>//</a:t>
            </a:r>
            <a:endParaRPr kumimoji="0" lang="en-US" sz="4000" b="0" i="0" u="none" strike="noStrike" kern="1200" cap="none" spc="0" normalizeH="0" baseline="0" noProof="0">
              <a:ln>
                <a:noFill/>
              </a:ln>
              <a:solidFill>
                <a:srgbClr val="FF0000"/>
              </a:solidFill>
              <a:effectLst/>
              <a:uLnTx/>
              <a:uFillTx/>
              <a:latin typeface="Aptos" panose="02110004020202020204"/>
            </a:endParaRPr>
          </a:p>
        </p:txBody>
      </p:sp>
    </p:spTree>
    <p:extLst>
      <p:ext uri="{BB962C8B-B14F-4D97-AF65-F5344CB8AC3E}">
        <p14:creationId xmlns:p14="http://schemas.microsoft.com/office/powerpoint/2010/main" val="3398826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xmlns="" id="{9B8E6DC6-1D84-6168-C47B-22715142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63" y="1614114"/>
            <a:ext cx="4808324" cy="5115464"/>
          </a:xfrm>
          <a:prstGeom prst="rect">
            <a:avLst/>
          </a:prstGeom>
        </p:spPr>
      </p:pic>
      <p:sp>
        <p:nvSpPr>
          <p:cNvPr id="6" name="Speech Bubble: Rectangle with Corners Rounded 5">
            <a:extLst>
              <a:ext uri="{FF2B5EF4-FFF2-40B4-BE49-F238E27FC236}">
                <a16:creationId xmlns:a16="http://schemas.microsoft.com/office/drawing/2014/main" xmlns="" id="{FFEABC70-92E4-6F0B-075D-C32EFF8AB9FE}"/>
              </a:ext>
            </a:extLst>
          </p:cNvPr>
          <p:cNvSpPr/>
          <p:nvPr/>
        </p:nvSpPr>
        <p:spPr>
          <a:xfrm>
            <a:off x="1138687" y="290437"/>
            <a:ext cx="10590351" cy="830997"/>
          </a:xfrm>
          <a:custGeom>
            <a:avLst/>
            <a:gdLst>
              <a:gd name="connsiteX0" fmla="*/ 0 w 10590351"/>
              <a:gd name="connsiteY0" fmla="*/ 138502 h 830997"/>
              <a:gd name="connsiteX1" fmla="*/ 138502 w 10590351"/>
              <a:gd name="connsiteY1" fmla="*/ 0 h 830997"/>
              <a:gd name="connsiteX2" fmla="*/ 631891 w 10590351"/>
              <a:gd name="connsiteY2" fmla="*/ 0 h 830997"/>
              <a:gd name="connsiteX3" fmla="*/ 1157811 w 10590351"/>
              <a:gd name="connsiteY3" fmla="*/ 0 h 830997"/>
              <a:gd name="connsiteX4" fmla="*/ 1765059 w 10590351"/>
              <a:gd name="connsiteY4" fmla="*/ 0 h 830997"/>
              <a:gd name="connsiteX5" fmla="*/ 1765059 w 10590351"/>
              <a:gd name="connsiteY5" fmla="*/ 0 h 830997"/>
              <a:gd name="connsiteX6" fmla="*/ 2215149 w 10590351"/>
              <a:gd name="connsiteY6" fmla="*/ 0 h 830997"/>
              <a:gd name="connsiteX7" fmla="*/ 2771142 w 10590351"/>
              <a:gd name="connsiteY7" fmla="*/ 0 h 830997"/>
              <a:gd name="connsiteX8" fmla="*/ 3221232 w 10590351"/>
              <a:gd name="connsiteY8" fmla="*/ 0 h 830997"/>
              <a:gd name="connsiteX9" fmla="*/ 3750749 w 10590351"/>
              <a:gd name="connsiteY9" fmla="*/ 0 h 830997"/>
              <a:gd name="connsiteX10" fmla="*/ 4412646 w 10590351"/>
              <a:gd name="connsiteY10" fmla="*/ 0 h 830997"/>
              <a:gd name="connsiteX11" fmla="*/ 4961664 w 10590351"/>
              <a:gd name="connsiteY11" fmla="*/ 0 h 830997"/>
              <a:gd name="connsiteX12" fmla="*/ 5571075 w 10590351"/>
              <a:gd name="connsiteY12" fmla="*/ 0 h 830997"/>
              <a:gd name="connsiteX13" fmla="*/ 5938917 w 10590351"/>
              <a:gd name="connsiteY13" fmla="*/ 0 h 830997"/>
              <a:gd name="connsiteX14" fmla="*/ 6487936 w 10590351"/>
              <a:gd name="connsiteY14" fmla="*/ 0 h 830997"/>
              <a:gd name="connsiteX15" fmla="*/ 6916170 w 10590351"/>
              <a:gd name="connsiteY15" fmla="*/ 0 h 830997"/>
              <a:gd name="connsiteX16" fmla="*/ 7525581 w 10590351"/>
              <a:gd name="connsiteY16" fmla="*/ 0 h 830997"/>
              <a:gd name="connsiteX17" fmla="*/ 7893423 w 10590351"/>
              <a:gd name="connsiteY17" fmla="*/ 0 h 830997"/>
              <a:gd name="connsiteX18" fmla="*/ 8442441 w 10590351"/>
              <a:gd name="connsiteY18" fmla="*/ 0 h 830997"/>
              <a:gd name="connsiteX19" fmla="*/ 9112244 w 10590351"/>
              <a:gd name="connsiteY19" fmla="*/ 0 h 830997"/>
              <a:gd name="connsiteX20" fmla="*/ 9480086 w 10590351"/>
              <a:gd name="connsiteY20" fmla="*/ 0 h 830997"/>
              <a:gd name="connsiteX21" fmla="*/ 9847929 w 10590351"/>
              <a:gd name="connsiteY21" fmla="*/ 0 h 830997"/>
              <a:gd name="connsiteX22" fmla="*/ 10451849 w 10590351"/>
              <a:gd name="connsiteY22" fmla="*/ 0 h 830997"/>
              <a:gd name="connsiteX23" fmla="*/ 10590351 w 10590351"/>
              <a:gd name="connsiteY23" fmla="*/ 138502 h 830997"/>
              <a:gd name="connsiteX24" fmla="*/ 10590351 w 10590351"/>
              <a:gd name="connsiteY24" fmla="*/ 484748 h 830997"/>
              <a:gd name="connsiteX25" fmla="*/ 10590351 w 10590351"/>
              <a:gd name="connsiteY25" fmla="*/ 484748 h 830997"/>
              <a:gd name="connsiteX26" fmla="*/ 10590351 w 10590351"/>
              <a:gd name="connsiteY26" fmla="*/ 692498 h 830997"/>
              <a:gd name="connsiteX27" fmla="*/ 10590351 w 10590351"/>
              <a:gd name="connsiteY27" fmla="*/ 692495 h 830997"/>
              <a:gd name="connsiteX28" fmla="*/ 10451849 w 10590351"/>
              <a:gd name="connsiteY28" fmla="*/ 830997 h 830997"/>
              <a:gd name="connsiteX29" fmla="*/ 9782046 w 10590351"/>
              <a:gd name="connsiteY29" fmla="*/ 830997 h 830997"/>
              <a:gd name="connsiteX30" fmla="*/ 9112244 w 10590351"/>
              <a:gd name="connsiteY30" fmla="*/ 830997 h 830997"/>
              <a:gd name="connsiteX31" fmla="*/ 8744402 w 10590351"/>
              <a:gd name="connsiteY31" fmla="*/ 830997 h 830997"/>
              <a:gd name="connsiteX32" fmla="*/ 8376559 w 10590351"/>
              <a:gd name="connsiteY32" fmla="*/ 830997 h 830997"/>
              <a:gd name="connsiteX33" fmla="*/ 7948325 w 10590351"/>
              <a:gd name="connsiteY33" fmla="*/ 830997 h 830997"/>
              <a:gd name="connsiteX34" fmla="*/ 7338914 w 10590351"/>
              <a:gd name="connsiteY34" fmla="*/ 830997 h 830997"/>
              <a:gd name="connsiteX35" fmla="*/ 6850288 w 10590351"/>
              <a:gd name="connsiteY35" fmla="*/ 830997 h 830997"/>
              <a:gd name="connsiteX36" fmla="*/ 6361662 w 10590351"/>
              <a:gd name="connsiteY36" fmla="*/ 830997 h 830997"/>
              <a:gd name="connsiteX37" fmla="*/ 5812643 w 10590351"/>
              <a:gd name="connsiteY37" fmla="*/ 830997 h 830997"/>
              <a:gd name="connsiteX38" fmla="*/ 5203233 w 10590351"/>
              <a:gd name="connsiteY38" fmla="*/ 830997 h 830997"/>
              <a:gd name="connsiteX39" fmla="*/ 4412646 w 10590351"/>
              <a:gd name="connsiteY39" fmla="*/ 830997 h 830997"/>
              <a:gd name="connsiteX40" fmla="*/ 3914694 w 10590351"/>
              <a:gd name="connsiteY40" fmla="*/ 903900 h 830997"/>
              <a:gd name="connsiteX41" fmla="*/ 3416741 w 10590351"/>
              <a:gd name="connsiteY41" fmla="*/ 976804 h 830997"/>
              <a:gd name="connsiteX42" fmla="*/ 2918789 w 10590351"/>
              <a:gd name="connsiteY42" fmla="*/ 1049707 h 830997"/>
              <a:gd name="connsiteX43" fmla="*/ 2480591 w 10590351"/>
              <a:gd name="connsiteY43" fmla="*/ 1113862 h 830997"/>
              <a:gd name="connsiteX44" fmla="*/ 2042393 w 10590351"/>
              <a:gd name="connsiteY44" fmla="*/ 1178017 h 830997"/>
              <a:gd name="connsiteX45" fmla="*/ 1424932 w 10590351"/>
              <a:gd name="connsiteY45" fmla="*/ 1268417 h 830997"/>
              <a:gd name="connsiteX46" fmla="*/ 1765059 w 10590351"/>
              <a:gd name="connsiteY46" fmla="*/ 830997 h 830997"/>
              <a:gd name="connsiteX47" fmla="*/ 1239139 w 10590351"/>
              <a:gd name="connsiteY47" fmla="*/ 830997 h 830997"/>
              <a:gd name="connsiteX48" fmla="*/ 664422 w 10590351"/>
              <a:gd name="connsiteY48" fmla="*/ 830997 h 830997"/>
              <a:gd name="connsiteX49" fmla="*/ 138502 w 10590351"/>
              <a:gd name="connsiteY49" fmla="*/ 830997 h 830997"/>
              <a:gd name="connsiteX50" fmla="*/ 0 w 10590351"/>
              <a:gd name="connsiteY50" fmla="*/ 692495 h 830997"/>
              <a:gd name="connsiteX51" fmla="*/ 0 w 10590351"/>
              <a:gd name="connsiteY51" fmla="*/ 692498 h 830997"/>
              <a:gd name="connsiteX52" fmla="*/ 0 w 10590351"/>
              <a:gd name="connsiteY52" fmla="*/ 484748 h 830997"/>
              <a:gd name="connsiteX53" fmla="*/ 0 w 10590351"/>
              <a:gd name="connsiteY53" fmla="*/ 484748 h 830997"/>
              <a:gd name="connsiteX54" fmla="*/ 0 w 10590351"/>
              <a:gd name="connsiteY54"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90351" h="830997" fill="none" extrusionOk="0">
                <a:moveTo>
                  <a:pt x="0" y="138502"/>
                </a:moveTo>
                <a:cubicBezTo>
                  <a:pt x="9764" y="75197"/>
                  <a:pt x="67813" y="-16592"/>
                  <a:pt x="138502" y="0"/>
                </a:cubicBezTo>
                <a:cubicBezTo>
                  <a:pt x="257082" y="-50757"/>
                  <a:pt x="493875" y="22061"/>
                  <a:pt x="631891" y="0"/>
                </a:cubicBezTo>
                <a:cubicBezTo>
                  <a:pt x="769907" y="-22061"/>
                  <a:pt x="928914" y="44881"/>
                  <a:pt x="1157811" y="0"/>
                </a:cubicBezTo>
                <a:cubicBezTo>
                  <a:pt x="1386708" y="-44881"/>
                  <a:pt x="1632644" y="51194"/>
                  <a:pt x="1765059" y="0"/>
                </a:cubicBezTo>
                <a:lnTo>
                  <a:pt x="1765059" y="0"/>
                </a:lnTo>
                <a:cubicBezTo>
                  <a:pt x="1972987" y="-45979"/>
                  <a:pt x="2044705" y="17299"/>
                  <a:pt x="2215149" y="0"/>
                </a:cubicBezTo>
                <a:cubicBezTo>
                  <a:pt x="2385593" y="-17299"/>
                  <a:pt x="2628653" y="57364"/>
                  <a:pt x="2771142" y="0"/>
                </a:cubicBezTo>
                <a:cubicBezTo>
                  <a:pt x="2913631" y="-57364"/>
                  <a:pt x="3047663" y="50523"/>
                  <a:pt x="3221232" y="0"/>
                </a:cubicBezTo>
                <a:cubicBezTo>
                  <a:pt x="3394801" y="-50523"/>
                  <a:pt x="3501094" y="31443"/>
                  <a:pt x="3750749" y="0"/>
                </a:cubicBezTo>
                <a:cubicBezTo>
                  <a:pt x="4000404" y="-31443"/>
                  <a:pt x="4164118" y="21885"/>
                  <a:pt x="4412646" y="0"/>
                </a:cubicBezTo>
                <a:cubicBezTo>
                  <a:pt x="4620631" y="-61016"/>
                  <a:pt x="4827139" y="62504"/>
                  <a:pt x="4961664" y="0"/>
                </a:cubicBezTo>
                <a:cubicBezTo>
                  <a:pt x="5096189" y="-62504"/>
                  <a:pt x="5387713" y="53362"/>
                  <a:pt x="5571075" y="0"/>
                </a:cubicBezTo>
                <a:cubicBezTo>
                  <a:pt x="5754437" y="-53362"/>
                  <a:pt x="5762983" y="1831"/>
                  <a:pt x="5938917" y="0"/>
                </a:cubicBezTo>
                <a:cubicBezTo>
                  <a:pt x="6114851" y="-1831"/>
                  <a:pt x="6296973" y="25944"/>
                  <a:pt x="6487936" y="0"/>
                </a:cubicBezTo>
                <a:cubicBezTo>
                  <a:pt x="6678899" y="-25944"/>
                  <a:pt x="6716129" y="1385"/>
                  <a:pt x="6916170" y="0"/>
                </a:cubicBezTo>
                <a:cubicBezTo>
                  <a:pt x="7116211" y="-1385"/>
                  <a:pt x="7395818" y="3762"/>
                  <a:pt x="7525581" y="0"/>
                </a:cubicBezTo>
                <a:cubicBezTo>
                  <a:pt x="7655344" y="-3762"/>
                  <a:pt x="7735323" y="31756"/>
                  <a:pt x="7893423" y="0"/>
                </a:cubicBezTo>
                <a:cubicBezTo>
                  <a:pt x="8051523" y="-31756"/>
                  <a:pt x="8197085" y="56371"/>
                  <a:pt x="8442441" y="0"/>
                </a:cubicBezTo>
                <a:cubicBezTo>
                  <a:pt x="8687797" y="-56371"/>
                  <a:pt x="8937251" y="37536"/>
                  <a:pt x="9112244" y="0"/>
                </a:cubicBezTo>
                <a:cubicBezTo>
                  <a:pt x="9287237" y="-37536"/>
                  <a:pt x="9317886" y="8803"/>
                  <a:pt x="9480086" y="0"/>
                </a:cubicBezTo>
                <a:cubicBezTo>
                  <a:pt x="9642286" y="-8803"/>
                  <a:pt x="9671342" y="34207"/>
                  <a:pt x="9847929" y="0"/>
                </a:cubicBezTo>
                <a:cubicBezTo>
                  <a:pt x="10024516" y="-34207"/>
                  <a:pt x="10204910" y="70793"/>
                  <a:pt x="10451849" y="0"/>
                </a:cubicBezTo>
                <a:cubicBezTo>
                  <a:pt x="10530084" y="1041"/>
                  <a:pt x="10592180" y="61800"/>
                  <a:pt x="10590351" y="138502"/>
                </a:cubicBezTo>
                <a:cubicBezTo>
                  <a:pt x="10594090" y="283260"/>
                  <a:pt x="10563026" y="332833"/>
                  <a:pt x="10590351" y="484748"/>
                </a:cubicBezTo>
                <a:lnTo>
                  <a:pt x="10590351" y="484748"/>
                </a:lnTo>
                <a:cubicBezTo>
                  <a:pt x="10593102" y="578148"/>
                  <a:pt x="10585038" y="614317"/>
                  <a:pt x="10590351" y="692498"/>
                </a:cubicBezTo>
                <a:lnTo>
                  <a:pt x="10590351" y="692495"/>
                </a:lnTo>
                <a:cubicBezTo>
                  <a:pt x="10601039" y="767576"/>
                  <a:pt x="10517862" y="827803"/>
                  <a:pt x="10451849" y="830997"/>
                </a:cubicBezTo>
                <a:cubicBezTo>
                  <a:pt x="10197623" y="850555"/>
                  <a:pt x="10050823" y="805258"/>
                  <a:pt x="9782046" y="830997"/>
                </a:cubicBezTo>
                <a:cubicBezTo>
                  <a:pt x="9513269" y="856736"/>
                  <a:pt x="9383992" y="766328"/>
                  <a:pt x="9112244" y="830997"/>
                </a:cubicBezTo>
                <a:cubicBezTo>
                  <a:pt x="8840496" y="895666"/>
                  <a:pt x="8874239" y="805825"/>
                  <a:pt x="8744402" y="830997"/>
                </a:cubicBezTo>
                <a:cubicBezTo>
                  <a:pt x="8614565" y="856169"/>
                  <a:pt x="8461098" y="814944"/>
                  <a:pt x="8376559" y="830997"/>
                </a:cubicBezTo>
                <a:cubicBezTo>
                  <a:pt x="8292020" y="847050"/>
                  <a:pt x="8092645" y="828143"/>
                  <a:pt x="7948325" y="830997"/>
                </a:cubicBezTo>
                <a:cubicBezTo>
                  <a:pt x="7804005" y="833851"/>
                  <a:pt x="7510250" y="766696"/>
                  <a:pt x="7338914" y="830997"/>
                </a:cubicBezTo>
                <a:cubicBezTo>
                  <a:pt x="7167578" y="895298"/>
                  <a:pt x="7035480" y="788031"/>
                  <a:pt x="6850288" y="830997"/>
                </a:cubicBezTo>
                <a:cubicBezTo>
                  <a:pt x="6665096" y="873963"/>
                  <a:pt x="6556302" y="805395"/>
                  <a:pt x="6361662" y="830997"/>
                </a:cubicBezTo>
                <a:cubicBezTo>
                  <a:pt x="6167022" y="856599"/>
                  <a:pt x="5941218" y="805575"/>
                  <a:pt x="5812643" y="830997"/>
                </a:cubicBezTo>
                <a:cubicBezTo>
                  <a:pt x="5684068" y="856419"/>
                  <a:pt x="5503595" y="800713"/>
                  <a:pt x="5203233" y="830997"/>
                </a:cubicBezTo>
                <a:cubicBezTo>
                  <a:pt x="4902871" y="861281"/>
                  <a:pt x="4577822" y="741388"/>
                  <a:pt x="4412646" y="830997"/>
                </a:cubicBezTo>
                <a:cubicBezTo>
                  <a:pt x="4217435" y="896769"/>
                  <a:pt x="4055793" y="855901"/>
                  <a:pt x="3914694" y="903900"/>
                </a:cubicBezTo>
                <a:cubicBezTo>
                  <a:pt x="3773596" y="951899"/>
                  <a:pt x="3644278" y="900004"/>
                  <a:pt x="3416741" y="976804"/>
                </a:cubicBezTo>
                <a:cubicBezTo>
                  <a:pt x="3189204" y="1053604"/>
                  <a:pt x="3062862" y="999758"/>
                  <a:pt x="2918789" y="1049707"/>
                </a:cubicBezTo>
                <a:cubicBezTo>
                  <a:pt x="2774716" y="1099657"/>
                  <a:pt x="2659447" y="1069537"/>
                  <a:pt x="2480591" y="1113862"/>
                </a:cubicBezTo>
                <a:cubicBezTo>
                  <a:pt x="2301735" y="1158187"/>
                  <a:pt x="2141956" y="1133077"/>
                  <a:pt x="2042393" y="1178017"/>
                </a:cubicBezTo>
                <a:cubicBezTo>
                  <a:pt x="1942830" y="1222957"/>
                  <a:pt x="1614087" y="1218551"/>
                  <a:pt x="1424932" y="1268417"/>
                </a:cubicBezTo>
                <a:cubicBezTo>
                  <a:pt x="1445342" y="1135018"/>
                  <a:pt x="1681600" y="1033379"/>
                  <a:pt x="1765059" y="830997"/>
                </a:cubicBezTo>
                <a:cubicBezTo>
                  <a:pt x="1631588" y="857204"/>
                  <a:pt x="1408455" y="808379"/>
                  <a:pt x="1239139" y="830997"/>
                </a:cubicBezTo>
                <a:cubicBezTo>
                  <a:pt x="1069823" y="853615"/>
                  <a:pt x="847859" y="825522"/>
                  <a:pt x="664422" y="830997"/>
                </a:cubicBezTo>
                <a:cubicBezTo>
                  <a:pt x="480985" y="836472"/>
                  <a:pt x="313704" y="781707"/>
                  <a:pt x="138502" y="830997"/>
                </a:cubicBezTo>
                <a:cubicBezTo>
                  <a:pt x="73491" y="823361"/>
                  <a:pt x="-13857" y="756575"/>
                  <a:pt x="0" y="692495"/>
                </a:cubicBezTo>
                <a:lnTo>
                  <a:pt x="0" y="692498"/>
                </a:lnTo>
                <a:cubicBezTo>
                  <a:pt x="-9030" y="602042"/>
                  <a:pt x="24540" y="551204"/>
                  <a:pt x="0" y="484748"/>
                </a:cubicBezTo>
                <a:lnTo>
                  <a:pt x="0" y="484748"/>
                </a:lnTo>
                <a:cubicBezTo>
                  <a:pt x="-23703" y="380136"/>
                  <a:pt x="13774" y="269374"/>
                  <a:pt x="0" y="138502"/>
                </a:cubicBezTo>
                <a:close/>
              </a:path>
              <a:path w="10590351" h="830997" stroke="0" extrusionOk="0">
                <a:moveTo>
                  <a:pt x="0" y="138502"/>
                </a:moveTo>
                <a:cubicBezTo>
                  <a:pt x="-10151" y="72450"/>
                  <a:pt x="68507" y="-7437"/>
                  <a:pt x="138502" y="0"/>
                </a:cubicBezTo>
                <a:cubicBezTo>
                  <a:pt x="266264" y="-15994"/>
                  <a:pt x="496013" y="24239"/>
                  <a:pt x="713219" y="0"/>
                </a:cubicBezTo>
                <a:cubicBezTo>
                  <a:pt x="930425" y="-24239"/>
                  <a:pt x="968193" y="30761"/>
                  <a:pt x="1206608" y="0"/>
                </a:cubicBezTo>
                <a:cubicBezTo>
                  <a:pt x="1445023" y="-30761"/>
                  <a:pt x="1588355" y="44465"/>
                  <a:pt x="1765059" y="0"/>
                </a:cubicBezTo>
                <a:lnTo>
                  <a:pt x="1765059" y="0"/>
                </a:lnTo>
                <a:cubicBezTo>
                  <a:pt x="2009864" y="-42242"/>
                  <a:pt x="2152930" y="68548"/>
                  <a:pt x="2347528" y="0"/>
                </a:cubicBezTo>
                <a:cubicBezTo>
                  <a:pt x="2542126" y="-68548"/>
                  <a:pt x="2641497" y="13983"/>
                  <a:pt x="2824094" y="0"/>
                </a:cubicBezTo>
                <a:cubicBezTo>
                  <a:pt x="3006691" y="-13983"/>
                  <a:pt x="3242985" y="57799"/>
                  <a:pt x="3380087" y="0"/>
                </a:cubicBezTo>
                <a:cubicBezTo>
                  <a:pt x="3517189" y="-57799"/>
                  <a:pt x="3660541" y="23093"/>
                  <a:pt x="3909604" y="0"/>
                </a:cubicBezTo>
                <a:cubicBezTo>
                  <a:pt x="4158667" y="-23093"/>
                  <a:pt x="4186757" y="50857"/>
                  <a:pt x="4412646" y="0"/>
                </a:cubicBezTo>
                <a:cubicBezTo>
                  <a:pt x="4554609" y="-39275"/>
                  <a:pt x="4749656" y="51421"/>
                  <a:pt x="4901272" y="0"/>
                </a:cubicBezTo>
                <a:cubicBezTo>
                  <a:pt x="5052888" y="-51421"/>
                  <a:pt x="5258262" y="34069"/>
                  <a:pt x="5450291" y="0"/>
                </a:cubicBezTo>
                <a:cubicBezTo>
                  <a:pt x="5642320" y="-34069"/>
                  <a:pt x="5805719" y="56164"/>
                  <a:pt x="6120093" y="0"/>
                </a:cubicBezTo>
                <a:cubicBezTo>
                  <a:pt x="6434467" y="-56164"/>
                  <a:pt x="6557358" y="43647"/>
                  <a:pt x="6669112" y="0"/>
                </a:cubicBezTo>
                <a:cubicBezTo>
                  <a:pt x="6780866" y="-43647"/>
                  <a:pt x="6975954" y="29728"/>
                  <a:pt x="7097346" y="0"/>
                </a:cubicBezTo>
                <a:cubicBezTo>
                  <a:pt x="7218738" y="-29728"/>
                  <a:pt x="7367851" y="51267"/>
                  <a:pt x="7525581" y="0"/>
                </a:cubicBezTo>
                <a:cubicBezTo>
                  <a:pt x="7683311" y="-51267"/>
                  <a:pt x="7752780" y="2750"/>
                  <a:pt x="7893423" y="0"/>
                </a:cubicBezTo>
                <a:cubicBezTo>
                  <a:pt x="8034066" y="-2750"/>
                  <a:pt x="8264432" y="5309"/>
                  <a:pt x="8502833" y="0"/>
                </a:cubicBezTo>
                <a:cubicBezTo>
                  <a:pt x="8741234" y="-5309"/>
                  <a:pt x="8716810" y="21083"/>
                  <a:pt x="8870676" y="0"/>
                </a:cubicBezTo>
                <a:cubicBezTo>
                  <a:pt x="9024542" y="-21083"/>
                  <a:pt x="9281706" y="20898"/>
                  <a:pt x="9419694" y="0"/>
                </a:cubicBezTo>
                <a:cubicBezTo>
                  <a:pt x="9557682" y="-20898"/>
                  <a:pt x="9812339" y="37586"/>
                  <a:pt x="9968713" y="0"/>
                </a:cubicBezTo>
                <a:cubicBezTo>
                  <a:pt x="10125087" y="-37586"/>
                  <a:pt x="10345816" y="51805"/>
                  <a:pt x="10451849" y="0"/>
                </a:cubicBezTo>
                <a:cubicBezTo>
                  <a:pt x="10534251" y="-17052"/>
                  <a:pt x="10590326" y="71869"/>
                  <a:pt x="10590351" y="138502"/>
                </a:cubicBezTo>
                <a:cubicBezTo>
                  <a:pt x="10595513" y="304710"/>
                  <a:pt x="10566691" y="340201"/>
                  <a:pt x="10590351" y="484748"/>
                </a:cubicBezTo>
                <a:lnTo>
                  <a:pt x="10590351" y="484748"/>
                </a:lnTo>
                <a:cubicBezTo>
                  <a:pt x="10595613" y="565164"/>
                  <a:pt x="10578093" y="650625"/>
                  <a:pt x="10590351" y="692498"/>
                </a:cubicBezTo>
                <a:lnTo>
                  <a:pt x="10590351" y="692495"/>
                </a:lnTo>
                <a:cubicBezTo>
                  <a:pt x="10571472" y="763395"/>
                  <a:pt x="10537792" y="833940"/>
                  <a:pt x="10451849" y="830997"/>
                </a:cubicBezTo>
                <a:cubicBezTo>
                  <a:pt x="10174129" y="878610"/>
                  <a:pt x="10079554" y="804062"/>
                  <a:pt x="9782046" y="830997"/>
                </a:cubicBezTo>
                <a:cubicBezTo>
                  <a:pt x="9484538" y="857932"/>
                  <a:pt x="9335073" y="764801"/>
                  <a:pt x="9172636" y="830997"/>
                </a:cubicBezTo>
                <a:cubicBezTo>
                  <a:pt x="9010199" y="897193"/>
                  <a:pt x="8966146" y="821852"/>
                  <a:pt x="8804794" y="830997"/>
                </a:cubicBezTo>
                <a:cubicBezTo>
                  <a:pt x="8643442" y="840142"/>
                  <a:pt x="8350334" y="823792"/>
                  <a:pt x="8195383" y="830997"/>
                </a:cubicBezTo>
                <a:cubicBezTo>
                  <a:pt x="8040432" y="838202"/>
                  <a:pt x="7794900" y="780845"/>
                  <a:pt x="7585973" y="830997"/>
                </a:cubicBezTo>
                <a:cubicBezTo>
                  <a:pt x="7377046" y="881149"/>
                  <a:pt x="7250184" y="801113"/>
                  <a:pt x="7097346" y="830997"/>
                </a:cubicBezTo>
                <a:cubicBezTo>
                  <a:pt x="6944508" y="860881"/>
                  <a:pt x="6792022" y="777326"/>
                  <a:pt x="6548328" y="830997"/>
                </a:cubicBezTo>
                <a:cubicBezTo>
                  <a:pt x="6304634" y="884668"/>
                  <a:pt x="6300979" y="788693"/>
                  <a:pt x="6120093" y="830997"/>
                </a:cubicBezTo>
                <a:cubicBezTo>
                  <a:pt x="5939208" y="873301"/>
                  <a:pt x="5822056" y="828898"/>
                  <a:pt x="5691859" y="830997"/>
                </a:cubicBezTo>
                <a:cubicBezTo>
                  <a:pt x="5561662" y="833096"/>
                  <a:pt x="5390268" y="794815"/>
                  <a:pt x="5142841" y="830997"/>
                </a:cubicBezTo>
                <a:cubicBezTo>
                  <a:pt x="4895414" y="867179"/>
                  <a:pt x="4764879" y="752695"/>
                  <a:pt x="4412646" y="830997"/>
                </a:cubicBezTo>
                <a:cubicBezTo>
                  <a:pt x="4247917" y="903444"/>
                  <a:pt x="4095680" y="874964"/>
                  <a:pt x="3944571" y="899526"/>
                </a:cubicBezTo>
                <a:cubicBezTo>
                  <a:pt x="3793462" y="924088"/>
                  <a:pt x="3583369" y="939825"/>
                  <a:pt x="3446618" y="972429"/>
                </a:cubicBezTo>
                <a:cubicBezTo>
                  <a:pt x="3309867" y="1005034"/>
                  <a:pt x="3114566" y="973834"/>
                  <a:pt x="3008420" y="1036584"/>
                </a:cubicBezTo>
                <a:cubicBezTo>
                  <a:pt x="2902274" y="1099334"/>
                  <a:pt x="2639951" y="1080759"/>
                  <a:pt x="2480591" y="1113862"/>
                </a:cubicBezTo>
                <a:cubicBezTo>
                  <a:pt x="2321231" y="1146965"/>
                  <a:pt x="2195521" y="1150938"/>
                  <a:pt x="1952761" y="1191139"/>
                </a:cubicBezTo>
                <a:cubicBezTo>
                  <a:pt x="1710002" y="1231341"/>
                  <a:pt x="1617033" y="1234943"/>
                  <a:pt x="1424932" y="1268417"/>
                </a:cubicBezTo>
                <a:cubicBezTo>
                  <a:pt x="1507943" y="1157877"/>
                  <a:pt x="1689416" y="934445"/>
                  <a:pt x="1765059" y="830997"/>
                </a:cubicBezTo>
                <a:cubicBezTo>
                  <a:pt x="1536631" y="899068"/>
                  <a:pt x="1360489" y="779107"/>
                  <a:pt x="1190342" y="830997"/>
                </a:cubicBezTo>
                <a:cubicBezTo>
                  <a:pt x="1020195" y="882887"/>
                  <a:pt x="898311" y="818008"/>
                  <a:pt x="680688" y="830997"/>
                </a:cubicBezTo>
                <a:cubicBezTo>
                  <a:pt x="463065" y="843986"/>
                  <a:pt x="310317" y="811581"/>
                  <a:pt x="138502" y="830997"/>
                </a:cubicBezTo>
                <a:cubicBezTo>
                  <a:pt x="71481" y="812226"/>
                  <a:pt x="1910" y="769435"/>
                  <a:pt x="0" y="692495"/>
                </a:cubicBezTo>
                <a:lnTo>
                  <a:pt x="0" y="692498"/>
                </a:lnTo>
                <a:cubicBezTo>
                  <a:pt x="-15397" y="620346"/>
                  <a:pt x="3252" y="577560"/>
                  <a:pt x="0" y="484748"/>
                </a:cubicBezTo>
                <a:lnTo>
                  <a:pt x="0" y="484748"/>
                </a:lnTo>
                <a:cubicBezTo>
                  <a:pt x="-40903" y="392146"/>
                  <a:pt x="12013" y="219908"/>
                  <a:pt x="0" y="138502"/>
                </a:cubicBezTo>
                <a:close/>
              </a:path>
            </a:pathLst>
          </a:custGeom>
          <a:solidFill>
            <a:schemeClr val="accent2">
              <a:lumMod val="75000"/>
            </a:schemeClr>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7B4C3899-C1A3-02CE-B569-34BD390AB8B9}"/>
              </a:ext>
            </a:extLst>
          </p:cNvPr>
          <p:cNvSpPr txBox="1"/>
          <p:nvPr/>
        </p:nvSpPr>
        <p:spPr>
          <a:xfrm>
            <a:off x="1224950" y="153998"/>
            <a:ext cx="10417823" cy="923330"/>
          </a:xfrm>
          <a:prstGeom prst="rect">
            <a:avLst/>
          </a:prstGeom>
          <a:noFill/>
        </p:spPr>
        <p:txBody>
          <a:bodyPr wrap="square" rtlCol="0">
            <a:spAutoFit/>
          </a:bodyPr>
          <a:lstStyle/>
          <a:p>
            <a:r>
              <a:rPr lang="en-US" sz="5400">
                <a:ln>
                  <a:solidFill>
                    <a:schemeClr val="accent2">
                      <a:lumMod val="50000"/>
                    </a:schemeClr>
                  </a:solidFill>
                </a:ln>
                <a:solidFill>
                  <a:schemeClr val="bg1"/>
                </a:solidFill>
                <a:latin typeface="UTM Flamenco" panose="02040603050506020204" pitchFamily="18" charset="0"/>
                <a:ea typeface="LNTH-LuoLuoNotangYuanTi 1" pitchFamily="2" charset="-128"/>
                <a:cs typeface="LNTH-LuoLuoNotangYuanTi 1" pitchFamily="2" charset="-128"/>
              </a:rPr>
              <a:t>Bài tập đọc được chia làm mấy đoạn?</a:t>
            </a:r>
          </a:p>
        </p:txBody>
      </p:sp>
      <p:grpSp>
        <p:nvGrpSpPr>
          <p:cNvPr id="8" name="Group 7">
            <a:extLst>
              <a:ext uri="{FF2B5EF4-FFF2-40B4-BE49-F238E27FC236}">
                <a16:creationId xmlns:a16="http://schemas.microsoft.com/office/drawing/2014/main" xmlns="" id="{7E1C2276-043C-E532-BD1C-5F57889F4C2F}"/>
              </a:ext>
            </a:extLst>
          </p:cNvPr>
          <p:cNvGrpSpPr/>
          <p:nvPr/>
        </p:nvGrpSpPr>
        <p:grpSpPr>
          <a:xfrm>
            <a:off x="4237742" y="1077328"/>
            <a:ext cx="3388432" cy="2730204"/>
            <a:chOff x="-3324289" y="1459744"/>
            <a:chExt cx="6392975" cy="2730204"/>
          </a:xfrm>
        </p:grpSpPr>
        <p:sp>
          <p:nvSpPr>
            <p:cNvPr id="9" name="Rectangle: Rounded Corners 8">
              <a:extLst>
                <a:ext uri="{FF2B5EF4-FFF2-40B4-BE49-F238E27FC236}">
                  <a16:creationId xmlns:a16="http://schemas.microsoft.com/office/drawing/2014/main" xmlns="" id="{D686C16F-29DD-671A-1AA6-7AFECCB03DEE}"/>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2C26FF25-8F66-62FF-6A5A-7BFB8C2276B2}"/>
                </a:ext>
              </a:extLst>
            </p:cNvPr>
            <p:cNvSpPr txBox="1"/>
            <p:nvPr/>
          </p:nvSpPr>
          <p:spPr>
            <a:xfrm>
              <a:off x="-3324289" y="1459744"/>
              <a:ext cx="6392975" cy="2207240"/>
            </a:xfrm>
            <a:prstGeom prst="ellipse">
              <a:avLst/>
            </a:prstGeom>
            <a:noFill/>
          </p:spPr>
          <p:txBody>
            <a:bodyPr wrap="square" rtlCol="0">
              <a:spAutoFit/>
            </a:bodyPr>
            <a:lstStyle/>
            <a:p>
              <a:pPr algn="ctr"/>
              <a:r>
                <a:rPr lang="en-US" sz="3200" b="1"/>
                <a:t>Đoạn 1</a:t>
              </a:r>
              <a:r>
                <a:rPr lang="en-US" sz="3200"/>
                <a:t>: </a:t>
              </a:r>
            </a:p>
            <a:p>
              <a:pPr algn="ctr"/>
              <a:r>
                <a:rPr lang="en-US" sz="3200"/>
                <a:t>Từ đầu đến “vun gốc”.</a:t>
              </a:r>
            </a:p>
          </p:txBody>
        </p:sp>
      </p:grpSp>
      <p:grpSp>
        <p:nvGrpSpPr>
          <p:cNvPr id="22" name="Group 21">
            <a:extLst>
              <a:ext uri="{FF2B5EF4-FFF2-40B4-BE49-F238E27FC236}">
                <a16:creationId xmlns:a16="http://schemas.microsoft.com/office/drawing/2014/main" xmlns="" id="{31007838-0E10-37DC-FAE6-1E712290A8FE}"/>
              </a:ext>
            </a:extLst>
          </p:cNvPr>
          <p:cNvGrpSpPr/>
          <p:nvPr/>
        </p:nvGrpSpPr>
        <p:grpSpPr>
          <a:xfrm>
            <a:off x="7742009" y="1262764"/>
            <a:ext cx="3388432" cy="2899708"/>
            <a:chOff x="-3275687" y="1447491"/>
            <a:chExt cx="6392975" cy="2899708"/>
          </a:xfrm>
        </p:grpSpPr>
        <p:sp>
          <p:nvSpPr>
            <p:cNvPr id="23" name="Rectangle: Rounded Corners 8">
              <a:extLst>
                <a:ext uri="{FF2B5EF4-FFF2-40B4-BE49-F238E27FC236}">
                  <a16:creationId xmlns:a16="http://schemas.microsoft.com/office/drawing/2014/main" xmlns="" id="{D08446A5-71A6-7D09-E04E-483F72EA900A}"/>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xmlns="" id="{F948BB3F-EC5C-BFC7-9E45-0BB6952CE000}"/>
                </a:ext>
              </a:extLst>
            </p:cNvPr>
            <p:cNvSpPr txBox="1"/>
            <p:nvPr/>
          </p:nvSpPr>
          <p:spPr>
            <a:xfrm>
              <a:off x="-3275687" y="1447491"/>
              <a:ext cx="6392975" cy="2899708"/>
            </a:xfrm>
            <a:prstGeom prst="ellipse">
              <a:avLst/>
            </a:prstGeom>
            <a:noFill/>
          </p:spPr>
          <p:txBody>
            <a:bodyPr wrap="square" rtlCol="0">
              <a:spAutoFit/>
            </a:bodyPr>
            <a:lstStyle/>
            <a:p>
              <a:pPr algn="ctr"/>
              <a:r>
                <a:rPr lang="en-US" sz="3200" b="1"/>
                <a:t>Đoạn 2</a:t>
              </a:r>
              <a:r>
                <a:rPr lang="en-US" sz="3200"/>
                <a:t>: </a:t>
              </a:r>
            </a:p>
            <a:p>
              <a:pPr algn="ctr"/>
              <a:r>
                <a:rPr lang="en-US" sz="3200"/>
                <a:t>Tiếp theo đến “chào Uyên”.</a:t>
              </a:r>
            </a:p>
          </p:txBody>
        </p:sp>
      </p:grpSp>
      <p:grpSp>
        <p:nvGrpSpPr>
          <p:cNvPr id="28" name="Group 27">
            <a:extLst>
              <a:ext uri="{FF2B5EF4-FFF2-40B4-BE49-F238E27FC236}">
                <a16:creationId xmlns:a16="http://schemas.microsoft.com/office/drawing/2014/main" xmlns="" id="{DE0771DE-EA5F-37F6-59E2-BFC7A69F881E}"/>
              </a:ext>
            </a:extLst>
          </p:cNvPr>
          <p:cNvGrpSpPr/>
          <p:nvPr/>
        </p:nvGrpSpPr>
        <p:grpSpPr>
          <a:xfrm>
            <a:off x="5834587" y="4099685"/>
            <a:ext cx="3388432" cy="2467878"/>
            <a:chOff x="-3275687" y="1722070"/>
            <a:chExt cx="6392975" cy="2467878"/>
          </a:xfrm>
        </p:grpSpPr>
        <p:sp>
          <p:nvSpPr>
            <p:cNvPr id="29" name="Rectangle: Rounded Corners 8">
              <a:extLst>
                <a:ext uri="{FF2B5EF4-FFF2-40B4-BE49-F238E27FC236}">
                  <a16:creationId xmlns:a16="http://schemas.microsoft.com/office/drawing/2014/main" xmlns="" id="{81178AEA-167A-833C-6F72-7609B8F2A0C9}"/>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9676EFF9-C775-0138-77FE-CE8F7014EDEF}"/>
                </a:ext>
              </a:extLst>
            </p:cNvPr>
            <p:cNvSpPr txBox="1"/>
            <p:nvPr/>
          </p:nvSpPr>
          <p:spPr>
            <a:xfrm>
              <a:off x="-3275687" y="2099175"/>
              <a:ext cx="6392975" cy="1514773"/>
            </a:xfrm>
            <a:prstGeom prst="ellipse">
              <a:avLst/>
            </a:prstGeom>
            <a:noFill/>
          </p:spPr>
          <p:txBody>
            <a:bodyPr wrap="square" rtlCol="0">
              <a:spAutoFit/>
            </a:bodyPr>
            <a:lstStyle/>
            <a:p>
              <a:pPr algn="ctr"/>
              <a:r>
                <a:rPr lang="en-US" sz="3200" b="1"/>
                <a:t>Đoạn 3</a:t>
              </a:r>
              <a:r>
                <a:rPr lang="en-US" sz="3200"/>
                <a:t>: </a:t>
              </a:r>
            </a:p>
            <a:p>
              <a:pPr algn="ctr"/>
              <a:r>
                <a:rPr lang="en-US" sz="3200"/>
                <a:t>Còn lại.</a:t>
              </a:r>
            </a:p>
          </p:txBody>
        </p:sp>
      </p:grpSp>
    </p:spTree>
    <p:extLst>
      <p:ext uri="{BB962C8B-B14F-4D97-AF65-F5344CB8AC3E}">
        <p14:creationId xmlns:p14="http://schemas.microsoft.com/office/powerpoint/2010/main" val="459783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79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9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79000">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14:presetBounceEnd="79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79000">
                                          <p:cBhvr additive="base">
                                            <p:cTn id="13" dur="2000" fill="hold"/>
                                            <p:tgtEl>
                                              <p:spTgt spid="22"/>
                                            </p:tgtEl>
                                            <p:attrNameLst>
                                              <p:attrName>ppt_x</p:attrName>
                                            </p:attrNameLst>
                                          </p:cBhvr>
                                          <p:tavLst>
                                            <p:tav tm="0">
                                              <p:val>
                                                <p:strVal val="1+#ppt_w/2"/>
                                              </p:val>
                                            </p:tav>
                                            <p:tav tm="100000">
                                              <p:val>
                                                <p:strVal val="#ppt_x"/>
                                              </p:val>
                                            </p:tav>
                                          </p:tavLst>
                                        </p:anim>
                                        <p:anim calcmode="lin" valueType="num" p14:bounceEnd="79000">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79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9000">
                                          <p:cBhvr additive="base">
                                            <p:cTn id="19" dur="2000" fill="hold"/>
                                            <p:tgtEl>
                                              <p:spTgt spid="28"/>
                                            </p:tgtEl>
                                            <p:attrNameLst>
                                              <p:attrName>ppt_x</p:attrName>
                                            </p:attrNameLst>
                                          </p:cBhvr>
                                          <p:tavLst>
                                            <p:tav tm="0">
                                              <p:val>
                                                <p:strVal val="1+#ppt_w/2"/>
                                              </p:val>
                                            </p:tav>
                                            <p:tav tm="100000">
                                              <p:val>
                                                <p:strVal val="#ppt_x"/>
                                              </p:val>
                                            </p:tav>
                                          </p:tavLst>
                                        </p:anim>
                                        <p:anim calcmode="lin" valueType="num" p14:bounceEnd="79000">
                                          <p:cBhvr additive="base">
                                            <p:cTn id="20"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1+#ppt_w/2"/>
                                              </p:val>
                                            </p:tav>
                                            <p:tav tm="100000">
                                              <p:val>
                                                <p:strVal val="#ppt_x"/>
                                              </p:val>
                                            </p:tav>
                                          </p:tavLst>
                                        </p:anim>
                                        <p:anim calcmode="lin" valueType="num">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0-#ppt_w/2"/>
                                              </p:val>
                                            </p:tav>
                                            <p:tav tm="100000">
                                              <p:val>
                                                <p:strVal val="#ppt_x"/>
                                              </p:val>
                                            </p:tav>
                                          </p:tavLst>
                                        </p:anim>
                                        <p:anim calcmode="lin" valueType="num">
                                          <p:cBhvr additive="base">
                                            <p:cTn id="20" dur="2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2000" fill="hold"/>
                                            <p:tgtEl>
                                              <p:spTgt spid="28"/>
                                            </p:tgtEl>
                                            <p:attrNameLst>
                                              <p:attrName>ppt_x</p:attrName>
                                            </p:attrNameLst>
                                          </p:cBhvr>
                                          <p:tavLst>
                                            <p:tav tm="0">
                                              <p:val>
                                                <p:strVal val="1+#ppt_w/2"/>
                                              </p:val>
                                            </p:tav>
                                            <p:tav tm="100000">
                                              <p:val>
                                                <p:strVal val="#ppt_x"/>
                                              </p:val>
                                            </p:tav>
                                          </p:tavLst>
                                        </p:anim>
                                        <p:anim calcmode="lin" valueType="num">
                                          <p:cBhvr additive="base">
                                            <p:cTn id="26"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1561034"/>
            <a:ext cx="11809708" cy="45681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D6B59166-B3EC-5327-C384-DFB24387B251}"/>
              </a:ext>
            </a:extLst>
          </p:cNvPr>
          <p:cNvSpPr txBox="1"/>
          <p:nvPr/>
        </p:nvSpPr>
        <p:spPr>
          <a:xfrm>
            <a:off x="647699" y="3059276"/>
            <a:ext cx="10896598" cy="2790764"/>
          </a:xfrm>
          <a:prstGeom prst="rect">
            <a:avLst/>
          </a:prstGeom>
          <a:noFill/>
        </p:spPr>
        <p:txBody>
          <a:bodyPr wrap="square" rtlCol="0">
            <a:spAutoFit/>
          </a:bodyPr>
          <a:lstStyle/>
          <a:p>
            <a:pPr algn="just">
              <a:lnSpc>
                <a:spcPct val="150000"/>
              </a:lnSpc>
            </a:pPr>
            <a:r>
              <a:rPr lang="en-US" sz="3000" b="1">
                <a:solidFill>
                  <a:prstClr val="black"/>
                </a:solidFill>
              </a:rPr>
              <a:t>	</a:t>
            </a:r>
            <a:r>
              <a:rPr lang="vi-VN" sz="3000" b="1">
                <a:solidFill>
                  <a:prstClr val="black"/>
                </a:solidFill>
              </a:rPr>
              <a:t>Mùa xuân này, Uyên được cùng các bạn của mẹ trồng hàng cây anh</a:t>
            </a:r>
            <a:r>
              <a:rPr lang="en-US" sz="3000" b="1">
                <a:solidFill>
                  <a:prstClr val="black"/>
                </a:solidFill>
              </a:rPr>
              <a:t> </a:t>
            </a:r>
            <a:r>
              <a:rPr lang="vi-VN" sz="3000" b="1">
                <a:solidFill>
                  <a:prstClr val="black"/>
                </a:solidFill>
              </a:rPr>
              <a:t>đào bên bờ một con suối trên quê hương Tây</a:t>
            </a:r>
            <a:r>
              <a:rPr lang="en-US" sz="3000" b="1">
                <a:solidFill>
                  <a:prstClr val="black"/>
                </a:solidFill>
              </a:rPr>
              <a:t> </a:t>
            </a:r>
            <a:r>
              <a:rPr lang="vi-VN" sz="3000" b="1">
                <a:solidFill>
                  <a:prstClr val="black"/>
                </a:solidFill>
              </a:rPr>
              <a:t>Nguyên. Em nhận việc bê</a:t>
            </a:r>
            <a:r>
              <a:rPr lang="en-US" sz="3000" b="1">
                <a:solidFill>
                  <a:prstClr val="black"/>
                </a:solidFill>
              </a:rPr>
              <a:t> </a:t>
            </a:r>
            <a:r>
              <a:rPr lang="vi-VN" sz="3000" b="1">
                <a:solidFill>
                  <a:prstClr val="black"/>
                </a:solidFill>
              </a:rPr>
              <a:t>cây giống đặt vào những cái hố đã đào để các cô chú vun gốc.</a:t>
            </a:r>
            <a:endParaRPr lang="en-US" sz="3000"/>
          </a:p>
        </p:txBody>
      </p:sp>
      <p:sp>
        <p:nvSpPr>
          <p:cNvPr id="8" name="TextBox 7">
            <a:extLst>
              <a:ext uri="{FF2B5EF4-FFF2-40B4-BE49-F238E27FC236}">
                <a16:creationId xmlns:a16="http://schemas.microsoft.com/office/drawing/2014/main" xmlns="" id="{ADCE265D-F5B8-7169-65DF-FAD8486E7968}"/>
              </a:ext>
            </a:extLst>
          </p:cNvPr>
          <p:cNvSpPr txBox="1"/>
          <p:nvPr/>
        </p:nvSpPr>
        <p:spPr>
          <a:xfrm>
            <a:off x="2020154" y="2228279"/>
            <a:ext cx="8151689" cy="830997"/>
          </a:xfrm>
          <a:prstGeom prst="rect">
            <a:avLst/>
          </a:prstGeom>
          <a:noFill/>
          <a:ln>
            <a:noFill/>
          </a:ln>
          <a:effectLst>
            <a:glow rad="228600">
              <a:schemeClr val="accent4">
                <a:satMod val="175000"/>
                <a:alpha val="40000"/>
              </a:schemeClr>
            </a:glow>
          </a:effectLst>
        </p:spPr>
        <p:txBody>
          <a:bodyPr wrap="square" rtlCol="0">
            <a:spAutoFit/>
          </a:bodyPr>
          <a:lstStyle/>
          <a:p>
            <a:pPr lvl="0" algn="ctr">
              <a:defRPr/>
            </a:pPr>
            <a:r>
              <a:rPr lang="vi-VN" sz="4800">
                <a:ln w="12700">
                  <a:solidFill>
                    <a:schemeClr val="accent2">
                      <a:lumMod val="75000"/>
                    </a:schemeClr>
                  </a:solidFill>
                </a:ln>
                <a:solidFill>
                  <a:schemeClr val="accent2"/>
                </a:solidFill>
                <a:latin typeface="#9Slide05 SVNClementine" panose="020F0502020204030203" pitchFamily="34" charset="0"/>
              </a:rPr>
              <a:t>Điều kì diệu dưới những gốc anh đào</a:t>
            </a:r>
            <a:endParaRPr kumimoji="0" lang="en-US" sz="4800" b="0" i="0" u="none" strike="noStrike" kern="1200" cap="none" spc="0" normalizeH="0" baseline="0" noProof="0" dirty="0">
              <a:ln w="12700">
                <a:solidFill>
                  <a:schemeClr val="accent2">
                    <a:lumMod val="75000"/>
                  </a:schemeClr>
                </a:solidFill>
              </a:ln>
              <a:solidFill>
                <a:schemeClr val="accent2"/>
              </a:solidFill>
              <a:effectLst/>
              <a:uLnTx/>
              <a:uFillTx/>
              <a:latin typeface="#9Slide05 SVNClementine" panose="020F0502020204030203" pitchFamily="34" charset="0"/>
            </a:endParaRPr>
          </a:p>
        </p:txBody>
      </p:sp>
      <p:grpSp>
        <p:nvGrpSpPr>
          <p:cNvPr id="5" name="Group 4">
            <a:extLst>
              <a:ext uri="{FF2B5EF4-FFF2-40B4-BE49-F238E27FC236}">
                <a16:creationId xmlns:a16="http://schemas.microsoft.com/office/drawing/2014/main" xmlns="" id="{A555195D-7F6A-EE49-C4C1-ED754C6744D7}"/>
              </a:ext>
            </a:extLst>
          </p:cNvPr>
          <p:cNvGrpSpPr/>
          <p:nvPr/>
        </p:nvGrpSpPr>
        <p:grpSpPr>
          <a:xfrm>
            <a:off x="389109" y="1149437"/>
            <a:ext cx="2362200" cy="857250"/>
            <a:chOff x="133349" y="1332602"/>
            <a:chExt cx="2362200" cy="857250"/>
          </a:xfrm>
        </p:grpSpPr>
        <p:sp>
          <p:nvSpPr>
            <p:cNvPr id="9" name="Rectangle: Rounded Corners 8">
              <a:extLst>
                <a:ext uri="{FF2B5EF4-FFF2-40B4-BE49-F238E27FC236}">
                  <a16:creationId xmlns:a16="http://schemas.microsoft.com/office/drawing/2014/main" xmlns="" id="{C8BEDFBB-5D97-0A41-ED7C-82F9E20BF42E}"/>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4B160508-CCDE-296F-7A7F-4806F2E4072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1</a:t>
              </a:r>
            </a:p>
          </p:txBody>
        </p:sp>
      </p:grpSp>
      <p:pic>
        <p:nvPicPr>
          <p:cNvPr id="13" name="Picture 12">
            <a:extLst>
              <a:ext uri="{FF2B5EF4-FFF2-40B4-BE49-F238E27FC236}">
                <a16:creationId xmlns:a16="http://schemas.microsoft.com/office/drawing/2014/main" xmlns="" id="{6A3F4AA9-160D-F511-8A15-4AA123DCAEC8}"/>
              </a:ext>
            </a:extLst>
          </p:cNvPr>
          <p:cNvPicPr>
            <a:picLocks noChangeAspect="1"/>
          </p:cNvPicPr>
          <p:nvPr/>
        </p:nvPicPr>
        <p:blipFill>
          <a:blip r:embed="rId3"/>
          <a:stretch>
            <a:fillRect/>
          </a:stretch>
        </p:blipFill>
        <p:spPr>
          <a:xfrm>
            <a:off x="2020154" y="96848"/>
            <a:ext cx="7876715" cy="957155"/>
          </a:xfrm>
          <a:prstGeom prst="rect">
            <a:avLst/>
          </a:prstGeom>
        </p:spPr>
      </p:pic>
    </p:spTree>
    <p:extLst>
      <p:ext uri="{BB962C8B-B14F-4D97-AF65-F5344CB8AC3E}">
        <p14:creationId xmlns:p14="http://schemas.microsoft.com/office/powerpoint/2010/main" val="13329698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xmlns="" id="{6BBFC02E-69BC-73C4-6D7C-26D25F0ED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1404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206965"/>
            <a:ext cx="11809708" cy="6444069"/>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D6B59166-B3EC-5327-C384-DFB24387B251}"/>
              </a:ext>
            </a:extLst>
          </p:cNvPr>
          <p:cNvSpPr txBox="1"/>
          <p:nvPr/>
        </p:nvSpPr>
        <p:spPr>
          <a:xfrm>
            <a:off x="475284" y="560908"/>
            <a:ext cx="11278566" cy="609397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ptos" panose="02110004020202020204"/>
                <a:ea typeface="+mn-ea"/>
                <a:cs typeface="+mn-cs"/>
              </a:rPr>
              <a:t>Gần trưa, một bạn nhỏ đến gần, bắt chuyện với Uyên:</a:t>
            </a:r>
          </a:p>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ptos" panose="02110004020202020204"/>
                <a:ea typeface="+mn-ea"/>
                <a:cs typeface="+mn-cs"/>
              </a:rPr>
              <a:t>– Mình có thể trồng thêm hoa dưới những gốc cây non này được không?</a:t>
            </a:r>
          </a:p>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ptos" panose="02110004020202020204"/>
                <a:ea typeface="+mn-ea"/>
                <a:cs typeface="+mn-cs"/>
              </a:rPr>
              <a:t>	Bạn nhỏ xoè ra nắm hạt giống nhỏ li ti:</a:t>
            </a:r>
          </a:p>
          <a:p>
            <a:pPr marL="0" marR="0" lvl="0" indent="0" algn="just" defTabSz="914400" rtl="0" eaLnBrk="1" fontAlgn="auto" latinLnBrk="0" hangingPunct="1">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ptos" panose="02110004020202020204"/>
                <a:ea typeface="+mn-ea"/>
                <a:cs typeface="+mn-cs"/>
              </a:rPr>
              <a:t>– Đây là hạt hoa sao! – Cô bạn giải thích – Chúng rất dễ trồng. Chỉ cần xới đất, bỏ hạt xuống và lấp lại, cây sẽ tự mọc mầm, nảy nhánh. Mùa xuân năm sau, nếu bạn trở lại, hẳn sẽ rất bất ngờ. Kìa, nó kìa! </a:t>
            </a:r>
            <a:endParaRPr kumimoji="0" lang="en-US" sz="3000" b="1" i="0" u="none" strike="noStrike" kern="1200" cap="none" spc="0" normalizeH="0" baseline="0" noProof="0">
              <a:ln>
                <a:noFill/>
              </a:ln>
              <a:solidFill>
                <a:prstClr val="black"/>
              </a:solidFill>
              <a:effectLst/>
              <a:uLnTx/>
              <a:uFillTx/>
              <a:latin typeface="Aptos" panose="02110004020202020204"/>
              <a:ea typeface="+mn-ea"/>
              <a:cs typeface="+mn-cs"/>
            </a:endParaRPr>
          </a:p>
          <a:p>
            <a:pPr lvl="0" algn="just"/>
            <a:r>
              <a:rPr lang="en-US" sz="3000" b="1">
                <a:solidFill>
                  <a:prstClr val="black"/>
                </a:solidFill>
                <a:latin typeface="Aptos" panose="02110004020202020204"/>
              </a:rPr>
              <a:t>	</a:t>
            </a:r>
            <a:r>
              <a:rPr lang="vi-VN" sz="3000" b="1">
                <a:solidFill>
                  <a:prstClr val="black"/>
                </a:solidFill>
                <a:latin typeface="Aptos" panose="02110004020202020204"/>
              </a:rPr>
              <a:t>Uyên nhìn theo hướng tay cô bạn chỉ. Một vài khóm hoa sao màu tím hồng nhỏ li ti xôn xao trong nắng. Uyên đã thấm mệt nhưng sự hào hứng của bạn khiến em phấn chấn hơn. Hai đứa tỉ mẩn gieo những nhúm hạt xuống từng gốc cây. Xong việc, cô bạn vẫy đôi bàn tay gầy gò, cười tươi như nắng toả chào Uyên. </a:t>
            </a:r>
          </a:p>
        </p:txBody>
      </p:sp>
      <p:grpSp>
        <p:nvGrpSpPr>
          <p:cNvPr id="5" name="Group 4">
            <a:extLst>
              <a:ext uri="{FF2B5EF4-FFF2-40B4-BE49-F238E27FC236}">
                <a16:creationId xmlns:a16="http://schemas.microsoft.com/office/drawing/2014/main" xmlns="" id="{A555195D-7F6A-EE49-C4C1-ED754C6744D7}"/>
              </a:ext>
            </a:extLst>
          </p:cNvPr>
          <p:cNvGrpSpPr/>
          <p:nvPr/>
        </p:nvGrpSpPr>
        <p:grpSpPr>
          <a:xfrm>
            <a:off x="9762156" y="132283"/>
            <a:ext cx="2362200" cy="857250"/>
            <a:chOff x="133349" y="1332602"/>
            <a:chExt cx="2362200" cy="857250"/>
          </a:xfrm>
        </p:grpSpPr>
        <p:sp>
          <p:nvSpPr>
            <p:cNvPr id="9" name="Rectangle: Rounded Corners 8">
              <a:extLst>
                <a:ext uri="{FF2B5EF4-FFF2-40B4-BE49-F238E27FC236}">
                  <a16:creationId xmlns:a16="http://schemas.microsoft.com/office/drawing/2014/main" xmlns="" id="{C8BEDFBB-5D97-0A41-ED7C-82F9E20BF42E}"/>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xmlns="" id="{4B160508-CCDE-296F-7A7F-4806F2E4072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97132">
                        <a:lumMod val="50000"/>
                      </a:srgbClr>
                    </a:solidFill>
                  </a:ln>
                  <a:solidFill>
                    <a:srgbClr val="FF0066"/>
                  </a:solidFill>
                  <a:effectLst/>
                  <a:uLnTx/>
                  <a:uFillTx/>
                  <a:latin typeface="UVN Banh Mi" pitchFamily="2" charset="0"/>
                  <a:ea typeface="+mn-ea"/>
                  <a:cs typeface="+mn-cs"/>
                </a:rPr>
                <a:t>ĐOẠN 2</a:t>
              </a:r>
            </a:p>
          </p:txBody>
        </p:sp>
      </p:grpSp>
    </p:spTree>
    <p:extLst>
      <p:ext uri="{BB962C8B-B14F-4D97-AF65-F5344CB8AC3E}">
        <p14:creationId xmlns:p14="http://schemas.microsoft.com/office/powerpoint/2010/main" val="3704061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206965"/>
            <a:ext cx="11809708" cy="6444069"/>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D6B59166-B3EC-5327-C384-DFB24387B251}"/>
              </a:ext>
            </a:extLst>
          </p:cNvPr>
          <p:cNvSpPr txBox="1"/>
          <p:nvPr/>
        </p:nvSpPr>
        <p:spPr>
          <a:xfrm>
            <a:off x="456717" y="989531"/>
            <a:ext cx="11278566" cy="6093976"/>
          </a:xfrm>
          <a:prstGeom prst="rect">
            <a:avLst/>
          </a:prstGeom>
          <a:noFill/>
        </p:spPr>
        <p:txBody>
          <a:bodyPr wrap="square" rtlCol="0">
            <a:spAutoFit/>
          </a:bodyPr>
          <a:lstStyle/>
          <a:p>
            <a:pPr lvl="0" algn="just"/>
            <a:r>
              <a:rPr lang="en-US" sz="3000" b="1">
                <a:solidFill>
                  <a:prstClr val="black"/>
                </a:solidFill>
                <a:latin typeface="Aptos" panose="02110004020202020204"/>
              </a:rPr>
              <a:t>	</a:t>
            </a:r>
            <a:r>
              <a:rPr lang="vi-VN" sz="3000" b="1">
                <a:solidFill>
                  <a:prstClr val="black"/>
                </a:solidFill>
                <a:latin typeface="Aptos" panose="02110004020202020204"/>
              </a:rPr>
              <a:t>Mùa xuân năm sau, Uyên cùng mẹ và các cô chú trở lại Tây Nguyên. Cả đoàn hẹn nhau ra bờ suối thăm hàng cây trồng năm ngoái. </a:t>
            </a:r>
            <a:endParaRPr lang="en-US" sz="3000" b="1">
              <a:solidFill>
                <a:prstClr val="black"/>
              </a:solidFill>
              <a:latin typeface="Aptos" panose="02110004020202020204"/>
            </a:endParaRPr>
          </a:p>
          <a:p>
            <a:pPr lvl="0" algn="just"/>
            <a:r>
              <a:rPr lang="vi-VN" sz="3000" b="1">
                <a:solidFill>
                  <a:prstClr val="black"/>
                </a:solidFill>
                <a:latin typeface="Aptos" panose="02110004020202020204"/>
              </a:rPr>
              <a:t>	Những cây anh đào đã cao ngang người lớn, nhưng chưa đơm hoa. Cả đoàn ngỡ ngàng khi thấy dưới những vòm lá anh đào xanh mướt, từng vạt hoa tim tím bung nở như những thảm sao. Mọi người không ngớt lời khen ngợi vẻ đẹp quyến rũ của loài hoa như đến từ giấc mơ nào đó. Chỉ Uyên biết chính xác là loài hoa ấy đến từ đâu. Uyên thầm cảm ơn cô bạn nhỏ em mới gặp một lần. Ý tưởng của bạn đã đem đến cho Uyên và mọi người một điều bất ngờ trong những ngày xuân mới.</a:t>
            </a:r>
          </a:p>
          <a:p>
            <a:pPr lvl="0" algn="just"/>
            <a:r>
              <a:rPr lang="vi-VN" sz="3000" b="1">
                <a:solidFill>
                  <a:prstClr val="black"/>
                </a:solidFill>
                <a:latin typeface="Aptos" panose="02110004020202020204"/>
              </a:rPr>
              <a:t>					Theo Võ Thu Hương</a:t>
            </a:r>
          </a:p>
          <a:p>
            <a:pPr lvl="0" algn="just"/>
            <a:endParaRPr kumimoji="0" lang="vi-VN" sz="30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xmlns="" id="{A555195D-7F6A-EE49-C4C1-ED754C6744D7}"/>
              </a:ext>
            </a:extLst>
          </p:cNvPr>
          <p:cNvGrpSpPr/>
          <p:nvPr/>
        </p:nvGrpSpPr>
        <p:grpSpPr>
          <a:xfrm>
            <a:off x="4914900" y="132281"/>
            <a:ext cx="2362200" cy="857250"/>
            <a:chOff x="133349" y="1332602"/>
            <a:chExt cx="2362200" cy="857250"/>
          </a:xfrm>
        </p:grpSpPr>
        <p:sp>
          <p:nvSpPr>
            <p:cNvPr id="9" name="Rectangle: Rounded Corners 8">
              <a:extLst>
                <a:ext uri="{FF2B5EF4-FFF2-40B4-BE49-F238E27FC236}">
                  <a16:creationId xmlns:a16="http://schemas.microsoft.com/office/drawing/2014/main" xmlns="" id="{C8BEDFBB-5D97-0A41-ED7C-82F9E20BF42E}"/>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xmlns="" id="{4B160508-CCDE-296F-7A7F-4806F2E4072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97132">
                        <a:lumMod val="50000"/>
                      </a:srgbClr>
                    </a:solidFill>
                  </a:ln>
                  <a:solidFill>
                    <a:srgbClr val="FF0066"/>
                  </a:solidFill>
                  <a:effectLst/>
                  <a:uLnTx/>
                  <a:uFillTx/>
                  <a:latin typeface="UVN Banh Mi" pitchFamily="2" charset="0"/>
                  <a:ea typeface="+mn-ea"/>
                  <a:cs typeface="+mn-cs"/>
                </a:rPr>
                <a:t>ĐOẠN 3</a:t>
              </a:r>
            </a:p>
          </p:txBody>
        </p:sp>
      </p:grpSp>
    </p:spTree>
    <p:extLst>
      <p:ext uri="{BB962C8B-B14F-4D97-AF65-F5344CB8AC3E}">
        <p14:creationId xmlns:p14="http://schemas.microsoft.com/office/powerpoint/2010/main" val="8157213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9BB58E-3E75-1ECB-BCD9-E1C3AEBA1EAD}"/>
              </a:ext>
            </a:extLst>
          </p:cNvPr>
          <p:cNvGrpSpPr/>
          <p:nvPr/>
        </p:nvGrpSpPr>
        <p:grpSpPr>
          <a:xfrm>
            <a:off x="1628139" y="147196"/>
            <a:ext cx="9919681" cy="1213877"/>
            <a:chOff x="1563687" y="441006"/>
            <a:chExt cx="9919681" cy="1213877"/>
          </a:xfrm>
        </p:grpSpPr>
        <p:sp>
          <p:nvSpPr>
            <p:cNvPr id="8" name="TextBox 7">
              <a:extLst>
                <a:ext uri="{FF2B5EF4-FFF2-40B4-BE49-F238E27FC236}">
                  <a16:creationId xmlns:a16="http://schemas.microsoft.com/office/drawing/2014/main" xmlns=""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xmlns="" id="{05FE8BFE-21FF-A801-003D-1A0D4011E770}"/>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97132">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4EA72E"/>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A02B93">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xmlns=""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5">
            <a:extLst>
              <a:ext uri="{FF2B5EF4-FFF2-40B4-BE49-F238E27FC236}">
                <a16:creationId xmlns:a16="http://schemas.microsoft.com/office/drawing/2014/main" xmlns="" id="{617CC8C2-6A08-61AD-2B8F-BE4942A53B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xmlns="" id="{A8D044CD-9AFD-4E23-1D1E-377FF0315DA5}"/>
              </a:ext>
            </a:extLst>
          </p:cNvPr>
          <p:cNvGrpSpPr/>
          <p:nvPr/>
        </p:nvGrpSpPr>
        <p:grpSpPr>
          <a:xfrm>
            <a:off x="5536366" y="1461154"/>
            <a:ext cx="4463910" cy="1193547"/>
            <a:chOff x="5536366" y="1461154"/>
            <a:chExt cx="4463910" cy="1193547"/>
          </a:xfrm>
        </p:grpSpPr>
        <p:sp>
          <p:nvSpPr>
            <p:cNvPr id="26" name="Rectangle: Rounded Corners 25">
              <a:extLst>
                <a:ext uri="{FF2B5EF4-FFF2-40B4-BE49-F238E27FC236}">
                  <a16:creationId xmlns:a16="http://schemas.microsoft.com/office/drawing/2014/main" xmlns=""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xmlns="" id="{7E684A6D-63DD-0426-6B38-9D1C133FE207}"/>
                </a:ext>
              </a:extLst>
            </p:cNvPr>
            <p:cNvSpPr txBox="1"/>
            <p:nvPr/>
          </p:nvSpPr>
          <p:spPr>
            <a:xfrm>
              <a:off x="6247050" y="1461154"/>
              <a:ext cx="37532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Aptos" panose="02110004020202020204"/>
                  <a:ea typeface="+mn-ea"/>
                  <a:cs typeface="+mn-cs"/>
                </a:rPr>
                <a:t>Anh đào:</a:t>
              </a:r>
              <a:endParaRPr kumimoji="0" lang="en-US" sz="6000" b="1" i="0" u="none" strike="noStrike" kern="1200" cap="none" spc="0" normalizeH="0" baseline="0" noProof="0">
                <a:ln>
                  <a:noFill/>
                </a:ln>
                <a:solidFill>
                  <a:srgbClr val="00B0F0"/>
                </a:solidFill>
                <a:effectLst/>
                <a:uLnTx/>
                <a:uFillTx/>
                <a:latin typeface="Aptos" panose="02110004020202020204"/>
                <a:ea typeface="+mn-ea"/>
                <a:cs typeface="+mn-cs"/>
              </a:endParaRPr>
            </a:p>
          </p:txBody>
        </p:sp>
      </p:grpSp>
      <p:sp>
        <p:nvSpPr>
          <p:cNvPr id="28" name="TextBox 27">
            <a:extLst>
              <a:ext uri="{FF2B5EF4-FFF2-40B4-BE49-F238E27FC236}">
                <a16:creationId xmlns:a16="http://schemas.microsoft.com/office/drawing/2014/main" xmlns=""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a:solidFill>
                  <a:prstClr val="black"/>
                </a:solidFill>
                <a:latin typeface="Aptos" panose="02110004020202020204"/>
              </a:rPr>
              <a:t>một loại cây trồng để làm cảnh, hoa thường có ba màu trắng, hồng,</a:t>
            </a:r>
            <a:r>
              <a:rPr lang="en-US" sz="4800" b="1">
                <a:solidFill>
                  <a:prstClr val="black"/>
                </a:solidFill>
                <a:latin typeface="Aptos" panose="02110004020202020204"/>
              </a:rPr>
              <a:t> </a:t>
            </a:r>
            <a:r>
              <a:rPr lang="vi-VN" sz="4800" b="1">
                <a:solidFill>
                  <a:prstClr val="black"/>
                </a:solidFill>
                <a:latin typeface="Aptos" panose="02110004020202020204"/>
              </a:rPr>
              <a:t>đỏ, nở rộ vào tháng Ba và tháng Tư.</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546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icture background">
            <a:extLst>
              <a:ext uri="{FF2B5EF4-FFF2-40B4-BE49-F238E27FC236}">
                <a16:creationId xmlns:a16="http://schemas.microsoft.com/office/drawing/2014/main" xmlns="" id="{F9BD02C2-9EAE-682A-0091-AB1F92FC2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cture background">
            <a:extLst>
              <a:ext uri="{FF2B5EF4-FFF2-40B4-BE49-F238E27FC236}">
                <a16:creationId xmlns:a16="http://schemas.microsoft.com/office/drawing/2014/main" xmlns="" id="{94985E0E-9E0F-6680-F1E2-B66100C5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20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9BB58E-3E75-1ECB-BCD9-E1C3AEBA1EAD}"/>
              </a:ext>
            </a:extLst>
          </p:cNvPr>
          <p:cNvGrpSpPr/>
          <p:nvPr/>
        </p:nvGrpSpPr>
        <p:grpSpPr>
          <a:xfrm>
            <a:off x="1628139" y="147196"/>
            <a:ext cx="9919681" cy="1213877"/>
            <a:chOff x="1563687" y="441006"/>
            <a:chExt cx="9919681" cy="1213877"/>
          </a:xfrm>
        </p:grpSpPr>
        <p:sp>
          <p:nvSpPr>
            <p:cNvPr id="8" name="TextBox 7">
              <a:extLst>
                <a:ext uri="{FF2B5EF4-FFF2-40B4-BE49-F238E27FC236}">
                  <a16:creationId xmlns:a16="http://schemas.microsoft.com/office/drawing/2014/main" xmlns=""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xmlns="" id="{05FE8BFE-21FF-A801-003D-1A0D4011E770}"/>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97132">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4EA72E"/>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A02B93">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xmlns=""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5">
            <a:extLst>
              <a:ext uri="{FF2B5EF4-FFF2-40B4-BE49-F238E27FC236}">
                <a16:creationId xmlns:a16="http://schemas.microsoft.com/office/drawing/2014/main" xmlns="" id="{617CC8C2-6A08-61AD-2B8F-BE4942A53B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xmlns="" id="{A8D044CD-9AFD-4E23-1D1E-377FF0315DA5}"/>
              </a:ext>
            </a:extLst>
          </p:cNvPr>
          <p:cNvGrpSpPr/>
          <p:nvPr/>
        </p:nvGrpSpPr>
        <p:grpSpPr>
          <a:xfrm>
            <a:off x="5536366" y="1503582"/>
            <a:ext cx="4978260" cy="1151119"/>
            <a:chOff x="5536366" y="1503582"/>
            <a:chExt cx="4978260" cy="1151119"/>
          </a:xfrm>
        </p:grpSpPr>
        <p:sp>
          <p:nvSpPr>
            <p:cNvPr id="26" name="Rectangle: Rounded Corners 25">
              <a:extLst>
                <a:ext uri="{FF2B5EF4-FFF2-40B4-BE49-F238E27FC236}">
                  <a16:creationId xmlns:a16="http://schemas.microsoft.com/office/drawing/2014/main" xmlns=""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xmlns="" id="{7E684A6D-63DD-0426-6B38-9D1C133FE207}"/>
                </a:ext>
              </a:extLst>
            </p:cNvPr>
            <p:cNvSpPr txBox="1"/>
            <p:nvPr/>
          </p:nvSpPr>
          <p:spPr>
            <a:xfrm>
              <a:off x="6761400" y="1503582"/>
              <a:ext cx="37532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Aptos" panose="02110004020202020204"/>
                  <a:ea typeface="+mn-ea"/>
                  <a:cs typeface="+mn-cs"/>
                </a:rPr>
                <a:t>Sao:</a:t>
              </a:r>
              <a:endParaRPr kumimoji="0" lang="en-US" sz="6000" b="1" i="0" u="none" strike="noStrike" kern="1200" cap="none" spc="0" normalizeH="0" baseline="0" noProof="0">
                <a:ln>
                  <a:noFill/>
                </a:ln>
                <a:solidFill>
                  <a:srgbClr val="00B0F0"/>
                </a:solidFill>
                <a:effectLst/>
                <a:uLnTx/>
                <a:uFillTx/>
                <a:latin typeface="Aptos" panose="02110004020202020204"/>
                <a:ea typeface="+mn-ea"/>
                <a:cs typeface="+mn-cs"/>
              </a:endParaRPr>
            </a:p>
          </p:txBody>
        </p:sp>
      </p:grpSp>
      <p:sp>
        <p:nvSpPr>
          <p:cNvPr id="28" name="TextBox 27">
            <a:extLst>
              <a:ext uri="{FF2B5EF4-FFF2-40B4-BE49-F238E27FC236}">
                <a16:creationId xmlns:a16="http://schemas.microsoft.com/office/drawing/2014/main" xmlns=""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a:solidFill>
                  <a:prstClr val="black"/>
                </a:solidFill>
                <a:latin typeface="Aptos" panose="02110004020202020204"/>
              </a:rPr>
              <a:t>một loại cây thân thấp, mảnh khảnh, thường mọc thành bụi, hoa có năm</a:t>
            </a:r>
          </a:p>
          <a:p>
            <a:pPr lvl="0" algn="ctr"/>
            <a:r>
              <a:rPr lang="vi-VN" sz="4800" b="1">
                <a:solidFill>
                  <a:prstClr val="black"/>
                </a:solidFill>
                <a:latin typeface="Aptos" panose="02110004020202020204"/>
              </a:rPr>
              <a:t>cánh, nhỏ li ti.</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3615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n Hạt Giống Hoa Sao Tím">
            <a:extLst>
              <a:ext uri="{FF2B5EF4-FFF2-40B4-BE49-F238E27FC236}">
                <a16:creationId xmlns:a16="http://schemas.microsoft.com/office/drawing/2014/main" xmlns="" id="{64D4DD27-A419-AA89-D1E3-993430CCF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 y="107156"/>
            <a:ext cx="10629899" cy="664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527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9BB58E-3E75-1ECB-BCD9-E1C3AEBA1EAD}"/>
              </a:ext>
            </a:extLst>
          </p:cNvPr>
          <p:cNvGrpSpPr/>
          <p:nvPr/>
        </p:nvGrpSpPr>
        <p:grpSpPr>
          <a:xfrm>
            <a:off x="1628139" y="147196"/>
            <a:ext cx="9919681" cy="1213877"/>
            <a:chOff x="1563687" y="441006"/>
            <a:chExt cx="9919681" cy="1213877"/>
          </a:xfrm>
        </p:grpSpPr>
        <p:sp>
          <p:nvSpPr>
            <p:cNvPr id="8" name="TextBox 7">
              <a:extLst>
                <a:ext uri="{FF2B5EF4-FFF2-40B4-BE49-F238E27FC236}">
                  <a16:creationId xmlns:a16="http://schemas.microsoft.com/office/drawing/2014/main" xmlns="" id="{7CE9BAB4-6234-A777-F416-735EE9797F69}"/>
                </a:ext>
              </a:extLst>
            </p:cNvPr>
            <p:cNvSpPr txBox="1"/>
            <p:nvPr/>
          </p:nvSpPr>
          <p:spPr>
            <a:xfrm>
              <a:off x="1563687" y="454554"/>
              <a:ext cx="991968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xmlns="" id="{05FE8BFE-21FF-A801-003D-1A0D4011E770}"/>
                </a:ext>
              </a:extLst>
            </p:cNvPr>
            <p:cNvSpPr txBox="1"/>
            <p:nvPr/>
          </p:nvSpPr>
          <p:spPr>
            <a:xfrm>
              <a:off x="1563687" y="441006"/>
              <a:ext cx="9799703"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Ả</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Ĩ</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A </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Ừ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K</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Ó</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Ể</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xmlns=""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5">
            <a:extLst>
              <a:ext uri="{FF2B5EF4-FFF2-40B4-BE49-F238E27FC236}">
                <a16:creationId xmlns:a16="http://schemas.microsoft.com/office/drawing/2014/main" xmlns="" id="{617CC8C2-6A08-61AD-2B8F-BE4942A53B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xmlns="" id="{A8D044CD-9AFD-4E23-1D1E-377FF0315DA5}"/>
              </a:ext>
            </a:extLst>
          </p:cNvPr>
          <p:cNvGrpSpPr/>
          <p:nvPr/>
        </p:nvGrpSpPr>
        <p:grpSpPr>
          <a:xfrm>
            <a:off x="5536366" y="1461154"/>
            <a:ext cx="4382125" cy="1193547"/>
            <a:chOff x="5536366" y="1461154"/>
            <a:chExt cx="4382125" cy="1193547"/>
          </a:xfrm>
        </p:grpSpPr>
        <p:sp>
          <p:nvSpPr>
            <p:cNvPr id="26" name="Rectangle: Rounded Corners 25">
              <a:extLst>
                <a:ext uri="{FF2B5EF4-FFF2-40B4-BE49-F238E27FC236}">
                  <a16:creationId xmlns:a16="http://schemas.microsoft.com/office/drawing/2014/main" xmlns=""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7E684A6D-63DD-0426-6B38-9D1C133FE207}"/>
                </a:ext>
              </a:extLst>
            </p:cNvPr>
            <p:cNvSpPr txBox="1"/>
            <p:nvPr/>
          </p:nvSpPr>
          <p:spPr>
            <a:xfrm>
              <a:off x="6247050" y="1461154"/>
              <a:ext cx="2960755" cy="1107996"/>
            </a:xfrm>
            <a:prstGeom prst="rect">
              <a:avLst/>
            </a:prstGeom>
            <a:noFill/>
          </p:spPr>
          <p:txBody>
            <a:bodyPr wrap="square" rtlCol="0">
              <a:spAutoFit/>
            </a:bodyPr>
            <a:lstStyle/>
            <a:p>
              <a:r>
                <a:rPr lang="en-US" sz="6600" b="1">
                  <a:solidFill>
                    <a:srgbClr val="00B0F0"/>
                  </a:solidFill>
                </a:rPr>
                <a:t>tỉ mẩn </a:t>
              </a:r>
              <a:endParaRPr lang="en-US" sz="6000" b="1">
                <a:solidFill>
                  <a:srgbClr val="00B0F0"/>
                </a:solidFill>
              </a:endParaRPr>
            </a:p>
          </p:txBody>
        </p:sp>
      </p:grpSp>
      <p:sp>
        <p:nvSpPr>
          <p:cNvPr id="28" name="TextBox 27">
            <a:extLst>
              <a:ext uri="{FF2B5EF4-FFF2-40B4-BE49-F238E27FC236}">
                <a16:creationId xmlns:a16="http://schemas.microsoft.com/office/drawing/2014/main" xmlns="" id="{C071D5FE-4721-4588-49C7-9641D7A4AA79}"/>
              </a:ext>
            </a:extLst>
          </p:cNvPr>
          <p:cNvSpPr txBox="1"/>
          <p:nvPr/>
        </p:nvSpPr>
        <p:spPr>
          <a:xfrm>
            <a:off x="4229928" y="2950759"/>
            <a:ext cx="7450111" cy="2308324"/>
          </a:xfrm>
          <a:prstGeom prst="rect">
            <a:avLst/>
          </a:prstGeom>
          <a:noFill/>
        </p:spPr>
        <p:txBody>
          <a:bodyPr wrap="square" rtlCol="0">
            <a:spAutoFit/>
          </a:bodyPr>
          <a:lstStyle/>
          <a:p>
            <a:pPr algn="ctr"/>
            <a:r>
              <a:rPr lang="en-US" sz="4800" b="1"/>
              <a:t>tỉ mỉ, kiên nhẫn, chú ý từng chi tiết nhỏ trong một công việc bằng tay</a:t>
            </a:r>
          </a:p>
        </p:txBody>
      </p:sp>
    </p:spTree>
    <p:extLst>
      <p:ext uri="{BB962C8B-B14F-4D97-AF65-F5344CB8AC3E}">
        <p14:creationId xmlns:p14="http://schemas.microsoft.com/office/powerpoint/2010/main" val="3159539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9BB58E-3E75-1ECB-BCD9-E1C3AEBA1EAD}"/>
              </a:ext>
            </a:extLst>
          </p:cNvPr>
          <p:cNvGrpSpPr/>
          <p:nvPr/>
        </p:nvGrpSpPr>
        <p:grpSpPr>
          <a:xfrm>
            <a:off x="1628139" y="147196"/>
            <a:ext cx="9919681" cy="1213877"/>
            <a:chOff x="1563687" y="441006"/>
            <a:chExt cx="9919681" cy="1213877"/>
          </a:xfrm>
        </p:grpSpPr>
        <p:sp>
          <p:nvSpPr>
            <p:cNvPr id="8" name="TextBox 7">
              <a:extLst>
                <a:ext uri="{FF2B5EF4-FFF2-40B4-BE49-F238E27FC236}">
                  <a16:creationId xmlns:a16="http://schemas.microsoft.com/office/drawing/2014/main" xmlns=""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xmlns="" id="{05FE8BFE-21FF-A801-003D-1A0D4011E770}"/>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97132">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4EA72E"/>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A02B93">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xmlns=""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Graphic 15">
            <a:extLst>
              <a:ext uri="{FF2B5EF4-FFF2-40B4-BE49-F238E27FC236}">
                <a16:creationId xmlns:a16="http://schemas.microsoft.com/office/drawing/2014/main" xmlns="" id="{617CC8C2-6A08-61AD-2B8F-BE4942A53B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3471" y="2654701"/>
            <a:ext cx="3753226" cy="4011132"/>
          </a:xfrm>
          <a:prstGeom prst="rect">
            <a:avLst/>
          </a:prstGeom>
        </p:spPr>
      </p:pic>
      <p:grpSp>
        <p:nvGrpSpPr>
          <p:cNvPr id="31" name="Group 30">
            <a:extLst>
              <a:ext uri="{FF2B5EF4-FFF2-40B4-BE49-F238E27FC236}">
                <a16:creationId xmlns:a16="http://schemas.microsoft.com/office/drawing/2014/main" xmlns="" id="{A8D044CD-9AFD-4E23-1D1E-377FF0315DA5}"/>
              </a:ext>
            </a:extLst>
          </p:cNvPr>
          <p:cNvGrpSpPr/>
          <p:nvPr/>
        </p:nvGrpSpPr>
        <p:grpSpPr>
          <a:xfrm>
            <a:off x="5536366" y="1573967"/>
            <a:ext cx="4782842" cy="1110512"/>
            <a:chOff x="5536366" y="1573967"/>
            <a:chExt cx="4782842" cy="1110512"/>
          </a:xfrm>
        </p:grpSpPr>
        <p:sp>
          <p:nvSpPr>
            <p:cNvPr id="26" name="Rectangle: Rounded Corners 25">
              <a:extLst>
                <a:ext uri="{FF2B5EF4-FFF2-40B4-BE49-F238E27FC236}">
                  <a16:creationId xmlns:a16="http://schemas.microsoft.com/office/drawing/2014/main" xmlns=""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xmlns="" id="{7E684A6D-63DD-0426-6B38-9D1C133FE207}"/>
                </a:ext>
              </a:extLst>
            </p:cNvPr>
            <p:cNvSpPr txBox="1"/>
            <p:nvPr/>
          </p:nvSpPr>
          <p:spPr>
            <a:xfrm>
              <a:off x="5669658" y="1576483"/>
              <a:ext cx="46495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Aptos" panose="02110004020202020204"/>
                  <a:ea typeface="+mn-ea"/>
                  <a:cs typeface="+mn-cs"/>
                </a:rPr>
                <a:t>phấn chấn </a:t>
              </a:r>
              <a:endParaRPr kumimoji="0" lang="en-US" sz="6000" b="1" i="0" u="none" strike="noStrike" kern="1200" cap="none" spc="0" normalizeH="0" baseline="0" noProof="0">
                <a:ln>
                  <a:noFill/>
                </a:ln>
                <a:solidFill>
                  <a:srgbClr val="00B0F0"/>
                </a:solidFill>
                <a:effectLst/>
                <a:uLnTx/>
                <a:uFillTx/>
                <a:latin typeface="Aptos" panose="02110004020202020204"/>
                <a:ea typeface="+mn-ea"/>
                <a:cs typeface="+mn-cs"/>
              </a:endParaRPr>
            </a:p>
          </p:txBody>
        </p:sp>
      </p:grpSp>
      <p:sp>
        <p:nvSpPr>
          <p:cNvPr id="28" name="TextBox 27">
            <a:extLst>
              <a:ext uri="{FF2B5EF4-FFF2-40B4-BE49-F238E27FC236}">
                <a16:creationId xmlns:a16="http://schemas.microsoft.com/office/drawing/2014/main" xmlns=""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a:solidFill>
                  <a:prstClr val="black"/>
                </a:solidFill>
                <a:latin typeface="Aptos" panose="02110004020202020204"/>
              </a:rPr>
              <a:t>ở trạng thái hăng hái, hứng khởi do tác động của một sự việc hoặc ý nghĩ tích cực, hợp nguyện vọng</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670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7CDDC3CC-03EC-6B6B-0948-CA977D547015}"/>
              </a:ext>
            </a:extLst>
          </p:cNvPr>
          <p:cNvGrpSpPr/>
          <p:nvPr/>
        </p:nvGrpSpPr>
        <p:grpSpPr>
          <a:xfrm>
            <a:off x="383984" y="2808083"/>
            <a:ext cx="5151173" cy="3449105"/>
            <a:chOff x="383984" y="2808083"/>
            <a:chExt cx="5151173" cy="3449105"/>
          </a:xfrm>
        </p:grpSpPr>
        <p:sp>
          <p:nvSpPr>
            <p:cNvPr id="2" name="Rectangle: Rounded Corners 1">
              <a:extLst>
                <a:ext uri="{FF2B5EF4-FFF2-40B4-BE49-F238E27FC236}">
                  <a16:creationId xmlns:a16="http://schemas.microsoft.com/office/drawing/2014/main" xmlns="" id="{3BAD87BB-FC86-E1DC-5C92-826149F1FD7E}"/>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5F33EB36-1CEC-66A4-79C7-6102B6493D2C}"/>
                </a:ext>
              </a:extLst>
            </p:cNvPr>
            <p:cNvSpPr txBox="1"/>
            <p:nvPr/>
          </p:nvSpPr>
          <p:spPr>
            <a:xfrm>
              <a:off x="853674" y="3533163"/>
              <a:ext cx="4681483"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Phân công đọc theo đoạn.</a:t>
              </a:r>
            </a:p>
            <a:p>
              <a:pPr>
                <a:lnSpc>
                  <a:spcPct val="150000"/>
                </a:lnSpc>
              </a:pPr>
              <a:r>
                <a:rPr lang="en-US" sz="3600">
                  <a:latin typeface="UTM Duepuntozero" panose="02040603050506020204" pitchFamily="18" charset="0"/>
                </a:rPr>
                <a:t>Tất cả thành viên đều đọc.</a:t>
              </a:r>
            </a:p>
            <a:p>
              <a:pPr>
                <a:lnSpc>
                  <a:spcPct val="150000"/>
                </a:lnSpc>
              </a:pPr>
              <a:r>
                <a:rPr lang="en-US" sz="3600">
                  <a:latin typeface="UTM Duepuntozero" panose="02040603050506020204" pitchFamily="18" charset="0"/>
                </a:rPr>
                <a:t>Giải nghĩa từ cùng nhau.</a:t>
              </a:r>
            </a:p>
          </p:txBody>
        </p:sp>
        <p:grpSp>
          <p:nvGrpSpPr>
            <p:cNvPr id="4" name="Group 3">
              <a:extLst>
                <a:ext uri="{FF2B5EF4-FFF2-40B4-BE49-F238E27FC236}">
                  <a16:creationId xmlns:a16="http://schemas.microsoft.com/office/drawing/2014/main" xmlns="" id="{74E763A0-D32B-B52A-D866-AAEC0A4EC434}"/>
                </a:ext>
              </a:extLst>
            </p:cNvPr>
            <p:cNvGrpSpPr/>
            <p:nvPr/>
          </p:nvGrpSpPr>
          <p:grpSpPr>
            <a:xfrm>
              <a:off x="1340327" y="2808083"/>
              <a:ext cx="3008632" cy="894973"/>
              <a:chOff x="1419116" y="2844599"/>
              <a:chExt cx="3008632" cy="894973"/>
            </a:xfrm>
          </p:grpSpPr>
          <p:pic>
            <p:nvPicPr>
              <p:cNvPr id="5" name="Picture 7">
                <a:extLst>
                  <a:ext uri="{FF2B5EF4-FFF2-40B4-BE49-F238E27FC236}">
                    <a16:creationId xmlns:a16="http://schemas.microsoft.com/office/drawing/2014/main" xmlns="" id="{1E10BC54-C55B-76EB-1661-AC6909E7D4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9116" y="2860618"/>
                <a:ext cx="3008632" cy="878954"/>
              </a:xfrm>
              <a:prstGeom prst="rect">
                <a:avLst/>
              </a:prstGeom>
            </p:spPr>
          </p:pic>
          <p:sp>
            <p:nvSpPr>
              <p:cNvPr id="7" name="TextBox 6">
                <a:extLst>
                  <a:ext uri="{FF2B5EF4-FFF2-40B4-BE49-F238E27FC236}">
                    <a16:creationId xmlns:a16="http://schemas.microsoft.com/office/drawing/2014/main" xmlns="" id="{A8EFE455-C938-9EDA-A71A-19CFC2A4FC20}"/>
                  </a:ext>
                </a:extLst>
              </p:cNvPr>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r>
                  <a:rPr lang="en-US" sz="4000" b="1">
                    <a:ln>
                      <a:solidFill>
                        <a:sysClr val="windowText" lastClr="000000"/>
                      </a:solidFill>
                    </a:ln>
                    <a:solidFill>
                      <a:srgbClr val="00B050"/>
                    </a:solidFill>
                    <a:latin typeface="UVN Banh Mi" pitchFamily="2" charset="0"/>
                  </a:rPr>
                  <a:t>Yêu cầu</a:t>
                </a:r>
              </a:p>
            </p:txBody>
          </p:sp>
        </p:grpSp>
        <p:pic>
          <p:nvPicPr>
            <p:cNvPr id="9" name="Graphic 8" descr="Badge Tick1 with solid fill">
              <a:extLst>
                <a:ext uri="{FF2B5EF4-FFF2-40B4-BE49-F238E27FC236}">
                  <a16:creationId xmlns:a16="http://schemas.microsoft.com/office/drawing/2014/main" xmlns="" id="{A5B33153-ADFE-BAB9-FFE1-1ED69DED1C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6473" y="3717350"/>
              <a:ext cx="560531" cy="575070"/>
            </a:xfrm>
            <a:prstGeom prst="rect">
              <a:avLst/>
            </a:prstGeom>
          </p:spPr>
        </p:pic>
        <p:pic>
          <p:nvPicPr>
            <p:cNvPr id="10" name="Graphic 9" descr="Badge Tick1 with solid fill">
              <a:extLst>
                <a:ext uri="{FF2B5EF4-FFF2-40B4-BE49-F238E27FC236}">
                  <a16:creationId xmlns:a16="http://schemas.microsoft.com/office/drawing/2014/main" xmlns="" id="{7C46290E-4725-F8B8-160C-E435CAFF2A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6473" y="4594724"/>
              <a:ext cx="560531" cy="575070"/>
            </a:xfrm>
            <a:prstGeom prst="rect">
              <a:avLst/>
            </a:prstGeom>
          </p:spPr>
        </p:pic>
        <p:pic>
          <p:nvPicPr>
            <p:cNvPr id="11" name="Graphic 10" descr="Badge Tick1 with solid fill">
              <a:extLst>
                <a:ext uri="{FF2B5EF4-FFF2-40B4-BE49-F238E27FC236}">
                  <a16:creationId xmlns:a16="http://schemas.microsoft.com/office/drawing/2014/main" xmlns="" id="{37C68E7E-3071-83BA-95BA-523D8B8E36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6473" y="5419135"/>
              <a:ext cx="560531" cy="575070"/>
            </a:xfrm>
            <a:prstGeom prst="rect">
              <a:avLst/>
            </a:prstGeom>
          </p:spPr>
        </p:pic>
      </p:grpSp>
      <p:grpSp>
        <p:nvGrpSpPr>
          <p:cNvPr id="36" name="Group 35">
            <a:extLst>
              <a:ext uri="{FF2B5EF4-FFF2-40B4-BE49-F238E27FC236}">
                <a16:creationId xmlns:a16="http://schemas.microsoft.com/office/drawing/2014/main" xmlns="" id="{104B124D-B630-7FC6-F345-E9030BCDCC9F}"/>
              </a:ext>
            </a:extLst>
          </p:cNvPr>
          <p:cNvGrpSpPr/>
          <p:nvPr/>
        </p:nvGrpSpPr>
        <p:grpSpPr>
          <a:xfrm>
            <a:off x="5939066" y="2793144"/>
            <a:ext cx="5856461" cy="3464044"/>
            <a:chOff x="5608708" y="2793144"/>
            <a:chExt cx="5856461" cy="3464044"/>
          </a:xfrm>
        </p:grpSpPr>
        <p:sp>
          <p:nvSpPr>
            <p:cNvPr id="12" name="Rectangle: Rounded Corners 11">
              <a:extLst>
                <a:ext uri="{FF2B5EF4-FFF2-40B4-BE49-F238E27FC236}">
                  <a16:creationId xmlns:a16="http://schemas.microsoft.com/office/drawing/2014/main" xmlns=""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a:extLst>
                <a:ext uri="{FF2B5EF4-FFF2-40B4-BE49-F238E27FC236}">
                  <a16:creationId xmlns:a16="http://schemas.microsoft.com/office/drawing/2014/main" xmlns="" id="{CA05E650-6C6A-5EFC-08CB-A3BD6D3530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xmlns="" id="{902A9C2C-746E-63B0-45FC-7C2594694771}"/>
                </a:ext>
              </a:extLst>
            </p:cNvPr>
            <p:cNvSpPr txBox="1"/>
            <p:nvPr/>
          </p:nvSpPr>
          <p:spPr>
            <a:xfrm>
              <a:off x="5716090" y="3631072"/>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p>
            <a:p>
              <a:pPr>
                <a:lnSpc>
                  <a:spcPct val="150000"/>
                </a:lnSpc>
              </a:pPr>
              <a:r>
                <a:rPr lang="en-US" sz="3600">
                  <a:latin typeface="UTM Duepuntozero" panose="02040603050506020204" pitchFamily="18" charset="0"/>
                </a:rPr>
                <a:t>2. Đọc to rõ.</a:t>
              </a:r>
            </a:p>
            <a:p>
              <a:pPr>
                <a:lnSpc>
                  <a:spcPct val="150000"/>
                </a:lnSpc>
              </a:pPr>
              <a:r>
                <a:rPr lang="en-US" sz="3600">
                  <a:latin typeface="UTM Duepuntozero" panose="02040603050506020204" pitchFamily="18" charset="0"/>
                </a:rPr>
                <a:t>3. Ngắt nghỉ đúng chỗ.</a:t>
              </a:r>
            </a:p>
          </p:txBody>
        </p:sp>
        <p:grpSp>
          <p:nvGrpSpPr>
            <p:cNvPr id="17" name="Group 16">
              <a:extLst>
                <a:ext uri="{FF2B5EF4-FFF2-40B4-BE49-F238E27FC236}">
                  <a16:creationId xmlns:a16="http://schemas.microsoft.com/office/drawing/2014/main" xmlns=""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7E6BE7-0C74-8294-3368-CB8A4A90942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BBD4652-D1BB-C884-A0D5-8960647DE80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B6DB370-F95B-8782-EBBA-F8DA5D6D331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76A94D3-A6F0-F5EF-5226-225A4897AB7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0044703-66A0-A544-CC90-20D0615771A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05B3B89C-4C87-9187-68F8-BDB7C2E059E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DF198AD5-6C99-54BE-B1DE-CD2CB8FCD5D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FB3F5AD-E7AF-621A-56E0-D551E9839FC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37102CD-EA9D-E615-2AC4-98FDE20163F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xmlns=""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00B050"/>
                  </a:solidFill>
                  <a:latin typeface="UVN Banh Mi" pitchFamily="2" charset="0"/>
                </a:rPr>
                <a:t>Tiêu chí đánh giá</a:t>
              </a:r>
            </a:p>
          </p:txBody>
        </p:sp>
      </p:grpSp>
      <p:pic>
        <p:nvPicPr>
          <p:cNvPr id="6" name="Picture 5">
            <a:extLst>
              <a:ext uri="{FF2B5EF4-FFF2-40B4-BE49-F238E27FC236}">
                <a16:creationId xmlns:a16="http://schemas.microsoft.com/office/drawing/2014/main" xmlns="" id="{9EDEA5E8-66B7-5FA7-716D-447D2FB7D477}"/>
              </a:ext>
            </a:extLst>
          </p:cNvPr>
          <p:cNvPicPr>
            <a:picLocks noChangeAspect="1"/>
          </p:cNvPicPr>
          <p:nvPr/>
        </p:nvPicPr>
        <p:blipFill>
          <a:blip r:embed="rId10"/>
          <a:stretch>
            <a:fillRect/>
          </a:stretch>
        </p:blipFill>
        <p:spPr>
          <a:xfrm>
            <a:off x="996141" y="60233"/>
            <a:ext cx="11900423" cy="3773751"/>
          </a:xfrm>
          <a:prstGeom prst="rect">
            <a:avLst/>
          </a:prstGeom>
        </p:spPr>
      </p:pic>
    </p:spTree>
    <p:extLst>
      <p:ext uri="{BB962C8B-B14F-4D97-AF65-F5344CB8AC3E}">
        <p14:creationId xmlns:p14="http://schemas.microsoft.com/office/powerpoint/2010/main" val="33396508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ppt_y</p:attrName>
                                        </p:attrNameLst>
                                      </p:cBhvr>
                                      <p:tavLst>
                                        <p:tav tm="0">
                                          <p:val>
                                            <p:strVal val="#ppt_y+#ppt_h*1.125000"/>
                                          </p:val>
                                        </p:tav>
                                        <p:tav tm="100000">
                                          <p:val>
                                            <p:strVal val="#ppt_y"/>
                                          </p:val>
                                        </p:tav>
                                      </p:tavLst>
                                    </p:anim>
                                    <p:animEffect transition="in" filter="wipe(up)">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104B124D-B630-7FC6-F345-E9030BCDCC9F}"/>
              </a:ext>
            </a:extLst>
          </p:cNvPr>
          <p:cNvGrpSpPr/>
          <p:nvPr/>
        </p:nvGrpSpPr>
        <p:grpSpPr>
          <a:xfrm>
            <a:off x="3167769" y="2476621"/>
            <a:ext cx="5856461" cy="3464044"/>
            <a:chOff x="5608708" y="2793144"/>
            <a:chExt cx="5856461" cy="3464044"/>
          </a:xfrm>
        </p:grpSpPr>
        <p:sp>
          <p:nvSpPr>
            <p:cNvPr id="12" name="Rectangle: Rounded Corners 11">
              <a:extLst>
                <a:ext uri="{FF2B5EF4-FFF2-40B4-BE49-F238E27FC236}">
                  <a16:creationId xmlns:a16="http://schemas.microsoft.com/office/drawing/2014/main" xmlns=""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a:extLst>
                <a:ext uri="{FF2B5EF4-FFF2-40B4-BE49-F238E27FC236}">
                  <a16:creationId xmlns:a16="http://schemas.microsoft.com/office/drawing/2014/main" xmlns="" id="{CA05E650-6C6A-5EFC-08CB-A3BD6D3530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xmlns="" id="{902A9C2C-746E-63B0-45FC-7C2594694771}"/>
                </a:ext>
              </a:extLst>
            </p:cNvPr>
            <p:cNvSpPr txBox="1"/>
            <p:nvPr/>
          </p:nvSpPr>
          <p:spPr>
            <a:xfrm>
              <a:off x="5716090" y="3631072"/>
              <a:ext cx="5374755" cy="2499467"/>
            </a:xfrm>
            <a:prstGeom prst="rect">
              <a:avLst/>
            </a:prstGeom>
            <a:noFill/>
          </p:spPr>
          <p:txBody>
            <a:bodyPr wrap="square" rtlCol="0">
              <a:spAutoFit/>
            </a:bodyPr>
            <a:lstStyle/>
            <a:p>
              <a:pPr>
                <a:lnSpc>
                  <a:spcPct val="150000"/>
                </a:lnSpc>
              </a:pPr>
              <a:r>
                <a:rPr lang="en-US" sz="3600">
                  <a:latin typeface="UTM Duepuntozero" panose="02040603050506020204" pitchFamily="18" charset="0"/>
                </a:rPr>
                <a:t>1. Đọc đúng.</a:t>
              </a:r>
            </a:p>
            <a:p>
              <a:pPr>
                <a:lnSpc>
                  <a:spcPct val="150000"/>
                </a:lnSpc>
              </a:pPr>
              <a:r>
                <a:rPr lang="en-US" sz="3600">
                  <a:latin typeface="UTM Duepuntozero" panose="02040603050506020204" pitchFamily="18" charset="0"/>
                </a:rPr>
                <a:t>2. Đọc to rõ.</a:t>
              </a:r>
            </a:p>
            <a:p>
              <a:pPr>
                <a:lnSpc>
                  <a:spcPct val="150000"/>
                </a:lnSpc>
              </a:pPr>
              <a:r>
                <a:rPr lang="en-US" sz="3600">
                  <a:latin typeface="UTM Duepuntozero" panose="02040603050506020204" pitchFamily="18" charset="0"/>
                </a:rPr>
                <a:t>3. Ngắt nghỉ đúng chỗ.</a:t>
              </a:r>
            </a:p>
          </p:txBody>
        </p:sp>
        <p:grpSp>
          <p:nvGrpSpPr>
            <p:cNvPr id="17" name="Group 16">
              <a:extLst>
                <a:ext uri="{FF2B5EF4-FFF2-40B4-BE49-F238E27FC236}">
                  <a16:creationId xmlns:a16="http://schemas.microsoft.com/office/drawing/2014/main" xmlns=""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7E6BE7-0C74-8294-3368-CB8A4A90942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BBD4652-D1BB-C884-A0D5-8960647DE8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B6DB370-F95B-8782-EBBA-F8DA5D6D331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76A94D3-A6F0-F5EF-5226-225A4897AB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0044703-66A0-A544-CC90-20D0615771A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05B3B89C-4C87-9187-68F8-BDB7C2E059E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DF198AD5-6C99-54BE-B1DE-CD2CB8FCD5D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FB3F5AD-E7AF-621A-56E0-D551E9839FC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37102CD-EA9D-E615-2AC4-98FDE20163F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xmlns=""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r>
                <a:rPr lang="en-US" sz="4000" b="1">
                  <a:ln>
                    <a:solidFill>
                      <a:schemeClr val="tx1"/>
                    </a:solidFill>
                  </a:ln>
                  <a:solidFill>
                    <a:srgbClr val="00B050"/>
                  </a:solidFill>
                  <a:latin typeface="UVN Banh Mi" pitchFamily="2" charset="0"/>
                </a:rPr>
                <a:t>Tiêu chí đánh giá</a:t>
              </a:r>
            </a:p>
          </p:txBody>
        </p:sp>
      </p:grpSp>
      <p:pic>
        <p:nvPicPr>
          <p:cNvPr id="14" name="Picture 19">
            <a:extLst>
              <a:ext uri="{FF2B5EF4-FFF2-40B4-BE49-F238E27FC236}">
                <a16:creationId xmlns:a16="http://schemas.microsoft.com/office/drawing/2014/main" xmlns="" id="{42325571-CDD8-6214-C6C9-DDA616374B7F}"/>
              </a:ext>
            </a:extLst>
          </p:cNvPr>
          <p:cNvPicPr>
            <a:picLocks noChangeAspect="1"/>
          </p:cNvPicPr>
          <p:nvPr/>
        </p:nvPicPr>
        <p:blipFill>
          <a:blip r:embed="rId7"/>
          <a:srcRect/>
          <a:stretch>
            <a:fillRect/>
          </a:stretch>
        </p:blipFill>
        <p:spPr>
          <a:xfrm>
            <a:off x="9548924" y="2036040"/>
            <a:ext cx="2204714" cy="4666061"/>
          </a:xfrm>
          <a:prstGeom prst="rect">
            <a:avLst/>
          </a:prstGeom>
        </p:spPr>
      </p:pic>
      <p:pic>
        <p:nvPicPr>
          <p:cNvPr id="25" name="Picture 20">
            <a:extLst>
              <a:ext uri="{FF2B5EF4-FFF2-40B4-BE49-F238E27FC236}">
                <a16:creationId xmlns:a16="http://schemas.microsoft.com/office/drawing/2014/main" xmlns="" id="{2B55E355-084A-EABF-3373-43A5B37F270B}"/>
              </a:ext>
            </a:extLst>
          </p:cNvPr>
          <p:cNvPicPr>
            <a:picLocks noChangeAspect="1"/>
          </p:cNvPicPr>
          <p:nvPr/>
        </p:nvPicPr>
        <p:blipFill>
          <a:blip r:embed="rId8"/>
          <a:srcRect/>
          <a:stretch>
            <a:fillRect/>
          </a:stretch>
        </p:blipFill>
        <p:spPr>
          <a:xfrm>
            <a:off x="623767" y="1973314"/>
            <a:ext cx="1856049" cy="4728787"/>
          </a:xfrm>
          <a:prstGeom prst="rect">
            <a:avLst/>
          </a:prstGeom>
        </p:spPr>
      </p:pic>
      <p:pic>
        <p:nvPicPr>
          <p:cNvPr id="2" name="Picture 1">
            <a:extLst>
              <a:ext uri="{FF2B5EF4-FFF2-40B4-BE49-F238E27FC236}">
                <a16:creationId xmlns:a16="http://schemas.microsoft.com/office/drawing/2014/main" xmlns="" id="{C4549AAC-2FAC-EF06-8006-A4CA06868A37}"/>
              </a:ext>
            </a:extLst>
          </p:cNvPr>
          <p:cNvPicPr>
            <a:picLocks noChangeAspect="1"/>
          </p:cNvPicPr>
          <p:nvPr/>
        </p:nvPicPr>
        <p:blipFill>
          <a:blip r:embed="rId9"/>
          <a:stretch>
            <a:fillRect/>
          </a:stretch>
        </p:blipFill>
        <p:spPr>
          <a:xfrm>
            <a:off x="762947" y="139120"/>
            <a:ext cx="11656562" cy="2804403"/>
          </a:xfrm>
          <a:prstGeom prst="rect">
            <a:avLst/>
          </a:prstGeom>
        </p:spPr>
      </p:pic>
    </p:spTree>
    <p:extLst>
      <p:ext uri="{BB962C8B-B14F-4D97-AF65-F5344CB8AC3E}">
        <p14:creationId xmlns:p14="http://schemas.microsoft.com/office/powerpoint/2010/main" val="41360421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background">
            <a:extLst>
              <a:ext uri="{FF2B5EF4-FFF2-40B4-BE49-F238E27FC236}">
                <a16:creationId xmlns:a16="http://schemas.microsoft.com/office/drawing/2014/main" xmlns="" id="{ABB44ED1-DEF6-6892-96E9-BB04B4D79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7987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xmlns="" id="{D2122D77-A1E6-A066-4531-8E8CB80ABDCF}"/>
              </a:ext>
            </a:extLst>
          </p:cNvPr>
          <p:cNvPicPr>
            <a:picLocks noChangeAspect="1"/>
          </p:cNvPicPr>
          <p:nvPr/>
        </p:nvPicPr>
        <p:blipFill>
          <a:blip r:embed="rId5"/>
          <a:srcRect/>
          <a:stretch>
            <a:fillRect/>
          </a:stretch>
        </p:blipFill>
        <p:spPr>
          <a:xfrm>
            <a:off x="463910" y="2232224"/>
            <a:ext cx="5322082" cy="4625776"/>
          </a:xfrm>
          <a:prstGeom prst="rect">
            <a:avLst/>
          </a:prstGeom>
        </p:spPr>
      </p:pic>
      <p:pic>
        <p:nvPicPr>
          <p:cNvPr id="6" name="Picture 5">
            <a:extLst>
              <a:ext uri="{FF2B5EF4-FFF2-40B4-BE49-F238E27FC236}">
                <a16:creationId xmlns:a16="http://schemas.microsoft.com/office/drawing/2014/main" xmlns="" id="{4C0D04F5-3551-49B7-E595-0C92FA88A71F}"/>
              </a:ext>
            </a:extLst>
          </p:cNvPr>
          <p:cNvPicPr>
            <a:picLocks noChangeAspect="1"/>
          </p:cNvPicPr>
          <p:nvPr/>
        </p:nvPicPr>
        <p:blipFill>
          <a:blip r:embed="rId6"/>
          <a:stretch>
            <a:fillRect/>
          </a:stretch>
        </p:blipFill>
        <p:spPr>
          <a:xfrm>
            <a:off x="744501" y="0"/>
            <a:ext cx="10702997" cy="6858000"/>
          </a:xfrm>
          <a:prstGeom prst="rect">
            <a:avLst/>
          </a:prstGeom>
        </p:spPr>
      </p:pic>
    </p:spTree>
    <p:controls>
      <mc:AlternateContent xmlns:mc="http://schemas.openxmlformats.org/markup-compatibility/2006">
        <mc:Choice xmlns:v="urn:schemas-microsoft-com:vml" Requires="v">
          <p:control spid="1026" r:id="rId2" imgW="4848120" imgH="1390680"/>
        </mc:Choice>
        <mc:Fallback>
          <p:control r:id="rId2" imgW="4848120" imgH="13906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169150" y="4137025"/>
                  <a:ext cx="4849813"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2474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C3350F3-1E71-B4D2-8F48-949FD1944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4" name="Picture 3">
            <a:extLst>
              <a:ext uri="{FF2B5EF4-FFF2-40B4-BE49-F238E27FC236}">
                <a16:creationId xmlns:a16="http://schemas.microsoft.com/office/drawing/2014/main" xmlns="" id="{35EA9A77-4016-006A-D5C1-8D163D9E7EBC}"/>
              </a:ext>
            </a:extLst>
          </p:cNvPr>
          <p:cNvPicPr>
            <a:picLocks noChangeAspect="1"/>
          </p:cNvPicPr>
          <p:nvPr/>
        </p:nvPicPr>
        <p:blipFill>
          <a:blip r:embed="rId5"/>
          <a:stretch>
            <a:fillRect/>
          </a:stretch>
        </p:blipFill>
        <p:spPr>
          <a:xfrm>
            <a:off x="-618354" y="800609"/>
            <a:ext cx="8590008" cy="5828281"/>
          </a:xfrm>
          <a:prstGeom prst="rect">
            <a:avLst/>
          </a:prstGeom>
        </p:spPr>
      </p:pic>
    </p:spTree>
    <p:extLst>
      <p:ext uri="{BB962C8B-B14F-4D97-AF65-F5344CB8AC3E}">
        <p14:creationId xmlns:p14="http://schemas.microsoft.com/office/powerpoint/2010/main" val="65342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D102A706-A992-71B7-3ED4-4DD56EDD0406}"/>
              </a:ext>
            </a:extLst>
          </p:cNvPr>
          <p:cNvSpPr/>
          <p:nvPr/>
        </p:nvSpPr>
        <p:spPr>
          <a:xfrm>
            <a:off x="228600" y="1655936"/>
            <a:ext cx="11809708" cy="4759690"/>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 name="Group 7">
            <a:extLst>
              <a:ext uri="{FF2B5EF4-FFF2-40B4-BE49-F238E27FC236}">
                <a16:creationId xmlns:a16="http://schemas.microsoft.com/office/drawing/2014/main" xmlns="" id="{8D1AE994-D194-319B-2A3B-D05178730B27}"/>
              </a:ext>
            </a:extLst>
          </p:cNvPr>
          <p:cNvGrpSpPr/>
          <p:nvPr/>
        </p:nvGrpSpPr>
        <p:grpSpPr>
          <a:xfrm>
            <a:off x="580126" y="442374"/>
            <a:ext cx="11031747" cy="918713"/>
            <a:chOff x="207034" y="155275"/>
            <a:chExt cx="11852694" cy="1085810"/>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CA2C6BDA-3ACB-5ED0-73E8-96BCA8A60AB4}"/>
                </a:ext>
              </a:extLst>
            </p:cNvPr>
            <p:cNvSpPr txBox="1"/>
            <p:nvPr/>
          </p:nvSpPr>
          <p:spPr>
            <a:xfrm>
              <a:off x="342181" y="217767"/>
              <a:ext cx="11717547" cy="419362"/>
            </a:xfrm>
            <a:prstGeom prst="rect">
              <a:avLst/>
            </a:prstGeom>
            <a:noFill/>
          </p:spPr>
          <p:txBody>
            <a:bodyPr wrap="square" rtlCol="0">
              <a:spAutoFit/>
            </a:bodyPr>
            <a:lstStyle/>
            <a:p>
              <a:pPr algn="just"/>
              <a:r>
                <a:rPr lang="en-US" sz="3200" b="1"/>
                <a:t>1. Kể lại cuộc trò chuyện của Uyên với bạn nhỏ mới quen.</a:t>
              </a:r>
            </a:p>
          </p:txBody>
        </p:sp>
      </p:grpSp>
      <p:sp>
        <p:nvSpPr>
          <p:cNvPr id="9" name="TextBox 8">
            <a:extLst>
              <a:ext uri="{FF2B5EF4-FFF2-40B4-BE49-F238E27FC236}">
                <a16:creationId xmlns:a16="http://schemas.microsoft.com/office/drawing/2014/main" xmlns="" id="{EAAE613C-2417-9CF3-503C-14194863B9D9}"/>
              </a:ext>
            </a:extLst>
          </p:cNvPr>
          <p:cNvSpPr txBox="1"/>
          <p:nvPr/>
        </p:nvSpPr>
        <p:spPr>
          <a:xfrm>
            <a:off x="329592" y="1912122"/>
            <a:ext cx="11658600" cy="4247317"/>
          </a:xfrm>
          <a:prstGeom prst="rect">
            <a:avLst/>
          </a:prstGeom>
          <a:noFill/>
        </p:spPr>
        <p:txBody>
          <a:bodyPr wrap="square" rtlCol="0">
            <a:spAutoFit/>
          </a:bodyPr>
          <a:lstStyle/>
          <a:p>
            <a:pPr algn="just"/>
            <a:r>
              <a:rPr lang="en-US" sz="3000" b="1">
                <a:solidFill>
                  <a:srgbClr val="C00000"/>
                </a:solidFill>
              </a:rPr>
              <a:t>	</a:t>
            </a:r>
            <a:r>
              <a:rPr lang="vi-VN" sz="3000" b="1">
                <a:solidFill>
                  <a:srgbClr val="C00000"/>
                </a:solidFill>
              </a:rPr>
              <a:t>Gần trưa, một bạn gái xinh xắn đến gần bắt chuyện với Uyên. Bạn hỏi Uyên: “Mình có thể trồng thêm hoa dưới những gốc cây non này được không?”. Uyên cười đáp: “Được chứ. Bạn có giống hoa gì thế?”. Cô bạn xoè ra nắm hạt giống và giới thiệu: “Đây là hạt hoa sao, chúng rất dễ trồng. Chỉ cần xới đất, bỏ hạt xuống và lấp lại, cây sẽ tự mọc mầm, nảy nhánh. Mùa xuân năm sau, nếu bạn trở lại, hẳn sẽ rất bất ngờ... Kìa, nó kìa!”. Vừa nói, cô bạn vừa chỉ cho Uyên xem vài khóm hoa sao màu tím hồng, nhỏ li ti xôn xao trong nắng.</a:t>
            </a:r>
            <a:endParaRPr lang="en-US" sz="3000" b="1">
              <a:solidFill>
                <a:srgbClr val="C00000"/>
              </a:solidFill>
            </a:endParaRPr>
          </a:p>
        </p:txBody>
      </p:sp>
    </p:spTree>
    <p:extLst>
      <p:ext uri="{BB962C8B-B14F-4D97-AF65-F5344CB8AC3E}">
        <p14:creationId xmlns:p14="http://schemas.microsoft.com/office/powerpoint/2010/main" val="3600960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xmlns="" id="{140F3A54-C2E1-7BB2-2E6E-819C985A7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xmlns=""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dirty="0">
                  <a:ln w="19050">
                    <a:solidFill>
                      <a:sysClr val="windowText" lastClr="000000"/>
                    </a:solidFill>
                  </a:ln>
                  <a:solidFill>
                    <a:srgbClr val="FF5050"/>
                  </a:solidFill>
                  <a:latin typeface="SVN-ARCO Typography" panose="020B0603050302020204" pitchFamily="34" charset="2"/>
                </a:rPr>
                <a:t>Ý</a:t>
              </a:r>
              <a:r>
                <a:rPr lang="en-US" sz="6600" dirty="0">
                  <a:ln w="19050">
                    <a:solidFill>
                      <a:sysClr val="windowText" lastClr="000000"/>
                    </a:solidFill>
                  </a:ln>
                  <a:latin typeface="SVN-ARCO Typography" panose="020B0603050302020204" pitchFamily="34" charset="2"/>
                </a:rPr>
                <a:t> </a:t>
              </a:r>
              <a:r>
                <a:rPr lang="en-US" sz="6600" dirty="0">
                  <a:ln w="19050">
                    <a:solidFill>
                      <a:sysClr val="windowText" lastClr="000000"/>
                    </a:solidFill>
                  </a:ln>
                  <a:solidFill>
                    <a:srgbClr val="00B0F0"/>
                  </a:solidFill>
                  <a:latin typeface="SVN-ARCO Typography" panose="020B0603050302020204" pitchFamily="34" charset="2"/>
                </a:rPr>
                <a:t>CHÍNH</a:t>
              </a:r>
              <a:r>
                <a:rPr lang="en-US" sz="6600" dirty="0">
                  <a:ln w="19050">
                    <a:solidFill>
                      <a:sysClr val="windowText" lastClr="000000"/>
                    </a:solidFill>
                  </a:ln>
                  <a:latin typeface="SVN-ARCO Typography" panose="020B0603050302020204" pitchFamily="34" charset="2"/>
                </a:rPr>
                <a:t> </a:t>
              </a:r>
              <a:r>
                <a:rPr lang="en-US" sz="6600" dirty="0">
                  <a:ln w="19050">
                    <a:solidFill>
                      <a:sysClr val="windowText" lastClr="000000"/>
                    </a:solidFill>
                  </a:ln>
                  <a:solidFill>
                    <a:schemeClr val="accent2"/>
                  </a:solidFill>
                  <a:latin typeface="SVN-ARCO Typography" panose="020B0603050302020204" pitchFamily="34" charset="2"/>
                </a:rPr>
                <a:t>ĐOẠN </a:t>
              </a:r>
              <a:r>
                <a:rPr lang="en-US" sz="6600" dirty="0">
                  <a:ln w="19050">
                    <a:solidFill>
                      <a:sysClr val="windowText" lastClr="000000"/>
                    </a:solidFill>
                  </a:ln>
                  <a:solidFill>
                    <a:srgbClr val="00B050"/>
                  </a:solidFill>
                  <a:latin typeface="SVN-ARCO Typography" panose="020B0603050302020204" pitchFamily="34" charset="2"/>
                </a:rPr>
                <a:t>1</a:t>
              </a:r>
            </a:p>
          </p:txBody>
        </p:sp>
        <p:sp>
          <p:nvSpPr>
            <p:cNvPr id="9" name="Rectangle 8">
              <a:extLst>
                <a:ext uri="{FF2B5EF4-FFF2-40B4-BE49-F238E27FC236}">
                  <a16:creationId xmlns:a16="http://schemas.microsoft.com/office/drawing/2014/main" xmlns=""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0A97AC9E-68DF-B8ED-1E1D-1180B0B1710B}"/>
              </a:ext>
            </a:extLst>
          </p:cNvPr>
          <p:cNvGrpSpPr/>
          <p:nvPr/>
        </p:nvGrpSpPr>
        <p:grpSpPr>
          <a:xfrm>
            <a:off x="810615" y="3089590"/>
            <a:ext cx="10570770" cy="2821626"/>
            <a:chOff x="1000664" y="3749033"/>
            <a:chExt cx="10570770" cy="2821626"/>
          </a:xfrm>
        </p:grpSpPr>
        <p:sp>
          <p:nvSpPr>
            <p:cNvPr id="11" name="Flowchart: Document 10">
              <a:extLst>
                <a:ext uri="{FF2B5EF4-FFF2-40B4-BE49-F238E27FC236}">
                  <a16:creationId xmlns:a16="http://schemas.microsoft.com/office/drawing/2014/main" xmlns=""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ask="http://schemas.microsoft.com/office/drawing/2018/sketchyshapes" xmln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3EE35A0B-A963-E61C-75CC-D5742CC4A15A}"/>
                </a:ext>
              </a:extLst>
            </p:cNvPr>
            <p:cNvSpPr txBox="1"/>
            <p:nvPr/>
          </p:nvSpPr>
          <p:spPr>
            <a:xfrm>
              <a:off x="1412124" y="4062943"/>
              <a:ext cx="9747849" cy="2193806"/>
            </a:xfrm>
            <a:prstGeom prst="rect">
              <a:avLst/>
            </a:prstGeom>
            <a:noFill/>
          </p:spPr>
          <p:txBody>
            <a:bodyPr wrap="square" rtlCol="0">
              <a:spAutoFit/>
            </a:bodyPr>
            <a:lstStyle/>
            <a:p>
              <a:pPr>
                <a:lnSpc>
                  <a:spcPct val="150000"/>
                </a:lnSpc>
              </a:pPr>
              <a:r>
                <a:rPr lang="en-US" sz="4800"/>
                <a:t>Uyên cùng các bạn của mẹ tham gia trồng cây vào mùa xuân.</a:t>
              </a:r>
            </a:p>
          </p:txBody>
        </p:sp>
      </p:grpSp>
    </p:spTree>
    <p:extLst>
      <p:ext uri="{BB962C8B-B14F-4D97-AF65-F5344CB8AC3E}">
        <p14:creationId xmlns:p14="http://schemas.microsoft.com/office/powerpoint/2010/main" val="4034372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D102A706-A992-71B7-3ED4-4DD56EDD0406}"/>
              </a:ext>
            </a:extLst>
          </p:cNvPr>
          <p:cNvSpPr/>
          <p:nvPr/>
        </p:nvSpPr>
        <p:spPr>
          <a:xfrm>
            <a:off x="253394" y="2189336"/>
            <a:ext cx="11383273" cy="32899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xmlns="" id="{8D1AE994-D194-319B-2A3B-D05178730B27}"/>
              </a:ext>
            </a:extLst>
          </p:cNvPr>
          <p:cNvGrpSpPr/>
          <p:nvPr/>
        </p:nvGrpSpPr>
        <p:grpSpPr>
          <a:xfrm>
            <a:off x="580126" y="269656"/>
            <a:ext cx="11056541" cy="1748245"/>
            <a:chOff x="207034" y="155275"/>
            <a:chExt cx="11852694" cy="1085810"/>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434890" y="308857"/>
              <a:ext cx="11046720"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2. Vì sao bạn nhỏ thuyết phục Uyên trồng thêm hoa dưới những gốc cây non?</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8">
            <a:extLst>
              <a:ext uri="{FF2B5EF4-FFF2-40B4-BE49-F238E27FC236}">
                <a16:creationId xmlns:a16="http://schemas.microsoft.com/office/drawing/2014/main" xmlns="" id="{EAAE613C-2417-9CF3-503C-14194863B9D9}"/>
              </a:ext>
            </a:extLst>
          </p:cNvPr>
          <p:cNvSpPr txBox="1"/>
          <p:nvPr/>
        </p:nvSpPr>
        <p:spPr>
          <a:xfrm>
            <a:off x="354386" y="2445522"/>
            <a:ext cx="10905961" cy="2862322"/>
          </a:xfrm>
          <a:prstGeom prst="rect">
            <a:avLst/>
          </a:prstGeom>
          <a:noFill/>
        </p:spPr>
        <p:txBody>
          <a:bodyPr wrap="square" rtlCol="0">
            <a:spAutoFit/>
          </a:bodyPr>
          <a:lstStyle/>
          <a:p>
            <a:pPr lvl="0" algn="just"/>
            <a:r>
              <a:rPr lang="en-US" sz="3600" b="1">
                <a:solidFill>
                  <a:srgbClr val="C00000"/>
                </a:solidFill>
                <a:latin typeface="Aptos" panose="02110004020202020204"/>
              </a:rPr>
              <a:t>	</a:t>
            </a:r>
            <a:r>
              <a:rPr lang="vi-VN" sz="3600" b="1">
                <a:solidFill>
                  <a:srgbClr val="C00000"/>
                </a:solidFill>
                <a:latin typeface="Aptos" panose="02110004020202020204"/>
              </a:rPr>
              <a:t>Vì hạt hoa sao rất dễ trồng, chỉ cần xới đất, bỏ hạt xuống và lấp lại, cây sẽ tự mọc mầm, nảy nhánh. Bạn nhỏ hi vọng mùa xuân năm sau, khi Uyên quay lại sẽ bất ngờ khi thấy những khóm hoa sao li ti nở đầy dưới các gốc cây.</a:t>
            </a:r>
            <a:endParaRPr kumimoji="0" lang="en-US" sz="36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3610152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D102A706-A992-71B7-3ED4-4DD56EDD0406}"/>
              </a:ext>
            </a:extLst>
          </p:cNvPr>
          <p:cNvSpPr/>
          <p:nvPr/>
        </p:nvSpPr>
        <p:spPr>
          <a:xfrm>
            <a:off x="253394" y="2189336"/>
            <a:ext cx="11383273" cy="32899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xmlns="" id="{8D1AE994-D194-319B-2A3B-D05178730B27}"/>
              </a:ext>
            </a:extLst>
          </p:cNvPr>
          <p:cNvGrpSpPr/>
          <p:nvPr/>
        </p:nvGrpSpPr>
        <p:grpSpPr>
          <a:xfrm>
            <a:off x="580126" y="269656"/>
            <a:ext cx="11056541" cy="1748245"/>
            <a:chOff x="207034" y="155275"/>
            <a:chExt cx="11852694" cy="1085810"/>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434890" y="308857"/>
              <a:ext cx="11046720"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3. Tìm những chi tiết thể hiện cảm xúc của hai bạn khi gieo hạt.</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8">
            <a:extLst>
              <a:ext uri="{FF2B5EF4-FFF2-40B4-BE49-F238E27FC236}">
                <a16:creationId xmlns:a16="http://schemas.microsoft.com/office/drawing/2014/main" xmlns="" id="{EAAE613C-2417-9CF3-503C-14194863B9D9}"/>
              </a:ext>
            </a:extLst>
          </p:cNvPr>
          <p:cNvSpPr txBox="1"/>
          <p:nvPr/>
        </p:nvSpPr>
        <p:spPr>
          <a:xfrm>
            <a:off x="354386" y="2445522"/>
            <a:ext cx="10905961" cy="1938992"/>
          </a:xfrm>
          <a:prstGeom prst="rect">
            <a:avLst/>
          </a:prstGeom>
          <a:noFill/>
        </p:spPr>
        <p:txBody>
          <a:bodyPr wrap="square" rtlCol="0">
            <a:spAutoFit/>
          </a:bodyPr>
          <a:lstStyle/>
          <a:p>
            <a:pPr lvl="0" algn="just"/>
            <a:r>
              <a:rPr lang="en-US" sz="4000" b="1">
                <a:solidFill>
                  <a:srgbClr val="C00000"/>
                </a:solidFill>
                <a:latin typeface="Aptos" panose="02110004020202020204"/>
              </a:rPr>
              <a:t>	</a:t>
            </a:r>
            <a:r>
              <a:rPr lang="vi-VN" sz="4000" b="1">
                <a:solidFill>
                  <a:srgbClr val="C00000"/>
                </a:solidFill>
                <a:latin typeface="Aptos" panose="02110004020202020204"/>
              </a:rPr>
              <a:t>Uyên đã thấm mệt nhưng sự hào hứng của bạn khiến em phấn chấn hơn; Hai đứa tỉ mẩn gieo những nhúm hạt xuống từng gốc cây.</a:t>
            </a:r>
            <a:endParaRPr kumimoji="0" lang="en-US" sz="40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333557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xmlns="" id="{140F3A54-C2E1-7BB2-2E6E-819C985A7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xmlns=""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a:ln w="19050">
                    <a:solidFill>
                      <a:sysClr val="windowText" lastClr="000000"/>
                    </a:solidFill>
                  </a:ln>
                  <a:solidFill>
                    <a:srgbClr val="FF5050"/>
                  </a:solidFill>
                  <a:latin typeface="SVN-ARCO Typography" panose="020B0603050302020204" pitchFamily="34" charset="2"/>
                </a:rPr>
                <a:t>Ý</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rgbClr val="00B0F0"/>
                  </a:solidFill>
                  <a:latin typeface="SVN-ARCO Typography" panose="020B0603050302020204" pitchFamily="34" charset="2"/>
                </a:rPr>
                <a:t>CHÍNH</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chemeClr val="accent2"/>
                  </a:solidFill>
                  <a:latin typeface="SVN-ARCO Typography" panose="020B0603050302020204" pitchFamily="34" charset="2"/>
                </a:rPr>
                <a:t>ĐOẠN </a:t>
              </a:r>
              <a:r>
                <a:rPr lang="en-US" sz="6600">
                  <a:ln w="19050">
                    <a:solidFill>
                      <a:sysClr val="windowText" lastClr="000000"/>
                    </a:solidFill>
                  </a:ln>
                  <a:solidFill>
                    <a:srgbClr val="00B050"/>
                  </a:solidFill>
                  <a:latin typeface="SVN-ARCO Typography" panose="020B0603050302020204" pitchFamily="34" charset="2"/>
                </a:rPr>
                <a:t>2</a:t>
              </a:r>
            </a:p>
          </p:txBody>
        </p:sp>
        <p:sp>
          <p:nvSpPr>
            <p:cNvPr id="9" name="Rectangle 8">
              <a:extLst>
                <a:ext uri="{FF2B5EF4-FFF2-40B4-BE49-F238E27FC236}">
                  <a16:creationId xmlns:a16="http://schemas.microsoft.com/office/drawing/2014/main" xmlns=""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0A97AC9E-68DF-B8ED-1E1D-1180B0B1710B}"/>
              </a:ext>
            </a:extLst>
          </p:cNvPr>
          <p:cNvGrpSpPr/>
          <p:nvPr/>
        </p:nvGrpSpPr>
        <p:grpSpPr>
          <a:xfrm>
            <a:off x="810615" y="3089590"/>
            <a:ext cx="10809885" cy="2821626"/>
            <a:chOff x="1000664" y="3749033"/>
            <a:chExt cx="10809885" cy="2821626"/>
          </a:xfrm>
        </p:grpSpPr>
        <p:sp>
          <p:nvSpPr>
            <p:cNvPr id="11" name="Flowchart: Document 10">
              <a:extLst>
                <a:ext uri="{FF2B5EF4-FFF2-40B4-BE49-F238E27FC236}">
                  <a16:creationId xmlns:a16="http://schemas.microsoft.com/office/drawing/2014/main" xmlns=""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ask="http://schemas.microsoft.com/office/drawing/2018/sketchyshapes" xmln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3EE35A0B-A963-E61C-75CC-D5742CC4A15A}"/>
                </a:ext>
              </a:extLst>
            </p:cNvPr>
            <p:cNvSpPr txBox="1"/>
            <p:nvPr/>
          </p:nvSpPr>
          <p:spPr>
            <a:xfrm>
              <a:off x="1393074" y="4126543"/>
              <a:ext cx="10417475" cy="2195088"/>
            </a:xfrm>
            <a:prstGeom prst="rect">
              <a:avLst/>
            </a:prstGeom>
            <a:noFill/>
          </p:spPr>
          <p:txBody>
            <a:bodyPr wrap="square" rtlCol="0">
              <a:spAutoFit/>
            </a:bodyPr>
            <a:lstStyle/>
            <a:p>
              <a:pPr>
                <a:lnSpc>
                  <a:spcPct val="150000"/>
                </a:lnSpc>
              </a:pPr>
              <a:r>
                <a:rPr lang="vi-VN" sz="4800"/>
                <a:t>Uyên gặp gỡ và cùng người bạn mới trò chuyện, gieo hạt giống hoa sao.</a:t>
              </a:r>
              <a:endParaRPr lang="en-US" sz="4800"/>
            </a:p>
          </p:txBody>
        </p:sp>
      </p:grpSp>
    </p:spTree>
    <p:extLst>
      <p:ext uri="{BB962C8B-B14F-4D97-AF65-F5344CB8AC3E}">
        <p14:creationId xmlns:p14="http://schemas.microsoft.com/office/powerpoint/2010/main" val="822456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D1AE994-D194-319B-2A3B-D05178730B27}"/>
              </a:ext>
            </a:extLst>
          </p:cNvPr>
          <p:cNvGrpSpPr/>
          <p:nvPr/>
        </p:nvGrpSpPr>
        <p:grpSpPr>
          <a:xfrm>
            <a:off x="567729" y="707806"/>
            <a:ext cx="11056541" cy="1748245"/>
            <a:chOff x="207034" y="155275"/>
            <a:chExt cx="11852694" cy="1085810"/>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434890" y="308857"/>
              <a:ext cx="11464554"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4. </a:t>
              </a: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Mọi người có suy nghĩ, hành động gì khi nhìn thấy từng vạt hoa tím bung nở dưới những gốc cây? </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xmlns="" id="{4823EAA8-0767-8EAE-7DEB-8D61D4A31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38" y="2832184"/>
            <a:ext cx="9811039" cy="1193631"/>
          </a:xfrm>
          <a:prstGeom prst="rect">
            <a:avLst/>
          </a:prstGeom>
        </p:spPr>
      </p:pic>
    </p:spTree>
    <p:extLst>
      <p:ext uri="{BB962C8B-B14F-4D97-AF65-F5344CB8AC3E}">
        <p14:creationId xmlns:p14="http://schemas.microsoft.com/office/powerpoint/2010/main" val="3477944472"/>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23EAA8-0767-8EAE-7DEB-8D61D4A31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88" y="546184"/>
            <a:ext cx="9811039" cy="1193631"/>
          </a:xfrm>
          <a:prstGeom prst="rect">
            <a:avLst/>
          </a:prstGeom>
        </p:spPr>
      </p:pic>
      <p:sp>
        <p:nvSpPr>
          <p:cNvPr id="2" name="Rectangle: Rounded Corners 1">
            <a:extLst>
              <a:ext uri="{FF2B5EF4-FFF2-40B4-BE49-F238E27FC236}">
                <a16:creationId xmlns:a16="http://schemas.microsoft.com/office/drawing/2014/main" xmlns="" id="{9D7A8E5A-8072-6E04-D08F-7E65E0B8757C}"/>
              </a:ext>
            </a:extLst>
          </p:cNvPr>
          <p:cNvSpPr/>
          <p:nvPr/>
        </p:nvSpPr>
        <p:spPr>
          <a:xfrm>
            <a:off x="323851" y="2111722"/>
            <a:ext cx="5478812" cy="3887614"/>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ptos" panose="02110004020202020204"/>
                <a:ea typeface="+mn-ea"/>
                <a:cs typeface="+mn-cs"/>
              </a:rPr>
              <a:t>Mẹ và các cô chú: ngỡ ngàng khi thấy dưới những vòm lá anh đào, từng vạt hoa tim tím bung nở như những thảm sao; không ngớt lời khen ngợi vẻ đẹp quyến rũ của loài </a:t>
            </a:r>
            <a:r>
              <a:rPr kumimoji="0" lang="en-US" sz="3200" b="1" i="0" u="none" strike="noStrike" kern="1200" cap="none" spc="0" normalizeH="0" baseline="0" noProof="0">
                <a:ln>
                  <a:noFill/>
                </a:ln>
                <a:solidFill>
                  <a:srgbClr val="C00000"/>
                </a:solidFill>
                <a:effectLst/>
                <a:uLnTx/>
                <a:uFillTx/>
                <a:latin typeface="Aptos" panose="02110004020202020204"/>
                <a:ea typeface="+mn-ea"/>
                <a:cs typeface="+mn-cs"/>
              </a:rPr>
              <a:t> </a:t>
            </a:r>
            <a:r>
              <a:rPr kumimoji="0" lang="vi-VN" sz="3200" b="1" i="0" u="none" strike="noStrike" kern="1200" cap="none" spc="0" normalizeH="0" baseline="0" noProof="0">
                <a:ln>
                  <a:noFill/>
                </a:ln>
                <a:solidFill>
                  <a:srgbClr val="C00000"/>
                </a:solidFill>
                <a:effectLst/>
                <a:uLnTx/>
                <a:uFillTx/>
                <a:latin typeface="Aptos" panose="02110004020202020204"/>
                <a:ea typeface="+mn-ea"/>
                <a:cs typeface="+mn-cs"/>
              </a:rPr>
              <a:t>hoa ấy. </a:t>
            </a:r>
          </a:p>
        </p:txBody>
      </p:sp>
      <p:sp>
        <p:nvSpPr>
          <p:cNvPr id="4" name="Rectangle: Rounded Corners 3">
            <a:extLst>
              <a:ext uri="{FF2B5EF4-FFF2-40B4-BE49-F238E27FC236}">
                <a16:creationId xmlns:a16="http://schemas.microsoft.com/office/drawing/2014/main" xmlns="" id="{7FDED964-BE62-DA4B-43D7-62F7F6900F96}"/>
              </a:ext>
            </a:extLst>
          </p:cNvPr>
          <p:cNvSpPr/>
          <p:nvPr/>
        </p:nvSpPr>
        <p:spPr>
          <a:xfrm>
            <a:off x="6389338" y="2094086"/>
            <a:ext cx="5478812" cy="3887614"/>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ptos" panose="02110004020202020204"/>
                <a:ea typeface="+mn-ea"/>
                <a:cs typeface="+mn-cs"/>
              </a:rPr>
              <a:t>Uyên: Thầm cảm ơn cô bạn nhỏ em mới gặp một lần. Ý tưởng của bạn đã đem đến cho Uyên và mọi người một điều bất ngờ trong những ngày xuân mới.</a:t>
            </a:r>
          </a:p>
        </p:txBody>
      </p:sp>
    </p:spTree>
    <p:extLst>
      <p:ext uri="{BB962C8B-B14F-4D97-AF65-F5344CB8AC3E}">
        <p14:creationId xmlns:p14="http://schemas.microsoft.com/office/powerpoint/2010/main" val="39463910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xmlns="" id="{140F3A54-C2E1-7BB2-2E6E-819C985A7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xmlns=""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a:ln w="19050">
                    <a:solidFill>
                      <a:sysClr val="windowText" lastClr="000000"/>
                    </a:solidFill>
                  </a:ln>
                  <a:solidFill>
                    <a:srgbClr val="FF5050"/>
                  </a:solidFill>
                  <a:latin typeface="SVN-ARCO Typography" panose="020B0603050302020204" pitchFamily="34" charset="2"/>
                </a:rPr>
                <a:t>Ý</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rgbClr val="00B0F0"/>
                  </a:solidFill>
                  <a:latin typeface="SVN-ARCO Typography" panose="020B0603050302020204" pitchFamily="34" charset="2"/>
                </a:rPr>
                <a:t>CHÍNH</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chemeClr val="accent2"/>
                  </a:solidFill>
                  <a:latin typeface="SVN-ARCO Typography" panose="020B0603050302020204" pitchFamily="34" charset="2"/>
                </a:rPr>
                <a:t>ĐOẠN </a:t>
              </a:r>
              <a:r>
                <a:rPr lang="en-US" sz="6600">
                  <a:ln w="19050">
                    <a:solidFill>
                      <a:sysClr val="windowText" lastClr="000000"/>
                    </a:solidFill>
                  </a:ln>
                  <a:solidFill>
                    <a:srgbClr val="00B050"/>
                  </a:solidFill>
                  <a:latin typeface="SVN-ARCO Typography" panose="020B0603050302020204" pitchFamily="34" charset="2"/>
                </a:rPr>
                <a:t>3</a:t>
              </a:r>
            </a:p>
          </p:txBody>
        </p:sp>
        <p:sp>
          <p:nvSpPr>
            <p:cNvPr id="9" name="Rectangle 8">
              <a:extLst>
                <a:ext uri="{FF2B5EF4-FFF2-40B4-BE49-F238E27FC236}">
                  <a16:creationId xmlns:a16="http://schemas.microsoft.com/office/drawing/2014/main" xmlns=""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0A97AC9E-68DF-B8ED-1E1D-1180B0B1710B}"/>
              </a:ext>
            </a:extLst>
          </p:cNvPr>
          <p:cNvGrpSpPr/>
          <p:nvPr/>
        </p:nvGrpSpPr>
        <p:grpSpPr>
          <a:xfrm>
            <a:off x="810615" y="3089590"/>
            <a:ext cx="10937661" cy="2821626"/>
            <a:chOff x="1000664" y="3749033"/>
            <a:chExt cx="10937661" cy="2821626"/>
          </a:xfrm>
        </p:grpSpPr>
        <p:sp>
          <p:nvSpPr>
            <p:cNvPr id="11" name="Flowchart: Document 10">
              <a:extLst>
                <a:ext uri="{FF2B5EF4-FFF2-40B4-BE49-F238E27FC236}">
                  <a16:creationId xmlns:a16="http://schemas.microsoft.com/office/drawing/2014/main" xmlns=""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ask="http://schemas.microsoft.com/office/drawing/2018/sketchyshapes" xmln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3EE35A0B-A963-E61C-75CC-D5742CC4A15A}"/>
                </a:ext>
              </a:extLst>
            </p:cNvPr>
            <p:cNvSpPr txBox="1"/>
            <p:nvPr/>
          </p:nvSpPr>
          <p:spPr>
            <a:xfrm>
              <a:off x="1367555" y="4098488"/>
              <a:ext cx="10570770" cy="2195088"/>
            </a:xfrm>
            <a:prstGeom prst="rect">
              <a:avLst/>
            </a:prstGeom>
            <a:noFill/>
          </p:spPr>
          <p:txBody>
            <a:bodyPr wrap="square" rtlCol="0">
              <a:spAutoFit/>
            </a:bodyPr>
            <a:lstStyle/>
            <a:p>
              <a:pPr algn="ctr">
                <a:lnSpc>
                  <a:spcPct val="150000"/>
                </a:lnSpc>
              </a:pPr>
              <a:r>
                <a:rPr lang="vi-VN" sz="4800"/>
                <a:t>Mọi người bất ngờ về vẻ đẹp của những vạt hoa sao.</a:t>
              </a:r>
              <a:endParaRPr lang="en-US" sz="4800"/>
            </a:p>
          </p:txBody>
        </p:sp>
      </p:grpSp>
    </p:spTree>
    <p:extLst>
      <p:ext uri="{BB962C8B-B14F-4D97-AF65-F5344CB8AC3E}">
        <p14:creationId xmlns:p14="http://schemas.microsoft.com/office/powerpoint/2010/main" val="3539560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ủ xanh đất trống đồi trọc” - Chung tay trồng rừng chống lại biến đổi khí  hậu cùng Quỹ Hoa Chia Sẻ">
            <a:extLst>
              <a:ext uri="{FF2B5EF4-FFF2-40B4-BE49-F238E27FC236}">
                <a16:creationId xmlns:a16="http://schemas.microsoft.com/office/drawing/2014/main" xmlns="" id="{96A69FEE-37C4-0C40-EE18-24070B8F1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39" y="247650"/>
            <a:ext cx="12402277"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00610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D1AE994-D194-319B-2A3B-D05178730B27}"/>
              </a:ext>
            </a:extLst>
          </p:cNvPr>
          <p:cNvGrpSpPr/>
          <p:nvPr/>
        </p:nvGrpSpPr>
        <p:grpSpPr>
          <a:xfrm>
            <a:off x="567729" y="707806"/>
            <a:ext cx="11056541" cy="1748245"/>
            <a:chOff x="207034" y="155275"/>
            <a:chExt cx="11852694" cy="1085810"/>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401103" y="379847"/>
              <a:ext cx="11464554" cy="4014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5. Em học được những điều gì từ câu chuyện trên?</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Rounded Corners 1">
            <a:extLst>
              <a:ext uri="{FF2B5EF4-FFF2-40B4-BE49-F238E27FC236}">
                <a16:creationId xmlns:a16="http://schemas.microsoft.com/office/drawing/2014/main" xmlns="" id="{142190B0-8C38-A956-94F3-26A08C14652D}"/>
              </a:ext>
            </a:extLst>
          </p:cNvPr>
          <p:cNvSpPr/>
          <p:nvPr/>
        </p:nvSpPr>
        <p:spPr>
          <a:xfrm>
            <a:off x="981073" y="2817631"/>
            <a:ext cx="10229849" cy="3047307"/>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srgbClr val="C00000"/>
                </a:solidFill>
                <a:latin typeface="Aptos" panose="02110004020202020204"/>
              </a:rPr>
              <a:t>Học được cách ứng xử giữa Uyên và người bạn mới quen; cảm nhận được tình yêu thiên nhiên, cách góp phần lan toả tình yêu thiên nhiên, làm đẹp môi trường đến cộng đồng.</a:t>
            </a:r>
            <a:endParaRPr kumimoji="0" lang="vi-VN" sz="36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424486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D1AE994-D194-319B-2A3B-D05178730B27}"/>
              </a:ext>
            </a:extLst>
          </p:cNvPr>
          <p:cNvGrpSpPr/>
          <p:nvPr/>
        </p:nvGrpSpPr>
        <p:grpSpPr>
          <a:xfrm>
            <a:off x="526212" y="924636"/>
            <a:ext cx="11924581" cy="1697794"/>
            <a:chOff x="-385313" y="100252"/>
            <a:chExt cx="11924581" cy="1217545"/>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A2C6BDA-3ACB-5ED0-73E8-96BCA8A60AB4}"/>
                </a:ext>
              </a:extLst>
            </p:cNvPr>
            <p:cNvSpPr txBox="1"/>
            <p:nvPr/>
          </p:nvSpPr>
          <p:spPr>
            <a:xfrm>
              <a:off x="-178279" y="246141"/>
              <a:ext cx="11717547" cy="595936"/>
            </a:xfrm>
            <a:prstGeom prst="rect">
              <a:avLst/>
            </a:prstGeom>
            <a:noFill/>
          </p:spPr>
          <p:txBody>
            <a:bodyPr wrap="square" rtlCol="0">
              <a:spAutoFit/>
            </a:bodyPr>
            <a:lstStyle/>
            <a:p>
              <a:r>
                <a:rPr lang="en-US" sz="4800" b="1"/>
                <a:t>Nội dung chính của bài đọc là gì?</a:t>
              </a:r>
            </a:p>
          </p:txBody>
        </p:sp>
      </p:grpSp>
      <p:grpSp>
        <p:nvGrpSpPr>
          <p:cNvPr id="17" name="Group 16">
            <a:extLst>
              <a:ext uri="{FF2B5EF4-FFF2-40B4-BE49-F238E27FC236}">
                <a16:creationId xmlns:a16="http://schemas.microsoft.com/office/drawing/2014/main" xmlns="" id="{D0920E54-55EA-372E-15C1-76A4CE4A7053}"/>
              </a:ext>
            </a:extLst>
          </p:cNvPr>
          <p:cNvGrpSpPr/>
          <p:nvPr/>
        </p:nvGrpSpPr>
        <p:grpSpPr>
          <a:xfrm>
            <a:off x="2077888" y="2943203"/>
            <a:ext cx="7751912" cy="3348761"/>
            <a:chOff x="224968" y="4541067"/>
            <a:chExt cx="12067831" cy="2051301"/>
          </a:xfrm>
        </p:grpSpPr>
        <p:sp>
          <p:nvSpPr>
            <p:cNvPr id="13" name="Rectangle: Rounded Corners 12">
              <a:extLst>
                <a:ext uri="{FF2B5EF4-FFF2-40B4-BE49-F238E27FC236}">
                  <a16:creationId xmlns:a16="http://schemas.microsoft.com/office/drawing/2014/main" xmlns=""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TextBox 15">
              <a:extLst>
                <a:ext uri="{FF2B5EF4-FFF2-40B4-BE49-F238E27FC236}">
                  <a16:creationId xmlns:a16="http://schemas.microsoft.com/office/drawing/2014/main" xmlns="" id="{34349907-32E2-073D-F84A-80D29F11D3E7}"/>
                </a:ext>
              </a:extLst>
            </p:cNvPr>
            <p:cNvSpPr txBox="1"/>
            <p:nvPr/>
          </p:nvSpPr>
          <p:spPr>
            <a:xfrm>
              <a:off x="670933" y="4733542"/>
              <a:ext cx="11094748" cy="1564800"/>
            </a:xfrm>
            <a:prstGeom prst="rect">
              <a:avLst/>
            </a:prstGeom>
            <a:noFill/>
          </p:spPr>
          <p:txBody>
            <a:bodyPr wrap="square" rtlCol="0">
              <a:spAutoFit/>
            </a:bodyPr>
            <a:lstStyle/>
            <a:p>
              <a:pPr algn="just"/>
              <a:r>
                <a:rPr lang="vi-VN" sz="4000">
                  <a:solidFill>
                    <a:srgbClr val="C00000"/>
                  </a:solidFill>
                </a:rPr>
                <a:t>Câu chuyện kể về món quà bất ngờ mà Uyên và người bạn mới quen đã dành tặng cho mọi người vào ngày xuân. </a:t>
              </a:r>
              <a:endParaRPr lang="en-US" sz="4000">
                <a:solidFill>
                  <a:srgbClr val="C00000"/>
                </a:solidFill>
              </a:endParaRPr>
            </a:p>
          </p:txBody>
        </p:sp>
      </p:grpSp>
      <p:pic>
        <p:nvPicPr>
          <p:cNvPr id="4" name="Picture 3">
            <a:extLst>
              <a:ext uri="{FF2B5EF4-FFF2-40B4-BE49-F238E27FC236}">
                <a16:creationId xmlns:a16="http://schemas.microsoft.com/office/drawing/2014/main" xmlns=""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xmlns=""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92029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D1AE994-D194-319B-2A3B-D05178730B27}"/>
              </a:ext>
            </a:extLst>
          </p:cNvPr>
          <p:cNvGrpSpPr/>
          <p:nvPr/>
        </p:nvGrpSpPr>
        <p:grpSpPr>
          <a:xfrm>
            <a:off x="526212" y="924636"/>
            <a:ext cx="13829581" cy="1697794"/>
            <a:chOff x="-385313" y="100252"/>
            <a:chExt cx="13829581" cy="1217545"/>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1726721" y="397484"/>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a:solidFill>
                    <a:prstClr val="black"/>
                  </a:solidFill>
                  <a:latin typeface="Aptos" panose="02110004020202020204"/>
                </a:rPr>
                <a:t>Ý nghĩa </a:t>
              </a: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của bài đọc là gì?</a:t>
              </a:r>
            </a:p>
          </p:txBody>
        </p:sp>
      </p:grpSp>
      <p:grpSp>
        <p:nvGrpSpPr>
          <p:cNvPr id="17" name="Group 16">
            <a:extLst>
              <a:ext uri="{FF2B5EF4-FFF2-40B4-BE49-F238E27FC236}">
                <a16:creationId xmlns:a16="http://schemas.microsoft.com/office/drawing/2014/main" xmlns="" id="{D0920E54-55EA-372E-15C1-76A4CE4A7053}"/>
              </a:ext>
            </a:extLst>
          </p:cNvPr>
          <p:cNvGrpSpPr/>
          <p:nvPr/>
        </p:nvGrpSpPr>
        <p:grpSpPr>
          <a:xfrm>
            <a:off x="2077888" y="2943202"/>
            <a:ext cx="7751912" cy="3348761"/>
            <a:chOff x="224968" y="4541067"/>
            <a:chExt cx="12067831" cy="2051301"/>
          </a:xfrm>
        </p:grpSpPr>
        <p:sp>
          <p:nvSpPr>
            <p:cNvPr id="13" name="Rectangle: Rounded Corners 12">
              <a:extLst>
                <a:ext uri="{FF2B5EF4-FFF2-40B4-BE49-F238E27FC236}">
                  <a16:creationId xmlns:a16="http://schemas.microsoft.com/office/drawing/2014/main" xmlns=""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xmlns="" id="{34349907-32E2-073D-F84A-80D29F11D3E7}"/>
                </a:ext>
              </a:extLst>
            </p:cNvPr>
            <p:cNvSpPr txBox="1"/>
            <p:nvPr/>
          </p:nvSpPr>
          <p:spPr>
            <a:xfrm>
              <a:off x="513576" y="4650507"/>
              <a:ext cx="11490613" cy="1941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Từ những ý tưởng nhỏ bé nhưng đã góp phần lan toả tình yêu thiên nhiên đến cộng đồng, kêu gọi mọi người có ý thức chung tay bảo vệ thiên nhiên.</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xmlns=""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xmlns=""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29638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4" name="Picture 3">
            <a:extLst>
              <a:ext uri="{FF2B5EF4-FFF2-40B4-BE49-F238E27FC236}">
                <a16:creationId xmlns:a16="http://schemas.microsoft.com/office/drawing/2014/main" xmlns="" id="{4FBD416A-999E-892D-C9D7-ABF34E20237C}"/>
              </a:ext>
            </a:extLst>
          </p:cNvPr>
          <p:cNvPicPr>
            <a:picLocks noChangeAspect="1"/>
          </p:cNvPicPr>
          <p:nvPr/>
        </p:nvPicPr>
        <p:blipFill>
          <a:blip r:embed="rId4"/>
          <a:stretch>
            <a:fillRect/>
          </a:stretch>
        </p:blipFill>
        <p:spPr>
          <a:xfrm>
            <a:off x="0" y="1029719"/>
            <a:ext cx="8590008" cy="5828281"/>
          </a:xfrm>
          <a:prstGeom prst="rect">
            <a:avLst/>
          </a:prstGeom>
        </p:spPr>
      </p:pic>
    </p:spTree>
    <p:extLst>
      <p:ext uri="{BB962C8B-B14F-4D97-AF65-F5344CB8AC3E}">
        <p14:creationId xmlns:p14="http://schemas.microsoft.com/office/powerpoint/2010/main" val="805469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D1AE994-D194-319B-2A3B-D05178730B27}"/>
              </a:ext>
            </a:extLst>
          </p:cNvPr>
          <p:cNvGrpSpPr/>
          <p:nvPr/>
        </p:nvGrpSpPr>
        <p:grpSpPr>
          <a:xfrm>
            <a:off x="526212" y="924636"/>
            <a:ext cx="11924581" cy="1697794"/>
            <a:chOff x="-385313" y="100252"/>
            <a:chExt cx="11924581" cy="1217545"/>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178279" y="246141"/>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Nhắc lại Nội dung chính của bài đọc?</a:t>
              </a:r>
            </a:p>
          </p:txBody>
        </p:sp>
      </p:grpSp>
      <p:grpSp>
        <p:nvGrpSpPr>
          <p:cNvPr id="17" name="Group 16">
            <a:extLst>
              <a:ext uri="{FF2B5EF4-FFF2-40B4-BE49-F238E27FC236}">
                <a16:creationId xmlns:a16="http://schemas.microsoft.com/office/drawing/2014/main" xmlns="" id="{D0920E54-55EA-372E-15C1-76A4CE4A7053}"/>
              </a:ext>
            </a:extLst>
          </p:cNvPr>
          <p:cNvGrpSpPr/>
          <p:nvPr/>
        </p:nvGrpSpPr>
        <p:grpSpPr>
          <a:xfrm>
            <a:off x="2077888" y="2943203"/>
            <a:ext cx="7751912" cy="3348761"/>
            <a:chOff x="224968" y="4541067"/>
            <a:chExt cx="12067831" cy="2051301"/>
          </a:xfrm>
        </p:grpSpPr>
        <p:sp>
          <p:nvSpPr>
            <p:cNvPr id="13" name="Rectangle: Rounded Corners 12">
              <a:extLst>
                <a:ext uri="{FF2B5EF4-FFF2-40B4-BE49-F238E27FC236}">
                  <a16:creationId xmlns:a16="http://schemas.microsoft.com/office/drawing/2014/main" xmlns=""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xmlns="" id="{34349907-32E2-073D-F84A-80D29F11D3E7}"/>
                </a:ext>
              </a:extLst>
            </p:cNvPr>
            <p:cNvSpPr txBox="1"/>
            <p:nvPr/>
          </p:nvSpPr>
          <p:spPr>
            <a:xfrm>
              <a:off x="670933" y="4733542"/>
              <a:ext cx="11094748" cy="1564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Câu chuyện kể về món quà bất ngờ mà Uyên và người bạn mới quen đã dành tặng cho mọi người vào ngày xuân. </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xmlns=""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xmlns=""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923325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D1AE994-D194-319B-2A3B-D05178730B27}"/>
              </a:ext>
            </a:extLst>
          </p:cNvPr>
          <p:cNvGrpSpPr/>
          <p:nvPr/>
        </p:nvGrpSpPr>
        <p:grpSpPr>
          <a:xfrm>
            <a:off x="526212" y="924636"/>
            <a:ext cx="12762781" cy="1697794"/>
            <a:chOff x="-385313" y="100252"/>
            <a:chExt cx="12762781" cy="1217545"/>
          </a:xfrm>
        </p:grpSpPr>
        <p:sp>
          <p:nvSpPr>
            <p:cNvPr id="7" name="Rectangle: Rounded Corners 6">
              <a:extLst>
                <a:ext uri="{FF2B5EF4-FFF2-40B4-BE49-F238E27FC236}">
                  <a16:creationId xmlns:a16="http://schemas.microsoft.com/office/drawing/2014/main" xmlns=""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CA2C6BDA-3ACB-5ED0-73E8-96BCA8A60AB4}"/>
                </a:ext>
              </a:extLst>
            </p:cNvPr>
            <p:cNvSpPr txBox="1"/>
            <p:nvPr/>
          </p:nvSpPr>
          <p:spPr>
            <a:xfrm>
              <a:off x="659921" y="411056"/>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Nhắc lại Ý nghĩa của bài đọc là gì?</a:t>
              </a:r>
            </a:p>
          </p:txBody>
        </p:sp>
      </p:grpSp>
      <p:grpSp>
        <p:nvGrpSpPr>
          <p:cNvPr id="17" name="Group 16">
            <a:extLst>
              <a:ext uri="{FF2B5EF4-FFF2-40B4-BE49-F238E27FC236}">
                <a16:creationId xmlns:a16="http://schemas.microsoft.com/office/drawing/2014/main" xmlns="" id="{D0920E54-55EA-372E-15C1-76A4CE4A7053}"/>
              </a:ext>
            </a:extLst>
          </p:cNvPr>
          <p:cNvGrpSpPr/>
          <p:nvPr/>
        </p:nvGrpSpPr>
        <p:grpSpPr>
          <a:xfrm>
            <a:off x="2077888" y="2943202"/>
            <a:ext cx="7751912" cy="3348761"/>
            <a:chOff x="224968" y="4541067"/>
            <a:chExt cx="12067831" cy="2051301"/>
          </a:xfrm>
        </p:grpSpPr>
        <p:sp>
          <p:nvSpPr>
            <p:cNvPr id="13" name="Rectangle: Rounded Corners 12">
              <a:extLst>
                <a:ext uri="{FF2B5EF4-FFF2-40B4-BE49-F238E27FC236}">
                  <a16:creationId xmlns:a16="http://schemas.microsoft.com/office/drawing/2014/main" xmlns=""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xmlns="" id="{34349907-32E2-073D-F84A-80D29F11D3E7}"/>
                </a:ext>
              </a:extLst>
            </p:cNvPr>
            <p:cNvSpPr txBox="1"/>
            <p:nvPr/>
          </p:nvSpPr>
          <p:spPr>
            <a:xfrm>
              <a:off x="513576" y="4650507"/>
              <a:ext cx="11490613" cy="1941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Từ những ý tưởng nhỏ bé nhưng đã góp phần lan toả tình yêu thiên nhiên đến cộng đồng, kêu gọi mọi người có ý thức chung tay bảo vệ thiên nhiên.</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xmlns="" id="{8275B847-43AC-4DB5-B670-596D8D7452BC}"/>
              </a:ext>
            </a:extLst>
          </p:cNvPr>
          <p:cNvPicPr>
            <a:picLocks noChangeAspect="1"/>
          </p:cNvPicPr>
          <p:nvPr/>
        </p:nvPicPr>
        <p:blipFill>
          <a:blip r:embed="rId5"/>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xmlns="" id="{43A41AC7-C618-7D67-6551-DC75A6E8AAEE}"/>
              </a:ext>
            </a:extLst>
          </p:cNvPr>
          <p:cNvPicPr>
            <a:picLocks noChangeAspect="1"/>
          </p:cNvPicPr>
          <p:nvPr/>
        </p:nvPicPr>
        <p:blipFill>
          <a:blip r:embed="rId6"/>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316458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5B9C3748-CAB6-17DF-6B10-9E0E7A686930}"/>
              </a:ext>
            </a:extLst>
          </p:cNvPr>
          <p:cNvSpPr/>
          <p:nvPr/>
        </p:nvSpPr>
        <p:spPr>
          <a:xfrm>
            <a:off x="442509" y="389683"/>
            <a:ext cx="7444191" cy="48556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6B59166-B3EC-5327-C384-DFB24387B251}"/>
              </a:ext>
            </a:extLst>
          </p:cNvPr>
          <p:cNvSpPr txBox="1"/>
          <p:nvPr/>
        </p:nvSpPr>
        <p:spPr>
          <a:xfrm>
            <a:off x="799041" y="1407512"/>
            <a:ext cx="7225690" cy="2508123"/>
          </a:xfrm>
          <a:prstGeom prst="rect">
            <a:avLst/>
          </a:prstGeom>
          <a:noFill/>
        </p:spPr>
        <p:txBody>
          <a:bodyPr wrap="square" rtlCol="0">
            <a:spAutoFit/>
          </a:bodyPr>
          <a:lstStyle/>
          <a:p>
            <a:pPr algn="ctr">
              <a:lnSpc>
                <a:spcPct val="110000"/>
              </a:lnSpc>
            </a:pPr>
            <a:r>
              <a:rPr lang="en-US" sz="4800">
                <a:ln>
                  <a:solidFill>
                    <a:sysClr val="windowText" lastClr="000000"/>
                  </a:solidFill>
                </a:ln>
                <a:solidFill>
                  <a:srgbClr val="00CCFF"/>
                </a:solidFill>
                <a:latin typeface="SVN-Gretoon" panose="02040603050506020204" pitchFamily="18" charset="0"/>
              </a:rPr>
              <a:t>Theo </a:t>
            </a:r>
            <a:r>
              <a:rPr lang="en-US" sz="4800">
                <a:ln>
                  <a:solidFill>
                    <a:sysClr val="windowText" lastClr="000000"/>
                  </a:solidFill>
                </a:ln>
                <a:solidFill>
                  <a:srgbClr val="FFFF00"/>
                </a:solidFill>
                <a:latin typeface="SVN-Gretoon" panose="02040603050506020204" pitchFamily="18" charset="0"/>
              </a:rPr>
              <a:t>em</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00"/>
                </a:solidFill>
                <a:latin typeface="SVN-Gretoon" panose="02040603050506020204" pitchFamily="18" charset="0"/>
              </a:rPr>
              <a:t>giọng</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5050"/>
                </a:solidFill>
                <a:latin typeface="SVN-Gretoon" panose="02040603050506020204" pitchFamily="18" charset="0"/>
              </a:rPr>
              <a:t>đọc</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chemeClr val="accent4">
                    <a:lumMod val="60000"/>
                    <a:lumOff val="40000"/>
                  </a:schemeClr>
                </a:solidFill>
                <a:latin typeface="SVN-Gretoon" panose="02040603050506020204" pitchFamily="18" charset="0"/>
              </a:rPr>
              <a:t>trong</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33CC"/>
                </a:solidFill>
                <a:latin typeface="SVN-Gretoon" panose="02040603050506020204" pitchFamily="18" charset="0"/>
              </a:rPr>
              <a:t>đoạn</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FF"/>
                </a:solidFill>
                <a:latin typeface="SVN-Gretoon" panose="02040603050506020204" pitchFamily="18" charset="0"/>
              </a:rPr>
              <a:t>2</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7C80"/>
                </a:solidFill>
                <a:latin typeface="SVN-Gretoon" panose="02040603050506020204" pitchFamily="18" charset="0"/>
              </a:rPr>
              <a:t>như</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EF8E6"/>
                </a:solidFill>
                <a:latin typeface="SVN-Gretoon" panose="02040603050506020204" pitchFamily="18" charset="0"/>
              </a:rPr>
              <a:t>thế</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00"/>
                </a:solidFill>
                <a:latin typeface="SVN-Gretoon" panose="02040603050506020204" pitchFamily="18" charset="0"/>
              </a:rPr>
              <a:t>nào </a:t>
            </a:r>
            <a:r>
              <a:rPr lang="en-US" sz="4800">
                <a:ln>
                  <a:solidFill>
                    <a:sysClr val="windowText" lastClr="000000"/>
                  </a:solidFill>
                </a:ln>
                <a:solidFill>
                  <a:srgbClr val="00CCFF"/>
                </a:solidFill>
                <a:latin typeface="SVN-Gretoon" panose="02040603050506020204" pitchFamily="18" charset="0"/>
              </a:rPr>
              <a:t>?</a:t>
            </a:r>
            <a:r>
              <a:rPr lang="en-US" sz="4800">
                <a:ln>
                  <a:solidFill>
                    <a:sysClr val="windowText" lastClr="000000"/>
                  </a:solidFill>
                </a:ln>
                <a:latin typeface="SVN-Gretoon" panose="02040603050506020204" pitchFamily="18" charset="0"/>
              </a:rPr>
              <a:t> </a:t>
            </a:r>
            <a:endParaRPr lang="en-US" sz="4800">
              <a:ln>
                <a:solidFill>
                  <a:sysClr val="windowText" lastClr="000000"/>
                </a:solidFill>
              </a:ln>
              <a:solidFill>
                <a:schemeClr val="accent2"/>
              </a:solidFill>
              <a:latin typeface="SVN-Gretoon" panose="02040603050506020204" pitchFamily="18" charset="0"/>
            </a:endParaRPr>
          </a:p>
        </p:txBody>
      </p:sp>
      <p:pic>
        <p:nvPicPr>
          <p:cNvPr id="9" name="Picture 8" descr="A cartoon child holding a pencil&#10;&#10;Description automatically generated">
            <a:extLst>
              <a:ext uri="{FF2B5EF4-FFF2-40B4-BE49-F238E27FC236}">
                <a16:creationId xmlns:a16="http://schemas.microsoft.com/office/drawing/2014/main" xmlns="" id="{738B06A9-98B8-6FC0-9CA8-CB615C069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156" y="4237351"/>
            <a:ext cx="1519460" cy="1383098"/>
          </a:xfrm>
          <a:prstGeom prst="rect">
            <a:avLst/>
          </a:prstGeom>
        </p:spPr>
      </p:pic>
      <p:pic>
        <p:nvPicPr>
          <p:cNvPr id="18" name="Picture 17" descr="A couple of cartoon characters&#10;&#10;Description automatically generated">
            <a:extLst>
              <a:ext uri="{FF2B5EF4-FFF2-40B4-BE49-F238E27FC236}">
                <a16:creationId xmlns:a16="http://schemas.microsoft.com/office/drawing/2014/main" xmlns="" id="{99784136-8B72-3558-FE60-2D4D190AA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451" y="4237351"/>
            <a:ext cx="4702912" cy="2583785"/>
          </a:xfrm>
          <a:prstGeom prst="rect">
            <a:avLst/>
          </a:prstGeom>
        </p:spPr>
      </p:pic>
    </p:spTree>
    <p:extLst>
      <p:ext uri="{BB962C8B-B14F-4D97-AF65-F5344CB8AC3E}">
        <p14:creationId xmlns:p14="http://schemas.microsoft.com/office/powerpoint/2010/main" val="1165441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8D2DB42-D457-6AA9-21DE-D007D953DDAB}"/>
              </a:ext>
            </a:extLst>
          </p:cNvPr>
          <p:cNvSpPr/>
          <p:nvPr/>
        </p:nvSpPr>
        <p:spPr>
          <a:xfrm>
            <a:off x="191146" y="760826"/>
            <a:ext cx="11809708" cy="5988686"/>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B593C61-0DFA-B018-B575-87A2F96E1047}"/>
              </a:ext>
            </a:extLst>
          </p:cNvPr>
          <p:cNvSpPr txBox="1"/>
          <p:nvPr/>
        </p:nvSpPr>
        <p:spPr>
          <a:xfrm>
            <a:off x="342254" y="1114768"/>
            <a:ext cx="11658600" cy="5114477"/>
          </a:xfrm>
          <a:prstGeom prst="rect">
            <a:avLst/>
          </a:prstGeom>
          <a:noFill/>
        </p:spPr>
        <p:txBody>
          <a:bodyPr wrap="square" rtlCol="0">
            <a:spAutoFit/>
          </a:bodyPr>
          <a:lstStyle/>
          <a:p>
            <a:pPr indent="116205" algn="just">
              <a:spcAft>
                <a:spcPts val="200"/>
              </a:spcAft>
            </a:pPr>
            <a:r>
              <a:rPr lang="vi-VN" sz="2800" i="1">
                <a:latin typeface="Times New Roman" panose="02020603050405020304" pitchFamily="18" charset="0"/>
                <a:ea typeface="Calibri" panose="020F0502020204030204" pitchFamily="34" charset="0"/>
              </a:rPr>
              <a:t>Gần trưa,/ một bạn nhỏ đến gần,/ </a:t>
            </a:r>
            <a:r>
              <a:rPr lang="vi-VN" sz="2800" i="1" u="sng">
                <a:latin typeface="Times New Roman" panose="02020603050405020304" pitchFamily="18" charset="0"/>
                <a:ea typeface="Calibri" panose="020F0502020204030204" pitchFamily="34" charset="0"/>
              </a:rPr>
              <a:t>bắt chuyện </a:t>
            </a:r>
            <a:r>
              <a:rPr lang="vi-VN" sz="2800" i="1">
                <a:latin typeface="Times New Roman" panose="02020603050405020304" pitchFamily="18" charset="0"/>
                <a:ea typeface="Calibri" panose="020F0502020204030204" pitchFamily="34" charset="0"/>
              </a:rPr>
              <a:t>với Uyên://</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 Mình có thể </a:t>
            </a:r>
            <a:r>
              <a:rPr lang="vi-VN" sz="2800" i="1" u="sng">
                <a:latin typeface="Times New Roman" panose="02020603050405020304" pitchFamily="18" charset="0"/>
                <a:ea typeface="Calibri" panose="020F0502020204030204" pitchFamily="34" charset="0"/>
              </a:rPr>
              <a:t>trồng</a:t>
            </a:r>
            <a:r>
              <a:rPr lang="vi-VN" sz="2800" i="1">
                <a:latin typeface="Times New Roman" panose="02020603050405020304" pitchFamily="18" charset="0"/>
                <a:ea typeface="Calibri" panose="020F0502020204030204" pitchFamily="34" charset="0"/>
              </a:rPr>
              <a:t> thêm hoa dưới những gốc cây non này được không?//</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Bạn nhỏ </a:t>
            </a:r>
            <a:r>
              <a:rPr lang="vi-VN" sz="2800" i="1" u="sng">
                <a:latin typeface="Times New Roman" panose="02020603050405020304" pitchFamily="18" charset="0"/>
                <a:ea typeface="Calibri" panose="020F0502020204030204" pitchFamily="34" charset="0"/>
              </a:rPr>
              <a:t>xoè </a:t>
            </a:r>
            <a:r>
              <a:rPr lang="vi-VN" sz="2800" i="1">
                <a:latin typeface="Times New Roman" panose="02020603050405020304" pitchFamily="18" charset="0"/>
                <a:ea typeface="Calibri" panose="020F0502020204030204" pitchFamily="34" charset="0"/>
              </a:rPr>
              <a:t>ra nắm hạt giống nhỏ </a:t>
            </a:r>
            <a:r>
              <a:rPr lang="vi-VN" sz="2800" i="1" u="sng">
                <a:latin typeface="Times New Roman" panose="02020603050405020304" pitchFamily="18" charset="0"/>
                <a:ea typeface="Calibri" panose="020F0502020204030204" pitchFamily="34" charset="0"/>
              </a:rPr>
              <a:t>li ti</a:t>
            </a:r>
            <a:r>
              <a:rPr lang="vi-VN" sz="2800" i="1">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 Đây là </a:t>
            </a:r>
            <a:r>
              <a:rPr lang="vi-VN" sz="2800" i="1" u="sng">
                <a:latin typeface="Times New Roman" panose="02020603050405020304" pitchFamily="18" charset="0"/>
                <a:ea typeface="Calibri" panose="020F0502020204030204" pitchFamily="34" charset="0"/>
              </a:rPr>
              <a:t>hạt hoa sao</a:t>
            </a:r>
            <a:r>
              <a:rPr lang="vi-VN" sz="2800" i="1">
                <a:latin typeface="Times New Roman" panose="02020603050405020304" pitchFamily="18" charset="0"/>
                <a:ea typeface="Calibri" panose="020F0502020204030204" pitchFamily="34" charset="0"/>
              </a:rPr>
              <a:t>!// – Cô bạn giải thích/ – Chúng rất </a:t>
            </a:r>
            <a:r>
              <a:rPr lang="vi-VN" sz="2800" i="1" u="sng">
                <a:latin typeface="Times New Roman" panose="02020603050405020304" pitchFamily="18" charset="0"/>
                <a:ea typeface="Calibri" panose="020F0502020204030204" pitchFamily="34" charset="0"/>
              </a:rPr>
              <a:t>dễ trồng</a:t>
            </a:r>
            <a:r>
              <a:rPr lang="vi-VN" sz="2800" i="1">
                <a:latin typeface="Times New Roman" panose="02020603050405020304" pitchFamily="18" charset="0"/>
                <a:ea typeface="Calibri" panose="020F0502020204030204" pitchFamily="34" charset="0"/>
              </a:rPr>
              <a:t>.// Chỉ cần </a:t>
            </a:r>
            <a:r>
              <a:rPr lang="vi-VN" sz="2800" i="1" u="sng">
                <a:latin typeface="Times New Roman" panose="02020603050405020304" pitchFamily="18" charset="0"/>
                <a:ea typeface="Calibri" panose="020F0502020204030204" pitchFamily="34" charset="0"/>
              </a:rPr>
              <a:t>xới đất</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bỏ hạt xuống </a:t>
            </a:r>
            <a:r>
              <a:rPr lang="vi-VN" sz="2800" i="1">
                <a:latin typeface="Times New Roman" panose="02020603050405020304" pitchFamily="18" charset="0"/>
                <a:ea typeface="Calibri" panose="020F0502020204030204" pitchFamily="34" charset="0"/>
              </a:rPr>
              <a:t>và </a:t>
            </a:r>
            <a:r>
              <a:rPr lang="vi-VN" sz="2800" i="1" u="sng">
                <a:latin typeface="Times New Roman" panose="02020603050405020304" pitchFamily="18" charset="0"/>
                <a:ea typeface="Calibri" panose="020F0502020204030204" pitchFamily="34" charset="0"/>
              </a:rPr>
              <a:t>lấp lại</a:t>
            </a:r>
            <a:r>
              <a:rPr lang="vi-VN" sz="2800" i="1">
                <a:latin typeface="Times New Roman" panose="02020603050405020304" pitchFamily="18" charset="0"/>
                <a:ea typeface="Calibri" panose="020F0502020204030204" pitchFamily="34" charset="0"/>
              </a:rPr>
              <a:t>,/ cây sẽ </a:t>
            </a:r>
            <a:r>
              <a:rPr lang="vi-VN" sz="2800" i="1" u="sng">
                <a:latin typeface="Times New Roman" panose="02020603050405020304" pitchFamily="18" charset="0"/>
                <a:ea typeface="Calibri" panose="020F0502020204030204" pitchFamily="34" charset="0"/>
              </a:rPr>
              <a:t>tự mọc mầm</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nảy nhánh</a:t>
            </a:r>
            <a:r>
              <a:rPr lang="vi-VN" sz="2800" i="1">
                <a:latin typeface="Times New Roman" panose="02020603050405020304" pitchFamily="18" charset="0"/>
                <a:ea typeface="Calibri" panose="020F0502020204030204" pitchFamily="34" charset="0"/>
              </a:rPr>
              <a:t>.// Mùa xuân năm sau,/ nếu bạn trở lại,/ hẳn sẽ rất </a:t>
            </a:r>
            <a:r>
              <a:rPr lang="vi-VN" sz="2800" i="1" u="sng">
                <a:latin typeface="Times New Roman" panose="02020603050405020304" pitchFamily="18" charset="0"/>
                <a:ea typeface="Calibri" panose="020F0502020204030204" pitchFamily="34" charset="0"/>
              </a:rPr>
              <a:t>bất ngờ</a:t>
            </a:r>
            <a:r>
              <a:rPr lang="vi-VN" sz="2800" i="1">
                <a:latin typeface="Times New Roman" panose="02020603050405020304" pitchFamily="18" charset="0"/>
                <a:ea typeface="Calibri" panose="020F0502020204030204" pitchFamily="34" charset="0"/>
              </a:rPr>
              <a:t>.// Kìa,/ nó kìa!//</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Uyên </a:t>
            </a:r>
            <a:r>
              <a:rPr lang="vi-VN" sz="2800" i="1" u="sng">
                <a:latin typeface="Times New Roman" panose="02020603050405020304" pitchFamily="18" charset="0"/>
                <a:ea typeface="Calibri" panose="020F0502020204030204" pitchFamily="34" charset="0"/>
              </a:rPr>
              <a:t>nhìn theo</a:t>
            </a:r>
            <a:r>
              <a:rPr lang="vi-VN" sz="2800" i="1">
                <a:latin typeface="Times New Roman" panose="02020603050405020304" pitchFamily="18" charset="0"/>
                <a:ea typeface="Calibri" panose="020F0502020204030204" pitchFamily="34" charset="0"/>
              </a:rPr>
              <a:t> hướng tay cô bạn chỉ.// Một vài khóm hoa sao </a:t>
            </a:r>
            <a:r>
              <a:rPr lang="vi-VN" sz="2800" i="1" u="sng">
                <a:latin typeface="Times New Roman" panose="02020603050405020304" pitchFamily="18" charset="0"/>
                <a:ea typeface="Calibri" panose="020F0502020204030204" pitchFamily="34" charset="0"/>
              </a:rPr>
              <a:t>màu tím hồng</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nhỏ li ti</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xôn xao </a:t>
            </a:r>
            <a:r>
              <a:rPr lang="vi-VN" sz="2800" i="1">
                <a:latin typeface="Times New Roman" panose="02020603050405020304" pitchFamily="18" charset="0"/>
                <a:ea typeface="Calibri" panose="020F0502020204030204" pitchFamily="34" charset="0"/>
              </a:rPr>
              <a:t>trong nắng.//</a:t>
            </a:r>
            <a:endParaRPr lang="en-US" sz="2800">
              <a:latin typeface="Times New Roman" panose="02020603050405020304" pitchFamily="18" charset="0"/>
              <a:ea typeface="Calibri" panose="020F0502020204030204" pitchFamily="34" charset="0"/>
            </a:endParaRPr>
          </a:p>
          <a:p>
            <a:pPr indent="116205" algn="just">
              <a:lnSpc>
                <a:spcPct val="115000"/>
              </a:lnSpc>
            </a:pPr>
            <a:r>
              <a:rPr lang="vi-VN" sz="2800" i="1">
                <a:latin typeface="Times New Roman" panose="02020603050405020304" pitchFamily="18" charset="0"/>
                <a:ea typeface="Calibri" panose="020F0502020204030204" pitchFamily="34" charset="0"/>
              </a:rPr>
              <a:t>Uyên đã </a:t>
            </a:r>
            <a:r>
              <a:rPr lang="vi-VN" sz="2800" i="1" u="sng">
                <a:latin typeface="Times New Roman" panose="02020603050405020304" pitchFamily="18" charset="0"/>
                <a:ea typeface="Calibri" panose="020F0502020204030204" pitchFamily="34" charset="0"/>
              </a:rPr>
              <a:t>thấm mệt</a:t>
            </a:r>
            <a:r>
              <a:rPr lang="vi-VN" sz="2800" i="1">
                <a:latin typeface="Times New Roman" panose="02020603050405020304" pitchFamily="18" charset="0"/>
                <a:ea typeface="Calibri" panose="020F0502020204030204" pitchFamily="34" charset="0"/>
              </a:rPr>
              <a:t>/ nhưng sự </a:t>
            </a:r>
            <a:r>
              <a:rPr lang="vi-VN" sz="2800" i="1" u="sng">
                <a:latin typeface="Times New Roman" panose="02020603050405020304" pitchFamily="18" charset="0"/>
                <a:ea typeface="Calibri" panose="020F0502020204030204" pitchFamily="34" charset="0"/>
              </a:rPr>
              <a:t>hào hứng</a:t>
            </a:r>
            <a:r>
              <a:rPr lang="vi-VN" sz="2800" i="1">
                <a:latin typeface="Times New Roman" panose="02020603050405020304" pitchFamily="18" charset="0"/>
                <a:ea typeface="Calibri" panose="020F0502020204030204" pitchFamily="34" charset="0"/>
              </a:rPr>
              <a:t> của bạn khiến em </a:t>
            </a:r>
            <a:r>
              <a:rPr lang="vi-VN" sz="2800" i="1" u="sng">
                <a:latin typeface="Times New Roman" panose="02020603050405020304" pitchFamily="18" charset="0"/>
                <a:ea typeface="Calibri" panose="020F0502020204030204" pitchFamily="34" charset="0"/>
              </a:rPr>
              <a:t>phấn chấn</a:t>
            </a:r>
            <a:r>
              <a:rPr lang="vi-VN" sz="2800" i="1">
                <a:latin typeface="Times New Roman" panose="02020603050405020304" pitchFamily="18" charset="0"/>
                <a:ea typeface="Calibri" panose="020F0502020204030204" pitchFamily="34" charset="0"/>
              </a:rPr>
              <a:t> hơn.// Hai đứa </a:t>
            </a:r>
            <a:r>
              <a:rPr lang="vi-VN" sz="2800" i="1" u="sng">
                <a:latin typeface="Times New Roman" panose="02020603050405020304" pitchFamily="18" charset="0"/>
                <a:ea typeface="Calibri" panose="020F0502020204030204" pitchFamily="34" charset="0"/>
              </a:rPr>
              <a:t>tỉ mẩn</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gieo</a:t>
            </a:r>
            <a:r>
              <a:rPr lang="vi-VN" sz="2800" i="1">
                <a:latin typeface="Times New Roman" panose="02020603050405020304" pitchFamily="18" charset="0"/>
                <a:ea typeface="Calibri" panose="020F0502020204030204" pitchFamily="34" charset="0"/>
              </a:rPr>
              <a:t> những nhúm hạt/ xuống từng gốc cây.// Xong việc,/ cô bạn </a:t>
            </a:r>
            <a:r>
              <a:rPr lang="vi-VN" sz="2800" i="1" u="sng">
                <a:latin typeface="Times New Roman" panose="02020603050405020304" pitchFamily="18" charset="0"/>
                <a:ea typeface="Calibri" panose="020F0502020204030204" pitchFamily="34" charset="0"/>
              </a:rPr>
              <a:t>vẫy</a:t>
            </a:r>
            <a:r>
              <a:rPr lang="vi-VN" sz="2800" i="1">
                <a:latin typeface="Times New Roman" panose="02020603050405020304" pitchFamily="18" charset="0"/>
                <a:ea typeface="Calibri" panose="020F0502020204030204" pitchFamily="34" charset="0"/>
              </a:rPr>
              <a:t> đôi bàn tay </a:t>
            </a:r>
            <a:r>
              <a:rPr lang="vi-VN" sz="2800" i="1" u="sng">
                <a:latin typeface="Times New Roman" panose="02020603050405020304" pitchFamily="18" charset="0"/>
                <a:ea typeface="Calibri" panose="020F0502020204030204" pitchFamily="34" charset="0"/>
              </a:rPr>
              <a:t>gầy gò</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cười tươi</a:t>
            </a:r>
            <a:r>
              <a:rPr lang="vi-VN" sz="2800" i="1">
                <a:latin typeface="Times New Roman" panose="02020603050405020304" pitchFamily="18" charset="0"/>
                <a:ea typeface="Calibri" panose="020F0502020204030204" pitchFamily="34" charset="0"/>
              </a:rPr>
              <a:t> như nắng toả chào Uyên.//</a:t>
            </a:r>
            <a:endParaRPr lang="en-US" sz="2800">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xmlns="" id="{3489BCFA-E143-308B-3CEE-DCF2F1F58784}"/>
              </a:ext>
            </a:extLst>
          </p:cNvPr>
          <p:cNvPicPr>
            <a:picLocks noChangeAspect="1"/>
          </p:cNvPicPr>
          <p:nvPr/>
        </p:nvPicPr>
        <p:blipFill>
          <a:blip r:embed="rId3"/>
          <a:stretch>
            <a:fillRect/>
          </a:stretch>
        </p:blipFill>
        <p:spPr>
          <a:xfrm>
            <a:off x="1017592" y="67874"/>
            <a:ext cx="10156816" cy="1121761"/>
          </a:xfrm>
          <a:prstGeom prst="rect">
            <a:avLst/>
          </a:prstGeom>
        </p:spPr>
      </p:pic>
    </p:spTree>
    <p:extLst>
      <p:ext uri="{BB962C8B-B14F-4D97-AF65-F5344CB8AC3E}">
        <p14:creationId xmlns:p14="http://schemas.microsoft.com/office/powerpoint/2010/main" val="1549504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7CDDC3CC-03EC-6B6B-0948-CA977D547015}"/>
              </a:ext>
            </a:extLst>
          </p:cNvPr>
          <p:cNvGrpSpPr/>
          <p:nvPr/>
        </p:nvGrpSpPr>
        <p:grpSpPr>
          <a:xfrm>
            <a:off x="383984" y="2808083"/>
            <a:ext cx="5151173" cy="3449105"/>
            <a:chOff x="383984" y="2808083"/>
            <a:chExt cx="5151173" cy="3449105"/>
          </a:xfrm>
        </p:grpSpPr>
        <p:sp>
          <p:nvSpPr>
            <p:cNvPr id="2" name="Rectangle: Rounded Corners 1">
              <a:extLst>
                <a:ext uri="{FF2B5EF4-FFF2-40B4-BE49-F238E27FC236}">
                  <a16:creationId xmlns:a16="http://schemas.microsoft.com/office/drawing/2014/main" xmlns="" id="{3BAD87BB-FC86-E1DC-5C92-826149F1FD7E}"/>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5F33EB36-1CEC-66A4-79C7-6102B6493D2C}"/>
                </a:ext>
              </a:extLst>
            </p:cNvPr>
            <p:cNvSpPr txBox="1"/>
            <p:nvPr/>
          </p:nvSpPr>
          <p:spPr>
            <a:xfrm>
              <a:off x="853674" y="3533163"/>
              <a:ext cx="4681483"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Phân công đọc theo đoạn.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Tất cả thành viên đều đọc.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Giải nghĩa từ cùng nhau.</a:t>
              </a:r>
            </a:p>
          </p:txBody>
        </p:sp>
        <p:grpSp>
          <p:nvGrpSpPr>
            <p:cNvPr id="4" name="Group 3">
              <a:extLst>
                <a:ext uri="{FF2B5EF4-FFF2-40B4-BE49-F238E27FC236}">
                  <a16:creationId xmlns:a16="http://schemas.microsoft.com/office/drawing/2014/main" xmlns="" id="{74E763A0-D32B-B52A-D866-AAEC0A4EC434}"/>
                </a:ext>
              </a:extLst>
            </p:cNvPr>
            <p:cNvGrpSpPr/>
            <p:nvPr/>
          </p:nvGrpSpPr>
          <p:grpSpPr>
            <a:xfrm>
              <a:off x="1340327" y="2808083"/>
              <a:ext cx="3008632" cy="894973"/>
              <a:chOff x="1419116" y="2844599"/>
              <a:chExt cx="3008632" cy="894973"/>
            </a:xfrm>
          </p:grpSpPr>
          <p:pic>
            <p:nvPicPr>
              <p:cNvPr id="5" name="Picture 7">
                <a:extLst>
                  <a:ext uri="{FF2B5EF4-FFF2-40B4-BE49-F238E27FC236}">
                    <a16:creationId xmlns:a16="http://schemas.microsoft.com/office/drawing/2014/main" xmlns="" id="{1E10BC54-C55B-76EB-1661-AC6909E7D4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9116" y="2860618"/>
                <a:ext cx="3008632" cy="878954"/>
              </a:xfrm>
              <a:prstGeom prst="rect">
                <a:avLst/>
              </a:prstGeom>
            </p:spPr>
          </p:pic>
          <p:sp>
            <p:nvSpPr>
              <p:cNvPr id="7" name="TextBox 6">
                <a:extLst>
                  <a:ext uri="{FF2B5EF4-FFF2-40B4-BE49-F238E27FC236}">
                    <a16:creationId xmlns:a16="http://schemas.microsoft.com/office/drawing/2014/main" xmlns="" id="{A8EFE455-C938-9EDA-A71A-19CFC2A4FC20}"/>
                  </a:ext>
                </a:extLst>
              </p:cNvPr>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00B050"/>
                    </a:solidFill>
                    <a:effectLst/>
                    <a:uLnTx/>
                    <a:uFillTx/>
                    <a:latin typeface="UVN Banh Mi" pitchFamily="2" charset="0"/>
                    <a:ea typeface="+mn-ea"/>
                    <a:cs typeface="+mn-cs"/>
                  </a:rPr>
                  <a:t>Yêu cầu</a:t>
                </a:r>
              </a:p>
            </p:txBody>
          </p:sp>
        </p:grpSp>
        <p:pic>
          <p:nvPicPr>
            <p:cNvPr id="9" name="Graphic 8" descr="Badge Tick1 with solid fill">
              <a:extLst>
                <a:ext uri="{FF2B5EF4-FFF2-40B4-BE49-F238E27FC236}">
                  <a16:creationId xmlns:a16="http://schemas.microsoft.com/office/drawing/2014/main" xmlns="" id="{A5B33153-ADFE-BAB9-FFE1-1ED69DED1C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6473" y="3717350"/>
              <a:ext cx="560531" cy="575070"/>
            </a:xfrm>
            <a:prstGeom prst="rect">
              <a:avLst/>
            </a:prstGeom>
          </p:spPr>
        </p:pic>
        <p:pic>
          <p:nvPicPr>
            <p:cNvPr id="10" name="Graphic 9" descr="Badge Tick1 with solid fill">
              <a:extLst>
                <a:ext uri="{FF2B5EF4-FFF2-40B4-BE49-F238E27FC236}">
                  <a16:creationId xmlns:a16="http://schemas.microsoft.com/office/drawing/2014/main" xmlns="" id="{7C46290E-4725-F8B8-160C-E435CAFF2A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6473" y="4594724"/>
              <a:ext cx="560531" cy="575070"/>
            </a:xfrm>
            <a:prstGeom prst="rect">
              <a:avLst/>
            </a:prstGeom>
          </p:spPr>
        </p:pic>
        <p:pic>
          <p:nvPicPr>
            <p:cNvPr id="11" name="Graphic 10" descr="Badge Tick1 with solid fill">
              <a:extLst>
                <a:ext uri="{FF2B5EF4-FFF2-40B4-BE49-F238E27FC236}">
                  <a16:creationId xmlns:a16="http://schemas.microsoft.com/office/drawing/2014/main" xmlns="" id="{37C68E7E-3071-83BA-95BA-523D8B8E36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96473" y="5419135"/>
              <a:ext cx="560531" cy="575070"/>
            </a:xfrm>
            <a:prstGeom prst="rect">
              <a:avLst/>
            </a:prstGeom>
          </p:spPr>
        </p:pic>
      </p:grpSp>
      <p:grpSp>
        <p:nvGrpSpPr>
          <p:cNvPr id="36" name="Group 35">
            <a:extLst>
              <a:ext uri="{FF2B5EF4-FFF2-40B4-BE49-F238E27FC236}">
                <a16:creationId xmlns:a16="http://schemas.microsoft.com/office/drawing/2014/main" xmlns="" id="{104B124D-B630-7FC6-F345-E9030BCDCC9F}"/>
              </a:ext>
            </a:extLst>
          </p:cNvPr>
          <p:cNvGrpSpPr/>
          <p:nvPr/>
        </p:nvGrpSpPr>
        <p:grpSpPr>
          <a:xfrm>
            <a:off x="5939066" y="2793144"/>
            <a:ext cx="5856461" cy="3464044"/>
            <a:chOff x="5608708" y="2793144"/>
            <a:chExt cx="5856461" cy="3464044"/>
          </a:xfrm>
        </p:grpSpPr>
        <p:sp>
          <p:nvSpPr>
            <p:cNvPr id="12" name="Rectangle: Rounded Corners 11">
              <a:extLst>
                <a:ext uri="{FF2B5EF4-FFF2-40B4-BE49-F238E27FC236}">
                  <a16:creationId xmlns:a16="http://schemas.microsoft.com/office/drawing/2014/main" xmlns=""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CA05E650-6C6A-5EFC-08CB-A3BD6D3530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xmlns="" id="{902A9C2C-746E-63B0-45FC-7C2594694771}"/>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17" name="Group 16">
              <a:extLst>
                <a:ext uri="{FF2B5EF4-FFF2-40B4-BE49-F238E27FC236}">
                  <a16:creationId xmlns:a16="http://schemas.microsoft.com/office/drawing/2014/main" xmlns=""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7E6BE7-0C74-8294-3368-CB8A4A90942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BBD4652-D1BB-C884-A0D5-8960647DE80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B6DB370-F95B-8782-EBBA-F8DA5D6D331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76A94D3-A6F0-F5EF-5226-225A4897AB7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0044703-66A0-A544-CC90-20D0615771A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05B3B89C-4C87-9187-68F8-BDB7C2E059E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DF198AD5-6C99-54BE-B1DE-CD2CB8FCD5D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FB3F5AD-E7AF-621A-56E0-D551E9839FC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37102CD-EA9D-E615-2AC4-98FDE20163F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xmlns=""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grpSp>
      <p:pic>
        <p:nvPicPr>
          <p:cNvPr id="6" name="Picture 5">
            <a:extLst>
              <a:ext uri="{FF2B5EF4-FFF2-40B4-BE49-F238E27FC236}">
                <a16:creationId xmlns:a16="http://schemas.microsoft.com/office/drawing/2014/main" xmlns="" id="{8A03D128-866C-E618-A84E-3F7542A7A6A8}"/>
              </a:ext>
            </a:extLst>
          </p:cNvPr>
          <p:cNvPicPr>
            <a:picLocks noChangeAspect="1"/>
          </p:cNvPicPr>
          <p:nvPr/>
        </p:nvPicPr>
        <p:blipFill>
          <a:blip r:embed="rId10"/>
          <a:stretch>
            <a:fillRect/>
          </a:stretch>
        </p:blipFill>
        <p:spPr>
          <a:xfrm>
            <a:off x="676738" y="290559"/>
            <a:ext cx="11900423" cy="3773751"/>
          </a:xfrm>
          <a:prstGeom prst="rect">
            <a:avLst/>
          </a:prstGeom>
        </p:spPr>
      </p:pic>
    </p:spTree>
    <p:extLst>
      <p:ext uri="{BB962C8B-B14F-4D97-AF65-F5344CB8AC3E}">
        <p14:creationId xmlns:p14="http://schemas.microsoft.com/office/powerpoint/2010/main" val="2286519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ppt_y</p:attrName>
                                        </p:attrNameLst>
                                      </p:cBhvr>
                                      <p:tavLst>
                                        <p:tav tm="0">
                                          <p:val>
                                            <p:strVal val="#ppt_y+#ppt_h*1.125000"/>
                                          </p:val>
                                        </p:tav>
                                        <p:tav tm="100000">
                                          <p:val>
                                            <p:strVal val="#ppt_y"/>
                                          </p:val>
                                        </p:tav>
                                      </p:tavLst>
                                    </p:anim>
                                    <p:animEffect transition="in" filter="wipe(up)">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104B124D-B630-7FC6-F345-E9030BCDCC9F}"/>
              </a:ext>
            </a:extLst>
          </p:cNvPr>
          <p:cNvGrpSpPr/>
          <p:nvPr/>
        </p:nvGrpSpPr>
        <p:grpSpPr>
          <a:xfrm>
            <a:off x="3167769" y="2476621"/>
            <a:ext cx="5856461" cy="3464044"/>
            <a:chOff x="5608708" y="2793144"/>
            <a:chExt cx="5856461" cy="3464044"/>
          </a:xfrm>
        </p:grpSpPr>
        <p:sp>
          <p:nvSpPr>
            <p:cNvPr id="12" name="Rectangle: Rounded Corners 11">
              <a:extLst>
                <a:ext uri="{FF2B5EF4-FFF2-40B4-BE49-F238E27FC236}">
                  <a16:creationId xmlns:a16="http://schemas.microsoft.com/office/drawing/2014/main" xmlns=""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CA05E650-6C6A-5EFC-08CB-A3BD6D3530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xmlns="" id="{902A9C2C-746E-63B0-45FC-7C2594694771}"/>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17" name="Group 16">
              <a:extLst>
                <a:ext uri="{FF2B5EF4-FFF2-40B4-BE49-F238E27FC236}">
                  <a16:creationId xmlns:a16="http://schemas.microsoft.com/office/drawing/2014/main" xmlns=""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7E6BE7-0C74-8294-3368-CB8A4A90942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BBD4652-D1BB-C884-A0D5-8960647DE8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B6DB370-F95B-8782-EBBA-F8DA5D6D331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76A94D3-A6F0-F5EF-5226-225A4897AB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0044703-66A0-A544-CC90-20D0615771A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05B3B89C-4C87-9187-68F8-BDB7C2E059E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DF198AD5-6C99-54BE-B1DE-CD2CB8FCD5D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FB3F5AD-E7AF-621A-56E0-D551E9839FC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37102CD-EA9D-E615-2AC4-98FDE20163F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xmlns=""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grpSp>
      <p:pic>
        <p:nvPicPr>
          <p:cNvPr id="14" name="Picture 19">
            <a:extLst>
              <a:ext uri="{FF2B5EF4-FFF2-40B4-BE49-F238E27FC236}">
                <a16:creationId xmlns:a16="http://schemas.microsoft.com/office/drawing/2014/main" xmlns="" id="{42325571-CDD8-6214-C6C9-DDA616374B7F}"/>
              </a:ext>
            </a:extLst>
          </p:cNvPr>
          <p:cNvPicPr>
            <a:picLocks noChangeAspect="1"/>
          </p:cNvPicPr>
          <p:nvPr/>
        </p:nvPicPr>
        <p:blipFill>
          <a:blip r:embed="rId7"/>
          <a:srcRect/>
          <a:stretch>
            <a:fillRect/>
          </a:stretch>
        </p:blipFill>
        <p:spPr>
          <a:xfrm>
            <a:off x="9548924" y="2036040"/>
            <a:ext cx="2204714" cy="4666061"/>
          </a:xfrm>
          <a:prstGeom prst="rect">
            <a:avLst/>
          </a:prstGeom>
        </p:spPr>
      </p:pic>
      <p:pic>
        <p:nvPicPr>
          <p:cNvPr id="25" name="Picture 20">
            <a:extLst>
              <a:ext uri="{FF2B5EF4-FFF2-40B4-BE49-F238E27FC236}">
                <a16:creationId xmlns:a16="http://schemas.microsoft.com/office/drawing/2014/main" xmlns="" id="{2B55E355-084A-EABF-3373-43A5B37F270B}"/>
              </a:ext>
            </a:extLst>
          </p:cNvPr>
          <p:cNvPicPr>
            <a:picLocks noChangeAspect="1"/>
          </p:cNvPicPr>
          <p:nvPr/>
        </p:nvPicPr>
        <p:blipFill>
          <a:blip r:embed="rId8"/>
          <a:srcRect/>
          <a:stretch>
            <a:fillRect/>
          </a:stretch>
        </p:blipFill>
        <p:spPr>
          <a:xfrm>
            <a:off x="623767" y="1973314"/>
            <a:ext cx="1856049" cy="4728787"/>
          </a:xfrm>
          <a:prstGeom prst="rect">
            <a:avLst/>
          </a:prstGeom>
        </p:spPr>
      </p:pic>
      <p:pic>
        <p:nvPicPr>
          <p:cNvPr id="2" name="Picture 1">
            <a:extLst>
              <a:ext uri="{FF2B5EF4-FFF2-40B4-BE49-F238E27FC236}">
                <a16:creationId xmlns:a16="http://schemas.microsoft.com/office/drawing/2014/main" xmlns="" id="{429416BA-E613-D297-B9A4-1842D818CE88}"/>
              </a:ext>
            </a:extLst>
          </p:cNvPr>
          <p:cNvPicPr>
            <a:picLocks noChangeAspect="1"/>
          </p:cNvPicPr>
          <p:nvPr/>
        </p:nvPicPr>
        <p:blipFill>
          <a:blip r:embed="rId9"/>
          <a:stretch>
            <a:fillRect/>
          </a:stretch>
        </p:blipFill>
        <p:spPr>
          <a:xfrm>
            <a:off x="535438" y="333101"/>
            <a:ext cx="11656562" cy="2804403"/>
          </a:xfrm>
          <a:prstGeom prst="rect">
            <a:avLst/>
          </a:prstGeom>
        </p:spPr>
      </p:pic>
    </p:spTree>
    <p:extLst>
      <p:ext uri="{BB962C8B-B14F-4D97-AF65-F5344CB8AC3E}">
        <p14:creationId xmlns:p14="http://schemas.microsoft.com/office/powerpoint/2010/main" val="96869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xmlns=""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xmlns="" id="{2CB58448-F40C-344B-C82A-25F26DC95212}"/>
                </a:ext>
              </a:extLst>
            </p:cNvPr>
            <p:cNvSpPr txBox="1"/>
            <p:nvPr/>
          </p:nvSpPr>
          <p:spPr>
            <a:xfrm>
              <a:off x="5343514" y="1837239"/>
              <a:ext cx="5479339" cy="33098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97132">
                      <a:lumMod val="75000"/>
                    </a:srgbClr>
                  </a:solidFill>
                  <a:effectLst/>
                  <a:uLnTx/>
                  <a:uFillTx/>
                  <a:latin typeface="Aptos" panose="02110004020202020204"/>
                  <a:ea typeface="+mn-ea"/>
                  <a:cs typeface="+mn-cs"/>
                </a:rPr>
                <a:t>Bày tỏ suy nghĩ, cảm xúc khi xem các nội dung trên.</a:t>
              </a:r>
            </a:p>
          </p:txBody>
        </p:sp>
      </p:grpSp>
      <p:pic>
        <p:nvPicPr>
          <p:cNvPr id="8194" name="Picture 2" descr="19+ Mẫu Cô Giáo Vector File PSD, PNG, EPS, SVG - Miễn Phí">
            <a:extLst>
              <a:ext uri="{FF2B5EF4-FFF2-40B4-BE49-F238E27FC236}">
                <a16:creationId xmlns:a16="http://schemas.microsoft.com/office/drawing/2014/main" xmlns="" id="{3E9F5314-0EFA-190D-85B4-A00584C1B2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44" b="97656" l="9961" r="89844">
                        <a14:foregroundMark x1="26855" y1="2539" x2="35645" y2="10938"/>
                        <a14:foregroundMark x1="24609" y1="4785" x2="29492" y2="8301"/>
                        <a14:foregroundMark x1="27734" y1="30371" x2="29883" y2="33984"/>
                        <a14:foregroundMark x1="35645" y1="32617" x2="38770" y2="32617"/>
                        <a14:foregroundMark x1="63574" y1="38867" x2="70215" y2="28223"/>
                        <a14:foregroundMark x1="44531" y1="46387" x2="72363" y2="44141"/>
                        <a14:foregroundMark x1="46289" y1="44531" x2="62695" y2="45020"/>
                        <a14:foregroundMark x1="66602" y1="41504" x2="69336" y2="41895"/>
                        <a14:foregroundMark x1="41895" y1="58691" x2="43652" y2="65332"/>
                        <a14:foregroundMark x1="39258" y1="71973" x2="33887" y2="84863"/>
                        <a14:foregroundMark x1="32617" y1="87891" x2="32129" y2="96387"/>
                        <a14:foregroundMark x1="31738" y1="94141" x2="39258" y2="97656"/>
                        <a14:foregroundMark x1="41406" y1="39258" x2="41406" y2="39258"/>
                        <a14:foregroundMark x1="31738" y1="6543" x2="33887" y2="10938"/>
                        <a14:foregroundMark x1="29004" y1="24219" x2="30371" y2="24219"/>
                        <a14:backgroundMark x1="10449" y1="2930" x2="18457" y2="10547"/>
                        <a14:backgroundMark x1="13574" y1="2930" x2="13574" y2="2930"/>
                      </a14:backgroundRemoval>
                    </a14:imgEffect>
                  </a14:imgLayer>
                </a14:imgProps>
              </a:ext>
              <a:ext uri="{28A0092B-C50C-407E-A947-70E740481C1C}">
                <a14:useLocalDpi xmlns:a14="http://schemas.microsoft.com/office/drawing/2010/main" val="0"/>
              </a:ext>
            </a:extLst>
          </a:blip>
          <a:srcRect/>
          <a:stretch>
            <a:fillRect/>
          </a:stretch>
        </p:blipFill>
        <p:spPr bwMode="auto">
          <a:xfrm>
            <a:off x="779645" y="1430529"/>
            <a:ext cx="5241204" cy="52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3999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xmlns="" id="{D2122D77-A1E6-A066-4531-8E8CB80ABDCF}"/>
              </a:ext>
            </a:extLst>
          </p:cNvPr>
          <p:cNvPicPr>
            <a:picLocks noChangeAspect="1"/>
          </p:cNvPicPr>
          <p:nvPr/>
        </p:nvPicPr>
        <p:blipFill>
          <a:blip r:embed="rId5"/>
          <a:srcRect/>
          <a:stretch>
            <a:fillRect/>
          </a:stretch>
        </p:blipFill>
        <p:spPr>
          <a:xfrm>
            <a:off x="463910" y="2232224"/>
            <a:ext cx="5322082" cy="4625776"/>
          </a:xfrm>
          <a:prstGeom prst="rect">
            <a:avLst/>
          </a:prstGeom>
        </p:spPr>
      </p:pic>
      <p:pic>
        <p:nvPicPr>
          <p:cNvPr id="6" name="Picture 5">
            <a:extLst>
              <a:ext uri="{FF2B5EF4-FFF2-40B4-BE49-F238E27FC236}">
                <a16:creationId xmlns:a16="http://schemas.microsoft.com/office/drawing/2014/main" xmlns="" id="{4A4AA706-39FE-E86E-FD8D-34CB849A549A}"/>
              </a:ext>
            </a:extLst>
          </p:cNvPr>
          <p:cNvPicPr>
            <a:picLocks noChangeAspect="1"/>
          </p:cNvPicPr>
          <p:nvPr/>
        </p:nvPicPr>
        <p:blipFill>
          <a:blip r:embed="rId6"/>
          <a:stretch>
            <a:fillRect/>
          </a:stretch>
        </p:blipFill>
        <p:spPr>
          <a:xfrm>
            <a:off x="1025093" y="0"/>
            <a:ext cx="10702997" cy="6858000"/>
          </a:xfrm>
          <a:prstGeom prst="rect">
            <a:avLst/>
          </a:prstGeom>
        </p:spPr>
      </p:pic>
    </p:spTree>
    <p:controls>
      <mc:AlternateContent xmlns:mc="http://schemas.openxmlformats.org/markup-compatibility/2006">
        <mc:Choice xmlns:v="urn:schemas-microsoft-com:vml" Requires="v">
          <p:control spid="2050" r:id="rId2" imgW="4848120" imgH="1390680"/>
        </mc:Choice>
        <mc:Fallback>
          <p:control r:id="rId2" imgW="4848120" imgH="13906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169150" y="4137025"/>
                  <a:ext cx="4849813"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42267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DD75DA-B10C-863E-56F5-D1ABA50B3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2" name="Picture 1">
            <a:extLst>
              <a:ext uri="{FF2B5EF4-FFF2-40B4-BE49-F238E27FC236}">
                <a16:creationId xmlns:a16="http://schemas.microsoft.com/office/drawing/2014/main" xmlns="" id="{F7A57C22-DA56-CC9C-E6A5-5D4D763CDA78}"/>
              </a:ext>
            </a:extLst>
          </p:cNvPr>
          <p:cNvPicPr>
            <a:picLocks noChangeAspect="1"/>
          </p:cNvPicPr>
          <p:nvPr/>
        </p:nvPicPr>
        <p:blipFill>
          <a:blip r:embed="rId5"/>
          <a:stretch>
            <a:fillRect/>
          </a:stretch>
        </p:blipFill>
        <p:spPr>
          <a:xfrm>
            <a:off x="-218304" y="475232"/>
            <a:ext cx="8590008" cy="5907536"/>
          </a:xfrm>
          <a:prstGeom prst="rect">
            <a:avLst/>
          </a:prstGeom>
        </p:spPr>
      </p:pic>
    </p:spTree>
    <p:extLst>
      <p:ext uri="{BB962C8B-B14F-4D97-AF65-F5344CB8AC3E}">
        <p14:creationId xmlns:p14="http://schemas.microsoft.com/office/powerpoint/2010/main" val="18309098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D0920E54-55EA-372E-15C1-76A4CE4A7053}"/>
              </a:ext>
            </a:extLst>
          </p:cNvPr>
          <p:cNvGrpSpPr/>
          <p:nvPr/>
        </p:nvGrpSpPr>
        <p:grpSpPr>
          <a:xfrm>
            <a:off x="2220044" y="714352"/>
            <a:ext cx="7751912" cy="3348761"/>
            <a:chOff x="224968" y="4541067"/>
            <a:chExt cx="12067831" cy="2051301"/>
          </a:xfrm>
        </p:grpSpPr>
        <p:sp>
          <p:nvSpPr>
            <p:cNvPr id="13" name="Rectangle: Rounded Corners 12">
              <a:extLst>
                <a:ext uri="{FF2B5EF4-FFF2-40B4-BE49-F238E27FC236}">
                  <a16:creationId xmlns:a16="http://schemas.microsoft.com/office/drawing/2014/main" xmlns=""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xmlns="" id="{34349907-32E2-073D-F84A-80D29F11D3E7}"/>
                </a:ext>
              </a:extLst>
            </p:cNvPr>
            <p:cNvSpPr txBox="1"/>
            <p:nvPr/>
          </p:nvSpPr>
          <p:spPr>
            <a:xfrm>
              <a:off x="519912" y="4784317"/>
              <a:ext cx="11490613" cy="1564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Tưởng tượng, đóng vai Uyên và người bạn mới để cùng trò chuyện</a:t>
              </a: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khi gặp lại nhau dưới những gốc anh đào.</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xmlns=""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xmlns=""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907456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2" presetClass="entr" presetSubtype="4" fill="hold" nodeType="with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D0920E54-55EA-372E-15C1-76A4CE4A7053}"/>
              </a:ext>
            </a:extLst>
          </p:cNvPr>
          <p:cNvGrpSpPr/>
          <p:nvPr/>
        </p:nvGrpSpPr>
        <p:grpSpPr>
          <a:xfrm>
            <a:off x="676994" y="504801"/>
            <a:ext cx="11277222" cy="3370316"/>
            <a:chOff x="224968" y="4541067"/>
            <a:chExt cx="12067831" cy="2051301"/>
          </a:xfrm>
        </p:grpSpPr>
        <p:sp>
          <p:nvSpPr>
            <p:cNvPr id="13" name="Rectangle: Rounded Corners 12">
              <a:extLst>
                <a:ext uri="{FF2B5EF4-FFF2-40B4-BE49-F238E27FC236}">
                  <a16:creationId xmlns:a16="http://schemas.microsoft.com/office/drawing/2014/main" xmlns=""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xmlns="" id="{34349907-32E2-073D-F84A-80D29F11D3E7}"/>
                </a:ext>
              </a:extLst>
            </p:cNvPr>
            <p:cNvSpPr txBox="1"/>
            <p:nvPr/>
          </p:nvSpPr>
          <p:spPr>
            <a:xfrm>
              <a:off x="802186" y="4615979"/>
              <a:ext cx="11490613" cy="192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mn-ea"/>
                  <a:cs typeface="+mn-cs"/>
                </a:rPr>
                <a:t>G</a:t>
              </a:r>
              <a:r>
                <a:rPr kumimoji="0" lang="vi-VN" sz="4000" b="0" i="0" u="none" strike="noStrike" kern="1200" cap="none" spc="0" normalizeH="0" baseline="0" noProof="0">
                  <a:ln>
                    <a:noFill/>
                  </a:ln>
                  <a:effectLst/>
                  <a:uLnTx/>
                  <a:uFillTx/>
                  <a:latin typeface="Arial" panose="020B0604020202020204" pitchFamily="34" charset="0"/>
                  <a:ea typeface="+mn-ea"/>
                  <a:cs typeface="+mn-cs"/>
                </a:rPr>
                <a:t>ợi ý</a:t>
              </a:r>
              <a:r>
                <a:rPr kumimoji="0" lang="en-US" sz="4000" b="0" i="0" u="none" strike="noStrike" kern="1200" cap="none" spc="0" normalizeH="0" baseline="0" noProof="0">
                  <a:ln>
                    <a:noFill/>
                  </a:ln>
                  <a:effectLst/>
                  <a:uLnTx/>
                  <a:uFillTx/>
                  <a:latin typeface="Arial" panose="020B0604020202020204" pitchFamily="34" charset="0"/>
                  <a:ea typeface="+mn-ea"/>
                  <a:cs typeface="+mn-cs"/>
                </a:rPr>
                <a:t>:</a:t>
              </a:r>
              <a:endParaRPr kumimoji="0" lang="vi-VN" sz="4000" b="0" i="0" u="none" strike="noStrike" kern="1200" cap="none" spc="0" normalizeH="0" baseline="0" noProof="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Theo em, Uyên và người bạn đó sẽ trò chuyện về điều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Hai bạn sẽ làm gì khi gặp lại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Cảm xúc của mỗi bạn như thế nào?</a:t>
              </a:r>
            </a:p>
          </p:txBody>
        </p:sp>
      </p:grpSp>
      <p:pic>
        <p:nvPicPr>
          <p:cNvPr id="4" name="Picture 3">
            <a:extLst>
              <a:ext uri="{FF2B5EF4-FFF2-40B4-BE49-F238E27FC236}">
                <a16:creationId xmlns:a16="http://schemas.microsoft.com/office/drawing/2014/main" xmlns=""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xmlns=""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074536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2" presetClass="entr" presetSubtype="4" fill="hold" nodeType="with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5B9C3748-CAB6-17DF-6B10-9E0E7A686930}"/>
              </a:ext>
            </a:extLst>
          </p:cNvPr>
          <p:cNvSpPr/>
          <p:nvPr/>
        </p:nvSpPr>
        <p:spPr>
          <a:xfrm>
            <a:off x="1985559" y="1001162"/>
            <a:ext cx="7444191" cy="48556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D6B59166-B3EC-5327-C384-DFB24387B251}"/>
              </a:ext>
            </a:extLst>
          </p:cNvPr>
          <p:cNvSpPr txBox="1"/>
          <p:nvPr/>
        </p:nvSpPr>
        <p:spPr>
          <a:xfrm>
            <a:off x="2342091" y="2018991"/>
            <a:ext cx="7225690" cy="883062"/>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a:ln>
                  <a:solidFill>
                    <a:sysClr val="windowText" lastClr="000000"/>
                  </a:solidFill>
                </a:ln>
                <a:solidFill>
                  <a:srgbClr val="00CCFF"/>
                </a:solidFill>
                <a:effectLst/>
                <a:uLnTx/>
                <a:uFillTx/>
                <a:latin typeface="SVN-Gretoon" panose="02040603050506020204" pitchFamily="18" charset="0"/>
                <a:ea typeface="+mn-ea"/>
                <a:cs typeface="+mn-cs"/>
              </a:rPr>
              <a:t>CÙNG</a:t>
            </a:r>
            <a:r>
              <a:rPr kumimoji="0" lang="en-US" sz="4800" b="0" i="0" u="none" strike="noStrike" kern="1200" cap="none" spc="0" normalizeH="0" noProof="0">
                <a:ln>
                  <a:solidFill>
                    <a:sysClr val="windowText" lastClr="000000"/>
                  </a:solidFill>
                </a:ln>
                <a:solidFill>
                  <a:srgbClr val="00CCFF"/>
                </a:solidFill>
                <a:effectLst/>
                <a:uLnTx/>
                <a:uFillTx/>
                <a:latin typeface="SVN-Gretoon" panose="02040603050506020204" pitchFamily="18" charset="0"/>
                <a:ea typeface="+mn-ea"/>
                <a:cs typeface="+mn-cs"/>
              </a:rPr>
              <a:t> SÁNG TẠO</a:t>
            </a:r>
            <a:endParaRPr kumimoji="0" lang="en-US" sz="4800" b="0" i="0" u="none" strike="noStrike" kern="1200" cap="none" spc="0" normalizeH="0" baseline="0" noProof="0">
              <a:ln>
                <a:solidFill>
                  <a:sysClr val="windowText" lastClr="000000"/>
                </a:solidFill>
              </a:ln>
              <a:solidFill>
                <a:srgbClr val="E97132"/>
              </a:solidFill>
              <a:effectLst/>
              <a:uLnTx/>
              <a:uFillTx/>
              <a:latin typeface="SVN-Gretoon" panose="02040603050506020204" pitchFamily="18" charset="0"/>
              <a:ea typeface="+mn-ea"/>
              <a:cs typeface="+mn-cs"/>
            </a:endParaRPr>
          </a:p>
        </p:txBody>
      </p:sp>
      <p:pic>
        <p:nvPicPr>
          <p:cNvPr id="18" name="Picture 17" descr="A couple of cartoon characters&#10;&#10;Description automatically generated">
            <a:extLst>
              <a:ext uri="{FF2B5EF4-FFF2-40B4-BE49-F238E27FC236}">
                <a16:creationId xmlns:a16="http://schemas.microsoft.com/office/drawing/2014/main" xmlns="" id="{99784136-8B72-3558-FE60-2D4D190AA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98" y="3087553"/>
            <a:ext cx="4702912" cy="2583785"/>
          </a:xfrm>
          <a:prstGeom prst="rect">
            <a:avLst/>
          </a:prstGeom>
        </p:spPr>
      </p:pic>
    </p:spTree>
    <p:extLst>
      <p:ext uri="{BB962C8B-B14F-4D97-AF65-F5344CB8AC3E}">
        <p14:creationId xmlns:p14="http://schemas.microsoft.com/office/powerpoint/2010/main" val="970401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8AFEB657-393D-74F7-3827-3E13E037A162}"/>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3DA3574-81D2-087F-559A-EBEA587BC981}"/>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F1FCDDD9-0B20-1026-3BF8-471284C55DD0}"/>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xmlns="" id="{3D429B6E-2644-D9C3-A626-B001F33D35DA}"/>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4E6538F5-1734-24E2-08E6-E5F7684C131A}"/>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xmlns="" id="{DB4B0A71-0B01-3313-5BF6-DCB9C00A97EA}"/>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BD92A97D-8EB7-5718-1869-959EB0DF66C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xmlns="" id="{09932B71-FB26-F3DB-B198-7CD457DAA2DB}"/>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E4E8DF49-4B1C-23B7-2E96-510A98FE4E0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xmlns="" id="{EE569FB5-72DB-ED8C-9592-02E812E3502D}"/>
              </a:ext>
            </a:extLst>
          </p:cNvPr>
          <p:cNvPicPr>
            <a:picLocks noChangeAspect="1"/>
          </p:cNvPicPr>
          <p:nvPr/>
        </p:nvPicPr>
        <p:blipFill>
          <a:blip r:embed="rId4"/>
          <a:stretch>
            <a:fillRect/>
          </a:stretch>
        </p:blipFill>
        <p:spPr>
          <a:xfrm>
            <a:off x="2809971" y="243312"/>
            <a:ext cx="6572058" cy="1585097"/>
          </a:xfrm>
          <a:prstGeom prst="rect">
            <a:avLst/>
          </a:prstGeom>
        </p:spPr>
      </p:pic>
    </p:spTree>
    <p:extLst>
      <p:ext uri="{BB962C8B-B14F-4D97-AF65-F5344CB8AC3E}">
        <p14:creationId xmlns:p14="http://schemas.microsoft.com/office/powerpoint/2010/main" val="35841242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xmlns=""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181100"/>
            <a:ext cx="5676900" cy="5676900"/>
          </a:xfrm>
          <a:prstGeom prst="rect">
            <a:avLst/>
          </a:prstGeom>
        </p:spPr>
      </p:pic>
      <p:pic>
        <p:nvPicPr>
          <p:cNvPr id="2" name="Picture 1">
            <a:extLst>
              <a:ext uri="{FF2B5EF4-FFF2-40B4-BE49-F238E27FC236}">
                <a16:creationId xmlns:a16="http://schemas.microsoft.com/office/drawing/2014/main" xmlns="" id="{1C206131-471C-7687-07C5-A997A189EF32}"/>
              </a:ext>
            </a:extLst>
          </p:cNvPr>
          <p:cNvPicPr>
            <a:picLocks noChangeAspect="1"/>
          </p:cNvPicPr>
          <p:nvPr/>
        </p:nvPicPr>
        <p:blipFill>
          <a:blip r:embed="rId4"/>
          <a:stretch>
            <a:fillRect/>
          </a:stretch>
        </p:blipFill>
        <p:spPr>
          <a:xfrm>
            <a:off x="4190676" y="1266967"/>
            <a:ext cx="7468247" cy="5505165"/>
          </a:xfrm>
          <a:prstGeom prst="rect">
            <a:avLst/>
          </a:prstGeom>
        </p:spPr>
      </p:pic>
    </p:spTree>
    <p:extLst>
      <p:ext uri="{BB962C8B-B14F-4D97-AF65-F5344CB8AC3E}">
        <p14:creationId xmlns:p14="http://schemas.microsoft.com/office/powerpoint/2010/main" val="23307855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background">
            <a:extLst>
              <a:ext uri="{FF2B5EF4-FFF2-40B4-BE49-F238E27FC236}">
                <a16:creationId xmlns:a16="http://schemas.microsoft.com/office/drawing/2014/main" xmlns="" id="{DBB4E933-4133-7ED3-DA0C-0E5BE40FF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049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background">
            <a:extLst>
              <a:ext uri="{FF2B5EF4-FFF2-40B4-BE49-F238E27FC236}">
                <a16:creationId xmlns:a16="http://schemas.microsoft.com/office/drawing/2014/main" xmlns="" id="{F0F45CBC-81B9-8476-AF51-8A4C0D7CF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408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xmlns=""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xmlns="" id="{2CB58448-F40C-344B-C82A-25F26DC95212}"/>
                </a:ext>
              </a:extLst>
            </p:cNvPr>
            <p:cNvSpPr txBox="1"/>
            <p:nvPr/>
          </p:nvSpPr>
          <p:spPr>
            <a:xfrm>
              <a:off x="5343514" y="1837239"/>
              <a:ext cx="5479339" cy="33098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97132">
                      <a:lumMod val="75000"/>
                    </a:srgbClr>
                  </a:solidFill>
                  <a:effectLst/>
                  <a:uLnTx/>
                  <a:uFillTx/>
                  <a:latin typeface="Aptos" panose="02110004020202020204"/>
                  <a:ea typeface="+mn-ea"/>
                  <a:cs typeface="+mn-cs"/>
                </a:rPr>
                <a:t>Bày tỏ suy nghĩ, cảm xúc khi xem các nội dung trên.</a:t>
              </a:r>
            </a:p>
          </p:txBody>
        </p:sp>
      </p:grpSp>
      <p:pic>
        <p:nvPicPr>
          <p:cNvPr id="8194" name="Picture 2" descr="19+ Mẫu Cô Giáo Vector File PSD, PNG, EPS, SVG - Miễn Phí">
            <a:extLst>
              <a:ext uri="{FF2B5EF4-FFF2-40B4-BE49-F238E27FC236}">
                <a16:creationId xmlns:a16="http://schemas.microsoft.com/office/drawing/2014/main" xmlns="" id="{3E9F5314-0EFA-190D-85B4-A00584C1B2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44" b="97656" l="9961" r="89844">
                        <a14:foregroundMark x1="26855" y1="2539" x2="35645" y2="10938"/>
                        <a14:foregroundMark x1="24609" y1="4785" x2="29492" y2="8301"/>
                        <a14:foregroundMark x1="27734" y1="30371" x2="29883" y2="33984"/>
                        <a14:foregroundMark x1="35645" y1="32617" x2="38770" y2="32617"/>
                        <a14:foregroundMark x1="63574" y1="38867" x2="70215" y2="28223"/>
                        <a14:foregroundMark x1="44531" y1="46387" x2="72363" y2="44141"/>
                        <a14:foregroundMark x1="46289" y1="44531" x2="62695" y2="45020"/>
                        <a14:foregroundMark x1="66602" y1="41504" x2="69336" y2="41895"/>
                        <a14:foregroundMark x1="41895" y1="58691" x2="43652" y2="65332"/>
                        <a14:foregroundMark x1="39258" y1="71973" x2="33887" y2="84863"/>
                        <a14:foregroundMark x1="32617" y1="87891" x2="32129" y2="96387"/>
                        <a14:foregroundMark x1="31738" y1="94141" x2="39258" y2="97656"/>
                        <a14:foregroundMark x1="41406" y1="39258" x2="41406" y2="39258"/>
                        <a14:foregroundMark x1="31738" y1="6543" x2="33887" y2="10938"/>
                        <a14:foregroundMark x1="29004" y1="24219" x2="30371" y2="24219"/>
                        <a14:backgroundMark x1="10449" y1="2930" x2="18457" y2="10547"/>
                        <a14:backgroundMark x1="13574" y1="2930" x2="13574" y2="2930"/>
                      </a14:backgroundRemoval>
                    </a14:imgEffect>
                  </a14:imgLayer>
                </a14:imgProps>
              </a:ext>
              <a:ext uri="{28A0092B-C50C-407E-A947-70E740481C1C}">
                <a14:useLocalDpi xmlns:a14="http://schemas.microsoft.com/office/drawing/2010/main" val="0"/>
              </a:ext>
            </a:extLst>
          </a:blip>
          <a:srcRect/>
          <a:stretch>
            <a:fillRect/>
          </a:stretch>
        </p:blipFill>
        <p:spPr bwMode="auto">
          <a:xfrm>
            <a:off x="779645" y="1430529"/>
            <a:ext cx="5241204" cy="52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8218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638</TotalTime>
  <Words>1511</Words>
  <Application>Microsoft Office PowerPoint</Application>
  <PresentationFormat>Custom</PresentationFormat>
  <Paragraphs>153</Paragraphs>
  <Slides>66</Slides>
  <Notes>1</Notes>
  <HiddenSlides>0</HiddenSlides>
  <MMClips>1</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51</cp:revision>
  <dcterms:created xsi:type="dcterms:W3CDTF">2023-08-15T02:14:14Z</dcterms:created>
  <dcterms:modified xsi:type="dcterms:W3CDTF">2025-01-16T07:53:07Z</dcterms:modified>
  <cp:category>9Slide.vn</cp:category>
</cp:coreProperties>
</file>