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8" r:id="rId3"/>
    <p:sldMasterId id="2147483704" r:id="rId4"/>
  </p:sldMasterIdLst>
  <p:notesMasterIdLst>
    <p:notesMasterId r:id="rId28"/>
  </p:notesMasterIdLst>
  <p:sldIdLst>
    <p:sldId id="3232" r:id="rId5"/>
    <p:sldId id="260" r:id="rId6"/>
    <p:sldId id="3257" r:id="rId7"/>
    <p:sldId id="3234" r:id="rId8"/>
    <p:sldId id="275" r:id="rId9"/>
    <p:sldId id="3235" r:id="rId10"/>
    <p:sldId id="3242" r:id="rId11"/>
    <p:sldId id="3258" r:id="rId12"/>
    <p:sldId id="3259" r:id="rId13"/>
    <p:sldId id="3260" r:id="rId14"/>
    <p:sldId id="3261" r:id="rId15"/>
    <p:sldId id="3262" r:id="rId16"/>
    <p:sldId id="3254" r:id="rId17"/>
    <p:sldId id="3263" r:id="rId18"/>
    <p:sldId id="3264" r:id="rId19"/>
    <p:sldId id="3265" r:id="rId20"/>
    <p:sldId id="3266" r:id="rId21"/>
    <p:sldId id="3255" r:id="rId22"/>
    <p:sldId id="3267" r:id="rId23"/>
    <p:sldId id="3268" r:id="rId24"/>
    <p:sldId id="3269" r:id="rId25"/>
    <p:sldId id="3256" r:id="rId26"/>
    <p:sldId id="322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2D050"/>
    <a:srgbClr val="D581BD"/>
    <a:srgbClr val="FCF7E3"/>
    <a:srgbClr val="9DFA71"/>
    <a:srgbClr val="009FD9"/>
    <a:srgbClr val="EE7612"/>
    <a:srgbClr val="FAB207"/>
    <a:srgbClr val="FF3D3D"/>
    <a:srgbClr val="009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89484" autoAdjust="0"/>
  </p:normalViewPr>
  <p:slideViewPr>
    <p:cSldViewPr snapToGrid="0">
      <p:cViewPr varScale="1">
        <p:scale>
          <a:sx n="90" d="100"/>
          <a:sy n="90" d="100"/>
        </p:scale>
        <p:origin x="17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D6D68-8662-41D8-ADFF-D91142A76F48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90184-A3E5-420C-AD61-9E3A67C900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1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02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29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6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35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1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90184-A3E5-420C-AD61-9E3A67C900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45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90184-A3E5-420C-AD61-9E3A67C900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72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49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67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48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99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7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4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6210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36099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64229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05204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17470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85505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30322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3965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4806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03439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614395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496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130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7816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0087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472472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2557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6833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48056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40373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4662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1297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388901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33360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275855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351865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1847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31609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8530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34530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0637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48147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89911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7580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58313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98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079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1118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43217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59752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B78932-D55E-4787-B1C2-78DF27BD40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2800269" y="258295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F8DED3A-6C1C-4DBC-B9F8-30077D820D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3045930" y="193697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924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58CAB6-58E9-4A4C-B7FE-3272F05A00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80BE-83A9-1752-C843-A0CBA4059D1B}"/>
              </a:ext>
            </a:extLst>
          </p:cNvPr>
          <p:cNvGrpSpPr/>
          <p:nvPr userDrawn="1"/>
        </p:nvGrpSpPr>
        <p:grpSpPr>
          <a:xfrm>
            <a:off x="-2841633" y="242409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766D0A-5701-5D8F-0111-8A5AA4EC23A1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4EA034E-D1BC-0C1A-A40B-41524E54EF6C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4A499F38-CC02-2F92-D17B-CFA887FDFE8B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7A73D8A-DF13-9B7C-B979-D433C97E3861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27D26-7070-41C4-A560-275C382D0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234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ransition spd="slow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3C1B97D-9944-4259-8C1D-C4D10F244B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DCFBDA-538B-7E6C-1DE4-84B6D0769DDD}"/>
              </a:ext>
            </a:extLst>
          </p:cNvPr>
          <p:cNvGrpSpPr/>
          <p:nvPr userDrawn="1"/>
        </p:nvGrpSpPr>
        <p:grpSpPr>
          <a:xfrm>
            <a:off x="-2841633" y="2424090"/>
            <a:ext cx="3216728" cy="1728470"/>
            <a:chOff x="5519825" y="2343132"/>
            <a:chExt cx="3958661" cy="25627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F19708-9501-B176-3A9E-C2342858985B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62734"/>
              <a:chOff x="6278216" y="1917262"/>
              <a:chExt cx="4339742" cy="299936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11FD51B-0988-F597-0FA3-260E575E12D1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en-US" sz="1050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B8F3A9A-D675-3775-92F7-36DDAB1605EF}"/>
                  </a:ext>
                </a:extLst>
              </p:cNvPr>
              <p:cNvSpPr txBox="1"/>
              <p:nvPr userDrawn="1"/>
            </p:nvSpPr>
            <p:spPr>
              <a:xfrm>
                <a:off x="7055891" y="4133719"/>
                <a:ext cx="3562067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/>
                  <a:t>GIÁO ÁN ĐƯỢC CHIA SẺ TẠI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8BCA5D48-52CB-ECDE-983C-3057EA82B350}"/>
                  </a:ext>
                </a:extLst>
              </p:cNvPr>
              <p:cNvSpPr txBox="1"/>
              <p:nvPr userDrawn="1"/>
            </p:nvSpPr>
            <p:spPr>
              <a:xfrm>
                <a:off x="6278216" y="4476015"/>
                <a:ext cx="4326340" cy="44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05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1CBEF-19B6-20AB-6EC0-B5CC07A9C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60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22.svg"/><Relationship Id="rId26" Type="http://schemas.openxmlformats.org/officeDocument/2006/relationships/slide" Target="slide15.xml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5" Type="http://schemas.openxmlformats.org/officeDocument/2006/relationships/slide" Target="slide4.xml"/><Relationship Id="rId2" Type="http://schemas.microsoft.com/office/2007/relationships/media" Target="../media/media3.mp3"/><Relationship Id="rId16" Type="http://schemas.microsoft.com/office/2007/relationships/hdphoto" Target="../media/hdphoto10.wdp"/><Relationship Id="rId20" Type="http://schemas.openxmlformats.org/officeDocument/2006/relationships/image" Target="../media/image33.jpg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24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10" Type="http://schemas.microsoft.com/office/2007/relationships/hdphoto" Target="../media/hdphoto6.wdp"/><Relationship Id="rId19" Type="http://schemas.openxmlformats.org/officeDocument/2006/relationships/image" Target="../media/image3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Relationship Id="rId14" Type="http://schemas.microsoft.com/office/2007/relationships/hdphoto" Target="../media/hdphoto9.wdp"/><Relationship Id="rId22" Type="http://schemas.openxmlformats.org/officeDocument/2006/relationships/image" Target="../media/image38.png"/><Relationship Id="rId27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microsoft.com/office/2007/relationships/media" Target="../media/media4.mp3"/><Relationship Id="rId21" Type="http://schemas.openxmlformats.org/officeDocument/2006/relationships/slide" Target="slide15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microsoft.com/office/2007/relationships/media" Target="../media/media3.mp3"/><Relationship Id="rId16" Type="http://schemas.openxmlformats.org/officeDocument/2006/relationships/image" Target="../media/image22.sv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24" Type="http://schemas.microsoft.com/office/2007/relationships/hdphoto" Target="../media/hdphoto12.wdp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slideLayout" Target="../slideLayouts/slideLayout6.xml"/><Relationship Id="rId9" Type="http://schemas.microsoft.com/office/2007/relationships/hdphoto" Target="../media/hdphoto6.wdp"/><Relationship Id="rId14" Type="http://schemas.microsoft.com/office/2007/relationships/hdphoto" Target="../media/hdphoto10.wdp"/><Relationship Id="rId22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18" Type="http://schemas.openxmlformats.org/officeDocument/2006/relationships/slide" Target="slide17.xml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20" Type="http://schemas.microsoft.com/office/2007/relationships/hdphoto" Target="../media/hdphoto12.wdp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22.svg"/><Relationship Id="rId10" Type="http://schemas.openxmlformats.org/officeDocument/2006/relationships/image" Target="../media/image23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3.xml"/><Relationship Id="rId9" Type="http://schemas.microsoft.com/office/2007/relationships/hdphoto" Target="../media/hdphoto6.wdp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slide" Target="slide2.xml"/><Relationship Id="rId26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9.svg"/><Relationship Id="rId11" Type="http://schemas.openxmlformats.org/officeDocument/2006/relationships/image" Target="../media/image23.png"/><Relationship Id="rId24" Type="http://schemas.microsoft.com/office/2007/relationships/hdphoto" Target="../media/hdphoto8.wdp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22.svg"/><Relationship Id="rId19" Type="http://schemas.openxmlformats.org/officeDocument/2006/relationships/slide" Target="slide6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Relationship Id="rId14" Type="http://schemas.microsoft.com/office/2007/relationships/hdphoto" Target="../media/hdphoto6.wdp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9.svg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19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628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7C271D-7BBE-4BA0-8691-E7953F41F5D2}"/>
              </a:ext>
            </a:extLst>
          </p:cNvPr>
          <p:cNvGrpSpPr/>
          <p:nvPr/>
        </p:nvGrpSpPr>
        <p:grpSpPr>
          <a:xfrm>
            <a:off x="2744567" y="1138112"/>
            <a:ext cx="8169304" cy="4678031"/>
            <a:chOff x="2801717" y="1155972"/>
            <a:chExt cx="8169304" cy="46780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BF6589F-7E5C-4EE2-89CE-77C5CB03901C}"/>
                </a:ext>
              </a:extLst>
            </p:cNvPr>
            <p:cNvGrpSpPr/>
            <p:nvPr/>
          </p:nvGrpSpPr>
          <p:grpSpPr>
            <a:xfrm>
              <a:off x="2801717" y="1155972"/>
              <a:ext cx="7825861" cy="4326130"/>
              <a:chOff x="2801717" y="1155972"/>
              <a:chExt cx="7825861" cy="432613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C2BC770-868E-4AB6-85D2-A40B06624A3A}"/>
                  </a:ext>
                </a:extLst>
              </p:cNvPr>
              <p:cNvGrpSpPr/>
              <p:nvPr/>
            </p:nvGrpSpPr>
            <p:grpSpPr>
              <a:xfrm>
                <a:off x="2801717" y="1155972"/>
                <a:ext cx="7825861" cy="4229859"/>
                <a:chOff x="2801717" y="1155972"/>
                <a:chExt cx="7825861" cy="4229859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6DE0772E-8917-4DB1-8263-D76333299B2F}"/>
                    </a:ext>
                  </a:extLst>
                </p:cNvPr>
                <p:cNvGrpSpPr/>
                <p:nvPr/>
              </p:nvGrpSpPr>
              <p:grpSpPr>
                <a:xfrm>
                  <a:off x="2801717" y="1155972"/>
                  <a:ext cx="7825861" cy="4229859"/>
                  <a:chOff x="2801717" y="1155972"/>
                  <a:chExt cx="6857172" cy="3551583"/>
                </a:xfrm>
              </p:grpSpPr>
              <p:sp>
                <p:nvSpPr>
                  <p:cNvPr id="8" name="Rectangle: Rounded Corners 7">
                    <a:extLst>
                      <a:ext uri="{FF2B5EF4-FFF2-40B4-BE49-F238E27FC236}">
                        <a16:creationId xmlns:a16="http://schemas.microsoft.com/office/drawing/2014/main" id="{61BCE1B5-A73F-4AC3-9C18-8F306BAC14E7}"/>
                      </a:ext>
                    </a:extLst>
                  </p:cNvPr>
                  <p:cNvSpPr/>
                  <p:nvPr/>
                </p:nvSpPr>
                <p:spPr>
                  <a:xfrm>
                    <a:off x="2801717" y="1155972"/>
                    <a:ext cx="6857172" cy="3551583"/>
                  </a:xfrm>
                  <a:custGeom>
                    <a:avLst/>
                    <a:gdLst>
                      <a:gd name="connsiteX0" fmla="*/ 0 w 6857172"/>
                      <a:gd name="connsiteY0" fmla="*/ 354164 h 3551583"/>
                      <a:gd name="connsiteX1" fmla="*/ 354164 w 6857172"/>
                      <a:gd name="connsiteY1" fmla="*/ 0 h 3551583"/>
                      <a:gd name="connsiteX2" fmla="*/ 6503008 w 6857172"/>
                      <a:gd name="connsiteY2" fmla="*/ 0 h 3551583"/>
                      <a:gd name="connsiteX3" fmla="*/ 6857172 w 6857172"/>
                      <a:gd name="connsiteY3" fmla="*/ 354164 h 3551583"/>
                      <a:gd name="connsiteX4" fmla="*/ 6857172 w 6857172"/>
                      <a:gd name="connsiteY4" fmla="*/ 3197419 h 3551583"/>
                      <a:gd name="connsiteX5" fmla="*/ 6503008 w 6857172"/>
                      <a:gd name="connsiteY5" fmla="*/ 3551583 h 3551583"/>
                      <a:gd name="connsiteX6" fmla="*/ 354164 w 6857172"/>
                      <a:gd name="connsiteY6" fmla="*/ 3551583 h 3551583"/>
                      <a:gd name="connsiteX7" fmla="*/ 0 w 6857172"/>
                      <a:gd name="connsiteY7" fmla="*/ 3197419 h 3551583"/>
                      <a:gd name="connsiteX8" fmla="*/ 0 w 6857172"/>
                      <a:gd name="connsiteY8" fmla="*/ 354164 h 355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57172" h="3551583" fill="none" extrusionOk="0">
                        <a:moveTo>
                          <a:pt x="0" y="354164"/>
                        </a:moveTo>
                        <a:cubicBezTo>
                          <a:pt x="1290" y="193492"/>
                          <a:pt x="172329" y="23101"/>
                          <a:pt x="354164" y="0"/>
                        </a:cubicBezTo>
                        <a:cubicBezTo>
                          <a:pt x="3360494" y="72427"/>
                          <a:pt x="4864141" y="61419"/>
                          <a:pt x="6503008" y="0"/>
                        </a:cubicBezTo>
                        <a:cubicBezTo>
                          <a:pt x="6694244" y="-30031"/>
                          <a:pt x="6845170" y="154935"/>
                          <a:pt x="6857172" y="354164"/>
                        </a:cubicBezTo>
                        <a:cubicBezTo>
                          <a:pt x="6958048" y="1378920"/>
                          <a:pt x="6749859" y="2402245"/>
                          <a:pt x="6857172" y="3197419"/>
                        </a:cubicBezTo>
                        <a:cubicBezTo>
                          <a:pt x="6857954" y="3389047"/>
                          <a:pt x="6683307" y="3534431"/>
                          <a:pt x="6503008" y="3551583"/>
                        </a:cubicBezTo>
                        <a:cubicBezTo>
                          <a:pt x="5856109" y="3581410"/>
                          <a:pt x="2613147" y="3472277"/>
                          <a:pt x="354164" y="3551583"/>
                        </a:cubicBezTo>
                        <a:cubicBezTo>
                          <a:pt x="191883" y="3547817"/>
                          <a:pt x="-19038" y="3396783"/>
                          <a:pt x="0" y="3197419"/>
                        </a:cubicBezTo>
                        <a:cubicBezTo>
                          <a:pt x="50037" y="2748623"/>
                          <a:pt x="770" y="1608680"/>
                          <a:pt x="0" y="354164"/>
                        </a:cubicBezTo>
                        <a:close/>
                      </a:path>
                      <a:path w="6857172" h="3551583" stroke="0" extrusionOk="0">
                        <a:moveTo>
                          <a:pt x="0" y="354164"/>
                        </a:moveTo>
                        <a:cubicBezTo>
                          <a:pt x="17734" y="163399"/>
                          <a:pt x="165965" y="15419"/>
                          <a:pt x="354164" y="0"/>
                        </a:cubicBezTo>
                        <a:cubicBezTo>
                          <a:pt x="2267223" y="123000"/>
                          <a:pt x="5204928" y="-96860"/>
                          <a:pt x="6503008" y="0"/>
                        </a:cubicBezTo>
                        <a:cubicBezTo>
                          <a:pt x="6692922" y="-4332"/>
                          <a:pt x="6867458" y="137827"/>
                          <a:pt x="6857172" y="354164"/>
                        </a:cubicBezTo>
                        <a:cubicBezTo>
                          <a:pt x="6860345" y="1386790"/>
                          <a:pt x="6951439" y="1997466"/>
                          <a:pt x="6857172" y="3197419"/>
                        </a:cubicBezTo>
                        <a:cubicBezTo>
                          <a:pt x="6852163" y="3394833"/>
                          <a:pt x="6681670" y="3548811"/>
                          <a:pt x="6503008" y="3551583"/>
                        </a:cubicBezTo>
                        <a:cubicBezTo>
                          <a:pt x="4664163" y="3390876"/>
                          <a:pt x="2979148" y="3591250"/>
                          <a:pt x="354164" y="3551583"/>
                        </a:cubicBezTo>
                        <a:cubicBezTo>
                          <a:pt x="155331" y="3550930"/>
                          <a:pt x="-11859" y="3387645"/>
                          <a:pt x="0" y="3197419"/>
                        </a:cubicBezTo>
                        <a:cubicBezTo>
                          <a:pt x="32216" y="2008268"/>
                          <a:pt x="57206" y="1448916"/>
                          <a:pt x="0" y="354164"/>
                        </a:cubicBezTo>
                        <a:close/>
                      </a:path>
                    </a:pathLst>
                  </a:custGeom>
                  <a:ln>
                    <a:extLst>
                      <a:ext uri="{C807C97D-BFC1-408E-A445-0C87EB9F89A2}">
                        <ask:lineSketchStyleProps xmlns:ask="http://schemas.microsoft.com/office/drawing/2018/sketchyshapes" sd="852854689">
                          <a:prstGeom prst="roundRect">
                            <a:avLst>
                              <a:gd name="adj" fmla="val 9972"/>
                            </a:avLst>
                          </a:prstGeom>
                          <ask:type>
                            <ask:lineSketchCurve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4ED73567-1555-43FB-ACDE-E47A42C35F83}"/>
                      </a:ext>
                    </a:extLst>
                  </p:cNvPr>
                  <p:cNvGrpSpPr/>
                  <p:nvPr/>
                </p:nvGrpSpPr>
                <p:grpSpPr>
                  <a:xfrm>
                    <a:off x="2959348" y="1753485"/>
                    <a:ext cx="6599144" cy="667364"/>
                    <a:chOff x="-330704" y="1104900"/>
                    <a:chExt cx="7084234" cy="772335"/>
                  </a:xfrm>
                </p:grpSpPr>
                <p:sp>
                  <p:nvSpPr>
                    <p:cNvPr id="11" name="TextBox 22">
                      <a:extLst>
                        <a:ext uri="{FF2B5EF4-FFF2-40B4-BE49-F238E27FC236}">
                          <a16:creationId xmlns:a16="http://schemas.microsoft.com/office/drawing/2014/main" id="{363960E6-5D45-46AF-BA90-BEFF8CFF15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1104900"/>
                      <a:ext cx="6440213" cy="670596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200" b="1" i="0" u="none" strike="noStrike" kern="0" cap="none" spc="13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Duepuntozero" panose="02040603050506020204" pitchFamily="18" charset="0"/>
                          <a:cs typeface="+mn-cs"/>
                        </a:rPr>
                        <a:t>TOÁN</a:t>
                      </a:r>
                      <a:endParaRPr kumimoji="0" lang="en-US" sz="7200" b="1" i="0" u="none" strike="noStrike" kern="0" cap="none" spc="13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12" name="TextBox 22">
                      <a:extLst>
                        <a:ext uri="{FF2B5EF4-FFF2-40B4-BE49-F238E27FC236}">
                          <a16:creationId xmlns:a16="http://schemas.microsoft.com/office/drawing/2014/main" id="{0AF8AAE6-4F91-449A-85EA-A5959FDED7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30704" y="1375481"/>
                      <a:ext cx="7084234" cy="501754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8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0" cap="none" spc="130" normalizeH="0" baseline="0" noProof="0">
                          <a:ln>
                            <a:noFill/>
                          </a:ln>
                          <a:gradFill flip="none" rotWithShape="1">
                            <a:gsLst>
                              <a:gs pos="0">
                                <a:srgbClr val="FF0066">
                                  <a:shade val="30000"/>
                                  <a:satMod val="115000"/>
                                </a:srgbClr>
                              </a:gs>
                              <a:gs pos="50000">
                                <a:srgbClr val="FF0066">
                                  <a:shade val="67500"/>
                                  <a:satMod val="115000"/>
                                </a:srgbClr>
                              </a:gs>
                              <a:gs pos="100000">
                                <a:srgbClr val="FF0066">
                                  <a:shade val="100000"/>
                                  <a:satMod val="115000"/>
                                </a:srgbClr>
                              </a:gs>
                            </a:gsLst>
                            <a:lin ang="18900000" scaled="1"/>
                            <a:tileRect/>
                          </a:gradFill>
                          <a:effectLst/>
                          <a:uLnTx/>
                          <a:uFillTx/>
                          <a:latin typeface="UTM Duepuntozero" panose="02040603050506020204" pitchFamily="18" charset="0"/>
                          <a:cs typeface="+mn-cs"/>
                        </a:rPr>
                        <a:t>TOÁN</a:t>
                      </a:r>
                      <a:endParaRPr kumimoji="0" lang="en-US" sz="5400" b="1" i="0" u="none" strike="noStrike" kern="0" cap="none" spc="130" normalizeH="0" baseline="0" noProof="0" dirty="0">
                        <a:ln>
                          <a:noFill/>
                        </a:ln>
                        <a:gradFill flip="none" rotWithShape="1">
                          <a:gsLst>
                            <a:gs pos="0">
                              <a:srgbClr val="FF0066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FF0066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FF0066">
                                <a:shade val="100000"/>
                                <a:satMod val="115000"/>
                              </a:srgbClr>
                            </a:gs>
                          </a:gsLst>
                          <a:lin ang="18900000" scaled="1"/>
                          <a:tileRect/>
                        </a:gradFill>
                        <a:effectLst/>
                        <a:uLnTx/>
                        <a:uFillTx/>
                        <a:latin typeface="UTM Duepuntozero" panose="020406030505060202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0A970EC-FD6F-44F0-A14A-357ED1F6A783}"/>
                      </a:ext>
                    </a:extLst>
                  </p:cNvPr>
                  <p:cNvSpPr txBox="1"/>
                  <p:nvPr/>
                </p:nvSpPr>
                <p:spPr>
                  <a:xfrm>
                    <a:off x="2855448" y="2169430"/>
                    <a:ext cx="6617693" cy="19810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E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92D05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M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L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4472C4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À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000">
                            <a:lumMod val="40000"/>
                            <a:lumOff val="6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M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C66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Đ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4472C4">
                            <a:lumMod val="40000"/>
                            <a:lumOff val="6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Ư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Ợ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C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FF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N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C000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H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Ữ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N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66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G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66FFFF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5B9BD5">
                            <a:lumMod val="60000"/>
                            <a:lumOff val="40000"/>
                          </a:srgbClr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G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9999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Ì </a:t>
                    </a:r>
                    <a:r>
                      <a:rPr kumimoji="0" lang="en-US" sz="6000" b="1" i="0" u="none" strike="noStrike" kern="0" cap="none" spc="0" normalizeH="0" baseline="0" noProof="0" dirty="0">
                        <a:ln w="28575">
                          <a:solidFill>
                            <a:srgbClr val="002060"/>
                          </a:solidFill>
                          <a:prstDash val="solid"/>
                        </a:ln>
                        <a:solidFill>
                          <a:srgbClr val="FF5050"/>
                        </a:solidFill>
                        <a:effectLst>
                          <a:outerShdw blurRad="12700" dist="38100" dir="2700000" algn="tl" rotWithShape="0">
                            <a:srgbClr val="5B9BD5">
                              <a:lumMod val="60000"/>
                              <a:lumOff val="40000"/>
                            </a:srgbClr>
                          </a:outerShdw>
                        </a:effectLst>
                        <a:uLnTx/>
                        <a:uFillTx/>
                        <a:latin typeface="SVN-Poky's" panose="020B0606040200020203" pitchFamily="34" charset="0"/>
                        <a:cs typeface="+mn-cs"/>
                      </a:rPr>
                      <a:t>?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ACA307E-C525-4799-880D-63DDC295B35F}"/>
                    </a:ext>
                  </a:extLst>
                </p:cNvPr>
                <p:cNvSpPr txBox="1"/>
                <p:nvPr/>
              </p:nvSpPr>
              <p:spPr>
                <a:xfrm>
                  <a:off x="3882544" y="1307180"/>
                  <a:ext cx="5748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Thứ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ngày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tháng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 </a:t>
                  </a:r>
                  <a:r>
                    <a:rPr lang="en-US" sz="3600" b="1" dirty="0" err="1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năm</a:t>
                  </a:r>
                  <a:r>
                    <a:rPr lang="en-US" sz="3600" b="1" dirty="0">
                      <a:solidFill>
                        <a:srgbClr val="002060"/>
                      </a:solidFill>
                      <a:latin typeface="UTM Duepuntozero" panose="02040603050506020204" pitchFamily="18" charset="0"/>
                    </a:rPr>
                    <a:t> …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50DCB9-54B3-4E2A-B6B8-9E3790FBC2ED}"/>
                  </a:ext>
                </a:extLst>
              </p:cNvPr>
              <p:cNvSpPr/>
              <p:nvPr/>
            </p:nvSpPr>
            <p:spPr>
              <a:xfrm>
                <a:off x="5223607" y="4466439"/>
                <a:ext cx="302735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b="1" err="1">
                    <a:solidFill>
                      <a:srgbClr val="0070C0"/>
                    </a:solidFill>
                    <a:latin typeface="LNTH-LuoLuoNotangYuanTi 1" panose="020B0604020202020204" charset="-128"/>
                    <a:ea typeface="LNTH-LuoLuoNotangYuanTi 1" panose="020B0604020202020204" charset="-128"/>
                    <a:cs typeface="LNTH-LuoLuoNotangYuanTi 1" panose="020B0604020202020204" charset="-128"/>
                  </a:rPr>
                  <a:t>Tiết</a:t>
                </a:r>
                <a:r>
                  <a:rPr lang="en-US" sz="6000" b="1">
                    <a:solidFill>
                      <a:srgbClr val="0070C0"/>
                    </a:solidFill>
                    <a:latin typeface="LNTH-LuoLuoNotangYuanTi 1" panose="020B0604020202020204" charset="-128"/>
                    <a:ea typeface="LNTH-LuoLuoNotangYuanTi 1" panose="020B0604020202020204" charset="-128"/>
                    <a:cs typeface="LNTH-LuoLuoNotangYuanTi 1" panose="020B0604020202020204" charset="-128"/>
                  </a:rPr>
                  <a:t> 1</a:t>
                </a:r>
                <a:endParaRPr lang="en-US" sz="6000" b="1" dirty="0">
                  <a:solidFill>
                    <a:srgbClr val="0070C0"/>
                  </a:solidFill>
                  <a:latin typeface="LNTH-LuoLuoNotangYuanTi 1" panose="020B0604020202020204" charset="-128"/>
                  <a:ea typeface="LNTH-LuoLuoNotangYuanTi 1" panose="020B0604020202020204" charset="-128"/>
                  <a:cs typeface="LNTH-LuoLuoNotangYuanTi 1" panose="020B0604020202020204" charset="-128"/>
                </a:endParaRP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5C83B0-9CC5-4F65-A75A-18CFE5EFB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1780" y1="11441" x2="31780" y2="11441"/>
                          <a14:foregroundMark x1="27966" y1="15254" x2="27966" y2="15254"/>
                          <a14:foregroundMark x1="19915" y1="47034" x2="19915" y2="47034"/>
                          <a14:foregroundMark x1="79661" y1="31780" x2="79661" y2="31780"/>
                          <a14:foregroundMark x1="52542" y1="75424" x2="52542" y2="75424"/>
                          <a14:foregroundMark x1="45339" y1="73305" x2="45339" y2="73305"/>
                          <a14:foregroundMark x1="25847" y1="50847" x2="25847" y2="50847"/>
                          <a14:foregroundMark x1="77542" y1="34746" x2="77542" y2="34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121" y="3586103"/>
              <a:ext cx="2247900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6C2E9F-5B26-4328-AEB1-020DD563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659" y="2607570"/>
            <a:ext cx="2127909" cy="29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1894115" y="1195797"/>
            <a:ext cx="10880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400">
                <a:solidFill>
                  <a:srgbClr val="FF0000"/>
                </a:solidFill>
              </a:rPr>
              <a:t>b)</a:t>
            </a:r>
            <a:r>
              <a:rPr lang="vi-VN" sz="5400">
                <a:solidFill>
                  <a:prstClr val="black"/>
                </a:solidFill>
              </a:rPr>
              <a:t>	1 là số tự nhiên bé nhất.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870810" y="30219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26308" y="30338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95" y="34630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74" y="34488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7334250" y="3181350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C4154-1405-43EB-9598-AE9306A4C63B}"/>
              </a:ext>
            </a:extLst>
          </p:cNvPr>
          <p:cNvSpPr txBox="1"/>
          <p:nvPr/>
        </p:nvSpPr>
        <p:spPr>
          <a:xfrm>
            <a:off x="1068300" y="4767843"/>
            <a:ext cx="9714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800">
                <a:solidFill>
                  <a:srgbClr val="FF0000"/>
                </a:solidFill>
              </a:rPr>
              <a:t>0 là số tự nhiên bé nhất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812314" y="1425251"/>
            <a:ext cx="108086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dãy số tự nhiên, các số được sắp xếp theo thứ tự từ bé đến lớn.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942438" y="34220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97936" y="343392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3" y="38630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02" y="3848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1720639" y="3511935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44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1067632" y="1376911"/>
            <a:ext cx="10056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d)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Làm tròn số 109 633 đến hàng nghìn thì được số 110 000.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942438" y="35934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97936" y="36053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23" y="40345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02" y="40203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1720639" y="3683385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6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20CC479-D09C-1DA7-7230-E16DB4C39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4" name="Google Shape;605;p73">
            <a:extLst>
              <a:ext uri="{FF2B5EF4-FFF2-40B4-BE49-F238E27FC236}">
                <a16:creationId xmlns:a16="http://schemas.microsoft.com/office/drawing/2014/main" id="{612BD035-267C-0C30-4738-A680E0AD14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BEDA3-BE3F-0116-C08F-13A483FB8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E1DA5-89E9-4ADF-9588-145E41104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8" name="Google Shape;605;p73">
            <a:extLst>
              <a:ext uri="{FF2B5EF4-FFF2-40B4-BE49-F238E27FC236}">
                <a16:creationId xmlns:a16="http://schemas.microsoft.com/office/drawing/2014/main" id="{DEAE518C-B779-E605-8FCC-7B15235AB0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75E77F5E-2C0D-880B-E6BB-2D96301B317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36199F76-EBBC-8ABB-1A72-4FE29240BC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CC851-53E4-C5DE-E3DF-FB68CBF3F7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8EC17-5A69-67A3-9C41-1AAA98670D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1A8E1B7-2A56-D93B-FCA6-06B69517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0D467A1-100C-7A6A-8F13-4D766DD2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35D9F5-DCB4-418C-BE59-6A75EF4808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708867-C1F5-C876-5456-5B285F629D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2709553" y="4498507"/>
            <a:ext cx="707161" cy="88618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E9BF7AE-D7EE-7770-0961-F826497E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28AC1C5-8FAC-7054-BA11-8BFE1269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B12F98B-A5DD-D193-4AD4-28196EE75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BD471A3-3C62-A11E-82D6-0A3525D6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BC3EF-32C4-EF9F-03D6-4D419375E0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4525746" y="4303129"/>
            <a:ext cx="707161" cy="88618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689FF7A-1D12-720C-4E6D-537C10A9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50C4D87-EBBF-F95F-80A7-E72386176C3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6BB9B66-A99A-1DA6-07B5-F4B69C7A72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F06577-EA5C-B929-A28D-940E4BCA5D0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8432495" y="4036735"/>
            <a:ext cx="707161" cy="886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E54901-A70A-66B8-86E6-69EBC06BD21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7219871" y="4303129"/>
            <a:ext cx="707161" cy="886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E02F54-92EF-C6EA-A9DB-D2693969145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9601430" flipH="1" flipV="1">
            <a:off x="5831308" y="4440594"/>
            <a:ext cx="707161" cy="886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D8597-8AF6-EBE8-56F2-D1B45475530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E2FBE7-7E43-E48C-48C0-0E5F7D14FB1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B5F83F-7A32-9914-5F1D-14EB534FAAA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8DAA6C-3141-043B-5DB0-1607FAB1951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062C091C-B185-B339-2465-66831117BF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3DC149-5430-9A40-BDDA-DF42AB794E7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ECF0C-B79F-E899-13BB-253FFF4D312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469997-3B0C-C063-3770-9713524ED62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9BC859-A468-D887-EC08-A772A117674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3A644CB-6B77-3D99-DC12-8F73F8E5D0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EBDB666-8CB6-492F-269A-7ECDC5470DE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2" name="Hexagon 41">
            <a:hlinkClick r:id="rId25" action="ppaction://hlinksldjump"/>
            <a:extLst>
              <a:ext uri="{FF2B5EF4-FFF2-40B4-BE49-F238E27FC236}">
                <a16:creationId xmlns:a16="http://schemas.microsoft.com/office/drawing/2014/main" id="{3828814C-1311-49FD-FEFA-674C766FEAD4}"/>
              </a:ext>
            </a:extLst>
          </p:cNvPr>
          <p:cNvSpPr/>
          <p:nvPr/>
        </p:nvSpPr>
        <p:spPr>
          <a:xfrm>
            <a:off x="3280465" y="270588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Hexagon 42">
            <a:hlinkClick r:id="rId26" action="ppaction://hlinksldjump"/>
            <a:extLst>
              <a:ext uri="{FF2B5EF4-FFF2-40B4-BE49-F238E27FC236}">
                <a16:creationId xmlns:a16="http://schemas.microsoft.com/office/drawing/2014/main" id="{DCA038CE-89C2-9E0F-588C-34AA8D5B4157}"/>
              </a:ext>
            </a:extLst>
          </p:cNvPr>
          <p:cNvSpPr/>
          <p:nvPr/>
        </p:nvSpPr>
        <p:spPr>
          <a:xfrm>
            <a:off x="5784055" y="190165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Hexagon 43">
            <a:hlinkClick r:id="rId27" action="ppaction://hlinksldjump"/>
            <a:extLst>
              <a:ext uri="{FF2B5EF4-FFF2-40B4-BE49-F238E27FC236}">
                <a16:creationId xmlns:a16="http://schemas.microsoft.com/office/drawing/2014/main" id="{EA84D9A5-5DC7-FF5D-3E07-C62790435B85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6906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0456 0.243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121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1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401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1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902682" y="412092"/>
                <a:ext cx="8715950" cy="73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0" i="0">
                    <a:solidFill>
                      <a:srgbClr val="000000"/>
                    </a:solidFill>
                    <a:effectLst/>
                    <a:latin typeface="OpenSans"/>
                  </a:rPr>
                  <a:t>Cho hình tứ giác ABCD (xem hình bên).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2559568"/>
            <a:ext cx="65257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	Số đo mỗi góc của hình tứ giác là bao nhiêu độ?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Nêu tên các cặp cạnh vuông góc với nhau.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Nêu tên cặp cạnh song song với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45" y="2844705"/>
            <a:ext cx="4132025" cy="29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7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lang="en-US" sz="3600">
                <a:solidFill>
                  <a:prstClr val="black"/>
                </a:solidFill>
                <a:latin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đo mỗi góc của hình tứ giác là bao nhiêu độ?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86" y="1261747"/>
            <a:ext cx="4136557" cy="2914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F37766-0599-4C25-ABB1-779ACC8CA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63" y="1626900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84E23-67EA-4EBF-AEF9-96BC826D4A95}"/>
                  </a:ext>
                </a:extLst>
              </p:cNvPr>
              <p:cNvSpPr txBox="1"/>
              <p:nvPr/>
            </p:nvSpPr>
            <p:spPr>
              <a:xfrm>
                <a:off x="1603651" y="4069478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en-US" sz="3600">
                    <a:solidFill>
                      <a:srgbClr val="7030A0"/>
                    </a:solidFill>
                  </a:rPr>
                  <a:t>D</a:t>
                </a:r>
                <a:r>
                  <a:rPr lang="vi-VN" sz="3600">
                    <a:solidFill>
                      <a:srgbClr val="FF0000"/>
                    </a:solidFill>
                  </a:rPr>
                  <a:t>, cạnh </a:t>
                </a:r>
                <a:r>
                  <a:rPr lang="en-US" sz="3600">
                    <a:solidFill>
                      <a:srgbClr val="FF0000"/>
                    </a:solidFill>
                  </a:rPr>
                  <a:t>DA, DC</a:t>
                </a:r>
                <a:r>
                  <a:rPr lang="vi-VN" sz="3600">
                    <a:solidFill>
                      <a:srgbClr val="FF0000"/>
                    </a:solidFill>
                  </a:rPr>
                  <a:t> có số đo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84E23-67EA-4EBF-AEF9-96BC826D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51" y="4069478"/>
                <a:ext cx="9061425" cy="646331"/>
              </a:xfrm>
              <a:prstGeom prst="rect">
                <a:avLst/>
              </a:prstGeom>
              <a:blipFill>
                <a:blip r:embed="rId5"/>
                <a:stretch>
                  <a:fillRect l="-2017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EE71784-C94E-4ED7-B173-2684A8D667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77" y="1626900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44520-0019-424E-BD20-CFE464D526C9}"/>
                  </a:ext>
                </a:extLst>
              </p:cNvPr>
              <p:cNvSpPr txBox="1"/>
              <p:nvPr/>
            </p:nvSpPr>
            <p:spPr>
              <a:xfrm>
                <a:off x="1603650" y="4655943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vi-VN" sz="3600">
                    <a:solidFill>
                      <a:srgbClr val="7030A0"/>
                    </a:solidFill>
                  </a:rPr>
                  <a:t>C</a:t>
                </a:r>
                <a:r>
                  <a:rPr lang="vi-VN" sz="3600">
                    <a:solidFill>
                      <a:srgbClr val="FF0000"/>
                    </a:solidFill>
                  </a:rPr>
                  <a:t>, cạnh CB, CD có số đo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44520-0019-424E-BD20-CFE464D52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50" y="4655943"/>
                <a:ext cx="9061425" cy="646331"/>
              </a:xfrm>
              <a:prstGeom prst="rect">
                <a:avLst/>
              </a:prstGeom>
              <a:blipFill>
                <a:blip r:embed="rId7"/>
                <a:stretch>
                  <a:fillRect l="-2017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3FDE68B-F289-4CBF-BEA7-C3DFF2D88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2263" y="1395744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7C3B3-F201-49A1-83C5-3BE1937CCF19}"/>
                  </a:ext>
                </a:extLst>
              </p:cNvPr>
              <p:cNvSpPr txBox="1"/>
              <p:nvPr/>
            </p:nvSpPr>
            <p:spPr>
              <a:xfrm>
                <a:off x="1642013" y="5297872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en-US" sz="3600">
                    <a:solidFill>
                      <a:srgbClr val="7030A0"/>
                    </a:solidFill>
                  </a:rPr>
                  <a:t>A</a:t>
                </a:r>
                <a:r>
                  <a:rPr lang="vi-VN" sz="3600">
                    <a:solidFill>
                      <a:srgbClr val="7030A0"/>
                    </a:solidFill>
                  </a:rPr>
                  <a:t>,</a:t>
                </a:r>
                <a:r>
                  <a:rPr lang="vi-VN" sz="3600">
                    <a:solidFill>
                      <a:srgbClr val="FF0000"/>
                    </a:solidFill>
                  </a:rPr>
                  <a:t> cạnh </a:t>
                </a:r>
                <a:r>
                  <a:rPr lang="en-US" sz="3600">
                    <a:solidFill>
                      <a:srgbClr val="FF0000"/>
                    </a:solidFill>
                  </a:rPr>
                  <a:t>AB</a:t>
                </a:r>
                <a:r>
                  <a:rPr lang="vi-VN" sz="3600">
                    <a:solidFill>
                      <a:srgbClr val="FF0000"/>
                    </a:solidFill>
                  </a:rPr>
                  <a:t>, </a:t>
                </a:r>
                <a:r>
                  <a:rPr lang="en-US" sz="3600">
                    <a:solidFill>
                      <a:srgbClr val="FF0000"/>
                    </a:solidFill>
                  </a:rPr>
                  <a:t>AD</a:t>
                </a:r>
                <a:r>
                  <a:rPr lang="vi-VN" sz="3600">
                    <a:solidFill>
                      <a:srgbClr val="FF0000"/>
                    </a:solidFill>
                  </a:rPr>
                  <a:t> có số đo là</a:t>
                </a:r>
                <a:r>
                  <a:rPr lang="en-US" sz="36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7C3B3-F201-49A1-83C5-3BE1937CC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13" y="5297872"/>
                <a:ext cx="9061425" cy="646331"/>
              </a:xfrm>
              <a:prstGeom prst="rect">
                <a:avLst/>
              </a:prstGeom>
              <a:blipFill>
                <a:blip r:embed="rId8"/>
                <a:stretch>
                  <a:fillRect l="-201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5122A1B-80BB-4AA3-8890-821AFFA35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1908" y="1315686"/>
            <a:ext cx="4136557" cy="2373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F7FEC7-A915-4119-B24D-DF732B92FAB2}"/>
                  </a:ext>
                </a:extLst>
              </p:cNvPr>
              <p:cNvSpPr txBox="1"/>
              <p:nvPr/>
            </p:nvSpPr>
            <p:spPr>
              <a:xfrm>
                <a:off x="1642012" y="5896070"/>
                <a:ext cx="90614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3600">
                    <a:solidFill>
                      <a:srgbClr val="FF0000"/>
                    </a:solidFill>
                  </a:rPr>
                  <a:t>Góc đỉnh </a:t>
                </a:r>
                <a:r>
                  <a:rPr lang="vi-VN" sz="3600">
                    <a:solidFill>
                      <a:srgbClr val="7030A0"/>
                    </a:solidFill>
                  </a:rPr>
                  <a:t>B</a:t>
                </a:r>
                <a:r>
                  <a:rPr lang="vi-VN" sz="3600">
                    <a:solidFill>
                      <a:srgbClr val="FF0000"/>
                    </a:solidFill>
                  </a:rPr>
                  <a:t>, cạnh BA, BC có số đo là</a:t>
                </a:r>
                <a:r>
                  <a:rPr lang="en-US" sz="36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vi-VN" sz="36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F7FEC7-A915-4119-B24D-DF732B92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12" y="5896070"/>
                <a:ext cx="9061425" cy="646331"/>
              </a:xfrm>
              <a:prstGeom prst="rect">
                <a:avLst/>
              </a:prstGeom>
              <a:blipFill>
                <a:blip r:embed="rId9"/>
                <a:stretch>
                  <a:fillRect l="-201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9110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cặp cạnh vuông góc với nhau.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86" y="1261747"/>
            <a:ext cx="4136557" cy="2914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B84E23-67EA-4EBF-AEF9-96BC826D4A95}"/>
              </a:ext>
            </a:extLst>
          </p:cNvPr>
          <p:cNvSpPr txBox="1"/>
          <p:nvPr/>
        </p:nvSpPr>
        <p:spPr>
          <a:xfrm>
            <a:off x="1603650" y="4489184"/>
            <a:ext cx="9178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</a:rPr>
              <a:t>AB và AD là cặp cạnh vuông góc với nhau</a:t>
            </a:r>
          </a:p>
        </p:txBody>
      </p:sp>
      <p:pic>
        <p:nvPicPr>
          <p:cNvPr id="14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B7EB7EED-5499-461A-8A89-7B83E4BCA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55239" y="2184546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id="{B8033B38-48AF-41B8-8B61-4B4CB121D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3872828" y="1419468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09367-1ED1-4556-BF78-31CC3DC718F5}"/>
              </a:ext>
            </a:extLst>
          </p:cNvPr>
          <p:cNvSpPr txBox="1"/>
          <p:nvPr/>
        </p:nvSpPr>
        <p:spPr>
          <a:xfrm>
            <a:off x="1603650" y="5369628"/>
            <a:ext cx="9178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</a:rPr>
              <a:t>DA và DC là cặp cạnh vuông góc với nhau</a:t>
            </a:r>
          </a:p>
        </p:txBody>
      </p:sp>
    </p:spTree>
    <p:extLst>
      <p:ext uri="{BB962C8B-B14F-4D97-AF65-F5344CB8AC3E}">
        <p14:creationId xmlns:p14="http://schemas.microsoft.com/office/powerpoint/2010/main" val="2726290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12780"/>
            <a:ext cx="11637279" cy="607335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768375" y="615416"/>
            <a:ext cx="1142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>
                <a:solidFill>
                  <a:srgbClr val="FF0000"/>
                </a:solidFill>
              </a:rPr>
              <a:t>c)	</a:t>
            </a:r>
            <a:r>
              <a:rPr lang="vi-VN" sz="4400">
                <a:solidFill>
                  <a:prstClr val="black"/>
                </a:solidFill>
              </a:rPr>
              <a:t>Nêu tên cặp cạnh song song với nhau.</a:t>
            </a:r>
            <a:endParaRPr lang="en-US" sz="44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88363-1A74-4F2C-BC24-3D66D1463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1" y="1571803"/>
            <a:ext cx="4136557" cy="2914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B84E23-67EA-4EBF-AEF9-96BC826D4A95}"/>
              </a:ext>
            </a:extLst>
          </p:cNvPr>
          <p:cNvSpPr txBox="1"/>
          <p:nvPr/>
        </p:nvSpPr>
        <p:spPr>
          <a:xfrm>
            <a:off x="1127402" y="4673357"/>
            <a:ext cx="10013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>
                <a:solidFill>
                  <a:srgbClr val="FF0000"/>
                </a:solidFill>
              </a:rPr>
              <a:t>AB và DC là cặp cạnh song song với nhau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6300B3-08FB-498A-8721-A910B68379FA}"/>
              </a:ext>
            </a:extLst>
          </p:cNvPr>
          <p:cNvCxnSpPr/>
          <p:nvPr/>
        </p:nvCxnSpPr>
        <p:spPr>
          <a:xfrm>
            <a:off x="4457435" y="1986456"/>
            <a:ext cx="2000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103644-ABEA-4078-B904-9F93F793EA42}"/>
              </a:ext>
            </a:extLst>
          </p:cNvPr>
          <p:cNvCxnSpPr>
            <a:cxnSpLocks/>
          </p:cNvCxnSpPr>
          <p:nvPr/>
        </p:nvCxnSpPr>
        <p:spPr>
          <a:xfrm>
            <a:off x="4438385" y="4005756"/>
            <a:ext cx="3124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96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98A825-67D8-2F39-D224-4A11CD541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1978-C310-BC8E-5E33-970C4CC99B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162-D2E7-9F5A-ED28-669D6BFCE7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C1C01F76-B31B-7EE9-59AC-75AA9788672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05;p73">
            <a:extLst>
              <a:ext uri="{FF2B5EF4-FFF2-40B4-BE49-F238E27FC236}">
                <a16:creationId xmlns:a16="http://schemas.microsoft.com/office/drawing/2014/main" id="{24B91760-AE00-CC44-38ED-FCB52EE301F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1E450-2485-7BB2-3B21-BDADD8083B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AF739-742D-7EDA-5ACF-B685BFBB95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497A5B1-3B33-AEDA-2AEE-44007B8A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75756ED-50DC-AA51-2C33-CFC86C082E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136693-D0D4-B786-D4CF-493ADBA8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809B8DA-D01C-50DA-2C2D-810C5952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05FE10B-CC20-CEFE-DD49-0A81143D86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FA8697E-36FF-CFD4-95BC-57AF7378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E9420A7-73F4-1CA5-1429-34D5399C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0C8911-3233-0E1D-F806-E421D4FBB2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B699028-6806-5B6E-5742-8B20AB325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4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8D9FC4E-47DE-715A-36C4-4D6F3AB5C0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30B039-472D-8769-3FF1-847556A89E8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145458" y="4983985"/>
            <a:ext cx="472121" cy="4098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3AAD89-6580-2B27-A576-8FF6F838AD5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6895933" y="5137202"/>
            <a:ext cx="553130" cy="447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59A253-5C65-9F21-A16D-60971C26925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5090773" y="5042382"/>
            <a:ext cx="472121" cy="409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B882F-DC94-0CD6-9750-04ED2715E60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8694483" y="5009640"/>
            <a:ext cx="553130" cy="447723"/>
          </a:xfrm>
          <a:prstGeom prst="rect">
            <a:avLst/>
          </a:prstGeom>
        </p:spPr>
      </p:pic>
      <p:pic>
        <p:nvPicPr>
          <p:cNvPr id="39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6704BF9A-3E76-6402-3F9A-C794B304F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0" name="Picture 39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B650EF44-A366-8177-5CF0-6609AE7B04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3" name="Hexagon 42">
            <a:hlinkClick r:id="rId21" action="ppaction://hlinksldjump"/>
            <a:extLst>
              <a:ext uri="{FF2B5EF4-FFF2-40B4-BE49-F238E27FC236}">
                <a16:creationId xmlns:a16="http://schemas.microsoft.com/office/drawing/2014/main" id="{FD68706D-F2BF-87D8-F2D1-40D07F9D6AC3}"/>
              </a:ext>
            </a:extLst>
          </p:cNvPr>
          <p:cNvSpPr/>
          <p:nvPr/>
        </p:nvSpPr>
        <p:spPr>
          <a:xfrm>
            <a:off x="5784055" y="190165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Hexagon 43">
            <a:hlinkClick r:id="rId22" action="ppaction://hlinksldjump"/>
            <a:extLst>
              <a:ext uri="{FF2B5EF4-FFF2-40B4-BE49-F238E27FC236}">
                <a16:creationId xmlns:a16="http://schemas.microsoft.com/office/drawing/2014/main" id="{082CEF76-C5B3-B344-E81D-A7661446C474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2991A989-F6CD-0A54-7429-F2D142FC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E02E2D9B-32BD-DFD1-DC4D-B892C4CF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7610DAE9-D2E3-BB0C-1BC6-CD1846AE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3F3CD7CB-2731-000F-15EF-B16CA52A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257A022F-14D6-61CC-8214-51E4255D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5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58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58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689348" y="233766"/>
            <a:ext cx="10190922" cy="2123658"/>
            <a:chOff x="1337048" y="115857"/>
            <a:chExt cx="10190922" cy="21236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29" y="115857"/>
              <a:ext cx="9568541" cy="2123658"/>
              <a:chOff x="1738024" y="67249"/>
              <a:chExt cx="9073220" cy="203782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4" y="67249"/>
                <a:ext cx="8880607" cy="203782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902682" y="67249"/>
                <a:ext cx="8908562" cy="2037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Số</a:t>
                </a:r>
                <a:r>
                  <a:rPr kumimoji="0" lang="en-US" sz="44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?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Trong lịch sử nước ta, ba trận thuỷ chiến trên sông Bạch Đằng đã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viết nên những trang sử hào hùng của dân tộc. 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Sans"/>
                    <a:cs typeface="+mn-cs"/>
                  </a:rPr>
                  <a:t> 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37048" y="275435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1060263" y="2455364"/>
            <a:ext cx="107741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</a:t>
            </a: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Năm 938 thuộc thế kỉ ….., Ngô Quyền đánh tan quân Nam Hán.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Năm 981 thuộc thế kỉ ……, Lê Đại Hành chiến thắng quân Tống.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Sans"/>
                <a:cs typeface="+mn-cs"/>
              </a:rPr>
              <a:t>- Năm 1288 thuộc thế kỉ ……., Trần Hưng Đạo chiến thắng quân Mông-Nguyên.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Open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27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73455E-AB53-4FE5-994C-46D2B37BB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42839">
            <a:off x="3940400" y="564675"/>
            <a:ext cx="5499206" cy="5449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0AA728-F3DB-40F5-8387-BD7C16A220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" y="897608"/>
            <a:ext cx="12192000" cy="5659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F0528-2824-4353-BCC1-42B66E91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3" y="3671054"/>
            <a:ext cx="12192000" cy="3155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946118E-DF05-4A43-9DBC-F49D44DA185C}"/>
              </a:ext>
            </a:extLst>
          </p:cNvPr>
          <p:cNvSpPr/>
          <p:nvPr/>
        </p:nvSpPr>
        <p:spPr>
          <a:xfrm>
            <a:off x="4770748" y="2674891"/>
            <a:ext cx="61983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6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Khởi</a:t>
            </a:r>
            <a:r>
              <a:rPr lang="en-US" altLang="zh-CN" sz="6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động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8A8B3-7785-44D1-9761-13AC0C8F52E9}"/>
              </a:ext>
            </a:extLst>
          </p:cNvPr>
          <p:cNvSpPr/>
          <p:nvPr/>
        </p:nvSpPr>
        <p:spPr>
          <a:xfrm>
            <a:off x="7428088" y="1622624"/>
            <a:ext cx="1963886" cy="13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72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3BE45D-9CB5-4327-B50C-8D5DC8B0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94" y1="37700" x2="51418" y2="31949"/>
                        <a14:foregroundMark x1="51418" y1="31949" x2="53014" y2="31789"/>
                        <a14:foregroundMark x1="64007" y1="56230" x2="71809" y2="62620"/>
                        <a14:foregroundMark x1="19326" y1="63259" x2="19326" y2="63259"/>
                        <a14:foregroundMark x1="16489" y1="52236" x2="16489" y2="52236"/>
                        <a14:foregroundMark x1="21631" y1="44409" x2="21631" y2="44409"/>
                        <a14:foregroundMark x1="26773" y1="29712" x2="26773" y2="29712"/>
                        <a14:foregroundMark x1="36348" y1="22045" x2="36348" y2="22045"/>
                        <a14:foregroundMark x1="82447" y1="25240" x2="82447" y2="25240"/>
                        <a14:foregroundMark x1="87057" y1="30192" x2="87057" y2="30192"/>
                        <a14:foregroundMark x1="85638" y1="48403" x2="85638" y2="48403"/>
                        <a14:foregroundMark x1="87766" y1="57987" x2="87766" y2="57987"/>
                        <a14:foregroundMark x1="84220" y1="67891" x2="84220" y2="6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82" y="295587"/>
            <a:ext cx="26860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14350B-6B3F-4C5F-8F44-174D6F05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7" y="4316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A5F6DF-BE51-4A59-B31D-F3145B8B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080" y="40115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07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888813" y="612844"/>
            <a:ext cx="10774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Phương pháp giải: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 đến năm 100 là thế kỉ một (thế kỉ 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101 đến năm 200 là thế kỉ hai (thế kỉ II).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201 đến năm 300 là thế kỉ ba (thế kỉ III).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1901 đến năm 2000 là thế kỉ hai mươi (thế kỉ XX).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cs"/>
              </a:rPr>
              <a:t>- Từ năm 2001 đến năm 2100 là thế kỉ hai mươi mốt (thế kỉ XXI).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79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33767"/>
            <a:ext cx="11637279" cy="635236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F69CC-EC3B-4EC1-917E-00E252A84242}"/>
              </a:ext>
            </a:extLst>
          </p:cNvPr>
          <p:cNvSpPr txBox="1"/>
          <p:nvPr/>
        </p:nvSpPr>
        <p:spPr>
          <a:xfrm>
            <a:off x="705381" y="562558"/>
            <a:ext cx="112476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</a:t>
            </a: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Năm 938 thuộc thế kỉ ….., Ngô Quyền đánh tan quân Nam Hán.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Năm 981 thuộc thế kỉ ……, Lê Đại Hành chiến thắng quân Tống.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cs typeface="+mn-cs"/>
              </a:rPr>
              <a:t>- Năm 1288 thuộc thế kỉ ……., Trần Hưng Đạo chiến thắng quân Mông-Nguyên.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CCF39-B7A4-4556-ADD8-6ABABF1944CA}"/>
              </a:ext>
            </a:extLst>
          </p:cNvPr>
          <p:cNvSpPr txBox="1"/>
          <p:nvPr/>
        </p:nvSpPr>
        <p:spPr>
          <a:xfrm>
            <a:off x="6763281" y="562558"/>
            <a:ext cx="570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5D6E6-0B21-4F09-B3D0-E6E360034B96}"/>
              </a:ext>
            </a:extLst>
          </p:cNvPr>
          <p:cNvSpPr txBox="1"/>
          <p:nvPr/>
        </p:nvSpPr>
        <p:spPr>
          <a:xfrm>
            <a:off x="6896631" y="2524708"/>
            <a:ext cx="570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FAF974-A89A-4C49-89AF-CF8F74B6D4D0}"/>
              </a:ext>
            </a:extLst>
          </p:cNvPr>
          <p:cNvSpPr txBox="1"/>
          <p:nvPr/>
        </p:nvSpPr>
        <p:spPr>
          <a:xfrm>
            <a:off x="7048765" y="4497675"/>
            <a:ext cx="131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rPr>
              <a:t>XIII</a:t>
            </a: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8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EA1B0BD-D4CE-886B-9C5F-21C6DC093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E35B5-269D-E329-C150-E6BABAA40E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A6395-55B9-3496-D231-003F48AF38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9" name="Google Shape;605;p73">
            <a:extLst>
              <a:ext uri="{FF2B5EF4-FFF2-40B4-BE49-F238E27FC236}">
                <a16:creationId xmlns:a16="http://schemas.microsoft.com/office/drawing/2014/main" id="{AD84EC78-1060-369F-208A-2A37E2D64F1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05;p73">
            <a:extLst>
              <a:ext uri="{FF2B5EF4-FFF2-40B4-BE49-F238E27FC236}">
                <a16:creationId xmlns:a16="http://schemas.microsoft.com/office/drawing/2014/main" id="{67AD7018-7E26-4B0A-C7A3-A3F86473072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AC6F2-A3B9-3F9C-7AA3-8576466D03B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91FA51F-78ED-7120-3745-68F676C7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37" y="4186442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CC87EA3-0F98-5D2D-71F1-DB8EAD7C23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2F0A64A-C86F-3C7A-1F13-BE25B286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98" y="4230865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A15EF0-CEC0-455B-13F8-0008BAA5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76" y="4158106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5662851-3408-53D5-671A-4CDF03CF5E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F6D67CA-E4CA-2FED-815D-85A7DAFD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80" y="4172834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49AA6FB-8A45-7125-85BD-0788583E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000" r="92000">
                        <a14:foregroundMark x1="8000" y1="86667" x2="8000" y2="86667"/>
                        <a14:foregroundMark x1="44667" y1="33000" x2="44667" y2="33000"/>
                        <a14:foregroundMark x1="39667" y1="29667" x2="53333" y2="41667"/>
                        <a14:foregroundMark x1="55000" y1="60333" x2="55000" y2="60333"/>
                        <a14:foregroundMark x1="52000" y1="61000" x2="53667" y2="74333"/>
                        <a14:foregroundMark x1="92000" y1="83333" x2="92000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479" y="4145568"/>
            <a:ext cx="1317028" cy="13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6F50F30-8604-038A-364B-D8B9CB5700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C816206-E0B4-7597-F61F-085BEBF6CD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35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2BC78E1-AA2A-0FFE-9718-FA4FDD420C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40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8F07FF8-0739-5B33-8851-581906BF84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9.781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41" name="Picture 40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85D6DD0-CD08-7374-249B-470F23B206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  <p:sp>
        <p:nvSpPr>
          <p:cNvPr id="45" name="Hexagon 44">
            <a:hlinkClick r:id="rId18" action="ppaction://hlinksldjump"/>
            <a:extLst>
              <a:ext uri="{FF2B5EF4-FFF2-40B4-BE49-F238E27FC236}">
                <a16:creationId xmlns:a16="http://schemas.microsoft.com/office/drawing/2014/main" id="{74C3002E-6137-795F-F751-C404E7175F2E}"/>
              </a:ext>
            </a:extLst>
          </p:cNvPr>
          <p:cNvSpPr/>
          <p:nvPr/>
        </p:nvSpPr>
        <p:spPr>
          <a:xfrm>
            <a:off x="8163868" y="243841"/>
            <a:ext cx="858388" cy="609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7" name="Picture 6">
            <a:extLst>
              <a:ext uri="{FF2B5EF4-FFF2-40B4-BE49-F238E27FC236}">
                <a16:creationId xmlns:a16="http://schemas.microsoft.com/office/drawing/2014/main" id="{66CC85DD-C19B-93E4-EFE0-82C80B9A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99" y="4672726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D560A01E-20CD-12E7-B152-3E88F0C9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8" y="4632421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2FEDF915-7EA4-6E4E-9EB9-F16340E0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369" y="4629298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4D057EE1-56E3-E59E-23BA-98D0F5D4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5099" y="468394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FFA0C217-BAFC-8E14-0141-32FAA96C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8332231" y="4585187"/>
            <a:ext cx="595340" cy="5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1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6575 0.659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32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8347 0.17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1172 0.18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9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6523 0.194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97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6654 0.192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9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6875 0.1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782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786AFFA-BF9D-41F0-94BE-CDA0F693C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81916" flipH="1">
            <a:off x="7177842" y="395927"/>
            <a:ext cx="3176426" cy="2268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9A0E8-576D-411C-96D8-8FB6F59C69D1}"/>
              </a:ext>
            </a:extLst>
          </p:cNvPr>
          <p:cNvSpPr txBox="1"/>
          <p:nvPr/>
        </p:nvSpPr>
        <p:spPr>
          <a:xfrm>
            <a:off x="1337878" y="1530182"/>
            <a:ext cx="81618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lang="en-US" sz="8900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900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lang="en-US" sz="8900" dirty="0">
              <a:solidFill>
                <a:srgbClr val="00B05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054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Ủ ĐỀ 2- NGHE NHẠC - Bài hát trồng cây - Bộ sách Âm nhạc 1 Cùng học để phát triển năng lực">
            <a:hlinkClick r:id="" action="ppaction://media"/>
            <a:extLst>
              <a:ext uri="{FF2B5EF4-FFF2-40B4-BE49-F238E27FC236}">
                <a16:creationId xmlns:a16="http://schemas.microsoft.com/office/drawing/2014/main" id="{C18F068B-6A2D-48B4-BDDA-085357027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66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573455E-AB53-4FE5-994C-46D2B37BB3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42839">
            <a:off x="3940400" y="564675"/>
            <a:ext cx="5499206" cy="5449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B0AA728-F3DB-40F5-8387-BD7C16A220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" y="897608"/>
            <a:ext cx="12192000" cy="5659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7F0528-2824-4353-BCC1-42B66E91F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3" y="3671054"/>
            <a:ext cx="12192000" cy="31559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946118E-DF05-4A43-9DBC-F49D44DA185C}"/>
              </a:ext>
            </a:extLst>
          </p:cNvPr>
          <p:cNvSpPr/>
          <p:nvPr/>
        </p:nvSpPr>
        <p:spPr>
          <a:xfrm>
            <a:off x="4656447" y="2838178"/>
            <a:ext cx="6198349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8A8B3-7785-44D1-9761-13AC0C8F52E9}"/>
              </a:ext>
            </a:extLst>
          </p:cNvPr>
          <p:cNvSpPr/>
          <p:nvPr/>
        </p:nvSpPr>
        <p:spPr>
          <a:xfrm>
            <a:off x="7428088" y="1622624"/>
            <a:ext cx="1963886" cy="13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+mn-ea"/>
                <a:sym typeface="+mn-lt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3BE45D-9CB5-4327-B50C-8D5DC8B0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894" y1="37700" x2="51418" y2="31949"/>
                        <a14:foregroundMark x1="51418" y1="31949" x2="53014" y2="31789"/>
                        <a14:foregroundMark x1="64007" y1="56230" x2="71809" y2="62620"/>
                        <a14:foregroundMark x1="19326" y1="63259" x2="19326" y2="63259"/>
                        <a14:foregroundMark x1="16489" y1="52236" x2="16489" y2="52236"/>
                        <a14:foregroundMark x1="21631" y1="44409" x2="21631" y2="44409"/>
                        <a14:foregroundMark x1="26773" y1="29712" x2="26773" y2="29712"/>
                        <a14:foregroundMark x1="36348" y1="22045" x2="36348" y2="22045"/>
                        <a14:foregroundMark x1="82447" y1="25240" x2="82447" y2="25240"/>
                        <a14:foregroundMark x1="87057" y1="30192" x2="87057" y2="30192"/>
                        <a14:foregroundMark x1="85638" y1="48403" x2="85638" y2="48403"/>
                        <a14:foregroundMark x1="87766" y1="57987" x2="87766" y2="57987"/>
                        <a14:foregroundMark x1="84220" y1="67891" x2="84220" y2="6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82" y="295587"/>
            <a:ext cx="26860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14350B-6B3F-4C5F-8F44-174D6F05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7" y="431666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8A5F6DF-BE51-4A59-B31D-F3145B8B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000" y1="19333" x2="58000" y2="19333"/>
                        <a14:foregroundMark x1="51000" y1="20667" x2="51000" y2="20667"/>
                        <a14:foregroundMark x1="56000" y1="33667" x2="56000" y2="33667"/>
                        <a14:foregroundMark x1="25750" y1="59667" x2="25750" y2="59667"/>
                        <a14:foregroundMark x1="23750" y1="47667" x2="23750" y2="47667"/>
                        <a14:foregroundMark x1="26250" y1="34000" x2="26250" y2="34000"/>
                        <a14:foregroundMark x1="74750" y1="33000" x2="74750" y2="33000"/>
                        <a14:foregroundMark x1="75500" y1="47667" x2="75500" y2="47667"/>
                        <a14:foregroundMark x1="73500" y1="59667" x2="73500" y2="5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2080" y="40115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6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0598" y="1386538"/>
            <a:ext cx="1710810" cy="72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962971-52BA-4D18-B2B3-F636C6700804}"/>
              </a:ext>
            </a:extLst>
          </p:cNvPr>
          <p:cNvGrpSpPr/>
          <p:nvPr/>
        </p:nvGrpSpPr>
        <p:grpSpPr>
          <a:xfrm>
            <a:off x="4781699" y="5766070"/>
            <a:ext cx="2660331" cy="1009934"/>
            <a:chOff x="4781699" y="5766070"/>
            <a:chExt cx="2660331" cy="1009934"/>
          </a:xfrm>
        </p:grpSpPr>
        <p:sp>
          <p:nvSpPr>
            <p:cNvPr id="59" name="Rectangle: Rounded Corners 58">
              <a:hlinkClick r:id="rId18" action="ppaction://hlinksldjump"/>
              <a:extLst>
                <a:ext uri="{FF2B5EF4-FFF2-40B4-BE49-F238E27FC236}">
                  <a16:creationId xmlns:a16="http://schemas.microsoft.com/office/drawing/2014/main" id="{FE80695E-948A-4FC5-B21E-958A03DE22F9}"/>
                </a:ext>
              </a:extLst>
            </p:cNvPr>
            <p:cNvSpPr/>
            <p:nvPr/>
          </p:nvSpPr>
          <p:spPr>
            <a:xfrm>
              <a:off x="4781699" y="5766070"/>
              <a:ext cx="2660331" cy="1009934"/>
            </a:xfrm>
            <a:prstGeom prst="roundRect">
              <a:avLst/>
            </a:prstGeom>
            <a:solidFill>
              <a:srgbClr val="FFE7D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hlinkClick r:id="rId19" action="ppaction://hlinksldjump"/>
              <a:extLst>
                <a:ext uri="{FF2B5EF4-FFF2-40B4-BE49-F238E27FC236}">
                  <a16:creationId xmlns:a16="http://schemas.microsoft.com/office/drawing/2014/main" id="{11535700-2CDB-4833-BD6E-0CA4B319D03E}"/>
                </a:ext>
              </a:extLst>
            </p:cNvPr>
            <p:cNvSpPr txBox="1"/>
            <p:nvPr/>
          </p:nvSpPr>
          <p:spPr>
            <a:xfrm>
              <a:off x="5140860" y="5902314"/>
              <a:ext cx="20104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665B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đầu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DE6507-7F51-4C1C-8A5D-D4027133E7FE}"/>
              </a:ext>
            </a:extLst>
          </p:cNvPr>
          <p:cNvGrpSpPr/>
          <p:nvPr/>
        </p:nvGrpSpPr>
        <p:grpSpPr>
          <a:xfrm>
            <a:off x="1410968" y="2754824"/>
            <a:ext cx="9601200" cy="1808940"/>
            <a:chOff x="1494065" y="2640865"/>
            <a:chExt cx="9601200" cy="1808940"/>
          </a:xfrm>
        </p:grpSpPr>
        <p:sp>
          <p:nvSpPr>
            <p:cNvPr id="55" name="Rectangle: Rounded Corners 5">
              <a:extLst>
                <a:ext uri="{FF2B5EF4-FFF2-40B4-BE49-F238E27FC236}">
                  <a16:creationId xmlns:a16="http://schemas.microsoft.com/office/drawing/2014/main" id="{53E16814-C596-483E-9326-4AD3EFEA1011}"/>
                </a:ext>
              </a:extLst>
            </p:cNvPr>
            <p:cNvSpPr/>
            <p:nvPr/>
          </p:nvSpPr>
          <p:spPr>
            <a:xfrm>
              <a:off x="1494065" y="2640865"/>
              <a:ext cx="9601200" cy="1371388"/>
            </a:xfrm>
            <a:custGeom>
              <a:avLst/>
              <a:gdLst>
                <a:gd name="connsiteX0" fmla="*/ 0 w 9601200"/>
                <a:gd name="connsiteY0" fmla="*/ 685694 h 1371388"/>
                <a:gd name="connsiteX1" fmla="*/ 685694 w 9601200"/>
                <a:gd name="connsiteY1" fmla="*/ 0 h 1371388"/>
                <a:gd name="connsiteX2" fmla="*/ 1355836 w 9601200"/>
                <a:gd name="connsiteY2" fmla="*/ 0 h 1371388"/>
                <a:gd name="connsiteX3" fmla="*/ 1779083 w 9601200"/>
                <a:gd name="connsiteY3" fmla="*/ 0 h 1371388"/>
                <a:gd name="connsiteX4" fmla="*/ 2202331 w 9601200"/>
                <a:gd name="connsiteY4" fmla="*/ 0 h 1371388"/>
                <a:gd name="connsiteX5" fmla="*/ 2790174 w 9601200"/>
                <a:gd name="connsiteY5" fmla="*/ 0 h 1371388"/>
                <a:gd name="connsiteX6" fmla="*/ 3131124 w 9601200"/>
                <a:gd name="connsiteY6" fmla="*/ 0 h 1371388"/>
                <a:gd name="connsiteX7" fmla="*/ 3636669 w 9601200"/>
                <a:gd name="connsiteY7" fmla="*/ 0 h 1371388"/>
                <a:gd name="connsiteX8" fmla="*/ 4224513 w 9601200"/>
                <a:gd name="connsiteY8" fmla="*/ 0 h 1371388"/>
                <a:gd name="connsiteX9" fmla="*/ 4894655 w 9601200"/>
                <a:gd name="connsiteY9" fmla="*/ 0 h 1371388"/>
                <a:gd name="connsiteX10" fmla="*/ 5564797 w 9601200"/>
                <a:gd name="connsiteY10" fmla="*/ 0 h 1371388"/>
                <a:gd name="connsiteX11" fmla="*/ 6070342 w 9601200"/>
                <a:gd name="connsiteY11" fmla="*/ 0 h 1371388"/>
                <a:gd name="connsiteX12" fmla="*/ 6822782 w 9601200"/>
                <a:gd name="connsiteY12" fmla="*/ 0 h 1371388"/>
                <a:gd name="connsiteX13" fmla="*/ 7328328 w 9601200"/>
                <a:gd name="connsiteY13" fmla="*/ 0 h 1371388"/>
                <a:gd name="connsiteX14" fmla="*/ 8080768 w 9601200"/>
                <a:gd name="connsiteY14" fmla="*/ 0 h 1371388"/>
                <a:gd name="connsiteX15" fmla="*/ 8915506 w 9601200"/>
                <a:gd name="connsiteY15" fmla="*/ 0 h 1371388"/>
                <a:gd name="connsiteX16" fmla="*/ 9601200 w 9601200"/>
                <a:gd name="connsiteY16" fmla="*/ 685694 h 1371388"/>
                <a:gd name="connsiteX17" fmla="*/ 9601200 w 9601200"/>
                <a:gd name="connsiteY17" fmla="*/ 685694 h 1371388"/>
                <a:gd name="connsiteX18" fmla="*/ 8915506 w 9601200"/>
                <a:gd name="connsiteY18" fmla="*/ 1371388 h 1371388"/>
                <a:gd name="connsiteX19" fmla="*/ 8327662 w 9601200"/>
                <a:gd name="connsiteY19" fmla="*/ 1371388 h 1371388"/>
                <a:gd name="connsiteX20" fmla="*/ 7739819 w 9601200"/>
                <a:gd name="connsiteY20" fmla="*/ 1371388 h 1371388"/>
                <a:gd name="connsiteX21" fmla="*/ 7151975 w 9601200"/>
                <a:gd name="connsiteY21" fmla="*/ 1371388 h 1371388"/>
                <a:gd name="connsiteX22" fmla="*/ 6399535 w 9601200"/>
                <a:gd name="connsiteY22" fmla="*/ 1371388 h 1371388"/>
                <a:gd name="connsiteX23" fmla="*/ 5647095 w 9601200"/>
                <a:gd name="connsiteY23" fmla="*/ 1371388 h 1371388"/>
                <a:gd name="connsiteX24" fmla="*/ 4976953 w 9601200"/>
                <a:gd name="connsiteY24" fmla="*/ 1371388 h 1371388"/>
                <a:gd name="connsiteX25" fmla="*/ 4389109 w 9601200"/>
                <a:gd name="connsiteY25" fmla="*/ 1371388 h 1371388"/>
                <a:gd name="connsiteX26" fmla="*/ 3965862 w 9601200"/>
                <a:gd name="connsiteY26" fmla="*/ 1371388 h 1371388"/>
                <a:gd name="connsiteX27" fmla="*/ 3295720 w 9601200"/>
                <a:gd name="connsiteY27" fmla="*/ 1371388 h 1371388"/>
                <a:gd name="connsiteX28" fmla="*/ 2625578 w 9601200"/>
                <a:gd name="connsiteY28" fmla="*/ 1371388 h 1371388"/>
                <a:gd name="connsiteX29" fmla="*/ 2284629 w 9601200"/>
                <a:gd name="connsiteY29" fmla="*/ 1371388 h 1371388"/>
                <a:gd name="connsiteX30" fmla="*/ 1696785 w 9601200"/>
                <a:gd name="connsiteY30" fmla="*/ 1371388 h 1371388"/>
                <a:gd name="connsiteX31" fmla="*/ 1355836 w 9601200"/>
                <a:gd name="connsiteY31" fmla="*/ 1371388 h 1371388"/>
                <a:gd name="connsiteX32" fmla="*/ 685694 w 9601200"/>
                <a:gd name="connsiteY32" fmla="*/ 1371388 h 1371388"/>
                <a:gd name="connsiteX33" fmla="*/ 0 w 9601200"/>
                <a:gd name="connsiteY33" fmla="*/ 685694 h 137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601200" h="1371388" fill="none" extrusionOk="0">
                  <a:moveTo>
                    <a:pt x="0" y="685694"/>
                  </a:moveTo>
                  <a:cubicBezTo>
                    <a:pt x="-87835" y="307640"/>
                    <a:pt x="276214" y="-97672"/>
                    <a:pt x="685694" y="0"/>
                  </a:cubicBezTo>
                  <a:cubicBezTo>
                    <a:pt x="840237" y="-22578"/>
                    <a:pt x="1138052" y="38797"/>
                    <a:pt x="1355836" y="0"/>
                  </a:cubicBezTo>
                  <a:cubicBezTo>
                    <a:pt x="1573620" y="-38797"/>
                    <a:pt x="1622435" y="36819"/>
                    <a:pt x="1779083" y="0"/>
                  </a:cubicBezTo>
                  <a:cubicBezTo>
                    <a:pt x="1935731" y="-36819"/>
                    <a:pt x="2117157" y="26681"/>
                    <a:pt x="2202331" y="0"/>
                  </a:cubicBezTo>
                  <a:cubicBezTo>
                    <a:pt x="2287505" y="-26681"/>
                    <a:pt x="2530830" y="69266"/>
                    <a:pt x="2790174" y="0"/>
                  </a:cubicBezTo>
                  <a:cubicBezTo>
                    <a:pt x="3049518" y="-69266"/>
                    <a:pt x="2997698" y="1103"/>
                    <a:pt x="3131124" y="0"/>
                  </a:cubicBezTo>
                  <a:cubicBezTo>
                    <a:pt x="3264550" y="-1103"/>
                    <a:pt x="3418881" y="48401"/>
                    <a:pt x="3636669" y="0"/>
                  </a:cubicBezTo>
                  <a:cubicBezTo>
                    <a:pt x="3854458" y="-48401"/>
                    <a:pt x="4063371" y="35926"/>
                    <a:pt x="4224513" y="0"/>
                  </a:cubicBezTo>
                  <a:cubicBezTo>
                    <a:pt x="4385655" y="-35926"/>
                    <a:pt x="4603416" y="2522"/>
                    <a:pt x="4894655" y="0"/>
                  </a:cubicBezTo>
                  <a:cubicBezTo>
                    <a:pt x="5185894" y="-2522"/>
                    <a:pt x="5340585" y="45674"/>
                    <a:pt x="5564797" y="0"/>
                  </a:cubicBezTo>
                  <a:cubicBezTo>
                    <a:pt x="5789009" y="-45674"/>
                    <a:pt x="5915343" y="1252"/>
                    <a:pt x="6070342" y="0"/>
                  </a:cubicBezTo>
                  <a:cubicBezTo>
                    <a:pt x="6225341" y="-1252"/>
                    <a:pt x="6507350" y="32202"/>
                    <a:pt x="6822782" y="0"/>
                  </a:cubicBezTo>
                  <a:cubicBezTo>
                    <a:pt x="7138214" y="-32202"/>
                    <a:pt x="7187376" y="2281"/>
                    <a:pt x="7328328" y="0"/>
                  </a:cubicBezTo>
                  <a:cubicBezTo>
                    <a:pt x="7469280" y="-2281"/>
                    <a:pt x="7885576" y="83659"/>
                    <a:pt x="8080768" y="0"/>
                  </a:cubicBezTo>
                  <a:cubicBezTo>
                    <a:pt x="8275960" y="-83659"/>
                    <a:pt x="8575896" y="25357"/>
                    <a:pt x="8915506" y="0"/>
                  </a:cubicBezTo>
                  <a:cubicBezTo>
                    <a:pt x="9387339" y="-58570"/>
                    <a:pt x="9577385" y="254627"/>
                    <a:pt x="9601200" y="685694"/>
                  </a:cubicBezTo>
                  <a:lnTo>
                    <a:pt x="9601200" y="685694"/>
                  </a:lnTo>
                  <a:cubicBezTo>
                    <a:pt x="9536555" y="1004715"/>
                    <a:pt x="9285127" y="1367613"/>
                    <a:pt x="8915506" y="1371388"/>
                  </a:cubicBezTo>
                  <a:cubicBezTo>
                    <a:pt x="8775099" y="1424229"/>
                    <a:pt x="8530351" y="1335625"/>
                    <a:pt x="8327662" y="1371388"/>
                  </a:cubicBezTo>
                  <a:cubicBezTo>
                    <a:pt x="8124973" y="1407151"/>
                    <a:pt x="8008386" y="1341480"/>
                    <a:pt x="7739819" y="1371388"/>
                  </a:cubicBezTo>
                  <a:cubicBezTo>
                    <a:pt x="7471252" y="1401296"/>
                    <a:pt x="7379459" y="1365860"/>
                    <a:pt x="7151975" y="1371388"/>
                  </a:cubicBezTo>
                  <a:cubicBezTo>
                    <a:pt x="6924491" y="1376916"/>
                    <a:pt x="6613874" y="1319575"/>
                    <a:pt x="6399535" y="1371388"/>
                  </a:cubicBezTo>
                  <a:cubicBezTo>
                    <a:pt x="6185196" y="1423201"/>
                    <a:pt x="5929598" y="1303496"/>
                    <a:pt x="5647095" y="1371388"/>
                  </a:cubicBezTo>
                  <a:cubicBezTo>
                    <a:pt x="5364592" y="1439280"/>
                    <a:pt x="5139092" y="1339988"/>
                    <a:pt x="4976953" y="1371388"/>
                  </a:cubicBezTo>
                  <a:cubicBezTo>
                    <a:pt x="4814814" y="1402788"/>
                    <a:pt x="4581699" y="1300894"/>
                    <a:pt x="4389109" y="1371388"/>
                  </a:cubicBezTo>
                  <a:cubicBezTo>
                    <a:pt x="4196519" y="1441882"/>
                    <a:pt x="4086114" y="1326465"/>
                    <a:pt x="3965862" y="1371388"/>
                  </a:cubicBezTo>
                  <a:cubicBezTo>
                    <a:pt x="3845610" y="1416311"/>
                    <a:pt x="3502944" y="1329321"/>
                    <a:pt x="3295720" y="1371388"/>
                  </a:cubicBezTo>
                  <a:cubicBezTo>
                    <a:pt x="3088496" y="1413455"/>
                    <a:pt x="2913942" y="1328846"/>
                    <a:pt x="2625578" y="1371388"/>
                  </a:cubicBezTo>
                  <a:cubicBezTo>
                    <a:pt x="2337214" y="1413930"/>
                    <a:pt x="2390457" y="1366512"/>
                    <a:pt x="2284629" y="1371388"/>
                  </a:cubicBezTo>
                  <a:cubicBezTo>
                    <a:pt x="2178801" y="1376264"/>
                    <a:pt x="1888705" y="1338596"/>
                    <a:pt x="1696785" y="1371388"/>
                  </a:cubicBezTo>
                  <a:cubicBezTo>
                    <a:pt x="1504865" y="1404180"/>
                    <a:pt x="1482129" y="1348303"/>
                    <a:pt x="1355836" y="1371388"/>
                  </a:cubicBezTo>
                  <a:cubicBezTo>
                    <a:pt x="1229543" y="1394473"/>
                    <a:pt x="1007734" y="1352593"/>
                    <a:pt x="685694" y="1371388"/>
                  </a:cubicBezTo>
                  <a:cubicBezTo>
                    <a:pt x="385884" y="1423150"/>
                    <a:pt x="63303" y="1010552"/>
                    <a:pt x="0" y="685694"/>
                  </a:cubicBezTo>
                  <a:close/>
                </a:path>
                <a:path w="9601200" h="1371388" stroke="0" extrusionOk="0">
                  <a:moveTo>
                    <a:pt x="0" y="685694"/>
                  </a:moveTo>
                  <a:cubicBezTo>
                    <a:pt x="66363" y="233170"/>
                    <a:pt x="253348" y="-20242"/>
                    <a:pt x="685694" y="0"/>
                  </a:cubicBezTo>
                  <a:cubicBezTo>
                    <a:pt x="811319" y="-44953"/>
                    <a:pt x="918789" y="5023"/>
                    <a:pt x="1108941" y="0"/>
                  </a:cubicBezTo>
                  <a:cubicBezTo>
                    <a:pt x="1299093" y="-5023"/>
                    <a:pt x="1458847" y="39835"/>
                    <a:pt x="1696785" y="0"/>
                  </a:cubicBezTo>
                  <a:cubicBezTo>
                    <a:pt x="1934723" y="-39835"/>
                    <a:pt x="2149190" y="68356"/>
                    <a:pt x="2366927" y="0"/>
                  </a:cubicBezTo>
                  <a:cubicBezTo>
                    <a:pt x="2584664" y="-68356"/>
                    <a:pt x="2687661" y="31169"/>
                    <a:pt x="2790174" y="0"/>
                  </a:cubicBezTo>
                  <a:cubicBezTo>
                    <a:pt x="2892687" y="-31169"/>
                    <a:pt x="3117097" y="3768"/>
                    <a:pt x="3213422" y="0"/>
                  </a:cubicBezTo>
                  <a:cubicBezTo>
                    <a:pt x="3309747" y="-3768"/>
                    <a:pt x="3512645" y="55691"/>
                    <a:pt x="3718968" y="0"/>
                  </a:cubicBezTo>
                  <a:cubicBezTo>
                    <a:pt x="3925291" y="-55691"/>
                    <a:pt x="3929830" y="17831"/>
                    <a:pt x="4059917" y="0"/>
                  </a:cubicBezTo>
                  <a:cubicBezTo>
                    <a:pt x="4190004" y="-17831"/>
                    <a:pt x="4637421" y="69732"/>
                    <a:pt x="4812357" y="0"/>
                  </a:cubicBezTo>
                  <a:cubicBezTo>
                    <a:pt x="4987293" y="-69732"/>
                    <a:pt x="5096091" y="35966"/>
                    <a:pt x="5317902" y="0"/>
                  </a:cubicBezTo>
                  <a:cubicBezTo>
                    <a:pt x="5539713" y="-35966"/>
                    <a:pt x="5737189" y="36611"/>
                    <a:pt x="5905746" y="0"/>
                  </a:cubicBezTo>
                  <a:cubicBezTo>
                    <a:pt x="6074303" y="-36611"/>
                    <a:pt x="6166482" y="37701"/>
                    <a:pt x="6246696" y="0"/>
                  </a:cubicBezTo>
                  <a:cubicBezTo>
                    <a:pt x="6326910" y="-37701"/>
                    <a:pt x="6438283" y="18959"/>
                    <a:pt x="6587645" y="0"/>
                  </a:cubicBezTo>
                  <a:cubicBezTo>
                    <a:pt x="6737007" y="-18959"/>
                    <a:pt x="7033709" y="31089"/>
                    <a:pt x="7257787" y="0"/>
                  </a:cubicBezTo>
                  <a:cubicBezTo>
                    <a:pt x="7481865" y="-31089"/>
                    <a:pt x="7840893" y="5884"/>
                    <a:pt x="8010227" y="0"/>
                  </a:cubicBezTo>
                  <a:cubicBezTo>
                    <a:pt x="8179561" y="-5884"/>
                    <a:pt x="8607441" y="59882"/>
                    <a:pt x="8915506" y="0"/>
                  </a:cubicBezTo>
                  <a:cubicBezTo>
                    <a:pt x="9187472" y="9602"/>
                    <a:pt x="9646745" y="355117"/>
                    <a:pt x="9601200" y="685694"/>
                  </a:cubicBezTo>
                  <a:lnTo>
                    <a:pt x="9601200" y="685694"/>
                  </a:lnTo>
                  <a:cubicBezTo>
                    <a:pt x="9708603" y="1077042"/>
                    <a:pt x="9328627" y="1335240"/>
                    <a:pt x="8915506" y="1371388"/>
                  </a:cubicBezTo>
                  <a:cubicBezTo>
                    <a:pt x="8749177" y="1409425"/>
                    <a:pt x="8702724" y="1353491"/>
                    <a:pt x="8574557" y="1371388"/>
                  </a:cubicBezTo>
                  <a:cubicBezTo>
                    <a:pt x="8446390" y="1389285"/>
                    <a:pt x="8374410" y="1361364"/>
                    <a:pt x="8233607" y="1371388"/>
                  </a:cubicBezTo>
                  <a:cubicBezTo>
                    <a:pt x="8092804" y="1381412"/>
                    <a:pt x="7867913" y="1325738"/>
                    <a:pt x="7563465" y="1371388"/>
                  </a:cubicBezTo>
                  <a:cubicBezTo>
                    <a:pt x="7259017" y="1417038"/>
                    <a:pt x="7122528" y="1302492"/>
                    <a:pt x="6811026" y="1371388"/>
                  </a:cubicBezTo>
                  <a:cubicBezTo>
                    <a:pt x="6499524" y="1440284"/>
                    <a:pt x="6375247" y="1333672"/>
                    <a:pt x="6223182" y="1371388"/>
                  </a:cubicBezTo>
                  <a:cubicBezTo>
                    <a:pt x="6071117" y="1409104"/>
                    <a:pt x="5898368" y="1321286"/>
                    <a:pt x="5635338" y="1371388"/>
                  </a:cubicBezTo>
                  <a:cubicBezTo>
                    <a:pt x="5372308" y="1421490"/>
                    <a:pt x="5377545" y="1363093"/>
                    <a:pt x="5294389" y="1371388"/>
                  </a:cubicBezTo>
                  <a:cubicBezTo>
                    <a:pt x="5211233" y="1379683"/>
                    <a:pt x="4900436" y="1370669"/>
                    <a:pt x="4541949" y="1371388"/>
                  </a:cubicBezTo>
                  <a:cubicBezTo>
                    <a:pt x="4183462" y="1372107"/>
                    <a:pt x="4167565" y="1366432"/>
                    <a:pt x="4036403" y="1371388"/>
                  </a:cubicBezTo>
                  <a:cubicBezTo>
                    <a:pt x="3905241" y="1376344"/>
                    <a:pt x="3726488" y="1326468"/>
                    <a:pt x="3448559" y="1371388"/>
                  </a:cubicBezTo>
                  <a:cubicBezTo>
                    <a:pt x="3170630" y="1416308"/>
                    <a:pt x="3025996" y="1357064"/>
                    <a:pt x="2860716" y="1371388"/>
                  </a:cubicBezTo>
                  <a:cubicBezTo>
                    <a:pt x="2695436" y="1385712"/>
                    <a:pt x="2560080" y="1352465"/>
                    <a:pt x="2272872" y="1371388"/>
                  </a:cubicBezTo>
                  <a:cubicBezTo>
                    <a:pt x="1985664" y="1390311"/>
                    <a:pt x="1954148" y="1318762"/>
                    <a:pt x="1685028" y="1371388"/>
                  </a:cubicBezTo>
                  <a:cubicBezTo>
                    <a:pt x="1415908" y="1424014"/>
                    <a:pt x="1072964" y="1293352"/>
                    <a:pt x="685694" y="1371388"/>
                  </a:cubicBezTo>
                  <a:cubicBezTo>
                    <a:pt x="391506" y="1392716"/>
                    <a:pt x="-48232" y="1081352"/>
                    <a:pt x="0" y="68569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3667377045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8C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AF88F-8715-4B85-95B7-11A3D7BA8EE6}"/>
                </a:ext>
              </a:extLst>
            </p:cNvPr>
            <p:cNvGrpSpPr/>
            <p:nvPr/>
          </p:nvGrpSpPr>
          <p:grpSpPr>
            <a:xfrm>
              <a:off x="2215311" y="2765137"/>
              <a:ext cx="7994469" cy="1684668"/>
              <a:chOff x="2215311" y="2765137"/>
              <a:chExt cx="7994469" cy="1684668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FD9936-7D75-4683-B1D7-3EAB5952B4E1}"/>
                  </a:ext>
                </a:extLst>
              </p:cNvPr>
              <p:cNvSpPr txBox="1"/>
              <p:nvPr/>
            </p:nvSpPr>
            <p:spPr>
              <a:xfrm>
                <a:off x="2215311" y="3341809"/>
                <a:ext cx="7994469" cy="110799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Thu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hoạch</a:t>
                </a:r>
                <a:r>
                  <a:rPr kumimoji="0" lang="en-US" sz="6600" b="0" i="0" u="none" strike="noStrike" kern="1200" cap="none" spc="0" normalizeH="0" baseline="0" noProof="0" dirty="0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38100">
                      <a:solidFill>
                        <a:srgbClr val="FF8C00">
                          <a:lumMod val="75000"/>
                        </a:srgbClr>
                      </a:solidFill>
                    </a:ln>
                    <a:solidFill>
                      <a:srgbClr val="FFCC66"/>
                    </a:solidFill>
                    <a:effectLst>
                      <a:glow rad="101600">
                        <a:srgbClr val="FFFFFF">
                          <a:alpha val="60000"/>
                        </a:srgbClr>
                      </a:glo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Pattaya" panose="00000500000000000000" pitchFamily="2" charset="-34"/>
                  </a:rPr>
                  <a:t>chanh</a:t>
                </a:r>
                <a:endParaRPr kumimoji="0" lang="en-US" sz="6600" b="0" i="0" u="none" strike="noStrike" kern="1200" cap="none" spc="0" normalizeH="0" baseline="0" noProof="0" dirty="0">
                  <a:ln w="38100">
                    <a:solidFill>
                      <a:srgbClr val="FF8C00">
                        <a:lumMod val="75000"/>
                      </a:srgbClr>
                    </a:solidFill>
                  </a:ln>
                  <a:solidFill>
                    <a:srgbClr val="FFCC66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Pattaya" panose="00000500000000000000" pitchFamily="2" charset="-34"/>
                </a:endParaRPr>
              </a:p>
            </p:txBody>
          </p:sp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ACEB53D1-437A-4FB5-97CF-CB61F38EA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2148" b="97461" l="9961" r="89844">
                            <a14:foregroundMark x1="48633" y1="90430" x2="48633" y2="90430"/>
                            <a14:foregroundMark x1="46875" y1="97461" x2="46875" y2="97461"/>
                            <a14:foregroundMark x1="47461" y1="11133" x2="47461" y2="11133"/>
                            <a14:foregroundMark x1="41602" y1="2148" x2="41602" y2="2148"/>
                            <a14:foregroundMark x1="38477" y1="3711" x2="38477" y2="3711"/>
                            <a14:foregroundMark x1="66992" y1="8203" x2="66992" y2="8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54419">
                <a:off x="4668468" y="2765137"/>
                <a:ext cx="961798" cy="961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530AB9-A553-4EF2-85C5-090761C8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421594-1761-4D0D-9824-9B58627C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738025" y="372475"/>
                <a:ext cx="8715950" cy="138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pitchFamily="2" charset="-128"/>
                    <a:cs typeface="Calibri" panose="020F0502020204030204" pitchFamily="34" charset="0"/>
                  </a:rPr>
                  <a:t>a)	</a:t>
                </a: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pitchFamily="2" charset="-128"/>
                    <a:cs typeface="Calibri" panose="020F0502020204030204" pitchFamily="34" charset="0"/>
                  </a:rPr>
                  <a:t>Viết số gồm 4 triệu, 2 trăm nghìn, 5 nghìn, 3 chục và 1 đơn vị.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1D678AB-FEB2-4CB8-8D6D-1180EC7084F0}"/>
              </a:ext>
            </a:extLst>
          </p:cNvPr>
          <p:cNvSpPr txBox="1"/>
          <p:nvPr/>
        </p:nvSpPr>
        <p:spPr>
          <a:xfrm>
            <a:off x="3062740" y="237495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Bold"/>
                <a:cs typeface="+mn-cs"/>
              </a:rPr>
              <a:t>4 205 031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4098288"/>
            <a:ext cx="108802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Sans"/>
                <a:cs typeface="+mn-cs"/>
              </a:rPr>
              <a:t>Bốn triệu hai trăm linh năm nghìn không trăm ba mươi mốt</a:t>
            </a:r>
            <a:b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Sans"/>
                <a:cs typeface="+mn-cs"/>
              </a:rPr>
            </a:b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09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F59483D7-D6B3-43FC-9272-F2E246AE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8" b="90563" l="2128" r="95922">
                        <a14:foregroundMark x1="6206" y1="34106" x2="6206" y2="34106"/>
                        <a14:foregroundMark x1="2128" y1="34934" x2="2128" y2="34934"/>
                        <a14:foregroundMark x1="63830" y1="7450" x2="63830" y2="7450"/>
                        <a14:foregroundMark x1="69326" y1="2649" x2="69326" y2="2649"/>
                        <a14:foregroundMark x1="91489" y1="24503" x2="91489" y2="24503"/>
                        <a14:foregroundMark x1="96099" y1="71026" x2="96099" y2="71026"/>
                        <a14:foregroundMark x1="62057" y1="90563" x2="62057" y2="90563"/>
                        <a14:backgroundMark x1="96986" y1="68377" x2="96986" y2="68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1201520"/>
            <a:ext cx="1197188" cy="12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2BC450C4-0F00-4595-94B2-C702A19A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2778" y1="24722" x2="69167" y2="33333"/>
                        <a14:foregroundMark x1="69167" y1="33333" x2="71667" y2="32500"/>
                        <a14:foregroundMark x1="71667" y1="32500" x2="69444" y2="31389"/>
                        <a14:foregroundMark x1="68889" y1="37222" x2="68889" y2="37222"/>
                        <a14:foregroundMark x1="28889" y1="57222" x2="28889" y2="57222"/>
                        <a14:foregroundMark x1="28056" y1="60833" x2="28056" y2="60833"/>
                        <a14:foregroundMark x1="28889" y1="62778" x2="28889" y2="6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" y="1004306"/>
            <a:ext cx="1600995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06069" y="5017050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57932" y="5047733"/>
            <a:ext cx="2870937" cy="65672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92930" y="5017050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0524" y="5050408"/>
            <a:ext cx="2870937" cy="65672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006247" y="4983454"/>
            <a:ext cx="868685" cy="56157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6471957" y="5023952"/>
            <a:ext cx="868685" cy="56157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983478" y="5053542"/>
            <a:ext cx="868685" cy="5615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129632" y="5039321"/>
            <a:ext cx="868685" cy="561579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1101" y="1419703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0221 0.259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129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2241609"/>
            <a:ext cx="11637279" cy="434452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BD513B-5120-43CC-80F1-CD870A557DF1}"/>
              </a:ext>
            </a:extLst>
          </p:cNvPr>
          <p:cNvGrpSpPr/>
          <p:nvPr/>
        </p:nvGrpSpPr>
        <p:grpSpPr>
          <a:xfrm>
            <a:off x="708993" y="233767"/>
            <a:ext cx="9997630" cy="1883418"/>
            <a:chOff x="1356693" y="115858"/>
            <a:chExt cx="9997630" cy="1883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D2D175-47F0-4A0A-9CD0-CEB01C5F286C}"/>
                </a:ext>
              </a:extLst>
            </p:cNvPr>
            <p:cNvGrpSpPr/>
            <p:nvPr/>
          </p:nvGrpSpPr>
          <p:grpSpPr>
            <a:xfrm>
              <a:off x="1959430" y="115858"/>
              <a:ext cx="9394893" cy="1883418"/>
              <a:chOff x="1738025" y="67250"/>
              <a:chExt cx="8908561" cy="180729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22C8541-76DA-413E-861C-3ACF742A63BC}"/>
                  </a:ext>
                </a:extLst>
              </p:cNvPr>
              <p:cNvSpPr/>
              <p:nvPr/>
            </p:nvSpPr>
            <p:spPr>
              <a:xfrm>
                <a:off x="1930637" y="161232"/>
                <a:ext cx="8715949" cy="1518665"/>
              </a:xfrm>
              <a:prstGeom prst="rect">
                <a:avLst/>
              </a:prstGeom>
              <a:pattFill prst="ltUpDiag">
                <a:fgClr>
                  <a:srgbClr val="009999"/>
                </a:fgClr>
                <a:bgClr>
                  <a:schemeClr val="bg1"/>
                </a:bgClr>
              </a:patt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FB8D8F-9119-4ACD-AEB1-C19D6C3D2B50}"/>
                  </a:ext>
                </a:extLst>
              </p:cNvPr>
              <p:cNvSpPr/>
              <p:nvPr/>
            </p:nvSpPr>
            <p:spPr>
              <a:xfrm>
                <a:off x="1738025" y="67250"/>
                <a:ext cx="8715949" cy="18072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966BF-D92C-4D44-B66D-0FB8BAEF68FB}"/>
                  </a:ext>
                </a:extLst>
              </p:cNvPr>
              <p:cNvSpPr txBox="1"/>
              <p:nvPr/>
            </p:nvSpPr>
            <p:spPr>
              <a:xfrm>
                <a:off x="1738025" y="557483"/>
                <a:ext cx="8715950" cy="738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LNTH-LuoLuoNotangYuanTi 1" pitchFamily="2" charset="-128"/>
                    <a:cs typeface="Calibri" panose="020F0502020204030204" pitchFamily="34" charset="0"/>
                  </a:rPr>
                  <a:t>Câu nào đúng, câu nào sai?</a:t>
                </a:r>
                <a:endPara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NTH-LuoLuoNotangYuanTi 1" pitchFamily="2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7A18881-E21C-42C5-9355-8BAA9D58217A}"/>
                </a:ext>
              </a:extLst>
            </p:cNvPr>
            <p:cNvSpPr/>
            <p:nvPr/>
          </p:nvSpPr>
          <p:spPr>
            <a:xfrm>
              <a:off x="1356693" y="614049"/>
              <a:ext cx="825509" cy="78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694230" y="2559568"/>
            <a:ext cx="108802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là 1 000 000.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1 là số tự nhiên bé nhất.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c)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dãy số tự nhiên, các số được sắp xếp theo thứ tự từ bé đến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d)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Làm tròn số 109 633 đến hàng nghìn thì được số 110 000.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7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C92F44-316F-42FC-9B51-6B86A92DF791}"/>
              </a:ext>
            </a:extLst>
          </p:cNvPr>
          <p:cNvSpPr/>
          <p:nvPr/>
        </p:nvSpPr>
        <p:spPr>
          <a:xfrm>
            <a:off x="315726" y="590550"/>
            <a:ext cx="11637279" cy="599558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CCEF5B-F6F4-42BE-AAC3-C545AE21B430}"/>
              </a:ext>
            </a:extLst>
          </p:cNvPr>
          <p:cNvSpPr txBox="1"/>
          <p:nvPr/>
        </p:nvSpPr>
        <p:spPr>
          <a:xfrm>
            <a:off x="315726" y="977604"/>
            <a:ext cx="10880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a)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là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1 000 000.</a:t>
            </a:r>
          </a:p>
        </p:txBody>
      </p:sp>
      <p:sp>
        <p:nvSpPr>
          <p:cNvPr id="10" name="Đ Ghé thăm Fb.com/nkpowerskills">
            <a:extLst>
              <a:ext uri="{FF2B5EF4-FFF2-40B4-BE49-F238E27FC236}">
                <a16:creationId xmlns:a16="http://schemas.microsoft.com/office/drawing/2014/main" id="{2613ED50-F91E-40A0-A4F3-66313627DA67}"/>
              </a:ext>
            </a:extLst>
          </p:cNvPr>
          <p:cNvSpPr/>
          <p:nvPr/>
        </p:nvSpPr>
        <p:spPr>
          <a:xfrm>
            <a:off x="870810" y="302199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6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Đúng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4D1F95C8-77BF-435A-958F-01A15697ACBE}"/>
              </a:ext>
            </a:extLst>
          </p:cNvPr>
          <p:cNvSpPr/>
          <p:nvPr/>
        </p:nvSpPr>
        <p:spPr>
          <a:xfrm>
            <a:off x="6226308" y="303387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6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946403BB-2E97-4396-89BD-86F69358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95" y="34630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C7BBEF5-B5C3-4223-9FB0-BE408C4D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74" y="34488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89D8F7-19D3-4339-AB41-F7B99FD60E23}"/>
              </a:ext>
            </a:extLst>
          </p:cNvPr>
          <p:cNvSpPr/>
          <p:nvPr/>
        </p:nvSpPr>
        <p:spPr>
          <a:xfrm>
            <a:off x="7334250" y="3181350"/>
            <a:ext cx="1104900" cy="9529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7C4154-1405-43EB-9598-AE9306A4C63B}"/>
              </a:ext>
            </a:extLst>
          </p:cNvPr>
          <p:cNvSpPr txBox="1"/>
          <p:nvPr/>
        </p:nvSpPr>
        <p:spPr>
          <a:xfrm>
            <a:off x="1068300" y="4767843"/>
            <a:ext cx="9714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 lớn nhất có bảy chữ số 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là</a:t>
            </a:r>
            <a:endParaRPr kumimoji="0" lang="en-US" sz="48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9 999 999</a:t>
            </a:r>
          </a:p>
        </p:txBody>
      </p:sp>
    </p:spTree>
    <p:extLst>
      <p:ext uri="{BB962C8B-B14F-4D97-AF65-F5344CB8AC3E}">
        <p14:creationId xmlns:p14="http://schemas.microsoft.com/office/powerpoint/2010/main" val="1491803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教师课件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5731</TotalTime>
  <Words>666</Words>
  <Application>Microsoft Office PowerPoint</Application>
  <PresentationFormat>Widescreen</PresentationFormat>
  <Paragraphs>97</Paragraphs>
  <Slides>23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#9Slide07 IcielCadena</vt:lpstr>
      <vt:lpstr>Arial</vt:lpstr>
      <vt:lpstr>Berkshire Swash</vt:lpstr>
      <vt:lpstr>Calibri</vt:lpstr>
      <vt:lpstr>Cambria Math</vt:lpstr>
      <vt:lpstr>Lato</vt:lpstr>
      <vt:lpstr>Livvic</vt:lpstr>
      <vt:lpstr>LNTH-LuoLuoNotangYuanTi 1</vt:lpstr>
      <vt:lpstr>Open Sans</vt:lpstr>
      <vt:lpstr>OpenSans</vt:lpstr>
      <vt:lpstr>OpenSansBold</vt:lpstr>
      <vt:lpstr>Patrick Hand</vt:lpstr>
      <vt:lpstr>Roboto</vt:lpstr>
      <vt:lpstr>Roboto Condensed Light</vt:lpstr>
      <vt:lpstr>SVN-Poky's</vt:lpstr>
      <vt:lpstr>Times New Roman</vt:lpstr>
      <vt:lpstr>UTM Cookies</vt:lpstr>
      <vt:lpstr>UTM Duepuntozero</vt:lpstr>
      <vt:lpstr>第一PPT，www.1ppt.com</vt:lpstr>
      <vt:lpstr>Weltkindertag! by Slidego</vt:lpstr>
      <vt:lpstr>1_Weltkindertag! by Slidego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game</dc:creator>
  <cp:lastModifiedBy>Administrator</cp:lastModifiedBy>
  <cp:revision>1</cp:revision>
  <dcterms:created xsi:type="dcterms:W3CDTF">2018-04-23T05:51:46Z</dcterms:created>
  <dcterms:modified xsi:type="dcterms:W3CDTF">2024-12-30T13:52:34Z</dcterms:modified>
</cp:coreProperties>
</file>