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7" r:id="rId2"/>
  </p:sldMasterIdLst>
  <p:sldIdLst>
    <p:sldId id="3266" r:id="rId3"/>
    <p:sldId id="256" r:id="rId4"/>
    <p:sldId id="257" r:id="rId5"/>
    <p:sldId id="293" r:id="rId6"/>
    <p:sldId id="278" r:id="rId7"/>
    <p:sldId id="279" r:id="rId8"/>
    <p:sldId id="258" r:id="rId9"/>
    <p:sldId id="280" r:id="rId10"/>
    <p:sldId id="295" r:id="rId11"/>
    <p:sldId id="281" r:id="rId12"/>
    <p:sldId id="282" r:id="rId13"/>
    <p:sldId id="283" r:id="rId14"/>
    <p:sldId id="284" r:id="rId15"/>
    <p:sldId id="285" r:id="rId16"/>
    <p:sldId id="286" r:id="rId17"/>
    <p:sldId id="287" r:id="rId18"/>
    <p:sldId id="288" r:id="rId19"/>
    <p:sldId id="289" r:id="rId20"/>
    <p:sldId id="290" r:id="rId21"/>
    <p:sldId id="294" r:id="rId22"/>
    <p:sldId id="291" r:id="rId23"/>
    <p:sldId id="270" r:id="rId24"/>
    <p:sldId id="481" r:id="rId25"/>
    <p:sldId id="292" r:id="rId26"/>
    <p:sldId id="3267" r:id="rId27"/>
  </p:sldIdLst>
  <p:sldSz cx="12192000" cy="6858000"/>
  <p:notesSz cx="6858000" cy="9144000"/>
  <p:embeddedFontLst>
    <p:embeddedFont>
      <p:font typeface="#9Slide05 SVNClementine" panose="020F0502020204030203" charset="0"/>
      <p:regular r:id="rId28"/>
    </p:embeddedFont>
    <p:embeddedFont>
      <p:font typeface="#9Slide07 Cadena" panose="020B0604020202020204" charset="0"/>
      <p:bold r:id="rId29"/>
    </p:embeddedFont>
    <p:embeddedFont>
      <p:font typeface="Cambria" panose="02040503050406030204" pitchFamily="18" charset="0"/>
      <p:regular r:id="rId30"/>
      <p:bold r:id="rId31"/>
      <p:italic r:id="rId32"/>
      <p:boldItalic r:id="rId33"/>
    </p:embeddedFont>
    <p:embeddedFont>
      <p:font typeface="LNTH-Dinomiko" panose="020B0604020202020204" charset="0"/>
      <p:regular r:id="rId34"/>
    </p:embeddedFont>
  </p:embeddedFontLst>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F8794"/>
    <a:srgbClr val="FEEBE6"/>
    <a:srgbClr val="F47670"/>
    <a:srgbClr val="FCD7CE"/>
    <a:srgbClr val="F9B5B2"/>
    <a:srgbClr val="8AD0BE"/>
    <a:srgbClr val="9DD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88889" autoAdjust="0"/>
  </p:normalViewPr>
  <p:slideViewPr>
    <p:cSldViewPr snapToGrid="0">
      <p:cViewPr varScale="1">
        <p:scale>
          <a:sx n="89" d="100"/>
          <a:sy n="89" d="100"/>
        </p:scale>
        <p:origin x="174" y="4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3.fntdata"/><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641780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39788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102363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224564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8778303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1709362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58519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53761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317238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17507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521438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2165926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926374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07132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872621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386163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47147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609010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304269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060039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72499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424448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474097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991721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51265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1348331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240885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65586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97666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19677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556015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319728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515782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024347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1007342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089195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399680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6496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41004D5-D09D-973A-7B04-EDF47AC1E44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3" name="Group 2">
            <a:extLst>
              <a:ext uri="{FF2B5EF4-FFF2-40B4-BE49-F238E27FC236}">
                <a16:creationId xmlns:a16="http://schemas.microsoft.com/office/drawing/2014/main" id="{15B4267C-93DF-E158-3930-07DFB6AA78BA}"/>
              </a:ext>
            </a:extLst>
          </p:cNvPr>
          <p:cNvGrpSpPr/>
          <p:nvPr userDrawn="1"/>
        </p:nvGrpSpPr>
        <p:grpSpPr>
          <a:xfrm>
            <a:off x="-3203009" y="0"/>
            <a:ext cx="3858439" cy="2193354"/>
            <a:chOff x="5519825" y="2343132"/>
            <a:chExt cx="3958661" cy="2543120"/>
          </a:xfrm>
        </p:grpSpPr>
        <p:grpSp>
          <p:nvGrpSpPr>
            <p:cNvPr id="4" name="Group 3">
              <a:extLst>
                <a:ext uri="{FF2B5EF4-FFF2-40B4-BE49-F238E27FC236}">
                  <a16:creationId xmlns:a16="http://schemas.microsoft.com/office/drawing/2014/main" id="{52BFD5CF-FA3D-32AB-4231-DFE02DBAD383}"/>
                </a:ext>
              </a:extLst>
            </p:cNvPr>
            <p:cNvGrpSpPr/>
            <p:nvPr userDrawn="1"/>
          </p:nvGrpSpPr>
          <p:grpSpPr>
            <a:xfrm>
              <a:off x="5519825" y="2343132"/>
              <a:ext cx="3958661" cy="2543120"/>
              <a:chOff x="6278216" y="1917262"/>
              <a:chExt cx="4339742" cy="2976410"/>
            </a:xfrm>
          </p:grpSpPr>
          <p:sp>
            <p:nvSpPr>
              <p:cNvPr id="6" name="Freeform: Shape 5">
                <a:extLst>
                  <a:ext uri="{FF2B5EF4-FFF2-40B4-BE49-F238E27FC236}">
                    <a16:creationId xmlns:a16="http://schemas.microsoft.com/office/drawing/2014/main" id="{290656EE-A678-7C22-6623-42AFF1265146}"/>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7" name="TextBox 15">
                <a:extLst>
                  <a:ext uri="{FF2B5EF4-FFF2-40B4-BE49-F238E27FC236}">
                    <a16:creationId xmlns:a16="http://schemas.microsoft.com/office/drawing/2014/main" id="{3E347B24-4801-60FB-D1DC-410BE22A4E66}"/>
                  </a:ext>
                </a:extLst>
              </p:cNvPr>
              <p:cNvSpPr txBox="1"/>
              <p:nvPr userDrawn="1"/>
            </p:nvSpPr>
            <p:spPr>
              <a:xfrm>
                <a:off x="7055892" y="4133716"/>
                <a:ext cx="3562066" cy="417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t>GIÁO ÁN ĐƯỢC CHIA SẺ TẠI</a:t>
                </a:r>
              </a:p>
            </p:txBody>
          </p:sp>
          <p:sp>
            <p:nvSpPr>
              <p:cNvPr id="8" name="TextBox 16">
                <a:extLst>
                  <a:ext uri="{FF2B5EF4-FFF2-40B4-BE49-F238E27FC236}">
                    <a16:creationId xmlns:a16="http://schemas.microsoft.com/office/drawing/2014/main" id="{2298AF75-77C9-BF16-8193-FFF4F2543C99}"/>
                  </a:ext>
                </a:extLst>
              </p:cNvPr>
              <p:cNvSpPr txBox="1"/>
              <p:nvPr userDrawn="1"/>
            </p:nvSpPr>
            <p:spPr>
              <a:xfrm>
                <a:off x="6278216" y="4476014"/>
                <a:ext cx="4326340" cy="417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FF0000"/>
                    </a:solidFill>
                  </a:rPr>
                  <a:t>https://www.hanhtranggiaovien.com</a:t>
                </a:r>
              </a:p>
            </p:txBody>
          </p:sp>
        </p:grpSp>
        <p:pic>
          <p:nvPicPr>
            <p:cNvPr id="5" name="Picture 4">
              <a:extLst>
                <a:ext uri="{FF2B5EF4-FFF2-40B4-BE49-F238E27FC236}">
                  <a16:creationId xmlns:a16="http://schemas.microsoft.com/office/drawing/2014/main" id="{046E759C-CF83-A4C3-C1EC-D8A7BBA6E0C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1046816384"/>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5" r:id="rId3"/>
    <p:sldLayoutId id="2147483674" r:id="rId4"/>
    <p:sldLayoutId id="2147483673" r:id="rId5"/>
    <p:sldLayoutId id="2147483672" r:id="rId6"/>
    <p:sldLayoutId id="2147483671" r:id="rId7"/>
    <p:sldLayoutId id="2147483670" r:id="rId8"/>
    <p:sldLayoutId id="2147483669" r:id="rId9"/>
    <p:sldLayoutId id="2147483668" r:id="rId10"/>
    <p:sldLayoutId id="2147483667" r:id="rId11"/>
    <p:sldLayoutId id="2147483666" r:id="rId12"/>
    <p:sldLayoutId id="2147483665" r:id="rId13"/>
    <p:sldLayoutId id="2147483664" r:id="rId14"/>
    <p:sldLayoutId id="2147483663" r:id="rId15"/>
    <p:sldLayoutId id="2147483662" r:id="rId16"/>
    <p:sldLayoutId id="2147483661" r:id="rId17"/>
    <p:sldLayoutId id="2147483650" r:id="rId18"/>
    <p:sldLayoutId id="2147483651" r:id="rId19"/>
    <p:sldLayoutId id="2147483652" r:id="rId20"/>
    <p:sldLayoutId id="2147483653" r:id="rId21"/>
    <p:sldLayoutId id="2147483654" r:id="rId22"/>
    <p:sldLayoutId id="2147483655" r:id="rId23"/>
    <p:sldLayoutId id="2147483656" r:id="rId24"/>
    <p:sldLayoutId id="2147483657" r:id="rId25"/>
    <p:sldLayoutId id="2147483658" r:id="rId26"/>
    <p:sldLayoutId id="2147483659" r:id="rId27"/>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09EA4EA-9F43-5FF8-97D7-7615A5267A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12/30/2024</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grpSp>
        <p:nvGrpSpPr>
          <p:cNvPr id="8" name="Group 7">
            <a:extLst>
              <a:ext uri="{FF2B5EF4-FFF2-40B4-BE49-F238E27FC236}">
                <a16:creationId xmlns:a16="http://schemas.microsoft.com/office/drawing/2014/main" id="{EB931E03-3901-437D-D153-9B63B96049FF}"/>
              </a:ext>
            </a:extLst>
          </p:cNvPr>
          <p:cNvGrpSpPr/>
          <p:nvPr userDrawn="1"/>
        </p:nvGrpSpPr>
        <p:grpSpPr>
          <a:xfrm>
            <a:off x="-3203009" y="0"/>
            <a:ext cx="3858439" cy="2193354"/>
            <a:chOff x="5519825" y="2343132"/>
            <a:chExt cx="3958661" cy="2543120"/>
          </a:xfrm>
        </p:grpSpPr>
        <p:grpSp>
          <p:nvGrpSpPr>
            <p:cNvPr id="9" name="Group 8">
              <a:extLst>
                <a:ext uri="{FF2B5EF4-FFF2-40B4-BE49-F238E27FC236}">
                  <a16:creationId xmlns:a16="http://schemas.microsoft.com/office/drawing/2014/main" id="{11F06010-B0DE-8F4C-5D02-2388E93C07F7}"/>
                </a:ext>
              </a:extLst>
            </p:cNvPr>
            <p:cNvGrpSpPr/>
            <p:nvPr userDrawn="1"/>
          </p:nvGrpSpPr>
          <p:grpSpPr>
            <a:xfrm>
              <a:off x="5519825" y="2343132"/>
              <a:ext cx="3958661" cy="2543120"/>
              <a:chOff x="6278216" y="1917262"/>
              <a:chExt cx="4339742" cy="2976410"/>
            </a:xfrm>
          </p:grpSpPr>
          <p:sp>
            <p:nvSpPr>
              <p:cNvPr id="11" name="Freeform: Shape 10">
                <a:extLst>
                  <a:ext uri="{FF2B5EF4-FFF2-40B4-BE49-F238E27FC236}">
                    <a16:creationId xmlns:a16="http://schemas.microsoft.com/office/drawing/2014/main" id="{4D5DBAFF-4060-7BC2-F616-09D93E59C6F4}"/>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2" name="TextBox 15">
                <a:extLst>
                  <a:ext uri="{FF2B5EF4-FFF2-40B4-BE49-F238E27FC236}">
                    <a16:creationId xmlns:a16="http://schemas.microsoft.com/office/drawing/2014/main" id="{E63F0F94-C72D-CD1F-9AE3-54BD42DDD626}"/>
                  </a:ext>
                </a:extLst>
              </p:cNvPr>
              <p:cNvSpPr txBox="1"/>
              <p:nvPr userDrawn="1"/>
            </p:nvSpPr>
            <p:spPr>
              <a:xfrm>
                <a:off x="7055892" y="4133716"/>
                <a:ext cx="3562066" cy="417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t>GIÁO ÁN ĐƯỢC CHIA SẺ TẠI</a:t>
                </a:r>
              </a:p>
            </p:txBody>
          </p:sp>
          <p:sp>
            <p:nvSpPr>
              <p:cNvPr id="13" name="TextBox 16">
                <a:extLst>
                  <a:ext uri="{FF2B5EF4-FFF2-40B4-BE49-F238E27FC236}">
                    <a16:creationId xmlns:a16="http://schemas.microsoft.com/office/drawing/2014/main" id="{DA349909-5334-B9BA-F288-777F7BCA1962}"/>
                  </a:ext>
                </a:extLst>
              </p:cNvPr>
              <p:cNvSpPr txBox="1"/>
              <p:nvPr userDrawn="1"/>
            </p:nvSpPr>
            <p:spPr>
              <a:xfrm>
                <a:off x="6278216" y="4476014"/>
                <a:ext cx="4326340" cy="417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FF0000"/>
                    </a:solidFill>
                  </a:rPr>
                  <a:t>https://www.hanhtranggiaovien.com</a:t>
                </a:r>
              </a:p>
            </p:txBody>
          </p:sp>
        </p:grpSp>
        <p:pic>
          <p:nvPicPr>
            <p:cNvPr id="10" name="Picture 9">
              <a:extLst>
                <a:ext uri="{FF2B5EF4-FFF2-40B4-BE49-F238E27FC236}">
                  <a16:creationId xmlns:a16="http://schemas.microsoft.com/office/drawing/2014/main" id="{14B9B77D-4B5C-8C2C-FC21-D9D1B84ABDA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42269595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4.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21.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jpg"/><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1.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1.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21.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1.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4.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Layout" Target="../slideLayouts/slideLayout1.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1.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3217" y="2896757"/>
            <a:ext cx="3125065" cy="3827951"/>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25400" y="120103"/>
          <a:ext cx="12192000" cy="7399820"/>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25400" y="120103"/>
                        <a:ext cx="12192000" cy="7399820"/>
                      </a:xfrm>
                      <a:prstGeom prst="rect">
                        <a:avLst/>
                      </a:prstGeom>
                    </p:spPr>
                  </p:pic>
                </p:oleObj>
              </mc:Fallback>
            </mc:AlternateContent>
          </a:graphicData>
        </a:graphic>
      </p:graphicFrame>
      <p:grpSp>
        <p:nvGrpSpPr>
          <p:cNvPr id="12" name="Group 11">
            <a:extLst>
              <a:ext uri="{FF2B5EF4-FFF2-40B4-BE49-F238E27FC236}">
                <a16:creationId xmlns:a16="http://schemas.microsoft.com/office/drawing/2014/main" id="{15B4267C-93DF-E158-3930-07DFB6AA78BA}"/>
              </a:ext>
            </a:extLst>
          </p:cNvPr>
          <p:cNvGrpSpPr/>
          <p:nvPr/>
        </p:nvGrpSpPr>
        <p:grpSpPr>
          <a:xfrm>
            <a:off x="7445834" y="2402658"/>
            <a:ext cx="3858439" cy="2193351"/>
            <a:chOff x="5519825" y="2343130"/>
            <a:chExt cx="3958661" cy="2543116"/>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19825" y="2343130"/>
              <a:ext cx="3958661" cy="2543116"/>
              <a:chOff x="6278216" y="1917262"/>
              <a:chExt cx="4339742" cy="2976410"/>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7055892" y="4133716"/>
                <a:ext cx="3562066" cy="417658"/>
              </a:xfrm>
              <a:prstGeom prst="rect">
                <a:avLst/>
              </a:prstGeom>
              <a:noFill/>
            </p:spPr>
            <p:txBody>
              <a:bodyPr wrap="square" rtlCol="0">
                <a:spAutoFit/>
              </a:bodyPr>
              <a:lstStyle/>
              <a:p>
                <a:r>
                  <a:rPr lang="en-US" sz="1400"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78216" y="4476014"/>
                <a:ext cx="4326340" cy="417658"/>
              </a:xfrm>
              <a:prstGeom prst="rect">
                <a:avLst/>
              </a:prstGeom>
              <a:noFill/>
            </p:spPr>
            <p:txBody>
              <a:bodyPr wrap="square" rtlCol="0">
                <a:spAutoFit/>
              </a:bodyPr>
              <a:lstStyle/>
              <a:p>
                <a:r>
                  <a:rPr lang="en-US" sz="1400" b="1">
                    <a:solidFill>
                      <a:srgbClr val="FF0000"/>
                    </a:solidFill>
                  </a:rPr>
                  <a:t>https://www.hanhtranggiaovien.com</a:t>
                </a:r>
              </a:p>
            </p:txBody>
          </p:sp>
        </p:grpSp>
        <p:pic>
          <p:nvPicPr>
            <p:cNvPr id="14" name="Picture 13">
              <a:extLst>
                <a:ext uri="{FF2B5EF4-FFF2-40B4-BE49-F238E27FC236}">
                  <a16:creationId xmlns:a16="http://schemas.microsoft.com/office/drawing/2014/main" id="{046E759C-CF83-A4C3-C1EC-D8A7BBA6E0C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308703443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46728" y="346838"/>
            <a:ext cx="11698543" cy="6022427"/>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886AE1D-E9CF-40E9-B4CA-E256B57045E6}"/>
              </a:ext>
            </a:extLst>
          </p:cNvPr>
          <p:cNvSpPr txBox="1"/>
          <p:nvPr/>
        </p:nvSpPr>
        <p:spPr>
          <a:xfrm>
            <a:off x="6095999" y="559683"/>
            <a:ext cx="4382814" cy="1107996"/>
          </a:xfrm>
          <a:prstGeom prst="rect">
            <a:avLst/>
          </a:prstGeom>
          <a:noFill/>
        </p:spPr>
        <p:txBody>
          <a:bodyPr wrap="square" rtlCol="0">
            <a:spAutoFit/>
          </a:bodyPr>
          <a:lstStyle/>
          <a:p>
            <a:r>
              <a:rPr lang="en-US" sz="6600">
                <a:ln w="25400">
                  <a:solidFill>
                    <a:prstClr val="white"/>
                  </a:solidFill>
                </a:ln>
                <a:solidFill>
                  <a:srgbClr val="C00000"/>
                </a:solidFill>
                <a:effectLst>
                  <a:outerShdw blurRad="50800" dist="38100" dir="2700000" algn="tl" rotWithShape="0">
                    <a:prstClr val="black">
                      <a:alpha val="40000"/>
                    </a:prstClr>
                  </a:outerShdw>
                </a:effectLst>
                <a:latin typeface="#9Slide07 Cadena" panose="02000503000000020004" pitchFamily="2" charset="0"/>
              </a:rPr>
              <a:t>Kết luận</a:t>
            </a:r>
            <a:endParaRPr lang="en-US" sz="6600">
              <a:solidFill>
                <a:srgbClr val="C00000"/>
              </a:solidFill>
            </a:endParaRPr>
          </a:p>
        </p:txBody>
      </p:sp>
      <p:pic>
        <p:nvPicPr>
          <p:cNvPr id="7" name="Picture 6">
            <a:extLst>
              <a:ext uri="{FF2B5EF4-FFF2-40B4-BE49-F238E27FC236}">
                <a16:creationId xmlns:a16="http://schemas.microsoft.com/office/drawing/2014/main" id="{0568737F-3CB7-4383-A761-898FEF7B5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59" y="1826089"/>
            <a:ext cx="4890014" cy="4890014"/>
          </a:xfrm>
          <a:prstGeom prst="rect">
            <a:avLst/>
          </a:prstGeom>
        </p:spPr>
      </p:pic>
      <p:grpSp>
        <p:nvGrpSpPr>
          <p:cNvPr id="10" name="Group 9">
            <a:extLst>
              <a:ext uri="{FF2B5EF4-FFF2-40B4-BE49-F238E27FC236}">
                <a16:creationId xmlns:a16="http://schemas.microsoft.com/office/drawing/2014/main" id="{6806086D-49A8-43BE-9077-69F93196A71E}"/>
              </a:ext>
            </a:extLst>
          </p:cNvPr>
          <p:cNvGrpSpPr/>
          <p:nvPr/>
        </p:nvGrpSpPr>
        <p:grpSpPr>
          <a:xfrm>
            <a:off x="4288221" y="1738627"/>
            <a:ext cx="7262647" cy="4701586"/>
            <a:chOff x="4288221" y="1738627"/>
            <a:chExt cx="7262647" cy="4701586"/>
          </a:xfrm>
        </p:grpSpPr>
        <p:sp>
          <p:nvSpPr>
            <p:cNvPr id="8" name="Rectangle: Rounded Corners 7">
              <a:extLst>
                <a:ext uri="{FF2B5EF4-FFF2-40B4-BE49-F238E27FC236}">
                  <a16:creationId xmlns:a16="http://schemas.microsoft.com/office/drawing/2014/main" id="{1A1F30FA-986F-4F72-82C1-821407D0D13F}"/>
                </a:ext>
              </a:extLst>
            </p:cNvPr>
            <p:cNvSpPr/>
            <p:nvPr/>
          </p:nvSpPr>
          <p:spPr>
            <a:xfrm>
              <a:off x="4288221" y="1738627"/>
              <a:ext cx="7262647" cy="4273289"/>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0CA80AA-ADEB-40D5-977F-D398DBB23A95}"/>
                </a:ext>
              </a:extLst>
            </p:cNvPr>
            <p:cNvSpPr txBox="1"/>
            <p:nvPr/>
          </p:nvSpPr>
          <p:spPr>
            <a:xfrm>
              <a:off x="4561489" y="1915898"/>
              <a:ext cx="6716110" cy="4524315"/>
            </a:xfrm>
            <a:prstGeom prst="rect">
              <a:avLst/>
            </a:prstGeom>
            <a:noFill/>
          </p:spPr>
          <p:txBody>
            <a:bodyPr wrap="square" rtlCol="0">
              <a:spAutoFit/>
            </a:bodyPr>
            <a:lstStyle/>
            <a:p>
              <a:pPr algn="just"/>
              <a:r>
                <a:rPr lang="en-US" sz="3600" b="1" i="1">
                  <a:solidFill>
                    <a:srgbClr val="0070C0"/>
                  </a:solidFill>
                </a:rPr>
                <a:t>Các phần của giấy mời:</a:t>
              </a:r>
              <a:r>
                <a:rPr lang="en-US" sz="3600">
                  <a:solidFill>
                    <a:srgbClr val="0070C0"/>
                  </a:solidFill>
                </a:rPr>
                <a:t> Quốc hiệu </a:t>
              </a:r>
              <a:r>
                <a:rPr lang="en-US" sz="3600" b="1">
                  <a:solidFill>
                    <a:srgbClr val="FF0000"/>
                  </a:solidFill>
                </a:rPr>
                <a:t>-&gt;</a:t>
              </a:r>
              <a:r>
                <a:rPr lang="en-US" sz="3600">
                  <a:solidFill>
                    <a:srgbClr val="0070C0"/>
                  </a:solidFill>
                </a:rPr>
                <a:t> Tiêu ngữ</a:t>
              </a:r>
              <a:r>
                <a:rPr lang="en-US" sz="3600">
                  <a:solidFill>
                    <a:srgbClr val="FF0000"/>
                  </a:solidFill>
                </a:rPr>
                <a:t> </a:t>
              </a:r>
              <a:r>
                <a:rPr lang="en-US" sz="3600" b="1">
                  <a:solidFill>
                    <a:srgbClr val="FF0000"/>
                  </a:solidFill>
                </a:rPr>
                <a:t>-&gt;</a:t>
              </a:r>
              <a:r>
                <a:rPr lang="en-US" sz="3600">
                  <a:solidFill>
                    <a:srgbClr val="0070C0"/>
                  </a:solidFill>
                </a:rPr>
                <a:t>  Thời gian viết giấy mời </a:t>
              </a:r>
              <a:r>
                <a:rPr lang="en-US" sz="3600" b="1">
                  <a:solidFill>
                    <a:srgbClr val="FF0000"/>
                  </a:solidFill>
                </a:rPr>
                <a:t>-&gt;</a:t>
              </a:r>
              <a:r>
                <a:rPr lang="en-US" sz="3600">
                  <a:solidFill>
                    <a:srgbClr val="0070C0"/>
                  </a:solidFill>
                </a:rPr>
                <a:t> </a:t>
              </a:r>
              <a:r>
                <a:rPr lang="vi-VN" sz="3600">
                  <a:solidFill>
                    <a:srgbClr val="0070C0"/>
                  </a:solidFill>
                  <a:latin typeface="Calibri" panose="020F0502020204030204" pitchFamily="34" charset="0"/>
                  <a:cs typeface="Calibri" panose="020F0502020204030204" pitchFamily="34" charset="0"/>
                </a:rPr>
                <a:t>Tên ‘‘Giấy mời’’</a:t>
              </a:r>
              <a:r>
                <a:rPr lang="vi-VN" sz="3600">
                  <a:solidFill>
                    <a:srgbClr val="FF0000"/>
                  </a:solidFill>
                  <a:latin typeface="Calibri" panose="020F0502020204030204" pitchFamily="34" charset="0"/>
                  <a:cs typeface="Calibri" panose="020F0502020204030204" pitchFamily="34" charset="0"/>
                </a:rPr>
                <a:t> </a:t>
              </a:r>
              <a:r>
                <a:rPr lang="en-US" sz="3600" b="1">
                  <a:solidFill>
                    <a:srgbClr val="FF0000"/>
                  </a:solidFill>
                </a:rPr>
                <a:t>-&gt;</a:t>
              </a:r>
              <a:r>
                <a:rPr lang="en-US" sz="3600" b="1">
                  <a:solidFill>
                    <a:srgbClr val="0070C0"/>
                  </a:solidFill>
                </a:rPr>
                <a:t> </a:t>
              </a:r>
              <a:r>
                <a:rPr lang="vi-VN" sz="3600">
                  <a:solidFill>
                    <a:srgbClr val="0070C0"/>
                  </a:solidFill>
                  <a:latin typeface="Calibri" panose="020F0502020204030204" pitchFamily="34" charset="0"/>
                  <a:cs typeface="Calibri" panose="020F0502020204030204" pitchFamily="34" charset="0"/>
                </a:rPr>
                <a:t>Người mời </a:t>
              </a:r>
              <a:r>
                <a:rPr lang="en-US" sz="3600" b="1">
                  <a:solidFill>
                    <a:srgbClr val="FF0000"/>
                  </a:solidFill>
                </a:rPr>
                <a:t>-&gt;</a:t>
              </a:r>
              <a:r>
                <a:rPr lang="en-US" sz="3600" b="1">
                  <a:solidFill>
                    <a:srgbClr val="0070C0"/>
                  </a:solidFill>
                </a:rPr>
                <a:t> </a:t>
              </a:r>
              <a:r>
                <a:rPr lang="vi-VN" sz="3600">
                  <a:solidFill>
                    <a:srgbClr val="0070C0"/>
                  </a:solidFill>
                  <a:latin typeface="Calibri" panose="020F0502020204030204" pitchFamily="34" charset="0"/>
                  <a:cs typeface="Calibri" panose="020F0502020204030204" pitchFamily="34" charset="0"/>
                </a:rPr>
                <a:t> Người được mời</a:t>
              </a:r>
              <a:r>
                <a:rPr lang="en-US" sz="3600">
                  <a:solidFill>
                    <a:srgbClr val="0070C0"/>
                  </a:solidFill>
                  <a:latin typeface="Calibri" panose="020F0502020204030204" pitchFamily="34" charset="0"/>
                  <a:cs typeface="Calibri" panose="020F0502020204030204" pitchFamily="34" charset="0"/>
                </a:rPr>
                <a:t> </a:t>
              </a:r>
              <a:r>
                <a:rPr lang="en-US" sz="3600" b="1">
                  <a:solidFill>
                    <a:srgbClr val="FF0000"/>
                  </a:solidFill>
                </a:rPr>
                <a:t>-&gt;</a:t>
              </a:r>
              <a:r>
                <a:rPr lang="vi-VN" sz="3600">
                  <a:solidFill>
                    <a:srgbClr val="0070C0"/>
                  </a:solidFill>
                  <a:latin typeface="Calibri" panose="020F0502020204030204" pitchFamily="34" charset="0"/>
                  <a:cs typeface="Calibri" panose="020F0502020204030204" pitchFamily="34" charset="0"/>
                </a:rPr>
                <a:t> Tên sự kiện </a:t>
              </a:r>
              <a:r>
                <a:rPr lang="en-US" sz="3600" b="1">
                  <a:solidFill>
                    <a:srgbClr val="FF0000"/>
                  </a:solidFill>
                </a:rPr>
                <a:t>-&gt;</a:t>
              </a:r>
              <a:r>
                <a:rPr lang="vi-VN" sz="3600">
                  <a:solidFill>
                    <a:srgbClr val="0070C0"/>
                  </a:solidFill>
                  <a:latin typeface="Calibri" panose="020F0502020204030204" pitchFamily="34" charset="0"/>
                  <a:cs typeface="Calibri" panose="020F0502020204030204" pitchFamily="34" charset="0"/>
                </a:rPr>
                <a:t> Thời gian diễn ra</a:t>
              </a:r>
              <a:r>
                <a:rPr lang="en-US" sz="3600">
                  <a:solidFill>
                    <a:srgbClr val="0070C0"/>
                  </a:solidFill>
                  <a:latin typeface="Calibri" panose="020F0502020204030204" pitchFamily="34" charset="0"/>
                  <a:cs typeface="Calibri" panose="020F0502020204030204" pitchFamily="34" charset="0"/>
                </a:rPr>
                <a:t> </a:t>
              </a:r>
              <a:r>
                <a:rPr lang="en-US" sz="3600" b="1">
                  <a:solidFill>
                    <a:srgbClr val="FF0000"/>
                  </a:solidFill>
                </a:rPr>
                <a:t>-&gt;</a:t>
              </a:r>
              <a:r>
                <a:rPr lang="vi-VN" sz="3600">
                  <a:solidFill>
                    <a:srgbClr val="0070C0"/>
                  </a:solidFill>
                  <a:latin typeface="Calibri" panose="020F0502020204030204" pitchFamily="34" charset="0"/>
                  <a:cs typeface="Calibri" panose="020F0502020204030204" pitchFamily="34" charset="0"/>
                </a:rPr>
                <a:t> Địa điểm diễn ra </a:t>
              </a:r>
              <a:r>
                <a:rPr lang="en-US" sz="3600" b="1">
                  <a:solidFill>
                    <a:srgbClr val="FF0000"/>
                  </a:solidFill>
                </a:rPr>
                <a:t>-&gt;</a:t>
              </a:r>
              <a:r>
                <a:rPr lang="en-US" sz="3600" b="1">
                  <a:solidFill>
                    <a:srgbClr val="0070C0"/>
                  </a:solidFill>
                </a:rPr>
                <a:t> </a:t>
              </a:r>
              <a:r>
                <a:rPr lang="vi-VN" sz="3600">
                  <a:solidFill>
                    <a:srgbClr val="0070C0"/>
                  </a:solidFill>
                  <a:latin typeface="Calibri" panose="020F0502020204030204" pitchFamily="34" charset="0"/>
                  <a:cs typeface="Calibri" panose="020F0502020204030204" pitchFamily="34" charset="0"/>
                </a:rPr>
                <a:t>Mong muốn </a:t>
              </a:r>
              <a:r>
                <a:rPr lang="en-US" sz="3600" b="1">
                  <a:solidFill>
                    <a:srgbClr val="FF0000"/>
                  </a:solidFill>
                </a:rPr>
                <a:t>-&gt;</a:t>
              </a:r>
              <a:r>
                <a:rPr lang="en-US" sz="3600" b="1">
                  <a:solidFill>
                    <a:srgbClr val="0070C0"/>
                  </a:solidFill>
                </a:rPr>
                <a:t> </a:t>
              </a:r>
              <a:r>
                <a:rPr lang="vi-VN" sz="3600">
                  <a:solidFill>
                    <a:srgbClr val="0070C0"/>
                  </a:solidFill>
                  <a:latin typeface="Calibri" panose="020F0502020204030204" pitchFamily="34" charset="0"/>
                  <a:cs typeface="Calibri" panose="020F0502020204030204" pitchFamily="34" charset="0"/>
                </a:rPr>
                <a:t> Kí tên người mời.</a:t>
              </a:r>
            </a:p>
            <a:p>
              <a:pPr algn="just"/>
              <a:r>
                <a:rPr lang="en-US" sz="3600">
                  <a:solidFill>
                    <a:srgbClr val="0070C0"/>
                  </a:solidFill>
                  <a:latin typeface="Calibri" panose="020F0502020204030204" pitchFamily="34" charset="0"/>
                  <a:cs typeface="Calibri" panose="020F0502020204030204" pitchFamily="34" charset="0"/>
                </a:rPr>
                <a:t> </a:t>
              </a:r>
            </a:p>
          </p:txBody>
        </p:sp>
      </p:grpSp>
      <p:pic>
        <p:nvPicPr>
          <p:cNvPr id="11" name="Picture 2" descr="Happy Flower Power Sticker for iOS &amp; Android | GIPHY | Happy flowers, Love  heart gif, Happy stickers">
            <a:extLst>
              <a:ext uri="{FF2B5EF4-FFF2-40B4-BE49-F238E27FC236}">
                <a16:creationId xmlns:a16="http://schemas.microsoft.com/office/drawing/2014/main" id="{73A53137-E8A9-4EAD-8137-565DFBD22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1" y="131836"/>
            <a:ext cx="2236114" cy="2236114"/>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0094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 calcmode="lin" valueType="num">
                                      <p:cBhvr>
                                        <p:cTn id="12" dur="500" fill="hold"/>
                                        <p:tgtEl>
                                          <p:spTgt spid="11"/>
                                        </p:tgtEl>
                                        <p:attrNameLst>
                                          <p:attrName>style.rotation</p:attrName>
                                        </p:attrNameLst>
                                      </p:cBhvr>
                                      <p:tavLst>
                                        <p:tav tm="0">
                                          <p:val>
                                            <p:fltVal val="360"/>
                                          </p:val>
                                        </p:tav>
                                        <p:tav tm="100000">
                                          <p:val>
                                            <p:fltVal val="0"/>
                                          </p:val>
                                        </p:tav>
                                      </p:tavLst>
                                    </p:anim>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77C31-743F-497F-9301-EEEE1E940773}"/>
              </a:ext>
            </a:extLst>
          </p:cNvPr>
          <p:cNvSpPr/>
          <p:nvPr/>
        </p:nvSpPr>
        <p:spPr>
          <a:xfrm>
            <a:off x="-84083" y="1242619"/>
            <a:ext cx="12929936" cy="385010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6132DFC-8BD8-41BA-9B54-C4207A0A579F}"/>
              </a:ext>
            </a:extLst>
          </p:cNvPr>
          <p:cNvSpPr txBox="1"/>
          <p:nvPr/>
        </p:nvSpPr>
        <p:spPr>
          <a:xfrm>
            <a:off x="373117" y="1524001"/>
            <a:ext cx="11445765"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w="25400">
                  <a:solidFill>
                    <a:prstClr val="white"/>
                  </a:solidFill>
                </a:ln>
                <a:solidFill>
                  <a:srgbClr val="00B0F0"/>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3.2. Viết và trang trí giấy mời</a:t>
            </a:r>
            <a:endParaRPr kumimoji="0" lang="en-US" sz="10000" b="0" i="0" u="none" strike="noStrike" kern="1200" cap="none" spc="0" normalizeH="0" baseline="0" noProof="0" dirty="0">
              <a:ln w="25400">
                <a:solidFill>
                  <a:prstClr val="white"/>
                </a:solidFill>
              </a:ln>
              <a:solidFill>
                <a:srgbClr val="00B0F0"/>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23714731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29414" y="164272"/>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624459" y="293530"/>
            <a:ext cx="10674162" cy="1938992"/>
          </a:xfrm>
          <a:prstGeom prst="rect">
            <a:avLst/>
          </a:prstGeom>
        </p:spPr>
        <p:txBody>
          <a:bodyPr wrap="square">
            <a:spAutoFit/>
          </a:bodyPr>
          <a:lstStyle/>
          <a:p>
            <a:pPr lvl="0" algn="ctr"/>
            <a:r>
              <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rPr>
              <a:t>2</a:t>
            </a:r>
            <a:r>
              <a:rPr kumimoji="0" lang="vi-VN"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rPr>
              <a:t>.</a:t>
            </a:r>
            <a:r>
              <a:rPr kumimoji="0" lang="vi-VN"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lang="vi-VN" sz="4000" b="1">
                <a:solidFill>
                  <a:prstClr val="black"/>
                </a:solidFill>
                <a:latin typeface="Cambria" panose="02040503050406030204" pitchFamily="18" charset="0"/>
                <a:ea typeface="Cambria" panose="02040503050406030204" pitchFamily="18" charset="0"/>
              </a:rPr>
              <a:t>Chọn một trong hai trường hợp dưới đây để viết giấy mời: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5FB14E50-0885-421E-AB3F-AF2A60D111AB}"/>
              </a:ext>
            </a:extLst>
          </p:cNvPr>
          <p:cNvSpPr txBox="1"/>
          <p:nvPr/>
        </p:nvSpPr>
        <p:spPr>
          <a:xfrm>
            <a:off x="624459" y="1649120"/>
            <a:ext cx="10863348" cy="1754326"/>
          </a:xfrm>
          <a:prstGeom prst="rect">
            <a:avLst/>
          </a:prstGeom>
          <a:noFill/>
        </p:spPr>
        <p:txBody>
          <a:bodyPr wrap="square" rtlCol="0">
            <a:spAutoFit/>
          </a:bodyPr>
          <a:lstStyle/>
          <a:p>
            <a:r>
              <a:rPr lang="vi-VN" sz="3600"/>
              <a:t>a.</a:t>
            </a:r>
            <a:r>
              <a:rPr lang="en-US" sz="3600"/>
              <a:t> </a:t>
            </a:r>
            <a:r>
              <a:rPr lang="vi-VN" sz="3600"/>
              <a:t>Mời bạn đến dự sinh nhật.</a:t>
            </a:r>
          </a:p>
          <a:p>
            <a:r>
              <a:rPr lang="vi-VN" sz="3600"/>
              <a:t>b.</a:t>
            </a:r>
            <a:r>
              <a:rPr lang="en-US" sz="3600"/>
              <a:t> </a:t>
            </a:r>
            <a:r>
              <a:rPr lang="vi-VN" sz="3600"/>
              <a:t>Mời bố mẹ hoặc các bạn lớp khác đến dự một hoạt động do lớp em tổ chức.</a:t>
            </a:r>
            <a:endParaRPr lang="en-US" sz="3600"/>
          </a:p>
        </p:txBody>
      </p:sp>
      <p:pic>
        <p:nvPicPr>
          <p:cNvPr id="8" name="Picture 7">
            <a:extLst>
              <a:ext uri="{FF2B5EF4-FFF2-40B4-BE49-F238E27FC236}">
                <a16:creationId xmlns:a16="http://schemas.microsoft.com/office/drawing/2014/main" id="{858C9672-3456-4034-A5FD-47957763A1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2228" y="3493461"/>
            <a:ext cx="3161446" cy="873809"/>
          </a:xfrm>
          <a:prstGeom prst="rect">
            <a:avLst/>
          </a:prstGeom>
        </p:spPr>
      </p:pic>
      <p:pic>
        <p:nvPicPr>
          <p:cNvPr id="10" name="Picture 9">
            <a:extLst>
              <a:ext uri="{FF2B5EF4-FFF2-40B4-BE49-F238E27FC236}">
                <a16:creationId xmlns:a16="http://schemas.microsoft.com/office/drawing/2014/main" id="{5791FDC0-F642-4DE9-B31B-D526B85E8F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4785" y="4453483"/>
            <a:ext cx="4522843" cy="873809"/>
          </a:xfrm>
          <a:prstGeom prst="rect">
            <a:avLst/>
          </a:prstGeom>
        </p:spPr>
      </p:pic>
      <p:pic>
        <p:nvPicPr>
          <p:cNvPr id="12" name="Picture 11">
            <a:extLst>
              <a:ext uri="{FF2B5EF4-FFF2-40B4-BE49-F238E27FC236}">
                <a16:creationId xmlns:a16="http://schemas.microsoft.com/office/drawing/2014/main" id="{CE9F5B2D-C982-4C83-A0F3-596E7F6E4C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7313" y="3499267"/>
            <a:ext cx="3161446" cy="873809"/>
          </a:xfrm>
          <a:prstGeom prst="rect">
            <a:avLst/>
          </a:prstGeom>
        </p:spPr>
      </p:pic>
      <p:sp>
        <p:nvSpPr>
          <p:cNvPr id="16" name="Rectangle 15">
            <a:extLst>
              <a:ext uri="{FF2B5EF4-FFF2-40B4-BE49-F238E27FC236}">
                <a16:creationId xmlns:a16="http://schemas.microsoft.com/office/drawing/2014/main" id="{BBA9CD4E-397F-4B00-9A5B-2320ECE644B2}"/>
              </a:ext>
            </a:extLst>
          </p:cNvPr>
          <p:cNvSpPr/>
          <p:nvPr/>
        </p:nvSpPr>
        <p:spPr>
          <a:xfrm>
            <a:off x="588552" y="5628209"/>
            <a:ext cx="7710244" cy="707886"/>
          </a:xfrm>
          <a:prstGeom prst="rect">
            <a:avLst/>
          </a:prstGeom>
        </p:spPr>
        <p:txBody>
          <a:bodyPr wrap="square">
            <a:spAutoFit/>
          </a:bodyPr>
          <a:lstStyle/>
          <a:p>
            <a:pPr lvl="0" algn="ctr"/>
            <a:r>
              <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rPr>
              <a:t>3</a:t>
            </a:r>
            <a:r>
              <a:rPr kumimoji="0" lang="vi-VN"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rPr>
              <a:t>.</a:t>
            </a:r>
            <a:r>
              <a:rPr kumimoji="0" lang="vi-VN"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lang="pt-BR" sz="4000" b="1">
                <a:solidFill>
                  <a:prstClr val="black"/>
                </a:solidFill>
                <a:latin typeface="Cambria" panose="02040503050406030204" pitchFamily="18" charset="0"/>
                <a:ea typeface="Cambria" panose="02040503050406030204" pitchFamily="18" charset="0"/>
              </a:rPr>
              <a:t>Trang trí giấy mời của em.</a:t>
            </a:r>
            <a:endParaRPr lang="vi-VN" sz="4000" b="1">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17950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1026" name="Picture 2" descr="Hình ảnh Làm Bài Tập PNG, Vector, PSD, và biểu tượng để tải ...">
            <a:extLst>
              <a:ext uri="{FF2B5EF4-FFF2-40B4-BE49-F238E27FC236}">
                <a16:creationId xmlns:a16="http://schemas.microsoft.com/office/drawing/2014/main" id="{5F83BA8F-F4E7-4AE3-BDF1-731768C7CD3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25" b="91967" l="6098" r="93415">
                        <a14:foregroundMark x1="27073" y1="8587" x2="33415" y2="8864"/>
                        <a14:foregroundMark x1="27317" y1="36565" x2="40244" y2="40166"/>
                        <a14:foregroundMark x1="39512" y1="31302" x2="41951" y2="42936"/>
                        <a14:foregroundMark x1="39512" y1="29086" x2="42683" y2="36842"/>
                        <a14:foregroundMark x1="26585" y1="27978" x2="27561" y2="40997"/>
                        <a14:foregroundMark x1="30244" y1="32410" x2="30244" y2="40720"/>
                        <a14:foregroundMark x1="29268" y1="26593" x2="31220" y2="37396"/>
                        <a14:foregroundMark x1="30976" y1="31302" x2="32927" y2="39612"/>
                        <a14:foregroundMark x1="41707" y1="22992" x2="44878" y2="34903"/>
                        <a14:foregroundMark x1="74390" y1="14404" x2="74390" y2="37396"/>
                        <a14:foregroundMark x1="74390" y1="37396" x2="76829" y2="37396"/>
                        <a14:foregroundMark x1="76829" y1="11357" x2="85122" y2="24377"/>
                        <a14:foregroundMark x1="85122" y1="24377" x2="85854" y2="39889"/>
                        <a14:foregroundMark x1="85854" y1="39889" x2="82927" y2="42936"/>
                        <a14:foregroundMark x1="88780" y1="11080" x2="70732" y2="9695"/>
                        <a14:foregroundMark x1="70732" y1="9695" x2="60732" y2="26593"/>
                        <a14:foregroundMark x1="60732" y1="26593" x2="69512" y2="41828"/>
                        <a14:foregroundMark x1="69512" y1="41828" x2="87561" y2="42382"/>
                        <a14:foregroundMark x1="87561" y1="42382" x2="91463" y2="21607"/>
                        <a14:foregroundMark x1="91463" y1="21607" x2="84146" y2="11357"/>
                        <a14:foregroundMark x1="75366" y1="10803" x2="71951" y2="37396"/>
                        <a14:foregroundMark x1="65854" y1="16620" x2="68049" y2="34626"/>
                        <a14:foregroundMark x1="71951" y1="21884" x2="71220" y2="33241"/>
                        <a14:foregroundMark x1="69268" y1="16620" x2="62927" y2="38781"/>
                        <a14:foregroundMark x1="75366" y1="24654" x2="79268" y2="44321"/>
                        <a14:foregroundMark x1="85854" y1="20776" x2="81463" y2="37673"/>
                        <a14:foregroundMark x1="85854" y1="23546" x2="91951" y2="40443"/>
                        <a14:foregroundMark x1="90732" y1="13296" x2="93415" y2="33795"/>
                        <a14:foregroundMark x1="32439" y1="11634" x2="31463" y2="31579"/>
                        <a14:foregroundMark x1="26585" y1="11911" x2="16829" y2="28809"/>
                        <a14:foregroundMark x1="32683" y1="13019" x2="40000" y2="25485"/>
                        <a14:foregroundMark x1="28537" y1="54848" x2="31220" y2="72576"/>
                        <a14:foregroundMark x1="31220" y1="72576" x2="31220" y2="72576"/>
                        <a14:foregroundMark x1="16585" y1="82271" x2="71951" y2="85319"/>
                        <a14:foregroundMark x1="60244" y1="75069" x2="70732" y2="83102"/>
                        <a14:foregroundMark x1="65122" y1="73961" x2="72683" y2="81440"/>
                        <a14:foregroundMark x1="75854" y1="78670" x2="37805" y2="88366"/>
                        <a14:foregroundMark x1="37805" y1="88366" x2="36341" y2="88366"/>
                        <a14:foregroundMark x1="45366" y1="77839" x2="31707" y2="81440"/>
                        <a14:foregroundMark x1="6585" y1="81717" x2="23902" y2="91136"/>
                        <a14:foregroundMark x1="23902" y1="91136" x2="57805" y2="91690"/>
                        <a14:foregroundMark x1="57805" y1="91690" x2="74878" y2="89474"/>
                        <a14:foregroundMark x1="74878" y1="89474" x2="76829" y2="86427"/>
                        <a14:foregroundMark x1="38537" y1="76731" x2="45122" y2="80055"/>
                        <a14:foregroundMark x1="48293" y1="78947" x2="44878" y2="83102"/>
                        <a14:foregroundMark x1="26098" y1="74792" x2="35854" y2="81994"/>
                        <a14:foregroundMark x1="33902" y1="78670" x2="29512" y2="86427"/>
                        <a14:foregroundMark x1="53171" y1="78116" x2="54878" y2="82825"/>
                        <a14:foregroundMark x1="49512" y1="75900" x2="50488" y2="83657"/>
                        <a14:foregroundMark x1="6341" y1="81994" x2="6098" y2="85042"/>
                        <a14:foregroundMark x1="6098" y1="82825" x2="6341" y2="85873"/>
                        <a14:foregroundMark x1="52927" y1="74792" x2="60488" y2="79778"/>
                        <a14:foregroundMark x1="47805" y1="68144" x2="44634" y2="76454"/>
                        <a14:foregroundMark x1="30976" y1="7479" x2="30976" y2="7479"/>
                        <a14:foregroundMark x1="57561" y1="91967" x2="57561" y2="91967"/>
                        <a14:foregroundMark x1="31951" y1="91413" x2="31951" y2="91413"/>
                        <a14:foregroundMark x1="30976" y1="6925" x2="32683" y2="6925"/>
                      </a14:backgroundRemoval>
                    </a14:imgEffect>
                  </a14:imgLayer>
                </a14:imgProps>
              </a:ext>
              <a:ext uri="{28A0092B-C50C-407E-A947-70E740481C1C}">
                <a14:useLocalDpi xmlns:a14="http://schemas.microsoft.com/office/drawing/2010/main" val="0"/>
              </a:ext>
            </a:extLst>
          </a:blip>
          <a:srcRect/>
          <a:stretch>
            <a:fillRect/>
          </a:stretch>
        </p:blipFill>
        <p:spPr bwMode="auto">
          <a:xfrm>
            <a:off x="5714750" y="1303283"/>
            <a:ext cx="6308682" cy="555471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C238E03-187D-4A2C-B25C-3466C414B47E}"/>
              </a:ext>
            </a:extLst>
          </p:cNvPr>
          <p:cNvGrpSpPr/>
          <p:nvPr/>
        </p:nvGrpSpPr>
        <p:grpSpPr>
          <a:xfrm>
            <a:off x="252249" y="327843"/>
            <a:ext cx="5843751" cy="4277493"/>
            <a:chOff x="6264166" y="735724"/>
            <a:chExt cx="5843751" cy="4277493"/>
          </a:xfrm>
        </p:grpSpPr>
        <p:pic>
          <p:nvPicPr>
            <p:cNvPr id="5" name="图片 1">
              <a:extLst>
                <a:ext uri="{FF2B5EF4-FFF2-40B4-BE49-F238E27FC236}">
                  <a16:creationId xmlns:a16="http://schemas.microsoft.com/office/drawing/2014/main" id="{3CE509C4-22CE-443C-ABE9-AF7EA5606F35}"/>
                </a:ext>
              </a:extLst>
            </p:cNvPr>
            <p:cNvPicPr>
              <a:picLocks noChangeAspect="1"/>
            </p:cNvPicPr>
            <p:nvPr/>
          </p:nvPicPr>
          <p:blipFill>
            <a:blip r:embed="rId5">
              <a:duotone>
                <a:schemeClr val="accent2">
                  <a:shade val="45000"/>
                  <a:satMod val="135000"/>
                </a:schemeClr>
                <a:prstClr val="white"/>
              </a:duotone>
            </a:blip>
            <a:stretch>
              <a:fillRect/>
            </a:stretch>
          </p:blipFill>
          <p:spPr>
            <a:xfrm>
              <a:off x="6264166" y="735724"/>
              <a:ext cx="5843751" cy="4277493"/>
            </a:xfrm>
            <a:prstGeom prst="rect">
              <a:avLst/>
            </a:prstGeom>
          </p:spPr>
        </p:pic>
        <p:sp>
          <p:nvSpPr>
            <p:cNvPr id="8" name="TextBox 7">
              <a:extLst>
                <a:ext uri="{FF2B5EF4-FFF2-40B4-BE49-F238E27FC236}">
                  <a16:creationId xmlns:a16="http://schemas.microsoft.com/office/drawing/2014/main" id="{A00F3B03-1DE5-4B1F-9274-0BB3A5F0404F}"/>
                </a:ext>
              </a:extLst>
            </p:cNvPr>
            <p:cNvSpPr txBox="1"/>
            <p:nvPr/>
          </p:nvSpPr>
          <p:spPr>
            <a:xfrm>
              <a:off x="6591625" y="1304809"/>
              <a:ext cx="5188832" cy="313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B050"/>
                  </a:solidFill>
                  <a:effectLst/>
                  <a:uLnTx/>
                  <a:uFillTx/>
                  <a:latin typeface="Calibri" panose="020F0502020204030204"/>
                  <a:ea typeface="+mn-ea"/>
                  <a:cs typeface="+mn-cs"/>
                </a:rPr>
                <a:t>Viết và trang trí giấy mời vào VBT.</a:t>
              </a:r>
              <a:endParaRPr kumimoji="0" lang="en-US" sz="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085198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32894" y="89145"/>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loud 6"/>
          <p:cNvSpPr/>
          <p:nvPr/>
        </p:nvSpPr>
        <p:spPr>
          <a:xfrm>
            <a:off x="1" y="0"/>
            <a:ext cx="2060028" cy="1332086"/>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rgbClr val="0070C0"/>
                </a:solidFill>
                <a:latin typeface="Cambria" panose="02040503050406030204" pitchFamily="18" charset="0"/>
                <a:ea typeface="Cambria" panose="02040503050406030204" pitchFamily="18" charset="0"/>
              </a:rPr>
              <a:t>GỢI Ý</a:t>
            </a:r>
            <a:endParaRPr kumimoji="0" lang="en-GB"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2050" name="Picture 2" descr="Viết thiệp mời sinh nhật trực tuyến độc đáo">
            <a:extLst>
              <a:ext uri="{FF2B5EF4-FFF2-40B4-BE49-F238E27FC236}">
                <a16:creationId xmlns:a16="http://schemas.microsoft.com/office/drawing/2014/main" id="{6450098A-30F3-4115-9418-F6383F814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2922" y="454284"/>
            <a:ext cx="4018072" cy="26787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op 10+ mẫu thiệp mời sinh nhật cho bé đẹp, dễ thương">
            <a:extLst>
              <a:ext uri="{FF2B5EF4-FFF2-40B4-BE49-F238E27FC236}">
                <a16:creationId xmlns:a16="http://schemas.microsoft.com/office/drawing/2014/main" id="{894C6FBC-9E73-4EA2-A470-33D25926E5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166" y="3564388"/>
            <a:ext cx="4201527" cy="26259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36DF320-EFDC-48C7-95DF-2F00C490507C}"/>
              </a:ext>
            </a:extLst>
          </p:cNvPr>
          <p:cNvPicPr>
            <a:picLocks noChangeAspect="1"/>
          </p:cNvPicPr>
          <p:nvPr/>
        </p:nvPicPr>
        <p:blipFill>
          <a:blip r:embed="rId5"/>
          <a:stretch>
            <a:fillRect/>
          </a:stretch>
        </p:blipFill>
        <p:spPr>
          <a:xfrm>
            <a:off x="6543887" y="577911"/>
            <a:ext cx="4954430" cy="2477215"/>
          </a:xfrm>
          <a:prstGeom prst="rect">
            <a:avLst/>
          </a:prstGeom>
        </p:spPr>
      </p:pic>
      <p:pic>
        <p:nvPicPr>
          <p:cNvPr id="4" name="Picture 3">
            <a:extLst>
              <a:ext uri="{FF2B5EF4-FFF2-40B4-BE49-F238E27FC236}">
                <a16:creationId xmlns:a16="http://schemas.microsoft.com/office/drawing/2014/main" id="{92F89675-752C-480B-A875-B9677DC48FE2}"/>
              </a:ext>
            </a:extLst>
          </p:cNvPr>
          <p:cNvPicPr>
            <a:picLocks noChangeAspect="1"/>
          </p:cNvPicPr>
          <p:nvPr/>
        </p:nvPicPr>
        <p:blipFill>
          <a:blip r:embed="rId6"/>
          <a:stretch>
            <a:fillRect/>
          </a:stretch>
        </p:blipFill>
        <p:spPr>
          <a:xfrm>
            <a:off x="6198160" y="3498138"/>
            <a:ext cx="4777810" cy="2810696"/>
          </a:xfrm>
          <a:prstGeom prst="rect">
            <a:avLst/>
          </a:prstGeom>
        </p:spPr>
      </p:pic>
    </p:spTree>
    <p:extLst>
      <p:ext uri="{BB962C8B-B14F-4D97-AF65-F5344CB8AC3E}">
        <p14:creationId xmlns:p14="http://schemas.microsoft.com/office/powerpoint/2010/main" val="24830219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additive="base">
                                        <p:cTn id="17" dur="500" fill="hold"/>
                                        <p:tgtEl>
                                          <p:spTgt spid="2052"/>
                                        </p:tgtEl>
                                        <p:attrNameLst>
                                          <p:attrName>ppt_x</p:attrName>
                                        </p:attrNameLst>
                                      </p:cBhvr>
                                      <p:tavLst>
                                        <p:tav tm="0">
                                          <p:val>
                                            <p:strVal val="#ppt_x"/>
                                          </p:val>
                                        </p:tav>
                                        <p:tav tm="100000">
                                          <p:val>
                                            <p:strVal val="#ppt_x"/>
                                          </p:val>
                                        </p:tav>
                                      </p:tavLst>
                                    </p:anim>
                                    <p:anim calcmode="lin" valueType="num">
                                      <p:cBhvr additive="base">
                                        <p:cTn id="18" dur="500" fill="hold"/>
                                        <p:tgtEl>
                                          <p:spTgt spid="2052"/>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AC15A-14D9-427E-938A-B024A8DE017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2978" y="138833"/>
            <a:ext cx="9716856" cy="6420746"/>
          </a:xfrm>
          <a:prstGeom prst="rect">
            <a:avLst/>
          </a:prstGeom>
        </p:spPr>
      </p:pic>
      <p:sp>
        <p:nvSpPr>
          <p:cNvPr id="9" name="TextBox 8">
            <a:extLst>
              <a:ext uri="{FF2B5EF4-FFF2-40B4-BE49-F238E27FC236}">
                <a16:creationId xmlns:a16="http://schemas.microsoft.com/office/drawing/2014/main" id="{CF65C73A-A201-48A3-ABD6-318A209EA808}"/>
              </a:ext>
            </a:extLst>
          </p:cNvPr>
          <p:cNvSpPr txBox="1"/>
          <p:nvPr/>
        </p:nvSpPr>
        <p:spPr>
          <a:xfrm>
            <a:off x="3079530" y="840827"/>
            <a:ext cx="5843752" cy="5016758"/>
          </a:xfrm>
          <a:prstGeom prst="rect">
            <a:avLst/>
          </a:prstGeom>
          <a:noFill/>
        </p:spPr>
        <p:txBody>
          <a:bodyPr wrap="square">
            <a:spAutoFit/>
          </a:bodyPr>
          <a:lstStyle/>
          <a:p>
            <a:pPr algn="ctr"/>
            <a:r>
              <a:rPr lang="en-US" sz="8000" b="1">
                <a:solidFill>
                  <a:srgbClr val="00B0F0"/>
                </a:solidFill>
                <a:latin typeface="Calibri" panose="020F0502020204030204"/>
              </a:rPr>
              <a:t>T</a:t>
            </a: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rao đổi, nhận xét giấy mời theo nhóm đôi.</a:t>
            </a:r>
            <a:endParaRPr lang="en-US" sz="8000">
              <a:solidFill>
                <a:srgbClr val="00B0F0"/>
              </a:solidFill>
            </a:endParaRPr>
          </a:p>
        </p:txBody>
      </p:sp>
    </p:spTree>
    <p:extLst>
      <p:ext uri="{BB962C8B-B14F-4D97-AF65-F5344CB8AC3E}">
        <p14:creationId xmlns:p14="http://schemas.microsoft.com/office/powerpoint/2010/main" val="4230174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C62AA1-6F2E-4721-9BBC-6EC9E494A24E}"/>
              </a:ext>
            </a:extLst>
          </p:cNvPr>
          <p:cNvSpPr/>
          <p:nvPr/>
        </p:nvSpPr>
        <p:spPr>
          <a:xfrm>
            <a:off x="1014248" y="283780"/>
            <a:ext cx="10163504" cy="18620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500" b="0" i="0" u="none" strike="noStrike" kern="1200" cap="none" spc="0" normalizeH="0" baseline="0" noProof="0">
                <a:ln>
                  <a:noFill/>
                </a:ln>
                <a:solidFill>
                  <a:srgbClr val="5B9BD5">
                    <a:lumMod val="75000"/>
                  </a:srgbClr>
                </a:solidFill>
                <a:effectLst/>
                <a:uLnTx/>
                <a:uFillTx/>
                <a:latin typeface="LNTH-Dinomiko" panose="02000500000000000000" pitchFamily="2" charset="0"/>
                <a:ea typeface="+mn-ea"/>
                <a:cs typeface="+mn-cs"/>
              </a:rPr>
              <a:t>chia sẻ trước</a:t>
            </a:r>
            <a:r>
              <a:rPr kumimoji="0" lang="pt-BR" sz="11500" b="0" i="0" u="none" strike="noStrike" kern="1200" cap="none" spc="0" normalizeH="0" noProof="0">
                <a:ln>
                  <a:noFill/>
                </a:ln>
                <a:solidFill>
                  <a:srgbClr val="5B9BD5">
                    <a:lumMod val="75000"/>
                  </a:srgbClr>
                </a:solidFill>
                <a:effectLst/>
                <a:uLnTx/>
                <a:uFillTx/>
                <a:latin typeface="LNTH-Dinomiko" panose="02000500000000000000" pitchFamily="2" charset="0"/>
                <a:ea typeface="+mn-ea"/>
                <a:cs typeface="+mn-cs"/>
              </a:rPr>
              <a:t> lớp</a:t>
            </a:r>
            <a:endParaRPr kumimoji="0" lang="pt-BR" sz="11500" b="0" i="0" u="none" strike="noStrike" kern="1200" cap="none" spc="0" normalizeH="0" baseline="0" noProof="0" dirty="0">
              <a:ln>
                <a:noFill/>
              </a:ln>
              <a:solidFill>
                <a:srgbClr val="5B9BD5">
                  <a:lumMod val="75000"/>
                </a:srgbClr>
              </a:solidFill>
              <a:effectLst/>
              <a:uLnTx/>
              <a:uFillTx/>
              <a:latin typeface="LNTH-Dinomiko" panose="02000500000000000000" pitchFamily="2" charset="0"/>
              <a:ea typeface="+mn-ea"/>
              <a:cs typeface="+mn-cs"/>
            </a:endParaRPr>
          </a:p>
        </p:txBody>
      </p:sp>
      <p:pic>
        <p:nvPicPr>
          <p:cNvPr id="4" name="Picture 4" descr="Children education">
            <a:extLst>
              <a:ext uri="{FF2B5EF4-FFF2-40B4-BE49-F238E27FC236}">
                <a16:creationId xmlns:a16="http://schemas.microsoft.com/office/drawing/2014/main" id="{27471706-AAAA-4B99-840A-61E1616EAB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45" b="92640" l="5112" r="93770">
                        <a14:foregroundMark x1="16134" y1="53553" x2="16294" y2="68020"/>
                        <a14:foregroundMark x1="35942" y1="53299" x2="41534" y2="47716"/>
                        <a14:foregroundMark x1="51278" y1="14213" x2="52875" y2="37563"/>
                        <a14:foregroundMark x1="86901" y1="50254" x2="87540" y2="74365"/>
                        <a14:foregroundMark x1="34026" y1="51269" x2="37859" y2="46954"/>
                        <a14:foregroundMark x1="18371" y1="72589" x2="21246" y2="81218"/>
                        <a14:foregroundMark x1="36901" y1="84010" x2="53035" y2="85279"/>
                        <a14:foregroundMark x1="64537" y1="82741" x2="70128" y2="81472"/>
                        <a14:foregroundMark x1="68690" y1="77411" x2="52396" y2="92640"/>
                        <a14:foregroundMark x1="5112" y1="68782" x2="10064" y2="71574"/>
                        <a14:foregroundMark x1="26518" y1="27919" x2="27796" y2="24873"/>
                        <a14:foregroundMark x1="27796" y1="24873" x2="31629" y2="27411"/>
                        <a14:foregroundMark x1="69329" y1="22589" x2="77796" y2="36548"/>
                        <a14:foregroundMark x1="83387" y1="47716" x2="84345" y2="57360"/>
                        <a14:foregroundMark x1="30192" y1="32487" x2="30671" y2="38832"/>
                        <a14:foregroundMark x1="50160" y1="11675" x2="57668" y2="14213"/>
                        <a14:foregroundMark x1="16933" y1="51523" x2="21406" y2="58883"/>
                        <a14:foregroundMark x1="84984" y1="47208" x2="88658" y2="46193"/>
                        <a14:foregroundMark x1="82428" y1="55584" x2="82907" y2="58629"/>
                        <a14:foregroundMark x1="93770" y1="50761" x2="93770" y2="48985"/>
                        <a14:foregroundMark x1="48403" y1="36802" x2="46166" y2="41371"/>
                        <a14:foregroundMark x1="44569" y1="37563" x2="44569" y2="39848"/>
                        <a14:foregroundMark x1="81629" y1="78426" x2="88818" y2="79949"/>
                      </a14:backgroundRemoval>
                    </a14:imgEffect>
                  </a14:imgLayer>
                </a14:imgProps>
              </a:ext>
              <a:ext uri="{28A0092B-C50C-407E-A947-70E740481C1C}">
                <a14:useLocalDpi xmlns:a14="http://schemas.microsoft.com/office/drawing/2010/main" val="0"/>
              </a:ext>
            </a:extLst>
          </a:blip>
          <a:srcRect/>
          <a:stretch>
            <a:fillRect/>
          </a:stretch>
        </p:blipFill>
        <p:spPr bwMode="auto">
          <a:xfrm>
            <a:off x="1471449" y="1862048"/>
            <a:ext cx="8292662" cy="5219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9062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0 -3.33333E-6 L 0 -0.07222 " pathEditMode="relative" rAng="0" ptsTypes="AA">
                                      <p:cBhvr>
                                        <p:cTn id="10" dur="250" accel="50000" decel="50000" autoRev="1" fill="hold">
                                          <p:stCondLst>
                                            <p:cond delay="0"/>
                                          </p:stCondLst>
                                        </p:cTn>
                                        <p:tgtEl>
                                          <p:spTgt spid="7"/>
                                        </p:tgtEl>
                                        <p:attrNameLst>
                                          <p:attrName>ppt_x</p:attrName>
                                          <p:attrName>ppt_y</p:attrName>
                                        </p:attrNameLst>
                                      </p:cBhvr>
                                      <p:rCtr x="0" y="-3611"/>
                                    </p:animMotion>
                                    <p:animRot by="1500000">
                                      <p:cBhvr>
                                        <p:cTn id="11" dur="125" fill="hold">
                                          <p:stCondLst>
                                            <p:cond delay="0"/>
                                          </p:stCondLst>
                                        </p:cTn>
                                        <p:tgtEl>
                                          <p:spTgt spid="7"/>
                                        </p:tgtEl>
                                        <p:attrNameLst>
                                          <p:attrName>r</p:attrName>
                                        </p:attrNameLst>
                                      </p:cBhvr>
                                    </p:animRot>
                                    <p:animRot by="-1500000">
                                      <p:cBhvr>
                                        <p:cTn id="12" dur="125" fill="hold">
                                          <p:stCondLst>
                                            <p:cond delay="125"/>
                                          </p:stCondLst>
                                        </p:cTn>
                                        <p:tgtEl>
                                          <p:spTgt spid="7"/>
                                        </p:tgtEl>
                                        <p:attrNameLst>
                                          <p:attrName>r</p:attrName>
                                        </p:attrNameLst>
                                      </p:cBhvr>
                                    </p:animRot>
                                    <p:animRot by="-1500000">
                                      <p:cBhvr>
                                        <p:cTn id="13" dur="125" fill="hold">
                                          <p:stCondLst>
                                            <p:cond delay="250"/>
                                          </p:stCondLst>
                                        </p:cTn>
                                        <p:tgtEl>
                                          <p:spTgt spid="7"/>
                                        </p:tgtEl>
                                        <p:attrNameLst>
                                          <p:attrName>r</p:attrName>
                                        </p:attrNameLst>
                                      </p:cBhvr>
                                    </p:animRot>
                                    <p:animRot by="1500000">
                                      <p:cBhvr>
                                        <p:cTn id="14"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5814" y="576808"/>
            <a:ext cx="12930737" cy="3853006"/>
          </a:xfrm>
          <a:prstGeom prst="rect">
            <a:avLst/>
          </a:prstGeom>
        </p:spPr>
      </p:pic>
    </p:spTree>
    <p:extLst>
      <p:ext uri="{BB962C8B-B14F-4D97-AF65-F5344CB8AC3E}">
        <p14:creationId xmlns:p14="http://schemas.microsoft.com/office/powerpoint/2010/main" val="3187453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BD3BCD-58CD-4999-8FD3-DC30A27AA8D0}"/>
              </a:ext>
            </a:extLst>
          </p:cNvPr>
          <p:cNvGrpSpPr/>
          <p:nvPr/>
        </p:nvGrpSpPr>
        <p:grpSpPr>
          <a:xfrm>
            <a:off x="3967653" y="714705"/>
            <a:ext cx="7740871" cy="4120054"/>
            <a:chOff x="4167350" y="777767"/>
            <a:chExt cx="7740871" cy="4120054"/>
          </a:xfrm>
        </p:grpSpPr>
        <p:sp>
          <p:nvSpPr>
            <p:cNvPr id="8" name="Rectangle: Rounded Corners 7">
              <a:extLst>
                <a:ext uri="{FF2B5EF4-FFF2-40B4-BE49-F238E27FC236}">
                  <a16:creationId xmlns:a16="http://schemas.microsoft.com/office/drawing/2014/main" id="{1A1F30FA-986F-4F72-82C1-821407D0D13F}"/>
                </a:ext>
              </a:extLst>
            </p:cNvPr>
            <p:cNvSpPr/>
            <p:nvPr/>
          </p:nvSpPr>
          <p:spPr>
            <a:xfrm>
              <a:off x="4167350" y="777767"/>
              <a:ext cx="7740871" cy="4120054"/>
            </a:xfrm>
            <a:prstGeom prst="roundRect">
              <a:avLst/>
            </a:prstGeom>
            <a:solidFill>
              <a:schemeClr val="accent6">
                <a:lumMod val="20000"/>
                <a:lumOff val="8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886AE1D-E9CF-40E9-B4CA-E256B57045E6}"/>
                </a:ext>
              </a:extLst>
            </p:cNvPr>
            <p:cNvSpPr txBox="1"/>
            <p:nvPr/>
          </p:nvSpPr>
          <p:spPr>
            <a:xfrm>
              <a:off x="4238295" y="950224"/>
              <a:ext cx="7598980" cy="3785652"/>
            </a:xfrm>
            <a:prstGeom prst="rect">
              <a:avLst/>
            </a:prstGeom>
            <a:noFill/>
          </p:spPr>
          <p:txBody>
            <a:bodyPr wrap="square" rtlCol="0">
              <a:spAutoFit/>
            </a:bodyPr>
            <a:lstStyle/>
            <a:p>
              <a:pPr lvl="0" algn="ctr"/>
              <a:r>
                <a:rPr lang="vi-VN" sz="6000">
                  <a:ln w="25400">
                    <a:solidFill>
                      <a:prstClr val="white"/>
                    </a:solidFill>
                  </a:ln>
                  <a:solidFill>
                    <a:schemeClr val="accent2">
                      <a:lumMod val="75000"/>
                    </a:schemeClr>
                  </a:solidFill>
                  <a:effectLst>
                    <a:outerShdw blurRad="50800" dist="38100" dir="2700000" algn="tl" rotWithShape="0">
                      <a:prstClr val="black">
                        <a:alpha val="40000"/>
                      </a:prstClr>
                    </a:outerShdw>
                  </a:effectLst>
                  <a:latin typeface="#9Slide07 Cadena" panose="02000503000000020004" pitchFamily="2" charset="0"/>
                </a:rPr>
                <a:t>Ghi vào sổ tay 2 – 3 thông tin và đặc điểm nổi bật của trống đồng Đông Sơn.</a:t>
              </a:r>
              <a:endParaRPr kumimoji="0" lang="en-US" sz="6000" b="0" i="0" u="none" strike="noStrike" kern="1200" cap="none" spc="0" normalizeH="0" baseline="0" noProof="0">
                <a:ln>
                  <a:noFill/>
                </a:ln>
                <a:solidFill>
                  <a:schemeClr val="accent2">
                    <a:lumMod val="75000"/>
                  </a:schemeClr>
                </a:solidFill>
                <a:effectLst/>
                <a:uLnTx/>
                <a:uFillTx/>
                <a:latin typeface="Calibri" panose="020F0502020204030204"/>
              </a:endParaRPr>
            </a:p>
          </p:txBody>
        </p:sp>
      </p:grpSp>
      <p:pic>
        <p:nvPicPr>
          <p:cNvPr id="7" name="Picture 6">
            <a:extLst>
              <a:ext uri="{FF2B5EF4-FFF2-40B4-BE49-F238E27FC236}">
                <a16:creationId xmlns:a16="http://schemas.microsoft.com/office/drawing/2014/main" id="{0568737F-3CB7-4383-A761-898FEF7B5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49" y="1805068"/>
            <a:ext cx="4890014" cy="4890014"/>
          </a:xfrm>
          <a:prstGeom prst="rect">
            <a:avLst/>
          </a:prstGeom>
        </p:spPr>
      </p:pic>
    </p:spTree>
    <p:extLst>
      <p:ext uri="{BB962C8B-B14F-4D97-AF65-F5344CB8AC3E}">
        <p14:creationId xmlns:p14="http://schemas.microsoft.com/office/powerpoint/2010/main" val="39692859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1026" name="Picture 2" descr="Hình ảnh Làm Bài Tập PNG, Vector, PSD, và biểu tượng để tải ...">
            <a:extLst>
              <a:ext uri="{FF2B5EF4-FFF2-40B4-BE49-F238E27FC236}">
                <a16:creationId xmlns:a16="http://schemas.microsoft.com/office/drawing/2014/main" id="{5F83BA8F-F4E7-4AE3-BDF1-731768C7CD3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25" b="91967" l="6098" r="93415">
                        <a14:foregroundMark x1="27073" y1="8587" x2="33415" y2="8864"/>
                        <a14:foregroundMark x1="27317" y1="36565" x2="40244" y2="40166"/>
                        <a14:foregroundMark x1="39512" y1="31302" x2="41951" y2="42936"/>
                        <a14:foregroundMark x1="39512" y1="29086" x2="42683" y2="36842"/>
                        <a14:foregroundMark x1="26585" y1="27978" x2="27561" y2="40997"/>
                        <a14:foregroundMark x1="30244" y1="32410" x2="30244" y2="40720"/>
                        <a14:foregroundMark x1="29268" y1="26593" x2="31220" y2="37396"/>
                        <a14:foregroundMark x1="30976" y1="31302" x2="32927" y2="39612"/>
                        <a14:foregroundMark x1="41707" y1="22992" x2="44878" y2="34903"/>
                        <a14:foregroundMark x1="74390" y1="14404" x2="74390" y2="37396"/>
                        <a14:foregroundMark x1="74390" y1="37396" x2="76829" y2="37396"/>
                        <a14:foregroundMark x1="76829" y1="11357" x2="85122" y2="24377"/>
                        <a14:foregroundMark x1="85122" y1="24377" x2="85854" y2="39889"/>
                        <a14:foregroundMark x1="85854" y1="39889" x2="82927" y2="42936"/>
                        <a14:foregroundMark x1="88780" y1="11080" x2="70732" y2="9695"/>
                        <a14:foregroundMark x1="70732" y1="9695" x2="60732" y2="26593"/>
                        <a14:foregroundMark x1="60732" y1="26593" x2="69512" y2="41828"/>
                        <a14:foregroundMark x1="69512" y1="41828" x2="87561" y2="42382"/>
                        <a14:foregroundMark x1="87561" y1="42382" x2="91463" y2="21607"/>
                        <a14:foregroundMark x1="91463" y1="21607" x2="84146" y2="11357"/>
                        <a14:foregroundMark x1="75366" y1="10803" x2="71951" y2="37396"/>
                        <a14:foregroundMark x1="65854" y1="16620" x2="68049" y2="34626"/>
                        <a14:foregroundMark x1="71951" y1="21884" x2="71220" y2="33241"/>
                        <a14:foregroundMark x1="69268" y1="16620" x2="62927" y2="38781"/>
                        <a14:foregroundMark x1="75366" y1="24654" x2="79268" y2="44321"/>
                        <a14:foregroundMark x1="85854" y1="20776" x2="81463" y2="37673"/>
                        <a14:foregroundMark x1="85854" y1="23546" x2="91951" y2="40443"/>
                        <a14:foregroundMark x1="90732" y1="13296" x2="93415" y2="33795"/>
                        <a14:foregroundMark x1="32439" y1="11634" x2="31463" y2="31579"/>
                        <a14:foregroundMark x1="26585" y1="11911" x2="16829" y2="28809"/>
                        <a14:foregroundMark x1="32683" y1="13019" x2="40000" y2="25485"/>
                        <a14:foregroundMark x1="28537" y1="54848" x2="31220" y2="72576"/>
                        <a14:foregroundMark x1="31220" y1="72576" x2="31220" y2="72576"/>
                        <a14:foregroundMark x1="16585" y1="82271" x2="71951" y2="85319"/>
                        <a14:foregroundMark x1="60244" y1="75069" x2="70732" y2="83102"/>
                        <a14:foregroundMark x1="65122" y1="73961" x2="72683" y2="81440"/>
                        <a14:foregroundMark x1="75854" y1="78670" x2="37805" y2="88366"/>
                        <a14:foregroundMark x1="37805" y1="88366" x2="36341" y2="88366"/>
                        <a14:foregroundMark x1="45366" y1="77839" x2="31707" y2="81440"/>
                        <a14:foregroundMark x1="6585" y1="81717" x2="23902" y2="91136"/>
                        <a14:foregroundMark x1="23902" y1="91136" x2="57805" y2="91690"/>
                        <a14:foregroundMark x1="57805" y1="91690" x2="74878" y2="89474"/>
                        <a14:foregroundMark x1="74878" y1="89474" x2="76829" y2="86427"/>
                        <a14:foregroundMark x1="38537" y1="76731" x2="45122" y2="80055"/>
                        <a14:foregroundMark x1="48293" y1="78947" x2="44878" y2="83102"/>
                        <a14:foregroundMark x1="26098" y1="74792" x2="35854" y2="81994"/>
                        <a14:foregroundMark x1="33902" y1="78670" x2="29512" y2="86427"/>
                        <a14:foregroundMark x1="53171" y1="78116" x2="54878" y2="82825"/>
                        <a14:foregroundMark x1="49512" y1="75900" x2="50488" y2="83657"/>
                        <a14:foregroundMark x1="6341" y1="81994" x2="6098" y2="85042"/>
                        <a14:foregroundMark x1="6098" y1="82825" x2="6341" y2="85873"/>
                        <a14:foregroundMark x1="52927" y1="74792" x2="60488" y2="79778"/>
                        <a14:foregroundMark x1="47805" y1="68144" x2="44634" y2="76454"/>
                        <a14:foregroundMark x1="30976" y1="7479" x2="30976" y2="7479"/>
                        <a14:foregroundMark x1="57561" y1="91967" x2="57561" y2="91967"/>
                        <a14:foregroundMark x1="31951" y1="91413" x2="31951" y2="91413"/>
                        <a14:foregroundMark x1="30976" y1="6925" x2="32683" y2="6925"/>
                      </a14:backgroundRemoval>
                    </a14:imgEffect>
                  </a14:imgLayer>
                </a14:imgProps>
              </a:ext>
              <a:ext uri="{28A0092B-C50C-407E-A947-70E740481C1C}">
                <a14:useLocalDpi xmlns:a14="http://schemas.microsoft.com/office/drawing/2010/main" val="0"/>
              </a:ext>
            </a:extLst>
          </a:blip>
          <a:srcRect/>
          <a:stretch>
            <a:fillRect/>
          </a:stretch>
        </p:blipFill>
        <p:spPr bwMode="auto">
          <a:xfrm>
            <a:off x="6467387" y="1650123"/>
            <a:ext cx="5699898" cy="501869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C238E03-187D-4A2C-B25C-3466C414B47E}"/>
              </a:ext>
            </a:extLst>
          </p:cNvPr>
          <p:cNvGrpSpPr/>
          <p:nvPr/>
        </p:nvGrpSpPr>
        <p:grpSpPr>
          <a:xfrm>
            <a:off x="283780" y="366812"/>
            <a:ext cx="6831724" cy="5356070"/>
            <a:chOff x="6273516" y="669380"/>
            <a:chExt cx="6077501" cy="4448592"/>
          </a:xfrm>
        </p:grpSpPr>
        <p:pic>
          <p:nvPicPr>
            <p:cNvPr id="5" name="图片 1">
              <a:extLst>
                <a:ext uri="{FF2B5EF4-FFF2-40B4-BE49-F238E27FC236}">
                  <a16:creationId xmlns:a16="http://schemas.microsoft.com/office/drawing/2014/main" id="{3CE509C4-22CE-443C-ABE9-AF7EA5606F35}"/>
                </a:ext>
              </a:extLst>
            </p:cNvPr>
            <p:cNvPicPr>
              <a:picLocks noChangeAspect="1"/>
            </p:cNvPicPr>
            <p:nvPr/>
          </p:nvPicPr>
          <p:blipFill>
            <a:blip r:embed="rId5">
              <a:duotone>
                <a:schemeClr val="accent2">
                  <a:shade val="45000"/>
                  <a:satMod val="135000"/>
                </a:schemeClr>
                <a:prstClr val="white"/>
              </a:duotone>
            </a:blip>
            <a:stretch>
              <a:fillRect/>
            </a:stretch>
          </p:blipFill>
          <p:spPr>
            <a:xfrm>
              <a:off x="6273516" y="669380"/>
              <a:ext cx="6077501" cy="4448592"/>
            </a:xfrm>
            <a:prstGeom prst="rect">
              <a:avLst/>
            </a:prstGeom>
          </p:spPr>
        </p:pic>
        <p:sp>
          <p:nvSpPr>
            <p:cNvPr id="8" name="TextBox 7">
              <a:extLst>
                <a:ext uri="{FF2B5EF4-FFF2-40B4-BE49-F238E27FC236}">
                  <a16:creationId xmlns:a16="http://schemas.microsoft.com/office/drawing/2014/main" id="{A00F3B03-1DE5-4B1F-9274-0BB3A5F0404F}"/>
                </a:ext>
              </a:extLst>
            </p:cNvPr>
            <p:cNvSpPr txBox="1"/>
            <p:nvPr/>
          </p:nvSpPr>
          <p:spPr>
            <a:xfrm>
              <a:off x="6554120" y="1025073"/>
              <a:ext cx="5516293" cy="35276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B050"/>
                  </a:solidFill>
                  <a:effectLst/>
                  <a:uLnTx/>
                  <a:uFillTx/>
                  <a:latin typeface="Calibri" panose="020F0502020204030204"/>
                  <a:ea typeface="+mn-ea"/>
                  <a:cs typeface="+mn-cs"/>
                </a:rPr>
                <a:t>Làm việc </a:t>
              </a:r>
              <a:r>
                <a:rPr kumimoji="0" lang="vi-VN" sz="5400" b="1" i="0" u="none" strike="noStrike" kern="1200" cap="none" spc="0" normalizeH="0" baseline="0" noProof="0">
                  <a:ln>
                    <a:noFill/>
                  </a:ln>
                  <a:solidFill>
                    <a:srgbClr val="00B050"/>
                  </a:solidFill>
                  <a:effectLst/>
                  <a:uLnTx/>
                  <a:uFillTx/>
                  <a:latin typeface="Calibri" panose="020F0502020204030204"/>
                  <a:ea typeface="+mn-ea"/>
                  <a:cs typeface="+mn-cs"/>
                </a:rPr>
                <a:t>cá nhân. </a:t>
              </a:r>
              <a:endParaRPr kumimoji="0" lang="en-US" sz="5400" b="1" i="0" u="none" strike="noStrike" kern="1200" cap="none" spc="0" normalizeH="0" baseline="0" noProof="0">
                <a:ln>
                  <a:noFill/>
                </a:ln>
                <a:solidFill>
                  <a:srgbClr val="00B05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1" u="none" strike="noStrike" kern="1200" cap="none" spc="0" normalizeH="0" baseline="0" noProof="0">
                  <a:ln>
                    <a:noFill/>
                  </a:ln>
                  <a:solidFill>
                    <a:srgbClr val="00B050"/>
                  </a:solidFill>
                  <a:effectLst/>
                  <a:uLnTx/>
                  <a:uFillTx/>
                  <a:latin typeface="Calibri" panose="020F0502020204030204"/>
                  <a:ea typeface="+mn-ea"/>
                  <a:cs typeface="+mn-cs"/>
                </a:rPr>
                <a:t>(Gợi ý: có thể ghi thông tin, dán hình ảnh, vẽ tranh, vẽ sơ đồ,...)</a:t>
              </a:r>
              <a:endParaRPr kumimoji="0" lang="en-US" sz="5400" b="1" i="1"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52664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50" b="44200" l="1800" r="51700"/>
                    </a14:imgEffect>
                  </a14:imgLayer>
                </a14:imgProps>
              </a:ext>
              <a:ext uri="{28A0092B-C50C-407E-A947-70E740481C1C}">
                <a14:useLocalDpi xmlns:a14="http://schemas.microsoft.com/office/drawing/2010/main" val="0"/>
              </a:ext>
            </a:extLst>
          </a:blip>
          <a:srcRect r="48128" b="57661"/>
          <a:stretch/>
        </p:blipFill>
        <p:spPr>
          <a:xfrm>
            <a:off x="-204117" y="-220736"/>
            <a:ext cx="4551526" cy="247674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081849" y="174048"/>
            <a:ext cx="9716856" cy="6420746"/>
          </a:xfrm>
          <a:prstGeom prst="rect">
            <a:avLst/>
          </a:prstGeom>
        </p:spPr>
      </p:pic>
      <p:sp>
        <p:nvSpPr>
          <p:cNvPr id="11" name="TextBox 10">
            <a:extLst>
              <a:ext uri="{FF2B5EF4-FFF2-40B4-BE49-F238E27FC236}">
                <a16:creationId xmlns:a16="http://schemas.microsoft.com/office/drawing/2014/main" id="{E464F7DE-2DC2-48BA-8EFC-A9132B54D7AE}"/>
              </a:ext>
            </a:extLst>
          </p:cNvPr>
          <p:cNvSpPr txBox="1"/>
          <p:nvPr/>
        </p:nvSpPr>
        <p:spPr>
          <a:xfrm>
            <a:off x="2266749" y="2444817"/>
            <a:ext cx="7262261" cy="36317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VIẾT GIẤY MỜI</a:t>
            </a:r>
            <a:endParaRPr kumimoji="0" lang="en-US" sz="115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endParaRPr>
          </a:p>
        </p:txBody>
      </p:sp>
      <p:sp>
        <p:nvSpPr>
          <p:cNvPr id="12" name="TextBox 11">
            <a:extLst>
              <a:ext uri="{FF2B5EF4-FFF2-40B4-BE49-F238E27FC236}">
                <a16:creationId xmlns:a16="http://schemas.microsoft.com/office/drawing/2014/main" id="{B12F82D2-D1BD-40B2-9697-5BE728438C46}"/>
              </a:ext>
            </a:extLst>
          </p:cNvPr>
          <p:cNvSpPr txBox="1"/>
          <p:nvPr/>
        </p:nvSpPr>
        <p:spPr>
          <a:xfrm>
            <a:off x="2148648" y="1055677"/>
            <a:ext cx="726226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6600">
                  <a:solidFill>
                    <a:srgbClr val="C00000"/>
                  </a:solidFill>
                  <a:prstDash val="solid"/>
                </a:ln>
                <a:solidFill>
                  <a:srgbClr val="00B0F0"/>
                </a:solidFill>
                <a:effectLst>
                  <a:outerShdw dist="38100" dir="2700000" algn="tl" rotWithShape="0">
                    <a:srgbClr val="002060"/>
                  </a:outerShdw>
                </a:effectLst>
                <a:uLnTx/>
                <a:uFillTx/>
                <a:latin typeface="#9Slide05 SVNClementine" panose="020F0502020204030203" pitchFamily="34" charset="0"/>
                <a:ea typeface="+mn-ea"/>
                <a:cs typeface="+mn-cs"/>
              </a:rPr>
              <a:t>Bài 4 - T3</a:t>
            </a:r>
            <a:endParaRPr kumimoji="0" lang="en-US" sz="7200" b="1" i="0" u="none" strike="noStrike" kern="1200" cap="none" spc="0" normalizeH="0" baseline="0" noProof="0" dirty="0">
              <a:ln w="6600">
                <a:solidFill>
                  <a:srgbClr val="C00000"/>
                </a:solidFill>
                <a:prstDash val="solid"/>
              </a:ln>
              <a:solidFill>
                <a:srgbClr val="00B0F0"/>
              </a:solidFill>
              <a:effectLst>
                <a:outerShdw dist="38100" dir="2700000" algn="tl" rotWithShape="0">
                  <a:srgbClr val="002060"/>
                </a:outerShdw>
              </a:effectLst>
              <a:uLnTx/>
              <a:uFillTx/>
              <a:latin typeface="#9Slide05 SVNClementine" panose="020F0502020204030203" pitchFamily="34" charset="0"/>
              <a:ea typeface="+mn-ea"/>
              <a:cs typeface="+mn-cs"/>
            </a:endParaRPr>
          </a:p>
        </p:txBody>
      </p:sp>
    </p:spTree>
    <p:extLst>
      <p:ext uri="{BB962C8B-B14F-4D97-AF65-F5344CB8AC3E}">
        <p14:creationId xmlns:p14="http://schemas.microsoft.com/office/powerpoint/2010/main" val="4149702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B46DAF-7555-4F26-8C22-DF162744D678}"/>
              </a:ext>
            </a:extLst>
          </p:cNvPr>
          <p:cNvGrpSpPr/>
          <p:nvPr/>
        </p:nvGrpSpPr>
        <p:grpSpPr>
          <a:xfrm>
            <a:off x="446691" y="1572724"/>
            <a:ext cx="11298617" cy="5172775"/>
            <a:chOff x="1617218" y="2395621"/>
            <a:chExt cx="10328533" cy="5205132"/>
          </a:xfrm>
        </p:grpSpPr>
        <p:sp>
          <p:nvSpPr>
            <p:cNvPr id="7" name="Rectangle: Rounded Corners 6">
              <a:extLst>
                <a:ext uri="{FF2B5EF4-FFF2-40B4-BE49-F238E27FC236}">
                  <a16:creationId xmlns:a16="http://schemas.microsoft.com/office/drawing/2014/main" id="{CEFFFE5F-C03C-47BB-897B-A7B5AADB5AD1}"/>
                </a:ext>
              </a:extLst>
            </p:cNvPr>
            <p:cNvSpPr/>
            <p:nvPr/>
          </p:nvSpPr>
          <p:spPr>
            <a:xfrm>
              <a:off x="1617218" y="2395621"/>
              <a:ext cx="10328533" cy="4706361"/>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9F4FE3-6E52-4138-9C98-9F6013A16C33}"/>
                </a:ext>
              </a:extLst>
            </p:cNvPr>
            <p:cNvSpPr txBox="1"/>
            <p:nvPr/>
          </p:nvSpPr>
          <p:spPr>
            <a:xfrm>
              <a:off x="1838201" y="2490674"/>
              <a:ext cx="9992258" cy="5110079"/>
            </a:xfrm>
            <a:prstGeom prst="rect">
              <a:avLst/>
            </a:prstGeom>
            <a:noFill/>
          </p:spPr>
          <p:txBody>
            <a:bodyPr wrap="square" rtlCol="0">
              <a:spAutoFit/>
            </a:bodyPr>
            <a:lstStyle/>
            <a:p>
              <a:pPr algn="just"/>
              <a:r>
                <a:rPr lang="en-US" sz="3600">
                  <a:solidFill>
                    <a:srgbClr val="0070C0"/>
                  </a:solidFill>
                </a:rPr>
                <a:t>	T</a:t>
              </a:r>
              <a:r>
                <a:rPr lang="vi-VN" sz="3600">
                  <a:solidFill>
                    <a:srgbClr val="0070C0"/>
                  </a:solidFill>
                </a:rPr>
                <a:t>rên mặt trống đồng Đông Sơn là một bức tranh sống động, với thiên nhiên, muông thú, con người…thuở sơ khai. Họa tiết trên mặt trống đồng Đông Sơn miêu tả rõ nét cuộc sống sinh hoạt thường nhật của người Việt cổ. Nhìn vào mỗi chiếc trống đồng, chúng ta có thể thấy nổi bật lên hình ảnh của một ngôi sao nhiều cánh, những chú chim, nhà sàn, con người cùng các hoạt động khác nhau. </a:t>
              </a:r>
            </a:p>
            <a:p>
              <a:pPr algn="just"/>
              <a:endParaRPr lang="vi-VN" sz="3600">
                <a:solidFill>
                  <a:srgbClr val="0070C0"/>
                </a:solidFill>
              </a:endParaRPr>
            </a:p>
          </p:txBody>
        </p:sp>
      </p:grpSp>
      <p:sp>
        <p:nvSpPr>
          <p:cNvPr id="9" name="TextBox 8">
            <a:extLst>
              <a:ext uri="{FF2B5EF4-FFF2-40B4-BE49-F238E27FC236}">
                <a16:creationId xmlns:a16="http://schemas.microsoft.com/office/drawing/2014/main" id="{0967A6DE-98A2-4D80-9F79-A647EE02184B}"/>
              </a:ext>
            </a:extLst>
          </p:cNvPr>
          <p:cNvSpPr txBox="1"/>
          <p:nvPr/>
        </p:nvSpPr>
        <p:spPr>
          <a:xfrm>
            <a:off x="4666593" y="204113"/>
            <a:ext cx="3678622" cy="1200329"/>
          </a:xfrm>
          <a:prstGeom prst="rect">
            <a:avLst/>
          </a:prstGeom>
          <a:noFill/>
        </p:spPr>
        <p:txBody>
          <a:bodyPr wrap="square" rtlCol="0">
            <a:spAutoFit/>
          </a:bodyPr>
          <a:lstStyle/>
          <a:p>
            <a:r>
              <a:rPr lang="en-US" sz="7200">
                <a:ln w="25400">
                  <a:solidFill>
                    <a:prstClr val="white"/>
                  </a:solidFill>
                </a:ln>
                <a:solidFill>
                  <a:srgbClr val="C00000"/>
                </a:solidFill>
                <a:effectLst>
                  <a:outerShdw blurRad="50800" dist="38100" dir="2700000" algn="tl" rotWithShape="0">
                    <a:prstClr val="black">
                      <a:alpha val="40000"/>
                    </a:prstClr>
                  </a:outerShdw>
                </a:effectLst>
                <a:latin typeface="#9Slide07 Cadena" panose="02000503000000020004" pitchFamily="2" charset="0"/>
              </a:rPr>
              <a:t>Gợi ý :</a:t>
            </a:r>
            <a:endParaRPr lang="en-US" sz="7200">
              <a:solidFill>
                <a:srgbClr val="C00000"/>
              </a:solidFill>
            </a:endParaRPr>
          </a:p>
        </p:txBody>
      </p:sp>
    </p:spTree>
    <p:extLst>
      <p:ext uri="{BB962C8B-B14F-4D97-AF65-F5344CB8AC3E}">
        <p14:creationId xmlns:p14="http://schemas.microsoft.com/office/powerpoint/2010/main" val="1809193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C62AA1-6F2E-4721-9BBC-6EC9E494A24E}"/>
              </a:ext>
            </a:extLst>
          </p:cNvPr>
          <p:cNvSpPr/>
          <p:nvPr/>
        </p:nvSpPr>
        <p:spPr>
          <a:xfrm>
            <a:off x="1014248" y="283780"/>
            <a:ext cx="10163504" cy="18620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500" b="0" i="0" u="none" strike="noStrike" kern="1200" cap="none" spc="0" normalizeH="0" baseline="0" noProof="0">
                <a:ln>
                  <a:noFill/>
                </a:ln>
                <a:solidFill>
                  <a:srgbClr val="5B9BD5">
                    <a:lumMod val="75000"/>
                  </a:srgbClr>
                </a:solidFill>
                <a:effectLst/>
                <a:uLnTx/>
                <a:uFillTx/>
                <a:latin typeface="LNTH-Dinomiko" panose="02000500000000000000" pitchFamily="2" charset="0"/>
                <a:ea typeface="+mn-ea"/>
                <a:cs typeface="+mn-cs"/>
              </a:rPr>
              <a:t>chia sẻ trước lớp</a:t>
            </a:r>
            <a:endParaRPr kumimoji="0" lang="pt-BR" sz="11500" b="0" i="0" u="none" strike="noStrike" kern="1200" cap="none" spc="0" normalizeH="0" baseline="0" noProof="0" dirty="0">
              <a:ln>
                <a:noFill/>
              </a:ln>
              <a:solidFill>
                <a:srgbClr val="5B9BD5">
                  <a:lumMod val="75000"/>
                </a:srgbClr>
              </a:solidFill>
              <a:effectLst/>
              <a:uLnTx/>
              <a:uFillTx/>
              <a:latin typeface="LNTH-Dinomiko" panose="02000500000000000000" pitchFamily="2" charset="0"/>
              <a:ea typeface="+mn-ea"/>
              <a:cs typeface="+mn-cs"/>
            </a:endParaRPr>
          </a:p>
        </p:txBody>
      </p:sp>
      <p:pic>
        <p:nvPicPr>
          <p:cNvPr id="4" name="Picture 4" descr="Children education">
            <a:extLst>
              <a:ext uri="{FF2B5EF4-FFF2-40B4-BE49-F238E27FC236}">
                <a16:creationId xmlns:a16="http://schemas.microsoft.com/office/drawing/2014/main" id="{27471706-AAAA-4B99-840A-61E1616EAB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45" b="92640" l="5112" r="93770">
                        <a14:foregroundMark x1="16134" y1="53553" x2="16294" y2="68020"/>
                        <a14:foregroundMark x1="35942" y1="53299" x2="41534" y2="47716"/>
                        <a14:foregroundMark x1="51278" y1="14213" x2="52875" y2="37563"/>
                        <a14:foregroundMark x1="86901" y1="50254" x2="87540" y2="74365"/>
                        <a14:foregroundMark x1="34026" y1="51269" x2="37859" y2="46954"/>
                        <a14:foregroundMark x1="18371" y1="72589" x2="21246" y2="81218"/>
                        <a14:foregroundMark x1="36901" y1="84010" x2="53035" y2="85279"/>
                        <a14:foregroundMark x1="64537" y1="82741" x2="70128" y2="81472"/>
                        <a14:foregroundMark x1="68690" y1="77411" x2="52396" y2="92640"/>
                        <a14:foregroundMark x1="5112" y1="68782" x2="10064" y2="71574"/>
                        <a14:foregroundMark x1="26518" y1="27919" x2="27796" y2="24873"/>
                        <a14:foregroundMark x1="27796" y1="24873" x2="31629" y2="27411"/>
                        <a14:foregroundMark x1="69329" y1="22589" x2="77796" y2="36548"/>
                        <a14:foregroundMark x1="83387" y1="47716" x2="84345" y2="57360"/>
                        <a14:foregroundMark x1="30192" y1="32487" x2="30671" y2="38832"/>
                        <a14:foregroundMark x1="50160" y1="11675" x2="57668" y2="14213"/>
                        <a14:foregroundMark x1="16933" y1="51523" x2="21406" y2="58883"/>
                        <a14:foregroundMark x1="84984" y1="47208" x2="88658" y2="46193"/>
                        <a14:foregroundMark x1="82428" y1="55584" x2="82907" y2="58629"/>
                        <a14:foregroundMark x1="93770" y1="50761" x2="93770" y2="48985"/>
                        <a14:foregroundMark x1="48403" y1="36802" x2="46166" y2="41371"/>
                        <a14:foregroundMark x1="44569" y1="37563" x2="44569" y2="39848"/>
                        <a14:foregroundMark x1="81629" y1="78426" x2="88818" y2="79949"/>
                      </a14:backgroundRemoval>
                    </a14:imgEffect>
                  </a14:imgLayer>
                </a14:imgProps>
              </a:ext>
              <a:ext uri="{28A0092B-C50C-407E-A947-70E740481C1C}">
                <a14:useLocalDpi xmlns:a14="http://schemas.microsoft.com/office/drawing/2010/main" val="0"/>
              </a:ext>
            </a:extLst>
          </a:blip>
          <a:srcRect/>
          <a:stretch>
            <a:fillRect/>
          </a:stretch>
        </p:blipFill>
        <p:spPr bwMode="auto">
          <a:xfrm>
            <a:off x="1471449" y="1862048"/>
            <a:ext cx="8292662" cy="5219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1971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0 -3.33333E-6 L 0 -0.07222 " pathEditMode="relative" rAng="0" ptsTypes="AA">
                                      <p:cBhvr>
                                        <p:cTn id="10" dur="250" accel="50000" decel="50000" autoRev="1" fill="hold">
                                          <p:stCondLst>
                                            <p:cond delay="0"/>
                                          </p:stCondLst>
                                        </p:cTn>
                                        <p:tgtEl>
                                          <p:spTgt spid="7"/>
                                        </p:tgtEl>
                                        <p:attrNameLst>
                                          <p:attrName>ppt_x</p:attrName>
                                          <p:attrName>ppt_y</p:attrName>
                                        </p:attrNameLst>
                                      </p:cBhvr>
                                      <p:rCtr x="0" y="-3611"/>
                                    </p:animMotion>
                                    <p:animRot by="1500000">
                                      <p:cBhvr>
                                        <p:cTn id="11" dur="125" fill="hold">
                                          <p:stCondLst>
                                            <p:cond delay="0"/>
                                          </p:stCondLst>
                                        </p:cTn>
                                        <p:tgtEl>
                                          <p:spTgt spid="7"/>
                                        </p:tgtEl>
                                        <p:attrNameLst>
                                          <p:attrName>r</p:attrName>
                                        </p:attrNameLst>
                                      </p:cBhvr>
                                    </p:animRot>
                                    <p:animRot by="-1500000">
                                      <p:cBhvr>
                                        <p:cTn id="12" dur="125" fill="hold">
                                          <p:stCondLst>
                                            <p:cond delay="125"/>
                                          </p:stCondLst>
                                        </p:cTn>
                                        <p:tgtEl>
                                          <p:spTgt spid="7"/>
                                        </p:tgtEl>
                                        <p:attrNameLst>
                                          <p:attrName>r</p:attrName>
                                        </p:attrNameLst>
                                      </p:cBhvr>
                                    </p:animRot>
                                    <p:animRot by="-1500000">
                                      <p:cBhvr>
                                        <p:cTn id="13" dur="125" fill="hold">
                                          <p:stCondLst>
                                            <p:cond delay="250"/>
                                          </p:stCondLst>
                                        </p:cTn>
                                        <p:tgtEl>
                                          <p:spTgt spid="7"/>
                                        </p:tgtEl>
                                        <p:attrNameLst>
                                          <p:attrName>r</p:attrName>
                                        </p:attrNameLst>
                                      </p:cBhvr>
                                    </p:animRot>
                                    <p:animRot by="1500000">
                                      <p:cBhvr>
                                        <p:cTn id="14"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8125" y="123011"/>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p:cNvSpPr/>
          <p:nvPr/>
        </p:nvSpPr>
        <p:spPr>
          <a:xfrm>
            <a:off x="4673989" y="588578"/>
            <a:ext cx="6624631" cy="4570875"/>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b="1" i="1">
                <a:solidFill>
                  <a:schemeClr val="tx1"/>
                </a:solidFill>
                <a:latin typeface="Cambria" panose="02040503050406030204" pitchFamily="18" charset="0"/>
                <a:ea typeface="Cambria" panose="02040503050406030204" pitchFamily="18" charset="0"/>
              </a:rPr>
              <a:t>Nhận xét của giáo viên</a:t>
            </a:r>
            <a:endParaRPr lang="en-GB" sz="8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1874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4AB77A-653E-EF0A-208F-90856FC999D3}"/>
              </a:ext>
            </a:extLst>
          </p:cNvPr>
          <p:cNvGrpSpPr/>
          <p:nvPr/>
        </p:nvGrpSpPr>
        <p:grpSpPr>
          <a:xfrm>
            <a:off x="0" y="0"/>
            <a:ext cx="12192001" cy="7540526"/>
            <a:chOff x="0" y="0"/>
            <a:chExt cx="12192001" cy="7540526"/>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3">
              <a:extLst>
                <a:ext uri="{FF2B5EF4-FFF2-40B4-BE49-F238E27FC236}">
                  <a16:creationId xmlns:a16="http://schemas.microsoft.com/office/drawing/2014/main" id="{3C0E3349-0DAA-F5FD-6C94-7C568E8331C8}"/>
                </a:ext>
              </a:extLst>
            </p:cNvPr>
            <p:cNvSpPr/>
            <p:nvPr/>
          </p:nvSpPr>
          <p:spPr>
            <a:xfrm>
              <a:off x="1" y="0"/>
              <a:ext cx="12192000" cy="6858000"/>
            </a:xfrm>
            <a:custGeom>
              <a:avLst/>
              <a:gdLst/>
              <a:ahLst/>
              <a:cxnLst/>
              <a:rect l="l" t="t" r="r" b="b"/>
              <a:pathLst>
                <a:path w="1802859" h="170815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110"/>
                    <a:pt x="16510" y="190500"/>
                    <a:pt x="17780" y="261620"/>
                  </a:cubicBezTo>
                  <a:cubicBezTo>
                    <a:pt x="19050" y="334010"/>
                    <a:pt x="17780" y="406400"/>
                    <a:pt x="16510" y="480060"/>
                  </a:cubicBezTo>
                  <a:cubicBezTo>
                    <a:pt x="15240" y="554990"/>
                    <a:pt x="2540" y="1341120"/>
                    <a:pt x="2540" y="1416050"/>
                  </a:cubicBezTo>
                  <a:cubicBezTo>
                    <a:pt x="2540" y="1489710"/>
                    <a:pt x="1270" y="1563370"/>
                    <a:pt x="0" y="1637030"/>
                  </a:cubicBezTo>
                  <a:cubicBezTo>
                    <a:pt x="0" y="1653540"/>
                    <a:pt x="3810" y="1663700"/>
                    <a:pt x="15240" y="1668780"/>
                  </a:cubicBezTo>
                  <a:cubicBezTo>
                    <a:pt x="22860" y="1672590"/>
                    <a:pt x="31750" y="1675130"/>
                    <a:pt x="40640" y="1676400"/>
                  </a:cubicBezTo>
                  <a:cubicBezTo>
                    <a:pt x="90804" y="1681480"/>
                    <a:pt x="142075" y="1685290"/>
                    <a:pt x="193346" y="1690370"/>
                  </a:cubicBezTo>
                  <a:cubicBezTo>
                    <a:pt x="221680" y="1692910"/>
                    <a:pt x="250014" y="1697990"/>
                    <a:pt x="278348" y="1699260"/>
                  </a:cubicBezTo>
                  <a:cubicBezTo>
                    <a:pt x="325572" y="1701800"/>
                    <a:pt x="851776" y="1703070"/>
                    <a:pt x="899000" y="1704340"/>
                  </a:cubicBezTo>
                  <a:cubicBezTo>
                    <a:pt x="905746" y="1704340"/>
                    <a:pt x="912492" y="1704340"/>
                    <a:pt x="919238" y="1704340"/>
                  </a:cubicBezTo>
                  <a:cubicBezTo>
                    <a:pt x="951620" y="1704340"/>
                    <a:pt x="985351" y="1703070"/>
                    <a:pt x="1017733" y="1703070"/>
                  </a:cubicBezTo>
                  <a:cubicBezTo>
                    <a:pt x="1055512" y="1703070"/>
                    <a:pt x="1091941" y="1704340"/>
                    <a:pt x="1129720" y="1704340"/>
                  </a:cubicBezTo>
                  <a:cubicBezTo>
                    <a:pt x="1185039" y="1704340"/>
                    <a:pt x="1241707" y="1704340"/>
                    <a:pt x="1297026" y="1704340"/>
                  </a:cubicBezTo>
                  <a:cubicBezTo>
                    <a:pt x="1348297" y="1704340"/>
                    <a:pt x="1399568" y="1705610"/>
                    <a:pt x="1450839" y="1706880"/>
                  </a:cubicBezTo>
                  <a:cubicBezTo>
                    <a:pt x="1473777" y="1706880"/>
                    <a:pt x="1498063" y="1708150"/>
                    <a:pt x="1521000" y="1708150"/>
                  </a:cubicBezTo>
                  <a:cubicBezTo>
                    <a:pt x="1595208" y="1706880"/>
                    <a:pt x="1668067" y="1700530"/>
                    <a:pt x="1741899" y="1700530"/>
                  </a:cubicBezTo>
                  <a:cubicBezTo>
                    <a:pt x="1745709" y="1700530"/>
                    <a:pt x="1750789" y="1697990"/>
                    <a:pt x="1754599" y="1695450"/>
                  </a:cubicBezTo>
                  <a:cubicBezTo>
                    <a:pt x="1759679" y="1691640"/>
                    <a:pt x="1762219" y="1685290"/>
                    <a:pt x="1764759" y="1682750"/>
                  </a:cubicBezTo>
                  <a:cubicBezTo>
                    <a:pt x="1766029" y="1628140"/>
                    <a:pt x="1767299" y="1574800"/>
                    <a:pt x="1768569" y="1521460"/>
                  </a:cubicBezTo>
                  <a:cubicBezTo>
                    <a:pt x="1769839" y="1438910"/>
                    <a:pt x="1779999" y="646430"/>
                    <a:pt x="1781269" y="563880"/>
                  </a:cubicBezTo>
                  <a:cubicBezTo>
                    <a:pt x="1781269" y="514350"/>
                    <a:pt x="1782539" y="464820"/>
                    <a:pt x="1783809" y="415290"/>
                  </a:cubicBezTo>
                  <a:cubicBezTo>
                    <a:pt x="1785079" y="361950"/>
                    <a:pt x="1786349" y="308610"/>
                    <a:pt x="1788889" y="255270"/>
                  </a:cubicBezTo>
                  <a:cubicBezTo>
                    <a:pt x="1790159" y="223520"/>
                    <a:pt x="1790159" y="190500"/>
                    <a:pt x="1795239" y="158750"/>
                  </a:cubicBezTo>
                  <a:cubicBezTo>
                    <a:pt x="1800319" y="120650"/>
                    <a:pt x="1802859" y="83820"/>
                    <a:pt x="1801589" y="44450"/>
                  </a:cubicBezTo>
                  <a:cubicBezTo>
                    <a:pt x="1801589" y="38100"/>
                    <a:pt x="1797779" y="30480"/>
                    <a:pt x="1791429" y="27940"/>
                  </a:cubicBezTo>
                  <a:close/>
                </a:path>
              </a:pathLst>
            </a:custGeom>
            <a:solidFill>
              <a:srgbClr val="FFD7E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CC22159-6A65-0512-D1AB-46BC9C573AA3}"/>
                </a:ext>
              </a:extLst>
            </p:cNvPr>
            <p:cNvSpPr txBox="1"/>
            <p:nvPr/>
          </p:nvSpPr>
          <p:spPr>
            <a:xfrm>
              <a:off x="467939" y="0"/>
              <a:ext cx="11256122" cy="75405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0" cap="none" spc="0" normalizeH="0" baseline="0" noProof="0">
                  <a:ln>
                    <a:noFill/>
                  </a:ln>
                  <a:solidFill>
                    <a:srgbClr val="00B0F0"/>
                  </a:solidFill>
                  <a:effectLst/>
                  <a:uLnTx/>
                  <a:uFillTx/>
                  <a:latin typeface="Calibri" panose="020F0502020204030204"/>
                  <a:ea typeface="+mn-ea"/>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3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Chân thành cảm ơn quý thầy cô đã sử dụng tài liệu. Mong quý thầy cô sử dụng tài liệu nội bộ và không chia sẻ đi các trang mạng xã hội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3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Mong rằng tài liệu này sẽ giúp quý thầy cô gặt hái được nhiều thành công trong sự nghiệp trồng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3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Trong quá trình soạn bài có lỗi nào mong quý thầy cô phản hồi lại Zalo giúp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a:t>
              </a:r>
              <a:r>
                <a:rPr kumimoji="0" lang="en-US" sz="4300" b="1" i="0" u="none" strike="noStrike" kern="0" cap="none" spc="0" normalizeH="0" baseline="0" noProof="0">
                  <a:ln>
                    <a:noFill/>
                  </a:ln>
                  <a:solidFill>
                    <a:srgbClr val="7030A0"/>
                  </a:solidFill>
                  <a:effectLst/>
                  <a:uLnTx/>
                  <a:uFillTx/>
                  <a:latin typeface="Calibri" panose="020F0502020204030204"/>
                  <a:ea typeface="+mn-ea"/>
                  <a:cs typeface="Arial" panose="020B0604020202020204" pitchFamily="34" charset="0"/>
                </a:rPr>
                <a:t>LAN HƯƠNG - 035.447.3852</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93330495"/>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77C31-743F-497F-9301-EEEE1E940773}"/>
              </a:ext>
            </a:extLst>
          </p:cNvPr>
          <p:cNvSpPr/>
          <p:nvPr/>
        </p:nvSpPr>
        <p:spPr>
          <a:xfrm>
            <a:off x="-199697" y="1232109"/>
            <a:ext cx="12929936" cy="385010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6132DFC-8BD8-41BA-9B54-C4207A0A579F}"/>
              </a:ext>
            </a:extLst>
          </p:cNvPr>
          <p:cNvSpPr txBox="1"/>
          <p:nvPr/>
        </p:nvSpPr>
        <p:spPr>
          <a:xfrm>
            <a:off x="0" y="1633668"/>
            <a:ext cx="11782097"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25400">
                  <a:solidFill>
                    <a:prstClr val="white"/>
                  </a:solidFill>
                </a:ln>
                <a:solidFill>
                  <a:schemeClr val="accent2">
                    <a:lumMod val="75000"/>
                  </a:scheme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XIN CHÀO VÀ HẸN GẶP LẠI !</a:t>
            </a:r>
            <a:endParaRPr kumimoji="0" lang="en-US" sz="9600" b="0" i="0" u="none" strike="noStrike" kern="1200" cap="none" spc="0" normalizeH="0" baseline="0" noProof="0" dirty="0">
              <a:ln w="25400">
                <a:solidFill>
                  <a:prstClr val="white"/>
                </a:solidFill>
              </a:ln>
              <a:solidFill>
                <a:schemeClr val="accent2">
                  <a:lumMod val="75000"/>
                </a:scheme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31113074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3217" y="2896757"/>
            <a:ext cx="3125065" cy="3827951"/>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25400" y="120103"/>
          <a:ext cx="12192000" cy="7399820"/>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25400" y="120103"/>
                        <a:ext cx="12192000" cy="7399820"/>
                      </a:xfrm>
                      <a:prstGeom prst="rect">
                        <a:avLst/>
                      </a:prstGeom>
                    </p:spPr>
                  </p:pic>
                </p:oleObj>
              </mc:Fallback>
            </mc:AlternateContent>
          </a:graphicData>
        </a:graphic>
      </p:graphicFrame>
      <p:grpSp>
        <p:nvGrpSpPr>
          <p:cNvPr id="12" name="Group 11">
            <a:extLst>
              <a:ext uri="{FF2B5EF4-FFF2-40B4-BE49-F238E27FC236}">
                <a16:creationId xmlns:a16="http://schemas.microsoft.com/office/drawing/2014/main" id="{15B4267C-93DF-E158-3930-07DFB6AA78BA}"/>
              </a:ext>
            </a:extLst>
          </p:cNvPr>
          <p:cNvGrpSpPr/>
          <p:nvPr/>
        </p:nvGrpSpPr>
        <p:grpSpPr>
          <a:xfrm>
            <a:off x="7445834" y="2402658"/>
            <a:ext cx="3858439" cy="2193351"/>
            <a:chOff x="5519825" y="2343130"/>
            <a:chExt cx="3958661" cy="2543116"/>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19825" y="2343130"/>
              <a:ext cx="3958661" cy="2543116"/>
              <a:chOff x="6278216" y="1917262"/>
              <a:chExt cx="4339742" cy="2976410"/>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7055892" y="4133716"/>
                <a:ext cx="3562066" cy="417658"/>
              </a:xfrm>
              <a:prstGeom prst="rect">
                <a:avLst/>
              </a:prstGeom>
              <a:noFill/>
            </p:spPr>
            <p:txBody>
              <a:bodyPr wrap="square" rtlCol="0">
                <a:spAutoFit/>
              </a:bodyPr>
              <a:lstStyle/>
              <a:p>
                <a:r>
                  <a:rPr lang="en-US" sz="1400"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78216" y="4476014"/>
                <a:ext cx="4326340" cy="417658"/>
              </a:xfrm>
              <a:prstGeom prst="rect">
                <a:avLst/>
              </a:prstGeom>
              <a:noFill/>
            </p:spPr>
            <p:txBody>
              <a:bodyPr wrap="square" rtlCol="0">
                <a:spAutoFit/>
              </a:bodyPr>
              <a:lstStyle/>
              <a:p>
                <a:r>
                  <a:rPr lang="en-US" sz="1400" b="1">
                    <a:solidFill>
                      <a:srgbClr val="FF0000"/>
                    </a:solidFill>
                  </a:rPr>
                  <a:t>https://www.hanhtranggiaovien.com</a:t>
                </a:r>
              </a:p>
            </p:txBody>
          </p:sp>
        </p:grpSp>
        <p:pic>
          <p:nvPicPr>
            <p:cNvPr id="14" name="Picture 13">
              <a:extLst>
                <a:ext uri="{FF2B5EF4-FFF2-40B4-BE49-F238E27FC236}">
                  <a16:creationId xmlns:a16="http://schemas.microsoft.com/office/drawing/2014/main" id="{046E759C-CF83-A4C3-C1EC-D8A7BBA6E0C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242959002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449177" y="538425"/>
            <a:ext cx="12929936" cy="385010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690492" y="961644"/>
            <a:ext cx="11144454" cy="2670279"/>
          </a:xfrm>
          <a:prstGeom prst="rect">
            <a:avLst/>
          </a:prstGeom>
        </p:spPr>
      </p:pic>
    </p:spTree>
    <p:extLst>
      <p:ext uri="{BB962C8B-B14F-4D97-AF65-F5344CB8AC3E}">
        <p14:creationId xmlns:p14="http://schemas.microsoft.com/office/powerpoint/2010/main" val="1921094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18000"/>
          </a:stretch>
        </a:blipFill>
        <a:effectLst/>
      </p:bgPr>
    </p:bg>
    <p:spTree>
      <p:nvGrpSpPr>
        <p:cNvPr id="1" name=""/>
        <p:cNvGrpSpPr/>
        <p:nvPr/>
      </p:nvGrpSpPr>
      <p:grpSpPr>
        <a:xfrm>
          <a:off x="0" y="0"/>
          <a:ext cx="0" cy="0"/>
          <a:chOff x="0" y="0"/>
          <a:chExt cx="0" cy="0"/>
        </a:xfrm>
      </p:grpSpPr>
      <p:pic>
        <p:nvPicPr>
          <p:cNvPr id="2" name="Bác Đưa Thư Vui Tính - Kính Coong Kính Coong [Official Full HD]">
            <a:hlinkClick r:id="" action="ppaction://media"/>
            <a:extLst>
              <a:ext uri="{FF2B5EF4-FFF2-40B4-BE49-F238E27FC236}">
                <a16:creationId xmlns:a16="http://schemas.microsoft.com/office/drawing/2014/main" id="{6BDCE1D9-8499-4B4E-963B-D1EA5ED7D7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77395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77C31-743F-497F-9301-EEEE1E940773}"/>
              </a:ext>
            </a:extLst>
          </p:cNvPr>
          <p:cNvSpPr/>
          <p:nvPr/>
        </p:nvSpPr>
        <p:spPr>
          <a:xfrm>
            <a:off x="-84083" y="1242619"/>
            <a:ext cx="12929936" cy="385010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6132DFC-8BD8-41BA-9B54-C4207A0A579F}"/>
              </a:ext>
            </a:extLst>
          </p:cNvPr>
          <p:cNvSpPr txBox="1"/>
          <p:nvPr/>
        </p:nvSpPr>
        <p:spPr>
          <a:xfrm>
            <a:off x="73572" y="1560094"/>
            <a:ext cx="11782097"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25400">
                  <a:solidFill>
                    <a:prstClr val="white"/>
                  </a:solidFill>
                </a:ln>
                <a:solidFill>
                  <a:sysClr val="windowText" lastClr="000000"/>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3.1. Nhận biết các phần của giấy mời </a:t>
            </a:r>
            <a:endParaRPr kumimoji="0" lang="en-US" sz="9600" b="0" i="0" u="none" strike="noStrike" kern="1200" cap="none" spc="0" normalizeH="0" baseline="0" noProof="0" dirty="0">
              <a:ln w="25400">
                <a:solidFill>
                  <a:prstClr val="white"/>
                </a:solidFill>
              </a:ln>
              <a:solidFill>
                <a:sysClr val="windowText" lastClr="000000"/>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39101105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29414" y="164272"/>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393231" y="346842"/>
            <a:ext cx="3957663" cy="1754326"/>
          </a:xfrm>
          <a:prstGeom prst="rect">
            <a:avLst/>
          </a:prstGeom>
        </p:spPr>
        <p:txBody>
          <a:bodyPr wrap="square">
            <a:spAutoFit/>
          </a:bodyPr>
          <a:lstStyle/>
          <a:p>
            <a:pPr lvl="0" algn="ctr"/>
            <a:r>
              <a:rPr lang="vi-VN" sz="3600" b="1">
                <a:solidFill>
                  <a:srgbClr val="FF0000"/>
                </a:solidFill>
                <a:latin typeface="Cambria" panose="02040503050406030204" pitchFamily="18" charset="0"/>
                <a:ea typeface="Cambria" panose="02040503050406030204" pitchFamily="18" charset="0"/>
              </a:rPr>
              <a:t>1.</a:t>
            </a:r>
            <a:r>
              <a:rPr lang="vi-VN" sz="3600" b="1">
                <a:latin typeface="Cambria" panose="02040503050406030204" pitchFamily="18" charset="0"/>
                <a:ea typeface="Cambria" panose="02040503050406030204" pitchFamily="18" charset="0"/>
              </a:rPr>
              <a:t> Đọc và xác định các phần của giấy mời dưới đây:</a:t>
            </a:r>
            <a:endParaRPr kumimoji="0" lang="vi-VN" sz="3600" b="0" i="0"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7896AEA6-7D4F-42C3-BC98-1A24571D95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951"/>
          <a:stretch/>
        </p:blipFill>
        <p:spPr>
          <a:xfrm>
            <a:off x="4272261" y="252252"/>
            <a:ext cx="7283281" cy="6508955"/>
          </a:xfrm>
          <a:prstGeom prst="rect">
            <a:avLst/>
          </a:prstGeom>
        </p:spPr>
      </p:pic>
      <p:pic>
        <p:nvPicPr>
          <p:cNvPr id="6" name="Picture 5">
            <a:extLst>
              <a:ext uri="{FF2B5EF4-FFF2-40B4-BE49-F238E27FC236}">
                <a16:creationId xmlns:a16="http://schemas.microsoft.com/office/drawing/2014/main" id="{A3621E7F-2CD2-4E05-98B5-15D61773E31D}"/>
              </a:ext>
            </a:extLst>
          </p:cNvPr>
          <p:cNvPicPr>
            <a:picLocks noChangeAspect="1"/>
          </p:cNvPicPr>
          <p:nvPr/>
        </p:nvPicPr>
        <p:blipFill rotWithShape="1">
          <a:blip r:embed="rId4"/>
          <a:srcRect l="13217" t="-6646" r="25207" b="1"/>
          <a:stretch/>
        </p:blipFill>
        <p:spPr>
          <a:xfrm>
            <a:off x="336839" y="2336288"/>
            <a:ext cx="3573517" cy="3713391"/>
          </a:xfrm>
          <a:prstGeom prst="rect">
            <a:avLst/>
          </a:prstGeom>
        </p:spPr>
      </p:pic>
    </p:spTree>
    <p:extLst>
      <p:ext uri="{BB962C8B-B14F-4D97-AF65-F5344CB8AC3E}">
        <p14:creationId xmlns:p14="http://schemas.microsoft.com/office/powerpoint/2010/main" val="40040108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6" name="Picture 5" descr="A group of children posing for a photo&#10;&#10;Description automatically generated with low confidence">
            <a:extLst>
              <a:ext uri="{FF2B5EF4-FFF2-40B4-BE49-F238E27FC236}">
                <a16:creationId xmlns:a16="http://schemas.microsoft.com/office/drawing/2014/main" id="{53B544C6-349B-40E2-AC4D-8A5DBD34BE5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5812221" y="468425"/>
            <a:ext cx="5980386" cy="6221409"/>
          </a:xfrm>
          <a:prstGeom prst="rect">
            <a:avLst/>
          </a:prstGeom>
          <a:effectLst>
            <a:outerShdw blurRad="76200" dir="13500000" sy="23000" kx="1200000" algn="br" rotWithShape="0">
              <a:prstClr val="black">
                <a:alpha val="20000"/>
              </a:prstClr>
            </a:outerShdw>
          </a:effectLst>
        </p:spPr>
      </p:pic>
      <p:sp>
        <p:nvSpPr>
          <p:cNvPr id="7" name="Rectangle 6">
            <a:extLst>
              <a:ext uri="{FF2B5EF4-FFF2-40B4-BE49-F238E27FC236}">
                <a16:creationId xmlns:a16="http://schemas.microsoft.com/office/drawing/2014/main" id="{DFC62AA1-6F2E-4721-9BBC-6EC9E494A24E}"/>
              </a:ext>
            </a:extLst>
          </p:cNvPr>
          <p:cNvSpPr/>
          <p:nvPr/>
        </p:nvSpPr>
        <p:spPr>
          <a:xfrm>
            <a:off x="126125" y="728260"/>
            <a:ext cx="5591504" cy="5401479"/>
          </a:xfrm>
          <a:prstGeom prst="rect">
            <a:avLst/>
          </a:prstGeom>
        </p:spPr>
        <p:txBody>
          <a:bodyPr wrap="square">
            <a:spAutoFit/>
          </a:bodyPr>
          <a:lstStyle/>
          <a:p>
            <a:pPr algn="ctr"/>
            <a:r>
              <a:rPr lang="pt-BR" sz="11500">
                <a:solidFill>
                  <a:srgbClr val="00B050"/>
                </a:solidFill>
                <a:latin typeface="LNTH-Dinomiko" panose="02000500000000000000" pitchFamily="2" charset="0"/>
              </a:rPr>
              <a:t>THẢO LUẬN NHÓM 4</a:t>
            </a:r>
            <a:endParaRPr lang="pt-BR" sz="11500" dirty="0">
              <a:solidFill>
                <a:srgbClr val="00B050"/>
              </a:solidFill>
              <a:latin typeface="LNTH-Dinomiko" panose="02000500000000000000" pitchFamily="2" charset="0"/>
            </a:endParaRPr>
          </a:p>
        </p:txBody>
      </p:sp>
    </p:spTree>
    <p:extLst>
      <p:ext uri="{BB962C8B-B14F-4D97-AF65-F5344CB8AC3E}">
        <p14:creationId xmlns:p14="http://schemas.microsoft.com/office/powerpoint/2010/main" val="8415161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C62AA1-6F2E-4721-9BBC-6EC9E494A24E}"/>
              </a:ext>
            </a:extLst>
          </p:cNvPr>
          <p:cNvSpPr/>
          <p:nvPr/>
        </p:nvSpPr>
        <p:spPr>
          <a:xfrm>
            <a:off x="1040524" y="0"/>
            <a:ext cx="9322675" cy="18620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1500">
                <a:solidFill>
                  <a:schemeClr val="accent1">
                    <a:lumMod val="75000"/>
                  </a:schemeClr>
                </a:solidFill>
                <a:latin typeface="LNTH-Dinomiko" panose="02000500000000000000" pitchFamily="2" charset="0"/>
              </a:rPr>
              <a:t>chia sẻ kết quả</a:t>
            </a:r>
            <a:endParaRPr kumimoji="0" lang="pt-BR" sz="11500" b="0" i="0" u="none" strike="noStrike" kern="1200" cap="none" spc="0" normalizeH="0" baseline="0" noProof="0" dirty="0">
              <a:ln>
                <a:noFill/>
              </a:ln>
              <a:solidFill>
                <a:schemeClr val="accent1">
                  <a:lumMod val="75000"/>
                </a:schemeClr>
              </a:solidFill>
              <a:effectLst/>
              <a:uLnTx/>
              <a:uFillTx/>
              <a:latin typeface="LNTH-Dinomiko" panose="02000500000000000000" pitchFamily="2" charset="0"/>
            </a:endParaRPr>
          </a:p>
        </p:txBody>
      </p:sp>
      <p:pic>
        <p:nvPicPr>
          <p:cNvPr id="4" name="Picture 4" descr="Children education">
            <a:extLst>
              <a:ext uri="{FF2B5EF4-FFF2-40B4-BE49-F238E27FC236}">
                <a16:creationId xmlns:a16="http://schemas.microsoft.com/office/drawing/2014/main" id="{27471706-AAAA-4B99-840A-61E1616EAB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45" b="92640" l="5112" r="93770">
                        <a14:foregroundMark x1="16134" y1="53553" x2="16294" y2="68020"/>
                        <a14:foregroundMark x1="35942" y1="53299" x2="41534" y2="47716"/>
                        <a14:foregroundMark x1="51278" y1="14213" x2="52875" y2="37563"/>
                        <a14:foregroundMark x1="86901" y1="50254" x2="87540" y2="74365"/>
                        <a14:foregroundMark x1="34026" y1="51269" x2="37859" y2="46954"/>
                        <a14:foregroundMark x1="18371" y1="72589" x2="21246" y2="81218"/>
                        <a14:foregroundMark x1="36901" y1="84010" x2="53035" y2="85279"/>
                        <a14:foregroundMark x1="64537" y1="82741" x2="70128" y2="81472"/>
                        <a14:foregroundMark x1="68690" y1="77411" x2="52396" y2="92640"/>
                        <a14:foregroundMark x1="5112" y1="68782" x2="10064" y2="71574"/>
                        <a14:foregroundMark x1="26518" y1="27919" x2="27796" y2="24873"/>
                        <a14:foregroundMark x1="27796" y1="24873" x2="31629" y2="27411"/>
                        <a14:foregroundMark x1="69329" y1="22589" x2="77796" y2="36548"/>
                        <a14:foregroundMark x1="83387" y1="47716" x2="84345" y2="57360"/>
                        <a14:foregroundMark x1="30192" y1="32487" x2="30671" y2="38832"/>
                        <a14:foregroundMark x1="50160" y1="11675" x2="57668" y2="14213"/>
                        <a14:foregroundMark x1="16933" y1="51523" x2="21406" y2="58883"/>
                        <a14:foregroundMark x1="84984" y1="47208" x2="88658" y2="46193"/>
                        <a14:foregroundMark x1="82428" y1="55584" x2="82907" y2="58629"/>
                        <a14:foregroundMark x1="93770" y1="50761" x2="93770" y2="48985"/>
                        <a14:foregroundMark x1="48403" y1="36802" x2="46166" y2="41371"/>
                        <a14:foregroundMark x1="44569" y1="37563" x2="44569" y2="39848"/>
                        <a14:foregroundMark x1="81629" y1="78426" x2="88818" y2="79949"/>
                      </a14:backgroundRemoval>
                    </a14:imgEffect>
                  </a14:imgLayer>
                </a14:imgProps>
              </a:ext>
              <a:ext uri="{28A0092B-C50C-407E-A947-70E740481C1C}">
                <a14:useLocalDpi xmlns:a14="http://schemas.microsoft.com/office/drawing/2010/main" val="0"/>
              </a:ext>
            </a:extLst>
          </a:blip>
          <a:srcRect/>
          <a:stretch>
            <a:fillRect/>
          </a:stretch>
        </p:blipFill>
        <p:spPr bwMode="auto">
          <a:xfrm>
            <a:off x="1471449" y="1862048"/>
            <a:ext cx="8292662" cy="5219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9642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1.875E-6 1.85185E-6 L 1.875E-6 -0.07222 " pathEditMode="relative" rAng="0" ptsTypes="AA">
                                      <p:cBhvr>
                                        <p:cTn id="10" dur="250" accel="50000" decel="50000" autoRev="1" fill="hold">
                                          <p:stCondLst>
                                            <p:cond delay="0"/>
                                          </p:stCondLst>
                                        </p:cTn>
                                        <p:tgtEl>
                                          <p:spTgt spid="7"/>
                                        </p:tgtEl>
                                        <p:attrNameLst>
                                          <p:attrName>ppt_x</p:attrName>
                                          <p:attrName>ppt_y</p:attrName>
                                        </p:attrNameLst>
                                      </p:cBhvr>
                                      <p:rCtr x="0" y="-3611"/>
                                    </p:animMotion>
                                    <p:animRot by="1500000">
                                      <p:cBhvr>
                                        <p:cTn id="11" dur="125" fill="hold">
                                          <p:stCondLst>
                                            <p:cond delay="0"/>
                                          </p:stCondLst>
                                        </p:cTn>
                                        <p:tgtEl>
                                          <p:spTgt spid="7"/>
                                        </p:tgtEl>
                                        <p:attrNameLst>
                                          <p:attrName>r</p:attrName>
                                        </p:attrNameLst>
                                      </p:cBhvr>
                                    </p:animRot>
                                    <p:animRot by="-1500000">
                                      <p:cBhvr>
                                        <p:cTn id="12" dur="125" fill="hold">
                                          <p:stCondLst>
                                            <p:cond delay="125"/>
                                          </p:stCondLst>
                                        </p:cTn>
                                        <p:tgtEl>
                                          <p:spTgt spid="7"/>
                                        </p:tgtEl>
                                        <p:attrNameLst>
                                          <p:attrName>r</p:attrName>
                                        </p:attrNameLst>
                                      </p:cBhvr>
                                    </p:animRot>
                                    <p:animRot by="-1500000">
                                      <p:cBhvr>
                                        <p:cTn id="13" dur="125" fill="hold">
                                          <p:stCondLst>
                                            <p:cond delay="250"/>
                                          </p:stCondLst>
                                        </p:cTn>
                                        <p:tgtEl>
                                          <p:spTgt spid="7"/>
                                        </p:tgtEl>
                                        <p:attrNameLst>
                                          <p:attrName>r</p:attrName>
                                        </p:attrNameLst>
                                      </p:cBhvr>
                                    </p:animRot>
                                    <p:animRot by="1500000">
                                      <p:cBhvr>
                                        <p:cTn id="14"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29414" y="164272"/>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896AEA6-7D4F-42C3-BC98-1A24571D95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951"/>
          <a:stretch/>
        </p:blipFill>
        <p:spPr>
          <a:xfrm>
            <a:off x="1839612" y="211636"/>
            <a:ext cx="7283281" cy="6508955"/>
          </a:xfrm>
          <a:prstGeom prst="rect">
            <a:avLst/>
          </a:prstGeom>
        </p:spPr>
      </p:pic>
      <p:sp>
        <p:nvSpPr>
          <p:cNvPr id="3" name="TextBox 2">
            <a:extLst>
              <a:ext uri="{FF2B5EF4-FFF2-40B4-BE49-F238E27FC236}">
                <a16:creationId xmlns:a16="http://schemas.microsoft.com/office/drawing/2014/main" id="{DD1AD73F-8232-40AD-9230-D60C512FA686}"/>
              </a:ext>
            </a:extLst>
          </p:cNvPr>
          <p:cNvSpPr txBox="1"/>
          <p:nvPr/>
        </p:nvSpPr>
        <p:spPr>
          <a:xfrm>
            <a:off x="8061844" y="1000665"/>
            <a:ext cx="2122098" cy="400110"/>
          </a:xfrm>
          <a:prstGeom prst="rect">
            <a:avLst/>
          </a:prstGeom>
          <a:solidFill>
            <a:schemeClr val="bg1"/>
          </a:solidFill>
          <a:ln>
            <a:solidFill>
              <a:schemeClr val="bg1"/>
            </a:solidFill>
          </a:ln>
        </p:spPr>
        <p:txBody>
          <a:bodyPr wrap="square" rtlCol="0">
            <a:spAutoFit/>
          </a:bodyPr>
          <a:lstStyle/>
          <a:p>
            <a:r>
              <a:rPr lang="en-US" sz="2000">
                <a:solidFill>
                  <a:srgbClr val="FF0000"/>
                </a:solidFill>
              </a:rPr>
              <a:t>Thời gian viết giấy</a:t>
            </a:r>
          </a:p>
        </p:txBody>
      </p:sp>
      <p:sp>
        <p:nvSpPr>
          <p:cNvPr id="7" name="TextBox 6">
            <a:extLst>
              <a:ext uri="{FF2B5EF4-FFF2-40B4-BE49-F238E27FC236}">
                <a16:creationId xmlns:a16="http://schemas.microsoft.com/office/drawing/2014/main" id="{B7E108C6-8646-4A44-AB54-E257FE7B7530}"/>
              </a:ext>
            </a:extLst>
          </p:cNvPr>
          <p:cNvSpPr txBox="1"/>
          <p:nvPr/>
        </p:nvSpPr>
        <p:spPr>
          <a:xfrm>
            <a:off x="8061844" y="1448139"/>
            <a:ext cx="2122098" cy="400110"/>
          </a:xfrm>
          <a:prstGeom prst="rect">
            <a:avLst/>
          </a:prstGeom>
          <a:solidFill>
            <a:schemeClr val="bg1"/>
          </a:solidFill>
          <a:ln>
            <a:solidFill>
              <a:schemeClr val="bg1"/>
            </a:solidFill>
          </a:ln>
        </p:spPr>
        <p:txBody>
          <a:bodyPr wrap="square" rtlCol="0">
            <a:spAutoFit/>
          </a:bodyPr>
          <a:lstStyle/>
          <a:p>
            <a:r>
              <a:rPr lang="en-US" sz="2000">
                <a:solidFill>
                  <a:srgbClr val="FF0000"/>
                </a:solidFill>
              </a:rPr>
              <a:t>Tên "giấy mời"</a:t>
            </a:r>
          </a:p>
        </p:txBody>
      </p:sp>
      <p:sp>
        <p:nvSpPr>
          <p:cNvPr id="8" name="TextBox 7">
            <a:extLst>
              <a:ext uri="{FF2B5EF4-FFF2-40B4-BE49-F238E27FC236}">
                <a16:creationId xmlns:a16="http://schemas.microsoft.com/office/drawing/2014/main" id="{C916FE85-9ACD-46DC-BF1A-B7438CBA92E1}"/>
              </a:ext>
            </a:extLst>
          </p:cNvPr>
          <p:cNvSpPr txBox="1"/>
          <p:nvPr/>
        </p:nvSpPr>
        <p:spPr>
          <a:xfrm>
            <a:off x="8230290" y="2690343"/>
            <a:ext cx="2122098" cy="400110"/>
          </a:xfrm>
          <a:prstGeom prst="rect">
            <a:avLst/>
          </a:prstGeom>
          <a:solidFill>
            <a:schemeClr val="bg1"/>
          </a:solidFill>
          <a:ln>
            <a:solidFill>
              <a:schemeClr val="bg1"/>
            </a:solidFill>
          </a:ln>
        </p:spPr>
        <p:txBody>
          <a:bodyPr wrap="square" rtlCol="0">
            <a:spAutoFit/>
          </a:bodyPr>
          <a:lstStyle/>
          <a:p>
            <a:r>
              <a:rPr lang="en-US" sz="2000">
                <a:solidFill>
                  <a:srgbClr val="FF0000"/>
                </a:solidFill>
              </a:rPr>
              <a:t>Người được mời</a:t>
            </a:r>
          </a:p>
        </p:txBody>
      </p:sp>
      <p:sp>
        <p:nvSpPr>
          <p:cNvPr id="9" name="TextBox 8">
            <a:extLst>
              <a:ext uri="{FF2B5EF4-FFF2-40B4-BE49-F238E27FC236}">
                <a16:creationId xmlns:a16="http://schemas.microsoft.com/office/drawing/2014/main" id="{BE1F8F38-2B8B-4DE0-8613-4A8C7559CEF6}"/>
              </a:ext>
            </a:extLst>
          </p:cNvPr>
          <p:cNvSpPr txBox="1"/>
          <p:nvPr/>
        </p:nvSpPr>
        <p:spPr>
          <a:xfrm>
            <a:off x="8230290" y="3985149"/>
            <a:ext cx="2122098" cy="400110"/>
          </a:xfrm>
          <a:prstGeom prst="rect">
            <a:avLst/>
          </a:prstGeom>
          <a:solidFill>
            <a:schemeClr val="bg1"/>
          </a:solidFill>
          <a:ln>
            <a:solidFill>
              <a:schemeClr val="bg1"/>
            </a:solidFill>
          </a:ln>
        </p:spPr>
        <p:txBody>
          <a:bodyPr wrap="square" rtlCol="0">
            <a:spAutoFit/>
          </a:bodyPr>
          <a:lstStyle/>
          <a:p>
            <a:r>
              <a:rPr lang="en-US" sz="2000">
                <a:solidFill>
                  <a:srgbClr val="FF0000"/>
                </a:solidFill>
              </a:rPr>
              <a:t>Thời gian diễn ra</a:t>
            </a:r>
          </a:p>
        </p:txBody>
      </p:sp>
      <p:sp>
        <p:nvSpPr>
          <p:cNvPr id="10" name="TextBox 9">
            <a:extLst>
              <a:ext uri="{FF2B5EF4-FFF2-40B4-BE49-F238E27FC236}">
                <a16:creationId xmlns:a16="http://schemas.microsoft.com/office/drawing/2014/main" id="{7AFE38BD-D911-487A-B48E-8AD5C855487C}"/>
              </a:ext>
            </a:extLst>
          </p:cNvPr>
          <p:cNvSpPr txBox="1"/>
          <p:nvPr/>
        </p:nvSpPr>
        <p:spPr>
          <a:xfrm>
            <a:off x="8213497" y="4432623"/>
            <a:ext cx="2122098" cy="400110"/>
          </a:xfrm>
          <a:prstGeom prst="rect">
            <a:avLst/>
          </a:prstGeom>
          <a:solidFill>
            <a:schemeClr val="bg1"/>
          </a:solidFill>
          <a:ln>
            <a:solidFill>
              <a:schemeClr val="bg1"/>
            </a:solidFill>
          </a:ln>
        </p:spPr>
        <p:txBody>
          <a:bodyPr wrap="square" rtlCol="0">
            <a:spAutoFit/>
          </a:bodyPr>
          <a:lstStyle/>
          <a:p>
            <a:r>
              <a:rPr lang="en-US" sz="2000">
                <a:solidFill>
                  <a:srgbClr val="FF0000"/>
                </a:solidFill>
              </a:rPr>
              <a:t>Địa điểm diễn ra</a:t>
            </a:r>
          </a:p>
        </p:txBody>
      </p:sp>
      <p:sp>
        <p:nvSpPr>
          <p:cNvPr id="11" name="TextBox 10">
            <a:extLst>
              <a:ext uri="{FF2B5EF4-FFF2-40B4-BE49-F238E27FC236}">
                <a16:creationId xmlns:a16="http://schemas.microsoft.com/office/drawing/2014/main" id="{6A96A7A6-F578-4CF3-A874-EF797084533D}"/>
              </a:ext>
            </a:extLst>
          </p:cNvPr>
          <p:cNvSpPr txBox="1"/>
          <p:nvPr/>
        </p:nvSpPr>
        <p:spPr>
          <a:xfrm>
            <a:off x="8230289" y="5713216"/>
            <a:ext cx="2502801" cy="400110"/>
          </a:xfrm>
          <a:prstGeom prst="rect">
            <a:avLst/>
          </a:prstGeom>
          <a:solidFill>
            <a:schemeClr val="bg1"/>
          </a:solidFill>
          <a:ln>
            <a:solidFill>
              <a:schemeClr val="bg1"/>
            </a:solidFill>
          </a:ln>
        </p:spPr>
        <p:txBody>
          <a:bodyPr wrap="square" rtlCol="0">
            <a:spAutoFit/>
          </a:bodyPr>
          <a:lstStyle/>
          <a:p>
            <a:r>
              <a:rPr lang="vi-VN" sz="2000">
                <a:solidFill>
                  <a:srgbClr val="FF0000"/>
                </a:solidFill>
              </a:rPr>
              <a:t>Kí tên người mời.</a:t>
            </a:r>
            <a:endParaRPr lang="en-US" sz="2000">
              <a:solidFill>
                <a:srgbClr val="FF0000"/>
              </a:solidFill>
            </a:endParaRPr>
          </a:p>
        </p:txBody>
      </p:sp>
    </p:spTree>
    <p:extLst>
      <p:ext uri="{BB962C8B-B14F-4D97-AF65-F5344CB8AC3E}">
        <p14:creationId xmlns:p14="http://schemas.microsoft.com/office/powerpoint/2010/main" val="20104877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847682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674</TotalTime>
  <Words>504</Words>
  <Application>Microsoft Office PowerPoint</Application>
  <PresentationFormat>Widescreen</PresentationFormat>
  <Paragraphs>45</Paragraphs>
  <Slides>25</Slides>
  <Notes>0</Notes>
  <HiddenSlides>0</HiddenSlides>
  <MMClips>1</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5" baseType="lpstr">
      <vt:lpstr>Calibri</vt:lpstr>
      <vt:lpstr>Arial</vt:lpstr>
      <vt:lpstr>#9Slide05 SVNClementine</vt:lpstr>
      <vt:lpstr>#9Slide07 Cadena</vt:lpstr>
      <vt:lpstr>Calibri Light</vt:lpstr>
      <vt:lpstr>Cambria</vt:lpstr>
      <vt:lpstr>LNTH-Dinomiko</vt:lpstr>
      <vt:lpstr>Office Theme</vt:lpstr>
      <vt:lpstr>1_Custom Design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2</cp:revision>
  <dcterms:created xsi:type="dcterms:W3CDTF">2022-10-09T09:21:19Z</dcterms:created>
  <dcterms:modified xsi:type="dcterms:W3CDTF">2024-12-30T13:40:46Z</dcterms:modified>
  <cp:category>9Slide.vn</cp:category>
</cp:coreProperties>
</file>