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80" r:id="rId2"/>
    <p:sldMasterId id="2147483694" r:id="rId3"/>
  </p:sldMasterIdLst>
  <p:notesMasterIdLst>
    <p:notesMasterId r:id="rId44"/>
  </p:notesMasterIdLst>
  <p:sldIdLst>
    <p:sldId id="3266" r:id="rId4"/>
    <p:sldId id="306" r:id="rId5"/>
    <p:sldId id="354" r:id="rId6"/>
    <p:sldId id="355" r:id="rId7"/>
    <p:sldId id="356" r:id="rId8"/>
    <p:sldId id="559" r:id="rId9"/>
    <p:sldId id="560" r:id="rId10"/>
    <p:sldId id="314" r:id="rId11"/>
    <p:sldId id="561" r:id="rId12"/>
    <p:sldId id="315" r:id="rId13"/>
    <p:sldId id="324" r:id="rId14"/>
    <p:sldId id="563" r:id="rId15"/>
    <p:sldId id="562" r:id="rId16"/>
    <p:sldId id="564" r:id="rId17"/>
    <p:sldId id="565" r:id="rId18"/>
    <p:sldId id="566" r:id="rId19"/>
    <p:sldId id="567" r:id="rId20"/>
    <p:sldId id="547" r:id="rId21"/>
    <p:sldId id="549" r:id="rId22"/>
    <p:sldId id="568" r:id="rId23"/>
    <p:sldId id="569" r:id="rId24"/>
    <p:sldId id="570" r:id="rId25"/>
    <p:sldId id="572" r:id="rId26"/>
    <p:sldId id="318" r:id="rId27"/>
    <p:sldId id="319" r:id="rId28"/>
    <p:sldId id="573" r:id="rId29"/>
    <p:sldId id="320" r:id="rId30"/>
    <p:sldId id="574" r:id="rId31"/>
    <p:sldId id="321" r:id="rId32"/>
    <p:sldId id="322" r:id="rId33"/>
    <p:sldId id="575" r:id="rId34"/>
    <p:sldId id="576" r:id="rId35"/>
    <p:sldId id="577" r:id="rId36"/>
    <p:sldId id="579" r:id="rId37"/>
    <p:sldId id="580" r:id="rId38"/>
    <p:sldId id="581" r:id="rId39"/>
    <p:sldId id="582" r:id="rId40"/>
    <p:sldId id="481" r:id="rId41"/>
    <p:sldId id="3267" r:id="rId42"/>
    <p:sldId id="32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901"/>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492" autoAdjust="0"/>
  </p:normalViewPr>
  <p:slideViewPr>
    <p:cSldViewPr snapToGrid="0">
      <p:cViewPr varScale="1">
        <p:scale>
          <a:sx n="121" d="100"/>
          <a:sy n="121" d="100"/>
        </p:scale>
        <p:origin x="150" y="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192278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28640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388239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pPr>
              <a:defRPr/>
            </a:pPr>
            <a:fld id="{C052E9E1-D97D-4C90-BB96-FA1ED58B786F}"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560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pPr>
              <a:defRPr/>
            </a:pPr>
            <a:fld id="{814779EE-1E16-4CC5-A459-C716090F6017}"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584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a:prstGeom prst="rect">
            <a:avLst/>
          </a:prstGeo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5"/>
            <a:ext cx="2133600" cy="273844"/>
          </a:xfrm>
          <a:prstGeom prst="rect">
            <a:avLst/>
          </a:prstGeom>
        </p:spPr>
        <p:txBody>
          <a:bodyPr/>
          <a:lstStyle/>
          <a:p>
            <a:pPr>
              <a:defRPr/>
            </a:pPr>
            <a:fld id="{A3311C9F-D64E-4824-A709-CF61DE4E0BDD}"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a:prstGeom prst="rect">
            <a:avLst/>
          </a:prstGeo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a:prstGeom prst="rect">
            <a:avLst/>
          </a:prstGeo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a:prstGeom prst="rect">
            <a:avLst/>
          </a:prstGeo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a:prstGeom prst="rect">
            <a:avLst/>
          </a:prstGeo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5"/>
            <a:ext cx="2133600" cy="273844"/>
          </a:xfrm>
          <a:prstGeom prst="rect">
            <a:avLst/>
          </a:prstGeom>
        </p:spPr>
        <p:txBody>
          <a:bodyPr/>
          <a:lstStyle/>
          <a:p>
            <a:pPr>
              <a:defRPr/>
            </a:pPr>
            <a:fld id="{0A4318BD-B3C6-4D4B-B871-C29490A2E55A}"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70423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5"/>
            <a:ext cx="2133600" cy="273844"/>
          </a:xfrm>
          <a:prstGeom prst="rect">
            <a:avLst/>
          </a:prstGeom>
        </p:spPr>
        <p:txBody>
          <a:bodyPr/>
          <a:lstStyle/>
          <a:p>
            <a:pPr>
              <a:defRPr/>
            </a:pPr>
            <a:fld id="{E14CAFC4-799C-4CDE-B92B-8C262F06CF3E}"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0352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a:xfrm>
            <a:off x="457200" y="4767265"/>
            <a:ext cx="2133600" cy="273844"/>
          </a:xfrm>
          <a:prstGeom prst="rect">
            <a:avLst/>
          </a:prstGeom>
        </p:spPr>
        <p:txBody>
          <a:bodyPr/>
          <a:lstStyle/>
          <a:p>
            <a:pPr>
              <a:defRPr/>
            </a:pPr>
            <a:fld id="{3E729073-8FFE-4F18-B513-07581FC6638E}"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a:prstGeom prst="rect">
            <a:avLst/>
          </a:prstGeo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3209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1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a:prstGeom prst="rect">
            <a:avLst/>
          </a:prstGeo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5"/>
            <a:ext cx="2133600" cy="273844"/>
          </a:xfrm>
          <a:prstGeom prst="rect">
            <a:avLst/>
          </a:prstGeom>
        </p:spPr>
        <p:txBody>
          <a:bodyPr/>
          <a:lstStyle/>
          <a:p>
            <a:pPr>
              <a:defRPr/>
            </a:pPr>
            <a:fld id="{43C7FCF6-76BD-4495-B08F-4C059D2BA31F}"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371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a:prstGeom prst="rect">
            <a:avLst/>
          </a:prstGeo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a:prstGeom prst="rect">
            <a:avLst/>
          </a:prstGeo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a:prstGeom prst="rect">
            <a:avLst/>
          </a:prstGeo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5"/>
            <a:ext cx="2133600" cy="273844"/>
          </a:xfrm>
          <a:prstGeom prst="rect">
            <a:avLst/>
          </a:prstGeom>
        </p:spPr>
        <p:txBody>
          <a:bodyPr/>
          <a:lstStyle/>
          <a:p>
            <a:pPr>
              <a:defRPr/>
            </a:pPr>
            <a:fld id="{E257577C-F53D-4BB9-9408-EB84DEB3CD80}"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669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pPr>
              <a:defRPr/>
            </a:pPr>
            <a:fld id="{77D58058-BD14-4845-947D-4A9B79A00D09}"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0090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Nunito Light"/>
              <a:buChar char="●"/>
              <a:defRPr sz="1400" b="0"/>
            </a:lvl1pPr>
            <a:lvl2pPr marL="914400" lvl="1" indent="-317500">
              <a:spcBef>
                <a:spcPts val="0"/>
              </a:spcBef>
              <a:spcAft>
                <a:spcPts val="0"/>
              </a:spcAft>
              <a:buSzPts val="1400"/>
              <a:buFont typeface="Nunito Light"/>
              <a:buChar char="○"/>
              <a:defRPr/>
            </a:lvl2pPr>
            <a:lvl3pPr marL="1371600" lvl="2" indent="-317500">
              <a:spcBef>
                <a:spcPts val="1600"/>
              </a:spcBef>
              <a:spcAft>
                <a:spcPts val="0"/>
              </a:spcAft>
              <a:buSzPts val="1400"/>
              <a:buFont typeface="Nunito Light"/>
              <a:buChar char="■"/>
              <a:defRPr/>
            </a:lvl3pPr>
            <a:lvl4pPr marL="1828800" lvl="3" indent="-317500">
              <a:spcBef>
                <a:spcPts val="1600"/>
              </a:spcBef>
              <a:spcAft>
                <a:spcPts val="0"/>
              </a:spcAft>
              <a:buSzPts val="14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7500">
              <a:spcBef>
                <a:spcPts val="1600"/>
              </a:spcBef>
              <a:spcAft>
                <a:spcPts val="0"/>
              </a:spcAft>
              <a:buSzPts val="1400"/>
              <a:buFont typeface="Nunito Light"/>
              <a:buChar char="●"/>
              <a:defRPr/>
            </a:lvl7pPr>
            <a:lvl8pPr marL="3657600" lvl="7" indent="-317500">
              <a:spcBef>
                <a:spcPts val="1600"/>
              </a:spcBef>
              <a:spcAft>
                <a:spcPts val="0"/>
              </a:spcAft>
              <a:buSzPts val="14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a:extLst>
              <a:ext uri="{FF2B5EF4-FFF2-40B4-BE49-F238E27FC236}">
                <a16:creationId xmlns:a16="http://schemas.microsoft.com/office/drawing/2014/main" id="{C0362FBF-2DE2-482B-866E-B9BA0C7FD6B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36" name="TextBox 35">
            <a:extLst>
              <a:ext uri="{FF2B5EF4-FFF2-40B4-BE49-F238E27FC236}">
                <a16:creationId xmlns:a16="http://schemas.microsoft.com/office/drawing/2014/main" id="{7BD1D441-462A-4CCF-892F-486F2DE2BDE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pPr>
              <a:defRPr/>
            </a:pPr>
            <a:fld id="{18ECB469-C949-4E3F-B0CB-0C15DA7B7F92}"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0983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52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37408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95449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45309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59089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48392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515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02141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8259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51812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33675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4102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3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85745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Tree>
    <p:extLst>
      <p:ext uri="{BB962C8B-B14F-4D97-AF65-F5344CB8AC3E}">
        <p14:creationId xmlns:p14="http://schemas.microsoft.com/office/powerpoint/2010/main" val="58109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12/30/2024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494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5"/>
            <a:ext cx="2133600" cy="273844"/>
          </a:xfrm>
          <a:prstGeom prst="rect">
            <a:avLst/>
          </a:prstGeom>
        </p:spPr>
        <p:txBody>
          <a:bodyPr/>
          <a:lstStyle/>
          <a:p>
            <a:pPr>
              <a:defRPr/>
            </a:pPr>
            <a:fld id="{406E9206-D2D6-4057-92D4-39C87A03E66D}" type="datetime1">
              <a:rPr lang="en-US" altLang="zh-CN" smtClean="0">
                <a:solidFill>
                  <a:prstClr val="black">
                    <a:tint val="75000"/>
                  </a:prstClr>
                </a:solidFill>
              </a:rPr>
              <a:pPr>
                <a:defRPr/>
              </a:pPr>
              <a:t>12/30/2024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472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jp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996443D8-4DC1-5633-B745-087273C17B2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2" name="Group 1">
            <a:extLst>
              <a:ext uri="{FF2B5EF4-FFF2-40B4-BE49-F238E27FC236}">
                <a16:creationId xmlns:a16="http://schemas.microsoft.com/office/drawing/2014/main" id="{A32CD671-5C46-F6B7-DFE2-7FC2EB565380}"/>
              </a:ext>
            </a:extLst>
          </p:cNvPr>
          <p:cNvGrpSpPr/>
          <p:nvPr userDrawn="1"/>
        </p:nvGrpSpPr>
        <p:grpSpPr>
          <a:xfrm>
            <a:off x="-2552757" y="-48160"/>
            <a:ext cx="2893829" cy="1668097"/>
            <a:chOff x="5519825" y="2343130"/>
            <a:chExt cx="3958661" cy="2578802"/>
          </a:xfrm>
        </p:grpSpPr>
        <p:grpSp>
          <p:nvGrpSpPr>
            <p:cNvPr id="4" name="Group 3">
              <a:extLst>
                <a:ext uri="{FF2B5EF4-FFF2-40B4-BE49-F238E27FC236}">
                  <a16:creationId xmlns:a16="http://schemas.microsoft.com/office/drawing/2014/main" id="{97D1F831-CBEF-4FF8-6056-A76E79E17CE8}"/>
                </a:ext>
              </a:extLst>
            </p:cNvPr>
            <p:cNvGrpSpPr/>
            <p:nvPr userDrawn="1"/>
          </p:nvGrpSpPr>
          <p:grpSpPr>
            <a:xfrm>
              <a:off x="5519825" y="2343130"/>
              <a:ext cx="3958661" cy="2578802"/>
              <a:chOff x="6278216" y="1917262"/>
              <a:chExt cx="4339742" cy="3018176"/>
            </a:xfrm>
          </p:grpSpPr>
          <p:sp>
            <p:nvSpPr>
              <p:cNvPr id="6" name="Freeform: Shape 5">
                <a:extLst>
                  <a:ext uri="{FF2B5EF4-FFF2-40B4-BE49-F238E27FC236}">
                    <a16:creationId xmlns:a16="http://schemas.microsoft.com/office/drawing/2014/main" id="{CC7DBE81-878D-E5B3-D65E-DFF02D4BB4BB}"/>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7" name="TextBox 6">
                <a:extLst>
                  <a:ext uri="{FF2B5EF4-FFF2-40B4-BE49-F238E27FC236}">
                    <a16:creationId xmlns:a16="http://schemas.microsoft.com/office/drawing/2014/main" id="{F987FEE9-A5B2-B224-EFCC-10E293220589}"/>
                  </a:ext>
                </a:extLst>
              </p:cNvPr>
              <p:cNvSpPr txBox="1"/>
              <p:nvPr userDrawn="1"/>
            </p:nvSpPr>
            <p:spPr>
              <a:xfrm>
                <a:off x="7055892" y="4133717"/>
                <a:ext cx="3562066" cy="459424"/>
              </a:xfrm>
              <a:prstGeom prst="rect">
                <a:avLst/>
              </a:prstGeom>
              <a:noFill/>
            </p:spPr>
            <p:txBody>
              <a:bodyPr wrap="square" rtlCol="0">
                <a:spAutoFit/>
              </a:bodyPr>
              <a:lstStyle/>
              <a:p>
                <a:r>
                  <a:rPr lang="en-US" sz="1050" b="1"/>
                  <a:t>GIÁO ÁN ĐƯỢC CHIA SẺ TẠI</a:t>
                </a:r>
              </a:p>
            </p:txBody>
          </p:sp>
          <p:sp>
            <p:nvSpPr>
              <p:cNvPr id="8" name="TextBox 7">
                <a:extLst>
                  <a:ext uri="{FF2B5EF4-FFF2-40B4-BE49-F238E27FC236}">
                    <a16:creationId xmlns:a16="http://schemas.microsoft.com/office/drawing/2014/main" id="{EFFC8E84-CEE8-FD39-00F3-DFC2753C2266}"/>
                  </a:ext>
                </a:extLst>
              </p:cNvPr>
              <p:cNvSpPr txBox="1"/>
              <p:nvPr userDrawn="1"/>
            </p:nvSpPr>
            <p:spPr>
              <a:xfrm>
                <a:off x="6278216" y="4476014"/>
                <a:ext cx="4326340" cy="459424"/>
              </a:xfrm>
              <a:prstGeom prst="rect">
                <a:avLst/>
              </a:prstGeom>
              <a:noFill/>
            </p:spPr>
            <p:txBody>
              <a:bodyPr wrap="square" rtlCol="0">
                <a:spAutoFit/>
              </a:bodyPr>
              <a:lstStyle/>
              <a:p>
                <a:r>
                  <a:rPr lang="en-US" sz="1050" b="1">
                    <a:solidFill>
                      <a:srgbClr val="FF0000"/>
                    </a:solidFill>
                  </a:rPr>
                  <a:t>https://www.hanhtranggiaovien.com</a:t>
                </a:r>
              </a:p>
            </p:txBody>
          </p:sp>
        </p:grpSp>
        <p:pic>
          <p:nvPicPr>
            <p:cNvPr id="5" name="Picture 4">
              <a:extLst>
                <a:ext uri="{FF2B5EF4-FFF2-40B4-BE49-F238E27FC236}">
                  <a16:creationId xmlns:a16="http://schemas.microsoft.com/office/drawing/2014/main" id="{F8367690-7A2E-FD97-28D2-5403BDE9A8E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3" r:id="rId4"/>
    <p:sldLayoutId id="2147483677" r:id="rId5"/>
    <p:sldLayoutId id="2147483679" r:id="rId6"/>
    <p:sldLayoutId id="2147483678" r:id="rId7"/>
    <p:sldLayoutId id="21474837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1DD7237-7E29-E101-90EB-255465E933F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2" name="Group 1">
            <a:extLst>
              <a:ext uri="{FF2B5EF4-FFF2-40B4-BE49-F238E27FC236}">
                <a16:creationId xmlns:a16="http://schemas.microsoft.com/office/drawing/2014/main" id="{0FFE1CD2-FE62-D1B2-D8E1-269DA0870DD7}"/>
              </a:ext>
            </a:extLst>
          </p:cNvPr>
          <p:cNvGrpSpPr/>
          <p:nvPr userDrawn="1"/>
        </p:nvGrpSpPr>
        <p:grpSpPr>
          <a:xfrm>
            <a:off x="-2552757" y="-48160"/>
            <a:ext cx="2893829" cy="1668097"/>
            <a:chOff x="5519825" y="2343130"/>
            <a:chExt cx="3958661" cy="2578802"/>
          </a:xfrm>
        </p:grpSpPr>
        <p:grpSp>
          <p:nvGrpSpPr>
            <p:cNvPr id="4" name="Group 3">
              <a:extLst>
                <a:ext uri="{FF2B5EF4-FFF2-40B4-BE49-F238E27FC236}">
                  <a16:creationId xmlns:a16="http://schemas.microsoft.com/office/drawing/2014/main" id="{36165730-B6DC-B579-EF30-DD801893E068}"/>
                </a:ext>
              </a:extLst>
            </p:cNvPr>
            <p:cNvGrpSpPr/>
            <p:nvPr userDrawn="1"/>
          </p:nvGrpSpPr>
          <p:grpSpPr>
            <a:xfrm>
              <a:off x="5519825" y="2343130"/>
              <a:ext cx="3958661" cy="2578802"/>
              <a:chOff x="6278216" y="1917262"/>
              <a:chExt cx="4339742" cy="3018176"/>
            </a:xfrm>
          </p:grpSpPr>
          <p:sp>
            <p:nvSpPr>
              <p:cNvPr id="6" name="Freeform: Shape 5">
                <a:extLst>
                  <a:ext uri="{FF2B5EF4-FFF2-40B4-BE49-F238E27FC236}">
                    <a16:creationId xmlns:a16="http://schemas.microsoft.com/office/drawing/2014/main" id="{128A98AC-B1D9-B17D-B26C-5BD6FE797C6E}"/>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7" name="TextBox 6">
                <a:extLst>
                  <a:ext uri="{FF2B5EF4-FFF2-40B4-BE49-F238E27FC236}">
                    <a16:creationId xmlns:a16="http://schemas.microsoft.com/office/drawing/2014/main" id="{C14D5E28-5DD0-4E9F-8830-4E5E3B37FAD4}"/>
                  </a:ext>
                </a:extLst>
              </p:cNvPr>
              <p:cNvSpPr txBox="1"/>
              <p:nvPr userDrawn="1"/>
            </p:nvSpPr>
            <p:spPr>
              <a:xfrm>
                <a:off x="7055892" y="4133717"/>
                <a:ext cx="3562066" cy="459424"/>
              </a:xfrm>
              <a:prstGeom prst="rect">
                <a:avLst/>
              </a:prstGeom>
              <a:noFill/>
            </p:spPr>
            <p:txBody>
              <a:bodyPr wrap="square" rtlCol="0">
                <a:spAutoFit/>
              </a:bodyPr>
              <a:lstStyle/>
              <a:p>
                <a:r>
                  <a:rPr lang="en-US" sz="1050" b="1"/>
                  <a:t>GIÁO ÁN ĐƯỢC CHIA SẺ TẠI</a:t>
                </a:r>
              </a:p>
            </p:txBody>
          </p:sp>
          <p:sp>
            <p:nvSpPr>
              <p:cNvPr id="8" name="TextBox 7">
                <a:extLst>
                  <a:ext uri="{FF2B5EF4-FFF2-40B4-BE49-F238E27FC236}">
                    <a16:creationId xmlns:a16="http://schemas.microsoft.com/office/drawing/2014/main" id="{4A19FEEA-03F6-D9DE-D51D-F972E277040A}"/>
                  </a:ext>
                </a:extLst>
              </p:cNvPr>
              <p:cNvSpPr txBox="1"/>
              <p:nvPr userDrawn="1"/>
            </p:nvSpPr>
            <p:spPr>
              <a:xfrm>
                <a:off x="6278216" y="4476014"/>
                <a:ext cx="4326340" cy="459424"/>
              </a:xfrm>
              <a:prstGeom prst="rect">
                <a:avLst/>
              </a:prstGeom>
              <a:noFill/>
            </p:spPr>
            <p:txBody>
              <a:bodyPr wrap="square" rtlCol="0">
                <a:spAutoFit/>
              </a:bodyPr>
              <a:lstStyle/>
              <a:p>
                <a:r>
                  <a:rPr lang="en-US" sz="1050" b="1">
                    <a:solidFill>
                      <a:srgbClr val="FF0000"/>
                    </a:solidFill>
                  </a:rPr>
                  <a:t>https://www.hanhtranggiaovien.com</a:t>
                </a:r>
              </a:p>
            </p:txBody>
          </p:sp>
        </p:grpSp>
        <p:pic>
          <p:nvPicPr>
            <p:cNvPr id="5" name="Picture 4">
              <a:extLst>
                <a:ext uri="{FF2B5EF4-FFF2-40B4-BE49-F238E27FC236}">
                  <a16:creationId xmlns:a16="http://schemas.microsoft.com/office/drawing/2014/main" id="{C3811C9E-2AE5-01EF-0A55-8C1DC4B8A31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66711104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ctr" defTabSz="914134" rtl="0" eaLnBrk="1" latinLnBrk="0" hangingPunct="1">
        <a:spcBef>
          <a:spcPct val="0"/>
        </a:spcBef>
        <a:buNone/>
        <a:defRPr sz="4424" kern="1200">
          <a:solidFill>
            <a:schemeClr val="tx1"/>
          </a:solidFill>
          <a:latin typeface="字魂59号-创粗黑" panose="00000500000000000000" pitchFamily="2" charset="-122"/>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字魂59号-创粗黑" panose="00000500000000000000" pitchFamily="2" charset="-122"/>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字魂59号-创粗黑" panose="00000500000000000000" pitchFamily="2" charset="-122"/>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字魂59号-创粗黑" panose="00000500000000000000" pitchFamily="2" charset="-122"/>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字魂59号-创粗黑" panose="00000500000000000000" pitchFamily="2" charset="-122"/>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字魂59号-创粗黑" panose="00000500000000000000" pitchFamily="2" charset="-122"/>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034E6F6-9C4B-6FE0-6BB6-8C21045297C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7F47751E-8B2B-C74C-D750-FF78B0F80864}"/>
              </a:ext>
            </a:extLst>
          </p:cNvPr>
          <p:cNvGrpSpPr/>
          <p:nvPr userDrawn="1"/>
        </p:nvGrpSpPr>
        <p:grpSpPr>
          <a:xfrm>
            <a:off x="-2552757" y="-48160"/>
            <a:ext cx="2893829" cy="1668097"/>
            <a:chOff x="5519825" y="2343130"/>
            <a:chExt cx="3958661" cy="2578802"/>
          </a:xfrm>
        </p:grpSpPr>
        <p:grpSp>
          <p:nvGrpSpPr>
            <p:cNvPr id="9" name="Group 8">
              <a:extLst>
                <a:ext uri="{FF2B5EF4-FFF2-40B4-BE49-F238E27FC236}">
                  <a16:creationId xmlns:a16="http://schemas.microsoft.com/office/drawing/2014/main" id="{90596B5C-B3C5-A789-8BDF-92D08B7F61EA}"/>
                </a:ext>
              </a:extLst>
            </p:cNvPr>
            <p:cNvGrpSpPr/>
            <p:nvPr userDrawn="1"/>
          </p:nvGrpSpPr>
          <p:grpSpPr>
            <a:xfrm>
              <a:off x="5519825" y="2343130"/>
              <a:ext cx="3958661" cy="2578802"/>
              <a:chOff x="6278216" y="1917262"/>
              <a:chExt cx="4339742" cy="3018176"/>
            </a:xfrm>
          </p:grpSpPr>
          <p:sp>
            <p:nvSpPr>
              <p:cNvPr id="11" name="Freeform: Shape 10">
                <a:extLst>
                  <a:ext uri="{FF2B5EF4-FFF2-40B4-BE49-F238E27FC236}">
                    <a16:creationId xmlns:a16="http://schemas.microsoft.com/office/drawing/2014/main" id="{58C960B1-E07B-FA03-E235-12080884DB42}"/>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2" name="TextBox 11">
                <a:extLst>
                  <a:ext uri="{FF2B5EF4-FFF2-40B4-BE49-F238E27FC236}">
                    <a16:creationId xmlns:a16="http://schemas.microsoft.com/office/drawing/2014/main" id="{7CC26B2B-32D8-1B0E-5A08-8B9825B8ECD8}"/>
                  </a:ext>
                </a:extLst>
              </p:cNvPr>
              <p:cNvSpPr txBox="1"/>
              <p:nvPr userDrawn="1"/>
            </p:nvSpPr>
            <p:spPr>
              <a:xfrm>
                <a:off x="7055892" y="4133717"/>
                <a:ext cx="3562066" cy="459424"/>
              </a:xfrm>
              <a:prstGeom prst="rect">
                <a:avLst/>
              </a:prstGeom>
              <a:noFill/>
            </p:spPr>
            <p:txBody>
              <a:bodyPr wrap="square" rtlCol="0">
                <a:spAutoFit/>
              </a:bodyPr>
              <a:lstStyle/>
              <a:p>
                <a:r>
                  <a:rPr lang="en-US" sz="1050" b="1"/>
                  <a:t>GIÁO ÁN ĐƯỢC CHIA SẺ TẠI</a:t>
                </a:r>
              </a:p>
            </p:txBody>
          </p:sp>
          <p:sp>
            <p:nvSpPr>
              <p:cNvPr id="13" name="TextBox 12">
                <a:extLst>
                  <a:ext uri="{FF2B5EF4-FFF2-40B4-BE49-F238E27FC236}">
                    <a16:creationId xmlns:a16="http://schemas.microsoft.com/office/drawing/2014/main" id="{54105AAC-6468-0063-C29A-CF4D6E1C85B9}"/>
                  </a:ext>
                </a:extLst>
              </p:cNvPr>
              <p:cNvSpPr txBox="1"/>
              <p:nvPr userDrawn="1"/>
            </p:nvSpPr>
            <p:spPr>
              <a:xfrm>
                <a:off x="6278216" y="4476014"/>
                <a:ext cx="4326340" cy="45942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0" name="Picture 9">
              <a:extLst>
                <a:ext uri="{FF2B5EF4-FFF2-40B4-BE49-F238E27FC236}">
                  <a16:creationId xmlns:a16="http://schemas.microsoft.com/office/drawing/2014/main" id="{A24E6E15-ED67-5F9A-C385-0B858AD409D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979930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6.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jp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jpg"/><Relationship Id="rId10" Type="http://schemas.openxmlformats.org/officeDocument/2006/relationships/image" Target="../media/image14.jpg"/><Relationship Id="rId4" Type="http://schemas.openxmlformats.org/officeDocument/2006/relationships/notesSlide" Target="../notesSlides/notesSlide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11" Type="http://schemas.microsoft.com/office/2007/relationships/hdphoto" Target="../media/hdphoto11.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0.png"/><Relationship Id="rId3" Type="http://schemas.openxmlformats.org/officeDocument/2006/relationships/image" Target="../media/image54.png"/><Relationship Id="rId7" Type="http://schemas.openxmlformats.org/officeDocument/2006/relationships/image" Target="../media/image30.png"/><Relationship Id="rId12"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52.png"/><Relationship Id="rId5" Type="http://schemas.openxmlformats.org/officeDocument/2006/relationships/image" Target="../media/image55.png"/><Relationship Id="rId10" Type="http://schemas.microsoft.com/office/2007/relationships/hdphoto" Target="../media/hdphoto13.wdp"/><Relationship Id="rId4" Type="http://schemas.openxmlformats.org/officeDocument/2006/relationships/image" Target="../media/image43.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14.jpg"/></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3.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49.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43.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4.png"/><Relationship Id="rId7"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7.png"/><Relationship Id="rId10"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14.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0"/>
            <a:ext cx="9144000" cy="51435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6482412" y="2172567"/>
            <a:ext cx="2343799" cy="2870963"/>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1924050" y="1733982"/>
            <a:ext cx="5105400" cy="830997"/>
          </a:xfrm>
          <a:prstGeom prst="rect">
            <a:avLst/>
          </a:prstGeom>
          <a:noFill/>
        </p:spPr>
        <p:txBody>
          <a:bodyPr wrap="square" rtlCol="0">
            <a:spAutoFit/>
          </a:bodyPr>
          <a:lstStyle/>
          <a:p>
            <a:r>
              <a:rPr lang="en-US" sz="24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1857375" y="2276907"/>
            <a:ext cx="5105400" cy="830997"/>
          </a:xfrm>
          <a:prstGeom prst="rect">
            <a:avLst/>
          </a:prstGeom>
          <a:noFill/>
        </p:spPr>
        <p:txBody>
          <a:bodyPr wrap="square" rtlCol="0">
            <a:spAutoFit/>
          </a:bodyPr>
          <a:lstStyle/>
          <a:p>
            <a:r>
              <a:rPr lang="en-US" sz="24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19050" y="90077"/>
          <a:ext cx="9144000" cy="554986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19050" y="90077"/>
                        <a:ext cx="9144000" cy="5549865"/>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5584375" y="1801993"/>
            <a:ext cx="2893829" cy="1668097"/>
            <a:chOff x="5519825" y="2343130"/>
            <a:chExt cx="3958661" cy="2578802"/>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78802"/>
              <a:chOff x="6278216" y="1917262"/>
              <a:chExt cx="4339742" cy="3018176"/>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7"/>
                <a:ext cx="3562066" cy="459424"/>
              </a:xfrm>
              <a:prstGeom prst="rect">
                <a:avLst/>
              </a:prstGeom>
              <a:noFill/>
            </p:spPr>
            <p:txBody>
              <a:bodyPr wrap="square" rtlCol="0">
                <a:spAutoFit/>
              </a:bodyPr>
              <a:lstStyle/>
              <a:p>
                <a:r>
                  <a:rPr lang="en-US" sz="105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5942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08703443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5E2B4689-FC88-4123-9515-E0E93073A7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5169" y="1368547"/>
            <a:ext cx="3908425" cy="3482907"/>
          </a:xfrm>
          <a:prstGeom prst="rect">
            <a:avLst/>
          </a:prstGeom>
        </p:spPr>
      </p:pic>
      <p:pic>
        <p:nvPicPr>
          <p:cNvPr id="8" name="Picture 7">
            <a:extLst>
              <a:ext uri="{FF2B5EF4-FFF2-40B4-BE49-F238E27FC236}">
                <a16:creationId xmlns:a16="http://schemas.microsoft.com/office/drawing/2014/main" id="{9979594A-1948-4395-B3BA-0E57775F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7" y="1260808"/>
            <a:ext cx="2990742" cy="735495"/>
          </a:xfrm>
          <a:prstGeom prst="rect">
            <a:avLst/>
          </a:prstGeom>
        </p:spPr>
      </p:pic>
      <p:sp>
        <p:nvSpPr>
          <p:cNvPr id="10" name="TextBox 9">
            <a:extLst>
              <a:ext uri="{FF2B5EF4-FFF2-40B4-BE49-F238E27FC236}">
                <a16:creationId xmlns:a16="http://schemas.microsoft.com/office/drawing/2014/main" id="{F1EC0A0A-1093-41F2-97C3-3891A9A6B9D2}"/>
              </a:ext>
            </a:extLst>
          </p:cNvPr>
          <p:cNvSpPr txBox="1"/>
          <p:nvPr/>
        </p:nvSpPr>
        <p:spPr>
          <a:xfrm>
            <a:off x="569808" y="2245074"/>
            <a:ext cx="3504056" cy="1877437"/>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1:</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Từ đầu …. đến h</a:t>
            </a:r>
            <a:r>
              <a:rPr lang="vi-VN" sz="3600" b="1">
                <a:solidFill>
                  <a:schemeClr val="accent4">
                    <a:lumMod val="50000"/>
                  </a:schemeClr>
                </a:solidFill>
                <a:latin typeface="Times New Roman" panose="02020603050405020304" pitchFamily="18" charset="0"/>
                <a:cs typeface="Times New Roman" panose="02020603050405020304" pitchFamily="18" charset="0"/>
              </a:rPr>
              <a:t>ươ</a:t>
            </a:r>
            <a:r>
              <a:rPr lang="en-US" sz="3600" b="1">
                <a:solidFill>
                  <a:schemeClr val="accent4">
                    <a:lumMod val="50000"/>
                  </a:schemeClr>
                </a:solidFill>
                <a:latin typeface="Times New Roman" panose="02020603050405020304" pitchFamily="18" charset="0"/>
                <a:cs typeface="Times New Roman" panose="02020603050405020304" pitchFamily="18" charset="0"/>
              </a:rPr>
              <a:t>u, nai có gạc.</a:t>
            </a:r>
          </a:p>
        </p:txBody>
      </p:sp>
      <p:pic>
        <p:nvPicPr>
          <p:cNvPr id="9" name="Picture 8">
            <a:extLst>
              <a:ext uri="{FF2B5EF4-FFF2-40B4-BE49-F238E27FC236}">
                <a16:creationId xmlns:a16="http://schemas.microsoft.com/office/drawing/2014/main" id="{83A7CED8-AA86-4A0E-8600-DEC310A5D0F2}"/>
              </a:ext>
            </a:extLst>
          </p:cNvPr>
          <p:cNvPicPr>
            <a:picLocks noChangeAspect="1"/>
          </p:cNvPicPr>
          <p:nvPr/>
        </p:nvPicPr>
        <p:blipFill rotWithShape="1">
          <a:blip r:embed="rId4">
            <a:extLst>
              <a:ext uri="{28A0092B-C50C-407E-A947-70E740481C1C}">
                <a14:useLocalDpi xmlns:a14="http://schemas.microsoft.com/office/drawing/2010/main" val="0"/>
              </a:ext>
            </a:extLst>
          </a:blip>
          <a:srcRect l="41854" t="29692" b="39268"/>
          <a:stretch/>
        </p:blipFill>
        <p:spPr>
          <a:xfrm rot="10280465">
            <a:off x="1356798" y="1551413"/>
            <a:ext cx="2990743" cy="1596546"/>
          </a:xfrm>
          <a:prstGeom prst="rect">
            <a:avLst/>
          </a:prstGeom>
        </p:spPr>
      </p:pic>
      <p:pic>
        <p:nvPicPr>
          <p:cNvPr id="13" name="Content Placeholder 7">
            <a:extLst>
              <a:ext uri="{FF2B5EF4-FFF2-40B4-BE49-F238E27FC236}">
                <a16:creationId xmlns:a16="http://schemas.microsoft.com/office/drawing/2014/main" id="{1D1BCEAC-F86B-4840-BBA9-C63DD82A7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972" y="1442340"/>
            <a:ext cx="3908190" cy="3482906"/>
          </a:xfrm>
          <a:prstGeom prst="rect">
            <a:avLst/>
          </a:prstGeom>
          <a:noFill/>
          <a:ln>
            <a:noFill/>
          </a:ln>
        </p:spPr>
      </p:pic>
      <p:pic>
        <p:nvPicPr>
          <p:cNvPr id="14" name="Picture 13">
            <a:extLst>
              <a:ext uri="{FF2B5EF4-FFF2-40B4-BE49-F238E27FC236}">
                <a16:creationId xmlns:a16="http://schemas.microsoft.com/office/drawing/2014/main" id="{DD84C453-B3EC-4A6D-BEE1-CCE81EB60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80" y="1335380"/>
            <a:ext cx="2990742" cy="735495"/>
          </a:xfrm>
          <a:prstGeom prst="rect">
            <a:avLst/>
          </a:prstGeom>
        </p:spPr>
      </p:pic>
      <p:sp>
        <p:nvSpPr>
          <p:cNvPr id="15" name="TextBox 14">
            <a:extLst>
              <a:ext uri="{FF2B5EF4-FFF2-40B4-BE49-F238E27FC236}">
                <a16:creationId xmlns:a16="http://schemas.microsoft.com/office/drawing/2014/main" id="{DB8CA472-F82D-4B51-B0F5-2CD5947F445A}"/>
              </a:ext>
            </a:extLst>
          </p:cNvPr>
          <p:cNvSpPr txBox="1"/>
          <p:nvPr/>
        </p:nvSpPr>
        <p:spPr>
          <a:xfrm>
            <a:off x="5368295" y="2399874"/>
            <a:ext cx="3130827" cy="1554272"/>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2:</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endParaRPr>
          </a:p>
          <a:p>
            <a:endParaRPr lang="en-US" sz="1500" dirty="0">
              <a:solidFill>
                <a:srgbClr val="CF8B62"/>
              </a:solidFill>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Phần còn lại.</a:t>
            </a:r>
          </a:p>
        </p:txBody>
      </p:sp>
      <p:grpSp>
        <p:nvGrpSpPr>
          <p:cNvPr id="2" name="Group 1">
            <a:extLst>
              <a:ext uri="{FF2B5EF4-FFF2-40B4-BE49-F238E27FC236}">
                <a16:creationId xmlns:a16="http://schemas.microsoft.com/office/drawing/2014/main" id="{600EB76B-B222-4CA0-A0B0-7CB6B4F21BB5}"/>
              </a:ext>
            </a:extLst>
          </p:cNvPr>
          <p:cNvGrpSpPr/>
          <p:nvPr/>
        </p:nvGrpSpPr>
        <p:grpSpPr>
          <a:xfrm>
            <a:off x="2430844" y="71059"/>
            <a:ext cx="4383879" cy="1063617"/>
            <a:chOff x="2430844" y="71059"/>
            <a:chExt cx="4383879" cy="1063617"/>
          </a:xfrm>
        </p:grpSpPr>
        <p:sp>
          <p:nvSpPr>
            <p:cNvPr id="4" name="Rounded Rectangle 17">
              <a:extLst>
                <a:ext uri="{FF2B5EF4-FFF2-40B4-BE49-F238E27FC236}">
                  <a16:creationId xmlns:a16="http://schemas.microsoft.com/office/drawing/2014/main" id="{7B46B98F-39DA-47A7-B231-FE1289DFE3C5}"/>
                </a:ext>
              </a:extLst>
            </p:cNvPr>
            <p:cNvSpPr/>
            <p:nvPr/>
          </p:nvSpPr>
          <p:spPr>
            <a:xfrm>
              <a:off x="2444409" y="204036"/>
              <a:ext cx="4282311" cy="850998"/>
            </a:xfrm>
            <a:prstGeom prst="round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5" name="Rounded Rectangle 27">
              <a:extLst>
                <a:ext uri="{FF2B5EF4-FFF2-40B4-BE49-F238E27FC236}">
                  <a16:creationId xmlns:a16="http://schemas.microsoft.com/office/drawing/2014/main" id="{67009FCB-F678-4CB8-B19C-889DAD80B454}"/>
                </a:ext>
              </a:extLst>
            </p:cNvPr>
            <p:cNvSpPr/>
            <p:nvPr/>
          </p:nvSpPr>
          <p:spPr>
            <a:xfrm>
              <a:off x="2532412" y="124117"/>
              <a:ext cx="4282311" cy="101055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16" name="TextBox 15">
              <a:extLst>
                <a:ext uri="{FF2B5EF4-FFF2-40B4-BE49-F238E27FC236}">
                  <a16:creationId xmlns:a16="http://schemas.microsoft.com/office/drawing/2014/main" id="{ED879EB4-CDDF-4573-9C71-7DE480529F12}"/>
                </a:ext>
              </a:extLst>
            </p:cNvPr>
            <p:cNvSpPr txBox="1"/>
            <p:nvPr/>
          </p:nvSpPr>
          <p:spPr>
            <a:xfrm>
              <a:off x="2430844" y="71059"/>
              <a:ext cx="4282311"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rPr>
                <a:t>CHIA ĐOẠN</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endParaRPr>
            </a:p>
          </p:txBody>
        </p:sp>
      </p:grpSp>
      <p:pic>
        <p:nvPicPr>
          <p:cNvPr id="17" name="Picture 16">
            <a:extLst>
              <a:ext uri="{FF2B5EF4-FFF2-40B4-BE49-F238E27FC236}">
                <a16:creationId xmlns:a16="http://schemas.microsoft.com/office/drawing/2014/main" id="{86553A6A-EC7E-41B6-9F77-D10E1BF84294}"/>
              </a:ext>
            </a:extLst>
          </p:cNvPr>
          <p:cNvPicPr>
            <a:picLocks noChangeAspect="1"/>
          </p:cNvPicPr>
          <p:nvPr/>
        </p:nvPicPr>
        <p:blipFill rotWithShape="1">
          <a:blip r:embed="rId4">
            <a:extLst>
              <a:ext uri="{28A0092B-C50C-407E-A947-70E740481C1C}">
                <a14:useLocalDpi xmlns:a14="http://schemas.microsoft.com/office/drawing/2010/main" val="0"/>
              </a:ext>
            </a:extLst>
          </a:blip>
          <a:srcRect r="56222"/>
          <a:stretch/>
        </p:blipFill>
        <p:spPr>
          <a:xfrm>
            <a:off x="7039541" y="-369370"/>
            <a:ext cx="2251718" cy="5143500"/>
          </a:xfrm>
          <a:prstGeom prst="rect">
            <a:avLst/>
          </a:prstGeom>
        </p:spPr>
      </p:pic>
    </p:spTree>
    <p:extLst>
      <p:ext uri="{BB962C8B-B14F-4D97-AF65-F5344CB8AC3E}">
        <p14:creationId xmlns:p14="http://schemas.microsoft.com/office/powerpoint/2010/main" val="2785077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418189" y="751780"/>
            <a:ext cx="8198867" cy="3970318"/>
          </a:xfrm>
          <a:prstGeom prst="rect">
            <a:avLst/>
          </a:prstGeom>
        </p:spPr>
        <p:txBody>
          <a:bodyPr wrap="square">
            <a:spAutoFit/>
          </a:bodyPr>
          <a:lstStyle/>
          <a:p>
            <a:pPr indent="457200" algn="just"/>
            <a:r>
              <a:rPr lang="vi-VN" sz="2800" b="1">
                <a:solidFill>
                  <a:schemeClr val="accent4">
                    <a:lumMod val="50000"/>
                  </a:schemeClr>
                </a:solidFill>
                <a:latin typeface="+mj-lt"/>
              </a:rPr>
              <a:t>Niềm </a:t>
            </a:r>
            <a:r>
              <a:rPr lang="vi-VN" sz="2800" b="1" dirty="0">
                <a:solidFill>
                  <a:schemeClr val="accent4">
                    <a:lumMod val="50000"/>
                  </a:schemeClr>
                </a:solidFill>
                <a:latin typeface="+mj-lt"/>
              </a:rPr>
              <a:t>tự hào chính đáng của chúng ta trong nền văn hóa Đông Sơn chính là bộ sưu tập trống đồng hết sức phong </a:t>
            </a:r>
            <a:r>
              <a:rPr lang="vi-VN" sz="2800" b="1">
                <a:solidFill>
                  <a:schemeClr val="accent4">
                    <a:lumMod val="50000"/>
                  </a:schemeClr>
                </a:solidFill>
                <a:latin typeface="+mj-lt"/>
              </a:rPr>
              <a:t>phú.</a:t>
            </a:r>
            <a:endParaRPr lang="en-US" sz="2800" b="1">
              <a:solidFill>
                <a:schemeClr val="accent4">
                  <a:lumMod val="50000"/>
                </a:schemeClr>
              </a:solidFill>
              <a:latin typeface="+mj-lt"/>
            </a:endParaRPr>
          </a:p>
          <a:p>
            <a:pPr indent="457200" algn="just"/>
            <a:r>
              <a:rPr lang="vi-VN" sz="2800" b="1">
                <a:solidFill>
                  <a:schemeClr val="accent4">
                    <a:lumMod val="50000"/>
                  </a:schemeClr>
                </a:solidFill>
                <a:latin typeface="+mj-lt"/>
              </a:rPr>
              <a:t>Trống </a:t>
            </a:r>
            <a:r>
              <a:rPr lang="vi-VN" sz="2800" b="1" dirty="0">
                <a:solidFill>
                  <a:schemeClr val="accent4">
                    <a:lumMod val="50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2800" b="1">
                <a:solidFill>
                  <a:schemeClr val="accent4">
                    <a:lumMod val="50000"/>
                  </a:schemeClr>
                </a:solidFill>
                <a:latin typeface="+mj-lt"/>
              </a:rPr>
              <a:t>gạc,...</a:t>
            </a:r>
            <a:endParaRPr lang="en-US" sz="2800" b="1">
              <a:solidFill>
                <a:schemeClr val="accent4">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785990" y="106285"/>
            <a:ext cx="3067358" cy="707886"/>
          </a:xfrm>
          <a:prstGeom prst="rect">
            <a:avLst/>
          </a:prstGeom>
          <a:noFill/>
        </p:spPr>
        <p:txBody>
          <a:bodyPr wrap="square">
            <a:spAutoFit/>
          </a:bodyPr>
          <a:lstStyle/>
          <a:p>
            <a:pPr algn="ctr"/>
            <a:r>
              <a:rPr lang="en-US" altLang="zh-CN" sz="4000">
                <a:ln w="9525">
                  <a:solidFill>
                    <a:srgbClr val="FFDC69"/>
                  </a:solidFill>
                </a:ln>
                <a:solidFill>
                  <a:srgbClr val="0070C0"/>
                </a:solidFill>
                <a:effectLst>
                  <a:outerShdw blurRad="12700" dist="25400" sx="101000" sy="101000" algn="tl">
                    <a:srgbClr val="EEBE65">
                      <a:alpha val="93000"/>
                    </a:srgbClr>
                  </a:outerShdw>
                </a:effectLst>
                <a:latin typeface="UTM Davida" panose="02040603050506020204" pitchFamily="18" charset="0"/>
              </a:rPr>
              <a:t>Chia đoạn </a:t>
            </a:r>
            <a:endParaRPr lang="zh-CN" altLang="en-US" sz="4000" dirty="0">
              <a:ln w="9525">
                <a:solidFill>
                  <a:srgbClr val="FFDC69"/>
                </a:solidFill>
              </a:ln>
              <a:solidFill>
                <a:srgbClr val="0070C0"/>
              </a:solidFill>
              <a:effectLst>
                <a:outerShdw blurRad="12700" dist="25400" sx="101000" sy="101000" algn="tl">
                  <a:srgbClr val="EEBE65">
                    <a:alpha val="93000"/>
                  </a:srgbClr>
                </a:outerShdw>
              </a:effectLst>
              <a:latin typeface="UTM Davida" panose="02040603050506020204" pitchFamily="18" charset="0"/>
            </a:endParaRPr>
          </a:p>
        </p:txBody>
      </p:sp>
      <p:pic>
        <p:nvPicPr>
          <p:cNvPr id="1026" name="Picture 2" descr="Free Vector | Cute number collection">
            <a:extLst>
              <a:ext uri="{FF2B5EF4-FFF2-40B4-BE49-F238E27FC236}">
                <a16:creationId xmlns:a16="http://schemas.microsoft.com/office/drawing/2014/main" id="{E3694D65-37A4-435C-B000-381F3173EC2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045" b="51118" l="24441" r="55911">
                        <a14:foregroundMark x1="27316" y1="35144" x2="33067" y2="45367"/>
                        <a14:foregroundMark x1="33067" y1="45367" x2="33067" y2="46805"/>
                        <a14:foregroundMark x1="33067" y1="30351" x2="32748" y2="31789"/>
                        <a14:foregroundMark x1="27476" y1="30192" x2="28594" y2="32588"/>
                        <a14:foregroundMark x1="29073" y1="30511" x2="29872" y2="33227"/>
                        <a14:foregroundMark x1="32588" y1="29233" x2="33387" y2="32907"/>
                        <a14:foregroundMark x1="24441" y1="36262" x2="24441" y2="37540"/>
                        <a14:foregroundMark x1="32109" y1="41374" x2="33866" y2="48562"/>
                        <a14:foregroundMark x1="32748" y1="48882" x2="33706" y2="50799"/>
                        <a14:foregroundMark x1="35463" y1="47125" x2="33546" y2="51118"/>
                        <a14:foregroundMark x1="32109" y1="41374" x2="33227" y2="43770"/>
                        <a14:foregroundMark x1="31150" y1="33227" x2="32268" y2="38179"/>
                        <a14:foregroundMark x1="32748" y1="29712" x2="33387" y2="31150"/>
                        <a14:foregroundMark x1="33706" y1="29872" x2="34026" y2="31949"/>
                        <a14:foregroundMark x1="34026" y1="29073" x2="34026" y2="31150"/>
                        <a14:backgroundMark x1="41693" y1="26358" x2="49201" y2="44728"/>
                      </a14:backgroundRemoval>
                    </a14:imgEffect>
                  </a14:imgLayer>
                </a14:imgProps>
              </a:ext>
              <a:ext uri="{28A0092B-C50C-407E-A947-70E740481C1C}">
                <a14:useLocalDpi xmlns:a14="http://schemas.microsoft.com/office/drawing/2010/main" val="0"/>
              </a:ext>
            </a:extLst>
          </a:blip>
          <a:srcRect l="22129" t="18652" r="40206" b="47119"/>
          <a:stretch/>
        </p:blipFill>
        <p:spPr bwMode="auto">
          <a:xfrm>
            <a:off x="249513" y="72644"/>
            <a:ext cx="1345435" cy="122271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B2E1BA5-805D-421D-856A-A372EED4E4B2}"/>
              </a:ext>
            </a:extLst>
          </p:cNvPr>
          <p:cNvCxnSpPr>
            <a:cxnSpLocks/>
          </p:cNvCxnSpPr>
          <p:nvPr/>
        </p:nvCxnSpPr>
        <p:spPr>
          <a:xfrm flipH="1">
            <a:off x="7620388" y="4283588"/>
            <a:ext cx="232919" cy="51470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1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repeatCount="indefinite" fill="hold" nodeType="withEffect">
                                  <p:stCondLst>
                                    <p:cond delay="0"/>
                                  </p:stCondLst>
                                  <p:childTnLst>
                                    <p:animRot by="-21600000">
                                      <p:cBhvr>
                                        <p:cTn id="9" dur="30000" fill="hold"/>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716D987F-C125-476E-B546-60ACE0C6FA40}"/>
              </a:ext>
            </a:extLst>
          </p:cNvPr>
          <p:cNvSpPr/>
          <p:nvPr/>
        </p:nvSpPr>
        <p:spPr>
          <a:xfrm>
            <a:off x="360616" y="868964"/>
            <a:ext cx="8422768" cy="3785652"/>
          </a:xfrm>
          <a:prstGeom prst="rect">
            <a:avLst/>
          </a:prstGeom>
        </p:spPr>
        <p:txBody>
          <a:bodyPr wrap="square">
            <a:spAutoFit/>
          </a:bodyPr>
          <a:lstStyle/>
          <a:p>
            <a:pPr lvl="0" indent="457200" algn="just">
              <a:defRPr/>
            </a:pPr>
            <a:r>
              <a:rPr kumimoji="0" lang="vi-VN" sz="2400" b="1" i="0" u="none" strike="noStrike" kern="0" cap="none" spc="0" normalizeH="0" baseline="0" noProof="0">
                <a:ln>
                  <a:noFill/>
                </a:ln>
                <a:solidFill>
                  <a:srgbClr val="0070C0"/>
                </a:solidFill>
                <a:effectLst/>
                <a:uLnTx/>
                <a:uFillTx/>
                <a:latin typeface="Times New Roman" panose="02020603050405020304" pitchFamily="18" charset="0"/>
                <a:sym typeface="Arial"/>
              </a:rPr>
              <a:t>Nổi bật trên hoa văn trống đồng là hình ảnh con người hòa với thiên nhiên. </a:t>
            </a:r>
            <a:r>
              <a:rPr lang="vi-VN" sz="2400" b="1">
                <a:solidFill>
                  <a:srgbClr val="0070C0"/>
                </a:solidFill>
                <a:latin typeface="Times New Roman" panose="02020603050405020304" pitchFamily="18" charset="0"/>
              </a:rPr>
              <a:t>Con người lao động, đánh cá, săn bắn. Con người đánh trống, thổi kèn.Con </a:t>
            </a:r>
            <a:r>
              <a:rPr kumimoji="0" lang="vi-VN" sz="2400" b="1" i="0" u="none" strike="noStrike" kern="0" cap="none" spc="0" normalizeH="0" baseline="0" noProof="0">
                <a:ln>
                  <a:noFill/>
                </a:ln>
                <a:solidFill>
                  <a:srgbClr val="0070C0"/>
                </a:solidFill>
                <a:effectLst/>
                <a:uLnTx/>
                <a:uFillTx/>
                <a:latin typeface="Times New Roman" panose="02020603050405020304" pitchFamily="18" charset="0"/>
                <a:sym typeface="Arial"/>
              </a:rPr>
              <a:t>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endParaRPr kumimoji="0" lang="vi-VN" sz="2400" b="1" i="0" u="none" strike="noStrike" kern="0" cap="none" spc="0" normalizeH="0" baseline="0" noProof="0" dirty="0">
              <a:ln>
                <a:noFill/>
              </a:ln>
              <a:solidFill>
                <a:srgbClr val="0070C0"/>
              </a:solidFill>
              <a:effectLst/>
              <a:uLnTx/>
              <a:uFillTx/>
              <a:latin typeface="Times New Roman" panose="02020603050405020304" pitchFamily="18" charset="0"/>
              <a:sym typeface="Arial"/>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708137" y="166401"/>
            <a:ext cx="34288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0" i="0" u="none" strike="noStrike" kern="0" cap="none" spc="0" normalizeH="0" baseline="0" noProof="0">
                <a:ln w="9525">
                  <a:solidFill>
                    <a:srgbClr val="FFDC69"/>
                  </a:solidFill>
                </a:ln>
                <a:solidFill>
                  <a:srgbClr val="F2DAB8">
                    <a:lumMod val="25000"/>
                  </a:srgbClr>
                </a:solidFill>
                <a:effectLst>
                  <a:outerShdw blurRad="12700" dist="25400" sx="101000" sy="101000" algn="tl">
                    <a:srgbClr val="EEBE65">
                      <a:alpha val="93000"/>
                    </a:srgbClr>
                  </a:outerShdw>
                </a:effectLst>
                <a:uLnTx/>
                <a:uFillTx/>
                <a:latin typeface="UTM Davida" panose="02040603050506020204" pitchFamily="18" charset="0"/>
                <a:cs typeface="Arial"/>
                <a:sym typeface="Arial"/>
              </a:rPr>
              <a:t>Chia đoạn</a:t>
            </a:r>
            <a:endParaRPr kumimoji="0" lang="zh-CN" altLang="en-US" sz="4000" b="0" i="0" u="none" strike="noStrike" kern="0" cap="none" spc="0" normalizeH="0" baseline="0" noProof="0" dirty="0">
              <a:ln w="9525">
                <a:solidFill>
                  <a:srgbClr val="FFDC69"/>
                </a:solidFill>
              </a:ln>
              <a:solidFill>
                <a:srgbClr val="F2DAB8">
                  <a:lumMod val="25000"/>
                </a:srgbClr>
              </a:solidFill>
              <a:effectLst>
                <a:outerShdw blurRad="12700" dist="25400" sx="101000" sy="101000" algn="tl">
                  <a:srgbClr val="EEBE65">
                    <a:alpha val="93000"/>
                  </a:srgbClr>
                </a:outerShdw>
              </a:effectLst>
              <a:uLnTx/>
              <a:uFillTx/>
              <a:latin typeface="UTM Davida" panose="02040603050506020204" pitchFamily="18" charset="0"/>
              <a:cs typeface="Arial"/>
              <a:sym typeface="Arial"/>
            </a:endParaRPr>
          </a:p>
        </p:txBody>
      </p:sp>
      <p:pic>
        <p:nvPicPr>
          <p:cNvPr id="9" name="Picture 2" descr="Free Vector | Cute number collection">
            <a:extLst>
              <a:ext uri="{FF2B5EF4-FFF2-40B4-BE49-F238E27FC236}">
                <a16:creationId xmlns:a16="http://schemas.microsoft.com/office/drawing/2014/main" id="{C04C991C-E063-4639-9B9C-C45B965676A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075" b="49458" l="40133" r="57609">
                        <a14:foregroundMark x1="42652" y1="27157" x2="44728" y2="27316"/>
                        <a14:foregroundMark x1="45847" y1="26997" x2="45048" y2="30511"/>
                        <a14:foregroundMark x1="42492" y1="28115" x2="43610" y2="28594"/>
                        <a14:foregroundMark x1="43131" y1="27157" x2="44409" y2="27955"/>
                        <a14:foregroundMark x1="45687" y1="26358" x2="45847" y2="28435"/>
                        <a14:foregroundMark x1="44888" y1="30032" x2="44888" y2="30032"/>
                        <a14:foregroundMark x1="45208" y1="30351" x2="45208" y2="30351"/>
                      </a14:backgroundRemoval>
                    </a14:imgEffect>
                  </a14:imgLayer>
                </a14:imgProps>
              </a:ext>
              <a:ext uri="{28A0092B-C50C-407E-A947-70E740481C1C}">
                <a14:useLocalDpi xmlns:a14="http://schemas.microsoft.com/office/drawing/2010/main" val="0"/>
              </a:ext>
            </a:extLst>
          </a:blip>
          <a:srcRect l="37948" t="18652" r="40206" b="47119"/>
          <a:stretch/>
        </p:blipFill>
        <p:spPr bwMode="auto">
          <a:xfrm>
            <a:off x="282855" y="285800"/>
            <a:ext cx="744366" cy="116632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64F2342-6AA6-4182-A55A-23078C787EC5}"/>
              </a:ext>
            </a:extLst>
          </p:cNvPr>
          <p:cNvCxnSpPr>
            <a:cxnSpLocks/>
          </p:cNvCxnSpPr>
          <p:nvPr/>
        </p:nvCxnSpPr>
        <p:spPr>
          <a:xfrm flipH="1">
            <a:off x="5695627" y="4277633"/>
            <a:ext cx="317715" cy="435890"/>
          </a:xfrm>
          <a:prstGeom prst="line">
            <a:avLst/>
          </a:prstGeom>
          <a:ln w="76200">
            <a:solidFill>
              <a:srgbClr val="FF8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9823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8" presetClass="emph" presetSubtype="0" repeatCount="indefinite" fill="hold" nodeType="withEffect">
                                  <p:stCondLst>
                                    <p:cond delay="0"/>
                                  </p:stCondLst>
                                  <p:childTnLst>
                                    <p:animRot by="-21600000">
                                      <p:cBhvr>
                                        <p:cTn id="9" dur="30000" fill="hold"/>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4AE210-9109-49E1-953E-6B6EF583D732}"/>
              </a:ext>
            </a:extLst>
          </p:cNvPr>
          <p:cNvSpPr/>
          <p:nvPr/>
        </p:nvSpPr>
        <p:spPr>
          <a:xfrm>
            <a:off x="250568" y="922149"/>
            <a:ext cx="8658361" cy="4221351"/>
          </a:xfrm>
          <a:custGeom>
            <a:avLst/>
            <a:gdLst>
              <a:gd name="connsiteX0" fmla="*/ 0 w 8658361"/>
              <a:gd name="connsiteY0" fmla="*/ 0 h 4221351"/>
              <a:gd name="connsiteX1" fmla="*/ 8658361 w 8658361"/>
              <a:gd name="connsiteY1" fmla="*/ 0 h 4221351"/>
              <a:gd name="connsiteX2" fmla="*/ 8658361 w 8658361"/>
              <a:gd name="connsiteY2" fmla="*/ 4221351 h 4221351"/>
              <a:gd name="connsiteX3" fmla="*/ 0 w 8658361"/>
              <a:gd name="connsiteY3" fmla="*/ 4221351 h 4221351"/>
              <a:gd name="connsiteX4" fmla="*/ 0 w 8658361"/>
              <a:gd name="connsiteY4" fmla="*/ 0 h 422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8361" h="4221351" fill="none" extrusionOk="0">
                <a:moveTo>
                  <a:pt x="0" y="0"/>
                </a:moveTo>
                <a:cubicBezTo>
                  <a:pt x="1455649" y="-133017"/>
                  <a:pt x="7295257" y="-123057"/>
                  <a:pt x="8658361" y="0"/>
                </a:cubicBezTo>
                <a:cubicBezTo>
                  <a:pt x="8585680" y="1204583"/>
                  <a:pt x="8627584" y="3400657"/>
                  <a:pt x="8658361" y="4221351"/>
                </a:cubicBezTo>
                <a:cubicBezTo>
                  <a:pt x="6795727" y="4219150"/>
                  <a:pt x="3841709" y="4091580"/>
                  <a:pt x="0" y="4221351"/>
                </a:cubicBezTo>
                <a:cubicBezTo>
                  <a:pt x="62819" y="2465857"/>
                  <a:pt x="-160207" y="842969"/>
                  <a:pt x="0" y="0"/>
                </a:cubicBezTo>
                <a:close/>
              </a:path>
              <a:path w="8658361" h="4221351" stroke="0" extrusionOk="0">
                <a:moveTo>
                  <a:pt x="0" y="0"/>
                </a:moveTo>
                <a:cubicBezTo>
                  <a:pt x="2676330" y="-157587"/>
                  <a:pt x="5677276" y="-63908"/>
                  <a:pt x="8658361" y="0"/>
                </a:cubicBezTo>
                <a:cubicBezTo>
                  <a:pt x="8488952" y="1580716"/>
                  <a:pt x="8490219" y="3253675"/>
                  <a:pt x="8658361" y="4221351"/>
                </a:cubicBezTo>
                <a:cubicBezTo>
                  <a:pt x="6156483" y="4120353"/>
                  <a:pt x="1086300" y="4342407"/>
                  <a:pt x="0" y="4221351"/>
                </a:cubicBezTo>
                <a:cubicBezTo>
                  <a:pt x="-124967" y="2308936"/>
                  <a:pt x="-10970" y="503577"/>
                  <a:pt x="0" y="0"/>
                </a:cubicBezTo>
                <a:close/>
              </a:path>
            </a:pathLst>
          </a:custGeom>
          <a:solidFill>
            <a:srgbClr val="E3CDA4">
              <a:lumMod val="20000"/>
              <a:lumOff val="80000"/>
              <a:alpha val="37000"/>
            </a:srgbClr>
          </a:solidFill>
          <a:ln w="28575" cap="flat" cmpd="sng" algn="ctr">
            <a:solidFill>
              <a:srgbClr val="FEE25C"/>
            </a:solidFill>
            <a:prstDash val="solid"/>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A3015"/>
              </a:solidFill>
              <a:effectLst/>
              <a:uLnTx/>
              <a:uFillTx/>
              <a:latin typeface="Arial"/>
              <a:ea typeface="+mn-ea"/>
              <a:cs typeface="+mn-cs"/>
            </a:endParaRPr>
          </a:p>
        </p:txBody>
      </p:sp>
      <p:sp>
        <p:nvSpPr>
          <p:cNvPr id="12" name="TextBox 11">
            <a:extLst>
              <a:ext uri="{FF2B5EF4-FFF2-40B4-BE49-F238E27FC236}">
                <a16:creationId xmlns:a16="http://schemas.microsoft.com/office/drawing/2014/main" id="{33E0D4EA-0922-43CD-A840-272B11BE0C94}"/>
              </a:ext>
            </a:extLst>
          </p:cNvPr>
          <p:cNvSpPr txBox="1"/>
          <p:nvPr/>
        </p:nvSpPr>
        <p:spPr>
          <a:xfrm>
            <a:off x="1431977" y="0"/>
            <a:ext cx="6171557" cy="1323439"/>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err="1">
                <a:ln>
                  <a:noFill/>
                </a:ln>
                <a:solidFill>
                  <a:srgbClr val="00AF92">
                    <a:lumMod val="50000"/>
                  </a:srgbClr>
                </a:solidFill>
                <a:effectLst/>
                <a:uLnTx/>
                <a:uFillTx/>
                <a:latin typeface="UTM Azuki" panose="02040603050506020204" pitchFamily="18" charset="0"/>
                <a:ea typeface="+mn-ea"/>
                <a:cs typeface="Arial"/>
                <a:sym typeface="Arial"/>
              </a:rPr>
              <a:t>Luyện</a:t>
            </a:r>
            <a:r>
              <a:rPr kumimoji="0" lang="en-US" sz="4000" b="0" i="0" u="none" strike="noStrike" kern="1200" cap="none" spc="0" normalizeH="0" baseline="0" noProof="0">
                <a:ln>
                  <a:noFill/>
                </a:ln>
                <a:solidFill>
                  <a:srgbClr val="00AF92">
                    <a:lumMod val="50000"/>
                  </a:srgbClr>
                </a:solidFill>
                <a:effectLst/>
                <a:uLnTx/>
                <a:uFillTx/>
                <a:latin typeface="UTM Azuki" panose="02040603050506020204" pitchFamily="18" charset="0"/>
                <a:ea typeface="+mn-ea"/>
                <a:cs typeface="Arial"/>
                <a:sym typeface="Arial"/>
              </a:rPr>
              <a:t> đọc một số câu tả hoạ tiết trên trống đồng</a:t>
            </a:r>
            <a:endParaRPr kumimoji="0" lang="en-US" sz="40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endParaRPr>
          </a:p>
        </p:txBody>
      </p:sp>
      <p:grpSp>
        <p:nvGrpSpPr>
          <p:cNvPr id="31" name="Group 30">
            <a:extLst>
              <a:ext uri="{FF2B5EF4-FFF2-40B4-BE49-F238E27FC236}">
                <a16:creationId xmlns:a16="http://schemas.microsoft.com/office/drawing/2014/main" id="{1E42EF19-6A2A-4215-BF3A-54DBAECF05D3}"/>
              </a:ext>
            </a:extLst>
          </p:cNvPr>
          <p:cNvGrpSpPr/>
          <p:nvPr/>
        </p:nvGrpSpPr>
        <p:grpSpPr>
          <a:xfrm>
            <a:off x="250568" y="1505872"/>
            <a:ext cx="8167607" cy="1384995"/>
            <a:chOff x="392113" y="1628571"/>
            <a:chExt cx="8167607" cy="1384995"/>
          </a:xfrm>
        </p:grpSpPr>
        <p:sp>
          <p:nvSpPr>
            <p:cNvPr id="7" name="TextBox 6">
              <a:extLst>
                <a:ext uri="{FF2B5EF4-FFF2-40B4-BE49-F238E27FC236}">
                  <a16:creationId xmlns:a16="http://schemas.microsoft.com/office/drawing/2014/main" id="{C776D228-FB2C-4F72-94EF-F83CE99733F7}"/>
                </a:ext>
              </a:extLst>
            </p:cNvPr>
            <p:cNvSpPr txBox="1"/>
            <p:nvPr/>
          </p:nvSpPr>
          <p:spPr>
            <a:xfrm>
              <a:off x="392113" y="1628571"/>
              <a:ext cx="8167607" cy="1384995"/>
            </a:xfrm>
            <a:prstGeom prst="rect">
              <a:avLst/>
            </a:prstGeom>
            <a:noFill/>
          </p:spPr>
          <p:txBody>
            <a:bodyPr wrap="square" rtlCol="0">
              <a:spAutoFit/>
            </a:bodyPr>
            <a:lstStyle/>
            <a:p>
              <a:pPr algn="just"/>
              <a:r>
                <a:rPr kumimoji="0" lang="en-US" sz="2800" b="1" i="0" u="none" strike="noStrike" kern="0" cap="none" spc="0" normalizeH="0" baseline="0" noProof="0">
                  <a:ln>
                    <a:noFill/>
                  </a:ln>
                  <a:solidFill>
                    <a:schemeClr val="tx1"/>
                  </a:solidFill>
                  <a:effectLst/>
                  <a:uLnTx/>
                  <a:uFillTx/>
                  <a:latin typeface="Times New Roman" panose="02020603050405020304" pitchFamily="18" charset="0"/>
                  <a:cs typeface="Arial"/>
                  <a:sym typeface="Arial"/>
                </a:rPr>
                <a:t>	</a:t>
              </a:r>
              <a:r>
                <a:rPr kumimoji="0" lang="vi-VN" sz="2800" b="1" i="0" u="none" strike="noStrike" kern="0" cap="none" spc="0" normalizeH="0" baseline="0" noProof="0">
                  <a:ln>
                    <a:noFill/>
                  </a:ln>
                  <a:solidFill>
                    <a:schemeClr val="tx1"/>
                  </a:solidFill>
                  <a:effectLst/>
                  <a:uLnTx/>
                  <a:uFillTx/>
                  <a:latin typeface="Times New Roman" panose="02020603050405020304" pitchFamily="18" charset="0"/>
                  <a:cs typeface="Arial"/>
                  <a:sym typeface="Arial"/>
                </a:rPr>
                <a:t>Bên cạnh và xung quanh con người đầy ý thức làm chủ ấy là những cánh cò bay lả bay la, những chim Lạc, chim Hồng, những đàn cá lội tung tăng,... </a:t>
              </a:r>
              <a:endParaRPr kumimoji="0" lang="en-US" sz="2800" b="1" i="0" u="none" strike="noStrike" kern="0" cap="none" spc="0" normalizeH="0" baseline="0" noProof="0">
                <a:ln>
                  <a:noFill/>
                </a:ln>
                <a:solidFill>
                  <a:schemeClr val="tx1"/>
                </a:solidFill>
                <a:effectLst/>
                <a:uLnTx/>
                <a:uFillTx/>
                <a:latin typeface="Times New Roman" panose="02020603050405020304" pitchFamily="18" charset="0"/>
                <a:cs typeface="Arial"/>
                <a:sym typeface="Arial"/>
              </a:endParaRPr>
            </a:p>
          </p:txBody>
        </p:sp>
        <p:cxnSp>
          <p:nvCxnSpPr>
            <p:cNvPr id="16" name="Straight Connector 15">
              <a:extLst>
                <a:ext uri="{FF2B5EF4-FFF2-40B4-BE49-F238E27FC236}">
                  <a16:creationId xmlns:a16="http://schemas.microsoft.com/office/drawing/2014/main" id="{DBCE1561-2E52-4F0B-A095-5BA1CA082BA4}"/>
                </a:ext>
              </a:extLst>
            </p:cNvPr>
            <p:cNvCxnSpPr>
              <a:cxnSpLocks/>
            </p:cNvCxnSpPr>
            <p:nvPr/>
          </p:nvCxnSpPr>
          <p:spPr>
            <a:xfrm flipH="1">
              <a:off x="5176436" y="1704814"/>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2DAB5A-8617-49A9-9A56-752465383313}"/>
                </a:ext>
              </a:extLst>
            </p:cNvPr>
            <p:cNvCxnSpPr>
              <a:cxnSpLocks/>
            </p:cNvCxnSpPr>
            <p:nvPr/>
          </p:nvCxnSpPr>
          <p:spPr>
            <a:xfrm flipH="1">
              <a:off x="2224008" y="2126149"/>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813537-6A91-452B-AEBD-8BE791472CAB}"/>
                </a:ext>
              </a:extLst>
            </p:cNvPr>
            <p:cNvCxnSpPr>
              <a:cxnSpLocks/>
            </p:cNvCxnSpPr>
            <p:nvPr/>
          </p:nvCxnSpPr>
          <p:spPr>
            <a:xfrm flipH="1">
              <a:off x="7361696" y="2114561"/>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B213C1-27E9-4935-B8EA-E44A580D61CD}"/>
                </a:ext>
              </a:extLst>
            </p:cNvPr>
            <p:cNvCxnSpPr>
              <a:cxnSpLocks/>
            </p:cNvCxnSpPr>
            <p:nvPr/>
          </p:nvCxnSpPr>
          <p:spPr>
            <a:xfrm flipH="1">
              <a:off x="2007031" y="2571750"/>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C24560-2502-48DB-B942-82F19423FFFB}"/>
                </a:ext>
              </a:extLst>
            </p:cNvPr>
            <p:cNvCxnSpPr>
              <a:cxnSpLocks/>
            </p:cNvCxnSpPr>
            <p:nvPr/>
          </p:nvCxnSpPr>
          <p:spPr>
            <a:xfrm flipH="1">
              <a:off x="3851330" y="2571750"/>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4B2D22-65D8-422B-AE73-8E08658FE049}"/>
                </a:ext>
              </a:extLst>
            </p:cNvPr>
            <p:cNvCxnSpPr>
              <a:cxnSpLocks/>
            </p:cNvCxnSpPr>
            <p:nvPr/>
          </p:nvCxnSpPr>
          <p:spPr>
            <a:xfrm flipH="1">
              <a:off x="8384585" y="2584817"/>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BAA024-FFC1-44A6-8C64-43B499A16937}"/>
                </a:ext>
              </a:extLst>
            </p:cNvPr>
            <p:cNvCxnSpPr>
              <a:cxnSpLocks/>
            </p:cNvCxnSpPr>
            <p:nvPr/>
          </p:nvCxnSpPr>
          <p:spPr>
            <a:xfrm flipH="1">
              <a:off x="8452516" y="2584817"/>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95FBE6A-7D30-4512-B41B-C22465E24F18}"/>
              </a:ext>
            </a:extLst>
          </p:cNvPr>
          <p:cNvGrpSpPr/>
          <p:nvPr/>
        </p:nvGrpSpPr>
        <p:grpSpPr>
          <a:xfrm>
            <a:off x="348710" y="3221218"/>
            <a:ext cx="8167607" cy="1384995"/>
            <a:chOff x="433951" y="3143726"/>
            <a:chExt cx="8167607" cy="1384995"/>
          </a:xfrm>
        </p:grpSpPr>
        <p:sp>
          <p:nvSpPr>
            <p:cNvPr id="14" name="TextBox 13">
              <a:extLst>
                <a:ext uri="{FF2B5EF4-FFF2-40B4-BE49-F238E27FC236}">
                  <a16:creationId xmlns:a16="http://schemas.microsoft.com/office/drawing/2014/main" id="{C7DDB530-8E32-4F75-BB57-A7D8E413C530}"/>
                </a:ext>
              </a:extLst>
            </p:cNvPr>
            <p:cNvSpPr txBox="1"/>
            <p:nvPr/>
          </p:nvSpPr>
          <p:spPr>
            <a:xfrm>
              <a:off x="433951" y="3143726"/>
              <a:ext cx="8167607" cy="1384995"/>
            </a:xfrm>
            <a:prstGeom prst="rect">
              <a:avLst/>
            </a:prstGeom>
            <a:noFill/>
          </p:spPr>
          <p:txBody>
            <a:bodyPr wrap="square" rtlCol="0">
              <a:spAutoFit/>
            </a:bodyPr>
            <a:lstStyle/>
            <a:p>
              <a:pPr algn="just"/>
              <a:r>
                <a:rPr kumimoji="0" lang="en-US" sz="2800" b="1" i="0" u="none" strike="noStrike" kern="0" cap="none" spc="0" normalizeH="0" baseline="0" noProof="0">
                  <a:ln>
                    <a:noFill/>
                  </a:ln>
                  <a:solidFill>
                    <a:schemeClr val="tx1"/>
                  </a:solidFill>
                  <a:effectLst/>
                  <a:uLnTx/>
                  <a:uFillTx/>
                  <a:latin typeface="Times New Roman" panose="02020603050405020304" pitchFamily="18" charset="0"/>
                  <a:cs typeface="Arial"/>
                  <a:sym typeface="Arial"/>
                </a:rPr>
                <a:t>	</a:t>
              </a:r>
              <a:r>
                <a:rPr kumimoji="0" lang="vi-VN" sz="2800" b="1" i="0" u="none" strike="noStrike" kern="0" cap="none" spc="0" normalizeH="0" baseline="0" noProof="0">
                  <a:ln>
                    <a:noFill/>
                  </a:ln>
                  <a:solidFill>
                    <a:schemeClr val="tx1"/>
                  </a:solidFill>
                  <a:effectLst/>
                  <a:uLnTx/>
                  <a:uFillTx/>
                  <a:latin typeface="Times New Roman" panose="02020603050405020304" pitchFamily="18" charset="0"/>
                  <a:cs typeface="Arial"/>
                  <a:sym typeface="Arial"/>
                </a:rPr>
                <a:t>Đó đây, hình tượng ghép đôi muông thú, nam nữ còn nói lên sự khát khao cuộc sống ấm no, yên vui của người dân.</a:t>
              </a:r>
              <a:endParaRPr lang="en-US" sz="1600">
                <a:solidFill>
                  <a:schemeClr val="tx1"/>
                </a:solidFill>
              </a:endParaRPr>
            </a:p>
          </p:txBody>
        </p:sp>
        <p:cxnSp>
          <p:nvCxnSpPr>
            <p:cNvPr id="25" name="Straight Connector 24">
              <a:extLst>
                <a:ext uri="{FF2B5EF4-FFF2-40B4-BE49-F238E27FC236}">
                  <a16:creationId xmlns:a16="http://schemas.microsoft.com/office/drawing/2014/main" id="{A2B852B7-4299-4E60-9276-048CE2EDBF98}"/>
                </a:ext>
              </a:extLst>
            </p:cNvPr>
            <p:cNvCxnSpPr>
              <a:cxnSpLocks/>
            </p:cNvCxnSpPr>
            <p:nvPr/>
          </p:nvCxnSpPr>
          <p:spPr>
            <a:xfrm flipH="1">
              <a:off x="2657960" y="3243751"/>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C418D3-96E8-43C9-B82A-8CFECAF9F253}"/>
                </a:ext>
              </a:extLst>
            </p:cNvPr>
            <p:cNvCxnSpPr>
              <a:cxnSpLocks/>
            </p:cNvCxnSpPr>
            <p:nvPr/>
          </p:nvCxnSpPr>
          <p:spPr>
            <a:xfrm flipH="1">
              <a:off x="7756902" y="3213006"/>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AA9161-8CAC-463C-887C-B9F149EF6A0A}"/>
                </a:ext>
              </a:extLst>
            </p:cNvPr>
            <p:cNvCxnSpPr>
              <a:cxnSpLocks/>
            </p:cNvCxnSpPr>
            <p:nvPr/>
          </p:nvCxnSpPr>
          <p:spPr>
            <a:xfrm flipH="1">
              <a:off x="1007390" y="3649444"/>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6C54C9-255D-48E0-8B62-07B5D0964829}"/>
                </a:ext>
              </a:extLst>
            </p:cNvPr>
            <p:cNvCxnSpPr>
              <a:cxnSpLocks/>
            </p:cNvCxnSpPr>
            <p:nvPr/>
          </p:nvCxnSpPr>
          <p:spPr>
            <a:xfrm flipH="1">
              <a:off x="7896387" y="3649444"/>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5DD9BA-54DD-4D55-897A-74CC034CE413}"/>
                </a:ext>
              </a:extLst>
            </p:cNvPr>
            <p:cNvCxnSpPr>
              <a:cxnSpLocks/>
            </p:cNvCxnSpPr>
            <p:nvPr/>
          </p:nvCxnSpPr>
          <p:spPr>
            <a:xfrm flipH="1">
              <a:off x="3363132" y="4083216"/>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D00A76-BAB4-4909-B487-7CF9EEA278BD}"/>
                </a:ext>
              </a:extLst>
            </p:cNvPr>
            <p:cNvCxnSpPr>
              <a:cxnSpLocks/>
            </p:cNvCxnSpPr>
            <p:nvPr/>
          </p:nvCxnSpPr>
          <p:spPr>
            <a:xfrm flipH="1">
              <a:off x="3437390" y="4083216"/>
              <a:ext cx="61991" cy="40974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82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160747" y="-84615"/>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chemeClr val="accent6">
                    <a:lumMod val="75000"/>
                  </a:schemeClr>
                </a:solidFill>
                <a:effectLst/>
                <a:uLnTx/>
                <a:uFillTx/>
                <a:latin typeface="UTM Azuki" panose="02040603050506020204" pitchFamily="18" charset="0"/>
                <a:ea typeface="+mn-ea"/>
                <a:cs typeface="Arial"/>
                <a:sym typeface="Arial"/>
              </a:rPr>
              <a:t>Luyện đọc trong nhóm</a:t>
            </a:r>
            <a:endParaRPr kumimoji="0" lang="en-US" sz="6000" b="0" i="0" u="none" strike="noStrike" kern="1200" cap="none" spc="0" normalizeH="0" baseline="0" noProof="0" dirty="0">
              <a:ln>
                <a:noFill/>
              </a:ln>
              <a:solidFill>
                <a:schemeClr val="accent6">
                  <a:lumMod val="75000"/>
                </a:schemeClr>
              </a:solidFill>
              <a:effectLst/>
              <a:uLnTx/>
              <a:uFillTx/>
              <a:latin typeface="UTM Azuki" panose="02040603050506020204" pitchFamily="18" charset="0"/>
              <a:ea typeface="+mn-ea"/>
              <a:cs typeface="Arial"/>
              <a:sym typeface="Arial"/>
            </a:endParaRPr>
          </a:p>
        </p:txBody>
      </p:sp>
      <p:grpSp>
        <p:nvGrpSpPr>
          <p:cNvPr id="26" name="Group 25">
            <a:extLst>
              <a:ext uri="{FF2B5EF4-FFF2-40B4-BE49-F238E27FC236}">
                <a16:creationId xmlns:a16="http://schemas.microsoft.com/office/drawing/2014/main" id="{4ADA6F56-3419-486C-949F-F8A47F9CDF0F}"/>
              </a:ext>
            </a:extLst>
          </p:cNvPr>
          <p:cNvGrpSpPr/>
          <p:nvPr/>
        </p:nvGrpSpPr>
        <p:grpSpPr>
          <a:xfrm>
            <a:off x="3500806" y="1313848"/>
            <a:ext cx="5404529" cy="2372374"/>
            <a:chOff x="794138" y="1424586"/>
            <a:chExt cx="4747357" cy="2265218"/>
          </a:xfrm>
        </p:grpSpPr>
        <p:sp>
          <p:nvSpPr>
            <p:cNvPr id="27" name="Rectangle: Diagonal Corners Rounded 26">
              <a:extLst>
                <a:ext uri="{FF2B5EF4-FFF2-40B4-BE49-F238E27FC236}">
                  <a16:creationId xmlns:a16="http://schemas.microsoft.com/office/drawing/2014/main" id="{B821EACA-65A0-43CD-B519-98C6941FE8D9}"/>
                </a:ext>
              </a:extLst>
            </p:cNvPr>
            <p:cNvSpPr/>
            <p:nvPr/>
          </p:nvSpPr>
          <p:spPr>
            <a:xfrm>
              <a:off x="794138" y="2087614"/>
              <a:ext cx="4747357" cy="1602190"/>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8" name="Hình ảnh 44" descr="Ảnh có chứa đồng hồ, tối&#10;&#10;Mô tả được tạo tự động">
              <a:extLst>
                <a:ext uri="{FF2B5EF4-FFF2-40B4-BE49-F238E27FC236}">
                  <a16:creationId xmlns:a16="http://schemas.microsoft.com/office/drawing/2014/main" id="{7885F285-454F-4EF6-80E0-A539EDE1C4D2}"/>
                </a:ext>
              </a:extLst>
            </p:cNvPr>
            <p:cNvPicPr>
              <a:picLocks noChangeAspect="1"/>
            </p:cNvPicPr>
            <p:nvPr/>
          </p:nvPicPr>
          <p:blipFill rotWithShape="1">
            <a:blip r:embed="rId2"/>
            <a:srcRect t="27390" r="49735" b="25821"/>
            <a:stretch/>
          </p:blipFill>
          <p:spPr>
            <a:xfrm>
              <a:off x="948147" y="2433565"/>
              <a:ext cx="446729" cy="364423"/>
            </a:xfrm>
            <a:prstGeom prst="rect">
              <a:avLst/>
            </a:prstGeom>
          </p:spPr>
        </p:pic>
        <p:pic>
          <p:nvPicPr>
            <p:cNvPr id="29" name="Hình ảnh 44" descr="Ảnh có chứa đồng hồ, tối&#10;&#10;Mô tả được tạo tự động">
              <a:extLst>
                <a:ext uri="{FF2B5EF4-FFF2-40B4-BE49-F238E27FC236}">
                  <a16:creationId xmlns:a16="http://schemas.microsoft.com/office/drawing/2014/main" id="{A0D79B29-8ABC-4EDA-93E8-2D80D4A8409E}"/>
                </a:ext>
              </a:extLst>
            </p:cNvPr>
            <p:cNvPicPr>
              <a:picLocks noChangeAspect="1"/>
            </p:cNvPicPr>
            <p:nvPr/>
          </p:nvPicPr>
          <p:blipFill rotWithShape="1">
            <a:blip r:embed="rId2"/>
            <a:srcRect t="27390" r="49735" b="25821"/>
            <a:stretch/>
          </p:blipFill>
          <p:spPr>
            <a:xfrm>
              <a:off x="908253" y="3040234"/>
              <a:ext cx="446729" cy="364423"/>
            </a:xfrm>
            <a:prstGeom prst="rect">
              <a:avLst/>
            </a:prstGeom>
          </p:spPr>
        </p:pic>
        <p:sp>
          <p:nvSpPr>
            <p:cNvPr id="30" name="Rectangle 29">
              <a:extLst>
                <a:ext uri="{FF2B5EF4-FFF2-40B4-BE49-F238E27FC236}">
                  <a16:creationId xmlns:a16="http://schemas.microsoft.com/office/drawing/2014/main" id="{9D186003-CE6A-4080-95D7-7844F8B5336F}"/>
                </a:ext>
              </a:extLst>
            </p:cNvPr>
            <p:cNvSpPr/>
            <p:nvPr/>
          </p:nvSpPr>
          <p:spPr>
            <a:xfrm>
              <a:off x="1354982" y="2315842"/>
              <a:ext cx="4186513" cy="5583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D7D40"/>
                  </a:solidFill>
                  <a:effectLst/>
                  <a:uLnTx/>
                  <a:uFillTx/>
                  <a:latin typeface="Calibri"/>
                  <a:cs typeface="Arial"/>
                  <a:sym typeface="Arial"/>
                </a:rPr>
                <a:t>Phân công đọc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trong</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nhóm</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sp>
          <p:nvSpPr>
            <p:cNvPr id="31" name="Rectangle 30">
              <a:extLst>
                <a:ext uri="{FF2B5EF4-FFF2-40B4-BE49-F238E27FC236}">
                  <a16:creationId xmlns:a16="http://schemas.microsoft.com/office/drawing/2014/main" id="{1B517ACF-EF63-4B63-BEDD-BA24E246688B}"/>
                </a:ext>
              </a:extLst>
            </p:cNvPr>
            <p:cNvSpPr/>
            <p:nvPr/>
          </p:nvSpPr>
          <p:spPr>
            <a:xfrm>
              <a:off x="1374862" y="2956364"/>
              <a:ext cx="4025992" cy="5583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libri"/>
                  <a:cs typeface="Arial"/>
                  <a:sym typeface="Arial"/>
                </a:rPr>
                <a:t>Tất cả th</a:t>
              </a:r>
              <a:r>
                <a:rPr kumimoji="0" lang="en-US" sz="3200" b="1" i="0" u="none" strike="noStrike" kern="0" cap="none" spc="0" normalizeH="0" baseline="0" noProof="0" dirty="0">
                  <a:ln>
                    <a:noFill/>
                  </a:ln>
                  <a:solidFill>
                    <a:srgbClr val="0066FF"/>
                  </a:solidFill>
                  <a:effectLst/>
                  <a:uLnTx/>
                  <a:uFillTx/>
                  <a:latin typeface="Calibri"/>
                  <a:cs typeface="Arial"/>
                  <a:sym typeface="Arial"/>
                </a:rPr>
                <a:t>à</a:t>
              </a:r>
              <a:r>
                <a:rPr kumimoji="0" lang="vi-VN" sz="3200" b="1" i="0" u="none" strike="noStrike" kern="0" cap="none" spc="0" normalizeH="0" baseline="0" noProof="0" dirty="0">
                  <a:ln>
                    <a:noFill/>
                  </a:ln>
                  <a:solidFill>
                    <a:srgbClr val="0066FF"/>
                  </a:solidFill>
                  <a:effectLst/>
                  <a:uLnTx/>
                  <a:uFillTx/>
                  <a:latin typeface="Calibri"/>
                  <a:cs typeface="Arial"/>
                  <a:sym typeface="Arial"/>
                </a:rPr>
                <a:t>nh viên đều đọc</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sp>
          <p:nvSpPr>
            <p:cNvPr id="32" name="Rectangle 31">
              <a:extLst>
                <a:ext uri="{FF2B5EF4-FFF2-40B4-BE49-F238E27FC236}">
                  <a16:creationId xmlns:a16="http://schemas.microsoft.com/office/drawing/2014/main" id="{CA1FD0F5-8D7E-4694-AA74-0D38C175E240}"/>
                </a:ext>
              </a:extLst>
            </p:cNvPr>
            <p:cNvSpPr/>
            <p:nvPr/>
          </p:nvSpPr>
          <p:spPr>
            <a:xfrm>
              <a:off x="4497705" y="2110085"/>
              <a:ext cx="148589"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9Slide05 Phobia" panose="02000506000000020003" pitchFamily="2" charset="0"/>
                <a:cs typeface="Arial"/>
                <a:sym typeface="Arial"/>
              </a:endParaRPr>
            </a:p>
          </p:txBody>
        </p:sp>
        <p:sp>
          <p:nvSpPr>
            <p:cNvPr id="33" name="Rectangle 32">
              <a:extLst>
                <a:ext uri="{FF2B5EF4-FFF2-40B4-BE49-F238E27FC236}">
                  <a16:creationId xmlns:a16="http://schemas.microsoft.com/office/drawing/2014/main" id="{D241D560-A4C6-4295-8691-5142C14A3FD4}"/>
                </a:ext>
              </a:extLst>
            </p:cNvPr>
            <p:cNvSpPr/>
            <p:nvPr/>
          </p:nvSpPr>
          <p:spPr>
            <a:xfrm>
              <a:off x="4497704" y="2110085"/>
              <a:ext cx="148589"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Arial"/>
                <a:cs typeface="Arial"/>
                <a:sym typeface="Arial"/>
              </a:endParaRPr>
            </a:p>
          </p:txBody>
        </p:sp>
        <p:sp>
          <p:nvSpPr>
            <p:cNvPr id="34" name="Rectangle 33">
              <a:extLst>
                <a:ext uri="{FF2B5EF4-FFF2-40B4-BE49-F238E27FC236}">
                  <a16:creationId xmlns:a16="http://schemas.microsoft.com/office/drawing/2014/main" id="{79FE4721-6699-4081-8023-9F867CA0C26C}"/>
                </a:ext>
              </a:extLst>
            </p:cNvPr>
            <p:cNvSpPr/>
            <p:nvPr/>
          </p:nvSpPr>
          <p:spPr>
            <a:xfrm>
              <a:off x="2147082" y="1449513"/>
              <a:ext cx="1666141"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35" name="Rectangle 34">
              <a:extLst>
                <a:ext uri="{FF2B5EF4-FFF2-40B4-BE49-F238E27FC236}">
                  <a16:creationId xmlns:a16="http://schemas.microsoft.com/office/drawing/2014/main" id="{A96FE0DC-D378-4C38-9BFF-8AEA7A8D35C5}"/>
                </a:ext>
              </a:extLst>
            </p:cNvPr>
            <p:cNvSpPr/>
            <p:nvPr/>
          </p:nvSpPr>
          <p:spPr>
            <a:xfrm>
              <a:off x="2147082" y="1424586"/>
              <a:ext cx="1666141"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grpSp>
      <p:pic>
        <p:nvPicPr>
          <p:cNvPr id="37" name="Picture 36" descr="A group of children posing for a photo&#10;&#10;Description automatically generated with low confidence">
            <a:extLst>
              <a:ext uri="{FF2B5EF4-FFF2-40B4-BE49-F238E27FC236}">
                <a16:creationId xmlns:a16="http://schemas.microsoft.com/office/drawing/2014/main" id="{57D148E7-12AA-441F-9483-8F95A05DA6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6504" y="1100627"/>
            <a:ext cx="3464302" cy="360392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2267665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160747" y="-84615"/>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rgbClr val="C65885">
                    <a:lumMod val="75000"/>
                  </a:srgbClr>
                </a:solidFill>
                <a:effectLst/>
                <a:uLnTx/>
                <a:uFillTx/>
                <a:latin typeface="UTM Azuki" panose="02040603050506020204" pitchFamily="18" charset="0"/>
                <a:ea typeface="+mn-ea"/>
                <a:cs typeface="Arial"/>
                <a:sym typeface="Arial"/>
              </a:rPr>
              <a:t>Luyện đọc trong nhóm</a:t>
            </a:r>
            <a:endParaRPr kumimoji="0" lang="en-US" sz="6000" b="0" i="0" u="none" strike="noStrike" kern="1200" cap="none" spc="0" normalizeH="0" baseline="0" noProof="0" dirty="0">
              <a:ln>
                <a:noFill/>
              </a:ln>
              <a:solidFill>
                <a:srgbClr val="C65885">
                  <a:lumMod val="75000"/>
                </a:srgbClr>
              </a:solidFill>
              <a:effectLst/>
              <a:uLnTx/>
              <a:uFillTx/>
              <a:latin typeface="UTM Azuki" panose="02040603050506020204" pitchFamily="18" charset="0"/>
              <a:ea typeface="+mn-ea"/>
              <a:cs typeface="Arial"/>
              <a:sym typeface="Arial"/>
            </a:endParaRPr>
          </a:p>
        </p:txBody>
      </p:sp>
      <p:pic>
        <p:nvPicPr>
          <p:cNvPr id="37" name="Picture 36" descr="A group of children posing for a photo&#10;&#10;Description automatically generated with low confidence">
            <a:extLst>
              <a:ext uri="{FF2B5EF4-FFF2-40B4-BE49-F238E27FC236}">
                <a16:creationId xmlns:a16="http://schemas.microsoft.com/office/drawing/2014/main" id="{57D148E7-12AA-441F-9483-8F95A05DA6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5645240" y="1346461"/>
            <a:ext cx="3464302" cy="3603922"/>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9C2D1FEF-C227-4BDD-AB3B-F13CEC9449D1}"/>
              </a:ext>
            </a:extLst>
          </p:cNvPr>
          <p:cNvGrpSpPr/>
          <p:nvPr/>
        </p:nvGrpSpPr>
        <p:grpSpPr>
          <a:xfrm>
            <a:off x="229369" y="1144983"/>
            <a:ext cx="5298245" cy="3112254"/>
            <a:chOff x="3858888" y="1394440"/>
            <a:chExt cx="5144134" cy="3057171"/>
          </a:xfrm>
        </p:grpSpPr>
        <p:sp>
          <p:nvSpPr>
            <p:cNvPr id="15" name="Rectangle: Diagonal Corners Rounded 14">
              <a:extLst>
                <a:ext uri="{FF2B5EF4-FFF2-40B4-BE49-F238E27FC236}">
                  <a16:creationId xmlns:a16="http://schemas.microsoft.com/office/drawing/2014/main" id="{47AB06B8-2FD5-4948-967F-0D60EBA8144C}"/>
                </a:ext>
              </a:extLst>
            </p:cNvPr>
            <p:cNvSpPr/>
            <p:nvPr/>
          </p:nvSpPr>
          <p:spPr>
            <a:xfrm>
              <a:off x="3858888" y="2069942"/>
              <a:ext cx="5144134" cy="2381669"/>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C2CB9D8F-5D63-4922-81FD-043E5F70FDDB}"/>
                </a:ext>
              </a:extLst>
            </p:cNvPr>
            <p:cNvSpPr/>
            <p:nvPr/>
          </p:nvSpPr>
          <p:spPr>
            <a:xfrm>
              <a:off x="4967565" y="1408694"/>
              <a:ext cx="3150417" cy="90698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17" name="Rectangle 16">
              <a:extLst>
                <a:ext uri="{FF2B5EF4-FFF2-40B4-BE49-F238E27FC236}">
                  <a16:creationId xmlns:a16="http://schemas.microsoft.com/office/drawing/2014/main" id="{88906489-D9D0-480E-BA04-1F1CE0CAA33F}"/>
                </a:ext>
              </a:extLst>
            </p:cNvPr>
            <p:cNvSpPr/>
            <p:nvPr/>
          </p:nvSpPr>
          <p:spPr>
            <a:xfrm>
              <a:off x="4967565" y="1394440"/>
              <a:ext cx="3150417" cy="90698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pic>
          <p:nvPicPr>
            <p:cNvPr id="18" name="Hình ảnh 44" descr="Ảnh có chứa đồng hồ, tối&#10;&#10;Mô tả được tạo tự động">
              <a:extLst>
                <a:ext uri="{FF2B5EF4-FFF2-40B4-BE49-F238E27FC236}">
                  <a16:creationId xmlns:a16="http://schemas.microsoft.com/office/drawing/2014/main" id="{48C3F22F-87A5-4B0D-A1EF-79BC24AF2F4F}"/>
                </a:ext>
              </a:extLst>
            </p:cNvPr>
            <p:cNvPicPr>
              <a:picLocks noChangeAspect="1"/>
            </p:cNvPicPr>
            <p:nvPr/>
          </p:nvPicPr>
          <p:blipFill rotWithShape="1">
            <a:blip r:embed="rId4"/>
            <a:srcRect t="27390" r="49735" b="25821"/>
            <a:stretch/>
          </p:blipFill>
          <p:spPr>
            <a:xfrm>
              <a:off x="4101195" y="2333254"/>
              <a:ext cx="446729" cy="364423"/>
            </a:xfrm>
            <a:prstGeom prst="rect">
              <a:avLst/>
            </a:prstGeom>
          </p:spPr>
        </p:pic>
        <p:pic>
          <p:nvPicPr>
            <p:cNvPr id="19" name="Hình ảnh 44" descr="Ảnh có chứa đồng hồ, tối&#10;&#10;Mô tả được tạo tự động">
              <a:extLst>
                <a:ext uri="{FF2B5EF4-FFF2-40B4-BE49-F238E27FC236}">
                  <a16:creationId xmlns:a16="http://schemas.microsoft.com/office/drawing/2014/main" id="{E4EAC109-AF08-49D0-94B7-05EEB27B7C31}"/>
                </a:ext>
              </a:extLst>
            </p:cNvPr>
            <p:cNvPicPr>
              <a:picLocks noChangeAspect="1"/>
            </p:cNvPicPr>
            <p:nvPr/>
          </p:nvPicPr>
          <p:blipFill rotWithShape="1">
            <a:blip r:embed="rId4"/>
            <a:srcRect t="27390" r="49735" b="25821"/>
            <a:stretch/>
          </p:blipFill>
          <p:spPr>
            <a:xfrm>
              <a:off x="4087423" y="2949663"/>
              <a:ext cx="446729" cy="364423"/>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59A9984-5DE3-4228-BB6B-CAB824A8CDDA}"/>
                </a:ext>
              </a:extLst>
            </p:cNvPr>
            <p:cNvPicPr>
              <a:picLocks noChangeAspect="1"/>
            </p:cNvPicPr>
            <p:nvPr/>
          </p:nvPicPr>
          <p:blipFill rotWithShape="1">
            <a:blip r:embed="rId4"/>
            <a:srcRect t="27390" r="49735" b="25821"/>
            <a:stretch/>
          </p:blipFill>
          <p:spPr>
            <a:xfrm>
              <a:off x="4101195" y="3555832"/>
              <a:ext cx="446729" cy="364423"/>
            </a:xfrm>
            <a:prstGeom prst="rect">
              <a:avLst/>
            </a:prstGeom>
          </p:spPr>
        </p:pic>
        <p:pic>
          <p:nvPicPr>
            <p:cNvPr id="21" name="Hình ảnh 9">
              <a:extLst>
                <a:ext uri="{FF2B5EF4-FFF2-40B4-BE49-F238E27FC236}">
                  <a16:creationId xmlns:a16="http://schemas.microsoft.com/office/drawing/2014/main" id="{64A0A579-E850-4C98-B35C-17EC5C8DF13A}"/>
                </a:ext>
              </a:extLst>
            </p:cNvPr>
            <p:cNvPicPr>
              <a:picLocks noChangeAspect="1"/>
            </p:cNvPicPr>
            <p:nvPr/>
          </p:nvPicPr>
          <p:blipFill rotWithShape="1">
            <a:blip r:embed="rId5"/>
            <a:srcRect l="51268" t="8949" r="19792" b="48444"/>
            <a:stretch/>
          </p:blipFill>
          <p:spPr>
            <a:xfrm rot="20944439">
              <a:off x="6415765" y="2311287"/>
              <a:ext cx="582414" cy="505101"/>
            </a:xfrm>
            <a:prstGeom prst="rect">
              <a:avLst/>
            </a:prstGeom>
          </p:spPr>
        </p:pic>
        <p:sp>
          <p:nvSpPr>
            <p:cNvPr id="22" name="Rectangle 21">
              <a:extLst>
                <a:ext uri="{FF2B5EF4-FFF2-40B4-BE49-F238E27FC236}">
                  <a16:creationId xmlns:a16="http://schemas.microsoft.com/office/drawing/2014/main" id="{29F98CC1-1D8B-4209-B000-96BA0309C855}"/>
                </a:ext>
              </a:extLst>
            </p:cNvPr>
            <p:cNvSpPr/>
            <p:nvPr/>
          </p:nvSpPr>
          <p:spPr>
            <a:xfrm>
              <a:off x="4596492" y="2260022"/>
              <a:ext cx="1748122" cy="5744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a:cs typeface="Arial"/>
                  <a:sym typeface="Arial"/>
                </a:rPr>
                <a:t>Đọc</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đúng</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pic>
          <p:nvPicPr>
            <p:cNvPr id="23" name="Hình ảnh 9">
              <a:extLst>
                <a:ext uri="{FF2B5EF4-FFF2-40B4-BE49-F238E27FC236}">
                  <a16:creationId xmlns:a16="http://schemas.microsoft.com/office/drawing/2014/main" id="{5412FD1E-9221-4395-A8E7-8D4D6CCBD9B1}"/>
                </a:ext>
              </a:extLst>
            </p:cNvPr>
            <p:cNvPicPr>
              <a:picLocks noChangeAspect="1"/>
            </p:cNvPicPr>
            <p:nvPr/>
          </p:nvPicPr>
          <p:blipFill rotWithShape="1">
            <a:blip r:embed="rId5"/>
            <a:srcRect l="51268" t="8949" r="19792" b="48444"/>
            <a:stretch/>
          </p:blipFill>
          <p:spPr>
            <a:xfrm rot="20944439">
              <a:off x="6904633" y="2305467"/>
              <a:ext cx="557393" cy="505101"/>
            </a:xfrm>
            <a:prstGeom prst="rect">
              <a:avLst/>
            </a:prstGeom>
          </p:spPr>
        </p:pic>
        <p:pic>
          <p:nvPicPr>
            <p:cNvPr id="24" name="Hình ảnh 9">
              <a:extLst>
                <a:ext uri="{FF2B5EF4-FFF2-40B4-BE49-F238E27FC236}">
                  <a16:creationId xmlns:a16="http://schemas.microsoft.com/office/drawing/2014/main" id="{354AFCCB-A538-425C-A2A7-A43E762D337E}"/>
                </a:ext>
              </a:extLst>
            </p:cNvPr>
            <p:cNvPicPr>
              <a:picLocks noChangeAspect="1"/>
            </p:cNvPicPr>
            <p:nvPr/>
          </p:nvPicPr>
          <p:blipFill rotWithShape="1">
            <a:blip r:embed="rId5"/>
            <a:srcRect l="51268" t="8949" r="19792" b="48444"/>
            <a:stretch/>
          </p:blipFill>
          <p:spPr>
            <a:xfrm rot="20944439">
              <a:off x="7393127" y="2313826"/>
              <a:ext cx="582414" cy="505101"/>
            </a:xfrm>
            <a:prstGeom prst="rect">
              <a:avLst/>
            </a:prstGeom>
          </p:spPr>
        </p:pic>
        <p:sp>
          <p:nvSpPr>
            <p:cNvPr id="25" name="Rectangle 24">
              <a:extLst>
                <a:ext uri="{FF2B5EF4-FFF2-40B4-BE49-F238E27FC236}">
                  <a16:creationId xmlns:a16="http://schemas.microsoft.com/office/drawing/2014/main" id="{51D26229-E312-4F91-B04F-E63EA39DF8F5}"/>
                </a:ext>
              </a:extLst>
            </p:cNvPr>
            <p:cNvSpPr/>
            <p:nvPr/>
          </p:nvSpPr>
          <p:spPr>
            <a:xfrm>
              <a:off x="4621728" y="2774749"/>
              <a:ext cx="1808821" cy="5744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a:cs typeface="Arial"/>
                  <a:sym typeface="Arial"/>
                </a:rPr>
                <a:t>Đọc</a:t>
              </a:r>
              <a:r>
                <a:rPr kumimoji="0" lang="en-US" sz="3200" b="1" i="0" u="none" strike="noStrike" kern="0" cap="none" spc="0" normalizeH="0" baseline="0" noProof="0" dirty="0">
                  <a:ln>
                    <a:noFill/>
                  </a:ln>
                  <a:solidFill>
                    <a:srgbClr val="0066FF"/>
                  </a:solidFill>
                  <a:effectLst/>
                  <a:uLnTx/>
                  <a:uFillTx/>
                  <a:latin typeface="Calibri"/>
                  <a:cs typeface="Arial"/>
                  <a:sym typeface="Arial"/>
                </a:rPr>
                <a:t> to, </a:t>
              </a:r>
              <a:r>
                <a:rPr kumimoji="0" lang="en-US" sz="3200" b="1" i="0" u="none" strike="noStrike" kern="0" cap="none" spc="0" normalizeH="0" baseline="0" noProof="0" dirty="0" err="1">
                  <a:ln>
                    <a:noFill/>
                  </a:ln>
                  <a:solidFill>
                    <a:srgbClr val="0066FF"/>
                  </a:solidFill>
                  <a:effectLst/>
                  <a:uLnTx/>
                  <a:uFillTx/>
                  <a:latin typeface="Calibri"/>
                  <a:cs typeface="Arial"/>
                  <a:sym typeface="Arial"/>
                </a:rPr>
                <a:t>rõ</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pic>
          <p:nvPicPr>
            <p:cNvPr id="36" name="Hình ảnh 9">
              <a:extLst>
                <a:ext uri="{FF2B5EF4-FFF2-40B4-BE49-F238E27FC236}">
                  <a16:creationId xmlns:a16="http://schemas.microsoft.com/office/drawing/2014/main" id="{CC4D6B3E-9BDD-4764-B698-751545CCCB7E}"/>
                </a:ext>
              </a:extLst>
            </p:cNvPr>
            <p:cNvPicPr>
              <a:picLocks noChangeAspect="1"/>
            </p:cNvPicPr>
            <p:nvPr/>
          </p:nvPicPr>
          <p:blipFill rotWithShape="1">
            <a:blip r:embed="rId5"/>
            <a:srcRect l="51268" t="8949" r="19792" b="48444"/>
            <a:stretch/>
          </p:blipFill>
          <p:spPr>
            <a:xfrm rot="20944439">
              <a:off x="6363428" y="2833669"/>
              <a:ext cx="582414" cy="505101"/>
            </a:xfrm>
            <a:prstGeom prst="rect">
              <a:avLst/>
            </a:prstGeom>
          </p:spPr>
        </p:pic>
        <p:pic>
          <p:nvPicPr>
            <p:cNvPr id="38" name="Hình ảnh 9">
              <a:extLst>
                <a:ext uri="{FF2B5EF4-FFF2-40B4-BE49-F238E27FC236}">
                  <a16:creationId xmlns:a16="http://schemas.microsoft.com/office/drawing/2014/main" id="{2D3A37AF-C6E4-435E-9F05-E4188DF9D7D3}"/>
                </a:ext>
              </a:extLst>
            </p:cNvPr>
            <p:cNvPicPr>
              <a:picLocks noChangeAspect="1"/>
            </p:cNvPicPr>
            <p:nvPr/>
          </p:nvPicPr>
          <p:blipFill rotWithShape="1">
            <a:blip r:embed="rId5"/>
            <a:srcRect l="51268" t="8949" r="19792" b="48444"/>
            <a:stretch/>
          </p:blipFill>
          <p:spPr>
            <a:xfrm rot="20944439">
              <a:off x="6857288" y="2852319"/>
              <a:ext cx="582414" cy="505101"/>
            </a:xfrm>
            <a:prstGeom prst="rect">
              <a:avLst/>
            </a:prstGeom>
          </p:spPr>
        </p:pic>
        <p:pic>
          <p:nvPicPr>
            <p:cNvPr id="39" name="Hình ảnh 9">
              <a:extLst>
                <a:ext uri="{FF2B5EF4-FFF2-40B4-BE49-F238E27FC236}">
                  <a16:creationId xmlns:a16="http://schemas.microsoft.com/office/drawing/2014/main" id="{C2B3C84D-B83B-402C-94C8-844D15051EF7}"/>
                </a:ext>
              </a:extLst>
            </p:cNvPr>
            <p:cNvPicPr>
              <a:picLocks noChangeAspect="1"/>
            </p:cNvPicPr>
            <p:nvPr/>
          </p:nvPicPr>
          <p:blipFill rotWithShape="1">
            <a:blip r:embed="rId5"/>
            <a:srcRect l="51268" t="8949" r="19792" b="48444"/>
            <a:stretch/>
          </p:blipFill>
          <p:spPr>
            <a:xfrm rot="20944439">
              <a:off x="7404630" y="2852318"/>
              <a:ext cx="582414" cy="505101"/>
            </a:xfrm>
            <a:prstGeom prst="rect">
              <a:avLst/>
            </a:prstGeom>
          </p:spPr>
        </p:pic>
        <p:sp>
          <p:nvSpPr>
            <p:cNvPr id="40" name="Rectangle 39">
              <a:extLst>
                <a:ext uri="{FF2B5EF4-FFF2-40B4-BE49-F238E27FC236}">
                  <a16:creationId xmlns:a16="http://schemas.microsoft.com/office/drawing/2014/main" id="{03B64C89-7372-4E7A-91A2-15CF13D92542}"/>
                </a:ext>
              </a:extLst>
            </p:cNvPr>
            <p:cNvSpPr/>
            <p:nvPr/>
          </p:nvSpPr>
          <p:spPr>
            <a:xfrm>
              <a:off x="4559426" y="3341075"/>
              <a:ext cx="3244799" cy="10581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a:cs typeface="Arial"/>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a:cs typeface="Arial"/>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endParaRPr>
            </a:p>
          </p:txBody>
        </p:sp>
        <p:pic>
          <p:nvPicPr>
            <p:cNvPr id="41" name="Hình ảnh 9">
              <a:extLst>
                <a:ext uri="{FF2B5EF4-FFF2-40B4-BE49-F238E27FC236}">
                  <a16:creationId xmlns:a16="http://schemas.microsoft.com/office/drawing/2014/main" id="{8CB9B486-4A1D-4809-978B-965D3D9E34D7}"/>
                </a:ext>
              </a:extLst>
            </p:cNvPr>
            <p:cNvPicPr>
              <a:picLocks noChangeAspect="1"/>
            </p:cNvPicPr>
            <p:nvPr/>
          </p:nvPicPr>
          <p:blipFill rotWithShape="1">
            <a:blip r:embed="rId5"/>
            <a:srcRect l="51268" t="8949" r="19792" b="48444"/>
            <a:stretch/>
          </p:blipFill>
          <p:spPr>
            <a:xfrm rot="20944439">
              <a:off x="7042337" y="3732819"/>
              <a:ext cx="582414" cy="505101"/>
            </a:xfrm>
            <a:prstGeom prst="rect">
              <a:avLst/>
            </a:prstGeom>
          </p:spPr>
        </p:pic>
        <p:pic>
          <p:nvPicPr>
            <p:cNvPr id="42" name="Hình ảnh 9">
              <a:extLst>
                <a:ext uri="{FF2B5EF4-FFF2-40B4-BE49-F238E27FC236}">
                  <a16:creationId xmlns:a16="http://schemas.microsoft.com/office/drawing/2014/main" id="{7F87476A-053D-4286-9E79-030CC04F2EAB}"/>
                </a:ext>
              </a:extLst>
            </p:cNvPr>
            <p:cNvPicPr>
              <a:picLocks noChangeAspect="1"/>
            </p:cNvPicPr>
            <p:nvPr/>
          </p:nvPicPr>
          <p:blipFill rotWithShape="1">
            <a:blip r:embed="rId5"/>
            <a:srcRect l="51268" t="8949" r="19792" b="48444"/>
            <a:stretch/>
          </p:blipFill>
          <p:spPr>
            <a:xfrm rot="20944439">
              <a:off x="7651453" y="3709196"/>
              <a:ext cx="582414" cy="505101"/>
            </a:xfrm>
            <a:prstGeom prst="rect">
              <a:avLst/>
            </a:prstGeom>
          </p:spPr>
        </p:pic>
        <p:pic>
          <p:nvPicPr>
            <p:cNvPr id="43" name="Hình ảnh 9">
              <a:extLst>
                <a:ext uri="{FF2B5EF4-FFF2-40B4-BE49-F238E27FC236}">
                  <a16:creationId xmlns:a16="http://schemas.microsoft.com/office/drawing/2014/main" id="{81B0139B-C76E-48C6-9533-9323630901A9}"/>
                </a:ext>
              </a:extLst>
            </p:cNvPr>
            <p:cNvPicPr>
              <a:picLocks noChangeAspect="1"/>
            </p:cNvPicPr>
            <p:nvPr/>
          </p:nvPicPr>
          <p:blipFill rotWithShape="1">
            <a:blip r:embed="rId5"/>
            <a:srcRect l="51268" t="8949" r="19792" b="48444"/>
            <a:stretch/>
          </p:blipFill>
          <p:spPr>
            <a:xfrm rot="20944439">
              <a:off x="8213342" y="3682739"/>
              <a:ext cx="582414" cy="505101"/>
            </a:xfrm>
            <a:prstGeom prst="rect">
              <a:avLst/>
            </a:prstGeom>
          </p:spPr>
        </p:pic>
      </p:grpSp>
    </p:spTree>
    <p:extLst>
      <p:ext uri="{BB962C8B-B14F-4D97-AF65-F5344CB8AC3E}">
        <p14:creationId xmlns:p14="http://schemas.microsoft.com/office/powerpoint/2010/main" val="2614392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357224" y="-105157"/>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rgbClr val="C65885">
                    <a:lumMod val="75000"/>
                  </a:srgbClr>
                </a:solidFill>
                <a:effectLst/>
                <a:uLnTx/>
                <a:uFillTx/>
                <a:latin typeface="UTM Azuki" panose="02040603050506020204" pitchFamily="18" charset="0"/>
                <a:ea typeface="+mn-ea"/>
                <a:cs typeface="Arial"/>
                <a:sym typeface="Arial"/>
              </a:rPr>
              <a:t>Luyện đọc trước lớp</a:t>
            </a:r>
            <a:endParaRPr kumimoji="0" lang="en-US" sz="6000" b="0" i="0" u="none" strike="noStrike" kern="1200" cap="none" spc="0" normalizeH="0" baseline="0" noProof="0" dirty="0">
              <a:ln>
                <a:noFill/>
              </a:ln>
              <a:solidFill>
                <a:srgbClr val="C65885">
                  <a:lumMod val="75000"/>
                </a:srgbClr>
              </a:solidFill>
              <a:effectLst/>
              <a:uLnTx/>
              <a:uFillTx/>
              <a:latin typeface="UTM Azuki" panose="02040603050506020204" pitchFamily="18" charset="0"/>
              <a:ea typeface="+mn-ea"/>
              <a:cs typeface="Arial"/>
              <a:sym typeface="Arial"/>
            </a:endParaRPr>
          </a:p>
        </p:txBody>
      </p:sp>
      <p:grpSp>
        <p:nvGrpSpPr>
          <p:cNvPr id="14" name="Nhóm 5">
            <a:extLst>
              <a:ext uri="{FF2B5EF4-FFF2-40B4-BE49-F238E27FC236}">
                <a16:creationId xmlns:a16="http://schemas.microsoft.com/office/drawing/2014/main" id="{8EBF2592-0244-4CB9-9199-8BBFECA03AD6}"/>
              </a:ext>
            </a:extLst>
          </p:cNvPr>
          <p:cNvGrpSpPr/>
          <p:nvPr/>
        </p:nvGrpSpPr>
        <p:grpSpPr>
          <a:xfrm>
            <a:off x="2936853" y="1961431"/>
            <a:ext cx="5677886" cy="2517722"/>
            <a:chOff x="3305810" y="2754055"/>
            <a:chExt cx="5373302" cy="2214113"/>
          </a:xfrm>
        </p:grpSpPr>
        <p:grpSp>
          <p:nvGrpSpPr>
            <p:cNvPr id="15" name="Nhóm 17">
              <a:extLst>
                <a:ext uri="{FF2B5EF4-FFF2-40B4-BE49-F238E27FC236}">
                  <a16:creationId xmlns:a16="http://schemas.microsoft.com/office/drawing/2014/main" id="{D363548D-6821-42BC-9169-6A95EE6D7B01}"/>
                </a:ext>
              </a:extLst>
            </p:cNvPr>
            <p:cNvGrpSpPr/>
            <p:nvPr/>
          </p:nvGrpSpPr>
          <p:grpSpPr>
            <a:xfrm flipH="1">
              <a:off x="3305810" y="2754055"/>
              <a:ext cx="5373302" cy="2214113"/>
              <a:chOff x="878187" y="3415424"/>
              <a:chExt cx="3997245" cy="1885534"/>
            </a:xfrm>
          </p:grpSpPr>
          <p:grpSp>
            <p:nvGrpSpPr>
              <p:cNvPr id="36" name="Nhóm 19">
                <a:extLst>
                  <a:ext uri="{FF2B5EF4-FFF2-40B4-BE49-F238E27FC236}">
                    <a16:creationId xmlns:a16="http://schemas.microsoft.com/office/drawing/2014/main" id="{8A365350-9B8A-4F0B-90FA-440FCE2E5A6B}"/>
                  </a:ext>
                </a:extLst>
              </p:cNvPr>
              <p:cNvGrpSpPr/>
              <p:nvPr/>
            </p:nvGrpSpPr>
            <p:grpSpPr>
              <a:xfrm>
                <a:off x="878187" y="3415424"/>
                <a:ext cx="3997245" cy="1885534"/>
                <a:chOff x="666377" y="1770292"/>
                <a:chExt cx="3997245" cy="1885534"/>
              </a:xfrm>
            </p:grpSpPr>
            <p:sp>
              <p:nvSpPr>
                <p:cNvPr id="42" name="Hình chữ nhật: Góc Tròn 12">
                  <a:extLst>
                    <a:ext uri="{FF2B5EF4-FFF2-40B4-BE49-F238E27FC236}">
                      <a16:creationId xmlns:a16="http://schemas.microsoft.com/office/drawing/2014/main" id="{7389D561-0F61-426F-88C7-9EAFA05FC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Arial"/>
                    <a:ea typeface="+mn-ea"/>
                    <a:cs typeface="+mn-cs"/>
                    <a:sym typeface="Arial"/>
                  </a:endParaRPr>
                </a:p>
              </p:txBody>
            </p:sp>
            <p:sp>
              <p:nvSpPr>
                <p:cNvPr id="43" name="Hình chữ nhật: Góc Tròn 12">
                  <a:extLst>
                    <a:ext uri="{FF2B5EF4-FFF2-40B4-BE49-F238E27FC236}">
                      <a16:creationId xmlns:a16="http://schemas.microsoft.com/office/drawing/2014/main" id="{D6D9E0E2-E6B7-42B8-800C-65440B246055}"/>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Arial"/>
                    <a:ea typeface="+mn-ea"/>
                    <a:cs typeface="+mn-cs"/>
                    <a:sym typeface="Arial"/>
                  </a:endParaRPr>
                </a:p>
              </p:txBody>
            </p:sp>
          </p:grpSp>
          <p:grpSp>
            <p:nvGrpSpPr>
              <p:cNvPr id="38" name="Nhóm 20">
                <a:extLst>
                  <a:ext uri="{FF2B5EF4-FFF2-40B4-BE49-F238E27FC236}">
                    <a16:creationId xmlns:a16="http://schemas.microsoft.com/office/drawing/2014/main" id="{73013D83-1ED1-41ED-B962-CF432720EDBD}"/>
                  </a:ext>
                </a:extLst>
              </p:cNvPr>
              <p:cNvGrpSpPr/>
              <p:nvPr/>
            </p:nvGrpSpPr>
            <p:grpSpPr>
              <a:xfrm>
                <a:off x="890898" y="3583898"/>
                <a:ext cx="3709831" cy="1613142"/>
                <a:chOff x="717369" y="1915247"/>
                <a:chExt cx="3709831" cy="1613142"/>
              </a:xfrm>
            </p:grpSpPr>
            <p:sp>
              <p:nvSpPr>
                <p:cNvPr id="39" name="Hộp Văn bản 21">
                  <a:extLst>
                    <a:ext uri="{FF2B5EF4-FFF2-40B4-BE49-F238E27FC236}">
                      <a16:creationId xmlns:a16="http://schemas.microsoft.com/office/drawing/2014/main" id="{4CE0CBE3-74BC-4536-85F4-3A855F7BA42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libri"/>
                      <a:cs typeface="Arial"/>
                      <a:sym typeface="Arial"/>
                    </a:rPr>
                    <a:t>1. </a:t>
                  </a:r>
                  <a:r>
                    <a:rPr kumimoji="0" lang="vi-VN" sz="3200" b="1" i="0" u="none" strike="noStrike" kern="0" cap="none" spc="0" normalizeH="0" baseline="0" noProof="0" dirty="0" err="1">
                      <a:ln>
                        <a:noFill/>
                      </a:ln>
                      <a:solidFill>
                        <a:srgbClr val="0066FF"/>
                      </a:solidFill>
                      <a:effectLst/>
                      <a:uLnTx/>
                      <a:uFillTx/>
                      <a:latin typeface="Calibri"/>
                      <a:cs typeface="Arial"/>
                      <a:sym typeface="Arial"/>
                    </a:rPr>
                    <a:t>Đọc</a:t>
                  </a:r>
                  <a:r>
                    <a:rPr kumimoji="0" lang="vi-VN" sz="3200" b="1" i="0" u="none" strike="noStrike" kern="0" cap="none" spc="0" normalizeH="0" baseline="0" noProof="0" dirty="0">
                      <a:ln>
                        <a:noFill/>
                      </a:ln>
                      <a:solidFill>
                        <a:srgbClr val="0066FF"/>
                      </a:solidFill>
                      <a:effectLst/>
                      <a:uLnTx/>
                      <a:uFillTx/>
                      <a:latin typeface="Calibri"/>
                      <a:cs typeface="Arial"/>
                      <a:sym typeface="Arial"/>
                    </a:rPr>
                    <a:t> </a:t>
                  </a:r>
                  <a:r>
                    <a:rPr kumimoji="0" lang="vi-VN" sz="3200" b="1" i="0" u="none" strike="noStrike" kern="0" cap="none" spc="0" normalizeH="0" baseline="0" noProof="0" dirty="0" err="1">
                      <a:ln>
                        <a:noFill/>
                      </a:ln>
                      <a:solidFill>
                        <a:srgbClr val="0066FF"/>
                      </a:solidFill>
                      <a:effectLst/>
                      <a:uLnTx/>
                      <a:uFillTx/>
                      <a:latin typeface="Calibri"/>
                      <a:cs typeface="Arial"/>
                      <a:sym typeface="Arial"/>
                    </a:rPr>
                    <a:t>đúng</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sp>
              <p:nvSpPr>
                <p:cNvPr id="40" name="Hộp Văn bản 22">
                  <a:extLst>
                    <a:ext uri="{FF2B5EF4-FFF2-40B4-BE49-F238E27FC236}">
                      <a16:creationId xmlns:a16="http://schemas.microsoft.com/office/drawing/2014/main" id="{9D62D05E-E0C5-4B21-85C1-9439A70A224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D7D40"/>
                      </a:solidFill>
                      <a:effectLst/>
                      <a:uLnTx/>
                      <a:uFillTx/>
                      <a:latin typeface="Calibri"/>
                      <a:cs typeface="Arial"/>
                      <a:sym typeface="Arial"/>
                    </a:rPr>
                    <a:t>2. </a:t>
                  </a:r>
                  <a:r>
                    <a:rPr kumimoji="0" lang="vi-VN" sz="3200" b="1" i="0" u="none" strike="noStrike" kern="0" cap="none" spc="0" normalizeH="0" baseline="0" noProof="0" dirty="0" err="1">
                      <a:ln>
                        <a:noFill/>
                      </a:ln>
                      <a:solidFill>
                        <a:srgbClr val="3D7D40"/>
                      </a:solidFill>
                      <a:effectLst/>
                      <a:uLnTx/>
                      <a:uFillTx/>
                      <a:latin typeface="Calibri"/>
                      <a:cs typeface="Arial"/>
                      <a:sym typeface="Arial"/>
                    </a:rPr>
                    <a:t>Đọc</a:t>
                  </a:r>
                  <a:r>
                    <a:rPr kumimoji="0" lang="vi-VN" sz="3200" b="1" i="0" u="none" strike="noStrike" kern="0" cap="none" spc="0" normalizeH="0" baseline="0" noProof="0" dirty="0">
                      <a:ln>
                        <a:noFill/>
                      </a:ln>
                      <a:solidFill>
                        <a:srgbClr val="3D7D40"/>
                      </a:solidFill>
                      <a:effectLst/>
                      <a:uLnTx/>
                      <a:uFillTx/>
                      <a:latin typeface="Calibri"/>
                      <a:cs typeface="Arial"/>
                      <a:sym typeface="Arial"/>
                    </a:rPr>
                    <a:t> to, </a:t>
                  </a:r>
                  <a:r>
                    <a:rPr kumimoji="0" lang="vi-VN" sz="3200" b="1" i="0" u="none" strike="noStrike" kern="0" cap="none" spc="0" normalizeH="0" baseline="0" noProof="0" dirty="0" err="1">
                      <a:ln>
                        <a:noFill/>
                      </a:ln>
                      <a:solidFill>
                        <a:srgbClr val="3D7D40"/>
                      </a:solidFill>
                      <a:effectLst/>
                      <a:uLnTx/>
                      <a:uFillTx/>
                      <a:latin typeface="Calibri"/>
                      <a:cs typeface="Arial"/>
                      <a:sym typeface="Arial"/>
                    </a:rPr>
                    <a:t>rõ</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sp>
              <p:nvSpPr>
                <p:cNvPr id="41" name="Hộp Văn bản 23">
                  <a:extLst>
                    <a:ext uri="{FF2B5EF4-FFF2-40B4-BE49-F238E27FC236}">
                      <a16:creationId xmlns:a16="http://schemas.microsoft.com/office/drawing/2014/main" id="{8FA7DE26-456D-4F71-B008-DD41F99111F2}"/>
                    </a:ext>
                  </a:extLst>
                </p:cNvPr>
                <p:cNvSpPr txBox="1"/>
                <p:nvPr/>
              </p:nvSpPr>
              <p:spPr>
                <a:xfrm>
                  <a:off x="1401129" y="2721655"/>
                  <a:ext cx="3026071" cy="80673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libri"/>
                      <a:cs typeface="Arial"/>
                      <a:sym typeface="Arial"/>
                    </a:rPr>
                    <a:t>3.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Đọc</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ngắt</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nghỉ</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err="1">
                      <a:ln>
                        <a:noFill/>
                      </a:ln>
                      <a:solidFill>
                        <a:srgbClr val="FF0000"/>
                      </a:solidFill>
                      <a:effectLst/>
                      <a:uLnTx/>
                      <a:uFillTx/>
                      <a:latin typeface="Calibri"/>
                      <a:cs typeface="Arial"/>
                      <a:sym typeface="Arial"/>
                    </a:rPr>
                    <a:t>đúng</a:t>
                  </a:r>
                  <a:r>
                    <a:rPr kumimoji="0" lang="vi-VN" sz="3200" b="1" i="0" u="none" strike="noStrike" kern="0" cap="none" spc="0" normalizeH="0" baseline="0" noProof="0">
                      <a:ln>
                        <a:noFill/>
                      </a:ln>
                      <a:solidFill>
                        <a:srgbClr val="FF0000"/>
                      </a:solidFill>
                      <a:effectLst/>
                      <a:uLnTx/>
                      <a:uFillTx/>
                      <a:latin typeface="Calibri"/>
                      <a:cs typeface="Arial"/>
                      <a:sym typeface="Arial"/>
                    </a:rPr>
                    <a:t> nhịp</a:t>
                  </a:r>
                  <a:endParaRPr kumimoji="0" lang="en-US" sz="3200" b="1" i="0" u="none" strike="noStrike" kern="0" cap="none" spc="0" normalizeH="0" baseline="0" noProof="0" dirty="0">
                    <a:ln>
                      <a:noFill/>
                    </a:ln>
                    <a:solidFill>
                      <a:srgbClr val="FF0000"/>
                    </a:solidFill>
                    <a:effectLst/>
                    <a:uLnTx/>
                    <a:uFillTx/>
                    <a:latin typeface="Calibri"/>
                    <a:cs typeface="Arial"/>
                    <a:sym typeface="Arial"/>
                  </a:endParaRPr>
                </a:p>
              </p:txBody>
            </p:sp>
          </p:grpSp>
        </p:grpSp>
        <p:grpSp>
          <p:nvGrpSpPr>
            <p:cNvPr id="16" name="Nhóm 7">
              <a:extLst>
                <a:ext uri="{FF2B5EF4-FFF2-40B4-BE49-F238E27FC236}">
                  <a16:creationId xmlns:a16="http://schemas.microsoft.com/office/drawing/2014/main" id="{0849D90B-AF4E-4C5D-AC0A-9A9A03936D95}"/>
                </a:ext>
              </a:extLst>
            </p:cNvPr>
            <p:cNvGrpSpPr/>
            <p:nvPr/>
          </p:nvGrpSpPr>
          <p:grpSpPr>
            <a:xfrm>
              <a:off x="5209405" y="2960573"/>
              <a:ext cx="2202950" cy="1861047"/>
              <a:chOff x="5209405" y="2960573"/>
              <a:chExt cx="2202950" cy="1861047"/>
            </a:xfrm>
          </p:grpSpPr>
          <p:pic>
            <p:nvPicPr>
              <p:cNvPr id="17" name="Hình ảnh 8">
                <a:extLst>
                  <a:ext uri="{FF2B5EF4-FFF2-40B4-BE49-F238E27FC236}">
                    <a16:creationId xmlns:a16="http://schemas.microsoft.com/office/drawing/2014/main" id="{0A3B712D-0A8F-4E0C-809C-0DEE3BC3BE1D}"/>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8" name="Hình ảnh 9">
                <a:extLst>
                  <a:ext uri="{FF2B5EF4-FFF2-40B4-BE49-F238E27FC236}">
                    <a16:creationId xmlns:a16="http://schemas.microsoft.com/office/drawing/2014/main" id="{639AD359-28DB-4264-A6B9-9CCE7F86916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9" name="Hình ảnh 10">
                <a:extLst>
                  <a:ext uri="{FF2B5EF4-FFF2-40B4-BE49-F238E27FC236}">
                    <a16:creationId xmlns:a16="http://schemas.microsoft.com/office/drawing/2014/main" id="{7641E3F0-2131-43AB-86C0-63B2C1E32CA2}"/>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20" name="Hình ảnh 11">
                <a:extLst>
                  <a:ext uri="{FF2B5EF4-FFF2-40B4-BE49-F238E27FC236}">
                    <a16:creationId xmlns:a16="http://schemas.microsoft.com/office/drawing/2014/main" id="{AD18DDEE-EB2B-4D19-BFDF-9886DFEBAE4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21" name="Hình ảnh 12">
                <a:extLst>
                  <a:ext uri="{FF2B5EF4-FFF2-40B4-BE49-F238E27FC236}">
                    <a16:creationId xmlns:a16="http://schemas.microsoft.com/office/drawing/2014/main" id="{1E6FE78B-9491-4DC1-B273-2757B519B9E2}"/>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22" name="Hình ảnh 13">
                <a:extLst>
                  <a:ext uri="{FF2B5EF4-FFF2-40B4-BE49-F238E27FC236}">
                    <a16:creationId xmlns:a16="http://schemas.microsoft.com/office/drawing/2014/main" id="{EF88B8A4-1D8C-4C8B-956B-31B9A52A2284}"/>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23" name="Hình ảnh 14">
                <a:extLst>
                  <a:ext uri="{FF2B5EF4-FFF2-40B4-BE49-F238E27FC236}">
                    <a16:creationId xmlns:a16="http://schemas.microsoft.com/office/drawing/2014/main" id="{C68A2A68-8519-4C2D-AAF8-848AF33FF69B}"/>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24" name="Hình ảnh 15">
                <a:extLst>
                  <a:ext uri="{FF2B5EF4-FFF2-40B4-BE49-F238E27FC236}">
                    <a16:creationId xmlns:a16="http://schemas.microsoft.com/office/drawing/2014/main" id="{9E1D00C7-EAE6-457A-BB93-E8D3CC626789}"/>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25" name="Hình ảnh 16">
                <a:extLst>
                  <a:ext uri="{FF2B5EF4-FFF2-40B4-BE49-F238E27FC236}">
                    <a16:creationId xmlns:a16="http://schemas.microsoft.com/office/drawing/2014/main" id="{8719687C-4DA5-481A-A3BC-207F0703971D}"/>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44" name="Rectangle 43">
            <a:extLst>
              <a:ext uri="{FF2B5EF4-FFF2-40B4-BE49-F238E27FC236}">
                <a16:creationId xmlns:a16="http://schemas.microsoft.com/office/drawing/2014/main" id="{9F778E8C-AABE-4521-BA0E-7AC8629ABCA5}"/>
              </a:ext>
            </a:extLst>
          </p:cNvPr>
          <p:cNvSpPr/>
          <p:nvPr/>
        </p:nvSpPr>
        <p:spPr>
          <a:xfrm>
            <a:off x="3366235" y="1190371"/>
            <a:ext cx="4633465" cy="707886"/>
          </a:xfrm>
          <a:prstGeom prst="rect">
            <a:avLst/>
          </a:prstGeom>
        </p:spPr>
        <p:txBody>
          <a:bodyPr wrap="square">
            <a:spAutoFit/>
          </a:bodyPr>
          <a:lstStyle/>
          <a:p>
            <a:pPr algn="ctr"/>
            <a:r>
              <a:rPr lang="pt-BR" sz="4000" dirty="0">
                <a:solidFill>
                  <a:srgbClr val="FF0000"/>
                </a:solidFill>
                <a:latin typeface="SVN-Hole Hearted" panose="020B0A06020104020203" pitchFamily="34" charset="0"/>
              </a:rPr>
              <a:t>Tiêu chí đánh giá</a:t>
            </a:r>
          </a:p>
        </p:txBody>
      </p:sp>
      <p:pic>
        <p:nvPicPr>
          <p:cNvPr id="45" name="Picture 44">
            <a:extLst>
              <a:ext uri="{FF2B5EF4-FFF2-40B4-BE49-F238E27FC236}">
                <a16:creationId xmlns:a16="http://schemas.microsoft.com/office/drawing/2014/main" id="{90514AB9-8EE8-4FCA-873F-8CD3E1613A52}"/>
              </a:ext>
            </a:extLst>
          </p:cNvPr>
          <p:cNvPicPr>
            <a:picLocks noChangeAspect="1"/>
          </p:cNvPicPr>
          <p:nvPr/>
        </p:nvPicPr>
        <p:blipFill>
          <a:blip r:embed="rId3"/>
          <a:stretch>
            <a:fillRect/>
          </a:stretch>
        </p:blipFill>
        <p:spPr>
          <a:xfrm>
            <a:off x="465410" y="973680"/>
            <a:ext cx="1930911" cy="4169820"/>
          </a:xfrm>
          <a:prstGeom prst="rect">
            <a:avLst/>
          </a:prstGeom>
        </p:spPr>
      </p:pic>
    </p:spTree>
    <p:extLst>
      <p:ext uri="{BB962C8B-B14F-4D97-AF65-F5344CB8AC3E}">
        <p14:creationId xmlns:p14="http://schemas.microsoft.com/office/powerpoint/2010/main" val="54770430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 y="-115308"/>
            <a:ext cx="9140694" cy="5141640"/>
          </a:xfrm>
          <a:prstGeom prst="rect">
            <a:avLst/>
          </a:prstGeom>
        </p:spPr>
      </p:pic>
      <p:sp>
        <p:nvSpPr>
          <p:cNvPr id="5" name="矩形 65">
            <a:extLst>
              <a:ext uri="{FF2B5EF4-FFF2-40B4-BE49-F238E27FC236}">
                <a16:creationId xmlns:a16="http://schemas.microsoft.com/office/drawing/2014/main" id="{2CEE3891-5972-4C8F-970B-CB8E7CB6D32E}"/>
              </a:ext>
            </a:extLst>
          </p:cNvPr>
          <p:cNvSpPr/>
          <p:nvPr/>
        </p:nvSpPr>
        <p:spPr>
          <a:xfrm>
            <a:off x="3102170" y="526942"/>
            <a:ext cx="5119682" cy="3539430"/>
          </a:xfrm>
          <a:prstGeom prst="rect">
            <a:avLst/>
          </a:prstGeom>
        </p:spPr>
        <p:txBody>
          <a:bodyPr wrap="square" lIns="0" tIns="0" rIns="0" bIns="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altLang="zh-CN" sz="115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rPr>
              <a:t>Luyện đọc hiểu</a:t>
            </a:r>
            <a:endParaRPr kumimoji="0" lang="zh-CN" altLang="en-US" sz="115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303749675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414D7F-537B-4EA0-8447-5A5BBB2C7C73}"/>
              </a:ext>
            </a:extLst>
          </p:cNvPr>
          <p:cNvGrpSpPr/>
          <p:nvPr/>
        </p:nvGrpSpPr>
        <p:grpSpPr>
          <a:xfrm>
            <a:off x="2053528" y="-25342"/>
            <a:ext cx="5287141" cy="1762593"/>
            <a:chOff x="2002780" y="-380229"/>
            <a:chExt cx="5287141" cy="1762593"/>
          </a:xfrm>
        </p:grpSpPr>
        <p:pic>
          <p:nvPicPr>
            <p:cNvPr id="11" name="图片 17">
              <a:extLst>
                <a:ext uri="{FF2B5EF4-FFF2-40B4-BE49-F238E27FC236}">
                  <a16:creationId xmlns:a16="http://schemas.microsoft.com/office/drawing/2014/main" id="{55C46806-5401-4D27-BBB4-650A3DE4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2" name="TextBox 11">
              <a:extLst>
                <a:ext uri="{FF2B5EF4-FFF2-40B4-BE49-F238E27FC236}">
                  <a16:creationId xmlns:a16="http://schemas.microsoft.com/office/drawing/2014/main" id="{33E0D4EA-0922-43CD-A840-272B11BE0C94}"/>
                </a:ext>
              </a:extLst>
            </p:cNvPr>
            <p:cNvSpPr txBox="1"/>
            <p:nvPr/>
          </p:nvSpPr>
          <p:spPr>
            <a:xfrm>
              <a:off x="2558685" y="-137911"/>
              <a:ext cx="4731236" cy="1015663"/>
            </a:xfrm>
            <a:prstGeom prst="rect">
              <a:avLst/>
            </a:prstGeom>
            <a:noFill/>
          </p:spPr>
          <p:txBody>
            <a:bodyPr wrap="square" rtlCol="0">
              <a:spAutoFit/>
            </a:bodyPr>
            <a:lstStyle/>
            <a:p>
              <a:pPr defTabSz="685617">
                <a:buClrTx/>
              </a:pPr>
              <a:r>
                <a:rPr lang="en-US" sz="6000" kern="1200" dirty="0" err="1">
                  <a:solidFill>
                    <a:srgbClr val="00AF92">
                      <a:lumMod val="50000"/>
                    </a:srgbClr>
                  </a:solidFill>
                  <a:latin typeface="UTM Azuki" panose="02040603050506020204" pitchFamily="18" charset="0"/>
                  <a:ea typeface="+mn-ea"/>
                  <a:cs typeface="+mn-cs"/>
                </a:rPr>
                <a:t>Giải</a:t>
              </a:r>
              <a:r>
                <a:rPr lang="en-US" sz="6000" kern="1200" dirty="0">
                  <a:solidFill>
                    <a:srgbClr val="00AF92">
                      <a:lumMod val="50000"/>
                    </a:srgbClr>
                  </a:solidFill>
                  <a:latin typeface="UTM Azuki" panose="02040603050506020204" pitchFamily="18" charset="0"/>
                  <a:ea typeface="+mn-ea"/>
                  <a:cs typeface="+mn-cs"/>
                </a:rPr>
                <a:t> </a:t>
              </a:r>
              <a:r>
                <a:rPr lang="en-US" sz="6000" kern="1200" dirty="0" err="1">
                  <a:solidFill>
                    <a:srgbClr val="00AF92">
                      <a:lumMod val="50000"/>
                    </a:srgbClr>
                  </a:solidFill>
                  <a:latin typeface="UTM Azuki" panose="02040603050506020204" pitchFamily="18" charset="0"/>
                  <a:ea typeface="+mn-ea"/>
                  <a:cs typeface="+mn-cs"/>
                </a:rPr>
                <a:t>nghĩa</a:t>
              </a:r>
              <a:r>
                <a:rPr lang="en-US" sz="6000" kern="1200" dirty="0">
                  <a:solidFill>
                    <a:srgbClr val="00AF92">
                      <a:lumMod val="50000"/>
                    </a:srgbClr>
                  </a:solidFill>
                  <a:latin typeface="UTM Azuki" panose="02040603050506020204" pitchFamily="18" charset="0"/>
                  <a:ea typeface="+mn-ea"/>
                  <a:cs typeface="+mn-cs"/>
                </a:rPr>
                <a:t> </a:t>
              </a:r>
              <a:r>
                <a:rPr lang="en-US" sz="6000" kern="1200" dirty="0" err="1">
                  <a:solidFill>
                    <a:srgbClr val="00AF92">
                      <a:lumMod val="50000"/>
                    </a:srgbClr>
                  </a:solidFill>
                  <a:latin typeface="UTM Azuki" panose="02040603050506020204" pitchFamily="18" charset="0"/>
                  <a:ea typeface="+mn-ea"/>
                  <a:cs typeface="+mn-cs"/>
                </a:rPr>
                <a:t>từ</a:t>
              </a:r>
              <a:endParaRPr lang="en-US" sz="6000" kern="1200" dirty="0">
                <a:solidFill>
                  <a:srgbClr val="00AF92">
                    <a:lumMod val="50000"/>
                  </a:srgbClr>
                </a:solidFill>
                <a:latin typeface="UTM Azuki" panose="02040603050506020204" pitchFamily="18" charset="0"/>
                <a:ea typeface="+mn-ea"/>
                <a:cs typeface="+mn-cs"/>
              </a:endParaRPr>
            </a:p>
          </p:txBody>
        </p:sp>
      </p:grpSp>
      <p:pic>
        <p:nvPicPr>
          <p:cNvPr id="17" name="Picture 16" descr="A picture containing text, coin&#10;&#10;Description automatically generated">
            <a:extLst>
              <a:ext uri="{FF2B5EF4-FFF2-40B4-BE49-F238E27FC236}">
                <a16:creationId xmlns:a16="http://schemas.microsoft.com/office/drawing/2014/main" id="{0891FDF1-54E3-4FB2-A11D-081F35D05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 b="98000" l="667" r="99667">
                        <a14:foregroundMark x1="29333" y1="15000" x2="53333" y2="86333"/>
                        <a14:foregroundMark x1="50000" y1="16333" x2="73000" y2="62333"/>
                        <a14:foregroundMark x1="61667" y1="18000" x2="75333" y2="57667"/>
                        <a14:foregroundMark x1="75333" y1="57667" x2="28667" y2="65333"/>
                        <a14:foregroundMark x1="28667" y1="65333" x2="50667" y2="23667"/>
                        <a14:foregroundMark x1="50667" y1="23667" x2="33333" y2="79667"/>
                        <a14:foregroundMark x1="33333" y1="79667" x2="41667" y2="20000"/>
                        <a14:foregroundMark x1="41667" y1="20000" x2="74667" y2="66333"/>
                        <a14:foregroundMark x1="74667" y1="66333" x2="62000" y2="73667"/>
                        <a14:foregroundMark x1="22667" y1="24000" x2="28000" y2="63667"/>
                        <a14:foregroundMark x1="28000" y1="63667" x2="66667" y2="75333"/>
                        <a14:foregroundMark x1="66667" y1="75333" x2="69667" y2="67333"/>
                        <a14:foregroundMark x1="17000" y1="19667" x2="17333" y2="53333"/>
                        <a14:foregroundMark x1="17333" y1="53333" x2="43333" y2="74333"/>
                        <a14:foregroundMark x1="43333" y1="74333" x2="47667" y2="69667"/>
                        <a14:foregroundMark x1="6333" y1="30333" x2="19667" y2="60667"/>
                        <a14:foregroundMark x1="19667" y1="60667" x2="43000" y2="83333"/>
                        <a14:foregroundMark x1="43000" y1="83333" x2="44667" y2="81667"/>
                        <a14:foregroundMark x1="46667" y1="12667" x2="74333" y2="61333"/>
                        <a14:foregroundMark x1="74333" y1="61333" x2="65333" y2="74667"/>
                        <a14:foregroundMark x1="26000" y1="12000" x2="73667" y2="24333"/>
                        <a14:foregroundMark x1="48000" y1="6333" x2="84000" y2="24333"/>
                        <a14:foregroundMark x1="84000" y1="24333" x2="63000" y2="86000"/>
                        <a14:foregroundMark x1="63000" y1="86000" x2="23333" y2="35667"/>
                        <a14:foregroundMark x1="23333" y1="35667" x2="26667" y2="21333"/>
                        <a14:foregroundMark x1="0" y1="49000" x2="20333" y2="82000"/>
                        <a14:foregroundMark x1="20333" y1="82000" x2="62667" y2="96333"/>
                        <a14:foregroundMark x1="62667" y1="96333" x2="65667" y2="92667"/>
                        <a14:foregroundMark x1="79000" y1="41667" x2="99667" y2="54667"/>
                        <a14:foregroundMark x1="79667" y1="24333" x2="97667" y2="49333"/>
                        <a14:foregroundMark x1="97667" y1="49333" x2="97667" y2="49333"/>
                        <a14:foregroundMark x1="77667" y1="18333" x2="87333" y2="37333"/>
                        <a14:foregroundMark x1="42333" y1="1333" x2="61667" y2="4667"/>
                        <a14:foregroundMark x1="667" y1="41333" x2="9000" y2="69333"/>
                        <a14:foregroundMark x1="34000" y1="83333" x2="46333" y2="98000"/>
                      </a14:backgroundRemoval>
                    </a14:imgEffect>
                  </a14:imgLayer>
                </a14:imgProps>
              </a:ext>
              <a:ext uri="{28A0092B-C50C-407E-A947-70E740481C1C}">
                <a14:useLocalDpi xmlns:a14="http://schemas.microsoft.com/office/drawing/2010/main" val="0"/>
              </a:ext>
            </a:extLst>
          </a:blip>
          <a:stretch>
            <a:fillRect/>
          </a:stretch>
        </p:blipFill>
        <p:spPr>
          <a:xfrm rot="21298120">
            <a:off x="163900" y="1085332"/>
            <a:ext cx="2149059" cy="1972907"/>
          </a:xfrm>
          <a:prstGeom prst="rect">
            <a:avLst/>
          </a:prstGeom>
        </p:spPr>
      </p:pic>
      <p:pic>
        <p:nvPicPr>
          <p:cNvPr id="20" name="Picture 19" descr="Text, calendar&#10;&#10;Description automatically generated">
            <a:extLst>
              <a:ext uri="{FF2B5EF4-FFF2-40B4-BE49-F238E27FC236}">
                <a16:creationId xmlns:a16="http://schemas.microsoft.com/office/drawing/2014/main" id="{3F5BD0F9-7C62-4B36-B121-6DCD7581A07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894" b="96596" l="5812" r="98998">
                        <a14:foregroundMark x1="6012" y1="34255" x2="15832" y2="65106"/>
                        <a14:foregroundMark x1="36673" y1="7234" x2="68537" y2="11277"/>
                        <a14:foregroundMark x1="44489" y1="4894" x2="99198" y2="36170"/>
                        <a14:foregroundMark x1="62325" y1="14681" x2="95190" y2="47234"/>
                        <a14:foregroundMark x1="41082" y1="75745" x2="70741" y2="90851"/>
                        <a14:foregroundMark x1="33066" y1="75106" x2="49900" y2="96383"/>
                        <a14:foregroundMark x1="30461" y1="77660" x2="48697" y2="96596"/>
                        <a14:foregroundMark x1="28858" y1="11489" x2="58717" y2="53191"/>
                        <a14:foregroundMark x1="37074" y1="16383" x2="60120" y2="67234"/>
                        <a14:foregroundMark x1="41884" y1="9362" x2="76353" y2="77021"/>
                        <a14:foregroundMark x1="62124" y1="11702" x2="95190" y2="55745"/>
                        <a14:foregroundMark x1="60521" y1="23404" x2="74549" y2="46170"/>
                      </a14:backgroundRemoval>
                    </a14:imgEffect>
                  </a14:imgLayer>
                </a14:imgProps>
              </a:ext>
              <a:ext uri="{28A0092B-C50C-407E-A947-70E740481C1C}">
                <a14:useLocalDpi xmlns:a14="http://schemas.microsoft.com/office/drawing/2010/main" val="0"/>
              </a:ext>
            </a:extLst>
          </a:blip>
          <a:stretch>
            <a:fillRect/>
          </a:stretch>
        </p:blipFill>
        <p:spPr>
          <a:xfrm rot="209759">
            <a:off x="6865386" y="884791"/>
            <a:ext cx="2216892" cy="2092038"/>
          </a:xfrm>
          <a:prstGeom prst="rect">
            <a:avLst/>
          </a:prstGeom>
        </p:spPr>
      </p:pic>
      <p:sp>
        <p:nvSpPr>
          <p:cNvPr id="19" name="Text Box 401">
            <a:extLst>
              <a:ext uri="{FF2B5EF4-FFF2-40B4-BE49-F238E27FC236}">
                <a16:creationId xmlns:a16="http://schemas.microsoft.com/office/drawing/2014/main" id="{B487C6B4-061A-4A2D-9B80-1EA1B4F27FFA}"/>
              </a:ext>
            </a:extLst>
          </p:cNvPr>
          <p:cNvSpPr txBox="1">
            <a:spLocks noChangeArrowheads="1"/>
          </p:cNvSpPr>
          <p:nvPr/>
        </p:nvSpPr>
        <p:spPr bwMode="auto">
          <a:xfrm>
            <a:off x="2008779" y="3042475"/>
            <a:ext cx="5126441" cy="1480973"/>
          </a:xfrm>
          <a:prstGeom prst="roundRect">
            <a:avLst/>
          </a:prstGeom>
          <a:solidFill>
            <a:srgbClr val="FF0000">
              <a:alpha val="21000"/>
            </a:srgbClr>
          </a:solidFill>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defTabSz="685617">
              <a:buClrTx/>
              <a:defRPr/>
            </a:pPr>
            <a:r>
              <a:rPr lang="en-US" sz="4049" kern="1200" dirty="0" err="1">
                <a:solidFill>
                  <a:srgbClr val="FF0000"/>
                </a:solidFill>
                <a:latin typeface="UTM Flamenco" panose="02040603050506020204" pitchFamily="18" charset="0"/>
              </a:rPr>
              <a:t>Hoa</a:t>
            </a:r>
            <a:r>
              <a:rPr lang="en-US" sz="4049" kern="1200" dirty="0">
                <a:solidFill>
                  <a:srgbClr val="FF0000"/>
                </a:solidFill>
                <a:latin typeface="UTM Flamenco" panose="02040603050506020204" pitchFamily="18" charset="0"/>
              </a:rPr>
              <a:t> </a:t>
            </a:r>
            <a:r>
              <a:rPr lang="en-US" sz="4049" kern="1200" dirty="0" err="1">
                <a:solidFill>
                  <a:srgbClr val="FF0000"/>
                </a:solidFill>
                <a:latin typeface="UTM Flamenco" panose="02040603050506020204" pitchFamily="18" charset="0"/>
              </a:rPr>
              <a:t>văn</a:t>
            </a:r>
            <a:r>
              <a:rPr lang="en-US" sz="4049" kern="1200" dirty="0">
                <a:solidFill>
                  <a:srgbClr val="FF0000"/>
                </a:solidFill>
                <a:latin typeface="UTM Flamenco" panose="02040603050506020204" pitchFamily="18" charset="0"/>
              </a:rPr>
              <a:t>:</a:t>
            </a:r>
            <a:r>
              <a:rPr lang="en-US" sz="4049" kern="1200" dirty="0">
                <a:solidFill>
                  <a:srgbClr val="00AF92">
                    <a:lumMod val="5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hình</a:t>
            </a:r>
            <a:r>
              <a:rPr lang="en-US" sz="4049" kern="1200" dirty="0">
                <a:solidFill>
                  <a:srgbClr val="C65885">
                    <a:lumMod val="1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trang</a:t>
            </a:r>
            <a:r>
              <a:rPr lang="en-US" sz="4049" kern="1200" dirty="0">
                <a:solidFill>
                  <a:srgbClr val="C65885">
                    <a:lumMod val="1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trí</a:t>
            </a:r>
            <a:r>
              <a:rPr lang="en-US" sz="4049" kern="1200" dirty="0">
                <a:solidFill>
                  <a:srgbClr val="C65885">
                    <a:lumMod val="1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trên</a:t>
            </a:r>
            <a:r>
              <a:rPr lang="en-US" sz="4049" kern="1200" dirty="0">
                <a:solidFill>
                  <a:srgbClr val="C65885">
                    <a:lumMod val="1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đồ</a:t>
            </a:r>
            <a:r>
              <a:rPr lang="en-US" sz="4049" kern="1200" dirty="0">
                <a:solidFill>
                  <a:srgbClr val="C65885">
                    <a:lumMod val="10000"/>
                  </a:srgbClr>
                </a:solidFill>
                <a:latin typeface="UTM Flamenco" panose="02040603050506020204" pitchFamily="18" charset="0"/>
              </a:rPr>
              <a:t> </a:t>
            </a:r>
            <a:r>
              <a:rPr lang="en-US" sz="4049" kern="1200" dirty="0" err="1">
                <a:solidFill>
                  <a:srgbClr val="C65885">
                    <a:lumMod val="10000"/>
                  </a:srgbClr>
                </a:solidFill>
                <a:latin typeface="UTM Flamenco" panose="02040603050506020204" pitchFamily="18" charset="0"/>
              </a:rPr>
              <a:t>vật</a:t>
            </a:r>
            <a:endParaRPr lang="en-US" sz="4049" kern="1200" dirty="0">
              <a:solidFill>
                <a:srgbClr val="C65885">
                  <a:lumMod val="10000"/>
                </a:srgbClr>
              </a:solidFill>
              <a:latin typeface="UTM Flamenco" panose="02040603050506020204" pitchFamily="18" charset="0"/>
            </a:endParaRPr>
          </a:p>
        </p:txBody>
      </p:sp>
    </p:spTree>
    <p:extLst>
      <p:ext uri="{BB962C8B-B14F-4D97-AF65-F5344CB8AC3E}">
        <p14:creationId xmlns:p14="http://schemas.microsoft.com/office/powerpoint/2010/main" val="1243862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01">
            <a:extLst>
              <a:ext uri="{FF2B5EF4-FFF2-40B4-BE49-F238E27FC236}">
                <a16:creationId xmlns:a16="http://schemas.microsoft.com/office/drawing/2014/main" id="{0252B8C7-1F2A-4741-9751-9C68D9A8373C}"/>
              </a:ext>
            </a:extLst>
          </p:cNvPr>
          <p:cNvSpPr txBox="1">
            <a:spLocks noChangeArrowheads="1"/>
          </p:cNvSpPr>
          <p:nvPr/>
        </p:nvSpPr>
        <p:spPr bwMode="auto">
          <a:xfrm>
            <a:off x="4238787" y="1689314"/>
            <a:ext cx="4672739" cy="2281476"/>
          </a:xfrm>
          <a:prstGeom prst="roundRect">
            <a:avLst/>
          </a:prstGeom>
          <a:solidFill>
            <a:srgbClr val="FF0000">
              <a:alpha val="21000"/>
            </a:srgbClr>
          </a:solidFill>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just" defTabSz="685617">
              <a:buClrTx/>
              <a:defRPr/>
            </a:pPr>
            <a:r>
              <a:rPr lang="en-US" sz="3200" kern="1200" dirty="0" err="1">
                <a:solidFill>
                  <a:srgbClr val="00AF92">
                    <a:lumMod val="50000"/>
                  </a:srgbClr>
                </a:solidFill>
                <a:latin typeface="UTM Androgyne" panose="02040603050506020204" pitchFamily="18" charset="0"/>
              </a:rPr>
              <a:t>Chim</a:t>
            </a:r>
            <a:r>
              <a:rPr lang="en-US" sz="3200" kern="1200" dirty="0">
                <a:solidFill>
                  <a:srgbClr val="00AF92">
                    <a:lumMod val="50000"/>
                  </a:srgbClr>
                </a:solidFill>
                <a:latin typeface="UTM Androgyne" panose="02040603050506020204" pitchFamily="18" charset="0"/>
              </a:rPr>
              <a:t> </a:t>
            </a:r>
            <a:r>
              <a:rPr lang="en-US" sz="3200" kern="1200" dirty="0" err="1">
                <a:solidFill>
                  <a:srgbClr val="00AF92">
                    <a:lumMod val="50000"/>
                  </a:srgbClr>
                </a:solidFill>
                <a:latin typeface="UTM Androgyne" panose="02040603050506020204" pitchFamily="18" charset="0"/>
              </a:rPr>
              <a:t>Lạc</a:t>
            </a:r>
            <a:r>
              <a:rPr lang="en-US" sz="3200" kern="1200" dirty="0">
                <a:solidFill>
                  <a:srgbClr val="00AF92">
                    <a:lumMod val="50000"/>
                  </a:srgbClr>
                </a:solidFill>
                <a:latin typeface="UTM Androgyne" panose="02040603050506020204" pitchFamily="18" charset="0"/>
              </a:rPr>
              <a:t>, </a:t>
            </a:r>
            <a:r>
              <a:rPr lang="en-US" sz="3200" kern="1200" dirty="0" err="1">
                <a:solidFill>
                  <a:srgbClr val="00AF92">
                    <a:lumMod val="50000"/>
                  </a:srgbClr>
                </a:solidFill>
                <a:latin typeface="UTM Androgyne" panose="02040603050506020204" pitchFamily="18" charset="0"/>
              </a:rPr>
              <a:t>chim</a:t>
            </a:r>
            <a:r>
              <a:rPr lang="en-US" sz="3200" kern="1200" dirty="0">
                <a:solidFill>
                  <a:srgbClr val="00AF92">
                    <a:lumMod val="50000"/>
                  </a:srgbClr>
                </a:solidFill>
                <a:latin typeface="UTM Androgyne" panose="02040603050506020204" pitchFamily="18" charset="0"/>
              </a:rPr>
              <a:t> </a:t>
            </a:r>
            <a:r>
              <a:rPr lang="en-US" sz="3200" kern="1200" dirty="0" err="1">
                <a:solidFill>
                  <a:srgbClr val="00AF92">
                    <a:lumMod val="50000"/>
                  </a:srgbClr>
                </a:solidFill>
                <a:latin typeface="UTM Androgyne" panose="02040603050506020204" pitchFamily="18" charset="0"/>
              </a:rPr>
              <a:t>Hồng</a:t>
            </a:r>
            <a:r>
              <a:rPr lang="en-US" sz="3200" kern="1200">
                <a:solidFill>
                  <a:srgbClr val="00AF92">
                    <a:lumMod val="50000"/>
                  </a:srgbClr>
                </a:solidFill>
                <a:latin typeface="UTM Androgyne" panose="02040603050506020204" pitchFamily="18" charset="0"/>
              </a:rPr>
              <a:t>: </a:t>
            </a:r>
          </a:p>
          <a:p>
            <a:pPr algn="just" defTabSz="685617">
              <a:buClrTx/>
              <a:defRPr/>
            </a:pPr>
            <a:r>
              <a:rPr lang="en-US" sz="3200" kern="1200">
                <a:solidFill>
                  <a:srgbClr val="C65885">
                    <a:lumMod val="10000"/>
                  </a:srgbClr>
                </a:solidFill>
                <a:latin typeface="UTM Androgyne" panose="02040603050506020204" pitchFamily="18" charset="0"/>
              </a:rPr>
              <a:t>những </a:t>
            </a:r>
            <a:r>
              <a:rPr lang="en-US" sz="3200" kern="1200" dirty="0" err="1">
                <a:solidFill>
                  <a:srgbClr val="C65885">
                    <a:lumMod val="10000"/>
                  </a:srgbClr>
                </a:solidFill>
                <a:latin typeface="UTM Androgyne" panose="02040603050506020204" pitchFamily="18" charset="0"/>
              </a:rPr>
              <a:t>loài</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chim</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được</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coi</a:t>
            </a:r>
            <a:r>
              <a:rPr lang="en-US" sz="3200" kern="1200" dirty="0">
                <a:solidFill>
                  <a:srgbClr val="C65885">
                    <a:lumMod val="10000"/>
                  </a:srgbClr>
                </a:solidFill>
                <a:latin typeface="UTM Androgyne" panose="02040603050506020204" pitchFamily="18" charset="0"/>
              </a:rPr>
              <a:t> là </a:t>
            </a:r>
            <a:r>
              <a:rPr lang="en-US" sz="3200" kern="1200" dirty="0" err="1">
                <a:solidFill>
                  <a:srgbClr val="C65885">
                    <a:lumMod val="10000"/>
                  </a:srgbClr>
                </a:solidFill>
                <a:latin typeface="UTM Androgyne" panose="02040603050506020204" pitchFamily="18" charset="0"/>
              </a:rPr>
              <a:t>biểu</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tượng</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của</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dân</a:t>
            </a:r>
            <a:r>
              <a:rPr lang="en-US" sz="3200" kern="1200" dirty="0">
                <a:solidFill>
                  <a:srgbClr val="C65885">
                    <a:lumMod val="10000"/>
                  </a:srgbClr>
                </a:solidFill>
                <a:latin typeface="UTM Androgyne" panose="02040603050506020204" pitchFamily="18" charset="0"/>
              </a:rPr>
              <a:t> </a:t>
            </a:r>
            <a:r>
              <a:rPr lang="en-US" sz="3200" kern="1200" dirty="0" err="1">
                <a:solidFill>
                  <a:srgbClr val="C65885">
                    <a:lumMod val="10000"/>
                  </a:srgbClr>
                </a:solidFill>
                <a:latin typeface="UTM Androgyne" panose="02040603050506020204" pitchFamily="18" charset="0"/>
              </a:rPr>
              <a:t>tộc</a:t>
            </a:r>
            <a:r>
              <a:rPr lang="en-US" sz="3200" kern="1200" dirty="0">
                <a:solidFill>
                  <a:srgbClr val="C65885">
                    <a:lumMod val="10000"/>
                  </a:srgbClr>
                </a:solidFill>
                <a:latin typeface="UTM Androgyne" panose="02040603050506020204" pitchFamily="18" charset="0"/>
              </a:rPr>
              <a:t> ta. </a:t>
            </a:r>
          </a:p>
        </p:txBody>
      </p:sp>
      <p:pic>
        <p:nvPicPr>
          <p:cNvPr id="4" name="Picture 3" descr="A flamingo standing on grass&#10;&#10;Description automatically generated with low confidence">
            <a:extLst>
              <a:ext uri="{FF2B5EF4-FFF2-40B4-BE49-F238E27FC236}">
                <a16:creationId xmlns:a16="http://schemas.microsoft.com/office/drawing/2014/main" id="{60B23EE9-46D9-4EF7-A7D1-590CA058C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695" y="2571750"/>
            <a:ext cx="2798710" cy="2186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descr="A bug on a leaf&#10;&#10;Description automatically generated with low confidence">
            <a:extLst>
              <a:ext uri="{FF2B5EF4-FFF2-40B4-BE49-F238E27FC236}">
                <a16:creationId xmlns:a16="http://schemas.microsoft.com/office/drawing/2014/main" id="{344597ED-AA3E-4270-A769-7CB26DB0A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20" y="384950"/>
            <a:ext cx="2712434" cy="19892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3" name="Group 2">
            <a:extLst>
              <a:ext uri="{FF2B5EF4-FFF2-40B4-BE49-F238E27FC236}">
                <a16:creationId xmlns:a16="http://schemas.microsoft.com/office/drawing/2014/main" id="{D8642DD3-1682-4913-861D-E185AC05B386}"/>
              </a:ext>
            </a:extLst>
          </p:cNvPr>
          <p:cNvGrpSpPr/>
          <p:nvPr/>
        </p:nvGrpSpPr>
        <p:grpSpPr>
          <a:xfrm>
            <a:off x="4376831" y="85241"/>
            <a:ext cx="4396649" cy="1445064"/>
            <a:chOff x="3856198" y="93785"/>
            <a:chExt cx="4396649" cy="1445064"/>
          </a:xfrm>
        </p:grpSpPr>
        <p:pic>
          <p:nvPicPr>
            <p:cNvPr id="9" name="图片 17">
              <a:extLst>
                <a:ext uri="{FF2B5EF4-FFF2-40B4-BE49-F238E27FC236}">
                  <a16:creationId xmlns:a16="http://schemas.microsoft.com/office/drawing/2014/main" id="{7E258223-CA92-4327-89D9-67A5B2DC7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198" y="93785"/>
              <a:ext cx="4202919" cy="1445064"/>
            </a:xfrm>
            <a:prstGeom prst="rect">
              <a:avLst/>
            </a:prstGeom>
          </p:spPr>
        </p:pic>
        <p:sp>
          <p:nvSpPr>
            <p:cNvPr id="10" name="TextBox 9">
              <a:extLst>
                <a:ext uri="{FF2B5EF4-FFF2-40B4-BE49-F238E27FC236}">
                  <a16:creationId xmlns:a16="http://schemas.microsoft.com/office/drawing/2014/main" id="{B8DBBE2D-5AD6-4FFA-946E-2B11975E9A75}"/>
                </a:ext>
              </a:extLst>
            </p:cNvPr>
            <p:cNvSpPr txBox="1"/>
            <p:nvPr/>
          </p:nvSpPr>
          <p:spPr>
            <a:xfrm>
              <a:off x="4280136" y="280911"/>
              <a:ext cx="3972711" cy="830997"/>
            </a:xfrm>
            <a:prstGeom prst="rect">
              <a:avLst/>
            </a:prstGeom>
            <a:noFill/>
          </p:spPr>
          <p:txBody>
            <a:bodyPr wrap="square" rtlCol="0">
              <a:spAutoFit/>
            </a:bodyPr>
            <a:lstStyle/>
            <a:p>
              <a:pPr defTabSz="685617">
                <a:buClrTx/>
              </a:pPr>
              <a:r>
                <a:rPr lang="en-US" sz="4800" kern="1200" dirty="0" err="1">
                  <a:solidFill>
                    <a:srgbClr val="00B050"/>
                  </a:solidFill>
                  <a:latin typeface="UTM Azuki" panose="02040603050506020204" pitchFamily="18" charset="0"/>
                  <a:ea typeface="+mn-ea"/>
                  <a:cs typeface="+mn-cs"/>
                </a:rPr>
                <a:t>Giải</a:t>
              </a:r>
              <a:r>
                <a:rPr lang="en-US" sz="4800" kern="1200" dirty="0">
                  <a:solidFill>
                    <a:srgbClr val="00B050"/>
                  </a:solidFill>
                  <a:latin typeface="UTM Azuki" panose="02040603050506020204" pitchFamily="18" charset="0"/>
                  <a:ea typeface="+mn-ea"/>
                  <a:cs typeface="+mn-cs"/>
                </a:rPr>
                <a:t> </a:t>
              </a:r>
              <a:r>
                <a:rPr lang="en-US" sz="4800" kern="1200" dirty="0" err="1">
                  <a:solidFill>
                    <a:srgbClr val="00B050"/>
                  </a:solidFill>
                  <a:latin typeface="UTM Azuki" panose="02040603050506020204" pitchFamily="18" charset="0"/>
                  <a:ea typeface="+mn-ea"/>
                  <a:cs typeface="+mn-cs"/>
                </a:rPr>
                <a:t>nghĩa</a:t>
              </a:r>
              <a:r>
                <a:rPr lang="en-US" sz="4800" kern="1200" dirty="0">
                  <a:solidFill>
                    <a:srgbClr val="00B050"/>
                  </a:solidFill>
                  <a:latin typeface="UTM Azuki" panose="02040603050506020204" pitchFamily="18" charset="0"/>
                  <a:ea typeface="+mn-ea"/>
                  <a:cs typeface="+mn-cs"/>
                </a:rPr>
                <a:t> </a:t>
              </a:r>
              <a:r>
                <a:rPr lang="en-US" sz="4800" kern="1200" dirty="0" err="1">
                  <a:solidFill>
                    <a:srgbClr val="00B050"/>
                  </a:solidFill>
                  <a:latin typeface="UTM Azuki" panose="02040603050506020204" pitchFamily="18" charset="0"/>
                  <a:ea typeface="+mn-ea"/>
                  <a:cs typeface="+mn-cs"/>
                </a:rPr>
                <a:t>từ</a:t>
              </a:r>
              <a:endParaRPr lang="en-US" sz="4800" kern="1200" dirty="0">
                <a:solidFill>
                  <a:srgbClr val="00B050"/>
                </a:solidFill>
                <a:latin typeface="UTM Azuki" panose="02040603050506020204" pitchFamily="18" charset="0"/>
                <a:ea typeface="+mn-ea"/>
                <a:cs typeface="+mn-cs"/>
              </a:endParaRPr>
            </a:p>
          </p:txBody>
        </p:sp>
      </p:grpSp>
    </p:spTree>
    <p:extLst>
      <p:ext uri="{BB962C8B-B14F-4D97-AF65-F5344CB8AC3E}">
        <p14:creationId xmlns:p14="http://schemas.microsoft.com/office/powerpoint/2010/main" val="382503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5">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1B8EE509-430D-4BCA-80FC-0358BF8D92C3}"/>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457907" y="-47804"/>
            <a:ext cx="4547327" cy="1963163"/>
          </a:xfrm>
          <a:prstGeom prst="rect">
            <a:avLst/>
          </a:prstGeom>
        </p:spPr>
      </p:pic>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id="{A165B50F-3E38-4580-8A5B-DADAABAABE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587572" y="2840563"/>
            <a:ext cx="2456857" cy="2352213"/>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pic>
        <p:nvPicPr>
          <p:cNvPr id="6" name="Noi Trong Len Cac Ban Oi - Dang Cap Nhat">
            <a:hlinkClick r:id="" action="ppaction://media"/>
            <a:extLst>
              <a:ext uri="{FF2B5EF4-FFF2-40B4-BE49-F238E27FC236}">
                <a16:creationId xmlns:a16="http://schemas.microsoft.com/office/drawing/2014/main" id="{25770C14-93B6-4B86-9C1C-58A2104605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3063" y="4291427"/>
            <a:ext cx="487363" cy="487363"/>
          </a:xfrm>
          <a:prstGeom prst="rect">
            <a:avLst/>
          </a:prstGeom>
        </p:spPr>
      </p:pic>
      <p:sp>
        <p:nvSpPr>
          <p:cNvPr id="37" name="TextBox 36">
            <a:extLst>
              <a:ext uri="{FF2B5EF4-FFF2-40B4-BE49-F238E27FC236}">
                <a16:creationId xmlns:a16="http://schemas.microsoft.com/office/drawing/2014/main" id="{71F3216D-B19A-4CF9-A0F6-479F01761DB8}"/>
              </a:ext>
            </a:extLst>
          </p:cNvPr>
          <p:cNvSpPr txBox="1"/>
          <p:nvPr/>
        </p:nvSpPr>
        <p:spPr>
          <a:xfrm>
            <a:off x="9763459" y="2846548"/>
            <a:ext cx="8667934" cy="2554545"/>
          </a:xfrm>
          <a:prstGeom prst="rect">
            <a:avLst/>
          </a:prstGeom>
          <a:noFill/>
        </p:spPr>
        <p:txBody>
          <a:bodyPr wrap="square">
            <a:spAutoFit/>
          </a:bodyPr>
          <a:lstStyle/>
          <a:p>
            <a:pPr algn="ctr"/>
            <a:r>
              <a:rPr lang="en-US" altLang="zh-CN" sz="80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Trống đồng     				Đông Sơn</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sp>
        <p:nvSpPr>
          <p:cNvPr id="42" name="TextBox 41">
            <a:extLst>
              <a:ext uri="{FF2B5EF4-FFF2-40B4-BE49-F238E27FC236}">
                <a16:creationId xmlns:a16="http://schemas.microsoft.com/office/drawing/2014/main" id="{6B69F3F3-07BA-40CD-BB75-859483ECF305}"/>
              </a:ext>
            </a:extLst>
          </p:cNvPr>
          <p:cNvSpPr txBox="1"/>
          <p:nvPr/>
        </p:nvSpPr>
        <p:spPr>
          <a:xfrm>
            <a:off x="12004497" y="1915359"/>
            <a:ext cx="3942105" cy="923330"/>
          </a:xfrm>
          <a:custGeom>
            <a:avLst/>
            <a:gdLst>
              <a:gd name="connsiteX0" fmla="*/ 0 w 3942105"/>
              <a:gd name="connsiteY0" fmla="*/ 0 h 923330"/>
              <a:gd name="connsiteX1" fmla="*/ 3942105 w 3942105"/>
              <a:gd name="connsiteY1" fmla="*/ 0 h 923330"/>
              <a:gd name="connsiteX2" fmla="*/ 3942105 w 3942105"/>
              <a:gd name="connsiteY2" fmla="*/ 923330 h 923330"/>
              <a:gd name="connsiteX3" fmla="*/ 0 w 3942105"/>
              <a:gd name="connsiteY3" fmla="*/ 923330 h 923330"/>
              <a:gd name="connsiteX4" fmla="*/ 0 w 3942105"/>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105" h="923330" extrusionOk="0">
                <a:moveTo>
                  <a:pt x="0" y="0"/>
                </a:moveTo>
                <a:cubicBezTo>
                  <a:pt x="1169397" y="149633"/>
                  <a:pt x="2805673" y="-99394"/>
                  <a:pt x="3942105" y="0"/>
                </a:cubicBezTo>
                <a:cubicBezTo>
                  <a:pt x="3959877" y="316783"/>
                  <a:pt x="3902237" y="678492"/>
                  <a:pt x="3942105" y="923330"/>
                </a:cubicBezTo>
                <a:cubicBezTo>
                  <a:pt x="3304771" y="775071"/>
                  <a:pt x="415934"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Bài 4 Tiết 1</a:t>
            </a:r>
          </a:p>
        </p:txBody>
      </p:sp>
      <p:pic>
        <p:nvPicPr>
          <p:cNvPr id="3" name="Picture 2">
            <a:extLst>
              <a:ext uri="{FF2B5EF4-FFF2-40B4-BE49-F238E27FC236}">
                <a16:creationId xmlns:a16="http://schemas.microsoft.com/office/drawing/2014/main" id="{F6FE600D-1AD4-4134-860F-3DC9274F42C6}"/>
              </a:ext>
            </a:extLst>
          </p:cNvPr>
          <p:cNvPicPr>
            <a:picLocks noChangeAspect="1"/>
          </p:cNvPicPr>
          <p:nvPr/>
        </p:nvPicPr>
        <p:blipFill>
          <a:blip r:embed="rId12"/>
          <a:stretch>
            <a:fillRect/>
          </a:stretch>
        </p:blipFill>
        <p:spPr>
          <a:xfrm>
            <a:off x="179646" y="450645"/>
            <a:ext cx="8669263" cy="3487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390" fill="hold"/>
                                        <p:tgtEl>
                                          <p:spTgt spid="6"/>
                                        </p:tgtEl>
                                      </p:cBhvr>
                                    </p:cmd>
                                  </p:childTnLst>
                                </p:cTn>
                              </p:par>
                              <p:par>
                                <p:cTn id="7" presetID="53" presetClass="entr" presetSubtype="16"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8" presetClass="emph" presetSubtype="0" repeatCount="indefinite" fill="hold" grpId="0" nodeType="withEffect">
                                  <p:stCondLst>
                                    <p:cond delay="0"/>
                                  </p:stCondLst>
                                  <p:childTnLst>
                                    <p:animRot by="21600000">
                                      <p:cBhvr>
                                        <p:cTn id="13" dur="20000" fill="hold"/>
                                        <p:tgtEl>
                                          <p:spTgt spid="5"/>
                                        </p:tgtEl>
                                        <p:attrNameLst>
                                          <p:attrName>r</p:attrName>
                                        </p:attrNameLst>
                                      </p:cBhvr>
                                    </p:animRot>
                                  </p:childTnLst>
                                </p:cTn>
                              </p:par>
                              <p:par>
                                <p:cTn id="14" presetID="42" presetClass="path" presetSubtype="0" accel="50000" decel="50000" fill="hold" nodeType="with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par>
                                <p:cTn id="18" presetID="16" presetClass="entr" presetSubtype="4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outHorizontal)">
                                      <p:cBhvr>
                                        <p:cTn id="20" dur="500"/>
                                        <p:tgtEl>
                                          <p:spTgt spid="17"/>
                                        </p:tgtEl>
                                      </p:cBhvr>
                                    </p:animEffec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6" presetClass="entr" presetSubtype="32"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out)">
                                      <p:cBhvr>
                                        <p:cTn id="33" dur="1000"/>
                                        <p:tgtEl>
                                          <p:spTgt spid="42"/>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37"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414D7F-537B-4EA0-8447-5A5BBB2C7C73}"/>
              </a:ext>
            </a:extLst>
          </p:cNvPr>
          <p:cNvGrpSpPr/>
          <p:nvPr/>
        </p:nvGrpSpPr>
        <p:grpSpPr>
          <a:xfrm>
            <a:off x="2053528" y="-25342"/>
            <a:ext cx="5287141" cy="1762593"/>
            <a:chOff x="2002780" y="-380229"/>
            <a:chExt cx="5287141" cy="1762593"/>
          </a:xfrm>
        </p:grpSpPr>
        <p:pic>
          <p:nvPicPr>
            <p:cNvPr id="11" name="图片 17">
              <a:extLst>
                <a:ext uri="{FF2B5EF4-FFF2-40B4-BE49-F238E27FC236}">
                  <a16:creationId xmlns:a16="http://schemas.microsoft.com/office/drawing/2014/main" id="{55C46806-5401-4D27-BBB4-650A3DE4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2" name="TextBox 11">
              <a:extLst>
                <a:ext uri="{FF2B5EF4-FFF2-40B4-BE49-F238E27FC236}">
                  <a16:creationId xmlns:a16="http://schemas.microsoft.com/office/drawing/2014/main" id="{33E0D4EA-0922-43CD-A840-272B11BE0C94}"/>
                </a:ext>
              </a:extLst>
            </p:cNvPr>
            <p:cNvSpPr txBox="1"/>
            <p:nvPr/>
          </p:nvSpPr>
          <p:spPr>
            <a:xfrm>
              <a:off x="2558685" y="-137911"/>
              <a:ext cx="4731236"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err="1">
                  <a:ln>
                    <a:noFill/>
                  </a:ln>
                  <a:solidFill>
                    <a:srgbClr val="00AF92">
                      <a:lumMod val="50000"/>
                    </a:srgbClr>
                  </a:solidFill>
                  <a:effectLst/>
                  <a:uLnTx/>
                  <a:uFillTx/>
                  <a:latin typeface="UTM Azuki" panose="02040603050506020204" pitchFamily="18" charset="0"/>
                  <a:ea typeface="+mn-ea"/>
                  <a:cs typeface="Arial"/>
                  <a:sym typeface="Arial"/>
                </a:rPr>
                <a:t>Giải</a:t>
              </a:r>
              <a:r>
                <a:rPr kumimoji="0" lang="en-US" sz="60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rPr>
                <a:t> </a:t>
              </a:r>
              <a:r>
                <a:rPr kumimoji="0" lang="en-US" sz="6000" b="0" i="0" u="none" strike="noStrike" kern="1200" cap="none" spc="0" normalizeH="0" baseline="0" noProof="0" dirty="0" err="1">
                  <a:ln>
                    <a:noFill/>
                  </a:ln>
                  <a:solidFill>
                    <a:srgbClr val="00AF92">
                      <a:lumMod val="50000"/>
                    </a:srgbClr>
                  </a:solidFill>
                  <a:effectLst/>
                  <a:uLnTx/>
                  <a:uFillTx/>
                  <a:latin typeface="UTM Azuki" panose="02040603050506020204" pitchFamily="18" charset="0"/>
                  <a:ea typeface="+mn-ea"/>
                  <a:cs typeface="Arial"/>
                  <a:sym typeface="Arial"/>
                </a:rPr>
                <a:t>nghĩa</a:t>
              </a:r>
              <a:r>
                <a:rPr kumimoji="0" lang="en-US" sz="60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rPr>
                <a:t> </a:t>
              </a:r>
              <a:r>
                <a:rPr kumimoji="0" lang="en-US" sz="6000" b="0" i="0" u="none" strike="noStrike" kern="1200" cap="none" spc="0" normalizeH="0" baseline="0" noProof="0" dirty="0" err="1">
                  <a:ln>
                    <a:noFill/>
                  </a:ln>
                  <a:solidFill>
                    <a:srgbClr val="00AF92">
                      <a:lumMod val="50000"/>
                    </a:srgbClr>
                  </a:solidFill>
                  <a:effectLst/>
                  <a:uLnTx/>
                  <a:uFillTx/>
                  <a:latin typeface="UTM Azuki" panose="02040603050506020204" pitchFamily="18" charset="0"/>
                  <a:ea typeface="+mn-ea"/>
                  <a:cs typeface="Arial"/>
                  <a:sym typeface="Arial"/>
                </a:rPr>
                <a:t>từ</a:t>
              </a:r>
              <a:endParaRPr kumimoji="0" lang="en-US" sz="60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endParaRPr>
            </a:p>
          </p:txBody>
        </p:sp>
      </p:grpSp>
      <p:sp>
        <p:nvSpPr>
          <p:cNvPr id="19" name="Text Box 401">
            <a:extLst>
              <a:ext uri="{FF2B5EF4-FFF2-40B4-BE49-F238E27FC236}">
                <a16:creationId xmlns:a16="http://schemas.microsoft.com/office/drawing/2014/main" id="{B487C6B4-061A-4A2D-9B80-1EA1B4F27FFA}"/>
              </a:ext>
            </a:extLst>
          </p:cNvPr>
          <p:cNvSpPr txBox="1">
            <a:spLocks noChangeArrowheads="1"/>
          </p:cNvSpPr>
          <p:nvPr/>
        </p:nvSpPr>
        <p:spPr bwMode="auto">
          <a:xfrm>
            <a:off x="223989" y="1797803"/>
            <a:ext cx="4533992" cy="2170381"/>
          </a:xfrm>
          <a:prstGeom prst="roundRect">
            <a:avLst/>
          </a:prstGeom>
          <a:solidFill>
            <a:srgbClr val="FF0000">
              <a:alpha val="21000"/>
            </a:srgbClr>
          </a:solidFill>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sz="4049" b="0" i="0" u="none" strike="noStrike" kern="1200" cap="none" spc="0" normalizeH="0" baseline="0" noProof="0">
                <a:ln>
                  <a:noFill/>
                </a:ln>
                <a:solidFill>
                  <a:srgbClr val="FF0000"/>
                </a:solidFill>
                <a:effectLst/>
                <a:uLnTx/>
                <a:uFillTx/>
                <a:latin typeface="UTM Flamenco" panose="02040603050506020204" pitchFamily="18" charset="0"/>
                <a:ea typeface="+mn-ea"/>
                <a:cs typeface="+mn-cs"/>
                <a:sym typeface="Arial"/>
              </a:rPr>
              <a:t>Vũ</a:t>
            </a:r>
            <a:r>
              <a:rPr kumimoji="0" lang="en-US" sz="4049" b="0" i="0" u="none" strike="noStrike" kern="1200" cap="none" spc="0" normalizeH="0" noProof="0">
                <a:ln>
                  <a:noFill/>
                </a:ln>
                <a:solidFill>
                  <a:srgbClr val="FF0000"/>
                </a:solidFill>
                <a:effectLst/>
                <a:uLnTx/>
                <a:uFillTx/>
                <a:latin typeface="UTM Flamenco" panose="02040603050506020204" pitchFamily="18" charset="0"/>
                <a:ea typeface="+mn-ea"/>
                <a:cs typeface="+mn-cs"/>
                <a:sym typeface="Arial"/>
              </a:rPr>
              <a:t> công</a:t>
            </a:r>
            <a:r>
              <a:rPr kumimoji="0" lang="en-US" sz="4049" b="0" i="0" u="none" strike="noStrike" kern="1200" cap="none" spc="0" normalizeH="0" baseline="0" noProof="0">
                <a:ln>
                  <a:noFill/>
                </a:ln>
                <a:solidFill>
                  <a:srgbClr val="FF0000"/>
                </a:solidFill>
                <a:effectLst/>
                <a:uLnTx/>
                <a:uFillTx/>
                <a:latin typeface="UTM Flamenco" panose="02040603050506020204" pitchFamily="18" charset="0"/>
                <a:ea typeface="+mn-ea"/>
                <a:cs typeface="+mn-cs"/>
                <a:sym typeface="Arial"/>
              </a:rPr>
              <a:t>:</a:t>
            </a:r>
            <a:r>
              <a:rPr kumimoji="0" lang="en-US" sz="4049" b="0" i="0" u="none" strike="noStrike" kern="1200" cap="none" spc="0" normalizeH="0" baseline="0" noProof="0">
                <a:ln>
                  <a:noFill/>
                </a:ln>
                <a:solidFill>
                  <a:srgbClr val="00AF92">
                    <a:lumMod val="50000"/>
                  </a:srgbClr>
                </a:solidFill>
                <a:effectLst/>
                <a:uLnTx/>
                <a:uFillTx/>
                <a:latin typeface="UTM Flamenco" panose="02040603050506020204" pitchFamily="18" charset="0"/>
                <a:ea typeface="+mn-ea"/>
                <a:cs typeface="+mn-cs"/>
                <a:sym typeface="Arial"/>
              </a:rPr>
              <a:t> </a:t>
            </a:r>
            <a:r>
              <a:rPr kumimoji="0" lang="en-US" sz="4049" b="0" i="0" u="none" strike="noStrike" kern="1200" cap="none" spc="0" normalizeH="0" baseline="0" noProof="0">
                <a:ln>
                  <a:noFill/>
                </a:ln>
                <a:solidFill>
                  <a:srgbClr val="C65885">
                    <a:lumMod val="10000"/>
                  </a:srgbClr>
                </a:solidFill>
                <a:effectLst/>
                <a:uLnTx/>
                <a:uFillTx/>
                <a:latin typeface="UTM Flamenco" panose="02040603050506020204" pitchFamily="18" charset="0"/>
                <a:ea typeface="+mn-ea"/>
                <a:cs typeface="+mn-cs"/>
                <a:sym typeface="Arial"/>
              </a:rPr>
              <a:t>người</a:t>
            </a:r>
            <a:r>
              <a:rPr kumimoji="0" lang="en-US" sz="4049" b="0" i="0" u="none" strike="noStrike" kern="1200" cap="none" spc="0" normalizeH="0" noProof="0">
                <a:ln>
                  <a:noFill/>
                </a:ln>
                <a:solidFill>
                  <a:srgbClr val="C65885">
                    <a:lumMod val="10000"/>
                  </a:srgbClr>
                </a:solidFill>
                <a:effectLst/>
                <a:uLnTx/>
                <a:uFillTx/>
                <a:latin typeface="UTM Flamenco" panose="02040603050506020204" pitchFamily="18" charset="0"/>
                <a:ea typeface="+mn-ea"/>
                <a:cs typeface="+mn-cs"/>
                <a:sym typeface="Arial"/>
              </a:rPr>
              <a:t> nhảy múa trong các tiết mục biểu diễn</a:t>
            </a:r>
            <a:endParaRPr kumimoji="0" lang="en-US" sz="4049" b="0" i="0" u="none" strike="noStrike" kern="1200" cap="none" spc="0" normalizeH="0" baseline="0" noProof="0" dirty="0">
              <a:ln>
                <a:noFill/>
              </a:ln>
              <a:solidFill>
                <a:srgbClr val="C65885">
                  <a:lumMod val="10000"/>
                </a:srgbClr>
              </a:solidFill>
              <a:effectLst/>
              <a:uLnTx/>
              <a:uFillTx/>
              <a:latin typeface="UTM Flamenco" panose="02040603050506020204" pitchFamily="18" charset="0"/>
              <a:ea typeface="+mn-ea"/>
              <a:cs typeface="+mn-cs"/>
              <a:sym typeface="Arial"/>
            </a:endParaRPr>
          </a:p>
        </p:txBody>
      </p:sp>
      <p:pic>
        <p:nvPicPr>
          <p:cNvPr id="4" name="Picture 3">
            <a:extLst>
              <a:ext uri="{FF2B5EF4-FFF2-40B4-BE49-F238E27FC236}">
                <a16:creationId xmlns:a16="http://schemas.microsoft.com/office/drawing/2014/main" id="{BCBB317B-60DF-41EC-881F-0ADA73950EEF}"/>
              </a:ext>
            </a:extLst>
          </p:cNvPr>
          <p:cNvPicPr>
            <a:picLocks noChangeAspect="1"/>
          </p:cNvPicPr>
          <p:nvPr/>
        </p:nvPicPr>
        <p:blipFill>
          <a:blip r:embed="rId3"/>
          <a:stretch>
            <a:fillRect/>
          </a:stretch>
        </p:blipFill>
        <p:spPr>
          <a:xfrm>
            <a:off x="4888185" y="1797803"/>
            <a:ext cx="4120410" cy="2740697"/>
          </a:xfrm>
          <a:prstGeom prst="rect">
            <a:avLst/>
          </a:prstGeom>
        </p:spPr>
      </p:pic>
    </p:spTree>
    <p:extLst>
      <p:ext uri="{BB962C8B-B14F-4D97-AF65-F5344CB8AC3E}">
        <p14:creationId xmlns:p14="http://schemas.microsoft.com/office/powerpoint/2010/main" val="254745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01">
            <a:extLst>
              <a:ext uri="{FF2B5EF4-FFF2-40B4-BE49-F238E27FC236}">
                <a16:creationId xmlns:a16="http://schemas.microsoft.com/office/drawing/2014/main" id="{0252B8C7-1F2A-4741-9751-9C68D9A8373C}"/>
              </a:ext>
            </a:extLst>
          </p:cNvPr>
          <p:cNvSpPr txBox="1">
            <a:spLocks noChangeArrowheads="1"/>
          </p:cNvSpPr>
          <p:nvPr/>
        </p:nvSpPr>
        <p:spPr bwMode="auto">
          <a:xfrm>
            <a:off x="4238787" y="1872414"/>
            <a:ext cx="4534693" cy="1838801"/>
          </a:xfrm>
          <a:prstGeom prst="roundRect">
            <a:avLst/>
          </a:prstGeom>
          <a:solidFill>
            <a:srgbClr val="FF0000">
              <a:alpha val="21000"/>
            </a:srgbClr>
          </a:solidFill>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a:noFill/>
                </a:ln>
                <a:solidFill>
                  <a:srgbClr val="00AF92">
                    <a:lumMod val="50000"/>
                  </a:srgbClr>
                </a:solidFill>
                <a:effectLst/>
                <a:uLnTx/>
                <a:uFillTx/>
                <a:latin typeface="UTM Androgyne" panose="02040603050506020204" pitchFamily="18" charset="0"/>
                <a:ea typeface="+mn-ea"/>
                <a:cs typeface="+mn-cs"/>
                <a:sym typeface="Arial"/>
              </a:rPr>
              <a:t>Muông</a:t>
            </a:r>
            <a:r>
              <a:rPr kumimoji="0" lang="en-US" sz="5400" b="1" i="0" u="none" strike="noStrike" kern="1200" cap="none" spc="0" normalizeH="0" noProof="0">
                <a:ln>
                  <a:noFill/>
                </a:ln>
                <a:solidFill>
                  <a:srgbClr val="00AF92">
                    <a:lumMod val="50000"/>
                  </a:srgbClr>
                </a:solidFill>
                <a:effectLst/>
                <a:uLnTx/>
                <a:uFillTx/>
                <a:latin typeface="UTM Androgyne" panose="02040603050506020204" pitchFamily="18" charset="0"/>
                <a:ea typeface="+mn-ea"/>
                <a:cs typeface="+mn-cs"/>
                <a:sym typeface="Arial"/>
              </a:rPr>
              <a:t> thú</a:t>
            </a:r>
            <a:r>
              <a:rPr kumimoji="0" lang="en-US" sz="5400" b="1" i="0" u="none" strike="noStrike" kern="1200" cap="none" spc="0" normalizeH="0" baseline="0" noProof="0">
                <a:ln>
                  <a:noFill/>
                </a:ln>
                <a:solidFill>
                  <a:srgbClr val="00AF92">
                    <a:lumMod val="50000"/>
                  </a:srgbClr>
                </a:solidFill>
                <a:effectLst/>
                <a:uLnTx/>
                <a:uFillTx/>
                <a:latin typeface="UTM Androgyne" panose="02040603050506020204" pitchFamily="18" charset="0"/>
                <a:ea typeface="+mn-ea"/>
                <a:cs typeface="+mn-cs"/>
                <a:sym typeface="Arial"/>
              </a:rPr>
              <a:t>: </a:t>
            </a:r>
          </a:p>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a:ln>
                  <a:noFill/>
                </a:ln>
                <a:solidFill>
                  <a:srgbClr val="C65885">
                    <a:lumMod val="10000"/>
                  </a:srgbClr>
                </a:solidFill>
                <a:effectLst/>
                <a:uLnTx/>
                <a:uFillTx/>
                <a:latin typeface="UTM Androgyne" panose="02040603050506020204" pitchFamily="18" charset="0"/>
                <a:ea typeface="+mn-ea"/>
                <a:cs typeface="+mn-cs"/>
                <a:sym typeface="Arial"/>
              </a:rPr>
              <a:t>Chim và</a:t>
            </a:r>
            <a:r>
              <a:rPr kumimoji="0" lang="en-US" sz="4800" b="0" i="0" u="none" strike="noStrike" kern="1200" cap="none" spc="0" normalizeH="0" noProof="0">
                <a:ln>
                  <a:noFill/>
                </a:ln>
                <a:solidFill>
                  <a:srgbClr val="C65885">
                    <a:lumMod val="10000"/>
                  </a:srgbClr>
                </a:solidFill>
                <a:effectLst/>
                <a:uLnTx/>
                <a:uFillTx/>
                <a:latin typeface="UTM Androgyne" panose="02040603050506020204" pitchFamily="18" charset="0"/>
                <a:ea typeface="+mn-ea"/>
                <a:cs typeface="+mn-cs"/>
                <a:sym typeface="Arial"/>
              </a:rPr>
              <a:t> thú</a:t>
            </a:r>
            <a:endParaRPr kumimoji="0" lang="en-US" sz="4800" b="0" i="0" u="none" strike="noStrike" kern="1200" cap="none" spc="0" normalizeH="0" baseline="0" noProof="0" dirty="0">
              <a:ln>
                <a:noFill/>
              </a:ln>
              <a:solidFill>
                <a:srgbClr val="C65885">
                  <a:lumMod val="10000"/>
                </a:srgbClr>
              </a:solidFill>
              <a:effectLst/>
              <a:uLnTx/>
              <a:uFillTx/>
              <a:latin typeface="UTM Androgyne" panose="02040603050506020204" pitchFamily="18" charset="0"/>
              <a:ea typeface="+mn-ea"/>
              <a:cs typeface="+mn-cs"/>
              <a:sym typeface="Arial"/>
            </a:endParaRPr>
          </a:p>
        </p:txBody>
      </p:sp>
      <p:grpSp>
        <p:nvGrpSpPr>
          <p:cNvPr id="3" name="Group 2">
            <a:extLst>
              <a:ext uri="{FF2B5EF4-FFF2-40B4-BE49-F238E27FC236}">
                <a16:creationId xmlns:a16="http://schemas.microsoft.com/office/drawing/2014/main" id="{D8642DD3-1682-4913-861D-E185AC05B386}"/>
              </a:ext>
            </a:extLst>
          </p:cNvPr>
          <p:cNvGrpSpPr/>
          <p:nvPr/>
        </p:nvGrpSpPr>
        <p:grpSpPr>
          <a:xfrm>
            <a:off x="4376831" y="240224"/>
            <a:ext cx="4396649" cy="1445064"/>
            <a:chOff x="3856198" y="93785"/>
            <a:chExt cx="4396649" cy="1445064"/>
          </a:xfrm>
        </p:grpSpPr>
        <p:pic>
          <p:nvPicPr>
            <p:cNvPr id="9" name="图片 17">
              <a:extLst>
                <a:ext uri="{FF2B5EF4-FFF2-40B4-BE49-F238E27FC236}">
                  <a16:creationId xmlns:a16="http://schemas.microsoft.com/office/drawing/2014/main" id="{7E258223-CA92-4327-89D9-67A5B2DC7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198" y="93785"/>
              <a:ext cx="4202919" cy="1445064"/>
            </a:xfrm>
            <a:prstGeom prst="rect">
              <a:avLst/>
            </a:prstGeom>
          </p:spPr>
        </p:pic>
        <p:sp>
          <p:nvSpPr>
            <p:cNvPr id="10" name="TextBox 9">
              <a:extLst>
                <a:ext uri="{FF2B5EF4-FFF2-40B4-BE49-F238E27FC236}">
                  <a16:creationId xmlns:a16="http://schemas.microsoft.com/office/drawing/2014/main" id="{B8DBBE2D-5AD6-4FFA-946E-2B11975E9A75}"/>
                </a:ext>
              </a:extLst>
            </p:cNvPr>
            <p:cNvSpPr txBox="1"/>
            <p:nvPr/>
          </p:nvSpPr>
          <p:spPr>
            <a:xfrm>
              <a:off x="4280136" y="280911"/>
              <a:ext cx="3972711" cy="830997"/>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a:noFill/>
                  </a:ln>
                  <a:solidFill>
                    <a:srgbClr val="00B050"/>
                  </a:solidFill>
                  <a:effectLst/>
                  <a:uLnTx/>
                  <a:uFillTx/>
                  <a:latin typeface="UTM Azuki" panose="02040603050506020204" pitchFamily="18" charset="0"/>
                  <a:ea typeface="+mn-ea"/>
                  <a:cs typeface="Arial"/>
                  <a:sym typeface="Arial"/>
                </a:rPr>
                <a:t>Giải</a:t>
              </a:r>
              <a:r>
                <a:rPr kumimoji="0" lang="en-US" sz="4800" b="0" i="0" u="none" strike="noStrike" kern="1200" cap="none" spc="0" normalizeH="0" baseline="0" noProof="0" dirty="0">
                  <a:ln>
                    <a:noFill/>
                  </a:ln>
                  <a:solidFill>
                    <a:srgbClr val="00B050"/>
                  </a:solidFill>
                  <a:effectLst/>
                  <a:uLnTx/>
                  <a:uFillTx/>
                  <a:latin typeface="UTM Azuki" panose="02040603050506020204" pitchFamily="18" charset="0"/>
                  <a:ea typeface="+mn-ea"/>
                  <a:cs typeface="Arial"/>
                  <a:sym typeface="Arial"/>
                </a:rPr>
                <a:t> </a:t>
              </a:r>
              <a:r>
                <a:rPr kumimoji="0" lang="en-US" sz="4800" b="0" i="0" u="none" strike="noStrike" kern="1200" cap="none" spc="0" normalizeH="0" baseline="0" noProof="0" dirty="0" err="1">
                  <a:ln>
                    <a:noFill/>
                  </a:ln>
                  <a:solidFill>
                    <a:srgbClr val="00B050"/>
                  </a:solidFill>
                  <a:effectLst/>
                  <a:uLnTx/>
                  <a:uFillTx/>
                  <a:latin typeface="UTM Azuki" panose="02040603050506020204" pitchFamily="18" charset="0"/>
                  <a:ea typeface="+mn-ea"/>
                  <a:cs typeface="Arial"/>
                  <a:sym typeface="Arial"/>
                </a:rPr>
                <a:t>nghĩa</a:t>
              </a:r>
              <a:r>
                <a:rPr kumimoji="0" lang="en-US" sz="4800" b="0" i="0" u="none" strike="noStrike" kern="1200" cap="none" spc="0" normalizeH="0" baseline="0" noProof="0" dirty="0">
                  <a:ln>
                    <a:noFill/>
                  </a:ln>
                  <a:solidFill>
                    <a:srgbClr val="00B050"/>
                  </a:solidFill>
                  <a:effectLst/>
                  <a:uLnTx/>
                  <a:uFillTx/>
                  <a:latin typeface="UTM Azuki" panose="02040603050506020204" pitchFamily="18" charset="0"/>
                  <a:ea typeface="+mn-ea"/>
                  <a:cs typeface="Arial"/>
                  <a:sym typeface="Arial"/>
                </a:rPr>
                <a:t> </a:t>
              </a:r>
              <a:r>
                <a:rPr kumimoji="0" lang="en-US" sz="4800" b="0" i="0" u="none" strike="noStrike" kern="1200" cap="none" spc="0" normalizeH="0" baseline="0" noProof="0" dirty="0" err="1">
                  <a:ln>
                    <a:noFill/>
                  </a:ln>
                  <a:solidFill>
                    <a:srgbClr val="00B050"/>
                  </a:solidFill>
                  <a:effectLst/>
                  <a:uLnTx/>
                  <a:uFillTx/>
                  <a:latin typeface="UTM Azuki" panose="02040603050506020204" pitchFamily="18" charset="0"/>
                  <a:ea typeface="+mn-ea"/>
                  <a:cs typeface="Arial"/>
                  <a:sym typeface="Arial"/>
                </a:rPr>
                <a:t>từ</a:t>
              </a:r>
              <a:endParaRPr kumimoji="0" lang="en-US" sz="4800" b="0" i="0" u="none" strike="noStrike" kern="1200" cap="none" spc="0" normalizeH="0" baseline="0" noProof="0" dirty="0">
                <a:ln>
                  <a:noFill/>
                </a:ln>
                <a:solidFill>
                  <a:srgbClr val="00B050"/>
                </a:solidFill>
                <a:effectLst/>
                <a:uLnTx/>
                <a:uFillTx/>
                <a:latin typeface="UTM Azuki" panose="02040603050506020204" pitchFamily="18" charset="0"/>
                <a:ea typeface="+mn-ea"/>
                <a:cs typeface="Arial"/>
                <a:sym typeface="Arial"/>
              </a:endParaRPr>
            </a:p>
          </p:txBody>
        </p:sp>
      </p:grpSp>
      <p:pic>
        <p:nvPicPr>
          <p:cNvPr id="2052" name="Picture 4" descr="Vector động vật muông thú - Free.Vector6.com">
            <a:extLst>
              <a:ext uri="{FF2B5EF4-FFF2-40B4-BE49-F238E27FC236}">
                <a16:creationId xmlns:a16="http://schemas.microsoft.com/office/drawing/2014/main" id="{7557FF42-DBCB-42C9-A7FC-6E967FE24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8" t="-379"/>
          <a:stretch/>
        </p:blipFill>
        <p:spPr bwMode="auto">
          <a:xfrm>
            <a:off x="829158" y="556651"/>
            <a:ext cx="3229913" cy="437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28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2161909" y="75872"/>
            <a:ext cx="483523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a:ln w="9525">
                  <a:solidFill>
                    <a:srgbClr val="FFDC69"/>
                  </a:solidFill>
                </a:ln>
                <a:solidFill>
                  <a:srgbClr val="5A3015">
                    <a:lumMod val="75000"/>
                  </a:srgbClr>
                </a:solidFill>
                <a:effectLst>
                  <a:outerShdw blurRad="12700" dist="25400" sx="101000" sy="101000" algn="tl">
                    <a:srgbClr val="EEBE65">
                      <a:alpha val="93000"/>
                    </a:srgbClr>
                  </a:outerShdw>
                </a:effectLst>
                <a:uLnTx/>
                <a:uFillTx/>
                <a:latin typeface="UTM Aquarelle" panose="02040603050506020204" pitchFamily="18" charset="0"/>
                <a:cs typeface="Arial"/>
                <a:sym typeface="Arial"/>
              </a:rPr>
              <a:t>Cùng</a:t>
            </a:r>
            <a:r>
              <a:rPr kumimoji="0" lang="en-US" altLang="zh-CN" sz="6000" b="1" i="0" u="none" strike="noStrike" kern="0" cap="none" spc="0" normalizeH="0" noProof="0">
                <a:ln w="9525">
                  <a:solidFill>
                    <a:srgbClr val="FFDC69"/>
                  </a:solidFill>
                </a:ln>
                <a:solidFill>
                  <a:srgbClr val="5A3015">
                    <a:lumMod val="75000"/>
                  </a:srgbClr>
                </a:solidFill>
                <a:effectLst>
                  <a:outerShdw blurRad="12700" dist="25400" sx="101000" sy="101000" algn="tl">
                    <a:srgbClr val="EEBE65">
                      <a:alpha val="93000"/>
                    </a:srgbClr>
                  </a:outerShdw>
                </a:effectLst>
                <a:uLnTx/>
                <a:uFillTx/>
                <a:latin typeface="UTM Aquarelle" panose="02040603050506020204" pitchFamily="18" charset="0"/>
                <a:cs typeface="Arial"/>
                <a:sym typeface="Arial"/>
              </a:rPr>
              <a:t> tìm hiểu</a:t>
            </a:r>
            <a:endParaRPr kumimoji="0" lang="zh-CN" altLang="en-US" sz="6000" b="1" i="0" u="none" strike="noStrike" kern="0" cap="none" spc="0" normalizeH="0" baseline="0" noProof="0" dirty="0">
              <a:ln w="9525">
                <a:solidFill>
                  <a:srgbClr val="FFDC69"/>
                </a:solidFill>
              </a:ln>
              <a:solidFill>
                <a:srgbClr val="5A3015">
                  <a:lumMod val="75000"/>
                </a:srgbClr>
              </a:solidFill>
              <a:effectLst>
                <a:outerShdw blurRad="12700" dist="25400" sx="101000" sy="101000" algn="tl">
                  <a:srgbClr val="EEBE65">
                    <a:alpha val="93000"/>
                  </a:srgbClr>
                </a:outerShdw>
              </a:effectLst>
              <a:uLnTx/>
              <a:uFillTx/>
              <a:latin typeface="UTM Aquarelle" panose="02040603050506020204" pitchFamily="18" charset="0"/>
              <a:cs typeface="Arial"/>
              <a:sym typeface="Arial"/>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57014" y="1283907"/>
            <a:ext cx="8813872" cy="3597880"/>
          </a:xfrm>
          <a:custGeom>
            <a:avLst/>
            <a:gdLst>
              <a:gd name="connsiteX0" fmla="*/ 0 w 8813872"/>
              <a:gd name="connsiteY0" fmla="*/ 0 h 3597880"/>
              <a:gd name="connsiteX1" fmla="*/ 8813872 w 8813872"/>
              <a:gd name="connsiteY1" fmla="*/ 0 h 3597880"/>
              <a:gd name="connsiteX2" fmla="*/ 8813872 w 8813872"/>
              <a:gd name="connsiteY2" fmla="*/ 3597880 h 3597880"/>
              <a:gd name="connsiteX3" fmla="*/ 0 w 8813872"/>
              <a:gd name="connsiteY3" fmla="*/ 3597880 h 3597880"/>
              <a:gd name="connsiteX4" fmla="*/ 0 w 8813872"/>
              <a:gd name="connsiteY4" fmla="*/ 0 h 359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872" h="3597880" fill="none" extrusionOk="0">
                <a:moveTo>
                  <a:pt x="0" y="0"/>
                </a:moveTo>
                <a:cubicBezTo>
                  <a:pt x="1368794" y="-133017"/>
                  <a:pt x="5102959" y="-123057"/>
                  <a:pt x="8813872" y="0"/>
                </a:cubicBezTo>
                <a:cubicBezTo>
                  <a:pt x="8741191" y="1179977"/>
                  <a:pt x="8783095" y="2335897"/>
                  <a:pt x="8813872" y="3597880"/>
                </a:cubicBezTo>
                <a:cubicBezTo>
                  <a:pt x="7345312" y="3595679"/>
                  <a:pt x="3066802" y="3468109"/>
                  <a:pt x="0" y="3597880"/>
                </a:cubicBezTo>
                <a:cubicBezTo>
                  <a:pt x="62819" y="2276839"/>
                  <a:pt x="-160207" y="719604"/>
                  <a:pt x="0" y="0"/>
                </a:cubicBezTo>
                <a:close/>
              </a:path>
              <a:path w="8813872" h="3597880" stroke="0" extrusionOk="0">
                <a:moveTo>
                  <a:pt x="0" y="0"/>
                </a:moveTo>
                <a:cubicBezTo>
                  <a:pt x="1910930" y="-157587"/>
                  <a:pt x="7654575" y="-63908"/>
                  <a:pt x="8813872" y="0"/>
                </a:cubicBezTo>
                <a:cubicBezTo>
                  <a:pt x="8644463" y="875065"/>
                  <a:pt x="8645730" y="2475027"/>
                  <a:pt x="8813872" y="3597880"/>
                </a:cubicBezTo>
                <a:cubicBezTo>
                  <a:pt x="6625664" y="3496882"/>
                  <a:pt x="3911643" y="3718936"/>
                  <a:pt x="0" y="3597880"/>
                </a:cubicBezTo>
                <a:cubicBezTo>
                  <a:pt x="-124967" y="2010423"/>
                  <a:pt x="-10970" y="867010"/>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A98EE271-B6DE-46C8-9BCF-B7179578AE82}"/>
              </a:ext>
            </a:extLst>
          </p:cNvPr>
          <p:cNvSpPr txBox="1"/>
          <p:nvPr/>
        </p:nvSpPr>
        <p:spPr>
          <a:xfrm>
            <a:off x="258000" y="1326651"/>
            <a:ext cx="8611900" cy="1292662"/>
          </a:xfrm>
          <a:prstGeom prst="rect">
            <a:avLst/>
          </a:prstGeom>
          <a:noFill/>
        </p:spPr>
        <p:txBody>
          <a:bodyPr wrap="square">
            <a:spAutoFit/>
          </a:bodyPr>
          <a:lstStyle/>
          <a:p>
            <a:pPr lvl="0" algn="just"/>
            <a:r>
              <a:rPr lang="vi-VN" sz="2600">
                <a:latin typeface="Times New Roman" panose="02020603050405020304" pitchFamily="18" charset="0"/>
              </a:rPr>
              <a:t>1.</a:t>
            </a:r>
            <a:r>
              <a:rPr lang="en-US" sz="2600">
                <a:latin typeface="Times New Roman" panose="02020603050405020304" pitchFamily="18" charset="0"/>
              </a:rPr>
              <a:t> </a:t>
            </a:r>
            <a:r>
              <a:rPr lang="vi-VN" sz="2600">
                <a:latin typeface="Times New Roman" panose="02020603050405020304" pitchFamily="18" charset="0"/>
              </a:rPr>
              <a:t>Những chi tiết nào cho thấy trống đồng Đông Sơn đa dạng?</a:t>
            </a:r>
          </a:p>
          <a:p>
            <a:pPr lvl="0" algn="just"/>
            <a:r>
              <a:rPr lang="vi-VN" sz="2600">
                <a:latin typeface="Times New Roman" panose="02020603050405020304" pitchFamily="18" charset="0"/>
              </a:rPr>
              <a:t>2.</a:t>
            </a:r>
            <a:r>
              <a:rPr lang="en-US" sz="2600">
                <a:latin typeface="Times New Roman" panose="02020603050405020304" pitchFamily="18" charset="0"/>
              </a:rPr>
              <a:t> </a:t>
            </a:r>
            <a:r>
              <a:rPr lang="vi-VN" sz="2600">
                <a:latin typeface="Times New Roman" panose="02020603050405020304" pitchFamily="18" charset="0"/>
              </a:rPr>
              <a:t>Tìm những hình ảnh miêu tả cách trang trí, sắp xếp hoa văn trên trống đồng Đông Sơn.</a:t>
            </a:r>
            <a:endParaRPr lang="en-US" sz="2600">
              <a:latin typeface="Times New Roman" panose="02020603050405020304" pitchFamily="18" charset="0"/>
            </a:endParaRPr>
          </a:p>
        </p:txBody>
      </p:sp>
      <p:grpSp>
        <p:nvGrpSpPr>
          <p:cNvPr id="46" name="Group 45">
            <a:extLst>
              <a:ext uri="{FF2B5EF4-FFF2-40B4-BE49-F238E27FC236}">
                <a16:creationId xmlns:a16="http://schemas.microsoft.com/office/drawing/2014/main" id="{6B3C2D51-346C-4553-8F75-DC026CDB0D0A}"/>
              </a:ext>
            </a:extLst>
          </p:cNvPr>
          <p:cNvGrpSpPr/>
          <p:nvPr/>
        </p:nvGrpSpPr>
        <p:grpSpPr>
          <a:xfrm>
            <a:off x="-4054" y="31409"/>
            <a:ext cx="2407468" cy="1258205"/>
            <a:chOff x="2967782" y="3733099"/>
            <a:chExt cx="2634167" cy="1544402"/>
          </a:xfrm>
        </p:grpSpPr>
        <p:pic>
          <p:nvPicPr>
            <p:cNvPr id="49" name="Picture 48" descr="A picture containing text, linedrawing&#10;&#10;Description automatically generated">
              <a:extLst>
                <a:ext uri="{FF2B5EF4-FFF2-40B4-BE49-F238E27FC236}">
                  <a16:creationId xmlns:a16="http://schemas.microsoft.com/office/drawing/2014/main" id="{6520FBB3-0F0C-4205-A6A1-627301C604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grpSp>
        <p:nvGrpSpPr>
          <p:cNvPr id="52" name="Group 51">
            <a:extLst>
              <a:ext uri="{FF2B5EF4-FFF2-40B4-BE49-F238E27FC236}">
                <a16:creationId xmlns:a16="http://schemas.microsoft.com/office/drawing/2014/main" id="{AF67D097-7193-49AB-8E77-68E0B0D62CE0}"/>
              </a:ext>
            </a:extLst>
          </p:cNvPr>
          <p:cNvGrpSpPr/>
          <p:nvPr/>
        </p:nvGrpSpPr>
        <p:grpSpPr>
          <a:xfrm>
            <a:off x="6797774" y="0"/>
            <a:ext cx="2450829" cy="1194454"/>
            <a:chOff x="2967782" y="3733099"/>
            <a:chExt cx="2634167" cy="1544402"/>
          </a:xfrm>
        </p:grpSpPr>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4" name="Picture 53" descr="A picture containing text, linedrawing&#10;&#10;Description automatically generated">
              <a:extLst>
                <a:ext uri="{FF2B5EF4-FFF2-40B4-BE49-F238E27FC236}">
                  <a16:creationId xmlns:a16="http://schemas.microsoft.com/office/drawing/2014/main" id="{CA772A11-2EEF-4E77-8F9E-30BED6BD01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pic>
        <p:nvPicPr>
          <p:cNvPr id="3" name="Picture 2">
            <a:extLst>
              <a:ext uri="{FF2B5EF4-FFF2-40B4-BE49-F238E27FC236}">
                <a16:creationId xmlns:a16="http://schemas.microsoft.com/office/drawing/2014/main" id="{9D73A6D1-047C-4159-B1C7-E2BC52FE349B}"/>
              </a:ext>
            </a:extLst>
          </p:cNvPr>
          <p:cNvPicPr>
            <a:picLocks noChangeAspect="1"/>
          </p:cNvPicPr>
          <p:nvPr/>
        </p:nvPicPr>
        <p:blipFill>
          <a:blip r:embed="rId5"/>
          <a:stretch>
            <a:fillRect/>
          </a:stretch>
        </p:blipFill>
        <p:spPr>
          <a:xfrm>
            <a:off x="1360024" y="2483289"/>
            <a:ext cx="3102939" cy="866561"/>
          </a:xfrm>
          <a:prstGeom prst="rect">
            <a:avLst/>
          </a:prstGeom>
        </p:spPr>
      </p:pic>
      <p:pic>
        <p:nvPicPr>
          <p:cNvPr id="5" name="Picture 4">
            <a:extLst>
              <a:ext uri="{FF2B5EF4-FFF2-40B4-BE49-F238E27FC236}">
                <a16:creationId xmlns:a16="http://schemas.microsoft.com/office/drawing/2014/main" id="{29DB18A3-3143-489B-A686-7B0F879C5BC4}"/>
              </a:ext>
            </a:extLst>
          </p:cNvPr>
          <p:cNvPicPr>
            <a:picLocks noChangeAspect="1"/>
          </p:cNvPicPr>
          <p:nvPr/>
        </p:nvPicPr>
        <p:blipFill>
          <a:blip r:embed="rId6"/>
          <a:stretch>
            <a:fillRect/>
          </a:stretch>
        </p:blipFill>
        <p:spPr>
          <a:xfrm>
            <a:off x="5320259" y="2465393"/>
            <a:ext cx="2225517" cy="884457"/>
          </a:xfrm>
          <a:prstGeom prst="rect">
            <a:avLst/>
          </a:prstGeom>
        </p:spPr>
      </p:pic>
      <p:sp>
        <p:nvSpPr>
          <p:cNvPr id="6" name="TextBox 5">
            <a:extLst>
              <a:ext uri="{FF2B5EF4-FFF2-40B4-BE49-F238E27FC236}">
                <a16:creationId xmlns:a16="http://schemas.microsoft.com/office/drawing/2014/main" id="{223BCF49-6D5F-4DE8-9F97-6C919D1C7D00}"/>
              </a:ext>
            </a:extLst>
          </p:cNvPr>
          <p:cNvSpPr txBox="1"/>
          <p:nvPr/>
        </p:nvSpPr>
        <p:spPr>
          <a:xfrm>
            <a:off x="266050" y="3210056"/>
            <a:ext cx="8611899" cy="1729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3.Những hình ảnh về con người và thiên nhiên trên trống đồng thể hiện ước mong gì?</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4.Vì sao trống đồng là niềm tự hào chính đáng của người Việt Nam?</a:t>
            </a:r>
            <a:endParaRPr kumimoji="0" lang="vi-VN" sz="26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39277798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par>
                                <p:cTn id="15" presetID="42"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30000" fill="hold"/>
                                        <p:tgtEl>
                                          <p:spTgt spid="1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outVertical)">
                                      <p:cBhvr>
                                        <p:cTn id="26" dur="1500"/>
                                        <p:tgtEl>
                                          <p:spTgt spid="39"/>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randombar(horizontal)">
                                      <p:cBhvr>
                                        <p:cTn id="30" dur="1000"/>
                                        <p:tgtEl>
                                          <p:spTgt spid="42"/>
                                        </p:tgtEl>
                                      </p:cBhvr>
                                    </p:animEffect>
                                  </p:childTnLst>
                                </p:cTn>
                              </p:par>
                            </p:childTnLst>
                          </p:cTn>
                        </p:par>
                        <p:par>
                          <p:cTn id="31" fill="hold">
                            <p:stCondLst>
                              <p:cond delay="2500"/>
                            </p:stCondLst>
                            <p:childTnLst>
                              <p:par>
                                <p:cTn id="32" presetID="2" presetClass="entr" presetSubtype="4"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16" presetClass="entr" presetSubtype="21"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251847" y="-85241"/>
            <a:ext cx="6458919" cy="2131408"/>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sz="6600" b="0" i="0" u="none" strike="noStrike" kern="1200" cap="none" spc="0" normalizeH="0" baseline="0" noProof="0">
                <a:ln>
                  <a:noFill/>
                </a:ln>
                <a:solidFill>
                  <a:schemeClr val="accent5">
                    <a:lumMod val="75000"/>
                  </a:schemeClr>
                </a:solidFill>
                <a:effectLst/>
                <a:uLnTx/>
                <a:uFillTx/>
                <a:latin typeface="UTM Azuki" panose="02040603050506020204" pitchFamily="18" charset="0"/>
                <a:ea typeface="+mn-ea"/>
                <a:cs typeface="Arial"/>
                <a:sym typeface="Arial"/>
              </a:rPr>
              <a:t>Thảo luận nhóm 4 để trả lời câu hỏi</a:t>
            </a:r>
            <a:endParaRPr kumimoji="0" lang="en-US" sz="6600" b="0" i="0" u="none" strike="noStrike" kern="1200" cap="none" spc="0" normalizeH="0" baseline="0" noProof="0" dirty="0">
              <a:ln>
                <a:noFill/>
              </a:ln>
              <a:solidFill>
                <a:schemeClr val="accent5">
                  <a:lumMod val="75000"/>
                </a:schemeClr>
              </a:solidFill>
              <a:effectLst/>
              <a:uLnTx/>
              <a:uFillTx/>
              <a:latin typeface="UTM Azuki" panose="02040603050506020204" pitchFamily="18" charset="0"/>
              <a:ea typeface="+mn-ea"/>
              <a:cs typeface="Arial"/>
              <a:sym typeface="Arial"/>
            </a:endParaRPr>
          </a:p>
        </p:txBody>
      </p:sp>
      <p:pic>
        <p:nvPicPr>
          <p:cNvPr id="26" name="Picture 25" descr="A group of dolls&#10;&#10;Description automatically generated with low confidence">
            <a:extLst>
              <a:ext uri="{FF2B5EF4-FFF2-40B4-BE49-F238E27FC236}">
                <a16:creationId xmlns:a16="http://schemas.microsoft.com/office/drawing/2014/main" id="{CA889846-C9E3-4EA5-BD81-A3E72C722176}"/>
              </a:ext>
            </a:extLst>
          </p:cNvPr>
          <p:cNvPicPr>
            <a:picLocks noChangeAspect="1"/>
          </p:cNvPicPr>
          <p:nvPr/>
        </p:nvPicPr>
        <p:blipFill rotWithShape="1">
          <a:blip r:embed="rId2"/>
          <a:srcRect r="22767"/>
          <a:stretch/>
        </p:blipFill>
        <p:spPr>
          <a:xfrm>
            <a:off x="2165123" y="1802051"/>
            <a:ext cx="6260551" cy="320971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834611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20474" y="1430896"/>
            <a:ext cx="5020598" cy="3379186"/>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47691" t="35532" r="33173" b="18303"/>
          <a:stretch>
            <a:fillRect/>
          </a:stretch>
        </p:blipFill>
        <p:spPr bwMode="auto">
          <a:xfrm>
            <a:off x="447318" y="606074"/>
            <a:ext cx="2908535" cy="330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40643" t="26590" r="43959" b="58936"/>
          <a:stretch>
            <a:fillRect/>
          </a:stretch>
        </p:blipFill>
        <p:spPr bwMode="auto">
          <a:xfrm rot="19283594">
            <a:off x="2610089" y="3270100"/>
            <a:ext cx="1618059"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4"/>
          <a:srcRect l="19728" t="27029" r="31382" b="58498"/>
          <a:stretch/>
        </p:blipFill>
        <p:spPr>
          <a:xfrm>
            <a:off x="162567" y="395445"/>
            <a:ext cx="3442843" cy="572886"/>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srcRect l="19728" t="27029" r="31382" b="58498"/>
          <a:stretch/>
        </p:blipFill>
        <p:spPr>
          <a:xfrm>
            <a:off x="4488131" y="1047490"/>
            <a:ext cx="3707606" cy="61674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3721244" y="844139"/>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942" b="90058" l="7520" r="94727">
                        <a14:foregroundMark x1="39941" y1="39376" x2="36328" y2="59064"/>
                        <a14:foregroundMark x1="39063" y1="70760" x2="37207" y2="90448"/>
                        <a14:foregroundMark x1="7617" y1="53606" x2="10742" y2="53606"/>
                        <a14:foregroundMark x1="88477" y1="40156" x2="94727" y2="38402"/>
                        <a14:foregroundMark x1="46680" y1="47368" x2="48926" y2="47368"/>
                        <a14:foregroundMark x1="49805" y1="48343" x2="51172" y2="47368"/>
                      </a14:backgroundRemoval>
                    </a14:imgEffect>
                  </a14:imgLayer>
                </a14:imgProps>
              </a:ext>
            </a:extLst>
          </a:blip>
          <a:srcRect/>
          <a:stretch/>
        </p:blipFill>
        <p:spPr bwMode="auto">
          <a:xfrm>
            <a:off x="-24015" y="3320695"/>
            <a:ext cx="1798585" cy="10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102909" y="228834"/>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2722793" y="3068019"/>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1B6A6CC4-F901-4751-BC4B-CEF5FA387C5B}"/>
              </a:ext>
            </a:extLst>
          </p:cNvPr>
          <p:cNvSpPr/>
          <p:nvPr/>
        </p:nvSpPr>
        <p:spPr>
          <a:xfrm>
            <a:off x="511355" y="1060050"/>
            <a:ext cx="2745268" cy="2554545"/>
          </a:xfrm>
          <a:prstGeom prst="rect">
            <a:avLst/>
          </a:prstGeom>
        </p:spPr>
        <p:txBody>
          <a:bodyPr wrap="square">
            <a:spAutoFit/>
          </a:bodyPr>
          <a:lstStyle/>
          <a:p>
            <a:pPr algn="ctr"/>
            <a:r>
              <a:rPr lang="vi-VN" sz="3200" b="1">
                <a:latin typeface="+mj-lt"/>
              </a:rPr>
              <a:t>Những chi tiết nào cho thấy trống đồng Đông Sơn đa dạng?</a:t>
            </a:r>
            <a:endParaRPr lang="en-US" sz="3200" b="1" dirty="0">
              <a:latin typeface="+mj-lt"/>
              <a:cs typeface="Times New Roman" panose="02020603050405020304" pitchFamily="18" charset="0"/>
            </a:endParaRPr>
          </a:p>
        </p:txBody>
      </p:sp>
      <p:sp>
        <p:nvSpPr>
          <p:cNvPr id="20" name="Rectangle 19">
            <a:extLst>
              <a:ext uri="{FF2B5EF4-FFF2-40B4-BE49-F238E27FC236}">
                <a16:creationId xmlns:a16="http://schemas.microsoft.com/office/drawing/2014/main" id="{C30D8058-BEFC-47D0-BF64-F65ADAD49BF5}"/>
              </a:ext>
            </a:extLst>
          </p:cNvPr>
          <p:cNvSpPr/>
          <p:nvPr/>
        </p:nvSpPr>
        <p:spPr>
          <a:xfrm>
            <a:off x="4140850" y="1701419"/>
            <a:ext cx="4524124" cy="3046988"/>
          </a:xfrm>
          <a:prstGeom prst="rect">
            <a:avLst/>
          </a:prstGeom>
        </p:spPr>
        <p:txBody>
          <a:bodyPr wrap="square">
            <a:spAutoFit/>
          </a:bodyPr>
          <a:lstStyle/>
          <a:p>
            <a:pPr algn="just"/>
            <a:r>
              <a:rPr lang="vi-VN" sz="3200" b="1" dirty="0">
                <a:solidFill>
                  <a:schemeClr val="accent2">
                    <a:lumMod val="75000"/>
                  </a:schemeClr>
                </a:solidFill>
                <a:latin typeface="+mj-lt"/>
              </a:rPr>
              <a:t>Trống đồng Đông Sơn rất </a:t>
            </a:r>
            <a:r>
              <a:rPr lang="vi-VN" sz="3200" b="1">
                <a:solidFill>
                  <a:schemeClr val="accent2">
                    <a:lumMod val="75000"/>
                  </a:schemeClr>
                </a:solidFill>
                <a:latin typeface="+mj-lt"/>
              </a:rPr>
              <a:t>đa dạng</a:t>
            </a:r>
            <a:r>
              <a:rPr lang="en-US" sz="3200" b="1">
                <a:solidFill>
                  <a:schemeClr val="accent2">
                    <a:lumMod val="75000"/>
                  </a:schemeClr>
                </a:solidFill>
                <a:latin typeface="+mj-lt"/>
              </a:rPr>
              <a:t>,</a:t>
            </a:r>
            <a:r>
              <a:rPr lang="vi-VN" sz="3200" b="1">
                <a:solidFill>
                  <a:schemeClr val="accent2">
                    <a:lumMod val="75000"/>
                  </a:schemeClr>
                </a:solidFill>
                <a:latin typeface="+mj-lt"/>
              </a:rPr>
              <a:t> không chỉ về </a:t>
            </a:r>
            <a:r>
              <a:rPr lang="vi-VN" sz="3200" b="1" dirty="0">
                <a:solidFill>
                  <a:schemeClr val="accent2">
                    <a:lumMod val="75000"/>
                  </a:schemeClr>
                </a:solidFill>
                <a:latin typeface="+mj-lt"/>
              </a:rPr>
              <a:t>hình dáng, kích thước mà còn khác nhau cả về phong cách trang trí, cách sắp xếp hoa </a:t>
            </a:r>
            <a:r>
              <a:rPr lang="vi-VN" sz="3200" b="1">
                <a:solidFill>
                  <a:schemeClr val="accent2">
                    <a:lumMod val="75000"/>
                  </a:schemeClr>
                </a:solidFill>
                <a:latin typeface="+mj-lt"/>
              </a:rPr>
              <a:t>văn.</a:t>
            </a:r>
            <a:endParaRPr lang="en-US" sz="3200" b="1" dirty="0">
              <a:solidFill>
                <a:schemeClr val="accent2">
                  <a:lumMod val="75000"/>
                </a:schemeClr>
              </a:solidFill>
              <a:latin typeface="+mj-lt"/>
              <a:cs typeface="Times New Roman" panose="02020603050405020304" pitchFamily="18" charset="0"/>
            </a:endParaRPr>
          </a:p>
        </p:txBody>
      </p:sp>
      <p:pic>
        <p:nvPicPr>
          <p:cNvPr id="5" name="Picture 4" descr="A drawing of a boat&#10;&#10;Description automatically generated with medium confidence">
            <a:extLst>
              <a:ext uri="{FF2B5EF4-FFF2-40B4-BE49-F238E27FC236}">
                <a16:creationId xmlns:a16="http://schemas.microsoft.com/office/drawing/2014/main" id="{D60021F6-523F-428E-AD44-EF16294AFA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pic>
        <p:nvPicPr>
          <p:cNvPr id="7" name="Picture 6" descr="Diagram&#10;&#10;Description automatically generated">
            <a:extLst>
              <a:ext uri="{FF2B5EF4-FFF2-40B4-BE49-F238E27FC236}">
                <a16:creationId xmlns:a16="http://schemas.microsoft.com/office/drawing/2014/main" id="{E2D9CA22-AE69-4632-98BD-921CF5A1329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16" b="89437" l="2540" r="99153">
                        <a14:foregroundMark x1="6491" y1="45305" x2="10160" y2="46948"/>
                        <a14:foregroundMark x1="3198" y1="54225" x2="2634" y2="51643"/>
                        <a14:foregroundMark x1="88523" y1="16432" x2="99153" y2="8216"/>
                        <a14:foregroundMark x1="99153" y1="8216" x2="99153" y2="8216"/>
                        <a14:backgroundMark x1="65945" y1="12441" x2="76294" y2="8920"/>
                        <a14:backgroundMark x1="71308" y1="15258" x2="73754" y2="18310"/>
                      </a14:backgroundRemoval>
                    </a14:imgEffect>
                  </a14:imgLayer>
                </a14:imgProps>
              </a:ext>
            </a:extLst>
          </a:blip>
          <a:stretch>
            <a:fillRect/>
          </a:stretch>
        </p:blipFill>
        <p:spPr>
          <a:xfrm flipH="1">
            <a:off x="7321470" y="1037053"/>
            <a:ext cx="1891984" cy="95874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8322413" y="3987401"/>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Scale>
                                      <p:cBhvr>
                                        <p:cTn id="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gtEl>
                                        <p:attrNameLst>
                                          <p:attrName>ppt_x</p:attrName>
                                          <p:attrName>ppt_y</p:attrName>
                                        </p:attrNameLst>
                                      </p:cBhvr>
                                    </p:animMotion>
                                    <p:animEffect transition="in" filter="fade">
                                      <p:cBhvr>
                                        <p:cTn id="9" dur="1000"/>
                                        <p:tgtEl>
                                          <p:spTgt spid="25"/>
                                        </p:tgtEl>
                                      </p:cBhvr>
                                    </p:animEffect>
                                  </p:childTnLst>
                                </p:cTn>
                              </p:par>
                              <p:par>
                                <p:cTn id="10" presetID="5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3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800" decel="100000"/>
                                        <p:tgtEl>
                                          <p:spTgt spid="27"/>
                                        </p:tgtEl>
                                      </p:cBhvr>
                                    </p:animEffect>
                                    <p:anim calcmode="lin" valueType="num">
                                      <p:cBhvr>
                                        <p:cTn id="24" dur="800" decel="100000" fill="hold"/>
                                        <p:tgtEl>
                                          <p:spTgt spid="27"/>
                                        </p:tgtEl>
                                        <p:attrNameLst>
                                          <p:attrName>style.rotation</p:attrName>
                                        </p:attrNameLst>
                                      </p:cBhvr>
                                      <p:tavLst>
                                        <p:tav tm="0">
                                          <p:val>
                                            <p:fltVal val="-90"/>
                                          </p:val>
                                        </p:tav>
                                        <p:tav tm="100000">
                                          <p:val>
                                            <p:fltVal val="0"/>
                                          </p:val>
                                        </p:tav>
                                      </p:tavLst>
                                    </p:anim>
                                    <p:anim calcmode="lin" valueType="num">
                                      <p:cBhvr>
                                        <p:cTn id="25" dur="800" decel="100000" fill="hold"/>
                                        <p:tgtEl>
                                          <p:spTgt spid="27"/>
                                        </p:tgtEl>
                                        <p:attrNameLst>
                                          <p:attrName>ppt_x</p:attrName>
                                        </p:attrNameLst>
                                      </p:cBhvr>
                                      <p:tavLst>
                                        <p:tav tm="0">
                                          <p:val>
                                            <p:strVal val="#ppt_x+0.4"/>
                                          </p:val>
                                        </p:tav>
                                        <p:tav tm="100000">
                                          <p:val>
                                            <p:strVal val="#ppt_x-0.05"/>
                                          </p:val>
                                        </p:tav>
                                      </p:tavLst>
                                    </p:anim>
                                    <p:anim calcmode="lin" valueType="num">
                                      <p:cBhvr>
                                        <p:cTn id="26" dur="800" decel="100000" fill="hold"/>
                                        <p:tgtEl>
                                          <p:spTgt spid="2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800" decel="100000"/>
                                        <p:tgtEl>
                                          <p:spTgt spid="28"/>
                                        </p:tgtEl>
                                      </p:cBhvr>
                                    </p:animEffect>
                                    <p:anim calcmode="lin" valueType="num">
                                      <p:cBhvr>
                                        <p:cTn id="32" dur="800" decel="100000" fill="hold"/>
                                        <p:tgtEl>
                                          <p:spTgt spid="28"/>
                                        </p:tgtEl>
                                        <p:attrNameLst>
                                          <p:attrName>style.rotation</p:attrName>
                                        </p:attrNameLst>
                                      </p:cBhvr>
                                      <p:tavLst>
                                        <p:tav tm="0">
                                          <p:val>
                                            <p:fltVal val="-90"/>
                                          </p:val>
                                        </p:tav>
                                        <p:tav tm="100000">
                                          <p:val>
                                            <p:fltVal val="0"/>
                                          </p:val>
                                        </p:tav>
                                      </p:tavLst>
                                    </p:anim>
                                    <p:anim calcmode="lin" valueType="num">
                                      <p:cBhvr>
                                        <p:cTn id="33" dur="800" decel="100000" fill="hold"/>
                                        <p:tgtEl>
                                          <p:spTgt spid="28"/>
                                        </p:tgtEl>
                                        <p:attrNameLst>
                                          <p:attrName>ppt_x</p:attrName>
                                        </p:attrNameLst>
                                      </p:cBhvr>
                                      <p:tavLst>
                                        <p:tav tm="0">
                                          <p:val>
                                            <p:strVal val="#ppt_x+0.4"/>
                                          </p:val>
                                        </p:tav>
                                        <p:tav tm="100000">
                                          <p:val>
                                            <p:strVal val="#ppt_x-0.05"/>
                                          </p:val>
                                        </p:tav>
                                      </p:tavLst>
                                    </p:anim>
                                    <p:anim calcmode="lin" valueType="num">
                                      <p:cBhvr>
                                        <p:cTn id="34" dur="800" decel="100000" fill="hold"/>
                                        <p:tgtEl>
                                          <p:spTgt spid="2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Scale>
                                      <p:cBhvr>
                                        <p:cTn id="4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1"/>
                                        </p:tgtEl>
                                        <p:attrNameLst>
                                          <p:attrName>ppt_x</p:attrName>
                                          <p:attrName>ppt_y</p:attrName>
                                        </p:attrNameLst>
                                      </p:cBhvr>
                                    </p:animMotion>
                                    <p:animEffect transition="in" filter="fade">
                                      <p:cBhvr>
                                        <p:cTn id="43" dur="1000"/>
                                        <p:tgtEl>
                                          <p:spTgt spid="21"/>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1000"/>
                                        <p:tgtEl>
                                          <p:spTgt spid="26"/>
                                        </p:tgtEl>
                                      </p:cBhvr>
                                    </p:animEffect>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par>
                          <p:cTn id="65" fill="hold">
                            <p:stCondLst>
                              <p:cond delay="4000"/>
                            </p:stCondLst>
                            <p:childTnLst>
                              <p:par>
                                <p:cTn id="66" presetID="2" presetClass="entr" presetSubtype="2" fill="hold" nodeType="after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750" fill="hold"/>
                                        <p:tgtEl>
                                          <p:spTgt spid="7"/>
                                        </p:tgtEl>
                                        <p:attrNameLst>
                                          <p:attrName>ppt_x</p:attrName>
                                        </p:attrNameLst>
                                      </p:cBhvr>
                                      <p:tavLst>
                                        <p:tav tm="0">
                                          <p:val>
                                            <p:strVal val="1+#ppt_w/2"/>
                                          </p:val>
                                        </p:tav>
                                        <p:tav tm="100000">
                                          <p:val>
                                            <p:strVal val="#ppt_x"/>
                                          </p:val>
                                        </p:tav>
                                      </p:tavLst>
                                    </p:anim>
                                    <p:anim calcmode="lin" valueType="num">
                                      <p:cBhvr additive="base">
                                        <p:cTn id="69" dur="750" fill="hold"/>
                                        <p:tgtEl>
                                          <p:spTgt spid="7"/>
                                        </p:tgtEl>
                                        <p:attrNameLst>
                                          <p:attrName>ppt_y</p:attrName>
                                        </p:attrNameLst>
                                      </p:cBhvr>
                                      <p:tavLst>
                                        <p:tav tm="0">
                                          <p:val>
                                            <p:strVal val="#ppt_y"/>
                                          </p:val>
                                        </p:tav>
                                        <p:tav tm="100000">
                                          <p:val>
                                            <p:strVal val="#ppt_y"/>
                                          </p:val>
                                        </p:tav>
                                      </p:tavLst>
                                    </p:anim>
                                  </p:childTnLst>
                                </p:cTn>
                              </p:par>
                            </p:childTnLst>
                          </p:cTn>
                        </p:par>
                        <p:par>
                          <p:cTn id="70" fill="hold">
                            <p:stCondLst>
                              <p:cond delay="4750"/>
                            </p:stCondLst>
                            <p:childTnLst>
                              <p:par>
                                <p:cTn id="71" presetID="30" presetClass="entr" presetSubtype="0"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800" decel="100000"/>
                                        <p:tgtEl>
                                          <p:spTgt spid="24"/>
                                        </p:tgtEl>
                                      </p:cBhvr>
                                    </p:animEffect>
                                    <p:anim calcmode="lin" valueType="num">
                                      <p:cBhvr>
                                        <p:cTn id="74" dur="800" decel="100000" fill="hold"/>
                                        <p:tgtEl>
                                          <p:spTgt spid="24"/>
                                        </p:tgtEl>
                                        <p:attrNameLst>
                                          <p:attrName>style.rotation</p:attrName>
                                        </p:attrNameLst>
                                      </p:cBhvr>
                                      <p:tavLst>
                                        <p:tav tm="0">
                                          <p:val>
                                            <p:fltVal val="-90"/>
                                          </p:val>
                                        </p:tav>
                                        <p:tav tm="100000">
                                          <p:val>
                                            <p:fltVal val="0"/>
                                          </p:val>
                                        </p:tav>
                                      </p:tavLst>
                                    </p:anim>
                                    <p:anim calcmode="lin" valueType="num">
                                      <p:cBhvr>
                                        <p:cTn id="75" dur="800" decel="100000" fill="hold"/>
                                        <p:tgtEl>
                                          <p:spTgt spid="24"/>
                                        </p:tgtEl>
                                        <p:attrNameLst>
                                          <p:attrName>ppt_x</p:attrName>
                                        </p:attrNameLst>
                                      </p:cBhvr>
                                      <p:tavLst>
                                        <p:tav tm="0">
                                          <p:val>
                                            <p:strVal val="#ppt_x+0.4"/>
                                          </p:val>
                                        </p:tav>
                                        <p:tav tm="100000">
                                          <p:val>
                                            <p:strVal val="#ppt_x-0.05"/>
                                          </p:val>
                                        </p:tav>
                                      </p:tavLst>
                                    </p:anim>
                                    <p:anim calcmode="lin" valueType="num">
                                      <p:cBhvr>
                                        <p:cTn id="76" dur="800" decel="100000" fill="hold"/>
                                        <p:tgtEl>
                                          <p:spTgt spid="24"/>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79" presetID="30"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800" decel="100000"/>
                                        <p:tgtEl>
                                          <p:spTgt spid="23"/>
                                        </p:tgtEl>
                                      </p:cBhvr>
                                    </p:animEffect>
                                    <p:anim calcmode="lin" valueType="num">
                                      <p:cBhvr>
                                        <p:cTn id="82" dur="800" decel="100000" fill="hold"/>
                                        <p:tgtEl>
                                          <p:spTgt spid="23"/>
                                        </p:tgtEl>
                                        <p:attrNameLst>
                                          <p:attrName>style.rotation</p:attrName>
                                        </p:attrNameLst>
                                      </p:cBhvr>
                                      <p:tavLst>
                                        <p:tav tm="0">
                                          <p:val>
                                            <p:fltVal val="-90"/>
                                          </p:val>
                                        </p:tav>
                                        <p:tav tm="100000">
                                          <p:val>
                                            <p:fltVal val="0"/>
                                          </p:val>
                                        </p:tav>
                                      </p:tavLst>
                                    </p:anim>
                                    <p:anim calcmode="lin" valueType="num">
                                      <p:cBhvr>
                                        <p:cTn id="83" dur="800" decel="100000" fill="hold"/>
                                        <p:tgtEl>
                                          <p:spTgt spid="23"/>
                                        </p:tgtEl>
                                        <p:attrNameLst>
                                          <p:attrName>ppt_x</p:attrName>
                                        </p:attrNameLst>
                                      </p:cBhvr>
                                      <p:tavLst>
                                        <p:tav tm="0">
                                          <p:val>
                                            <p:strVal val="#ppt_x+0.4"/>
                                          </p:val>
                                        </p:tav>
                                        <p:tav tm="100000">
                                          <p:val>
                                            <p:strVal val="#ppt_x-0.05"/>
                                          </p:val>
                                        </p:tav>
                                      </p:tavLst>
                                    </p:anim>
                                    <p:anim calcmode="lin" valueType="num">
                                      <p:cBhvr>
                                        <p:cTn id="84" dur="800" decel="100000" fill="hold"/>
                                        <p:tgtEl>
                                          <p:spTgt spid="23"/>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871671" y="0"/>
            <a:ext cx="3241310" cy="4718713"/>
          </a:xfrm>
          <a:prstGeom prst="rect">
            <a:avLst/>
          </a:prstGeom>
        </p:spPr>
      </p:pic>
      <p:grpSp>
        <p:nvGrpSpPr>
          <p:cNvPr id="2" name="Group 1">
            <a:extLst>
              <a:ext uri="{FF2B5EF4-FFF2-40B4-BE49-F238E27FC236}">
                <a16:creationId xmlns:a16="http://schemas.microsoft.com/office/drawing/2014/main" id="{76B42962-0921-4F87-9329-13EA4F1D143A}"/>
              </a:ext>
            </a:extLst>
          </p:cNvPr>
          <p:cNvGrpSpPr/>
          <p:nvPr/>
        </p:nvGrpSpPr>
        <p:grpSpPr>
          <a:xfrm>
            <a:off x="10984" y="103834"/>
            <a:ext cx="3356246" cy="2677656"/>
            <a:chOff x="13003" y="41389"/>
            <a:chExt cx="4239309" cy="3216065"/>
          </a:xfrm>
        </p:grpSpPr>
        <p:pic>
          <p:nvPicPr>
            <p:cNvPr id="38" name="Content Placeholder 7">
              <a:extLst>
                <a:ext uri="{FF2B5EF4-FFF2-40B4-BE49-F238E27FC236}">
                  <a16:creationId xmlns:a16="http://schemas.microsoft.com/office/drawing/2014/main" id="{655A4502-3829-4E90-B213-F67E3FC7B52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21372569">
              <a:off x="13003" y="140058"/>
              <a:ext cx="4239309" cy="3117396"/>
            </a:xfrm>
            <a:prstGeom prst="rect">
              <a:avLst/>
            </a:prstGeom>
          </p:spPr>
        </p:pic>
        <p:pic>
          <p:nvPicPr>
            <p:cNvPr id="39" name="Picture 38">
              <a:extLst>
                <a:ext uri="{FF2B5EF4-FFF2-40B4-BE49-F238E27FC236}">
                  <a16:creationId xmlns:a16="http://schemas.microsoft.com/office/drawing/2014/main" id="{1F51CA66-C919-4998-89F0-46B522D02533}"/>
                </a:ext>
              </a:extLst>
            </p:cNvPr>
            <p:cNvPicPr>
              <a:picLocks noChangeAspect="1"/>
            </p:cNvPicPr>
            <p:nvPr/>
          </p:nvPicPr>
          <p:blipFill>
            <a:blip r:embed="rId7">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2509" y="41389"/>
              <a:ext cx="2990742" cy="73549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362406" y="776884"/>
              <a:ext cx="3526825" cy="2335849"/>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just"/>
              <a:r>
                <a:rPr lang="vi-VN" sz="2400">
                  <a:latin typeface="Times New Roman" panose="02020603050405020304" pitchFamily="18" charset="0"/>
                  <a:ea typeface="Tahoma" panose="020B0604030504040204" pitchFamily="34" charset="0"/>
                  <a:cs typeface="Times New Roman" panose="02020603050405020304" pitchFamily="18" charset="0"/>
                </a:rPr>
                <a:t>Tìm những hình ảnh miêu tả cách trang trí, sắp xếp hoa văn trên trống đồng Đông Sơn.</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5AA6EA5E-2B57-4FEB-B24D-23B6568F027A}"/>
              </a:ext>
            </a:extLst>
          </p:cNvPr>
          <p:cNvGrpSpPr/>
          <p:nvPr/>
        </p:nvGrpSpPr>
        <p:grpSpPr>
          <a:xfrm>
            <a:off x="3477549" y="658026"/>
            <a:ext cx="5443957" cy="4298723"/>
            <a:chOff x="4121061" y="1546801"/>
            <a:chExt cx="4778315" cy="3378908"/>
          </a:xfrm>
        </p:grpSpPr>
        <p:sp>
          <p:nvSpPr>
            <p:cNvPr id="29" name="Rectangle 28">
              <a:extLst>
                <a:ext uri="{FF2B5EF4-FFF2-40B4-BE49-F238E27FC236}">
                  <a16:creationId xmlns:a16="http://schemas.microsoft.com/office/drawing/2014/main" id="{11496A0C-94FA-41FD-BAF2-6A83B19C1DB3}"/>
                </a:ext>
              </a:extLst>
            </p:cNvPr>
            <p:cNvSpPr/>
            <p:nvPr/>
          </p:nvSpPr>
          <p:spPr>
            <a:xfrm>
              <a:off x="4121061" y="1805796"/>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8"/>
            <a:srcRect l="19728" t="27029" r="31382" b="58498"/>
            <a:stretch/>
          </p:blipFill>
          <p:spPr>
            <a:xfrm>
              <a:off x="4831147" y="1546801"/>
              <a:ext cx="3707606" cy="616744"/>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D6B63166-2517-4A3B-A646-221C26B75C1B}"/>
                </a:ext>
              </a:extLst>
            </p:cNvPr>
            <p:cNvSpPr txBox="1"/>
            <p:nvPr/>
          </p:nvSpPr>
          <p:spPr>
            <a:xfrm>
              <a:off x="4233910" y="2092749"/>
              <a:ext cx="4420001" cy="2809395"/>
            </a:xfrm>
            <a:prstGeom prst="rect">
              <a:avLst/>
            </a:prstGeom>
            <a:noFill/>
          </p:spPr>
          <p:txBody>
            <a:bodyPr wrap="square">
              <a:spAutoFit/>
            </a:bodyPr>
            <a:lstStyle/>
            <a:p>
              <a:pPr algn="just"/>
              <a:r>
                <a:rPr lang="en-US" sz="2800" b="1">
                  <a:solidFill>
                    <a:srgbClr val="00B0F0"/>
                  </a:solidFill>
                  <a:latin typeface="Times New Roman" panose="02020603050405020304" pitchFamily="18" charset="0"/>
                  <a:cs typeface="Times New Roman" panose="02020603050405020304" pitchFamily="18" charset="0"/>
                </a:rPr>
                <a:t>Cách sắp xếp hoa văn trên mặt trống đồng Đông Sơn:</a:t>
              </a:r>
              <a:r>
                <a:rPr lang="en-US" sz="2800" b="1">
                  <a:latin typeface="+mj-lt"/>
                </a:rPr>
                <a:t> </a:t>
              </a:r>
              <a:r>
                <a:rPr lang="vi-VN" sz="2800" b="1">
                  <a:solidFill>
                    <a:schemeClr val="accent1">
                      <a:lumMod val="10000"/>
                    </a:schemeClr>
                  </a:solidFill>
                  <a:latin typeface="+mj-lt"/>
                </a:rPr>
                <a:t>Giữa mặt trống bao giờ cũng có hình ngôi sao nhiều cánh tỏa ra xung quanh</a:t>
              </a:r>
              <a:r>
                <a:rPr lang="en-US" sz="2800" b="1">
                  <a:solidFill>
                    <a:schemeClr val="accent1">
                      <a:lumMod val="10000"/>
                    </a:schemeClr>
                  </a:solidFill>
                  <a:latin typeface="+mj-lt"/>
                </a:rPr>
                <a:t>,</a:t>
              </a:r>
              <a:r>
                <a:rPr lang="vi-VN" sz="2800" b="1">
                  <a:solidFill>
                    <a:schemeClr val="accent1">
                      <a:lumMod val="10000"/>
                    </a:schemeClr>
                  </a:solidFill>
                  <a:latin typeface="+mj-lt"/>
                </a:rPr>
                <a:t> hình tròn đồng tâm, hình vũ công nhảy múa, chèo thuyền, hình chim bay, hươu nai có gạc,...</a:t>
              </a:r>
              <a:endParaRPr lang="en-US" sz="2800" b="1">
                <a:solidFill>
                  <a:schemeClr val="accent1">
                    <a:lumMod val="10000"/>
                  </a:schemeClr>
                </a:solidFill>
                <a:latin typeface="+mj-lt"/>
              </a:endParaRPr>
            </a:p>
          </p:txBody>
        </p:sp>
      </p:gr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349102" y="3072511"/>
            <a:ext cx="2345718" cy="2215619"/>
          </a:xfrm>
          <a:prstGeom prst="rect">
            <a:avLst/>
          </a:prstGeom>
        </p:spPr>
      </p:pic>
      <p:pic>
        <p:nvPicPr>
          <p:cNvPr id="42" name="Picture 41" descr="A drawing of a boat&#10;&#10;Description automatically generated with medium confidence">
            <a:extLst>
              <a:ext uri="{FF2B5EF4-FFF2-40B4-BE49-F238E27FC236}">
                <a16:creationId xmlns:a16="http://schemas.microsoft.com/office/drawing/2014/main" id="{7420ADCE-834C-4C87-8842-13C8C9AE03C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926828" y="-1108144"/>
            <a:ext cx="5402245" cy="2328672"/>
          </a:xfrm>
          <a:prstGeom prst="rect">
            <a:avLst/>
          </a:prstGeom>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13">
            <a:extLst>
              <a:ext uri="{28A0092B-C50C-407E-A947-70E740481C1C}">
                <a14:useLocalDpi xmlns:a14="http://schemas.microsoft.com/office/drawing/2010/main" val="0"/>
              </a:ext>
            </a:extLst>
          </a:blip>
          <a:srcRect l="2" r="85606" b="89238"/>
          <a:stretch>
            <a:fillRect/>
          </a:stretch>
        </p:blipFill>
        <p:spPr bwMode="auto">
          <a:xfrm>
            <a:off x="3229839" y="394078"/>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13">
            <a:extLst>
              <a:ext uri="{28A0092B-C50C-407E-A947-70E740481C1C}">
                <a14:useLocalDpi xmlns:a14="http://schemas.microsoft.com/office/drawing/2010/main" val="0"/>
              </a:ext>
            </a:extLst>
          </a:blip>
          <a:srcRect l="2" r="85606" b="89238"/>
          <a:stretch>
            <a:fillRect/>
          </a:stretch>
        </p:blipFill>
        <p:spPr bwMode="auto">
          <a:xfrm flipH="1">
            <a:off x="8515785" y="4200324"/>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77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30000" fill="hold"/>
                                        <p:tgtEl>
                                          <p:spTgt spid="18"/>
                                        </p:tgtEl>
                                        <p:attrNameLst>
                                          <p:attrName>r</p:attrName>
                                        </p:attrNameLst>
                                      </p:cBhvr>
                                    </p:animRot>
                                  </p:childTnLst>
                                </p:cTn>
                              </p:par>
                              <p:par>
                                <p:cTn id="11" presetID="50"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par>
                                <p:cTn id="16" presetID="37"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900" decel="100000" fill="hold"/>
                                        <p:tgtEl>
                                          <p:spTgt spid="2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18250" y="-1849"/>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PH" sz="1050" b="0"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1194445" y="-149482"/>
            <a:ext cx="5143500" cy="5143500"/>
          </a:xfrm>
          <a:prstGeom prst="rect">
            <a:avLst/>
          </a:prstGeom>
        </p:spPr>
      </p:pic>
      <p:grpSp>
        <p:nvGrpSpPr>
          <p:cNvPr id="32" name="Group 31">
            <a:extLst>
              <a:ext uri="{FF2B5EF4-FFF2-40B4-BE49-F238E27FC236}">
                <a16:creationId xmlns:a16="http://schemas.microsoft.com/office/drawing/2014/main" id="{C2C34989-885D-451E-8509-9F1D1B9B8654}"/>
              </a:ext>
            </a:extLst>
          </p:cNvPr>
          <p:cNvGrpSpPr/>
          <p:nvPr/>
        </p:nvGrpSpPr>
        <p:grpSpPr>
          <a:xfrm>
            <a:off x="953955" y="1820340"/>
            <a:ext cx="7638835" cy="2739416"/>
            <a:chOff x="-588218" y="1311793"/>
            <a:chExt cx="7638835" cy="2739416"/>
          </a:xfrm>
        </p:grpSpPr>
        <p:grpSp>
          <p:nvGrpSpPr>
            <p:cNvPr id="2" name="Group 1">
              <a:extLst>
                <a:ext uri="{FF2B5EF4-FFF2-40B4-BE49-F238E27FC236}">
                  <a16:creationId xmlns:a16="http://schemas.microsoft.com/office/drawing/2014/main" id="{70E89A64-3C95-438A-9A62-2D4FBAFD71BF}"/>
                </a:ext>
              </a:extLst>
            </p:cNvPr>
            <p:cNvGrpSpPr/>
            <p:nvPr/>
          </p:nvGrpSpPr>
          <p:grpSpPr>
            <a:xfrm>
              <a:off x="-588218" y="1311793"/>
              <a:ext cx="7638835" cy="2739416"/>
              <a:chOff x="2465700" y="1842730"/>
              <a:chExt cx="7638835" cy="2739416"/>
            </a:xfrm>
          </p:grpSpPr>
          <p:pic>
            <p:nvPicPr>
              <p:cNvPr id="3" name="Picture 2">
                <a:extLst>
                  <a:ext uri="{FF2B5EF4-FFF2-40B4-BE49-F238E27FC236}">
                    <a16:creationId xmlns:a16="http://schemas.microsoft.com/office/drawing/2014/main" id="{51C2625D-F8CA-4BF6-80F7-D0C458E9BBB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842730"/>
                <a:ext cx="7050978" cy="2739416"/>
              </a:xfrm>
              <a:prstGeom prst="rect">
                <a:avLst/>
              </a:prstGeom>
              <a:effectLst>
                <a:outerShdw blurRad="25400" dist="38100" dir="10800000" algn="r" rotWithShape="0">
                  <a:prstClr val="black">
                    <a:alpha val="65000"/>
                  </a:prstClr>
                </a:outerShdw>
              </a:effectLst>
            </p:spPr>
          </p:pic>
          <p:pic>
            <p:nvPicPr>
              <p:cNvPr id="4" name="Picture 3">
                <a:extLst>
                  <a:ext uri="{FF2B5EF4-FFF2-40B4-BE49-F238E27FC236}">
                    <a16:creationId xmlns:a16="http://schemas.microsoft.com/office/drawing/2014/main" id="{A2F57CB6-180A-4239-8F78-3BAD45515484}"/>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sp>
          <p:nvSpPr>
            <p:cNvPr id="22" name="TextBox 21">
              <a:extLst>
                <a:ext uri="{FF2B5EF4-FFF2-40B4-BE49-F238E27FC236}">
                  <a16:creationId xmlns:a16="http://schemas.microsoft.com/office/drawing/2014/main" id="{C8231B6B-BD65-48BF-86A3-DB210CF98EFB}"/>
                </a:ext>
              </a:extLst>
            </p:cNvPr>
            <p:cNvSpPr txBox="1"/>
            <p:nvPr/>
          </p:nvSpPr>
          <p:spPr>
            <a:xfrm>
              <a:off x="-383906" y="1872569"/>
              <a:ext cx="640651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 Trống đồng Đông </a:t>
              </a:r>
              <a:r>
                <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S</a:t>
              </a:r>
              <a:r>
                <a:rPr kumimoji="0" lang="vi-VN" sz="48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ơ</a:t>
              </a:r>
              <a:r>
                <a:rPr kumimoji="0" lang="en-US" sz="48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n phong phú và đa dạng</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9" name="Group 28">
            <a:extLst>
              <a:ext uri="{FF2B5EF4-FFF2-40B4-BE49-F238E27FC236}">
                <a16:creationId xmlns:a16="http://schemas.microsoft.com/office/drawing/2014/main"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id="{4A1FBEEB-3013-4907-BDDD-306FEC38B23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5054D494-CF76-401C-91C5-DD7BA95AE00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pic>
        <p:nvPicPr>
          <p:cNvPr id="5" name="Picture 4">
            <a:extLst>
              <a:ext uri="{FF2B5EF4-FFF2-40B4-BE49-F238E27FC236}">
                <a16:creationId xmlns:a16="http://schemas.microsoft.com/office/drawing/2014/main" id="{DFDAA560-1A50-4501-A475-B5A468D47605}"/>
              </a:ext>
            </a:extLst>
          </p:cNvPr>
          <p:cNvPicPr>
            <a:picLocks noChangeAspect="1"/>
          </p:cNvPicPr>
          <p:nvPr/>
        </p:nvPicPr>
        <p:blipFill>
          <a:blip r:embed="rId10"/>
          <a:stretch>
            <a:fillRect/>
          </a:stretch>
        </p:blipFill>
        <p:spPr>
          <a:xfrm>
            <a:off x="2776301" y="365135"/>
            <a:ext cx="5145470" cy="1182727"/>
          </a:xfrm>
          <a:prstGeom prst="rect">
            <a:avLst/>
          </a:prstGeom>
        </p:spPr>
      </p:pic>
    </p:spTree>
    <p:extLst>
      <p:ext uri="{BB962C8B-B14F-4D97-AF65-F5344CB8AC3E}">
        <p14:creationId xmlns:p14="http://schemas.microsoft.com/office/powerpoint/2010/main" val="2578220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1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92868" y="10838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8954" y="-2291"/>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flipH="1">
            <a:off x="-44903" y="2291"/>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107109" y="202245"/>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184642" y="1689315"/>
            <a:ext cx="4495684" cy="3317738"/>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a:off x="-123420" y="90719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flipH="1">
            <a:off x="4353456" y="4162415"/>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400012" y="1925462"/>
            <a:ext cx="4094282" cy="3023773"/>
          </a:xfrm>
          <a:prstGeom prst="rect">
            <a:avLst/>
          </a:prstGeom>
          <a:noFill/>
        </p:spPr>
        <p:txBody>
          <a:bodyPr wrap="square">
            <a:spAutoFit/>
          </a:bodyPr>
          <a:lstStyle/>
          <a:p>
            <a:pPr algn="just"/>
            <a:r>
              <a:rPr lang="vi-VN" sz="3200" b="1">
                <a:solidFill>
                  <a:srgbClr val="002060"/>
                </a:solidFill>
                <a:latin typeface="+mj-lt"/>
              </a:rPr>
              <a:t>Những hình ảnh về con người và thiên nhiên trên trống đồng thể hiện ước mong</a:t>
            </a:r>
            <a:r>
              <a:rPr lang="en-US" sz="3200" b="1">
                <a:solidFill>
                  <a:srgbClr val="002060"/>
                </a:solidFill>
                <a:latin typeface="+mj-lt"/>
              </a:rPr>
              <a:t> </a:t>
            </a:r>
            <a:r>
              <a:rPr lang="en-US" sz="3200" b="1">
                <a:solidFill>
                  <a:srgbClr val="002060"/>
                </a:solidFill>
                <a:latin typeface="Times New Roman" panose="02020603050405020304" pitchFamily="18" charset="0"/>
                <a:cs typeface="Times New Roman" panose="02020603050405020304" pitchFamily="18" charset="0"/>
              </a:rPr>
              <a:t>một cuộc sống ấm no yên vui</a:t>
            </a: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569245" y="-2325667"/>
            <a:ext cx="2345718" cy="2215619"/>
          </a:xfrm>
          <a:prstGeom prst="rect">
            <a:avLst/>
          </a:prstGeom>
        </p:spPr>
      </p:pic>
      <p:grpSp>
        <p:nvGrpSpPr>
          <p:cNvPr id="4" name="Group 3">
            <a:extLst>
              <a:ext uri="{FF2B5EF4-FFF2-40B4-BE49-F238E27FC236}">
                <a16:creationId xmlns:a16="http://schemas.microsoft.com/office/drawing/2014/main" id="{F2BAAB57-58C2-4599-86BD-F4C0CAD0F3D9}"/>
              </a:ext>
            </a:extLst>
          </p:cNvPr>
          <p:cNvGrpSpPr/>
          <p:nvPr/>
        </p:nvGrpSpPr>
        <p:grpSpPr>
          <a:xfrm>
            <a:off x="3765608" y="59280"/>
            <a:ext cx="5345771" cy="1913578"/>
            <a:chOff x="3437871" y="256756"/>
            <a:chExt cx="5345771" cy="1913578"/>
          </a:xfrm>
        </p:grpSpPr>
        <p:pic>
          <p:nvPicPr>
            <p:cNvPr id="19" name="Picture 5">
              <a:extLst>
                <a:ext uri="{FF2B5EF4-FFF2-40B4-BE49-F238E27FC236}">
                  <a16:creationId xmlns:a16="http://schemas.microsoft.com/office/drawing/2014/main" id="{DD71FF29-76B2-4174-A21C-DA589591D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437871" y="256756"/>
              <a:ext cx="5345771" cy="1913578"/>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4015604" y="334969"/>
              <a:ext cx="3590665" cy="1692771"/>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l"/>
              <a:r>
                <a:rPr lang="vi-VN" sz="2600">
                  <a:solidFill>
                    <a:schemeClr val="bg1">
                      <a:lumMod val="75000"/>
                    </a:schemeClr>
                  </a:solidFill>
                </a:rPr>
                <a:t>Những hình ảnh về con người và thiên nhiên trên trống đồng thể hiện ước mong gì?</a:t>
              </a:r>
              <a:endParaRPr lang="en-US" sz="2600" dirty="0">
                <a:solidFill>
                  <a:schemeClr val="bg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11"/>
          <a:srcRect l="19728" t="27029" r="31382" b="58498"/>
          <a:stretch/>
        </p:blipFill>
        <p:spPr>
          <a:xfrm>
            <a:off x="498803" y="1264276"/>
            <a:ext cx="3707606" cy="686033"/>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DEEB954B-450F-4868-B5A6-9A6061FFC116}"/>
              </a:ext>
            </a:extLst>
          </p:cNvPr>
          <p:cNvGrpSpPr/>
          <p:nvPr/>
        </p:nvGrpSpPr>
        <p:grpSpPr>
          <a:xfrm>
            <a:off x="5617753" y="1882839"/>
            <a:ext cx="2567455" cy="3109017"/>
            <a:chOff x="1853428" y="2350731"/>
            <a:chExt cx="2567455" cy="3109017"/>
          </a:xfrm>
        </p:grpSpPr>
        <p:grpSp>
          <p:nvGrpSpPr>
            <p:cNvPr id="24" name="Group 23">
              <a:extLst>
                <a:ext uri="{FF2B5EF4-FFF2-40B4-BE49-F238E27FC236}">
                  <a16:creationId xmlns:a16="http://schemas.microsoft.com/office/drawing/2014/main" id="{6CA57CBC-0F34-4230-94C5-ED275FDF8218}"/>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26" name="Rectangle: Rounded Corners 25">
                <a:extLst>
                  <a:ext uri="{FF2B5EF4-FFF2-40B4-BE49-F238E27FC236}">
                    <a16:creationId xmlns:a16="http://schemas.microsoft.com/office/drawing/2014/main" id="{AF0A8641-D033-4933-AC70-53038BA61558}"/>
                  </a:ext>
                </a:extLst>
              </p:cNvPr>
              <p:cNvSpPr/>
              <p:nvPr/>
            </p:nvSpPr>
            <p:spPr>
              <a:xfrm>
                <a:off x="8474987" y="2220698"/>
                <a:ext cx="2806262" cy="3696355"/>
              </a:xfrm>
              <a:prstGeom prst="roundRect">
                <a:avLst>
                  <a:gd name="adj" fmla="val 486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A76A665-2580-4875-BA33-547547A7369F}"/>
                  </a:ext>
                </a:extLst>
              </p:cNvPr>
              <p:cNvSpPr/>
              <p:nvPr/>
            </p:nvSpPr>
            <p:spPr>
              <a:xfrm>
                <a:off x="8627387" y="2373099"/>
                <a:ext cx="2495185" cy="2905374"/>
              </a:xfrm>
              <a:prstGeom prst="roundRect">
                <a:avLst>
                  <a:gd name="adj" fmla="val 3465"/>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BF5B0DE-4889-4EA0-AEEA-2894CB162AC2}"/>
                </a:ext>
              </a:extLst>
            </p:cNvPr>
            <p:cNvPicPr>
              <a:picLocks noChangeAspect="1"/>
            </p:cNvPicPr>
            <p:nvPr/>
          </p:nvPicPr>
          <p:blipFill rotWithShape="1">
            <a:blip r:embed="rId13">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8257392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par>
                          <p:cTn id="25" fill="hold">
                            <p:stCondLst>
                              <p:cond delay="31000"/>
                            </p:stCondLst>
                            <p:childTnLst>
                              <p:par>
                                <p:cTn id="26" presetID="31"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90"/>
                                          </p:val>
                                        </p:tav>
                                        <p:tav tm="100000">
                                          <p:val>
                                            <p:fltVal val="0"/>
                                          </p:val>
                                        </p:tav>
                                      </p:tavLst>
                                    </p:anim>
                                    <p:animEffect transition="in" filter="fade">
                                      <p:cBhvr>
                                        <p:cTn id="31" dur="1000"/>
                                        <p:tgtEl>
                                          <p:spTgt spid="21"/>
                                        </p:tgtEl>
                                      </p:cBhvr>
                                    </p:animEffect>
                                  </p:childTnLst>
                                </p:cTn>
                              </p:par>
                              <p:par>
                                <p:cTn id="32" presetID="32" presetClass="emph" presetSubtype="0" repeatCount="4000" fill="hold" nodeType="withEffect">
                                  <p:stCondLst>
                                    <p:cond delay="1000"/>
                                  </p:stCondLst>
                                  <p:childTnLst>
                                    <p:animRot by="120000">
                                      <p:cBhvr>
                                        <p:cTn id="33" dur="200" fill="hold">
                                          <p:stCondLst>
                                            <p:cond delay="0"/>
                                          </p:stCondLst>
                                        </p:cTn>
                                        <p:tgtEl>
                                          <p:spTgt spid="21"/>
                                        </p:tgtEl>
                                        <p:attrNameLst>
                                          <p:attrName>r</p:attrName>
                                        </p:attrNameLst>
                                      </p:cBhvr>
                                    </p:animRot>
                                    <p:animRot by="-240000">
                                      <p:cBhvr>
                                        <p:cTn id="34" dur="400" fill="hold">
                                          <p:stCondLst>
                                            <p:cond delay="400"/>
                                          </p:stCondLst>
                                        </p:cTn>
                                        <p:tgtEl>
                                          <p:spTgt spid="21"/>
                                        </p:tgtEl>
                                        <p:attrNameLst>
                                          <p:attrName>r</p:attrName>
                                        </p:attrNameLst>
                                      </p:cBhvr>
                                    </p:animRot>
                                    <p:animRot by="240000">
                                      <p:cBhvr>
                                        <p:cTn id="35" dur="400" fill="hold">
                                          <p:stCondLst>
                                            <p:cond delay="800"/>
                                          </p:stCondLst>
                                        </p:cTn>
                                        <p:tgtEl>
                                          <p:spTgt spid="21"/>
                                        </p:tgtEl>
                                        <p:attrNameLst>
                                          <p:attrName>r</p:attrName>
                                        </p:attrNameLst>
                                      </p:cBhvr>
                                    </p:animRot>
                                    <p:animRot by="-240000">
                                      <p:cBhvr>
                                        <p:cTn id="36" dur="400" fill="hold">
                                          <p:stCondLst>
                                            <p:cond delay="1200"/>
                                          </p:stCondLst>
                                        </p:cTn>
                                        <p:tgtEl>
                                          <p:spTgt spid="21"/>
                                        </p:tgtEl>
                                        <p:attrNameLst>
                                          <p:attrName>r</p:attrName>
                                        </p:attrNameLst>
                                      </p:cBhvr>
                                    </p:animRot>
                                    <p:animRot by="120000">
                                      <p:cBhvr>
                                        <p:cTn id="37" dur="400" fill="hold">
                                          <p:stCondLst>
                                            <p:cond delay="1600"/>
                                          </p:stCondLst>
                                        </p:cTn>
                                        <p:tgtEl>
                                          <p:spTgt spid="2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Scale>
                                      <p:cBhvr>
                                        <p:cTn id="4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0"/>
                                        </p:tgtEl>
                                        <p:attrNameLst>
                                          <p:attrName>ppt_x</p:attrName>
                                          <p:attrName>ppt_y</p:attrName>
                                        </p:attrNameLst>
                                      </p:cBhvr>
                                    </p:animMotion>
                                    <p:animEffect transition="in" filter="fade">
                                      <p:cBhvr>
                                        <p:cTn id="44" dur="1000"/>
                                        <p:tgtEl>
                                          <p:spTgt spid="30"/>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1000"/>
                                        <p:tgtEl>
                                          <p:spTgt spid="29"/>
                                        </p:tgtEl>
                                      </p:cBhvr>
                                    </p:animEffect>
                                  </p:childTnLst>
                                </p:cTn>
                              </p:par>
                            </p:childTnLst>
                          </p:cTn>
                        </p:par>
                        <p:par>
                          <p:cTn id="49" fill="hold">
                            <p:stCondLst>
                              <p:cond delay="2000"/>
                            </p:stCondLst>
                            <p:childTnLst>
                              <p:par>
                                <p:cTn id="50" presetID="14" presetClass="entr" presetSubtype="1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randombar(horizontal)">
                                      <p:cBhvr>
                                        <p:cTn id="52" dur="500"/>
                                        <p:tgtEl>
                                          <p:spTgt spid="40"/>
                                        </p:tgtEl>
                                      </p:cBhvr>
                                    </p:animEffect>
                                  </p:childTnLst>
                                </p:cTn>
                              </p:par>
                            </p:childTnLst>
                          </p:cTn>
                        </p:par>
                        <p:par>
                          <p:cTn id="53" fill="hold">
                            <p:stCondLst>
                              <p:cond delay="2500"/>
                            </p:stCondLst>
                            <p:childTnLst>
                              <p:par>
                                <p:cTn id="54" presetID="3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800" decel="100000"/>
                                        <p:tgtEl>
                                          <p:spTgt spid="36"/>
                                        </p:tgtEl>
                                      </p:cBhvr>
                                    </p:animEffect>
                                    <p:anim calcmode="lin" valueType="num">
                                      <p:cBhvr>
                                        <p:cTn id="57" dur="800" decel="100000" fill="hold"/>
                                        <p:tgtEl>
                                          <p:spTgt spid="36"/>
                                        </p:tgtEl>
                                        <p:attrNameLst>
                                          <p:attrName>style.rotation</p:attrName>
                                        </p:attrNameLst>
                                      </p:cBhvr>
                                      <p:tavLst>
                                        <p:tav tm="0">
                                          <p:val>
                                            <p:fltVal val="-90"/>
                                          </p:val>
                                        </p:tav>
                                        <p:tav tm="100000">
                                          <p:val>
                                            <p:fltVal val="0"/>
                                          </p:val>
                                        </p:tav>
                                      </p:tavLst>
                                    </p:anim>
                                    <p:anim calcmode="lin" valueType="num">
                                      <p:cBhvr>
                                        <p:cTn id="58" dur="800" decel="100000" fill="hold"/>
                                        <p:tgtEl>
                                          <p:spTgt spid="36"/>
                                        </p:tgtEl>
                                        <p:attrNameLst>
                                          <p:attrName>ppt_x</p:attrName>
                                        </p:attrNameLst>
                                      </p:cBhvr>
                                      <p:tavLst>
                                        <p:tav tm="0">
                                          <p:val>
                                            <p:strVal val="#ppt_x+0.4"/>
                                          </p:val>
                                        </p:tav>
                                        <p:tav tm="100000">
                                          <p:val>
                                            <p:strVal val="#ppt_x-0.05"/>
                                          </p:val>
                                        </p:tav>
                                      </p:tavLst>
                                    </p:anim>
                                    <p:anim calcmode="lin" valueType="num">
                                      <p:cBhvr>
                                        <p:cTn id="59" dur="800" decel="100000" fill="hold"/>
                                        <p:tgtEl>
                                          <p:spTgt spid="36"/>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62" presetID="30"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800" decel="100000"/>
                                        <p:tgtEl>
                                          <p:spTgt spid="37"/>
                                        </p:tgtEl>
                                      </p:cBhvr>
                                    </p:animEffect>
                                    <p:anim calcmode="lin" valueType="num">
                                      <p:cBhvr>
                                        <p:cTn id="65" dur="800" decel="100000" fill="hold"/>
                                        <p:tgtEl>
                                          <p:spTgt spid="37"/>
                                        </p:tgtEl>
                                        <p:attrNameLst>
                                          <p:attrName>style.rotation</p:attrName>
                                        </p:attrNameLst>
                                      </p:cBhvr>
                                      <p:tavLst>
                                        <p:tav tm="0">
                                          <p:val>
                                            <p:fltVal val="-90"/>
                                          </p:val>
                                        </p:tav>
                                        <p:tav tm="100000">
                                          <p:val>
                                            <p:fltVal val="0"/>
                                          </p:val>
                                        </p:tav>
                                      </p:tavLst>
                                    </p:anim>
                                    <p:anim calcmode="lin" valueType="num">
                                      <p:cBhvr>
                                        <p:cTn id="66" dur="800" decel="100000" fill="hold"/>
                                        <p:tgtEl>
                                          <p:spTgt spid="37"/>
                                        </p:tgtEl>
                                        <p:attrNameLst>
                                          <p:attrName>ppt_x</p:attrName>
                                        </p:attrNameLst>
                                      </p:cBhvr>
                                      <p:tavLst>
                                        <p:tav tm="0">
                                          <p:val>
                                            <p:strVal val="#ppt_x+0.4"/>
                                          </p:val>
                                        </p:tav>
                                        <p:tav tm="100000">
                                          <p:val>
                                            <p:strVal val="#ppt_x-0.05"/>
                                          </p:val>
                                        </p:tav>
                                      </p:tavLst>
                                    </p:anim>
                                    <p:anim calcmode="lin" valueType="num">
                                      <p:cBhvr>
                                        <p:cTn id="67" dur="800" decel="100000" fill="hold"/>
                                        <p:tgtEl>
                                          <p:spTgt spid="37"/>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70" presetID="32" presetClass="emph" presetSubtype="0" fill="hold" nodeType="withEffect">
                                  <p:stCondLst>
                                    <p:cond delay="0"/>
                                  </p:stCondLst>
                                  <p:childTnLst>
                                    <p:animRot by="120000">
                                      <p:cBhvr>
                                        <p:cTn id="71" dur="100" fill="hold">
                                          <p:stCondLst>
                                            <p:cond delay="0"/>
                                          </p:stCondLst>
                                        </p:cTn>
                                        <p:tgtEl>
                                          <p:spTgt spid="36"/>
                                        </p:tgtEl>
                                        <p:attrNameLst>
                                          <p:attrName>r</p:attrName>
                                        </p:attrNameLst>
                                      </p:cBhvr>
                                    </p:animRot>
                                    <p:animRot by="-240000">
                                      <p:cBhvr>
                                        <p:cTn id="72" dur="200" fill="hold">
                                          <p:stCondLst>
                                            <p:cond delay="200"/>
                                          </p:stCondLst>
                                        </p:cTn>
                                        <p:tgtEl>
                                          <p:spTgt spid="36"/>
                                        </p:tgtEl>
                                        <p:attrNameLst>
                                          <p:attrName>r</p:attrName>
                                        </p:attrNameLst>
                                      </p:cBhvr>
                                    </p:animRot>
                                    <p:animRot by="240000">
                                      <p:cBhvr>
                                        <p:cTn id="73" dur="200" fill="hold">
                                          <p:stCondLst>
                                            <p:cond delay="400"/>
                                          </p:stCondLst>
                                        </p:cTn>
                                        <p:tgtEl>
                                          <p:spTgt spid="36"/>
                                        </p:tgtEl>
                                        <p:attrNameLst>
                                          <p:attrName>r</p:attrName>
                                        </p:attrNameLst>
                                      </p:cBhvr>
                                    </p:animRot>
                                    <p:animRot by="-240000">
                                      <p:cBhvr>
                                        <p:cTn id="74" dur="200" fill="hold">
                                          <p:stCondLst>
                                            <p:cond delay="600"/>
                                          </p:stCondLst>
                                        </p:cTn>
                                        <p:tgtEl>
                                          <p:spTgt spid="36"/>
                                        </p:tgtEl>
                                        <p:attrNameLst>
                                          <p:attrName>r</p:attrName>
                                        </p:attrNameLst>
                                      </p:cBhvr>
                                    </p:animRot>
                                    <p:animRot by="120000">
                                      <p:cBhvr>
                                        <p:cTn id="75" dur="200" fill="hold">
                                          <p:stCondLst>
                                            <p:cond delay="800"/>
                                          </p:stCondLst>
                                        </p:cTn>
                                        <p:tgtEl>
                                          <p:spTgt spid="36"/>
                                        </p:tgtEl>
                                        <p:attrNameLst>
                                          <p:attrName>r</p:attrName>
                                        </p:attrNameLst>
                                      </p:cBhvr>
                                    </p:animRot>
                                  </p:childTnLst>
                                </p:cTn>
                              </p:par>
                              <p:par>
                                <p:cTn id="76" presetID="32" presetClass="emph" presetSubtype="0" fill="hold" nodeType="withEffect">
                                  <p:stCondLst>
                                    <p:cond delay="0"/>
                                  </p:stCondLst>
                                  <p:childTnLst>
                                    <p:animRot by="120000">
                                      <p:cBhvr>
                                        <p:cTn id="77" dur="100" fill="hold">
                                          <p:stCondLst>
                                            <p:cond delay="0"/>
                                          </p:stCondLst>
                                        </p:cTn>
                                        <p:tgtEl>
                                          <p:spTgt spid="37"/>
                                        </p:tgtEl>
                                        <p:attrNameLst>
                                          <p:attrName>r</p:attrName>
                                        </p:attrNameLst>
                                      </p:cBhvr>
                                    </p:animRot>
                                    <p:animRot by="-240000">
                                      <p:cBhvr>
                                        <p:cTn id="78" dur="200" fill="hold">
                                          <p:stCondLst>
                                            <p:cond delay="200"/>
                                          </p:stCondLst>
                                        </p:cTn>
                                        <p:tgtEl>
                                          <p:spTgt spid="37"/>
                                        </p:tgtEl>
                                        <p:attrNameLst>
                                          <p:attrName>r</p:attrName>
                                        </p:attrNameLst>
                                      </p:cBhvr>
                                    </p:animRot>
                                    <p:animRot by="240000">
                                      <p:cBhvr>
                                        <p:cTn id="79" dur="200" fill="hold">
                                          <p:stCondLst>
                                            <p:cond delay="400"/>
                                          </p:stCondLst>
                                        </p:cTn>
                                        <p:tgtEl>
                                          <p:spTgt spid="37"/>
                                        </p:tgtEl>
                                        <p:attrNameLst>
                                          <p:attrName>r</p:attrName>
                                        </p:attrNameLst>
                                      </p:cBhvr>
                                    </p:animRot>
                                    <p:animRot by="-240000">
                                      <p:cBhvr>
                                        <p:cTn id="80" dur="200" fill="hold">
                                          <p:stCondLst>
                                            <p:cond delay="600"/>
                                          </p:stCondLst>
                                        </p:cTn>
                                        <p:tgtEl>
                                          <p:spTgt spid="37"/>
                                        </p:tgtEl>
                                        <p:attrNameLst>
                                          <p:attrName>r</p:attrName>
                                        </p:attrNameLst>
                                      </p:cBhvr>
                                    </p:animRot>
                                    <p:animRot by="120000">
                                      <p:cBhvr>
                                        <p:cTn id="81"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18250" y="-1849"/>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PH" sz="1050" b="0"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1233901" y="-172729"/>
            <a:ext cx="5143500" cy="5143500"/>
          </a:xfrm>
          <a:prstGeom prst="rect">
            <a:avLst/>
          </a:prstGeom>
        </p:spPr>
      </p:pic>
      <p:grpSp>
        <p:nvGrpSpPr>
          <p:cNvPr id="29" name="Group 28">
            <a:extLst>
              <a:ext uri="{FF2B5EF4-FFF2-40B4-BE49-F238E27FC236}">
                <a16:creationId xmlns:a16="http://schemas.microsoft.com/office/drawing/2014/main"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id="{4A1FBEEB-3013-4907-BDDD-306FEC38B23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5054D494-CF76-401C-91C5-DD7BA95AE00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67782" y="3768068"/>
              <a:ext cx="1430188" cy="1509433"/>
            </a:xfrm>
            <a:prstGeom prst="rect">
              <a:avLst/>
            </a:prstGeom>
          </p:spPr>
        </p:pic>
      </p:grpSp>
      <p:grpSp>
        <p:nvGrpSpPr>
          <p:cNvPr id="20" name="Group 19">
            <a:extLst>
              <a:ext uri="{FF2B5EF4-FFF2-40B4-BE49-F238E27FC236}">
                <a16:creationId xmlns:a16="http://schemas.microsoft.com/office/drawing/2014/main" id="{71C77D99-F5FD-46D3-818C-D54B9511C4E5}"/>
              </a:ext>
            </a:extLst>
          </p:cNvPr>
          <p:cNvGrpSpPr/>
          <p:nvPr/>
        </p:nvGrpSpPr>
        <p:grpSpPr>
          <a:xfrm>
            <a:off x="54182" y="1854216"/>
            <a:ext cx="8219177" cy="3038515"/>
            <a:chOff x="2529596" y="2837218"/>
            <a:chExt cx="8219177" cy="3038515"/>
          </a:xfrm>
        </p:grpSpPr>
        <p:grpSp>
          <p:nvGrpSpPr>
            <p:cNvPr id="21" name="Group 20">
              <a:extLst>
                <a:ext uri="{FF2B5EF4-FFF2-40B4-BE49-F238E27FC236}">
                  <a16:creationId xmlns:a16="http://schemas.microsoft.com/office/drawing/2014/main" id="{BBEFE494-3096-455E-884D-35902D57E44E}"/>
                </a:ext>
              </a:extLst>
            </p:cNvPr>
            <p:cNvGrpSpPr/>
            <p:nvPr/>
          </p:nvGrpSpPr>
          <p:grpSpPr>
            <a:xfrm>
              <a:off x="2529596" y="2837218"/>
              <a:ext cx="8219177" cy="3038515"/>
              <a:chOff x="-1076941" y="3221243"/>
              <a:chExt cx="8219177" cy="3038515"/>
            </a:xfrm>
          </p:grpSpPr>
          <p:pic>
            <p:nvPicPr>
              <p:cNvPr id="24" name="Picture 23">
                <a:extLst>
                  <a:ext uri="{FF2B5EF4-FFF2-40B4-BE49-F238E27FC236}">
                    <a16:creationId xmlns:a16="http://schemas.microsoft.com/office/drawing/2014/main" id="{B285FAB2-E7CC-4874-8ECA-F6509B206128}"/>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4784" y="3221243"/>
                <a:ext cx="7747020" cy="3038515"/>
              </a:xfrm>
              <a:prstGeom prst="rect">
                <a:avLst/>
              </a:prstGeom>
              <a:effectLst>
                <a:outerShdw blurRad="25400" dist="38100" dir="10800000" algn="r" rotWithShape="0">
                  <a:prstClr val="black">
                    <a:alpha val="65000"/>
                  </a:prstClr>
                </a:outerShdw>
              </a:effectLst>
            </p:spPr>
          </p:pic>
          <p:pic>
            <p:nvPicPr>
              <p:cNvPr id="25" name="Picture 24">
                <a:extLst>
                  <a:ext uri="{FF2B5EF4-FFF2-40B4-BE49-F238E27FC236}">
                    <a16:creationId xmlns:a16="http://schemas.microsoft.com/office/drawing/2014/main" id="{84C3F0C5-94A6-469C-806C-B70C5272252E}"/>
                  </a:ext>
                </a:extLst>
              </p:cNvPr>
              <p:cNvPicPr>
                <a:picLocks noChangeAspect="1"/>
              </p:cNvPicPr>
              <p:nvPr/>
            </p:nvPicPr>
            <p:blipFill rotWithShape="1">
              <a:blip r:embed="rId8">
                <a:extLst>
                  <a:ext uri="{28A0092B-C50C-407E-A947-70E740481C1C}">
                    <a14:useLocalDpi xmlns:a14="http://schemas.microsoft.com/office/drawing/2010/main" val="0"/>
                  </a:ext>
                </a:extLst>
              </a:blip>
              <a:srcRect l="14852" t="41024" r="12989" b="42727"/>
              <a:stretch/>
            </p:blipFill>
            <p:spPr>
              <a:xfrm rot="19167512" flipH="1">
                <a:off x="-1076941" y="3518980"/>
                <a:ext cx="1367838" cy="586469"/>
              </a:xfrm>
              <a:prstGeom prst="rect">
                <a:avLst/>
              </a:prstGeom>
            </p:spPr>
          </p:pic>
        </p:grpSp>
        <p:sp>
          <p:nvSpPr>
            <p:cNvPr id="23" name="TextBox 22">
              <a:extLst>
                <a:ext uri="{FF2B5EF4-FFF2-40B4-BE49-F238E27FC236}">
                  <a16:creationId xmlns:a16="http://schemas.microsoft.com/office/drawing/2014/main" id="{BE513A33-330A-42E4-823D-1EA6823830D6}"/>
                </a:ext>
              </a:extLst>
            </p:cNvPr>
            <p:cNvSpPr txBox="1"/>
            <p:nvPr/>
          </p:nvSpPr>
          <p:spPr>
            <a:xfrm>
              <a:off x="3315385" y="3263427"/>
              <a:ext cx="7193697"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400" b="1" i="0" u="none" strike="noStrike" kern="0" cap="none" spc="0" normalizeH="0" baseline="0" noProof="0">
                  <a:ln>
                    <a:noFill/>
                  </a:ln>
                  <a:solidFill>
                    <a:schemeClr val="accent2">
                      <a:lumMod val="50000"/>
                    </a:schemeClr>
                  </a:solidFill>
                  <a:effectLst/>
                  <a:uLnTx/>
                  <a:uFillTx/>
                  <a:latin typeface="Times New Roman" panose="02020603050405020304" pitchFamily="18" charset="0"/>
                  <a:cs typeface="Times New Roman" panose="02020603050405020304" pitchFamily="18" charset="0"/>
                  <a:sym typeface="Arial"/>
                </a:rPr>
                <a:t>Con người và thiên nhiên trên hoa văn trống đồng rất sinh động và chứa đựng ước mơ, khát vọng về cuộc sống ấm no, yên vui của người dân.</a:t>
              </a:r>
              <a:endParaRPr kumimoji="0" lang="en-US" sz="34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sym typeface="Arial"/>
              </a:endParaRPr>
            </a:p>
          </p:txBody>
        </p:sp>
      </p:grpSp>
      <p:pic>
        <p:nvPicPr>
          <p:cNvPr id="2" name="Picture 1">
            <a:extLst>
              <a:ext uri="{FF2B5EF4-FFF2-40B4-BE49-F238E27FC236}">
                <a16:creationId xmlns:a16="http://schemas.microsoft.com/office/drawing/2014/main" id="{DCC28356-22B2-431F-9153-7B7825330438}"/>
              </a:ext>
            </a:extLst>
          </p:cNvPr>
          <p:cNvPicPr>
            <a:picLocks noChangeAspect="1"/>
          </p:cNvPicPr>
          <p:nvPr/>
        </p:nvPicPr>
        <p:blipFill>
          <a:blip r:embed="rId9"/>
          <a:stretch>
            <a:fillRect/>
          </a:stretch>
        </p:blipFill>
        <p:spPr>
          <a:xfrm>
            <a:off x="2985674" y="422569"/>
            <a:ext cx="5151566" cy="1182727"/>
          </a:xfrm>
          <a:prstGeom prst="rect">
            <a:avLst/>
          </a:prstGeom>
        </p:spPr>
      </p:pic>
    </p:spTree>
    <p:extLst>
      <p:ext uri="{BB962C8B-B14F-4D97-AF65-F5344CB8AC3E}">
        <p14:creationId xmlns:p14="http://schemas.microsoft.com/office/powerpoint/2010/main" val="361556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1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a:extLst>
              <a:ext uri="{FF2B5EF4-FFF2-40B4-BE49-F238E27FC236}">
                <a16:creationId xmlns:a16="http://schemas.microsoft.com/office/drawing/2014/main" id="{6C737ED9-7FD5-4712-A0FC-9D5F4482DA52}"/>
              </a:ext>
            </a:extLst>
          </p:cNvPr>
          <p:cNvPicPr>
            <a:picLocks noChangeAspect="1" noChangeArrowheads="1"/>
          </p:cNvPicPr>
          <p:nvPr/>
        </p:nvPicPr>
        <p:blipFill>
          <a:blip r:embed="rId2">
            <a:alphaModFix amt="50000"/>
          </a:blip>
          <a:srcRect/>
          <a:stretch/>
        </p:blipFill>
        <p:spPr bwMode="auto">
          <a:xfrm>
            <a:off x="4392648" y="-2521760"/>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bell, black, old, silver&#10;&#10;Description automatically generated">
            <a:extLst>
              <a:ext uri="{FF2B5EF4-FFF2-40B4-BE49-F238E27FC236}">
                <a16:creationId xmlns:a16="http://schemas.microsoft.com/office/drawing/2014/main" id="{E47F2D0D-49FA-4362-A71E-12E20CDACF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04543" y="2833015"/>
            <a:ext cx="2456857" cy="2352213"/>
          </a:xfrm>
          <a:prstGeom prst="rect">
            <a:avLst/>
          </a:prstGeom>
        </p:spPr>
      </p:pic>
      <p:grpSp>
        <p:nvGrpSpPr>
          <p:cNvPr id="31" name="Group 30">
            <a:extLst>
              <a:ext uri="{FF2B5EF4-FFF2-40B4-BE49-F238E27FC236}">
                <a16:creationId xmlns:a16="http://schemas.microsoft.com/office/drawing/2014/main" id="{9582CB1D-0526-4069-8758-AD800A9802DE}"/>
              </a:ext>
            </a:extLst>
          </p:cNvPr>
          <p:cNvGrpSpPr/>
          <p:nvPr/>
        </p:nvGrpSpPr>
        <p:grpSpPr>
          <a:xfrm>
            <a:off x="3088233" y="1405213"/>
            <a:ext cx="5941885" cy="4725620"/>
            <a:chOff x="-43423" y="1419974"/>
            <a:chExt cx="6486999" cy="3883210"/>
          </a:xfrm>
        </p:grpSpPr>
        <p:pic>
          <p:nvPicPr>
            <p:cNvPr id="32" name="Picture 3">
              <a:extLst>
                <a:ext uri="{FF2B5EF4-FFF2-40B4-BE49-F238E27FC236}">
                  <a16:creationId xmlns:a16="http://schemas.microsoft.com/office/drawing/2014/main" id="{6E9645F5-C530-4BA9-A88B-49A6DC7B39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a:extLst>
                <a:ext uri="{FF2B5EF4-FFF2-40B4-BE49-F238E27FC236}">
                  <a16:creationId xmlns:a16="http://schemas.microsoft.com/office/drawing/2014/main" id="{952E96AE-9BC4-48EC-8926-15F26969BC20}"/>
                </a:ext>
              </a:extLst>
            </p:cNvPr>
            <p:cNvGrpSpPr/>
            <p:nvPr/>
          </p:nvGrpSpPr>
          <p:grpSpPr>
            <a:xfrm>
              <a:off x="703572" y="1419974"/>
              <a:ext cx="5740004" cy="3240008"/>
              <a:chOff x="2647788" y="838524"/>
              <a:chExt cx="5740004" cy="3240008"/>
            </a:xfrm>
          </p:grpSpPr>
          <p:grpSp>
            <p:nvGrpSpPr>
              <p:cNvPr id="34" name="Group 33">
                <a:extLst>
                  <a:ext uri="{FF2B5EF4-FFF2-40B4-BE49-F238E27FC236}">
                    <a16:creationId xmlns:a16="http://schemas.microsoft.com/office/drawing/2014/main" id="{6A024BE8-971B-4342-8123-E7C799991E3D}"/>
                  </a:ext>
                </a:extLst>
              </p:cNvPr>
              <p:cNvGrpSpPr/>
              <p:nvPr/>
            </p:nvGrpSpPr>
            <p:grpSpPr>
              <a:xfrm>
                <a:off x="2647788" y="910532"/>
                <a:ext cx="5688000" cy="3168000"/>
                <a:chOff x="2575780" y="838524"/>
                <a:chExt cx="5688000" cy="3168000"/>
              </a:xfrm>
              <a:solidFill>
                <a:srgbClr val="996633">
                  <a:alpha val="30196"/>
                </a:srgbClr>
              </a:solidFill>
            </p:grpSpPr>
            <p:sp>
              <p:nvSpPr>
                <p:cNvPr id="53" name="Rounded Rectangle 61">
                  <a:extLst>
                    <a:ext uri="{FF2B5EF4-FFF2-40B4-BE49-F238E27FC236}">
                      <a16:creationId xmlns:a16="http://schemas.microsoft.com/office/drawing/2014/main" id="{B22E9C7A-B354-487E-B020-46606CC392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id="{A68EAF47-F993-4B3D-A3EA-E0FF71C37845}"/>
                    </a:ext>
                  </a:extLst>
                </p:cNvPr>
                <p:cNvGrpSpPr/>
                <p:nvPr/>
              </p:nvGrpSpPr>
              <p:grpSpPr>
                <a:xfrm>
                  <a:off x="2879812" y="915566"/>
                  <a:ext cx="5328592" cy="252000"/>
                  <a:chOff x="2879812" y="915566"/>
                  <a:chExt cx="5328592" cy="252000"/>
                </a:xfrm>
                <a:grpFill/>
              </p:grpSpPr>
              <p:sp>
                <p:nvSpPr>
                  <p:cNvPr id="55" name="Oval 54">
                    <a:extLst>
                      <a:ext uri="{FF2B5EF4-FFF2-40B4-BE49-F238E27FC236}">
                        <a16:creationId xmlns:a16="http://schemas.microsoft.com/office/drawing/2014/main" id="{4F9492A5-C84F-42F7-B593-A79025F5C7A6}"/>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A97D9AD8-889D-446B-A1DE-C49D99E76FCE}"/>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BF956422-6B61-47DA-BF3A-B7453E4E5D4D}"/>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74093A00-B66F-4C43-A505-3D0FA70C4CEC}"/>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08A6C55-9C0C-4C34-9153-4B0BC01DC19C}"/>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EF997C56-3C43-45E2-9CD1-3F5D9433B18A}"/>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F19DC0A6-D14B-46EE-8AD2-DBA52850481E}"/>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C885CDF8-311B-4605-BD6D-FFD07F4EAE0F}"/>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775ABD05-08FA-4E97-81A8-B3172D220DE7}"/>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ADF9A28D-4E02-47FF-ADB8-18180CC8676E}"/>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3EA01D5E-1D4F-4183-B2D3-6E04D46D00B8}"/>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0EBDD279-E81A-4D14-AC53-55AFF2CE1A7E}"/>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a:extLst>
                      <a:ext uri="{FF2B5EF4-FFF2-40B4-BE49-F238E27FC236}">
                        <a16:creationId xmlns:a16="http://schemas.microsoft.com/office/drawing/2014/main" id="{6B4A169E-A7B1-490D-940E-0D7D5B8EB48C}"/>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a:extLst>
                      <a:ext uri="{FF2B5EF4-FFF2-40B4-BE49-F238E27FC236}">
                        <a16:creationId xmlns:a16="http://schemas.microsoft.com/office/drawing/2014/main" id="{DEB070AA-4056-46B5-8E6A-D75617006A57}"/>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D35E3140-D928-4B4F-8A16-736EFBDC1C14}"/>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5" name="Group 34">
                <a:extLst>
                  <a:ext uri="{FF2B5EF4-FFF2-40B4-BE49-F238E27FC236}">
                    <a16:creationId xmlns:a16="http://schemas.microsoft.com/office/drawing/2014/main" id="{EA751BE1-0CAD-4756-AD34-D3B60AF0EC07}"/>
                  </a:ext>
                </a:extLst>
              </p:cNvPr>
              <p:cNvGrpSpPr/>
              <p:nvPr/>
            </p:nvGrpSpPr>
            <p:grpSpPr>
              <a:xfrm>
                <a:off x="2699792" y="838524"/>
                <a:ext cx="5688000" cy="3168000"/>
                <a:chOff x="2699792" y="838524"/>
                <a:chExt cx="5688000" cy="3168000"/>
              </a:xfrm>
            </p:grpSpPr>
            <p:sp>
              <p:nvSpPr>
                <p:cNvPr id="36" name="Rounded Rectangle 2">
                  <a:extLst>
                    <a:ext uri="{FF2B5EF4-FFF2-40B4-BE49-F238E27FC236}">
                      <a16:creationId xmlns:a16="http://schemas.microsoft.com/office/drawing/2014/main" id="{8F8EFAD2-B74B-423C-9D72-B0BDFECA20E8}"/>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a:extLst>
                    <a:ext uri="{FF2B5EF4-FFF2-40B4-BE49-F238E27FC236}">
                      <a16:creationId xmlns:a16="http://schemas.microsoft.com/office/drawing/2014/main" id="{15DA4072-FA92-4EB1-9214-7222369EA534}"/>
                    </a:ext>
                  </a:extLst>
                </p:cNvPr>
                <p:cNvGrpSpPr/>
                <p:nvPr/>
              </p:nvGrpSpPr>
              <p:grpSpPr>
                <a:xfrm>
                  <a:off x="2879812" y="915566"/>
                  <a:ext cx="5328592" cy="252000"/>
                  <a:chOff x="2879812" y="915566"/>
                  <a:chExt cx="5328592" cy="252000"/>
                </a:xfrm>
              </p:grpSpPr>
              <p:sp>
                <p:nvSpPr>
                  <p:cNvPr id="38" name="Oval 37">
                    <a:extLst>
                      <a:ext uri="{FF2B5EF4-FFF2-40B4-BE49-F238E27FC236}">
                        <a16:creationId xmlns:a16="http://schemas.microsoft.com/office/drawing/2014/main" id="{E0252647-ECEF-4278-9C18-43623976990A}"/>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C28247A2-29AA-4278-9C5E-FF37734B1D30}"/>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FDA83A08-7B2A-4301-BA68-4B8B20BBBF82}"/>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8AC42019-C3ED-4D90-A423-66A4A040888A}"/>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D5FC3263-26B0-41AD-A1DA-B91E357314C2}"/>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3804BE74-26E1-4106-A5E2-C8EC3DF88011}"/>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83421CC1-54B2-4515-BAC3-44049C5B0CF6}"/>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D2B133AA-E9D8-4962-8511-7B68CB661127}"/>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DC5F22D6-05AE-45B4-886E-B8B0014D893D}"/>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FB2E9228-CE9E-456A-A669-A643DFAF036E}"/>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8C3FAB-0D97-459E-A429-D4E1AF36CF31}"/>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id="{0E990040-1536-464C-885C-BEB67EABA956}"/>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AAB15542-8A00-4E53-98B2-56AF795C7C64}"/>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a:extLst>
                      <a:ext uri="{FF2B5EF4-FFF2-40B4-BE49-F238E27FC236}">
                        <a16:creationId xmlns:a16="http://schemas.microsoft.com/office/drawing/2014/main" id="{A7AE97BF-B048-4C37-AEF8-BFC153ABDB84}"/>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id="{C8715ACC-D6BC-4A9C-9ECD-0A9724819ABB}"/>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70" name="Group 69">
            <a:extLst>
              <a:ext uri="{FF2B5EF4-FFF2-40B4-BE49-F238E27FC236}">
                <a16:creationId xmlns:a16="http://schemas.microsoft.com/office/drawing/2014/main" id="{FFBF631D-8233-4D29-A7C6-32D2731B404A}"/>
              </a:ext>
            </a:extLst>
          </p:cNvPr>
          <p:cNvGrpSpPr/>
          <p:nvPr/>
        </p:nvGrpSpPr>
        <p:grpSpPr>
          <a:xfrm>
            <a:off x="4013969" y="4708180"/>
            <a:ext cx="448256" cy="425692"/>
            <a:chOff x="1351392" y="4270250"/>
            <a:chExt cx="448256" cy="425692"/>
          </a:xfrm>
        </p:grpSpPr>
        <p:sp>
          <p:nvSpPr>
            <p:cNvPr id="71" name="Oval 70">
              <a:extLst>
                <a:ext uri="{FF2B5EF4-FFF2-40B4-BE49-F238E27FC236}">
                  <a16:creationId xmlns:a16="http://schemas.microsoft.com/office/drawing/2014/main" id="{BA146216-9CCA-4699-B629-499A41D8A0AE}"/>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16363FE-46E5-4B47-B36E-BEA376B6E182}"/>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9CAA9E5-FDD6-4D39-8A82-FFE56FB04C43}"/>
              </a:ext>
            </a:extLst>
          </p:cNvPr>
          <p:cNvGrpSpPr/>
          <p:nvPr/>
        </p:nvGrpSpPr>
        <p:grpSpPr>
          <a:xfrm>
            <a:off x="4525937" y="4708180"/>
            <a:ext cx="448256" cy="425692"/>
            <a:chOff x="1863360" y="4270250"/>
            <a:chExt cx="448256" cy="425692"/>
          </a:xfrm>
        </p:grpSpPr>
        <p:sp>
          <p:nvSpPr>
            <p:cNvPr id="74" name="Oval 73">
              <a:extLst>
                <a:ext uri="{FF2B5EF4-FFF2-40B4-BE49-F238E27FC236}">
                  <a16:creationId xmlns:a16="http://schemas.microsoft.com/office/drawing/2014/main" id="{6C02862A-6D51-4C64-A956-CB7D0DF12FD5}"/>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7A93D5CE-71D3-4936-A1F2-FEDA3A044362}"/>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75">
            <a:extLst>
              <a:ext uri="{FF2B5EF4-FFF2-40B4-BE49-F238E27FC236}">
                <a16:creationId xmlns:a16="http://schemas.microsoft.com/office/drawing/2014/main" id="{3FE9D1C8-34AF-4BAC-8071-EA30974C4375}"/>
              </a:ext>
            </a:extLst>
          </p:cNvPr>
          <p:cNvGrpSpPr/>
          <p:nvPr/>
        </p:nvGrpSpPr>
        <p:grpSpPr>
          <a:xfrm>
            <a:off x="5002329" y="4708180"/>
            <a:ext cx="448256" cy="425692"/>
            <a:chOff x="2339752" y="4270250"/>
            <a:chExt cx="448256" cy="425692"/>
          </a:xfrm>
        </p:grpSpPr>
        <p:sp>
          <p:nvSpPr>
            <p:cNvPr id="77" name="Oval 76">
              <a:extLst>
                <a:ext uri="{FF2B5EF4-FFF2-40B4-BE49-F238E27FC236}">
                  <a16:creationId xmlns:a16="http://schemas.microsoft.com/office/drawing/2014/main" id="{2B1E4529-6715-4702-8E9D-8FE8283BDE7F}"/>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a:extLst>
                <a:ext uri="{FF2B5EF4-FFF2-40B4-BE49-F238E27FC236}">
                  <a16:creationId xmlns:a16="http://schemas.microsoft.com/office/drawing/2014/main" id="{E0A50532-7112-4174-9296-67AFF63146EE}"/>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9" name="TextBox 78">
            <a:extLst>
              <a:ext uri="{FF2B5EF4-FFF2-40B4-BE49-F238E27FC236}">
                <a16:creationId xmlns:a16="http://schemas.microsoft.com/office/drawing/2014/main" id="{C6FD37D5-9394-4138-965E-52F862E445DD}"/>
              </a:ext>
            </a:extLst>
          </p:cNvPr>
          <p:cNvSpPr txBox="1"/>
          <p:nvPr/>
        </p:nvSpPr>
        <p:spPr>
          <a:xfrm>
            <a:off x="4022670" y="1893265"/>
            <a:ext cx="4823093" cy="3108543"/>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a:solidFill>
                  <a:srgbClr val="00B050"/>
                </a:solidFill>
              </a:rPr>
              <a:t>Trống đồng là niềm tự hào chính đáng của người Việt Nam ta vì </a:t>
            </a:r>
            <a:r>
              <a:rPr lang="en-US">
                <a:solidFill>
                  <a:srgbClr val="00B050"/>
                </a:solidFill>
                <a:cs typeface="Times New Roman" panose="02020603050405020304" pitchFamily="18" charset="0"/>
              </a:rPr>
              <a:t>:</a:t>
            </a:r>
            <a:r>
              <a:rPr lang="en-US">
                <a:solidFill>
                  <a:srgbClr val="00B050"/>
                </a:solidFill>
                <a:latin typeface="Times New Roman" panose="02020603050405020304" pitchFamily="18" charset="0"/>
                <a:cs typeface="Times New Roman" panose="02020603050405020304" pitchFamily="18" charset="0"/>
              </a:rPr>
              <a:t> Trống đồng phong phú, đa dạng, phản ánh bản sắc văn hoá ước mơ, khát vọng của con người Việt Nam ngàn xưa</a:t>
            </a:r>
          </a:p>
        </p:txBody>
      </p:sp>
      <p:grpSp>
        <p:nvGrpSpPr>
          <p:cNvPr id="3" name="Group 2">
            <a:extLst>
              <a:ext uri="{FF2B5EF4-FFF2-40B4-BE49-F238E27FC236}">
                <a16:creationId xmlns:a16="http://schemas.microsoft.com/office/drawing/2014/main" id="{40A0B151-A4CF-44D5-AB1F-F94CB995B026}"/>
              </a:ext>
            </a:extLst>
          </p:cNvPr>
          <p:cNvGrpSpPr/>
          <p:nvPr/>
        </p:nvGrpSpPr>
        <p:grpSpPr>
          <a:xfrm>
            <a:off x="113882" y="192811"/>
            <a:ext cx="3951933" cy="2480683"/>
            <a:chOff x="207285" y="274610"/>
            <a:chExt cx="3951933" cy="2480683"/>
          </a:xfrm>
        </p:grpSpPr>
        <p:pic>
          <p:nvPicPr>
            <p:cNvPr id="22" name="Picture 2">
              <a:extLst>
                <a:ext uri="{FF2B5EF4-FFF2-40B4-BE49-F238E27FC236}">
                  <a16:creationId xmlns:a16="http://schemas.microsoft.com/office/drawing/2014/main" id="{77715C92-655A-4B62-9D87-080798FFFD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285" y="274610"/>
              <a:ext cx="3951933" cy="2480683"/>
            </a:xfrm>
            <a:prstGeom prst="rect">
              <a:avLst/>
            </a:prstGeom>
          </p:spPr>
        </p:pic>
        <p:sp>
          <p:nvSpPr>
            <p:cNvPr id="30" name="TextBox 29">
              <a:extLst>
                <a:ext uri="{FF2B5EF4-FFF2-40B4-BE49-F238E27FC236}">
                  <a16:creationId xmlns:a16="http://schemas.microsoft.com/office/drawing/2014/main" id="{C044597D-F385-40D8-96AD-7637D50BB1C4}"/>
                </a:ext>
              </a:extLst>
            </p:cNvPr>
            <p:cNvSpPr txBox="1"/>
            <p:nvPr/>
          </p:nvSpPr>
          <p:spPr>
            <a:xfrm>
              <a:off x="620034" y="474855"/>
              <a:ext cx="3251959" cy="1815882"/>
            </a:xfrm>
            <a:prstGeom prst="rect">
              <a:avLst/>
            </a:prstGeom>
          </p:spPr>
          <p:txBody>
            <a:bodyPr wrap="square">
              <a:spAutoFit/>
            </a:bodyPr>
            <a:lstStyle>
              <a:defPPr marR="0" lvl="0" algn="l" rtl="0">
                <a:lnSpc>
                  <a:spcPct val="100000"/>
                </a:lnSpc>
                <a:spcBef>
                  <a:spcPts val="0"/>
                </a:spcBef>
                <a:spcAft>
                  <a:spcPts val="0"/>
                </a:spcAft>
                <a:defRPr/>
              </a:defPPr>
              <a:lvl1pPr>
                <a:defRPr sz="2800" b="1">
                  <a:solidFill>
                    <a:schemeClr val="bg1">
                      <a:lumMod val="75000"/>
                    </a:schemeClr>
                  </a:solidFill>
                  <a:latin typeface="+mj-lt"/>
                </a:defRPr>
              </a:lvl1pPr>
            </a:lstStyle>
            <a:p>
              <a:pPr algn="just"/>
              <a:r>
                <a:rPr lang="vi-VN">
                  <a:solidFill>
                    <a:schemeClr val="accent2">
                      <a:lumMod val="60000"/>
                      <a:lumOff val="40000"/>
                    </a:schemeClr>
                  </a:solidFill>
                </a:rPr>
                <a:t>Vì sao trống đồng là niềm tự hào chính đáng của người Việt Nam ta?</a:t>
              </a:r>
              <a:endParaRPr lang="en-US" dirty="0">
                <a:solidFill>
                  <a:schemeClr val="accent2">
                    <a:lumMod val="60000"/>
                    <a:lumOff val="40000"/>
                  </a:schemeClr>
                </a:solidFill>
              </a:endParaRPr>
            </a:p>
          </p:txBody>
        </p:sp>
      </p:grpSp>
    </p:spTree>
    <p:extLst>
      <p:ext uri="{BB962C8B-B14F-4D97-AF65-F5344CB8AC3E}">
        <p14:creationId xmlns:p14="http://schemas.microsoft.com/office/powerpoint/2010/main" val="1584253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9"/>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37"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1000" fill="hold"/>
                                        <p:tgtEl>
                                          <p:spTgt spid="31"/>
                                        </p:tgtEl>
                                        <p:attrNameLst>
                                          <p:attrName>ppt_w</p:attrName>
                                        </p:attrNameLst>
                                      </p:cBhvr>
                                      <p:tavLst>
                                        <p:tav tm="0">
                                          <p:val>
                                            <p:strVal val="#ppt_w+.3"/>
                                          </p:val>
                                        </p:tav>
                                        <p:tav tm="100000">
                                          <p:val>
                                            <p:strVal val="#ppt_w"/>
                                          </p:val>
                                        </p:tav>
                                      </p:tavLst>
                                    </p:anim>
                                    <p:anim calcmode="lin" valueType="num">
                                      <p:cBhvr>
                                        <p:cTn id="23" dur="1000" fill="hold"/>
                                        <p:tgtEl>
                                          <p:spTgt spid="31"/>
                                        </p:tgtEl>
                                        <p:attrNameLst>
                                          <p:attrName>ppt_h</p:attrName>
                                        </p:attrNameLst>
                                      </p:cBhvr>
                                      <p:tavLst>
                                        <p:tav tm="0">
                                          <p:val>
                                            <p:strVal val="#ppt_h"/>
                                          </p:val>
                                        </p:tav>
                                        <p:tav tm="100000">
                                          <p:val>
                                            <p:strVal val="#ppt_h"/>
                                          </p:val>
                                        </p:tav>
                                      </p:tavLst>
                                    </p:anim>
                                    <p:animEffect transition="in" filter="fade">
                                      <p:cBhvr>
                                        <p:cTn id="24" dur="1000"/>
                                        <p:tgtEl>
                                          <p:spTgt spid="31"/>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randombar(horizontal)">
                                      <p:cBhvr>
                                        <p:cTn id="28" dur="750"/>
                                        <p:tgtEl>
                                          <p:spTgt spid="79"/>
                                        </p:tgtEl>
                                      </p:cBhvr>
                                    </p:animEffect>
                                  </p:childTnLst>
                                </p:cTn>
                              </p:par>
                              <p:par>
                                <p:cTn id="29" presetID="53" presetClass="entr" presetSubtype="16" repeatCount="indefinite"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p:cTn id="31" dur="750" fill="hold"/>
                                        <p:tgtEl>
                                          <p:spTgt spid="70"/>
                                        </p:tgtEl>
                                        <p:attrNameLst>
                                          <p:attrName>ppt_w</p:attrName>
                                        </p:attrNameLst>
                                      </p:cBhvr>
                                      <p:tavLst>
                                        <p:tav tm="0">
                                          <p:val>
                                            <p:fltVal val="0"/>
                                          </p:val>
                                        </p:tav>
                                        <p:tav tm="100000">
                                          <p:val>
                                            <p:strVal val="#ppt_w"/>
                                          </p:val>
                                        </p:tav>
                                      </p:tavLst>
                                    </p:anim>
                                    <p:anim calcmode="lin" valueType="num">
                                      <p:cBhvr>
                                        <p:cTn id="32" dur="750" fill="hold"/>
                                        <p:tgtEl>
                                          <p:spTgt spid="70"/>
                                        </p:tgtEl>
                                        <p:attrNameLst>
                                          <p:attrName>ppt_h</p:attrName>
                                        </p:attrNameLst>
                                      </p:cBhvr>
                                      <p:tavLst>
                                        <p:tav tm="0">
                                          <p:val>
                                            <p:fltVal val="0"/>
                                          </p:val>
                                        </p:tav>
                                        <p:tav tm="100000">
                                          <p:val>
                                            <p:strVal val="#ppt_h"/>
                                          </p:val>
                                        </p:tav>
                                      </p:tavLst>
                                    </p:anim>
                                    <p:animEffect transition="in" filter="fade">
                                      <p:cBhvr>
                                        <p:cTn id="33" dur="750"/>
                                        <p:tgtEl>
                                          <p:spTgt spid="70"/>
                                        </p:tgtEl>
                                      </p:cBhvr>
                                    </p:animEffect>
                                  </p:childTnLst>
                                </p:cTn>
                              </p:par>
                              <p:par>
                                <p:cTn id="34" presetID="53" presetClass="entr" presetSubtype="16" repeatCount="indefinite" fill="hold" nodeType="withEffect">
                                  <p:stCondLst>
                                    <p:cond delay="500"/>
                                  </p:stCondLst>
                                  <p:childTnLst>
                                    <p:set>
                                      <p:cBhvr>
                                        <p:cTn id="35" dur="1" fill="hold">
                                          <p:stCondLst>
                                            <p:cond delay="0"/>
                                          </p:stCondLst>
                                        </p:cTn>
                                        <p:tgtEl>
                                          <p:spTgt spid="73"/>
                                        </p:tgtEl>
                                        <p:attrNameLst>
                                          <p:attrName>style.visibility</p:attrName>
                                        </p:attrNameLst>
                                      </p:cBhvr>
                                      <p:to>
                                        <p:strVal val="visible"/>
                                      </p:to>
                                    </p:set>
                                    <p:anim calcmode="lin" valueType="num">
                                      <p:cBhvr>
                                        <p:cTn id="36" dur="750" fill="hold"/>
                                        <p:tgtEl>
                                          <p:spTgt spid="73"/>
                                        </p:tgtEl>
                                        <p:attrNameLst>
                                          <p:attrName>ppt_w</p:attrName>
                                        </p:attrNameLst>
                                      </p:cBhvr>
                                      <p:tavLst>
                                        <p:tav tm="0">
                                          <p:val>
                                            <p:fltVal val="0"/>
                                          </p:val>
                                        </p:tav>
                                        <p:tav tm="100000">
                                          <p:val>
                                            <p:strVal val="#ppt_w"/>
                                          </p:val>
                                        </p:tav>
                                      </p:tavLst>
                                    </p:anim>
                                    <p:anim calcmode="lin" valueType="num">
                                      <p:cBhvr>
                                        <p:cTn id="37" dur="750" fill="hold"/>
                                        <p:tgtEl>
                                          <p:spTgt spid="73"/>
                                        </p:tgtEl>
                                        <p:attrNameLst>
                                          <p:attrName>ppt_h</p:attrName>
                                        </p:attrNameLst>
                                      </p:cBhvr>
                                      <p:tavLst>
                                        <p:tav tm="0">
                                          <p:val>
                                            <p:fltVal val="0"/>
                                          </p:val>
                                        </p:tav>
                                        <p:tav tm="100000">
                                          <p:val>
                                            <p:strVal val="#ppt_h"/>
                                          </p:val>
                                        </p:tav>
                                      </p:tavLst>
                                    </p:anim>
                                    <p:animEffect transition="in" filter="fade">
                                      <p:cBhvr>
                                        <p:cTn id="38" dur="750"/>
                                        <p:tgtEl>
                                          <p:spTgt spid="73"/>
                                        </p:tgtEl>
                                      </p:cBhvr>
                                    </p:animEffect>
                                  </p:childTnLst>
                                </p:cTn>
                              </p:par>
                              <p:par>
                                <p:cTn id="39" presetID="53" presetClass="entr" presetSubtype="16" repeatCount="indefinite" fill="hold" nodeType="withEffect">
                                  <p:stCondLst>
                                    <p:cond delay="250"/>
                                  </p:stCondLst>
                                  <p:childTnLst>
                                    <p:set>
                                      <p:cBhvr>
                                        <p:cTn id="40" dur="1" fill="hold">
                                          <p:stCondLst>
                                            <p:cond delay="0"/>
                                          </p:stCondLst>
                                        </p:cTn>
                                        <p:tgtEl>
                                          <p:spTgt spid="76"/>
                                        </p:tgtEl>
                                        <p:attrNameLst>
                                          <p:attrName>style.visibility</p:attrName>
                                        </p:attrNameLst>
                                      </p:cBhvr>
                                      <p:to>
                                        <p:strVal val="visible"/>
                                      </p:to>
                                    </p:set>
                                    <p:anim calcmode="lin" valueType="num">
                                      <p:cBhvr>
                                        <p:cTn id="41" dur="750" fill="hold"/>
                                        <p:tgtEl>
                                          <p:spTgt spid="76"/>
                                        </p:tgtEl>
                                        <p:attrNameLst>
                                          <p:attrName>ppt_w</p:attrName>
                                        </p:attrNameLst>
                                      </p:cBhvr>
                                      <p:tavLst>
                                        <p:tav tm="0">
                                          <p:val>
                                            <p:fltVal val="0"/>
                                          </p:val>
                                        </p:tav>
                                        <p:tav tm="100000">
                                          <p:val>
                                            <p:strVal val="#ppt_w"/>
                                          </p:val>
                                        </p:tav>
                                      </p:tavLst>
                                    </p:anim>
                                    <p:anim calcmode="lin" valueType="num">
                                      <p:cBhvr>
                                        <p:cTn id="42" dur="750" fill="hold"/>
                                        <p:tgtEl>
                                          <p:spTgt spid="76"/>
                                        </p:tgtEl>
                                        <p:attrNameLst>
                                          <p:attrName>ppt_h</p:attrName>
                                        </p:attrNameLst>
                                      </p:cBhvr>
                                      <p:tavLst>
                                        <p:tav tm="0">
                                          <p:val>
                                            <p:fltVal val="0"/>
                                          </p:val>
                                        </p:tav>
                                        <p:tav tm="100000">
                                          <p:val>
                                            <p:strVal val="#ppt_h"/>
                                          </p:val>
                                        </p:tav>
                                      </p:tavLst>
                                    </p:anim>
                                    <p:animEffect transition="in" filter="fade">
                                      <p:cBhvr>
                                        <p:cTn id="43"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56103" y="228414"/>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BC0527D6-AD74-49BA-AA1B-683E26C5D901}"/>
              </a:ext>
            </a:extLst>
          </p:cNvPr>
          <p:cNvPicPr>
            <a:picLocks noChangeAspect="1"/>
          </p:cNvPicPr>
          <p:nvPr/>
        </p:nvPicPr>
        <p:blipFill>
          <a:blip r:embed="rId4"/>
          <a:stretch>
            <a:fillRect/>
          </a:stretch>
        </p:blipFill>
        <p:spPr>
          <a:xfrm>
            <a:off x="40216" y="783085"/>
            <a:ext cx="1967183" cy="4248149"/>
          </a:xfrm>
          <a:prstGeom prst="rect">
            <a:avLst/>
          </a:prstGeom>
        </p:spPr>
      </p:pic>
      <p:grpSp>
        <p:nvGrpSpPr>
          <p:cNvPr id="8" name="Group 7">
            <a:extLst>
              <a:ext uri="{FF2B5EF4-FFF2-40B4-BE49-F238E27FC236}">
                <a16:creationId xmlns:a16="http://schemas.microsoft.com/office/drawing/2014/main" id="{DDC694F4-5817-4919-AC68-47B34117C7B5}"/>
              </a:ext>
            </a:extLst>
          </p:cNvPr>
          <p:cNvGrpSpPr/>
          <p:nvPr/>
        </p:nvGrpSpPr>
        <p:grpSpPr>
          <a:xfrm>
            <a:off x="4572000" y="538165"/>
            <a:ext cx="3915591" cy="1493750"/>
            <a:chOff x="1504750" y="296942"/>
            <a:chExt cx="4673044" cy="1408062"/>
          </a:xfrm>
        </p:grpSpPr>
        <p:sp>
          <p:nvSpPr>
            <p:cNvPr id="15" name="TextBox 14">
              <a:extLst>
                <a:ext uri="{FF2B5EF4-FFF2-40B4-BE49-F238E27FC236}">
                  <a16:creationId xmlns:a16="http://schemas.microsoft.com/office/drawing/2014/main" id="{0F757239-4D3E-43CF-92F7-620B9DBE991D}"/>
                </a:ext>
              </a:extLst>
            </p:cNvPr>
            <p:cNvSpPr txBox="1"/>
            <p:nvPr/>
          </p:nvSpPr>
          <p:spPr>
            <a:xfrm>
              <a:off x="1504750" y="296942"/>
              <a:ext cx="4116017" cy="1408062"/>
            </a:xfrm>
            <a:prstGeom prst="rect">
              <a:avLst/>
            </a:prstGeom>
            <a:noFill/>
          </p:spPr>
          <p:txBody>
            <a:bodyPr wrap="square" rtlCol="0">
              <a:spAutoFit/>
            </a:bodyPr>
            <a:lstStyle/>
            <a:p>
              <a:pPr>
                <a:buClrTx/>
                <a:buFontTx/>
                <a:buNone/>
              </a:pPr>
              <a:r>
                <a:rPr lang="en-US" sz="4400" kern="1200">
                  <a:solidFill>
                    <a:srgbClr val="00AF92">
                      <a:lumMod val="50000"/>
                    </a:srgbClr>
                  </a:solidFill>
                  <a:latin typeface="UTM Azuki" panose="02040603050506020204" pitchFamily="18" charset="0"/>
                  <a:ea typeface="+mn-ea"/>
                  <a:cs typeface="+mn-cs"/>
                </a:rPr>
                <a:t>Hoạt động nhóm đôi</a:t>
              </a:r>
              <a:endParaRPr lang="en-US" sz="4400" kern="1200" dirty="0">
                <a:solidFill>
                  <a:srgbClr val="00AF92">
                    <a:lumMod val="50000"/>
                  </a:srgbClr>
                </a:solidFill>
                <a:latin typeface="UTM Azuki" panose="02040603050506020204" pitchFamily="18" charset="0"/>
                <a:ea typeface="+mn-ea"/>
                <a:cs typeface="+mn-cs"/>
              </a:endParaRPr>
            </a:p>
          </p:txBody>
        </p:sp>
        <p:pic>
          <p:nvPicPr>
            <p:cNvPr id="7" name="Picture 6">
              <a:extLst>
                <a:ext uri="{FF2B5EF4-FFF2-40B4-BE49-F238E27FC236}">
                  <a16:creationId xmlns:a16="http://schemas.microsoft.com/office/drawing/2014/main" id="{61208850-2DE0-47CA-A4A5-6BA5DA97C3DF}"/>
                </a:ext>
              </a:extLst>
            </p:cNvPr>
            <p:cNvPicPr>
              <a:picLocks noChangeAspect="1"/>
            </p:cNvPicPr>
            <p:nvPr/>
          </p:nvPicPr>
          <p:blipFill>
            <a:blip r:embed="rId5"/>
            <a:stretch>
              <a:fillRect/>
            </a:stretch>
          </p:blipFill>
          <p:spPr>
            <a:xfrm>
              <a:off x="4159438" y="353135"/>
              <a:ext cx="2018356" cy="1254495"/>
            </a:xfrm>
            <a:prstGeom prst="rect">
              <a:avLst/>
            </a:prstGeom>
          </p:spPr>
        </p:pic>
      </p:grpSp>
      <p:sp>
        <p:nvSpPr>
          <p:cNvPr id="17" name="Text Box 401">
            <a:extLst>
              <a:ext uri="{FF2B5EF4-FFF2-40B4-BE49-F238E27FC236}">
                <a16:creationId xmlns:a16="http://schemas.microsoft.com/office/drawing/2014/main" id="{0A1C5948-3420-4C65-9B16-AAF9210E9962}"/>
              </a:ext>
            </a:extLst>
          </p:cNvPr>
          <p:cNvSpPr txBox="1">
            <a:spLocks noChangeArrowheads="1"/>
          </p:cNvSpPr>
          <p:nvPr/>
        </p:nvSpPr>
        <p:spPr bwMode="auto">
          <a:xfrm>
            <a:off x="3704120" y="2297980"/>
            <a:ext cx="4316732" cy="2529473"/>
          </a:xfrm>
          <a:prstGeom prst="roundRect">
            <a:avLst/>
          </a:prstGeom>
          <a:solidFill>
            <a:srgbClr val="FF0000">
              <a:alpha val="21000"/>
            </a:srgbClr>
          </a:solidFill>
          <a:ln w="25400" cap="flat" cmpd="sng" algn="ctr">
            <a:solidFill>
              <a:srgbClr val="C65885"/>
            </a:solidFill>
            <a:prstDash val="solid"/>
            <a:headEnd/>
            <a:tailEnd/>
          </a:ln>
          <a:effectLst/>
        </p:spPr>
        <p:txBody>
          <a:bodyPr wrap="square">
            <a:spAutoFit/>
          </a:bodyPr>
          <a:lstStyle/>
          <a:p>
            <a:pPr lvl="0">
              <a:buClrTx/>
              <a:defRPr/>
            </a:pPr>
            <a:r>
              <a:rPr lang="en-US" sz="2800" b="1" kern="1200">
                <a:solidFill>
                  <a:srgbClr val="0070C0"/>
                </a:solidFill>
                <a:latin typeface="Calibri" panose="020F0502020204030204" pitchFamily="34" charset="0"/>
                <a:ea typeface="+mn-ea"/>
                <a:cs typeface="Calibri" panose="020F0502020204030204" pitchFamily="34" charset="0"/>
              </a:rPr>
              <a:t>Quan sát ảnh minh hoạ bài đọc và cho biết:</a:t>
            </a:r>
            <a:r>
              <a:rPr kumimoji="0" lang="en-US" sz="2800" b="0" i="0" u="none" strike="noStrike" kern="1200" cap="none" spc="0" normalizeH="0" baseline="0" noProof="0">
                <a:ln>
                  <a:noFill/>
                </a:ln>
                <a:solidFill>
                  <a:srgbClr val="C65885">
                    <a:lumMod val="10000"/>
                  </a:srgbClr>
                </a:solidFill>
                <a:effectLst/>
                <a:uLnTx/>
                <a:uFillTx/>
                <a:latin typeface="Calibri" panose="020F0502020204030204" pitchFamily="34" charset="0"/>
                <a:ea typeface="+mn-ea"/>
                <a:cs typeface="Calibri" panose="020F0502020204030204" pitchFamily="34" charset="0"/>
              </a:rPr>
              <a:t> </a:t>
            </a:r>
          </a:p>
          <a:p>
            <a:pPr lvl="0">
              <a:buClrTx/>
              <a:defRPr/>
            </a:pPr>
            <a:r>
              <a:rPr lang="vi-VN" sz="2800" kern="1200">
                <a:solidFill>
                  <a:srgbClr val="C65885">
                    <a:lumMod val="10000"/>
                  </a:srgbClr>
                </a:solidFill>
                <a:latin typeface="Calibri" panose="020F0502020204030204" pitchFamily="34" charset="0"/>
                <a:ea typeface="+mn-ea"/>
                <a:cs typeface="Calibri" panose="020F0502020204030204" pitchFamily="34" charset="0"/>
              </a:rPr>
              <a:t>–</a:t>
            </a:r>
            <a:r>
              <a:rPr lang="en-US" sz="2800" kern="1200">
                <a:solidFill>
                  <a:srgbClr val="C65885">
                    <a:lumMod val="10000"/>
                  </a:srgbClr>
                </a:solidFill>
                <a:latin typeface="Calibri" panose="020F0502020204030204" pitchFamily="34" charset="0"/>
                <a:ea typeface="+mn-ea"/>
                <a:cs typeface="Calibri" panose="020F0502020204030204" pitchFamily="34" charset="0"/>
              </a:rPr>
              <a:t> </a:t>
            </a:r>
            <a:r>
              <a:rPr lang="vi-VN" sz="2800" kern="1200">
                <a:solidFill>
                  <a:srgbClr val="C65885">
                    <a:lumMod val="10000"/>
                  </a:srgbClr>
                </a:solidFill>
                <a:latin typeface="Calibri" panose="020F0502020204030204" pitchFamily="34" charset="0"/>
                <a:ea typeface="+mn-ea"/>
                <a:cs typeface="Calibri" panose="020F0502020204030204" pitchFamily="34" charset="0"/>
              </a:rPr>
              <a:t>Ảnh chụp đồ vật gì?</a:t>
            </a:r>
          </a:p>
          <a:p>
            <a:pPr lvl="0">
              <a:buClrTx/>
              <a:defRPr/>
            </a:pPr>
            <a:r>
              <a:rPr lang="vi-VN" sz="2800" kern="1200">
                <a:solidFill>
                  <a:srgbClr val="C65885">
                    <a:lumMod val="10000"/>
                  </a:srgbClr>
                </a:solidFill>
                <a:latin typeface="Calibri" panose="020F0502020204030204" pitchFamily="34" charset="0"/>
                <a:ea typeface="+mn-ea"/>
                <a:cs typeface="Calibri" panose="020F0502020204030204" pitchFamily="34" charset="0"/>
              </a:rPr>
              <a:t>–</a:t>
            </a:r>
            <a:r>
              <a:rPr lang="en-US" sz="2800" kern="1200">
                <a:solidFill>
                  <a:srgbClr val="C65885">
                    <a:lumMod val="10000"/>
                  </a:srgbClr>
                </a:solidFill>
                <a:latin typeface="Calibri" panose="020F0502020204030204" pitchFamily="34" charset="0"/>
                <a:ea typeface="+mn-ea"/>
                <a:cs typeface="Calibri" panose="020F0502020204030204" pitchFamily="34" charset="0"/>
              </a:rPr>
              <a:t> </a:t>
            </a:r>
            <a:r>
              <a:rPr lang="vi-VN" sz="2800" kern="1200">
                <a:solidFill>
                  <a:srgbClr val="C65885">
                    <a:lumMod val="10000"/>
                  </a:srgbClr>
                </a:solidFill>
                <a:latin typeface="Calibri" panose="020F0502020204030204" pitchFamily="34" charset="0"/>
                <a:ea typeface="+mn-ea"/>
                <a:cs typeface="Calibri" panose="020F0502020204030204" pitchFamily="34" charset="0"/>
              </a:rPr>
              <a:t>Đồ vật ấy được trang trí như thế nào?</a:t>
            </a:r>
            <a:endParaRPr kumimoji="0" lang="en-US" sz="2800" b="0" i="0" u="none" strike="noStrike" kern="1200" cap="none" spc="0" normalizeH="0" baseline="0" noProof="0" dirty="0">
              <a:ln>
                <a:noFill/>
              </a:ln>
              <a:solidFill>
                <a:srgbClr val="C65885">
                  <a:lumMod val="1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59C748C-635F-43E4-BEC6-EBF2A894EEFB}"/>
              </a:ext>
            </a:extLst>
          </p:cNvPr>
          <p:cNvPicPr>
            <a:picLocks noChangeAspect="1"/>
          </p:cNvPicPr>
          <p:nvPr/>
        </p:nvPicPr>
        <p:blipFill>
          <a:blip r:embed="rId6"/>
          <a:stretch>
            <a:fillRect/>
          </a:stretch>
        </p:blipFill>
        <p:spPr>
          <a:xfrm>
            <a:off x="1703402" y="439846"/>
            <a:ext cx="2660705" cy="2600250"/>
          </a:xfrm>
          <a:prstGeom prst="rect">
            <a:avLst/>
          </a:prstGeom>
        </p:spPr>
      </p:pic>
    </p:spTree>
    <p:extLst>
      <p:ext uri="{BB962C8B-B14F-4D97-AF65-F5344CB8AC3E}">
        <p14:creationId xmlns:p14="http://schemas.microsoft.com/office/powerpoint/2010/main" val="27180864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grpSp>
        <p:nvGrpSpPr>
          <p:cNvPr id="16" name="Group 15">
            <a:extLst>
              <a:ext uri="{FF2B5EF4-FFF2-40B4-BE49-F238E27FC236}">
                <a16:creationId xmlns:a16="http://schemas.microsoft.com/office/drawing/2014/main" id="{ED221C1B-F9A5-47E1-B9AA-4326FB4CA7E7}"/>
              </a:ext>
            </a:extLst>
          </p:cNvPr>
          <p:cNvGrpSpPr/>
          <p:nvPr/>
        </p:nvGrpSpPr>
        <p:grpSpPr>
          <a:xfrm>
            <a:off x="528516" y="1291818"/>
            <a:ext cx="6984031" cy="4258451"/>
            <a:chOff x="-43423" y="1419974"/>
            <a:chExt cx="6486999" cy="3883210"/>
          </a:xfrm>
        </p:grpSpPr>
        <p:pic>
          <p:nvPicPr>
            <p:cNvPr id="17" name="Picture 3">
              <a:extLst>
                <a:ext uri="{FF2B5EF4-FFF2-40B4-BE49-F238E27FC236}">
                  <a16:creationId xmlns:a16="http://schemas.microsoft.com/office/drawing/2014/main" id="{9E7840CA-35B0-4AD9-8062-20CD643CA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7237E2D0-7697-475D-8BB5-A702066B92C6}"/>
                </a:ext>
              </a:extLst>
            </p:cNvPr>
            <p:cNvGrpSpPr/>
            <p:nvPr/>
          </p:nvGrpSpPr>
          <p:grpSpPr>
            <a:xfrm>
              <a:off x="703572" y="1419974"/>
              <a:ext cx="5740004" cy="3240008"/>
              <a:chOff x="2647788" y="838524"/>
              <a:chExt cx="5740004" cy="3240008"/>
            </a:xfrm>
          </p:grpSpPr>
          <p:grpSp>
            <p:nvGrpSpPr>
              <p:cNvPr id="21" name="Group 20">
                <a:extLst>
                  <a:ext uri="{FF2B5EF4-FFF2-40B4-BE49-F238E27FC236}">
                    <a16:creationId xmlns:a16="http://schemas.microsoft.com/office/drawing/2014/main" id="{86EEA82F-B651-4B48-BAB8-9AC06BE4C046}"/>
                  </a:ext>
                </a:extLst>
              </p:cNvPr>
              <p:cNvGrpSpPr/>
              <p:nvPr/>
            </p:nvGrpSpPr>
            <p:grpSpPr>
              <a:xfrm>
                <a:off x="2647788" y="910532"/>
                <a:ext cx="5688000" cy="3168000"/>
                <a:chOff x="2575780" y="838524"/>
                <a:chExt cx="5688000" cy="3168000"/>
              </a:xfrm>
              <a:solidFill>
                <a:srgbClr val="996633">
                  <a:alpha val="30196"/>
                </a:srgbClr>
              </a:solidFill>
            </p:grpSpPr>
            <p:sp>
              <p:nvSpPr>
                <p:cNvPr id="43" name="Rounded Rectangle 61">
                  <a:extLst>
                    <a:ext uri="{FF2B5EF4-FFF2-40B4-BE49-F238E27FC236}">
                      <a16:creationId xmlns:a16="http://schemas.microsoft.com/office/drawing/2014/main" id="{904E33F7-F83F-4259-87D6-247E25D1D9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a:extLst>
                    <a:ext uri="{FF2B5EF4-FFF2-40B4-BE49-F238E27FC236}">
                      <a16:creationId xmlns:a16="http://schemas.microsoft.com/office/drawing/2014/main" id="{97C86EDA-D4C2-479F-AAF2-7323AB19A2E2}"/>
                    </a:ext>
                  </a:extLst>
                </p:cNvPr>
                <p:cNvGrpSpPr/>
                <p:nvPr/>
              </p:nvGrpSpPr>
              <p:grpSpPr>
                <a:xfrm>
                  <a:off x="2879812" y="915566"/>
                  <a:ext cx="5328592" cy="252000"/>
                  <a:chOff x="2879812" y="915566"/>
                  <a:chExt cx="5328592" cy="252000"/>
                </a:xfrm>
                <a:grpFill/>
              </p:grpSpPr>
              <p:sp>
                <p:nvSpPr>
                  <p:cNvPr id="47" name="Oval 46">
                    <a:extLst>
                      <a:ext uri="{FF2B5EF4-FFF2-40B4-BE49-F238E27FC236}">
                        <a16:creationId xmlns:a16="http://schemas.microsoft.com/office/drawing/2014/main" id="{1CF5CBD8-FD2C-4AC9-9E44-E092E6358183}"/>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BD02BE-CD6C-4BD3-A019-3F88CF55928D}"/>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D27A7BF9-1FE0-46EB-8BB9-C23EE2A9E0E3}"/>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a:extLst>
                      <a:ext uri="{FF2B5EF4-FFF2-40B4-BE49-F238E27FC236}">
                        <a16:creationId xmlns:a16="http://schemas.microsoft.com/office/drawing/2014/main" id="{A1327809-512B-4D51-B000-567DDDC06CCB}"/>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9DFD42CC-6CDB-49F1-8052-34706B8FC92A}"/>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2A19CF15-387A-4144-9C76-9C4E41E31096}"/>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158D7C04-867F-4141-B893-1F9CD8071E2D}"/>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AD43840-B899-41F7-B3D4-BC93E8940807}"/>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32E8BC28-5B79-4150-AFD0-2590DEDA68D8}"/>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908D199B-06E6-4F67-8399-C4A4CA91CC9F}"/>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EAD5F3CD-67F2-4676-A5DD-6959BC40F363}"/>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B22BFC69-E130-405F-BD09-F1DAB7AFA294}"/>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1B9B1BB3-D3F2-4478-896D-72080381F004}"/>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23950096-C003-4B63-BC7A-C14C3C168490}"/>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2AF96D68-5A96-4064-8BE7-27683A183A4A}"/>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2" name="Group 21">
                <a:extLst>
                  <a:ext uri="{FF2B5EF4-FFF2-40B4-BE49-F238E27FC236}">
                    <a16:creationId xmlns:a16="http://schemas.microsoft.com/office/drawing/2014/main" id="{2CD6E3C4-94F5-41BE-A531-EE796DAE3E5E}"/>
                  </a:ext>
                </a:extLst>
              </p:cNvPr>
              <p:cNvGrpSpPr/>
              <p:nvPr/>
            </p:nvGrpSpPr>
            <p:grpSpPr>
              <a:xfrm>
                <a:off x="2699792" y="838524"/>
                <a:ext cx="5688000" cy="3168000"/>
                <a:chOff x="2699792" y="838524"/>
                <a:chExt cx="5688000" cy="3168000"/>
              </a:xfrm>
            </p:grpSpPr>
            <p:sp>
              <p:nvSpPr>
                <p:cNvPr id="23" name="Rounded Rectangle 2">
                  <a:extLst>
                    <a:ext uri="{FF2B5EF4-FFF2-40B4-BE49-F238E27FC236}">
                      <a16:creationId xmlns:a16="http://schemas.microsoft.com/office/drawing/2014/main" id="{1281B09E-2FE0-4D9F-866B-47BFD90B1E14}"/>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a:extLst>
                    <a:ext uri="{FF2B5EF4-FFF2-40B4-BE49-F238E27FC236}">
                      <a16:creationId xmlns:a16="http://schemas.microsoft.com/office/drawing/2014/main" id="{386B0F29-8A13-4CA6-BFC9-286DEEF3A48A}"/>
                    </a:ext>
                  </a:extLst>
                </p:cNvPr>
                <p:cNvGrpSpPr/>
                <p:nvPr/>
              </p:nvGrpSpPr>
              <p:grpSpPr>
                <a:xfrm>
                  <a:off x="2879812" y="915566"/>
                  <a:ext cx="5328592" cy="252000"/>
                  <a:chOff x="2879812" y="915566"/>
                  <a:chExt cx="5328592" cy="252000"/>
                </a:xfrm>
              </p:grpSpPr>
              <p:sp>
                <p:nvSpPr>
                  <p:cNvPr id="25" name="Oval 24">
                    <a:extLst>
                      <a:ext uri="{FF2B5EF4-FFF2-40B4-BE49-F238E27FC236}">
                        <a16:creationId xmlns:a16="http://schemas.microsoft.com/office/drawing/2014/main" id="{E7ED5E94-2304-4552-BA17-482110823E77}"/>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a:extLst>
                      <a:ext uri="{FF2B5EF4-FFF2-40B4-BE49-F238E27FC236}">
                        <a16:creationId xmlns:a16="http://schemas.microsoft.com/office/drawing/2014/main" id="{A2981464-84ED-4791-987D-B0FFEAFE4BDB}"/>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7E5E5FCF-7AF1-4D69-AD4E-031FA79144F4}"/>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extLst>
                      <a:ext uri="{FF2B5EF4-FFF2-40B4-BE49-F238E27FC236}">
                        <a16:creationId xmlns:a16="http://schemas.microsoft.com/office/drawing/2014/main" id="{960349D4-5E9A-40DF-A99E-6EA4EF5EA9B5}"/>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89C0AF70-D5D0-4CB3-B0E7-C9457FEB9AB8}"/>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6D6B3027-218C-4798-A4DA-DF7F623F6924}"/>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EA2ACBCE-6262-49F7-AF96-682E8C548868}"/>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id="{F8BBEDCF-64C1-4665-B023-458F27DC52C1}"/>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C1BB4C84-F93B-46AC-9765-3DA27DAF6079}"/>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C66D2D65-43EB-44FB-8BC8-FAEE03B09505}"/>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5BF25BE7-CF4D-4677-B3F6-9AA2BF3EF1FF}"/>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01E48886-ADFA-45B4-B76A-93794E450828}"/>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6D6800DE-7083-45F4-91BA-85B4B437F446}"/>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A2A120C7-5A27-4F72-B9F1-353FD6A10BF7}"/>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0EFA9457-5114-44EF-8A17-727C63BAC209}"/>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67" name="Group 66">
            <a:extLst>
              <a:ext uri="{FF2B5EF4-FFF2-40B4-BE49-F238E27FC236}">
                <a16:creationId xmlns:a16="http://schemas.microsoft.com/office/drawing/2014/main" id="{362122FF-1DC9-49A6-B5E3-5BA61B6AC458}"/>
              </a:ext>
            </a:extLst>
          </p:cNvPr>
          <p:cNvGrpSpPr/>
          <p:nvPr/>
        </p:nvGrpSpPr>
        <p:grpSpPr>
          <a:xfrm>
            <a:off x="2478501" y="4138738"/>
            <a:ext cx="513064" cy="489708"/>
            <a:chOff x="1351392" y="4270250"/>
            <a:chExt cx="448256" cy="425692"/>
          </a:xfrm>
        </p:grpSpPr>
        <p:sp>
          <p:nvSpPr>
            <p:cNvPr id="68" name="Oval 67">
              <a:extLst>
                <a:ext uri="{FF2B5EF4-FFF2-40B4-BE49-F238E27FC236}">
                  <a16:creationId xmlns:a16="http://schemas.microsoft.com/office/drawing/2014/main" id="{489BBEAD-43D1-4FDF-8DF9-2D1741EDE0F4}"/>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B181247A-C65E-4000-A909-2FB7C3525CFB}"/>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a:extLst>
              <a:ext uri="{FF2B5EF4-FFF2-40B4-BE49-F238E27FC236}">
                <a16:creationId xmlns:a16="http://schemas.microsoft.com/office/drawing/2014/main" id="{BEC6C1FF-700D-4C4E-841C-B1CA28CEA4A7}"/>
              </a:ext>
            </a:extLst>
          </p:cNvPr>
          <p:cNvGrpSpPr/>
          <p:nvPr/>
        </p:nvGrpSpPr>
        <p:grpSpPr>
          <a:xfrm>
            <a:off x="2990469" y="4138738"/>
            <a:ext cx="513064" cy="489708"/>
            <a:chOff x="1863360" y="4270250"/>
            <a:chExt cx="448256" cy="425692"/>
          </a:xfrm>
        </p:grpSpPr>
        <p:sp>
          <p:nvSpPr>
            <p:cNvPr id="71" name="Oval 70">
              <a:extLst>
                <a:ext uri="{FF2B5EF4-FFF2-40B4-BE49-F238E27FC236}">
                  <a16:creationId xmlns:a16="http://schemas.microsoft.com/office/drawing/2014/main" id="{B797179E-8856-410D-92B0-14F2B000638D}"/>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961CE8B-AC8E-479B-900F-7C7D11D809CC}"/>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4FCA4EA-7612-437D-9173-00E371D2FCE6}"/>
              </a:ext>
            </a:extLst>
          </p:cNvPr>
          <p:cNvGrpSpPr/>
          <p:nvPr/>
        </p:nvGrpSpPr>
        <p:grpSpPr>
          <a:xfrm>
            <a:off x="3466861" y="4138738"/>
            <a:ext cx="513064" cy="489708"/>
            <a:chOff x="2339752" y="4270250"/>
            <a:chExt cx="448256" cy="425692"/>
          </a:xfrm>
        </p:grpSpPr>
        <p:sp>
          <p:nvSpPr>
            <p:cNvPr id="74" name="Oval 73">
              <a:extLst>
                <a:ext uri="{FF2B5EF4-FFF2-40B4-BE49-F238E27FC236}">
                  <a16:creationId xmlns:a16="http://schemas.microsoft.com/office/drawing/2014/main" id="{685383B3-4060-45DF-B25E-6FE49A88AB81}"/>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A11A5DC3-DE37-40B6-8DAA-824DAAA92FF4}"/>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TextBox 75">
            <a:extLst>
              <a:ext uri="{FF2B5EF4-FFF2-40B4-BE49-F238E27FC236}">
                <a16:creationId xmlns:a16="http://schemas.microsoft.com/office/drawing/2014/main" id="{E4D4F807-98FB-40C4-8C04-6A7D42E93F4D}"/>
              </a:ext>
            </a:extLst>
          </p:cNvPr>
          <p:cNvSpPr txBox="1"/>
          <p:nvPr/>
        </p:nvSpPr>
        <p:spPr>
          <a:xfrm>
            <a:off x="1579138" y="1662190"/>
            <a:ext cx="5664027" cy="3046988"/>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sz="3200">
                <a:solidFill>
                  <a:srgbClr val="FF0000"/>
                </a:solidFill>
              </a:rPr>
              <a:t>Trống đồng Đông Sơn</a:t>
            </a:r>
            <a:r>
              <a:rPr lang="vi-VN" sz="3200">
                <a:solidFill>
                  <a:srgbClr val="5A3015"/>
                </a:solidFill>
              </a:rPr>
              <a:t> </a:t>
            </a:r>
            <a:r>
              <a:rPr lang="vi-VN" sz="3200">
                <a:solidFill>
                  <a:schemeClr val="accent2">
                    <a:lumMod val="50000"/>
                  </a:schemeClr>
                </a:solidFill>
              </a:rPr>
              <a:t>đa dạng về phong cách trang trí và sắp xếp hoa văn. Nổi bật trên hoa văn trống đồng là hình ảnh con người và thiên nhiên mang nhiều ý nghĩa khác nhau</a:t>
            </a:r>
            <a:endParaRPr lang="en-US" sz="3200">
              <a:solidFill>
                <a:schemeClr val="accent2">
                  <a:lumMod val="50000"/>
                </a:schemeClr>
              </a:solidFill>
            </a:endParaRPr>
          </a:p>
        </p:txBody>
      </p:sp>
      <p:pic>
        <p:nvPicPr>
          <p:cNvPr id="77" name="Picture 76">
            <a:extLst>
              <a:ext uri="{FF2B5EF4-FFF2-40B4-BE49-F238E27FC236}">
                <a16:creationId xmlns:a16="http://schemas.microsoft.com/office/drawing/2014/main" id="{CA6404D1-5EAD-4E85-AD70-FFB12C2F36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368613" y="0"/>
            <a:ext cx="6733287" cy="1370281"/>
          </a:xfrm>
          <a:prstGeom prst="rect">
            <a:avLst/>
          </a:prstGeom>
        </p:spPr>
      </p:pic>
      <p:sp>
        <p:nvSpPr>
          <p:cNvPr id="78" name="TextBox 77">
            <a:extLst>
              <a:ext uri="{FF2B5EF4-FFF2-40B4-BE49-F238E27FC236}">
                <a16:creationId xmlns:a16="http://schemas.microsoft.com/office/drawing/2014/main" id="{FE2B132F-7436-4AB5-A25E-90A34F5AD8A0}"/>
              </a:ext>
            </a:extLst>
          </p:cNvPr>
          <p:cNvSpPr txBox="1"/>
          <p:nvPr/>
        </p:nvSpPr>
        <p:spPr>
          <a:xfrm>
            <a:off x="1650326" y="174333"/>
            <a:ext cx="5915402" cy="923330"/>
          </a:xfrm>
          <a:custGeom>
            <a:avLst/>
            <a:gdLst>
              <a:gd name="connsiteX0" fmla="*/ 0 w 5915402"/>
              <a:gd name="connsiteY0" fmla="*/ 0 h 923330"/>
              <a:gd name="connsiteX1" fmla="*/ 5915402 w 5915402"/>
              <a:gd name="connsiteY1" fmla="*/ 0 h 923330"/>
              <a:gd name="connsiteX2" fmla="*/ 5915402 w 5915402"/>
              <a:gd name="connsiteY2" fmla="*/ 923330 h 923330"/>
              <a:gd name="connsiteX3" fmla="*/ 0 w 5915402"/>
              <a:gd name="connsiteY3" fmla="*/ 923330 h 923330"/>
              <a:gd name="connsiteX4" fmla="*/ 0 w 5915402"/>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02" h="923330" extrusionOk="0">
                <a:moveTo>
                  <a:pt x="0" y="0"/>
                </a:moveTo>
                <a:cubicBezTo>
                  <a:pt x="2503587" y="149633"/>
                  <a:pt x="3603888" y="-99394"/>
                  <a:pt x="5915402" y="0"/>
                </a:cubicBezTo>
                <a:cubicBezTo>
                  <a:pt x="5933174" y="316783"/>
                  <a:pt x="5875534" y="678492"/>
                  <a:pt x="5915402" y="923330"/>
                </a:cubicBezTo>
                <a:cubicBezTo>
                  <a:pt x="5115446" y="775071"/>
                  <a:pt x="1907170"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Nội dung bài đọc</a:t>
            </a:r>
          </a:p>
        </p:txBody>
      </p:sp>
      <p:pic>
        <p:nvPicPr>
          <p:cNvPr id="79" name="Picture 78" descr="Text&#10;&#10;Description automatically generated">
            <a:extLst>
              <a:ext uri="{FF2B5EF4-FFF2-40B4-BE49-F238E27FC236}">
                <a16:creationId xmlns:a16="http://schemas.microsoft.com/office/drawing/2014/main" id="{B9A952CB-4CA9-43E0-8C65-75138B9656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80" name="Picture 79" descr="Text&#10;&#10;Description automatically generated">
            <a:extLst>
              <a:ext uri="{FF2B5EF4-FFF2-40B4-BE49-F238E27FC236}">
                <a16:creationId xmlns:a16="http://schemas.microsoft.com/office/drawing/2014/main" id="{0D6EFFFF-8165-4EE8-AB42-A661E58403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42701145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3.88889E-6 -4.19753E-6 L -1.12396 -4.19753E-6 " pathEditMode="relative" rAng="0" ptsTypes="AA">
                                      <p:cBhvr>
                                        <p:cTn id="14" dur="2000" fill="hold"/>
                                        <p:tgtEl>
                                          <p:spTgt spid="80"/>
                                        </p:tgtEl>
                                        <p:attrNameLst>
                                          <p:attrName>ppt_x</p:attrName>
                                          <p:attrName>ppt_y</p:attrName>
                                        </p:attrNameLst>
                                      </p:cBhvr>
                                      <p:rCtr x="-56198" y="0"/>
                                    </p:animMotion>
                                  </p:childTnLst>
                                </p:cTn>
                              </p:par>
                              <p:par>
                                <p:cTn id="15" presetID="42" presetClass="path" presetSubtype="0" accel="50000" decel="50000" fill="hold" nodeType="withEffect">
                                  <p:stCondLst>
                                    <p:cond delay="0"/>
                                  </p:stCondLst>
                                  <p:childTnLst>
                                    <p:animMotion origin="layout" path="M 8.33333E-7 -4.93827E-7 L 1.26337 0.01914 " pathEditMode="relative" rAng="0" ptsTypes="AA">
                                      <p:cBhvr>
                                        <p:cTn id="16" dur="2000" fill="hold"/>
                                        <p:tgtEl>
                                          <p:spTgt spid="79"/>
                                        </p:tgtEl>
                                        <p:attrNameLst>
                                          <p:attrName>ppt_x</p:attrName>
                                          <p:attrName>ppt_y</p:attrName>
                                        </p:attrNameLst>
                                      </p:cBhvr>
                                      <p:rCtr x="63160" y="957"/>
                                    </p:animMotion>
                                  </p:childTnLst>
                                </p:cTn>
                              </p:par>
                              <p:par>
                                <p:cTn id="17" presetID="6" presetClass="entr" presetSubtype="32"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circle(out)">
                                      <p:cBhvr>
                                        <p:cTn id="19" dur="1000"/>
                                        <p:tgtEl>
                                          <p:spTgt spid="78"/>
                                        </p:tgtEl>
                                      </p:cBhvr>
                                    </p:animEffect>
                                  </p:childTnLst>
                                </p:cTn>
                              </p:par>
                              <p:par>
                                <p:cTn id="20" presetID="16" presetClass="entr" presetSubtype="42"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arn(outHorizontal)">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randombar(horizontal)">
                                      <p:cBhvr>
                                        <p:cTn id="33" dur="750"/>
                                        <p:tgtEl>
                                          <p:spTgt spid="76"/>
                                        </p:tgtEl>
                                      </p:cBhvr>
                                    </p:animEffect>
                                  </p:childTnLst>
                                </p:cTn>
                              </p:par>
                              <p:par>
                                <p:cTn id="34" presetID="53" presetClass="entr" presetSubtype="16" repeatCount="indefinite" fill="hold" nodeType="with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p:cTn id="36" dur="750" fill="hold"/>
                                        <p:tgtEl>
                                          <p:spTgt spid="67"/>
                                        </p:tgtEl>
                                        <p:attrNameLst>
                                          <p:attrName>ppt_w</p:attrName>
                                        </p:attrNameLst>
                                      </p:cBhvr>
                                      <p:tavLst>
                                        <p:tav tm="0">
                                          <p:val>
                                            <p:fltVal val="0"/>
                                          </p:val>
                                        </p:tav>
                                        <p:tav tm="100000">
                                          <p:val>
                                            <p:strVal val="#ppt_w"/>
                                          </p:val>
                                        </p:tav>
                                      </p:tavLst>
                                    </p:anim>
                                    <p:anim calcmode="lin" valueType="num">
                                      <p:cBhvr>
                                        <p:cTn id="37" dur="750" fill="hold"/>
                                        <p:tgtEl>
                                          <p:spTgt spid="67"/>
                                        </p:tgtEl>
                                        <p:attrNameLst>
                                          <p:attrName>ppt_h</p:attrName>
                                        </p:attrNameLst>
                                      </p:cBhvr>
                                      <p:tavLst>
                                        <p:tav tm="0">
                                          <p:val>
                                            <p:fltVal val="0"/>
                                          </p:val>
                                        </p:tav>
                                        <p:tav tm="100000">
                                          <p:val>
                                            <p:strVal val="#ppt_h"/>
                                          </p:val>
                                        </p:tav>
                                      </p:tavLst>
                                    </p:anim>
                                    <p:animEffect transition="in" filter="fade">
                                      <p:cBhvr>
                                        <p:cTn id="38" dur="750"/>
                                        <p:tgtEl>
                                          <p:spTgt spid="67"/>
                                        </p:tgtEl>
                                      </p:cBhvr>
                                    </p:animEffect>
                                  </p:childTnLst>
                                </p:cTn>
                              </p:par>
                              <p:par>
                                <p:cTn id="39" presetID="53" presetClass="entr" presetSubtype="16" repeatCount="indefinite" fill="hold" nodeType="withEffect">
                                  <p:stCondLst>
                                    <p:cond delay="500"/>
                                  </p:stCondLst>
                                  <p:childTnLst>
                                    <p:set>
                                      <p:cBhvr>
                                        <p:cTn id="40" dur="1" fill="hold">
                                          <p:stCondLst>
                                            <p:cond delay="0"/>
                                          </p:stCondLst>
                                        </p:cTn>
                                        <p:tgtEl>
                                          <p:spTgt spid="70"/>
                                        </p:tgtEl>
                                        <p:attrNameLst>
                                          <p:attrName>style.visibility</p:attrName>
                                        </p:attrNameLst>
                                      </p:cBhvr>
                                      <p:to>
                                        <p:strVal val="visible"/>
                                      </p:to>
                                    </p:set>
                                    <p:anim calcmode="lin" valueType="num">
                                      <p:cBhvr>
                                        <p:cTn id="41" dur="750" fill="hold"/>
                                        <p:tgtEl>
                                          <p:spTgt spid="70"/>
                                        </p:tgtEl>
                                        <p:attrNameLst>
                                          <p:attrName>ppt_w</p:attrName>
                                        </p:attrNameLst>
                                      </p:cBhvr>
                                      <p:tavLst>
                                        <p:tav tm="0">
                                          <p:val>
                                            <p:fltVal val="0"/>
                                          </p:val>
                                        </p:tav>
                                        <p:tav tm="100000">
                                          <p:val>
                                            <p:strVal val="#ppt_w"/>
                                          </p:val>
                                        </p:tav>
                                      </p:tavLst>
                                    </p:anim>
                                    <p:anim calcmode="lin" valueType="num">
                                      <p:cBhvr>
                                        <p:cTn id="42" dur="750" fill="hold"/>
                                        <p:tgtEl>
                                          <p:spTgt spid="70"/>
                                        </p:tgtEl>
                                        <p:attrNameLst>
                                          <p:attrName>ppt_h</p:attrName>
                                        </p:attrNameLst>
                                      </p:cBhvr>
                                      <p:tavLst>
                                        <p:tav tm="0">
                                          <p:val>
                                            <p:fltVal val="0"/>
                                          </p:val>
                                        </p:tav>
                                        <p:tav tm="100000">
                                          <p:val>
                                            <p:strVal val="#ppt_h"/>
                                          </p:val>
                                        </p:tav>
                                      </p:tavLst>
                                    </p:anim>
                                    <p:animEffect transition="in" filter="fade">
                                      <p:cBhvr>
                                        <p:cTn id="43" dur="750"/>
                                        <p:tgtEl>
                                          <p:spTgt spid="70"/>
                                        </p:tgtEl>
                                      </p:cBhvr>
                                    </p:animEffect>
                                  </p:childTnLst>
                                </p:cTn>
                              </p:par>
                              <p:par>
                                <p:cTn id="44" presetID="53" presetClass="entr" presetSubtype="16" repeatCount="indefinite" fill="hold" nodeType="withEffect">
                                  <p:stCondLst>
                                    <p:cond delay="250"/>
                                  </p:stCondLst>
                                  <p:childTnLst>
                                    <p:set>
                                      <p:cBhvr>
                                        <p:cTn id="45" dur="1" fill="hold">
                                          <p:stCondLst>
                                            <p:cond delay="0"/>
                                          </p:stCondLst>
                                        </p:cTn>
                                        <p:tgtEl>
                                          <p:spTgt spid="73"/>
                                        </p:tgtEl>
                                        <p:attrNameLst>
                                          <p:attrName>style.visibility</p:attrName>
                                        </p:attrNameLst>
                                      </p:cBhvr>
                                      <p:to>
                                        <p:strVal val="visible"/>
                                      </p:to>
                                    </p:set>
                                    <p:anim calcmode="lin" valueType="num">
                                      <p:cBhvr>
                                        <p:cTn id="46" dur="750" fill="hold"/>
                                        <p:tgtEl>
                                          <p:spTgt spid="73"/>
                                        </p:tgtEl>
                                        <p:attrNameLst>
                                          <p:attrName>ppt_w</p:attrName>
                                        </p:attrNameLst>
                                      </p:cBhvr>
                                      <p:tavLst>
                                        <p:tav tm="0">
                                          <p:val>
                                            <p:fltVal val="0"/>
                                          </p:val>
                                        </p:tav>
                                        <p:tav tm="100000">
                                          <p:val>
                                            <p:strVal val="#ppt_w"/>
                                          </p:val>
                                        </p:tav>
                                      </p:tavLst>
                                    </p:anim>
                                    <p:anim calcmode="lin" valueType="num">
                                      <p:cBhvr>
                                        <p:cTn id="47" dur="750" fill="hold"/>
                                        <p:tgtEl>
                                          <p:spTgt spid="73"/>
                                        </p:tgtEl>
                                        <p:attrNameLst>
                                          <p:attrName>ppt_h</p:attrName>
                                        </p:attrNameLst>
                                      </p:cBhvr>
                                      <p:tavLst>
                                        <p:tav tm="0">
                                          <p:val>
                                            <p:fltVal val="0"/>
                                          </p:val>
                                        </p:tav>
                                        <p:tav tm="100000">
                                          <p:val>
                                            <p:strVal val="#ppt_h"/>
                                          </p:val>
                                        </p:tav>
                                      </p:tavLst>
                                    </p:anim>
                                    <p:animEffect transition="in" filter="fade">
                                      <p:cBhvr>
                                        <p:cTn id="48"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PH" sz="1050" b="0"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93555" y="54191"/>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41433" y="-11311"/>
            <a:ext cx="3126332"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03731" y="2937487"/>
            <a:ext cx="2345718" cy="2215619"/>
          </a:xfrm>
          <a:prstGeom prst="rect">
            <a:avLst/>
          </a:prstGeom>
        </p:spPr>
      </p:pic>
      <p:grpSp>
        <p:nvGrpSpPr>
          <p:cNvPr id="4" name="Group 3">
            <a:extLst>
              <a:ext uri="{FF2B5EF4-FFF2-40B4-BE49-F238E27FC236}">
                <a16:creationId xmlns:a16="http://schemas.microsoft.com/office/drawing/2014/main" id="{BC171EC5-C07B-4A1C-BF19-BE3AF03E49E0}"/>
              </a:ext>
            </a:extLst>
          </p:cNvPr>
          <p:cNvGrpSpPr/>
          <p:nvPr/>
        </p:nvGrpSpPr>
        <p:grpSpPr>
          <a:xfrm>
            <a:off x="3008048" y="481723"/>
            <a:ext cx="5701303" cy="4602266"/>
            <a:chOff x="3008048" y="481723"/>
            <a:chExt cx="5701303" cy="4602266"/>
          </a:xfrm>
        </p:grpSpPr>
        <p:grpSp>
          <p:nvGrpSpPr>
            <p:cNvPr id="2" name="Group 1">
              <a:extLst>
                <a:ext uri="{FF2B5EF4-FFF2-40B4-BE49-F238E27FC236}">
                  <a16:creationId xmlns:a16="http://schemas.microsoft.com/office/drawing/2014/main" id="{31D01B99-B71C-4195-885A-C67E74DB715E}"/>
                </a:ext>
              </a:extLst>
            </p:cNvPr>
            <p:cNvGrpSpPr/>
            <p:nvPr/>
          </p:nvGrpSpPr>
          <p:grpSpPr>
            <a:xfrm>
              <a:off x="3008048" y="481723"/>
              <a:ext cx="5701303" cy="4602266"/>
              <a:chOff x="3293948" y="240653"/>
              <a:chExt cx="5571664" cy="4100800"/>
            </a:xfrm>
          </p:grpSpPr>
          <p:sp>
            <p:nvSpPr>
              <p:cNvPr id="29" name="Rectangle 28">
                <a:extLst>
                  <a:ext uri="{FF2B5EF4-FFF2-40B4-BE49-F238E27FC236}">
                    <a16:creationId xmlns:a16="http://schemas.microsoft.com/office/drawing/2014/main" id="{11496A0C-94FA-41FD-BAF2-6A83B19C1DB3}"/>
                  </a:ext>
                </a:extLst>
              </p:cNvPr>
              <p:cNvSpPr/>
              <p:nvPr/>
            </p:nvSpPr>
            <p:spPr>
              <a:xfrm>
                <a:off x="3642177" y="1027688"/>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105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8"/>
              <a:srcRect l="19728" t="27029" r="31382" b="58498"/>
              <a:stretch/>
            </p:blipFill>
            <p:spPr>
              <a:xfrm>
                <a:off x="4137327" y="609839"/>
                <a:ext cx="3900546" cy="852315"/>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9">
                <a:extLst>
                  <a:ext uri="{28A0092B-C50C-407E-A947-70E740481C1C}">
                    <a14:useLocalDpi xmlns:a14="http://schemas.microsoft.com/office/drawing/2010/main" val="0"/>
                  </a:ext>
                </a:extLst>
              </a:blip>
              <a:srcRect l="2" r="85606" b="89238"/>
              <a:stretch>
                <a:fillRect/>
              </a:stretch>
            </p:blipFill>
            <p:spPr bwMode="auto">
              <a:xfrm>
                <a:off x="3293948" y="240653"/>
                <a:ext cx="832435" cy="110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9">
                <a:extLst>
                  <a:ext uri="{28A0092B-C50C-407E-A947-70E740481C1C}">
                    <a14:useLocalDpi xmlns:a14="http://schemas.microsoft.com/office/drawing/2010/main" val="0"/>
                  </a:ext>
                </a:extLst>
              </a:blip>
              <a:srcRect l="2" r="85606" b="89238"/>
              <a:stretch>
                <a:fillRect/>
              </a:stretch>
            </p:blipFill>
            <p:spPr bwMode="auto">
              <a:xfrm flipH="1">
                <a:off x="8001219" y="3192336"/>
                <a:ext cx="864393" cy="114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BD098F1F-DA4D-476F-9C95-F1916BFBDDB0}"/>
                  </a:ext>
                </a:extLst>
              </p:cNvPr>
              <p:cNvGrpSpPr/>
              <p:nvPr/>
            </p:nvGrpSpPr>
            <p:grpSpPr>
              <a:xfrm>
                <a:off x="6600637" y="3830708"/>
                <a:ext cx="513064" cy="489708"/>
                <a:chOff x="1351392" y="4270250"/>
                <a:chExt cx="448256" cy="425692"/>
              </a:xfrm>
            </p:grpSpPr>
            <p:sp>
              <p:nvSpPr>
                <p:cNvPr id="21" name="Oval 20">
                  <a:extLst>
                    <a:ext uri="{FF2B5EF4-FFF2-40B4-BE49-F238E27FC236}">
                      <a16:creationId xmlns:a16="http://schemas.microsoft.com/office/drawing/2014/main" id="{258C32EA-FB77-4E90-827F-538A8115D42C}"/>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C2E885E5-74E8-4581-AD58-D57E126EC9D1}"/>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5" name="Group 24">
                <a:extLst>
                  <a:ext uri="{FF2B5EF4-FFF2-40B4-BE49-F238E27FC236}">
                    <a16:creationId xmlns:a16="http://schemas.microsoft.com/office/drawing/2014/main" id="{24634065-23AE-40D0-B835-4A69ECBCDECD}"/>
                  </a:ext>
                </a:extLst>
              </p:cNvPr>
              <p:cNvGrpSpPr/>
              <p:nvPr/>
            </p:nvGrpSpPr>
            <p:grpSpPr>
              <a:xfrm>
                <a:off x="7112605" y="3830708"/>
                <a:ext cx="513064" cy="489708"/>
                <a:chOff x="1863360" y="4270250"/>
                <a:chExt cx="448256" cy="425692"/>
              </a:xfrm>
            </p:grpSpPr>
            <p:sp>
              <p:nvSpPr>
                <p:cNvPr id="26" name="Oval 25">
                  <a:extLst>
                    <a:ext uri="{FF2B5EF4-FFF2-40B4-BE49-F238E27FC236}">
                      <a16:creationId xmlns:a16="http://schemas.microsoft.com/office/drawing/2014/main" id="{8A343C2A-E3E4-4AEF-ADE5-C02F8A08D523}"/>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A66B9471-D0DF-4202-961A-19360FEDDA84}"/>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8" name="Group 27">
                <a:extLst>
                  <a:ext uri="{FF2B5EF4-FFF2-40B4-BE49-F238E27FC236}">
                    <a16:creationId xmlns:a16="http://schemas.microsoft.com/office/drawing/2014/main" id="{0BBEA310-53F9-4906-81F6-8696275F1203}"/>
                  </a:ext>
                </a:extLst>
              </p:cNvPr>
              <p:cNvGrpSpPr/>
              <p:nvPr/>
            </p:nvGrpSpPr>
            <p:grpSpPr>
              <a:xfrm>
                <a:off x="7632541" y="3830708"/>
                <a:ext cx="513064" cy="489708"/>
                <a:chOff x="2339752" y="4270250"/>
                <a:chExt cx="448256" cy="425692"/>
              </a:xfrm>
            </p:grpSpPr>
            <p:sp>
              <p:nvSpPr>
                <p:cNvPr id="31" name="Oval 30">
                  <a:extLst>
                    <a:ext uri="{FF2B5EF4-FFF2-40B4-BE49-F238E27FC236}">
                      <a16:creationId xmlns:a16="http://schemas.microsoft.com/office/drawing/2014/main" id="{D9FC28C5-8163-4232-A47F-E4E21C50564E}"/>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2" name="Oval 31">
                  <a:extLst>
                    <a:ext uri="{FF2B5EF4-FFF2-40B4-BE49-F238E27FC236}">
                      <a16:creationId xmlns:a16="http://schemas.microsoft.com/office/drawing/2014/main" id="{6199236B-FA51-4EE7-B954-7C73BB2445D6}"/>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sp>
          <p:nvSpPr>
            <p:cNvPr id="3" name="TextBox 2">
              <a:extLst>
                <a:ext uri="{FF2B5EF4-FFF2-40B4-BE49-F238E27FC236}">
                  <a16:creationId xmlns:a16="http://schemas.microsoft.com/office/drawing/2014/main" id="{F318DA68-8793-465C-A691-019FE1FA6722}"/>
                </a:ext>
              </a:extLst>
            </p:cNvPr>
            <p:cNvSpPr txBox="1"/>
            <p:nvPr/>
          </p:nvSpPr>
          <p:spPr>
            <a:xfrm>
              <a:off x="3455570" y="1787354"/>
              <a:ext cx="4778314" cy="3089629"/>
            </a:xfrm>
            <a:prstGeom prst="rect">
              <a:avLst/>
            </a:prstGeom>
            <a:noFill/>
          </p:spPr>
          <p:txBody>
            <a:bodyPr wrap="square" rtlCol="0">
              <a:spAutoFit/>
            </a:bodyPr>
            <a:lstStyle/>
            <a:p>
              <a:pPr algn="just"/>
              <a:r>
                <a:rPr lang="vi-VN" sz="3200" b="1">
                  <a:solidFill>
                    <a:srgbClr val="7030A0"/>
                  </a:solidFill>
                  <a:latin typeface="+mj-lt"/>
                </a:rPr>
                <a:t>Trống đồng Đông Sơn vừa thể hiện vẻ tài hoa trong nghệ thuật trang trí, chạm khắc vừa chứa đựng bao khát vọng, ước mơ của ông cha ta.</a:t>
              </a:r>
              <a:endParaRPr lang="en-US" sz="3200" b="1">
                <a:solidFill>
                  <a:srgbClr val="7030A0"/>
                </a:solidFill>
                <a:latin typeface="+mj-lt"/>
              </a:endParaRPr>
            </a:p>
          </p:txBody>
        </p:sp>
      </p:grpSp>
      <p:pic>
        <p:nvPicPr>
          <p:cNvPr id="5" name="Picture 4">
            <a:extLst>
              <a:ext uri="{FF2B5EF4-FFF2-40B4-BE49-F238E27FC236}">
                <a16:creationId xmlns:a16="http://schemas.microsoft.com/office/drawing/2014/main" id="{37B94D9B-E531-48FF-8CC8-F0A977DC5228}"/>
              </a:ext>
            </a:extLst>
          </p:cNvPr>
          <p:cNvPicPr>
            <a:picLocks noChangeAspect="1"/>
          </p:cNvPicPr>
          <p:nvPr/>
        </p:nvPicPr>
        <p:blipFill>
          <a:blip r:embed="rId10"/>
          <a:stretch>
            <a:fillRect/>
          </a:stretch>
        </p:blipFill>
        <p:spPr>
          <a:xfrm>
            <a:off x="-232006" y="172100"/>
            <a:ext cx="5822185" cy="1182727"/>
          </a:xfrm>
          <a:prstGeom prst="rect">
            <a:avLst/>
          </a:prstGeom>
        </p:spPr>
      </p:pic>
    </p:spTree>
    <p:extLst>
      <p:ext uri="{BB962C8B-B14F-4D97-AF65-F5344CB8AC3E}">
        <p14:creationId xmlns:p14="http://schemas.microsoft.com/office/powerpoint/2010/main" val="643678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par>
                          <p:cTn id="15" fill="hold">
                            <p:stCondLst>
                              <p:cond delay="31000"/>
                            </p:stCondLst>
                            <p:childTnLst>
                              <p:par>
                                <p:cTn id="16" presetID="37"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900" decel="100000" fill="hold"/>
                                        <p:tgtEl>
                                          <p:spTgt spid="2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 y="-115308"/>
            <a:ext cx="9140694" cy="5141640"/>
          </a:xfrm>
          <a:prstGeom prst="rect">
            <a:avLst/>
          </a:prstGeom>
        </p:spPr>
      </p:pic>
      <p:sp>
        <p:nvSpPr>
          <p:cNvPr id="5" name="矩形 65">
            <a:extLst>
              <a:ext uri="{FF2B5EF4-FFF2-40B4-BE49-F238E27FC236}">
                <a16:creationId xmlns:a16="http://schemas.microsoft.com/office/drawing/2014/main" id="{2CEE3891-5972-4C8F-970B-CB8E7CB6D32E}"/>
              </a:ext>
            </a:extLst>
          </p:cNvPr>
          <p:cNvSpPr/>
          <p:nvPr/>
        </p:nvSpPr>
        <p:spPr>
          <a:xfrm>
            <a:off x="3102170" y="526942"/>
            <a:ext cx="5119682" cy="3539430"/>
          </a:xfrm>
          <a:prstGeom prst="rect">
            <a:avLst/>
          </a:prstGeom>
        </p:spPr>
        <p:txBody>
          <a:bodyPr wrap="square" lIns="0" tIns="0" rIns="0" bIns="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en-US" altLang="zh-CN" sz="115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rPr>
              <a:t>Luyện đọc lại</a:t>
            </a:r>
            <a:endParaRPr kumimoji="0" lang="zh-CN" altLang="en-US" sz="115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900347350"/>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314335" y="0"/>
            <a:ext cx="6859450" cy="1754326"/>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lang="en-US" sz="5400" kern="1200">
                <a:solidFill>
                  <a:srgbClr val="00AF92">
                    <a:lumMod val="50000"/>
                  </a:srgbClr>
                </a:solidFill>
                <a:latin typeface="UTM Azuki" panose="02040603050506020204" pitchFamily="18" charset="0"/>
                <a:ea typeface="+mn-ea"/>
              </a:rPr>
              <a:t>Đọc lại đoạn 2 và xác định giọng đọc</a:t>
            </a:r>
            <a:endParaRPr kumimoji="0" lang="en-US" sz="54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endParaRPr>
          </a:p>
        </p:txBody>
      </p:sp>
      <p:pic>
        <p:nvPicPr>
          <p:cNvPr id="26" name="Picture 25">
            <a:extLst>
              <a:ext uri="{FF2B5EF4-FFF2-40B4-BE49-F238E27FC236}">
                <a16:creationId xmlns:a16="http://schemas.microsoft.com/office/drawing/2014/main" id="{32244A33-9E3F-48B4-8F3C-E9204B91DD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78" b="93778" l="1778" r="97778">
                        <a14:foregroundMark x1="39556" y1="5778" x2="70222" y2="10222"/>
                        <a14:foregroundMark x1="30222" y1="29778" x2="85333" y2="35556"/>
                        <a14:foregroundMark x1="5333" y1="48000" x2="16889" y2="85778"/>
                        <a14:foregroundMark x1="87556" y1="71111" x2="97778" y2="49333"/>
                        <a14:foregroundMark x1="91111" y1="73333" x2="95556" y2="63111"/>
                        <a14:foregroundMark x1="1778" y1="73333" x2="19111" y2="76889"/>
                        <a14:foregroundMark x1="5333" y1="69778" x2="22222" y2="87111"/>
                        <a14:foregroundMark x1="3111" y1="65333" x2="45333" y2="93778"/>
                        <a14:foregroundMark x1="40889" y1="80000" x2="69333" y2="85778"/>
                        <a14:foregroundMark x1="38222" y1="63111" x2="62222" y2="71111"/>
                      </a14:backgroundRemoval>
                    </a14:imgEffect>
                  </a14:imgLayer>
                </a14:imgProps>
              </a:ext>
            </a:extLst>
          </a:blip>
          <a:stretch>
            <a:fillRect/>
          </a:stretch>
        </p:blipFill>
        <p:spPr>
          <a:xfrm>
            <a:off x="322201" y="1649658"/>
            <a:ext cx="1111128" cy="1111128"/>
          </a:xfrm>
          <a:prstGeom prst="rect">
            <a:avLst/>
          </a:prstGeom>
        </p:spPr>
      </p:pic>
      <p:sp>
        <p:nvSpPr>
          <p:cNvPr id="27" name="Rectangle 26">
            <a:extLst>
              <a:ext uri="{FF2B5EF4-FFF2-40B4-BE49-F238E27FC236}">
                <a16:creationId xmlns:a16="http://schemas.microsoft.com/office/drawing/2014/main" id="{0DDBAE7B-FD4D-4F91-8C9A-599EB12A6BF9}"/>
              </a:ext>
            </a:extLst>
          </p:cNvPr>
          <p:cNvSpPr/>
          <p:nvPr/>
        </p:nvSpPr>
        <p:spPr>
          <a:xfrm>
            <a:off x="213955" y="1925419"/>
            <a:ext cx="7894320" cy="646331"/>
          </a:xfrm>
          <a:prstGeom prst="rect">
            <a:avLst/>
          </a:prstGeom>
        </p:spPr>
        <p:txBody>
          <a:bodyPr wrap="square">
            <a:spAutoFit/>
          </a:bodyPr>
          <a:lstStyle/>
          <a:p>
            <a:pPr lvl="0" algn="ctr">
              <a:defRPr/>
            </a:pPr>
            <a:r>
              <a:rPr lang="en-US" sz="3600" b="1">
                <a:solidFill>
                  <a:srgbClr val="C65885">
                    <a:lumMod val="75000"/>
                  </a:srgbClr>
                </a:solidFill>
                <a:latin typeface="Calibri" panose="020F0502020204030204" pitchFamily="34" charset="0"/>
                <a:cs typeface="Calibri" panose="020F0502020204030204" pitchFamily="34" charset="0"/>
              </a:rPr>
              <a:t>Giọng rõ ràng, trong sáng,</a:t>
            </a:r>
            <a:endParaRPr kumimoji="0" lang="en-US" sz="4000" b="1" i="0" u="none" strike="noStrike" kern="0" cap="none" spc="0" normalizeH="0" baseline="0" noProof="0" dirty="0">
              <a:ln>
                <a:noFill/>
              </a:ln>
              <a:solidFill>
                <a:srgbClr val="C65885">
                  <a:lumMod val="75000"/>
                </a:srgbClr>
              </a:solidFill>
              <a:effectLst/>
              <a:uLnTx/>
              <a:uFillTx/>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7C791064-B26D-414D-9EFB-964BF919EF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02901" y="2791036"/>
            <a:ext cx="2382629" cy="1376629"/>
          </a:xfrm>
          <a:prstGeom prst="rect">
            <a:avLst/>
          </a:prstGeom>
        </p:spPr>
      </p:pic>
      <p:sp>
        <p:nvSpPr>
          <p:cNvPr id="29" name="Rectangle 28">
            <a:extLst>
              <a:ext uri="{FF2B5EF4-FFF2-40B4-BE49-F238E27FC236}">
                <a16:creationId xmlns:a16="http://schemas.microsoft.com/office/drawing/2014/main" id="{960DFCEB-B863-414F-8216-265D37901453}"/>
              </a:ext>
            </a:extLst>
          </p:cNvPr>
          <p:cNvSpPr/>
          <p:nvPr/>
        </p:nvSpPr>
        <p:spPr>
          <a:xfrm>
            <a:off x="2402237" y="3191298"/>
            <a:ext cx="6687519" cy="1192578"/>
          </a:xfrm>
          <a:prstGeom prst="rect">
            <a:avLst/>
          </a:prstGeom>
        </p:spPr>
        <p:txBody>
          <a:bodyPr wrap="square">
            <a:spAutoFit/>
          </a:bodyPr>
          <a:lstStyle/>
          <a:p>
            <a:pPr lvl="0">
              <a:defRPr/>
            </a:pPr>
            <a:r>
              <a:rPr lang="en-US" sz="3600" b="1">
                <a:solidFill>
                  <a:srgbClr val="C65885">
                    <a:lumMod val="75000"/>
                  </a:srgbClr>
                </a:solidFill>
                <a:latin typeface="Calibri" panose="020F0502020204030204" pitchFamily="34" charset="0"/>
                <a:cs typeface="Calibri" panose="020F0502020204030204" pitchFamily="34" charset="0"/>
              </a:rPr>
              <a:t>Nhấn giọng ở từ ngữ, hình ảnh tả, nhận xét về trống đồng</a:t>
            </a:r>
            <a:endParaRPr kumimoji="0" lang="en-US" sz="4000" b="1" i="0" u="none" strike="noStrike" kern="0" cap="none" spc="0" normalizeH="0" baseline="0" noProof="0" dirty="0">
              <a:ln>
                <a:noFill/>
              </a:ln>
              <a:solidFill>
                <a:srgbClr val="C65885">
                  <a:lumMod val="75000"/>
                </a:srgb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09805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3114" y="170340"/>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716D987F-C125-476E-B546-60ACE0C6FA40}"/>
              </a:ext>
            </a:extLst>
          </p:cNvPr>
          <p:cNvSpPr/>
          <p:nvPr/>
        </p:nvSpPr>
        <p:spPr>
          <a:xfrm>
            <a:off x="306371" y="865409"/>
            <a:ext cx="8422768" cy="3785652"/>
          </a:xfrm>
          <a:prstGeom prst="rect">
            <a:avLst/>
          </a:prstGeom>
        </p:spPr>
        <p:txBody>
          <a:bodyPr wrap="square">
            <a:spAutoFit/>
          </a:bodyPr>
          <a:lstStyle/>
          <a:p>
            <a:pPr lvl="0" indent="457200" algn="just">
              <a:defRPr/>
            </a:pPr>
            <a:r>
              <a:rPr kumimoji="0" lang="vi-VN"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Nổi bật trên hoa văn trống đồng là hình ảnh con người hòa với thiên nhiên. </a:t>
            </a:r>
            <a:r>
              <a:rPr lang="vi-VN" sz="2400" b="1">
                <a:solidFill>
                  <a:srgbClr val="0070C0"/>
                </a:solidFill>
                <a:latin typeface="Times New Roman" panose="02020603050405020304" pitchFamily="18" charset="0"/>
              </a:rPr>
              <a:t>Con người lao động, đánh cá, săn bắn. Con người đánh trống, thổi kèn.</a:t>
            </a:r>
            <a:r>
              <a:rPr kumimoji="0" lang="en-US"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 </a:t>
            </a:r>
            <a:r>
              <a:rPr kumimoji="0" lang="vi-VN"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Con người lao động cầm vũ khí bảo vệ quê hương và tưng bừng nhảy múa mừng chiến công hay cảm tạ thần linh,... </a:t>
            </a:r>
            <a:r>
              <a:rPr kumimoji="0" lang="en-US"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 </a:t>
            </a:r>
            <a:r>
              <a:rPr kumimoji="0" lang="vi-VN"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Đó là con người thuần hậu, hiền hòa, mang tính nhân bản sâu sắc. Bên cạnh và xung quanh con người đầy ý thức làm chủ ấy là những cánh cò bay lả bay la, những chim Lạc, chim Hồng, những đàn cá lội tung tăng,... </a:t>
            </a:r>
            <a:r>
              <a:rPr kumimoji="0" lang="en-US"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 </a:t>
            </a:r>
            <a:r>
              <a:rPr kumimoji="0" lang="vi-VN" sz="2400" b="1" i="0" u="none" strike="noStrike" kern="0" cap="none" spc="0" normalizeH="0" baseline="0" noProof="0">
                <a:ln>
                  <a:noFill/>
                </a:ln>
                <a:solidFill>
                  <a:srgbClr val="0070C0"/>
                </a:solidFill>
                <a:effectLst/>
                <a:uLnTx/>
                <a:uFillTx/>
                <a:latin typeface="Times New Roman" panose="02020603050405020304" pitchFamily="18" charset="0"/>
                <a:cs typeface="Arial"/>
                <a:sym typeface="Arial"/>
              </a:rPr>
              <a:t>Đó đây, hình tượng ghép đôi muông thú, nam nữ còn nói lên sự khát khao cuộc sống ấm no, yên vui của người dân.</a:t>
            </a:r>
            <a:endParaRPr kumimoji="0" lang="vi-VN" sz="2400" b="1" i="0" u="none" strike="noStrike" kern="0" cap="none" spc="0" normalizeH="0" baseline="0" noProof="0" dirty="0">
              <a:ln>
                <a:noFill/>
              </a:ln>
              <a:solidFill>
                <a:srgbClr val="0070C0"/>
              </a:solidFill>
              <a:effectLst/>
              <a:uLnTx/>
              <a:uFillTx/>
              <a:latin typeface="Times New Roman" panose="02020603050405020304" pitchFamily="18" charset="0"/>
              <a:cs typeface="Arial"/>
              <a:sym typeface="Arial"/>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1371600" y="116149"/>
            <a:ext cx="59575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000">
                <a:ln w="9525">
                  <a:solidFill>
                    <a:srgbClr val="FFDC69"/>
                  </a:solidFill>
                </a:ln>
                <a:solidFill>
                  <a:srgbClr val="F2DAB8">
                    <a:lumMod val="25000"/>
                  </a:srgbClr>
                </a:solidFill>
                <a:effectLst>
                  <a:outerShdw blurRad="12700" dist="25400" sx="101000" sy="101000" algn="tl">
                    <a:srgbClr val="EEBE65">
                      <a:alpha val="93000"/>
                    </a:srgbClr>
                  </a:outerShdw>
                </a:effectLst>
                <a:latin typeface="UTM Davida" panose="02040603050506020204" pitchFamily="18" charset="0"/>
              </a:rPr>
              <a:t>luyện đọc lại đoạn 2</a:t>
            </a:r>
            <a:endParaRPr kumimoji="0" lang="zh-CN" altLang="en-US" sz="4000" b="0" i="0" u="none" strike="noStrike" kern="0" cap="none" spc="0" normalizeH="0" baseline="0" noProof="0" dirty="0">
              <a:ln w="9525">
                <a:solidFill>
                  <a:srgbClr val="FFDC69"/>
                </a:solidFill>
              </a:ln>
              <a:solidFill>
                <a:srgbClr val="F2DAB8">
                  <a:lumMod val="25000"/>
                </a:srgbClr>
              </a:solidFill>
              <a:effectLst>
                <a:outerShdw blurRad="12700" dist="25400" sx="101000" sy="101000" algn="tl">
                  <a:srgbClr val="EEBE65">
                    <a:alpha val="93000"/>
                  </a:srgbClr>
                </a:outerShdw>
              </a:effectLst>
              <a:uLnTx/>
              <a:uFillTx/>
              <a:latin typeface="UTM Davida" panose="02040603050506020204" pitchFamily="18" charset="0"/>
              <a:cs typeface="Arial"/>
              <a:sym typeface="Arial"/>
            </a:endParaRPr>
          </a:p>
        </p:txBody>
      </p:sp>
      <p:pic>
        <p:nvPicPr>
          <p:cNvPr id="14" name="Picture 13" descr="A picture containing text, linedrawing&#10;&#10;Description automatically generated">
            <a:extLst>
              <a:ext uri="{FF2B5EF4-FFF2-40B4-BE49-F238E27FC236}">
                <a16:creationId xmlns:a16="http://schemas.microsoft.com/office/drawing/2014/main" id="{4E5ECB47-4FF2-42BC-A178-B1B1577AEAC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8521" y="54191"/>
            <a:ext cx="891153" cy="940531"/>
          </a:xfrm>
          <a:prstGeom prst="rect">
            <a:avLst/>
          </a:prstGeom>
        </p:spPr>
      </p:pic>
      <p:pic>
        <p:nvPicPr>
          <p:cNvPr id="15" name="Picture 14" descr="A picture containing text, linedrawing&#10;&#10;Description automatically generated">
            <a:extLst>
              <a:ext uri="{FF2B5EF4-FFF2-40B4-BE49-F238E27FC236}">
                <a16:creationId xmlns:a16="http://schemas.microsoft.com/office/drawing/2014/main" id="{157B117E-57A3-47B6-BDAB-5399C6F962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24712" y="116149"/>
            <a:ext cx="891153" cy="940531"/>
          </a:xfrm>
          <a:prstGeom prst="rect">
            <a:avLst/>
          </a:prstGeom>
        </p:spPr>
      </p:pic>
      <p:grpSp>
        <p:nvGrpSpPr>
          <p:cNvPr id="109" name="Group 108">
            <a:extLst>
              <a:ext uri="{FF2B5EF4-FFF2-40B4-BE49-F238E27FC236}">
                <a16:creationId xmlns:a16="http://schemas.microsoft.com/office/drawing/2014/main" id="{12C3493B-9DF0-4D6A-804B-B9C995C237EB}"/>
              </a:ext>
            </a:extLst>
          </p:cNvPr>
          <p:cNvGrpSpPr/>
          <p:nvPr/>
        </p:nvGrpSpPr>
        <p:grpSpPr>
          <a:xfrm>
            <a:off x="414861" y="972846"/>
            <a:ext cx="8303575" cy="3658704"/>
            <a:chOff x="405558" y="937857"/>
            <a:chExt cx="8303575" cy="3658704"/>
          </a:xfrm>
        </p:grpSpPr>
        <p:cxnSp>
          <p:nvCxnSpPr>
            <p:cNvPr id="6" name="Straight Connector 5">
              <a:extLst>
                <a:ext uri="{FF2B5EF4-FFF2-40B4-BE49-F238E27FC236}">
                  <a16:creationId xmlns:a16="http://schemas.microsoft.com/office/drawing/2014/main" id="{C6ECBB74-B3B0-4353-8F8E-6731D8B7BD8D}"/>
                </a:ext>
              </a:extLst>
            </p:cNvPr>
            <p:cNvCxnSpPr>
              <a:cxnSpLocks/>
            </p:cNvCxnSpPr>
            <p:nvPr/>
          </p:nvCxnSpPr>
          <p:spPr>
            <a:xfrm flipH="1">
              <a:off x="5109325" y="937857"/>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5D1735-D3D4-4C84-B2CC-D77AA2352F8C}"/>
                </a:ext>
              </a:extLst>
            </p:cNvPr>
            <p:cNvCxnSpPr>
              <a:cxnSpLocks/>
            </p:cNvCxnSpPr>
            <p:nvPr/>
          </p:nvCxnSpPr>
          <p:spPr>
            <a:xfrm flipH="1">
              <a:off x="2516212" y="1286492"/>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6F4F0F-948B-4CBC-8305-4EE4BA59F716}"/>
                </a:ext>
              </a:extLst>
            </p:cNvPr>
            <p:cNvCxnSpPr>
              <a:cxnSpLocks/>
            </p:cNvCxnSpPr>
            <p:nvPr/>
          </p:nvCxnSpPr>
          <p:spPr>
            <a:xfrm flipH="1">
              <a:off x="2581742" y="1286491"/>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6A2E81-B448-428C-B312-0ADCE44A317C}"/>
                </a:ext>
              </a:extLst>
            </p:cNvPr>
            <p:cNvCxnSpPr>
              <a:cxnSpLocks/>
            </p:cNvCxnSpPr>
            <p:nvPr/>
          </p:nvCxnSpPr>
          <p:spPr>
            <a:xfrm flipH="1">
              <a:off x="5450286" y="1286490"/>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9A27C-B5A1-493E-830C-7D03133A0FBE}"/>
                </a:ext>
              </a:extLst>
            </p:cNvPr>
            <p:cNvCxnSpPr>
              <a:cxnSpLocks/>
            </p:cNvCxnSpPr>
            <p:nvPr/>
          </p:nvCxnSpPr>
          <p:spPr>
            <a:xfrm flipH="1">
              <a:off x="6736646" y="1286489"/>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AC28E9-20AC-4390-9801-4C8EBDD12536}"/>
                </a:ext>
              </a:extLst>
            </p:cNvPr>
            <p:cNvCxnSpPr>
              <a:cxnSpLocks/>
            </p:cNvCxnSpPr>
            <p:nvPr/>
          </p:nvCxnSpPr>
          <p:spPr>
            <a:xfrm flipH="1">
              <a:off x="7986688" y="128648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9DDBDB-6736-41B3-ABED-909D03451C36}"/>
                </a:ext>
              </a:extLst>
            </p:cNvPr>
            <p:cNvCxnSpPr>
              <a:cxnSpLocks/>
            </p:cNvCxnSpPr>
            <p:nvPr/>
          </p:nvCxnSpPr>
          <p:spPr>
            <a:xfrm flipH="1">
              <a:off x="8042249" y="128648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6DD725-6932-41AB-A82E-B8BDE9F96184}"/>
                </a:ext>
              </a:extLst>
            </p:cNvPr>
            <p:cNvCxnSpPr>
              <a:cxnSpLocks/>
            </p:cNvCxnSpPr>
            <p:nvPr/>
          </p:nvCxnSpPr>
          <p:spPr>
            <a:xfrm flipH="1">
              <a:off x="2890758" y="163517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23317A-F62F-4316-B521-FCB2ACF805D8}"/>
                </a:ext>
              </a:extLst>
            </p:cNvPr>
            <p:cNvCxnSpPr>
              <a:cxnSpLocks/>
            </p:cNvCxnSpPr>
            <p:nvPr/>
          </p:nvCxnSpPr>
          <p:spPr>
            <a:xfrm flipH="1">
              <a:off x="4146122" y="163517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F966FB-93D9-481D-AE15-3FC5970249D8}"/>
                </a:ext>
              </a:extLst>
            </p:cNvPr>
            <p:cNvCxnSpPr>
              <a:cxnSpLocks/>
            </p:cNvCxnSpPr>
            <p:nvPr/>
          </p:nvCxnSpPr>
          <p:spPr>
            <a:xfrm flipH="1">
              <a:off x="2890758" y="2038003"/>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1827163-1A4A-43D3-82D7-C4630126F4B4}"/>
                </a:ext>
              </a:extLst>
            </p:cNvPr>
            <p:cNvCxnSpPr>
              <a:cxnSpLocks/>
            </p:cNvCxnSpPr>
            <p:nvPr/>
          </p:nvCxnSpPr>
          <p:spPr>
            <a:xfrm flipH="1">
              <a:off x="6253890" y="2034065"/>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689B0D-4C87-4BE3-A4BD-971202928C7B}"/>
                </a:ext>
              </a:extLst>
            </p:cNvPr>
            <p:cNvCxnSpPr>
              <a:cxnSpLocks/>
            </p:cNvCxnSpPr>
            <p:nvPr/>
          </p:nvCxnSpPr>
          <p:spPr>
            <a:xfrm flipH="1">
              <a:off x="8647141" y="2034065"/>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2D57F9-F535-47A6-9C58-47BF0D0D9871}"/>
                </a:ext>
              </a:extLst>
            </p:cNvPr>
            <p:cNvCxnSpPr>
              <a:cxnSpLocks/>
            </p:cNvCxnSpPr>
            <p:nvPr/>
          </p:nvCxnSpPr>
          <p:spPr>
            <a:xfrm flipH="1">
              <a:off x="3514172" y="2366530"/>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1BE583-571C-441B-8B51-CCFD6C88A28D}"/>
                </a:ext>
              </a:extLst>
            </p:cNvPr>
            <p:cNvCxnSpPr>
              <a:cxnSpLocks/>
            </p:cNvCxnSpPr>
            <p:nvPr/>
          </p:nvCxnSpPr>
          <p:spPr>
            <a:xfrm flipH="1">
              <a:off x="3579969" y="2366530"/>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9F0BB0-0560-4DFE-9A62-6DC04168E081}"/>
                </a:ext>
              </a:extLst>
            </p:cNvPr>
            <p:cNvCxnSpPr>
              <a:cxnSpLocks/>
            </p:cNvCxnSpPr>
            <p:nvPr/>
          </p:nvCxnSpPr>
          <p:spPr>
            <a:xfrm flipH="1">
              <a:off x="8641970" y="2388902"/>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90B53D-F16E-437B-AF12-86BF72231ED4}"/>
                </a:ext>
              </a:extLst>
            </p:cNvPr>
            <p:cNvCxnSpPr>
              <a:cxnSpLocks/>
            </p:cNvCxnSpPr>
            <p:nvPr/>
          </p:nvCxnSpPr>
          <p:spPr>
            <a:xfrm flipH="1">
              <a:off x="4455763" y="2752160"/>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5CE155-0704-4561-B51D-931A01283D94}"/>
                </a:ext>
              </a:extLst>
            </p:cNvPr>
            <p:cNvCxnSpPr>
              <a:cxnSpLocks/>
            </p:cNvCxnSpPr>
            <p:nvPr/>
          </p:nvCxnSpPr>
          <p:spPr>
            <a:xfrm flipH="1">
              <a:off x="4502258" y="2752160"/>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3A6DE1-8077-4223-B5AF-2A2465AB4F66}"/>
                </a:ext>
              </a:extLst>
            </p:cNvPr>
            <p:cNvCxnSpPr>
              <a:cxnSpLocks/>
            </p:cNvCxnSpPr>
            <p:nvPr/>
          </p:nvCxnSpPr>
          <p:spPr>
            <a:xfrm flipH="1">
              <a:off x="4299224" y="3105841"/>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4A07B7-7A35-41CD-BFAD-779BED43A53F}"/>
                </a:ext>
              </a:extLst>
            </p:cNvPr>
            <p:cNvCxnSpPr>
              <a:cxnSpLocks/>
            </p:cNvCxnSpPr>
            <p:nvPr/>
          </p:nvCxnSpPr>
          <p:spPr>
            <a:xfrm flipH="1">
              <a:off x="8641970" y="3105841"/>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C8F78E-709C-431C-9993-3BF211FC8312}"/>
                </a:ext>
              </a:extLst>
            </p:cNvPr>
            <p:cNvCxnSpPr>
              <a:cxnSpLocks/>
            </p:cNvCxnSpPr>
            <p:nvPr/>
          </p:nvCxnSpPr>
          <p:spPr>
            <a:xfrm flipH="1">
              <a:off x="4208114" y="3525357"/>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9BB2DD-DF00-44DE-8BDA-22216E9F05D9}"/>
                </a:ext>
              </a:extLst>
            </p:cNvPr>
            <p:cNvCxnSpPr>
              <a:cxnSpLocks/>
            </p:cNvCxnSpPr>
            <p:nvPr/>
          </p:nvCxnSpPr>
          <p:spPr>
            <a:xfrm flipH="1">
              <a:off x="2621889" y="3521513"/>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EC5031-EAF5-4218-A9BD-723CFA023FA5}"/>
                </a:ext>
              </a:extLst>
            </p:cNvPr>
            <p:cNvCxnSpPr>
              <a:cxnSpLocks/>
            </p:cNvCxnSpPr>
            <p:nvPr/>
          </p:nvCxnSpPr>
          <p:spPr>
            <a:xfrm flipH="1">
              <a:off x="8097893" y="3521513"/>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159551-77D9-4E0F-9FA8-F8CA47429542}"/>
                </a:ext>
              </a:extLst>
            </p:cNvPr>
            <p:cNvCxnSpPr>
              <a:cxnSpLocks/>
            </p:cNvCxnSpPr>
            <p:nvPr/>
          </p:nvCxnSpPr>
          <p:spPr>
            <a:xfrm flipH="1">
              <a:off x="8153454" y="3521513"/>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901E06-1865-4476-AD96-C2827FC39618}"/>
                </a:ext>
              </a:extLst>
            </p:cNvPr>
            <p:cNvCxnSpPr>
              <a:cxnSpLocks/>
            </p:cNvCxnSpPr>
            <p:nvPr/>
          </p:nvCxnSpPr>
          <p:spPr>
            <a:xfrm flipH="1">
              <a:off x="984115" y="387014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56C681-6FAB-4456-A619-D61A51BB5FB6}"/>
                </a:ext>
              </a:extLst>
            </p:cNvPr>
            <p:cNvCxnSpPr>
              <a:cxnSpLocks/>
            </p:cNvCxnSpPr>
            <p:nvPr/>
          </p:nvCxnSpPr>
          <p:spPr>
            <a:xfrm flipH="1">
              <a:off x="5481282" y="387014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877447-712D-416B-9A0E-1AF83652F970}"/>
                </a:ext>
              </a:extLst>
            </p:cNvPr>
            <p:cNvCxnSpPr>
              <a:cxnSpLocks/>
            </p:cNvCxnSpPr>
            <p:nvPr/>
          </p:nvCxnSpPr>
          <p:spPr>
            <a:xfrm flipH="1">
              <a:off x="6669535" y="3870148"/>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A78676-378D-4491-A5E0-BA108A3A10FC}"/>
                </a:ext>
              </a:extLst>
            </p:cNvPr>
            <p:cNvCxnSpPr>
              <a:cxnSpLocks/>
            </p:cNvCxnSpPr>
            <p:nvPr/>
          </p:nvCxnSpPr>
          <p:spPr>
            <a:xfrm flipH="1">
              <a:off x="4019325" y="4233689"/>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FD4601-EE4C-499A-AF6A-D3467C24D5A6}"/>
                </a:ext>
              </a:extLst>
            </p:cNvPr>
            <p:cNvCxnSpPr>
              <a:cxnSpLocks/>
            </p:cNvCxnSpPr>
            <p:nvPr/>
          </p:nvCxnSpPr>
          <p:spPr>
            <a:xfrm flipH="1">
              <a:off x="7040580" y="4247926"/>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B82F0-896F-4148-943F-72394107814B}"/>
                </a:ext>
              </a:extLst>
            </p:cNvPr>
            <p:cNvCxnSpPr>
              <a:cxnSpLocks/>
            </p:cNvCxnSpPr>
            <p:nvPr/>
          </p:nvCxnSpPr>
          <p:spPr>
            <a:xfrm flipH="1">
              <a:off x="7112575" y="4246664"/>
              <a:ext cx="61992" cy="3486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F2BA16-C99B-4C7D-8F45-BAD3F7790B8A}"/>
                </a:ext>
              </a:extLst>
            </p:cNvPr>
            <p:cNvCxnSpPr>
              <a:cxnSpLocks/>
            </p:cNvCxnSpPr>
            <p:nvPr/>
          </p:nvCxnSpPr>
          <p:spPr>
            <a:xfrm flipH="1">
              <a:off x="845471" y="1274513"/>
              <a:ext cx="967224" cy="119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E4CC8D-600E-4F7B-AB80-9B890639653C}"/>
                </a:ext>
              </a:extLst>
            </p:cNvPr>
            <p:cNvCxnSpPr>
              <a:cxnSpLocks/>
            </p:cNvCxnSpPr>
            <p:nvPr/>
          </p:nvCxnSpPr>
          <p:spPr>
            <a:xfrm flipH="1">
              <a:off x="2540166" y="1229539"/>
              <a:ext cx="967224" cy="119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6C7FE2E-A4F5-4DC2-BE1E-6A5A9F2B1E8B}"/>
                </a:ext>
              </a:extLst>
            </p:cNvPr>
            <p:cNvCxnSpPr>
              <a:cxnSpLocks/>
            </p:cNvCxnSpPr>
            <p:nvPr/>
          </p:nvCxnSpPr>
          <p:spPr>
            <a:xfrm flipH="1">
              <a:off x="8202706" y="1245656"/>
              <a:ext cx="44079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19E878C-7999-43C9-90F7-84116E7500BF}"/>
                </a:ext>
              </a:extLst>
            </p:cNvPr>
            <p:cNvCxnSpPr>
              <a:cxnSpLocks/>
            </p:cNvCxnSpPr>
            <p:nvPr/>
          </p:nvCxnSpPr>
          <p:spPr>
            <a:xfrm flipH="1">
              <a:off x="4239110" y="1648748"/>
              <a:ext cx="109579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F66492-0D24-481C-8CC7-9C0BD475DFC6}"/>
                </a:ext>
              </a:extLst>
            </p:cNvPr>
            <p:cNvCxnSpPr>
              <a:cxnSpLocks/>
            </p:cNvCxnSpPr>
            <p:nvPr/>
          </p:nvCxnSpPr>
          <p:spPr>
            <a:xfrm flipH="1">
              <a:off x="5574270" y="1592683"/>
              <a:ext cx="104382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977B4-F07E-4800-9EB6-3C127069753D}"/>
                </a:ext>
              </a:extLst>
            </p:cNvPr>
            <p:cNvCxnSpPr>
              <a:cxnSpLocks/>
            </p:cNvCxnSpPr>
            <p:nvPr/>
          </p:nvCxnSpPr>
          <p:spPr>
            <a:xfrm flipH="1">
              <a:off x="6847927" y="1608233"/>
              <a:ext cx="106793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3A45A6A-C7DC-4CC5-A075-CAF40A345DA2}"/>
                </a:ext>
              </a:extLst>
            </p:cNvPr>
            <p:cNvCxnSpPr>
              <a:cxnSpLocks/>
            </p:cNvCxnSpPr>
            <p:nvPr/>
          </p:nvCxnSpPr>
          <p:spPr>
            <a:xfrm flipH="1">
              <a:off x="3001411" y="1972421"/>
              <a:ext cx="104382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673E33-AE3E-46BB-98CB-0F2EBA7DB1F0}"/>
                </a:ext>
              </a:extLst>
            </p:cNvPr>
            <p:cNvCxnSpPr>
              <a:cxnSpLocks/>
            </p:cNvCxnSpPr>
            <p:nvPr/>
          </p:nvCxnSpPr>
          <p:spPr>
            <a:xfrm flipH="1">
              <a:off x="1290783" y="1960891"/>
              <a:ext cx="1424882" cy="16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DDC3C4-6E2D-4F46-809C-5B98AFF855E2}"/>
                </a:ext>
              </a:extLst>
            </p:cNvPr>
            <p:cNvCxnSpPr>
              <a:cxnSpLocks/>
            </p:cNvCxnSpPr>
            <p:nvPr/>
          </p:nvCxnSpPr>
          <p:spPr>
            <a:xfrm flipH="1" flipV="1">
              <a:off x="7132415" y="1976567"/>
              <a:ext cx="1516283" cy="1073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3CE713-B1EA-4584-ACBE-6449DE03EDD8}"/>
                </a:ext>
              </a:extLst>
            </p:cNvPr>
            <p:cNvCxnSpPr>
              <a:cxnSpLocks/>
            </p:cNvCxnSpPr>
            <p:nvPr/>
          </p:nvCxnSpPr>
          <p:spPr>
            <a:xfrm flipH="1">
              <a:off x="3371441" y="2332870"/>
              <a:ext cx="281981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E1F46E5-506D-4B5C-AAB7-F5D44920B9F2}"/>
                </a:ext>
              </a:extLst>
            </p:cNvPr>
            <p:cNvCxnSpPr>
              <a:cxnSpLocks/>
            </p:cNvCxnSpPr>
            <p:nvPr/>
          </p:nvCxnSpPr>
          <p:spPr>
            <a:xfrm flipH="1">
              <a:off x="984116" y="2737537"/>
              <a:ext cx="828579" cy="146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6C149A6-1DD5-4B14-9A3A-ECFB3FFEECD9}"/>
                </a:ext>
              </a:extLst>
            </p:cNvPr>
            <p:cNvCxnSpPr>
              <a:cxnSpLocks/>
            </p:cNvCxnSpPr>
            <p:nvPr/>
          </p:nvCxnSpPr>
          <p:spPr>
            <a:xfrm flipH="1" flipV="1">
              <a:off x="5884097" y="2744848"/>
              <a:ext cx="1353611" cy="73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4B90B79-75E6-4FF1-8105-4AB6096AA8D9}"/>
                </a:ext>
              </a:extLst>
            </p:cNvPr>
            <p:cNvCxnSpPr>
              <a:cxnSpLocks/>
            </p:cNvCxnSpPr>
            <p:nvPr/>
          </p:nvCxnSpPr>
          <p:spPr>
            <a:xfrm flipH="1">
              <a:off x="7470288" y="2715165"/>
              <a:ext cx="106793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1AB34ED-87F0-4095-A66E-6A8767EE9F42}"/>
                </a:ext>
              </a:extLst>
            </p:cNvPr>
            <p:cNvCxnSpPr>
              <a:cxnSpLocks/>
            </p:cNvCxnSpPr>
            <p:nvPr/>
          </p:nvCxnSpPr>
          <p:spPr>
            <a:xfrm flipH="1">
              <a:off x="1903876" y="3062050"/>
              <a:ext cx="244184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CB4236B-64B7-447A-88EF-67163ECD9346}"/>
                </a:ext>
              </a:extLst>
            </p:cNvPr>
            <p:cNvCxnSpPr>
              <a:cxnSpLocks/>
            </p:cNvCxnSpPr>
            <p:nvPr/>
          </p:nvCxnSpPr>
          <p:spPr>
            <a:xfrm flipH="1">
              <a:off x="1279794" y="3447862"/>
              <a:ext cx="254053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C9818ED-5833-4031-A79A-B8DB66D41BCB}"/>
                </a:ext>
              </a:extLst>
            </p:cNvPr>
            <p:cNvCxnSpPr>
              <a:cxnSpLocks/>
            </p:cNvCxnSpPr>
            <p:nvPr/>
          </p:nvCxnSpPr>
          <p:spPr>
            <a:xfrm flipH="1">
              <a:off x="5739724" y="3428672"/>
              <a:ext cx="8989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0D64DA0-BACD-4C58-B364-05E072C3E11B}"/>
                </a:ext>
              </a:extLst>
            </p:cNvPr>
            <p:cNvCxnSpPr>
              <a:cxnSpLocks/>
            </p:cNvCxnSpPr>
            <p:nvPr/>
          </p:nvCxnSpPr>
          <p:spPr>
            <a:xfrm flipH="1">
              <a:off x="1371600" y="3850447"/>
              <a:ext cx="116856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541B4A0-4350-45A3-ACA4-A01D769BAA1A}"/>
                </a:ext>
              </a:extLst>
            </p:cNvPr>
            <p:cNvCxnSpPr>
              <a:cxnSpLocks/>
            </p:cNvCxnSpPr>
            <p:nvPr/>
          </p:nvCxnSpPr>
          <p:spPr>
            <a:xfrm flipH="1">
              <a:off x="2715665" y="3811701"/>
              <a:ext cx="143045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C82CE23-807E-48B1-99CC-5D48CF4FFA46}"/>
                </a:ext>
              </a:extLst>
            </p:cNvPr>
            <p:cNvCxnSpPr>
              <a:cxnSpLocks/>
            </p:cNvCxnSpPr>
            <p:nvPr/>
          </p:nvCxnSpPr>
          <p:spPr>
            <a:xfrm flipH="1">
              <a:off x="5209308" y="3811701"/>
              <a:ext cx="87377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4DF53C2-8846-4D00-A1DE-0396C8CC95B4}"/>
                </a:ext>
              </a:extLst>
            </p:cNvPr>
            <p:cNvCxnSpPr>
              <a:cxnSpLocks/>
            </p:cNvCxnSpPr>
            <p:nvPr/>
          </p:nvCxnSpPr>
          <p:spPr>
            <a:xfrm flipH="1">
              <a:off x="3963278" y="4160413"/>
              <a:ext cx="143045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15238D-4B6C-4073-B22C-1CA6207D94D3}"/>
                </a:ext>
              </a:extLst>
            </p:cNvPr>
            <p:cNvCxnSpPr>
              <a:cxnSpLocks/>
            </p:cNvCxnSpPr>
            <p:nvPr/>
          </p:nvCxnSpPr>
          <p:spPr>
            <a:xfrm flipH="1">
              <a:off x="5574270" y="4160413"/>
              <a:ext cx="98663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939A004-BE0F-4883-A301-D643D91FBE26}"/>
                </a:ext>
              </a:extLst>
            </p:cNvPr>
            <p:cNvCxnSpPr>
              <a:cxnSpLocks/>
            </p:cNvCxnSpPr>
            <p:nvPr/>
          </p:nvCxnSpPr>
          <p:spPr>
            <a:xfrm flipH="1">
              <a:off x="405558" y="4550445"/>
              <a:ext cx="122411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C747719-DF22-4210-8032-BA9EB605B52A}"/>
                </a:ext>
              </a:extLst>
            </p:cNvPr>
            <p:cNvCxnSpPr>
              <a:cxnSpLocks/>
            </p:cNvCxnSpPr>
            <p:nvPr/>
          </p:nvCxnSpPr>
          <p:spPr>
            <a:xfrm flipH="1" flipV="1">
              <a:off x="3124797" y="4549563"/>
              <a:ext cx="773944" cy="17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5885121-C9CF-4920-BD84-E8A4A6BF669D}"/>
                </a:ext>
              </a:extLst>
            </p:cNvPr>
            <p:cNvCxnSpPr>
              <a:cxnSpLocks/>
            </p:cNvCxnSpPr>
            <p:nvPr/>
          </p:nvCxnSpPr>
          <p:spPr>
            <a:xfrm flipH="1" flipV="1">
              <a:off x="4104333" y="4521457"/>
              <a:ext cx="905907" cy="983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57678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8" presetClass="emph" presetSubtype="0" repeatCount="indefinite" fill="hold" nodeType="withEffect">
                                  <p:stCondLst>
                                    <p:cond delay="0"/>
                                  </p:stCondLst>
                                  <p:childTnLst>
                                    <p:animRot by="-21600000">
                                      <p:cBhvr>
                                        <p:cTn id="9" dur="30000" fill="hold"/>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randombar(horizontal)">
                                      <p:cBhvr>
                                        <p:cTn id="1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160747" y="-84615"/>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rgbClr val="C65885">
                    <a:lumMod val="75000"/>
                  </a:srgbClr>
                </a:solidFill>
                <a:effectLst/>
                <a:uLnTx/>
                <a:uFillTx/>
                <a:latin typeface="UTM Azuki" panose="02040603050506020204" pitchFamily="18" charset="0"/>
                <a:ea typeface="+mn-ea"/>
                <a:cs typeface="Arial"/>
                <a:sym typeface="Arial"/>
              </a:rPr>
              <a:t>Luyện đọc trong nhóm</a:t>
            </a:r>
            <a:endParaRPr kumimoji="0" lang="en-US" sz="6000" b="0" i="0" u="none" strike="noStrike" kern="1200" cap="none" spc="0" normalizeH="0" baseline="0" noProof="0" dirty="0">
              <a:ln>
                <a:noFill/>
              </a:ln>
              <a:solidFill>
                <a:srgbClr val="C65885">
                  <a:lumMod val="75000"/>
                </a:srgbClr>
              </a:solidFill>
              <a:effectLst/>
              <a:uLnTx/>
              <a:uFillTx/>
              <a:latin typeface="UTM Azuki" panose="02040603050506020204" pitchFamily="18" charset="0"/>
              <a:ea typeface="+mn-ea"/>
              <a:cs typeface="Arial"/>
              <a:sym typeface="Arial"/>
            </a:endParaRPr>
          </a:p>
        </p:txBody>
      </p:sp>
      <p:grpSp>
        <p:nvGrpSpPr>
          <p:cNvPr id="26" name="Group 25">
            <a:extLst>
              <a:ext uri="{FF2B5EF4-FFF2-40B4-BE49-F238E27FC236}">
                <a16:creationId xmlns:a16="http://schemas.microsoft.com/office/drawing/2014/main" id="{4ADA6F56-3419-486C-949F-F8A47F9CDF0F}"/>
              </a:ext>
            </a:extLst>
          </p:cNvPr>
          <p:cNvGrpSpPr/>
          <p:nvPr/>
        </p:nvGrpSpPr>
        <p:grpSpPr>
          <a:xfrm>
            <a:off x="3500806" y="1313848"/>
            <a:ext cx="5404529" cy="2372374"/>
            <a:chOff x="794138" y="1424586"/>
            <a:chExt cx="4747357" cy="2265218"/>
          </a:xfrm>
        </p:grpSpPr>
        <p:sp>
          <p:nvSpPr>
            <p:cNvPr id="27" name="Rectangle: Diagonal Corners Rounded 26">
              <a:extLst>
                <a:ext uri="{FF2B5EF4-FFF2-40B4-BE49-F238E27FC236}">
                  <a16:creationId xmlns:a16="http://schemas.microsoft.com/office/drawing/2014/main" id="{B821EACA-65A0-43CD-B519-98C6941FE8D9}"/>
                </a:ext>
              </a:extLst>
            </p:cNvPr>
            <p:cNvSpPr/>
            <p:nvPr/>
          </p:nvSpPr>
          <p:spPr>
            <a:xfrm>
              <a:off x="794138" y="2087614"/>
              <a:ext cx="4747357" cy="1602190"/>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8" name="Hình ảnh 44" descr="Ảnh có chứa đồng hồ, tối&#10;&#10;Mô tả được tạo tự động">
              <a:extLst>
                <a:ext uri="{FF2B5EF4-FFF2-40B4-BE49-F238E27FC236}">
                  <a16:creationId xmlns:a16="http://schemas.microsoft.com/office/drawing/2014/main" id="{7885F285-454F-4EF6-80E0-A539EDE1C4D2}"/>
                </a:ext>
              </a:extLst>
            </p:cNvPr>
            <p:cNvPicPr>
              <a:picLocks noChangeAspect="1"/>
            </p:cNvPicPr>
            <p:nvPr/>
          </p:nvPicPr>
          <p:blipFill rotWithShape="1">
            <a:blip r:embed="rId2"/>
            <a:srcRect t="27390" r="49735" b="25821"/>
            <a:stretch/>
          </p:blipFill>
          <p:spPr>
            <a:xfrm>
              <a:off x="948147" y="2433565"/>
              <a:ext cx="446729" cy="364423"/>
            </a:xfrm>
            <a:prstGeom prst="rect">
              <a:avLst/>
            </a:prstGeom>
          </p:spPr>
        </p:pic>
        <p:pic>
          <p:nvPicPr>
            <p:cNvPr id="29" name="Hình ảnh 44" descr="Ảnh có chứa đồng hồ, tối&#10;&#10;Mô tả được tạo tự động">
              <a:extLst>
                <a:ext uri="{FF2B5EF4-FFF2-40B4-BE49-F238E27FC236}">
                  <a16:creationId xmlns:a16="http://schemas.microsoft.com/office/drawing/2014/main" id="{A0D79B29-8ABC-4EDA-93E8-2D80D4A8409E}"/>
                </a:ext>
              </a:extLst>
            </p:cNvPr>
            <p:cNvPicPr>
              <a:picLocks noChangeAspect="1"/>
            </p:cNvPicPr>
            <p:nvPr/>
          </p:nvPicPr>
          <p:blipFill rotWithShape="1">
            <a:blip r:embed="rId2"/>
            <a:srcRect t="27390" r="49735" b="25821"/>
            <a:stretch/>
          </p:blipFill>
          <p:spPr>
            <a:xfrm>
              <a:off x="908253" y="3040234"/>
              <a:ext cx="446729" cy="364423"/>
            </a:xfrm>
            <a:prstGeom prst="rect">
              <a:avLst/>
            </a:prstGeom>
          </p:spPr>
        </p:pic>
        <p:sp>
          <p:nvSpPr>
            <p:cNvPr id="30" name="Rectangle 29">
              <a:extLst>
                <a:ext uri="{FF2B5EF4-FFF2-40B4-BE49-F238E27FC236}">
                  <a16:creationId xmlns:a16="http://schemas.microsoft.com/office/drawing/2014/main" id="{9D186003-CE6A-4080-95D7-7844F8B5336F}"/>
                </a:ext>
              </a:extLst>
            </p:cNvPr>
            <p:cNvSpPr/>
            <p:nvPr/>
          </p:nvSpPr>
          <p:spPr>
            <a:xfrm>
              <a:off x="1354982" y="2315842"/>
              <a:ext cx="4186513" cy="5583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D7D40"/>
                  </a:solidFill>
                  <a:effectLst/>
                  <a:uLnTx/>
                  <a:uFillTx/>
                  <a:latin typeface="Calibri"/>
                  <a:cs typeface="Arial"/>
                  <a:sym typeface="Arial"/>
                </a:rPr>
                <a:t>Phân công đọc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trong</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nhóm</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sp>
          <p:nvSpPr>
            <p:cNvPr id="31" name="Rectangle 30">
              <a:extLst>
                <a:ext uri="{FF2B5EF4-FFF2-40B4-BE49-F238E27FC236}">
                  <a16:creationId xmlns:a16="http://schemas.microsoft.com/office/drawing/2014/main" id="{1B517ACF-EF63-4B63-BEDD-BA24E246688B}"/>
                </a:ext>
              </a:extLst>
            </p:cNvPr>
            <p:cNvSpPr/>
            <p:nvPr/>
          </p:nvSpPr>
          <p:spPr>
            <a:xfrm>
              <a:off x="1374862" y="2956364"/>
              <a:ext cx="4025992" cy="5583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libri"/>
                  <a:cs typeface="Arial"/>
                  <a:sym typeface="Arial"/>
                </a:rPr>
                <a:t>Tất cả th</a:t>
              </a:r>
              <a:r>
                <a:rPr kumimoji="0" lang="en-US" sz="3200" b="1" i="0" u="none" strike="noStrike" kern="0" cap="none" spc="0" normalizeH="0" baseline="0" noProof="0" dirty="0">
                  <a:ln>
                    <a:noFill/>
                  </a:ln>
                  <a:solidFill>
                    <a:srgbClr val="0066FF"/>
                  </a:solidFill>
                  <a:effectLst/>
                  <a:uLnTx/>
                  <a:uFillTx/>
                  <a:latin typeface="Calibri"/>
                  <a:cs typeface="Arial"/>
                  <a:sym typeface="Arial"/>
                </a:rPr>
                <a:t>à</a:t>
              </a:r>
              <a:r>
                <a:rPr kumimoji="0" lang="vi-VN" sz="3200" b="1" i="0" u="none" strike="noStrike" kern="0" cap="none" spc="0" normalizeH="0" baseline="0" noProof="0" dirty="0">
                  <a:ln>
                    <a:noFill/>
                  </a:ln>
                  <a:solidFill>
                    <a:srgbClr val="0066FF"/>
                  </a:solidFill>
                  <a:effectLst/>
                  <a:uLnTx/>
                  <a:uFillTx/>
                  <a:latin typeface="Calibri"/>
                  <a:cs typeface="Arial"/>
                  <a:sym typeface="Arial"/>
                </a:rPr>
                <a:t>nh viên đều đọc</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sp>
          <p:nvSpPr>
            <p:cNvPr id="32" name="Rectangle 31">
              <a:extLst>
                <a:ext uri="{FF2B5EF4-FFF2-40B4-BE49-F238E27FC236}">
                  <a16:creationId xmlns:a16="http://schemas.microsoft.com/office/drawing/2014/main" id="{CA1FD0F5-8D7E-4694-AA74-0D38C175E240}"/>
                </a:ext>
              </a:extLst>
            </p:cNvPr>
            <p:cNvSpPr/>
            <p:nvPr/>
          </p:nvSpPr>
          <p:spPr>
            <a:xfrm>
              <a:off x="4497705" y="2110085"/>
              <a:ext cx="148589"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9Slide05 Phobia" panose="02000506000000020003" pitchFamily="2" charset="0"/>
                <a:cs typeface="Arial"/>
                <a:sym typeface="Arial"/>
              </a:endParaRPr>
            </a:p>
          </p:txBody>
        </p:sp>
        <p:sp>
          <p:nvSpPr>
            <p:cNvPr id="33" name="Rectangle 32">
              <a:extLst>
                <a:ext uri="{FF2B5EF4-FFF2-40B4-BE49-F238E27FC236}">
                  <a16:creationId xmlns:a16="http://schemas.microsoft.com/office/drawing/2014/main" id="{D241D560-A4C6-4295-8691-5142C14A3FD4}"/>
                </a:ext>
              </a:extLst>
            </p:cNvPr>
            <p:cNvSpPr/>
            <p:nvPr/>
          </p:nvSpPr>
          <p:spPr>
            <a:xfrm>
              <a:off x="4497704" y="2110085"/>
              <a:ext cx="148589"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Arial"/>
                <a:cs typeface="Arial"/>
                <a:sym typeface="Arial"/>
              </a:endParaRPr>
            </a:p>
          </p:txBody>
        </p:sp>
        <p:sp>
          <p:nvSpPr>
            <p:cNvPr id="34" name="Rectangle 33">
              <a:extLst>
                <a:ext uri="{FF2B5EF4-FFF2-40B4-BE49-F238E27FC236}">
                  <a16:creationId xmlns:a16="http://schemas.microsoft.com/office/drawing/2014/main" id="{79FE4721-6699-4081-8023-9F867CA0C26C}"/>
                </a:ext>
              </a:extLst>
            </p:cNvPr>
            <p:cNvSpPr/>
            <p:nvPr/>
          </p:nvSpPr>
          <p:spPr>
            <a:xfrm>
              <a:off x="2147082" y="1449513"/>
              <a:ext cx="1666141"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35" name="Rectangle 34">
              <a:extLst>
                <a:ext uri="{FF2B5EF4-FFF2-40B4-BE49-F238E27FC236}">
                  <a16:creationId xmlns:a16="http://schemas.microsoft.com/office/drawing/2014/main" id="{A96FE0DC-D378-4C38-9BFF-8AEA7A8D35C5}"/>
                </a:ext>
              </a:extLst>
            </p:cNvPr>
            <p:cNvSpPr/>
            <p:nvPr/>
          </p:nvSpPr>
          <p:spPr>
            <a:xfrm>
              <a:off x="2147082" y="1424586"/>
              <a:ext cx="1666141" cy="11343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grpSp>
      <p:pic>
        <p:nvPicPr>
          <p:cNvPr id="37" name="Picture 36" descr="A group of children posing for a photo&#10;&#10;Description automatically generated with low confidence">
            <a:extLst>
              <a:ext uri="{FF2B5EF4-FFF2-40B4-BE49-F238E27FC236}">
                <a16:creationId xmlns:a16="http://schemas.microsoft.com/office/drawing/2014/main" id="{57D148E7-12AA-441F-9483-8F95A05DA6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6504" y="1100627"/>
            <a:ext cx="3464302" cy="360392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20445357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160747" y="-84615"/>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rgbClr val="C65885">
                    <a:lumMod val="75000"/>
                  </a:srgbClr>
                </a:solidFill>
                <a:effectLst/>
                <a:uLnTx/>
                <a:uFillTx/>
                <a:latin typeface="UTM Azuki" panose="02040603050506020204" pitchFamily="18" charset="0"/>
                <a:ea typeface="+mn-ea"/>
                <a:cs typeface="Arial"/>
                <a:sym typeface="Arial"/>
              </a:rPr>
              <a:t>Luyện đọc trong nhóm</a:t>
            </a:r>
            <a:endParaRPr kumimoji="0" lang="en-US" sz="6000" b="0" i="0" u="none" strike="noStrike" kern="1200" cap="none" spc="0" normalizeH="0" baseline="0" noProof="0" dirty="0">
              <a:ln>
                <a:noFill/>
              </a:ln>
              <a:solidFill>
                <a:srgbClr val="C65885">
                  <a:lumMod val="75000"/>
                </a:srgbClr>
              </a:solidFill>
              <a:effectLst/>
              <a:uLnTx/>
              <a:uFillTx/>
              <a:latin typeface="UTM Azuki" panose="02040603050506020204" pitchFamily="18" charset="0"/>
              <a:ea typeface="+mn-ea"/>
              <a:cs typeface="Arial"/>
              <a:sym typeface="Arial"/>
            </a:endParaRPr>
          </a:p>
        </p:txBody>
      </p:sp>
      <p:pic>
        <p:nvPicPr>
          <p:cNvPr id="37" name="Picture 36" descr="A group of children posing for a photo&#10;&#10;Description automatically generated with low confidence">
            <a:extLst>
              <a:ext uri="{FF2B5EF4-FFF2-40B4-BE49-F238E27FC236}">
                <a16:creationId xmlns:a16="http://schemas.microsoft.com/office/drawing/2014/main" id="{57D148E7-12AA-441F-9483-8F95A05DA6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5645240" y="1346461"/>
            <a:ext cx="3464302" cy="3603922"/>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9C2D1FEF-C227-4BDD-AB3B-F13CEC9449D1}"/>
              </a:ext>
            </a:extLst>
          </p:cNvPr>
          <p:cNvGrpSpPr/>
          <p:nvPr/>
        </p:nvGrpSpPr>
        <p:grpSpPr>
          <a:xfrm>
            <a:off x="229369" y="1144983"/>
            <a:ext cx="5298245" cy="3112254"/>
            <a:chOff x="3858888" y="1394440"/>
            <a:chExt cx="5144134" cy="3057171"/>
          </a:xfrm>
        </p:grpSpPr>
        <p:sp>
          <p:nvSpPr>
            <p:cNvPr id="15" name="Rectangle: Diagonal Corners Rounded 14">
              <a:extLst>
                <a:ext uri="{FF2B5EF4-FFF2-40B4-BE49-F238E27FC236}">
                  <a16:creationId xmlns:a16="http://schemas.microsoft.com/office/drawing/2014/main" id="{47AB06B8-2FD5-4948-967F-0D60EBA8144C}"/>
                </a:ext>
              </a:extLst>
            </p:cNvPr>
            <p:cNvSpPr/>
            <p:nvPr/>
          </p:nvSpPr>
          <p:spPr>
            <a:xfrm>
              <a:off x="3858888" y="2069942"/>
              <a:ext cx="5144134" cy="2381669"/>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C2CB9D8F-5D63-4922-81FD-043E5F70FDDB}"/>
                </a:ext>
              </a:extLst>
            </p:cNvPr>
            <p:cNvSpPr/>
            <p:nvPr/>
          </p:nvSpPr>
          <p:spPr>
            <a:xfrm>
              <a:off x="4967565" y="1408694"/>
              <a:ext cx="3150417" cy="90698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17" name="Rectangle 16">
              <a:extLst>
                <a:ext uri="{FF2B5EF4-FFF2-40B4-BE49-F238E27FC236}">
                  <a16:creationId xmlns:a16="http://schemas.microsoft.com/office/drawing/2014/main" id="{88906489-D9D0-480E-BA04-1F1CE0CAA33F}"/>
                </a:ext>
              </a:extLst>
            </p:cNvPr>
            <p:cNvSpPr/>
            <p:nvPr/>
          </p:nvSpPr>
          <p:spPr>
            <a:xfrm>
              <a:off x="4967565" y="1394440"/>
              <a:ext cx="3150417" cy="90698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pic>
          <p:nvPicPr>
            <p:cNvPr id="18" name="Hình ảnh 44" descr="Ảnh có chứa đồng hồ, tối&#10;&#10;Mô tả được tạo tự động">
              <a:extLst>
                <a:ext uri="{FF2B5EF4-FFF2-40B4-BE49-F238E27FC236}">
                  <a16:creationId xmlns:a16="http://schemas.microsoft.com/office/drawing/2014/main" id="{48C3F22F-87A5-4B0D-A1EF-79BC24AF2F4F}"/>
                </a:ext>
              </a:extLst>
            </p:cNvPr>
            <p:cNvPicPr>
              <a:picLocks noChangeAspect="1"/>
            </p:cNvPicPr>
            <p:nvPr/>
          </p:nvPicPr>
          <p:blipFill rotWithShape="1">
            <a:blip r:embed="rId4"/>
            <a:srcRect t="27390" r="49735" b="25821"/>
            <a:stretch/>
          </p:blipFill>
          <p:spPr>
            <a:xfrm>
              <a:off x="4101195" y="2333254"/>
              <a:ext cx="446729" cy="364423"/>
            </a:xfrm>
            <a:prstGeom prst="rect">
              <a:avLst/>
            </a:prstGeom>
          </p:spPr>
        </p:pic>
        <p:pic>
          <p:nvPicPr>
            <p:cNvPr id="19" name="Hình ảnh 44" descr="Ảnh có chứa đồng hồ, tối&#10;&#10;Mô tả được tạo tự động">
              <a:extLst>
                <a:ext uri="{FF2B5EF4-FFF2-40B4-BE49-F238E27FC236}">
                  <a16:creationId xmlns:a16="http://schemas.microsoft.com/office/drawing/2014/main" id="{E4EAC109-AF08-49D0-94B7-05EEB27B7C31}"/>
                </a:ext>
              </a:extLst>
            </p:cNvPr>
            <p:cNvPicPr>
              <a:picLocks noChangeAspect="1"/>
            </p:cNvPicPr>
            <p:nvPr/>
          </p:nvPicPr>
          <p:blipFill rotWithShape="1">
            <a:blip r:embed="rId4"/>
            <a:srcRect t="27390" r="49735" b="25821"/>
            <a:stretch/>
          </p:blipFill>
          <p:spPr>
            <a:xfrm>
              <a:off x="4087423" y="2949663"/>
              <a:ext cx="446729" cy="364423"/>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59A9984-5DE3-4228-BB6B-CAB824A8CDDA}"/>
                </a:ext>
              </a:extLst>
            </p:cNvPr>
            <p:cNvPicPr>
              <a:picLocks noChangeAspect="1"/>
            </p:cNvPicPr>
            <p:nvPr/>
          </p:nvPicPr>
          <p:blipFill rotWithShape="1">
            <a:blip r:embed="rId4"/>
            <a:srcRect t="27390" r="49735" b="25821"/>
            <a:stretch/>
          </p:blipFill>
          <p:spPr>
            <a:xfrm>
              <a:off x="4101195" y="3555832"/>
              <a:ext cx="446729" cy="364423"/>
            </a:xfrm>
            <a:prstGeom prst="rect">
              <a:avLst/>
            </a:prstGeom>
          </p:spPr>
        </p:pic>
        <p:pic>
          <p:nvPicPr>
            <p:cNvPr id="21" name="Hình ảnh 9">
              <a:extLst>
                <a:ext uri="{FF2B5EF4-FFF2-40B4-BE49-F238E27FC236}">
                  <a16:creationId xmlns:a16="http://schemas.microsoft.com/office/drawing/2014/main" id="{64A0A579-E850-4C98-B35C-17EC5C8DF13A}"/>
                </a:ext>
              </a:extLst>
            </p:cNvPr>
            <p:cNvPicPr>
              <a:picLocks noChangeAspect="1"/>
            </p:cNvPicPr>
            <p:nvPr/>
          </p:nvPicPr>
          <p:blipFill rotWithShape="1">
            <a:blip r:embed="rId5"/>
            <a:srcRect l="51268" t="8949" r="19792" b="48444"/>
            <a:stretch/>
          </p:blipFill>
          <p:spPr>
            <a:xfrm rot="20944439">
              <a:off x="6415765" y="2311287"/>
              <a:ext cx="582414" cy="505101"/>
            </a:xfrm>
            <a:prstGeom prst="rect">
              <a:avLst/>
            </a:prstGeom>
          </p:spPr>
        </p:pic>
        <p:sp>
          <p:nvSpPr>
            <p:cNvPr id="22" name="Rectangle 21">
              <a:extLst>
                <a:ext uri="{FF2B5EF4-FFF2-40B4-BE49-F238E27FC236}">
                  <a16:creationId xmlns:a16="http://schemas.microsoft.com/office/drawing/2014/main" id="{29F98CC1-1D8B-4209-B000-96BA0309C855}"/>
                </a:ext>
              </a:extLst>
            </p:cNvPr>
            <p:cNvSpPr/>
            <p:nvPr/>
          </p:nvSpPr>
          <p:spPr>
            <a:xfrm>
              <a:off x="4596492" y="2260022"/>
              <a:ext cx="1748122" cy="5744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a:cs typeface="Arial"/>
                  <a:sym typeface="Arial"/>
                </a:rPr>
                <a:t>Đọc</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đúng</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pic>
          <p:nvPicPr>
            <p:cNvPr id="23" name="Hình ảnh 9">
              <a:extLst>
                <a:ext uri="{FF2B5EF4-FFF2-40B4-BE49-F238E27FC236}">
                  <a16:creationId xmlns:a16="http://schemas.microsoft.com/office/drawing/2014/main" id="{5412FD1E-9221-4395-A8E7-8D4D6CCBD9B1}"/>
                </a:ext>
              </a:extLst>
            </p:cNvPr>
            <p:cNvPicPr>
              <a:picLocks noChangeAspect="1"/>
            </p:cNvPicPr>
            <p:nvPr/>
          </p:nvPicPr>
          <p:blipFill rotWithShape="1">
            <a:blip r:embed="rId5"/>
            <a:srcRect l="51268" t="8949" r="19792" b="48444"/>
            <a:stretch/>
          </p:blipFill>
          <p:spPr>
            <a:xfrm rot="20944439">
              <a:off x="6904633" y="2305467"/>
              <a:ext cx="557393" cy="505101"/>
            </a:xfrm>
            <a:prstGeom prst="rect">
              <a:avLst/>
            </a:prstGeom>
          </p:spPr>
        </p:pic>
        <p:pic>
          <p:nvPicPr>
            <p:cNvPr id="24" name="Hình ảnh 9">
              <a:extLst>
                <a:ext uri="{FF2B5EF4-FFF2-40B4-BE49-F238E27FC236}">
                  <a16:creationId xmlns:a16="http://schemas.microsoft.com/office/drawing/2014/main" id="{354AFCCB-A538-425C-A2A7-A43E762D337E}"/>
                </a:ext>
              </a:extLst>
            </p:cNvPr>
            <p:cNvPicPr>
              <a:picLocks noChangeAspect="1"/>
            </p:cNvPicPr>
            <p:nvPr/>
          </p:nvPicPr>
          <p:blipFill rotWithShape="1">
            <a:blip r:embed="rId5"/>
            <a:srcRect l="51268" t="8949" r="19792" b="48444"/>
            <a:stretch/>
          </p:blipFill>
          <p:spPr>
            <a:xfrm rot="20944439">
              <a:off x="7393127" y="2313826"/>
              <a:ext cx="582414" cy="505101"/>
            </a:xfrm>
            <a:prstGeom prst="rect">
              <a:avLst/>
            </a:prstGeom>
          </p:spPr>
        </p:pic>
        <p:sp>
          <p:nvSpPr>
            <p:cNvPr id="25" name="Rectangle 24">
              <a:extLst>
                <a:ext uri="{FF2B5EF4-FFF2-40B4-BE49-F238E27FC236}">
                  <a16:creationId xmlns:a16="http://schemas.microsoft.com/office/drawing/2014/main" id="{51D26229-E312-4F91-B04F-E63EA39DF8F5}"/>
                </a:ext>
              </a:extLst>
            </p:cNvPr>
            <p:cNvSpPr/>
            <p:nvPr/>
          </p:nvSpPr>
          <p:spPr>
            <a:xfrm>
              <a:off x="4621728" y="2774749"/>
              <a:ext cx="1808821" cy="5744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a:cs typeface="Arial"/>
                  <a:sym typeface="Arial"/>
                </a:rPr>
                <a:t>Đọc</a:t>
              </a:r>
              <a:r>
                <a:rPr kumimoji="0" lang="en-US" sz="3200" b="1" i="0" u="none" strike="noStrike" kern="0" cap="none" spc="0" normalizeH="0" baseline="0" noProof="0" dirty="0">
                  <a:ln>
                    <a:noFill/>
                  </a:ln>
                  <a:solidFill>
                    <a:srgbClr val="0066FF"/>
                  </a:solidFill>
                  <a:effectLst/>
                  <a:uLnTx/>
                  <a:uFillTx/>
                  <a:latin typeface="Calibri"/>
                  <a:cs typeface="Arial"/>
                  <a:sym typeface="Arial"/>
                </a:rPr>
                <a:t> to, </a:t>
              </a:r>
              <a:r>
                <a:rPr kumimoji="0" lang="en-US" sz="3200" b="1" i="0" u="none" strike="noStrike" kern="0" cap="none" spc="0" normalizeH="0" baseline="0" noProof="0" dirty="0" err="1">
                  <a:ln>
                    <a:noFill/>
                  </a:ln>
                  <a:solidFill>
                    <a:srgbClr val="0066FF"/>
                  </a:solidFill>
                  <a:effectLst/>
                  <a:uLnTx/>
                  <a:uFillTx/>
                  <a:latin typeface="Calibri"/>
                  <a:cs typeface="Arial"/>
                  <a:sym typeface="Arial"/>
                </a:rPr>
                <a:t>rõ</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pic>
          <p:nvPicPr>
            <p:cNvPr id="36" name="Hình ảnh 9">
              <a:extLst>
                <a:ext uri="{FF2B5EF4-FFF2-40B4-BE49-F238E27FC236}">
                  <a16:creationId xmlns:a16="http://schemas.microsoft.com/office/drawing/2014/main" id="{CC4D6B3E-9BDD-4764-B698-751545CCCB7E}"/>
                </a:ext>
              </a:extLst>
            </p:cNvPr>
            <p:cNvPicPr>
              <a:picLocks noChangeAspect="1"/>
            </p:cNvPicPr>
            <p:nvPr/>
          </p:nvPicPr>
          <p:blipFill rotWithShape="1">
            <a:blip r:embed="rId5"/>
            <a:srcRect l="51268" t="8949" r="19792" b="48444"/>
            <a:stretch/>
          </p:blipFill>
          <p:spPr>
            <a:xfrm rot="20944439">
              <a:off x="6363428" y="2833669"/>
              <a:ext cx="582414" cy="505101"/>
            </a:xfrm>
            <a:prstGeom prst="rect">
              <a:avLst/>
            </a:prstGeom>
          </p:spPr>
        </p:pic>
        <p:pic>
          <p:nvPicPr>
            <p:cNvPr id="38" name="Hình ảnh 9">
              <a:extLst>
                <a:ext uri="{FF2B5EF4-FFF2-40B4-BE49-F238E27FC236}">
                  <a16:creationId xmlns:a16="http://schemas.microsoft.com/office/drawing/2014/main" id="{2D3A37AF-C6E4-435E-9F05-E4188DF9D7D3}"/>
                </a:ext>
              </a:extLst>
            </p:cNvPr>
            <p:cNvPicPr>
              <a:picLocks noChangeAspect="1"/>
            </p:cNvPicPr>
            <p:nvPr/>
          </p:nvPicPr>
          <p:blipFill rotWithShape="1">
            <a:blip r:embed="rId5"/>
            <a:srcRect l="51268" t="8949" r="19792" b="48444"/>
            <a:stretch/>
          </p:blipFill>
          <p:spPr>
            <a:xfrm rot="20944439">
              <a:off x="6857288" y="2852319"/>
              <a:ext cx="582414" cy="505101"/>
            </a:xfrm>
            <a:prstGeom prst="rect">
              <a:avLst/>
            </a:prstGeom>
          </p:spPr>
        </p:pic>
        <p:pic>
          <p:nvPicPr>
            <p:cNvPr id="39" name="Hình ảnh 9">
              <a:extLst>
                <a:ext uri="{FF2B5EF4-FFF2-40B4-BE49-F238E27FC236}">
                  <a16:creationId xmlns:a16="http://schemas.microsoft.com/office/drawing/2014/main" id="{C2B3C84D-B83B-402C-94C8-844D15051EF7}"/>
                </a:ext>
              </a:extLst>
            </p:cNvPr>
            <p:cNvPicPr>
              <a:picLocks noChangeAspect="1"/>
            </p:cNvPicPr>
            <p:nvPr/>
          </p:nvPicPr>
          <p:blipFill rotWithShape="1">
            <a:blip r:embed="rId5"/>
            <a:srcRect l="51268" t="8949" r="19792" b="48444"/>
            <a:stretch/>
          </p:blipFill>
          <p:spPr>
            <a:xfrm rot="20944439">
              <a:off x="7404630" y="2852318"/>
              <a:ext cx="582414" cy="505101"/>
            </a:xfrm>
            <a:prstGeom prst="rect">
              <a:avLst/>
            </a:prstGeom>
          </p:spPr>
        </p:pic>
        <p:sp>
          <p:nvSpPr>
            <p:cNvPr id="40" name="Rectangle 39">
              <a:extLst>
                <a:ext uri="{FF2B5EF4-FFF2-40B4-BE49-F238E27FC236}">
                  <a16:creationId xmlns:a16="http://schemas.microsoft.com/office/drawing/2014/main" id="{03B64C89-7372-4E7A-91A2-15CF13D92542}"/>
                </a:ext>
              </a:extLst>
            </p:cNvPr>
            <p:cNvSpPr/>
            <p:nvPr/>
          </p:nvSpPr>
          <p:spPr>
            <a:xfrm>
              <a:off x="4559426" y="3341075"/>
              <a:ext cx="3244799" cy="10581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a:cs typeface="Arial"/>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a:cs typeface="Arial"/>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endParaRPr>
            </a:p>
          </p:txBody>
        </p:sp>
        <p:pic>
          <p:nvPicPr>
            <p:cNvPr id="41" name="Hình ảnh 9">
              <a:extLst>
                <a:ext uri="{FF2B5EF4-FFF2-40B4-BE49-F238E27FC236}">
                  <a16:creationId xmlns:a16="http://schemas.microsoft.com/office/drawing/2014/main" id="{8CB9B486-4A1D-4809-978B-965D3D9E34D7}"/>
                </a:ext>
              </a:extLst>
            </p:cNvPr>
            <p:cNvPicPr>
              <a:picLocks noChangeAspect="1"/>
            </p:cNvPicPr>
            <p:nvPr/>
          </p:nvPicPr>
          <p:blipFill rotWithShape="1">
            <a:blip r:embed="rId5"/>
            <a:srcRect l="51268" t="8949" r="19792" b="48444"/>
            <a:stretch/>
          </p:blipFill>
          <p:spPr>
            <a:xfrm rot="20944439">
              <a:off x="7042337" y="3732819"/>
              <a:ext cx="582414" cy="505101"/>
            </a:xfrm>
            <a:prstGeom prst="rect">
              <a:avLst/>
            </a:prstGeom>
          </p:spPr>
        </p:pic>
        <p:pic>
          <p:nvPicPr>
            <p:cNvPr id="42" name="Hình ảnh 9">
              <a:extLst>
                <a:ext uri="{FF2B5EF4-FFF2-40B4-BE49-F238E27FC236}">
                  <a16:creationId xmlns:a16="http://schemas.microsoft.com/office/drawing/2014/main" id="{7F87476A-053D-4286-9E79-030CC04F2EAB}"/>
                </a:ext>
              </a:extLst>
            </p:cNvPr>
            <p:cNvPicPr>
              <a:picLocks noChangeAspect="1"/>
            </p:cNvPicPr>
            <p:nvPr/>
          </p:nvPicPr>
          <p:blipFill rotWithShape="1">
            <a:blip r:embed="rId5"/>
            <a:srcRect l="51268" t="8949" r="19792" b="48444"/>
            <a:stretch/>
          </p:blipFill>
          <p:spPr>
            <a:xfrm rot="20944439">
              <a:off x="7651453" y="3709196"/>
              <a:ext cx="582414" cy="505101"/>
            </a:xfrm>
            <a:prstGeom prst="rect">
              <a:avLst/>
            </a:prstGeom>
          </p:spPr>
        </p:pic>
        <p:pic>
          <p:nvPicPr>
            <p:cNvPr id="43" name="Hình ảnh 9">
              <a:extLst>
                <a:ext uri="{FF2B5EF4-FFF2-40B4-BE49-F238E27FC236}">
                  <a16:creationId xmlns:a16="http://schemas.microsoft.com/office/drawing/2014/main" id="{81B0139B-C76E-48C6-9533-9323630901A9}"/>
                </a:ext>
              </a:extLst>
            </p:cNvPr>
            <p:cNvPicPr>
              <a:picLocks noChangeAspect="1"/>
            </p:cNvPicPr>
            <p:nvPr/>
          </p:nvPicPr>
          <p:blipFill rotWithShape="1">
            <a:blip r:embed="rId5"/>
            <a:srcRect l="51268" t="8949" r="19792" b="48444"/>
            <a:stretch/>
          </p:blipFill>
          <p:spPr>
            <a:xfrm rot="20944439">
              <a:off x="8213342" y="3682739"/>
              <a:ext cx="582414" cy="505101"/>
            </a:xfrm>
            <a:prstGeom prst="rect">
              <a:avLst/>
            </a:prstGeom>
          </p:spPr>
        </p:pic>
      </p:grpSp>
    </p:spTree>
    <p:extLst>
      <p:ext uri="{BB962C8B-B14F-4D97-AF65-F5344CB8AC3E}">
        <p14:creationId xmlns:p14="http://schemas.microsoft.com/office/powerpoint/2010/main" val="2324708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E0D4EA-0922-43CD-A840-272B11BE0C94}"/>
              </a:ext>
            </a:extLst>
          </p:cNvPr>
          <p:cNvSpPr txBox="1"/>
          <p:nvPr/>
        </p:nvSpPr>
        <p:spPr>
          <a:xfrm>
            <a:off x="1357224" y="-105157"/>
            <a:ext cx="7089457" cy="1015663"/>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a:ln>
                  <a:noFill/>
                </a:ln>
                <a:solidFill>
                  <a:srgbClr val="C65885">
                    <a:lumMod val="75000"/>
                  </a:srgbClr>
                </a:solidFill>
                <a:effectLst/>
                <a:uLnTx/>
                <a:uFillTx/>
                <a:latin typeface="UTM Azuki" panose="02040603050506020204" pitchFamily="18" charset="0"/>
                <a:ea typeface="+mn-ea"/>
                <a:cs typeface="Arial"/>
                <a:sym typeface="Arial"/>
              </a:rPr>
              <a:t>Luyện đọc trước lớp</a:t>
            </a:r>
            <a:endParaRPr kumimoji="0" lang="en-US" sz="6000" b="0" i="0" u="none" strike="noStrike" kern="1200" cap="none" spc="0" normalizeH="0" baseline="0" noProof="0" dirty="0">
              <a:ln>
                <a:noFill/>
              </a:ln>
              <a:solidFill>
                <a:srgbClr val="C65885">
                  <a:lumMod val="75000"/>
                </a:srgbClr>
              </a:solidFill>
              <a:effectLst/>
              <a:uLnTx/>
              <a:uFillTx/>
              <a:latin typeface="UTM Azuki" panose="02040603050506020204" pitchFamily="18" charset="0"/>
              <a:ea typeface="+mn-ea"/>
              <a:cs typeface="Arial"/>
              <a:sym typeface="Arial"/>
            </a:endParaRPr>
          </a:p>
        </p:txBody>
      </p:sp>
      <p:grpSp>
        <p:nvGrpSpPr>
          <p:cNvPr id="14" name="Nhóm 5">
            <a:extLst>
              <a:ext uri="{FF2B5EF4-FFF2-40B4-BE49-F238E27FC236}">
                <a16:creationId xmlns:a16="http://schemas.microsoft.com/office/drawing/2014/main" id="{8EBF2592-0244-4CB9-9199-8BBFECA03AD6}"/>
              </a:ext>
            </a:extLst>
          </p:cNvPr>
          <p:cNvGrpSpPr/>
          <p:nvPr/>
        </p:nvGrpSpPr>
        <p:grpSpPr>
          <a:xfrm>
            <a:off x="2936853" y="1961431"/>
            <a:ext cx="5677886" cy="2517722"/>
            <a:chOff x="3305810" y="2754055"/>
            <a:chExt cx="5373302" cy="2214113"/>
          </a:xfrm>
        </p:grpSpPr>
        <p:grpSp>
          <p:nvGrpSpPr>
            <p:cNvPr id="15" name="Nhóm 17">
              <a:extLst>
                <a:ext uri="{FF2B5EF4-FFF2-40B4-BE49-F238E27FC236}">
                  <a16:creationId xmlns:a16="http://schemas.microsoft.com/office/drawing/2014/main" id="{D363548D-6821-42BC-9169-6A95EE6D7B01}"/>
                </a:ext>
              </a:extLst>
            </p:cNvPr>
            <p:cNvGrpSpPr/>
            <p:nvPr/>
          </p:nvGrpSpPr>
          <p:grpSpPr>
            <a:xfrm flipH="1">
              <a:off x="3305810" y="2754055"/>
              <a:ext cx="5373302" cy="2214113"/>
              <a:chOff x="878187" y="3415424"/>
              <a:chExt cx="3997245" cy="1885534"/>
            </a:xfrm>
          </p:grpSpPr>
          <p:grpSp>
            <p:nvGrpSpPr>
              <p:cNvPr id="36" name="Nhóm 19">
                <a:extLst>
                  <a:ext uri="{FF2B5EF4-FFF2-40B4-BE49-F238E27FC236}">
                    <a16:creationId xmlns:a16="http://schemas.microsoft.com/office/drawing/2014/main" id="{8A365350-9B8A-4F0B-90FA-440FCE2E5A6B}"/>
                  </a:ext>
                </a:extLst>
              </p:cNvPr>
              <p:cNvGrpSpPr/>
              <p:nvPr/>
            </p:nvGrpSpPr>
            <p:grpSpPr>
              <a:xfrm>
                <a:off x="878187" y="3415424"/>
                <a:ext cx="3997245" cy="1885534"/>
                <a:chOff x="666377" y="1770292"/>
                <a:chExt cx="3997245" cy="1885534"/>
              </a:xfrm>
            </p:grpSpPr>
            <p:sp>
              <p:nvSpPr>
                <p:cNvPr id="42" name="Hình chữ nhật: Góc Tròn 12">
                  <a:extLst>
                    <a:ext uri="{FF2B5EF4-FFF2-40B4-BE49-F238E27FC236}">
                      <a16:creationId xmlns:a16="http://schemas.microsoft.com/office/drawing/2014/main" id="{7389D561-0F61-426F-88C7-9EAFA05FC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Arial"/>
                    <a:ea typeface="+mn-ea"/>
                    <a:cs typeface="+mn-cs"/>
                    <a:sym typeface="Arial"/>
                  </a:endParaRPr>
                </a:p>
              </p:txBody>
            </p:sp>
            <p:sp>
              <p:nvSpPr>
                <p:cNvPr id="43" name="Hình chữ nhật: Góc Tròn 12">
                  <a:extLst>
                    <a:ext uri="{FF2B5EF4-FFF2-40B4-BE49-F238E27FC236}">
                      <a16:creationId xmlns:a16="http://schemas.microsoft.com/office/drawing/2014/main" id="{D6D9E0E2-E6B7-42B8-800C-65440B246055}"/>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Arial"/>
                    <a:ea typeface="+mn-ea"/>
                    <a:cs typeface="+mn-cs"/>
                    <a:sym typeface="Arial"/>
                  </a:endParaRPr>
                </a:p>
              </p:txBody>
            </p:sp>
          </p:grpSp>
          <p:grpSp>
            <p:nvGrpSpPr>
              <p:cNvPr id="38" name="Nhóm 20">
                <a:extLst>
                  <a:ext uri="{FF2B5EF4-FFF2-40B4-BE49-F238E27FC236}">
                    <a16:creationId xmlns:a16="http://schemas.microsoft.com/office/drawing/2014/main" id="{73013D83-1ED1-41ED-B962-CF432720EDBD}"/>
                  </a:ext>
                </a:extLst>
              </p:cNvPr>
              <p:cNvGrpSpPr/>
              <p:nvPr/>
            </p:nvGrpSpPr>
            <p:grpSpPr>
              <a:xfrm>
                <a:off x="890898" y="3583898"/>
                <a:ext cx="3709831" cy="1613142"/>
                <a:chOff x="717369" y="1915247"/>
                <a:chExt cx="3709831" cy="1613142"/>
              </a:xfrm>
            </p:grpSpPr>
            <p:sp>
              <p:nvSpPr>
                <p:cNvPr id="39" name="Hộp Văn bản 21">
                  <a:extLst>
                    <a:ext uri="{FF2B5EF4-FFF2-40B4-BE49-F238E27FC236}">
                      <a16:creationId xmlns:a16="http://schemas.microsoft.com/office/drawing/2014/main" id="{4CE0CBE3-74BC-4536-85F4-3A855F7BA42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libri"/>
                      <a:cs typeface="Arial"/>
                      <a:sym typeface="Arial"/>
                    </a:rPr>
                    <a:t>1. </a:t>
                  </a:r>
                  <a:r>
                    <a:rPr kumimoji="0" lang="vi-VN" sz="3200" b="1" i="0" u="none" strike="noStrike" kern="0" cap="none" spc="0" normalizeH="0" baseline="0" noProof="0" dirty="0" err="1">
                      <a:ln>
                        <a:noFill/>
                      </a:ln>
                      <a:solidFill>
                        <a:srgbClr val="0066FF"/>
                      </a:solidFill>
                      <a:effectLst/>
                      <a:uLnTx/>
                      <a:uFillTx/>
                      <a:latin typeface="Calibri"/>
                      <a:cs typeface="Arial"/>
                      <a:sym typeface="Arial"/>
                    </a:rPr>
                    <a:t>Đọc</a:t>
                  </a:r>
                  <a:r>
                    <a:rPr kumimoji="0" lang="vi-VN" sz="3200" b="1" i="0" u="none" strike="noStrike" kern="0" cap="none" spc="0" normalizeH="0" baseline="0" noProof="0" dirty="0">
                      <a:ln>
                        <a:noFill/>
                      </a:ln>
                      <a:solidFill>
                        <a:srgbClr val="0066FF"/>
                      </a:solidFill>
                      <a:effectLst/>
                      <a:uLnTx/>
                      <a:uFillTx/>
                      <a:latin typeface="Calibri"/>
                      <a:cs typeface="Arial"/>
                      <a:sym typeface="Arial"/>
                    </a:rPr>
                    <a:t> </a:t>
                  </a:r>
                  <a:r>
                    <a:rPr kumimoji="0" lang="vi-VN" sz="3200" b="1" i="0" u="none" strike="noStrike" kern="0" cap="none" spc="0" normalizeH="0" baseline="0" noProof="0" dirty="0" err="1">
                      <a:ln>
                        <a:noFill/>
                      </a:ln>
                      <a:solidFill>
                        <a:srgbClr val="0066FF"/>
                      </a:solidFill>
                      <a:effectLst/>
                      <a:uLnTx/>
                      <a:uFillTx/>
                      <a:latin typeface="Calibri"/>
                      <a:cs typeface="Arial"/>
                      <a:sym typeface="Arial"/>
                    </a:rPr>
                    <a:t>đúng</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sp>
              <p:nvSpPr>
                <p:cNvPr id="40" name="Hộp Văn bản 22">
                  <a:extLst>
                    <a:ext uri="{FF2B5EF4-FFF2-40B4-BE49-F238E27FC236}">
                      <a16:creationId xmlns:a16="http://schemas.microsoft.com/office/drawing/2014/main" id="{9D62D05E-E0C5-4B21-85C1-9439A70A224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D7D40"/>
                      </a:solidFill>
                      <a:effectLst/>
                      <a:uLnTx/>
                      <a:uFillTx/>
                      <a:latin typeface="Calibri"/>
                      <a:cs typeface="Arial"/>
                      <a:sym typeface="Arial"/>
                    </a:rPr>
                    <a:t>2. </a:t>
                  </a:r>
                  <a:r>
                    <a:rPr kumimoji="0" lang="vi-VN" sz="3200" b="1" i="0" u="none" strike="noStrike" kern="0" cap="none" spc="0" normalizeH="0" baseline="0" noProof="0" dirty="0" err="1">
                      <a:ln>
                        <a:noFill/>
                      </a:ln>
                      <a:solidFill>
                        <a:srgbClr val="3D7D40"/>
                      </a:solidFill>
                      <a:effectLst/>
                      <a:uLnTx/>
                      <a:uFillTx/>
                      <a:latin typeface="Calibri"/>
                      <a:cs typeface="Arial"/>
                      <a:sym typeface="Arial"/>
                    </a:rPr>
                    <a:t>Đọc</a:t>
                  </a:r>
                  <a:r>
                    <a:rPr kumimoji="0" lang="vi-VN" sz="3200" b="1" i="0" u="none" strike="noStrike" kern="0" cap="none" spc="0" normalizeH="0" baseline="0" noProof="0" dirty="0">
                      <a:ln>
                        <a:noFill/>
                      </a:ln>
                      <a:solidFill>
                        <a:srgbClr val="3D7D40"/>
                      </a:solidFill>
                      <a:effectLst/>
                      <a:uLnTx/>
                      <a:uFillTx/>
                      <a:latin typeface="Calibri"/>
                      <a:cs typeface="Arial"/>
                      <a:sym typeface="Arial"/>
                    </a:rPr>
                    <a:t> to, </a:t>
                  </a:r>
                  <a:r>
                    <a:rPr kumimoji="0" lang="vi-VN" sz="3200" b="1" i="0" u="none" strike="noStrike" kern="0" cap="none" spc="0" normalizeH="0" baseline="0" noProof="0" dirty="0" err="1">
                      <a:ln>
                        <a:noFill/>
                      </a:ln>
                      <a:solidFill>
                        <a:srgbClr val="3D7D40"/>
                      </a:solidFill>
                      <a:effectLst/>
                      <a:uLnTx/>
                      <a:uFillTx/>
                      <a:latin typeface="Calibri"/>
                      <a:cs typeface="Arial"/>
                      <a:sym typeface="Arial"/>
                    </a:rPr>
                    <a:t>rõ</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sp>
              <p:nvSpPr>
                <p:cNvPr id="41" name="Hộp Văn bản 23">
                  <a:extLst>
                    <a:ext uri="{FF2B5EF4-FFF2-40B4-BE49-F238E27FC236}">
                      <a16:creationId xmlns:a16="http://schemas.microsoft.com/office/drawing/2014/main" id="{8FA7DE26-456D-4F71-B008-DD41F99111F2}"/>
                    </a:ext>
                  </a:extLst>
                </p:cNvPr>
                <p:cNvSpPr txBox="1"/>
                <p:nvPr/>
              </p:nvSpPr>
              <p:spPr>
                <a:xfrm>
                  <a:off x="1401129" y="2721655"/>
                  <a:ext cx="3026071" cy="80673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libri"/>
                      <a:cs typeface="Arial"/>
                      <a:sym typeface="Arial"/>
                    </a:rPr>
                    <a:t>3.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Đọc</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ngắt</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dirty="0" err="1">
                      <a:ln>
                        <a:noFill/>
                      </a:ln>
                      <a:solidFill>
                        <a:srgbClr val="FF0000"/>
                      </a:solidFill>
                      <a:effectLst/>
                      <a:uLnTx/>
                      <a:uFillTx/>
                      <a:latin typeface="Calibri"/>
                      <a:cs typeface="Arial"/>
                      <a:sym typeface="Arial"/>
                    </a:rPr>
                    <a:t>nghỉ</a:t>
                  </a:r>
                  <a:r>
                    <a:rPr kumimoji="0" lang="vi-VN" sz="3200" b="1" i="0" u="none" strike="noStrike" kern="0" cap="none" spc="0" normalizeH="0" baseline="0" noProof="0" dirty="0">
                      <a:ln>
                        <a:noFill/>
                      </a:ln>
                      <a:solidFill>
                        <a:srgbClr val="FF0000"/>
                      </a:solidFill>
                      <a:effectLst/>
                      <a:uLnTx/>
                      <a:uFillTx/>
                      <a:latin typeface="Calibri"/>
                      <a:cs typeface="Arial"/>
                      <a:sym typeface="Arial"/>
                    </a:rPr>
                    <a:t> </a:t>
                  </a:r>
                  <a:r>
                    <a:rPr kumimoji="0" lang="vi-VN" sz="3200" b="1" i="0" u="none" strike="noStrike" kern="0" cap="none" spc="0" normalizeH="0" baseline="0" noProof="0" err="1">
                      <a:ln>
                        <a:noFill/>
                      </a:ln>
                      <a:solidFill>
                        <a:srgbClr val="FF0000"/>
                      </a:solidFill>
                      <a:effectLst/>
                      <a:uLnTx/>
                      <a:uFillTx/>
                      <a:latin typeface="Calibri"/>
                      <a:cs typeface="Arial"/>
                      <a:sym typeface="Arial"/>
                    </a:rPr>
                    <a:t>đúng</a:t>
                  </a:r>
                  <a:r>
                    <a:rPr kumimoji="0" lang="vi-VN" sz="3200" b="1" i="0" u="none" strike="noStrike" kern="0" cap="none" spc="0" normalizeH="0" baseline="0" noProof="0">
                      <a:ln>
                        <a:noFill/>
                      </a:ln>
                      <a:solidFill>
                        <a:srgbClr val="FF0000"/>
                      </a:solidFill>
                      <a:effectLst/>
                      <a:uLnTx/>
                      <a:uFillTx/>
                      <a:latin typeface="Calibri"/>
                      <a:cs typeface="Arial"/>
                      <a:sym typeface="Arial"/>
                    </a:rPr>
                    <a:t> nhịp</a:t>
                  </a:r>
                  <a:endParaRPr kumimoji="0" lang="en-US" sz="3200" b="1" i="0" u="none" strike="noStrike" kern="0" cap="none" spc="0" normalizeH="0" baseline="0" noProof="0" dirty="0">
                    <a:ln>
                      <a:noFill/>
                    </a:ln>
                    <a:solidFill>
                      <a:srgbClr val="FF0000"/>
                    </a:solidFill>
                    <a:effectLst/>
                    <a:uLnTx/>
                    <a:uFillTx/>
                    <a:latin typeface="Calibri"/>
                    <a:cs typeface="Arial"/>
                    <a:sym typeface="Arial"/>
                  </a:endParaRPr>
                </a:p>
              </p:txBody>
            </p:sp>
          </p:grpSp>
        </p:grpSp>
        <p:grpSp>
          <p:nvGrpSpPr>
            <p:cNvPr id="16" name="Nhóm 7">
              <a:extLst>
                <a:ext uri="{FF2B5EF4-FFF2-40B4-BE49-F238E27FC236}">
                  <a16:creationId xmlns:a16="http://schemas.microsoft.com/office/drawing/2014/main" id="{0849D90B-AF4E-4C5D-AC0A-9A9A03936D95}"/>
                </a:ext>
              </a:extLst>
            </p:cNvPr>
            <p:cNvGrpSpPr/>
            <p:nvPr/>
          </p:nvGrpSpPr>
          <p:grpSpPr>
            <a:xfrm>
              <a:off x="5209405" y="2960573"/>
              <a:ext cx="2202950" cy="1861047"/>
              <a:chOff x="5209405" y="2960573"/>
              <a:chExt cx="2202950" cy="1861047"/>
            </a:xfrm>
          </p:grpSpPr>
          <p:pic>
            <p:nvPicPr>
              <p:cNvPr id="17" name="Hình ảnh 8">
                <a:extLst>
                  <a:ext uri="{FF2B5EF4-FFF2-40B4-BE49-F238E27FC236}">
                    <a16:creationId xmlns:a16="http://schemas.microsoft.com/office/drawing/2014/main" id="{0A3B712D-0A8F-4E0C-809C-0DEE3BC3BE1D}"/>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8" name="Hình ảnh 9">
                <a:extLst>
                  <a:ext uri="{FF2B5EF4-FFF2-40B4-BE49-F238E27FC236}">
                    <a16:creationId xmlns:a16="http://schemas.microsoft.com/office/drawing/2014/main" id="{639AD359-28DB-4264-A6B9-9CCE7F86916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9" name="Hình ảnh 10">
                <a:extLst>
                  <a:ext uri="{FF2B5EF4-FFF2-40B4-BE49-F238E27FC236}">
                    <a16:creationId xmlns:a16="http://schemas.microsoft.com/office/drawing/2014/main" id="{7641E3F0-2131-43AB-86C0-63B2C1E32CA2}"/>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20" name="Hình ảnh 11">
                <a:extLst>
                  <a:ext uri="{FF2B5EF4-FFF2-40B4-BE49-F238E27FC236}">
                    <a16:creationId xmlns:a16="http://schemas.microsoft.com/office/drawing/2014/main" id="{AD18DDEE-EB2B-4D19-BFDF-9886DFEBAE4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21" name="Hình ảnh 12">
                <a:extLst>
                  <a:ext uri="{FF2B5EF4-FFF2-40B4-BE49-F238E27FC236}">
                    <a16:creationId xmlns:a16="http://schemas.microsoft.com/office/drawing/2014/main" id="{1E6FE78B-9491-4DC1-B273-2757B519B9E2}"/>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22" name="Hình ảnh 13">
                <a:extLst>
                  <a:ext uri="{FF2B5EF4-FFF2-40B4-BE49-F238E27FC236}">
                    <a16:creationId xmlns:a16="http://schemas.microsoft.com/office/drawing/2014/main" id="{EF88B8A4-1D8C-4C8B-956B-31B9A52A2284}"/>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23" name="Hình ảnh 14">
                <a:extLst>
                  <a:ext uri="{FF2B5EF4-FFF2-40B4-BE49-F238E27FC236}">
                    <a16:creationId xmlns:a16="http://schemas.microsoft.com/office/drawing/2014/main" id="{C68A2A68-8519-4C2D-AAF8-848AF33FF69B}"/>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24" name="Hình ảnh 15">
                <a:extLst>
                  <a:ext uri="{FF2B5EF4-FFF2-40B4-BE49-F238E27FC236}">
                    <a16:creationId xmlns:a16="http://schemas.microsoft.com/office/drawing/2014/main" id="{9E1D00C7-EAE6-457A-BB93-E8D3CC626789}"/>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25" name="Hình ảnh 16">
                <a:extLst>
                  <a:ext uri="{FF2B5EF4-FFF2-40B4-BE49-F238E27FC236}">
                    <a16:creationId xmlns:a16="http://schemas.microsoft.com/office/drawing/2014/main" id="{8719687C-4DA5-481A-A3BC-207F0703971D}"/>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44" name="Rectangle 43">
            <a:extLst>
              <a:ext uri="{FF2B5EF4-FFF2-40B4-BE49-F238E27FC236}">
                <a16:creationId xmlns:a16="http://schemas.microsoft.com/office/drawing/2014/main" id="{9F778E8C-AABE-4521-BA0E-7AC8629ABCA5}"/>
              </a:ext>
            </a:extLst>
          </p:cNvPr>
          <p:cNvSpPr/>
          <p:nvPr/>
        </p:nvSpPr>
        <p:spPr>
          <a:xfrm>
            <a:off x="3366235" y="1190371"/>
            <a:ext cx="463346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srgbClr val="FF0000"/>
                </a:solidFill>
                <a:effectLst/>
                <a:uLnTx/>
                <a:uFillTx/>
                <a:latin typeface="SVN-Hole Hearted" panose="020B0A06020104020203" pitchFamily="34" charset="0"/>
                <a:cs typeface="Arial"/>
                <a:sym typeface="Arial"/>
              </a:rPr>
              <a:t>Tiêu chí đánh giá</a:t>
            </a:r>
          </a:p>
        </p:txBody>
      </p:sp>
      <p:pic>
        <p:nvPicPr>
          <p:cNvPr id="45" name="Picture 44">
            <a:extLst>
              <a:ext uri="{FF2B5EF4-FFF2-40B4-BE49-F238E27FC236}">
                <a16:creationId xmlns:a16="http://schemas.microsoft.com/office/drawing/2014/main" id="{90514AB9-8EE8-4FCA-873F-8CD3E1613A52}"/>
              </a:ext>
            </a:extLst>
          </p:cNvPr>
          <p:cNvPicPr>
            <a:picLocks noChangeAspect="1"/>
          </p:cNvPicPr>
          <p:nvPr/>
        </p:nvPicPr>
        <p:blipFill>
          <a:blip r:embed="rId3"/>
          <a:stretch>
            <a:fillRect/>
          </a:stretch>
        </p:blipFill>
        <p:spPr>
          <a:xfrm>
            <a:off x="465410" y="973680"/>
            <a:ext cx="1930911" cy="4169820"/>
          </a:xfrm>
          <a:prstGeom prst="rect">
            <a:avLst/>
          </a:prstGeom>
        </p:spPr>
      </p:pic>
    </p:spTree>
    <p:extLst>
      <p:ext uri="{BB962C8B-B14F-4D97-AF65-F5344CB8AC3E}">
        <p14:creationId xmlns:p14="http://schemas.microsoft.com/office/powerpoint/2010/main" val="275909356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4AB77A-653E-EF0A-208F-90856FC999D3}"/>
              </a:ext>
            </a:extLst>
          </p:cNvPr>
          <p:cNvGrpSpPr/>
          <p:nvPr/>
        </p:nvGrpSpPr>
        <p:grpSpPr>
          <a:xfrm>
            <a:off x="0" y="0"/>
            <a:ext cx="9144001" cy="5551520"/>
            <a:chOff x="0" y="0"/>
            <a:chExt cx="12192001" cy="740202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3">
              <a:extLst>
                <a:ext uri="{FF2B5EF4-FFF2-40B4-BE49-F238E27FC236}">
                  <a16:creationId xmlns:a16="http://schemas.microsoft.com/office/drawing/2014/main" id="{3C0E3349-0DAA-F5FD-6C94-7C568E8331C8}"/>
                </a:ext>
              </a:extLst>
            </p:cNvPr>
            <p:cNvSpPr/>
            <p:nvPr/>
          </p:nvSpPr>
          <p:spPr>
            <a:xfrm>
              <a:off x="1" y="0"/>
              <a:ext cx="12192000" cy="685800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3" name="TextBox 2">
              <a:extLst>
                <a:ext uri="{FF2B5EF4-FFF2-40B4-BE49-F238E27FC236}">
                  <a16:creationId xmlns:a16="http://schemas.microsoft.com/office/drawing/2014/main" id="{CCC22159-6A65-0512-D1AB-46BC9C573AA3}"/>
                </a:ext>
              </a:extLst>
            </p:cNvPr>
            <p:cNvSpPr txBox="1"/>
            <p:nvPr/>
          </p:nvSpPr>
          <p:spPr>
            <a:xfrm>
              <a:off x="467939" y="0"/>
              <a:ext cx="11256122" cy="7402027"/>
            </a:xfrm>
            <a:prstGeom prst="rect">
              <a:avLst/>
            </a:prstGeom>
            <a:noFill/>
          </p:spPr>
          <p:txBody>
            <a:bodyPr wrap="square" rtlCol="0">
              <a:spAutoFit/>
            </a:bodyPr>
            <a:lstStyle/>
            <a:p>
              <a:pPr algn="ctr" defTabSz="685800">
                <a:buClrTx/>
              </a:pPr>
              <a:r>
                <a:rPr lang="en-US" sz="3225" b="1">
                  <a:solidFill>
                    <a:srgbClr val="00B0F0"/>
                  </a:solidFill>
                  <a:latin typeface="Calibri" panose="020F0502020204030204"/>
                  <a:ea typeface="+mn-ea"/>
                  <a:cs typeface="Arial" panose="020B0604020202020204" pitchFamily="34" charset="0"/>
                </a:rPr>
                <a:t>LỜI CẢM ƠN</a:t>
              </a:r>
            </a:p>
            <a:p>
              <a:pPr algn="just" defTabSz="685800">
                <a:buClrTx/>
              </a:pPr>
              <a:r>
                <a:rPr lang="en-US" sz="3225">
                  <a:solidFill>
                    <a:sysClr val="windowText" lastClr="000000"/>
                  </a:solidFill>
                  <a:latin typeface="Calibri" panose="020F0502020204030204"/>
                  <a:ea typeface="+mn-ea"/>
                  <a:cs typeface="Arial" panose="020B0604020202020204" pitchFamily="34" charset="0"/>
                </a:rPr>
                <a:t>	Chân thành cảm ơn quý thầy cô đã sử dụng tài liệu. Mong quý thầy cô sử dụng tài liệu nội bộ và không chia sẻ đi các trang mạng xã hội nhé!</a:t>
              </a:r>
            </a:p>
            <a:p>
              <a:pPr algn="just" defTabSz="685800">
                <a:buClrTx/>
              </a:pPr>
              <a:r>
                <a:rPr lang="en-US" sz="3225">
                  <a:solidFill>
                    <a:sysClr val="windowText" lastClr="000000"/>
                  </a:solidFill>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algn="just" defTabSz="685800">
                <a:buClrTx/>
              </a:pPr>
              <a:r>
                <a:rPr lang="en-US" sz="3225">
                  <a:solidFill>
                    <a:sysClr val="windowText" lastClr="000000"/>
                  </a:solidFill>
                  <a:latin typeface="Calibri" panose="020F0502020204030204"/>
                  <a:ea typeface="+mn-ea"/>
                  <a:cs typeface="Arial" panose="020B0604020202020204" pitchFamily="34" charset="0"/>
                </a:rPr>
                <a:t>	Trong quá trình soạn bài có lỗi nào mong quý thầy cô phản hồi lại Zalo giúp e.</a:t>
              </a:r>
            </a:p>
            <a:p>
              <a:pPr algn="ctr" defTabSz="685800">
                <a:buClrTx/>
              </a:pPr>
              <a:r>
                <a:rPr lang="en-US" sz="3225">
                  <a:solidFill>
                    <a:sysClr val="windowText" lastClr="000000"/>
                  </a:solidFill>
                  <a:latin typeface="Calibri" panose="020F0502020204030204"/>
                  <a:ea typeface="+mn-ea"/>
                  <a:cs typeface="Arial" panose="020B0604020202020204" pitchFamily="34" charset="0"/>
                </a:rPr>
                <a:t>		</a:t>
              </a:r>
              <a:r>
                <a:rPr lang="en-US" sz="3225" b="1">
                  <a:solidFill>
                    <a:srgbClr val="7030A0"/>
                  </a:solidFill>
                  <a:latin typeface="Calibri" panose="020F0502020204030204"/>
                  <a:ea typeface="+mn-ea"/>
                  <a:cs typeface="Arial" panose="020B0604020202020204" pitchFamily="34" charset="0"/>
                </a:rPr>
                <a:t>LAN HƯƠNG - 035.447.3852</a:t>
              </a:r>
            </a:p>
            <a:p>
              <a:pPr algn="just" defTabSz="685800">
                <a:buClrTx/>
              </a:pPr>
              <a:endParaRPr lang="en-US" sz="3225">
                <a:solidFill>
                  <a:sysClr val="windowText" lastClr="000000"/>
                </a:solidFill>
                <a:latin typeface="Calibri" panose="020F0502020204030204"/>
                <a:ea typeface="+mn-ea"/>
                <a:cs typeface="+mn-cs"/>
              </a:endParaRPr>
            </a:p>
          </p:txBody>
        </p:sp>
      </p:grpSp>
    </p:spTree>
    <p:extLst>
      <p:ext uri="{BB962C8B-B14F-4D97-AF65-F5344CB8AC3E}">
        <p14:creationId xmlns:p14="http://schemas.microsoft.com/office/powerpoint/2010/main" val="3493330495"/>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0"/>
            <a:ext cx="9144000" cy="51435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6482412" y="2172567"/>
            <a:ext cx="2343799" cy="2870963"/>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1924050" y="1733982"/>
            <a:ext cx="5105400" cy="830997"/>
          </a:xfrm>
          <a:prstGeom prst="rect">
            <a:avLst/>
          </a:prstGeom>
          <a:noFill/>
        </p:spPr>
        <p:txBody>
          <a:bodyPr wrap="square" rtlCol="0">
            <a:spAutoFit/>
          </a:bodyPr>
          <a:lstStyle/>
          <a:p>
            <a:r>
              <a:rPr lang="en-US" sz="24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1857375" y="2276907"/>
            <a:ext cx="5105400" cy="830997"/>
          </a:xfrm>
          <a:prstGeom prst="rect">
            <a:avLst/>
          </a:prstGeom>
          <a:noFill/>
        </p:spPr>
        <p:txBody>
          <a:bodyPr wrap="square" rtlCol="0">
            <a:spAutoFit/>
          </a:bodyPr>
          <a:lstStyle/>
          <a:p>
            <a:r>
              <a:rPr lang="en-US" sz="24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19050" y="90077"/>
          <a:ext cx="9144000" cy="554986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19050" y="90077"/>
                        <a:ext cx="9144000" cy="5549865"/>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5584375" y="1801993"/>
            <a:ext cx="2893829" cy="1668097"/>
            <a:chOff x="5519825" y="2343130"/>
            <a:chExt cx="3958661" cy="2578802"/>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78802"/>
              <a:chOff x="6278216" y="1917262"/>
              <a:chExt cx="4339742" cy="3018176"/>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7"/>
                <a:ext cx="3562066" cy="459424"/>
              </a:xfrm>
              <a:prstGeom prst="rect">
                <a:avLst/>
              </a:prstGeom>
              <a:noFill/>
            </p:spPr>
            <p:txBody>
              <a:bodyPr wrap="square" rtlCol="0">
                <a:spAutoFit/>
              </a:bodyPr>
              <a:lstStyle/>
              <a:p>
                <a:r>
                  <a:rPr lang="en-US" sz="105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59424"/>
              </a:xfrm>
              <a:prstGeom prst="rect">
                <a:avLst/>
              </a:prstGeom>
              <a:noFill/>
            </p:spPr>
            <p:txBody>
              <a:bodyPr wrap="square" rtlCol="0">
                <a:spAutoFit/>
              </a:bodyPr>
              <a:lstStyle/>
              <a:p>
                <a:r>
                  <a:rPr lang="en-US" sz="105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462463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3114" y="178653"/>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BC0527D6-AD74-49BA-AA1B-683E26C5D901}"/>
              </a:ext>
            </a:extLst>
          </p:cNvPr>
          <p:cNvPicPr>
            <a:picLocks noChangeAspect="1"/>
          </p:cNvPicPr>
          <p:nvPr/>
        </p:nvPicPr>
        <p:blipFill>
          <a:blip r:embed="rId4"/>
          <a:stretch>
            <a:fillRect/>
          </a:stretch>
        </p:blipFill>
        <p:spPr>
          <a:xfrm flipH="1">
            <a:off x="7086330" y="673917"/>
            <a:ext cx="1957242" cy="4226682"/>
          </a:xfrm>
          <a:prstGeom prst="rect">
            <a:avLst/>
          </a:prstGeom>
        </p:spPr>
      </p:pic>
      <p:sp>
        <p:nvSpPr>
          <p:cNvPr id="17" name="Text Box 401">
            <a:extLst>
              <a:ext uri="{FF2B5EF4-FFF2-40B4-BE49-F238E27FC236}">
                <a16:creationId xmlns:a16="http://schemas.microsoft.com/office/drawing/2014/main" id="{0A1C5948-3420-4C65-9B16-AAF9210E9962}"/>
              </a:ext>
            </a:extLst>
          </p:cNvPr>
          <p:cNvSpPr txBox="1">
            <a:spLocks noChangeArrowheads="1"/>
          </p:cNvSpPr>
          <p:nvPr/>
        </p:nvSpPr>
        <p:spPr bwMode="auto">
          <a:xfrm>
            <a:off x="1014956" y="1860742"/>
            <a:ext cx="4876349" cy="2826306"/>
          </a:xfrm>
          <a:prstGeom prst="roundRect">
            <a:avLst/>
          </a:prstGeom>
          <a:solidFill>
            <a:srgbClr val="FF0000">
              <a:alpha val="21000"/>
            </a:srgbClr>
          </a:solidFill>
          <a:ln w="25400" cap="flat" cmpd="sng" algn="ctr">
            <a:solidFill>
              <a:srgbClr val="C65885"/>
            </a:solidFill>
            <a:prstDash val="solid"/>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rPr>
              <a:t>–</a:t>
            </a:r>
            <a:r>
              <a:rPr kumimoji="0" lang="en-US" sz="3200" b="1" i="0" u="none" strike="noStrike" kern="1200" cap="none" spc="0" normalizeH="0" baseline="0" noProof="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rPr>
              <a:t>Ảnh chụp </a:t>
            </a:r>
            <a:r>
              <a:rPr kumimoji="0" lang="en-US" sz="3200" b="1" i="0" u="none" strike="noStrike" kern="1200" cap="none" spc="0" normalizeH="0" baseline="0" noProof="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rPr>
              <a:t>trống</a:t>
            </a:r>
            <a:r>
              <a:rPr kumimoji="0" lang="en-US" sz="3200" b="1" i="0" u="none" strike="noStrike" kern="1200" cap="none" spc="0" normalizeH="0" noProof="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rPr>
              <a:t> đồng </a:t>
            </a:r>
            <a:endParaRPr lang="en-US" sz="3200" b="1" kern="1200">
              <a:solidFill>
                <a:schemeClr val="accent1">
                  <a:lumMod val="10000"/>
                </a:schemeClr>
              </a:solidFill>
              <a:latin typeface="Calibri" panose="020F0502020204030204" pitchFamily="34" charset="0"/>
              <a:ea typeface="+mn-ea"/>
              <a:cs typeface="Calibri" panose="020F0502020204030204" pitchFamily="34" charset="0"/>
            </a:endParaRPr>
          </a:p>
          <a:p>
            <a:pPr lvl="0">
              <a:buClrTx/>
              <a:defRPr/>
            </a:pPr>
            <a:r>
              <a:rPr lang="vi-VN" sz="3200" b="1" kern="1200">
                <a:solidFill>
                  <a:schemeClr val="accent1">
                    <a:lumMod val="10000"/>
                  </a:schemeClr>
                </a:solidFill>
                <a:latin typeface="Calibri" panose="020F0502020204030204" pitchFamily="34" charset="0"/>
                <a:ea typeface="+mn-ea"/>
                <a:cs typeface="Calibri" panose="020F0502020204030204" pitchFamily="34" charset="0"/>
              </a:rPr>
              <a:t>–</a:t>
            </a:r>
            <a:r>
              <a:rPr lang="en-US" sz="3200" b="1" kern="1200">
                <a:solidFill>
                  <a:schemeClr val="accent1">
                    <a:lumMod val="10000"/>
                  </a:schemeClr>
                </a:solidFill>
                <a:latin typeface="Calibri" panose="020F0502020204030204" pitchFamily="34" charset="0"/>
                <a:ea typeface="+mn-ea"/>
                <a:cs typeface="Calibri" panose="020F0502020204030204" pitchFamily="34" charset="0"/>
              </a:rPr>
              <a:t> Mặt trống hình tròn, thân trống hình trụ, màu đồng và thân trống được trang trí hoa văn tinh xảo</a:t>
            </a:r>
            <a:endParaRPr kumimoji="0" lang="en-US" sz="3200" b="1" i="0" u="none" strike="noStrike" kern="1200" cap="none" spc="0" normalizeH="0" baseline="0" noProof="0" dirty="0">
              <a:ln>
                <a:noFill/>
              </a:ln>
              <a:solidFill>
                <a:schemeClr val="accent1">
                  <a:lumMod val="10000"/>
                </a:scheme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59C748C-635F-43E4-BEC6-EBF2A894EEFB}"/>
              </a:ext>
            </a:extLst>
          </p:cNvPr>
          <p:cNvPicPr>
            <a:picLocks noChangeAspect="1"/>
          </p:cNvPicPr>
          <p:nvPr/>
        </p:nvPicPr>
        <p:blipFill>
          <a:blip r:embed="rId5"/>
          <a:stretch>
            <a:fillRect/>
          </a:stretch>
        </p:blipFill>
        <p:spPr>
          <a:xfrm>
            <a:off x="4924771" y="251480"/>
            <a:ext cx="2414371" cy="2359514"/>
          </a:xfrm>
          <a:prstGeom prst="rect">
            <a:avLst/>
          </a:prstGeom>
        </p:spPr>
      </p:pic>
      <p:grpSp>
        <p:nvGrpSpPr>
          <p:cNvPr id="12" name="Group 11">
            <a:extLst>
              <a:ext uri="{FF2B5EF4-FFF2-40B4-BE49-F238E27FC236}">
                <a16:creationId xmlns:a16="http://schemas.microsoft.com/office/drawing/2014/main" id="{BA31DE49-3735-4813-BE4C-E876D202DE45}"/>
              </a:ext>
            </a:extLst>
          </p:cNvPr>
          <p:cNvGrpSpPr/>
          <p:nvPr/>
        </p:nvGrpSpPr>
        <p:grpSpPr>
          <a:xfrm>
            <a:off x="1014957" y="178653"/>
            <a:ext cx="3736698" cy="1446550"/>
            <a:chOff x="1511644" y="287811"/>
            <a:chExt cx="4459546" cy="1363570"/>
          </a:xfrm>
        </p:grpSpPr>
        <p:sp>
          <p:nvSpPr>
            <p:cNvPr id="13" name="TextBox 12">
              <a:extLst>
                <a:ext uri="{FF2B5EF4-FFF2-40B4-BE49-F238E27FC236}">
                  <a16:creationId xmlns:a16="http://schemas.microsoft.com/office/drawing/2014/main" id="{FA94567D-B2B5-459C-B5E5-9A7F497F8815}"/>
                </a:ext>
              </a:extLst>
            </p:cNvPr>
            <p:cNvSpPr txBox="1"/>
            <p:nvPr/>
          </p:nvSpPr>
          <p:spPr>
            <a:xfrm>
              <a:off x="1511644" y="287811"/>
              <a:ext cx="3634758" cy="1363570"/>
            </a:xfrm>
            <a:prstGeom prst="rect">
              <a:avLst/>
            </a:prstGeom>
            <a:noFill/>
          </p:spPr>
          <p:txBody>
            <a:bodyPr wrap="square" rtlCol="0">
              <a:spAutoFit/>
            </a:bodyPr>
            <a:lstStyle/>
            <a:p>
              <a:pPr>
                <a:buClrTx/>
                <a:buFontTx/>
                <a:buNone/>
              </a:pPr>
              <a:r>
                <a:rPr lang="en-US" sz="4400" kern="1200">
                  <a:solidFill>
                    <a:srgbClr val="00AF92">
                      <a:lumMod val="50000"/>
                    </a:srgbClr>
                  </a:solidFill>
                  <a:latin typeface="UTM Azuki" panose="02040603050506020204" pitchFamily="18" charset="0"/>
                  <a:ea typeface="+mn-ea"/>
                  <a:cs typeface="+mn-cs"/>
                </a:rPr>
                <a:t>Nhóm đôi chia sẻ</a:t>
              </a:r>
              <a:endParaRPr lang="en-US" sz="4400" kern="1200" dirty="0">
                <a:solidFill>
                  <a:srgbClr val="00AF92">
                    <a:lumMod val="50000"/>
                  </a:srgbClr>
                </a:solidFill>
                <a:latin typeface="UTM Azuki" panose="02040603050506020204" pitchFamily="18" charset="0"/>
                <a:ea typeface="+mn-ea"/>
                <a:cs typeface="+mn-cs"/>
              </a:endParaRPr>
            </a:p>
          </p:txBody>
        </p:sp>
        <p:pic>
          <p:nvPicPr>
            <p:cNvPr id="14" name="Picture 13">
              <a:extLst>
                <a:ext uri="{FF2B5EF4-FFF2-40B4-BE49-F238E27FC236}">
                  <a16:creationId xmlns:a16="http://schemas.microsoft.com/office/drawing/2014/main" id="{D3391596-F2D9-49EC-BC00-479901D89406}"/>
                </a:ext>
              </a:extLst>
            </p:cNvPr>
            <p:cNvPicPr>
              <a:picLocks noChangeAspect="1"/>
            </p:cNvPicPr>
            <p:nvPr/>
          </p:nvPicPr>
          <p:blipFill>
            <a:blip r:embed="rId6"/>
            <a:stretch>
              <a:fillRect/>
            </a:stretch>
          </p:blipFill>
          <p:spPr>
            <a:xfrm>
              <a:off x="3952834" y="341134"/>
              <a:ext cx="2018356" cy="1254495"/>
            </a:xfrm>
            <a:prstGeom prst="rect">
              <a:avLst/>
            </a:prstGeom>
          </p:spPr>
        </p:pic>
      </p:grpSp>
    </p:spTree>
    <p:extLst>
      <p:ext uri="{BB962C8B-B14F-4D97-AF65-F5344CB8AC3E}">
        <p14:creationId xmlns:p14="http://schemas.microsoft.com/office/powerpoint/2010/main" val="2399070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8" presetClass="emph" presetSubtype="0" repeatCount="indefinite" fill="hold" nodeType="withEffect">
                                  <p:stCondLst>
                                    <p:cond delay="0"/>
                                  </p:stCondLst>
                                  <p:childTnLst>
                                    <p:animRot by="-21600000">
                                      <p:cBhvr>
                                        <p:cTn id="20" dur="30000" fill="hold"/>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209494" y="85809"/>
            <a:ext cx="8667934" cy="2123658"/>
          </a:xfrm>
          <a:prstGeom prst="rect">
            <a:avLst/>
          </a:prstGeom>
          <a:noFill/>
        </p:spPr>
        <p:txBody>
          <a:bodyPr wrap="square">
            <a:spAutoFit/>
          </a:bodyPr>
          <a:lstStyle/>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Chúc em </a:t>
            </a:r>
          </a:p>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học tốt</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par>
                                <p:cTn id="12" presetID="42" presetClass="path" presetSubtype="0" accel="50000" decel="50000" fill="hold" nodeType="withEffect">
                                  <p:stCondLst>
                                    <p:cond delay="0"/>
                                  </p:stCondLst>
                                  <p:childTnLst>
                                    <p:animMotion origin="layout" path="M 3.33333E-6 -4.69136E-6 L -1.02934 0.00957 " pathEditMode="relative" rAng="0" ptsTypes="AA">
                                      <p:cBhvr>
                                        <p:cTn id="13" dur="2000" fill="hold"/>
                                        <p:tgtEl>
                                          <p:spTgt spid="36"/>
                                        </p:tgtEl>
                                        <p:attrNameLst>
                                          <p:attrName>ppt_x</p:attrName>
                                          <p:attrName>ppt_y</p:attrName>
                                        </p:attrNameLst>
                                      </p:cBhvr>
                                      <p:rCtr x="-51476" y="463"/>
                                    </p:animMotion>
                                  </p:childTnLst>
                                </p:cTn>
                              </p:par>
                              <p:par>
                                <p:cTn id="14" presetID="42" presetClass="path" presetSubtype="0" accel="50000" decel="50000" fill="hold" nodeType="withEffect">
                                  <p:stCondLst>
                                    <p:cond delay="0"/>
                                  </p:stCondLst>
                                  <p:childTnLst>
                                    <p:animMotion origin="layout" path="M -1.66667E-6 -6.17284E-7 L 1.14931 -0.03025 " pathEditMode="relative" rAng="0" ptsTypes="AA">
                                      <p:cBhvr>
                                        <p:cTn id="15" dur="2000" fill="hold"/>
                                        <p:tgtEl>
                                          <p:spTgt spid="4"/>
                                        </p:tgtEl>
                                        <p:attrNameLst>
                                          <p:attrName>ppt_x</p:attrName>
                                          <p:attrName>ppt_y</p:attrName>
                                        </p:attrNameLst>
                                      </p:cBhvr>
                                      <p:rCtr x="57465" y="-1512"/>
                                    </p:animMotion>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par>
                                <p:cTn id="32" presetID="32" presetClass="emph" presetSubtype="0" repeatCount="4000" fill="hold" nodeType="withEffect">
                                  <p:stCondLst>
                                    <p:cond delay="0"/>
                                  </p:stCondLst>
                                  <p:childTnLst>
                                    <p:animRot by="120000">
                                      <p:cBhvr>
                                        <p:cTn id="33" dur="200" fill="hold">
                                          <p:stCondLst>
                                            <p:cond delay="0"/>
                                          </p:stCondLst>
                                        </p:cTn>
                                        <p:tgtEl>
                                          <p:spTgt spid="37"/>
                                        </p:tgtEl>
                                        <p:attrNameLst>
                                          <p:attrName>r</p:attrName>
                                        </p:attrNameLst>
                                      </p:cBhvr>
                                    </p:animRot>
                                    <p:animRot by="-240000">
                                      <p:cBhvr>
                                        <p:cTn id="34" dur="400" fill="hold">
                                          <p:stCondLst>
                                            <p:cond delay="400"/>
                                          </p:stCondLst>
                                        </p:cTn>
                                        <p:tgtEl>
                                          <p:spTgt spid="37"/>
                                        </p:tgtEl>
                                        <p:attrNameLst>
                                          <p:attrName>r</p:attrName>
                                        </p:attrNameLst>
                                      </p:cBhvr>
                                    </p:animRot>
                                    <p:animRot by="240000">
                                      <p:cBhvr>
                                        <p:cTn id="35" dur="400" fill="hold">
                                          <p:stCondLst>
                                            <p:cond delay="800"/>
                                          </p:stCondLst>
                                        </p:cTn>
                                        <p:tgtEl>
                                          <p:spTgt spid="37"/>
                                        </p:tgtEl>
                                        <p:attrNameLst>
                                          <p:attrName>r</p:attrName>
                                        </p:attrNameLst>
                                      </p:cBhvr>
                                    </p:animRot>
                                    <p:animRot by="-240000">
                                      <p:cBhvr>
                                        <p:cTn id="36" dur="400" fill="hold">
                                          <p:stCondLst>
                                            <p:cond delay="1200"/>
                                          </p:stCondLst>
                                        </p:cTn>
                                        <p:tgtEl>
                                          <p:spTgt spid="37"/>
                                        </p:tgtEl>
                                        <p:attrNameLst>
                                          <p:attrName>r</p:attrName>
                                        </p:attrNameLst>
                                      </p:cBhvr>
                                    </p:animRot>
                                    <p:animRot by="120000">
                                      <p:cBhvr>
                                        <p:cTn id="37"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 y="-115308"/>
            <a:ext cx="9140694" cy="5141640"/>
          </a:xfrm>
          <a:prstGeom prst="rect">
            <a:avLst/>
          </a:prstGeom>
        </p:spPr>
      </p:pic>
      <p:sp>
        <p:nvSpPr>
          <p:cNvPr id="5" name="矩形 65">
            <a:extLst>
              <a:ext uri="{FF2B5EF4-FFF2-40B4-BE49-F238E27FC236}">
                <a16:creationId xmlns:a16="http://schemas.microsoft.com/office/drawing/2014/main" id="{2CEE3891-5972-4C8F-970B-CB8E7CB6D32E}"/>
              </a:ext>
            </a:extLst>
          </p:cNvPr>
          <p:cNvSpPr/>
          <p:nvPr/>
        </p:nvSpPr>
        <p:spPr>
          <a:xfrm>
            <a:off x="3009179" y="409776"/>
            <a:ext cx="5049941" cy="2954655"/>
          </a:xfrm>
          <a:prstGeom prst="rect">
            <a:avLst/>
          </a:prstGeom>
        </p:spPr>
        <p:txBody>
          <a:bodyPr wrap="square" lIns="0" tIns="0" rIns="0" bIns="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altLang="zh-CN" sz="96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rPr>
              <a:t>Luyện</a:t>
            </a:r>
            <a:r>
              <a:rPr kumimoji="0" lang="en-US" altLang="zh-CN" sz="9600" b="0" i="0" u="none" strike="noStrike" kern="1200" cap="none" spc="-112" normalizeH="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rPr>
              <a:t> đọc thành tiếng</a:t>
            </a:r>
            <a:endParaRPr kumimoji="0" lang="zh-CN" altLang="en-US" sz="9600" b="0" i="0" u="none" strike="noStrike" kern="1200" cap="none" spc="-112" normalizeH="0" baseline="0" noProof="1">
              <a:ln>
                <a:noFill/>
              </a:ln>
              <a:solidFill>
                <a:srgbClr val="E17888"/>
              </a:solidFill>
              <a:effectLst>
                <a:outerShdw blurRad="50800" dist="38100" dir="2700000" algn="tl" rotWithShape="0">
                  <a:prstClr val="black">
                    <a:alpha val="40000"/>
                  </a:prstClr>
                </a:outerShdw>
              </a:effectLst>
              <a:uLnTx/>
              <a:uFillTx/>
              <a:latin typeface="UTM Staccato " panose="02040603050506020204" pitchFamily="18" charset="0"/>
              <a:ea typeface="字魂59号-创粗黑" panose="000005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224083764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C4356C-E8DF-4997-9BD1-747B5A5A0C03}"/>
              </a:ext>
            </a:extLst>
          </p:cNvPr>
          <p:cNvGrpSpPr/>
          <p:nvPr/>
        </p:nvGrpSpPr>
        <p:grpSpPr>
          <a:xfrm>
            <a:off x="2359777" y="113610"/>
            <a:ext cx="4674743" cy="1834896"/>
            <a:chOff x="2423479" y="15498"/>
            <a:chExt cx="4674743" cy="1834896"/>
          </a:xfrm>
        </p:grpSpPr>
        <p:pic>
          <p:nvPicPr>
            <p:cNvPr id="11" name="图片 17">
              <a:extLst>
                <a:ext uri="{FF2B5EF4-FFF2-40B4-BE49-F238E27FC236}">
                  <a16:creationId xmlns:a16="http://schemas.microsoft.com/office/drawing/2014/main" id="{55C46806-5401-4D27-BBB4-650A3DE4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479" y="15498"/>
              <a:ext cx="4674743" cy="1834896"/>
            </a:xfrm>
            <a:prstGeom prst="rect">
              <a:avLst/>
            </a:prstGeom>
          </p:spPr>
        </p:pic>
        <p:sp>
          <p:nvSpPr>
            <p:cNvPr id="12" name="TextBox 11">
              <a:extLst>
                <a:ext uri="{FF2B5EF4-FFF2-40B4-BE49-F238E27FC236}">
                  <a16:creationId xmlns:a16="http://schemas.microsoft.com/office/drawing/2014/main" id="{33E0D4EA-0922-43CD-A840-272B11BE0C94}"/>
                </a:ext>
              </a:extLst>
            </p:cNvPr>
            <p:cNvSpPr txBox="1"/>
            <p:nvPr/>
          </p:nvSpPr>
          <p:spPr>
            <a:xfrm>
              <a:off x="3124676" y="185643"/>
              <a:ext cx="3272347" cy="1107996"/>
            </a:xfrm>
            <a:prstGeom prst="rect">
              <a:avLst/>
            </a:prstGeom>
            <a:noFill/>
          </p:spPr>
          <p:txBody>
            <a:bodyPr wrap="square" rtlCol="0">
              <a:spAutoFit/>
            </a:bodyPr>
            <a:lstStyle/>
            <a:p>
              <a:pPr defTabSz="685617">
                <a:buClrTx/>
              </a:pPr>
              <a:r>
                <a:rPr lang="en-US" sz="6600" kern="1200">
                  <a:solidFill>
                    <a:srgbClr val="00AF92">
                      <a:lumMod val="50000"/>
                    </a:srgbClr>
                  </a:solidFill>
                  <a:latin typeface="UTM Azuki" panose="02040603050506020204" pitchFamily="18" charset="0"/>
                  <a:ea typeface="+mn-ea"/>
                  <a:cs typeface="+mn-cs"/>
                </a:rPr>
                <a:t>Đọc mẫu</a:t>
              </a:r>
              <a:endParaRPr lang="en-US" sz="6600" kern="1200" dirty="0">
                <a:solidFill>
                  <a:srgbClr val="00AF92">
                    <a:lumMod val="50000"/>
                  </a:srgbClr>
                </a:solidFill>
                <a:latin typeface="UTM Azuki" panose="02040603050506020204" pitchFamily="18" charset="0"/>
                <a:ea typeface="+mn-ea"/>
                <a:cs typeface="+mn-cs"/>
              </a:endParaRPr>
            </a:p>
          </p:txBody>
        </p:sp>
      </p:grpSp>
      <p:grpSp>
        <p:nvGrpSpPr>
          <p:cNvPr id="5" name="Group 4">
            <a:extLst>
              <a:ext uri="{FF2B5EF4-FFF2-40B4-BE49-F238E27FC236}">
                <a16:creationId xmlns:a16="http://schemas.microsoft.com/office/drawing/2014/main" id="{A848F29E-9845-4578-A67C-F882A945277D}"/>
              </a:ext>
            </a:extLst>
          </p:cNvPr>
          <p:cNvGrpSpPr/>
          <p:nvPr/>
        </p:nvGrpSpPr>
        <p:grpSpPr>
          <a:xfrm>
            <a:off x="690938" y="1386630"/>
            <a:ext cx="2371700" cy="2141044"/>
            <a:chOff x="841044" y="1994858"/>
            <a:chExt cx="2102173" cy="2135907"/>
          </a:xfrm>
        </p:grpSpPr>
        <p:sp>
          <p:nvSpPr>
            <p:cNvPr id="14" name="Rectangle 13">
              <a:extLst>
                <a:ext uri="{FF2B5EF4-FFF2-40B4-BE49-F238E27FC236}">
                  <a16:creationId xmlns:a16="http://schemas.microsoft.com/office/drawing/2014/main" id="{9F3131AE-A839-4FE6-A5E1-3B0E47CC03A5}"/>
                </a:ext>
              </a:extLst>
            </p:cNvPr>
            <p:cNvSpPr/>
            <p:nvPr/>
          </p:nvSpPr>
          <p:spPr>
            <a:xfrm>
              <a:off x="847772" y="3205538"/>
              <a:ext cx="20954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Mắt</a:t>
              </a:r>
              <a:r>
                <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 </a:t>
              </a:r>
              <a:r>
                <a:rPr kumimoji="0" lang="en-US" sz="5400" b="0" i="0" u="none" strike="noStrike" kern="0" cap="none" spc="0" normalizeH="0" baseline="0" noProof="0" dirty="0" err="1">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dõi</a:t>
              </a:r>
              <a:endPar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sp>
          <p:nvSpPr>
            <p:cNvPr id="15" name="Google Shape;1990;p50">
              <a:extLst>
                <a:ext uri="{FF2B5EF4-FFF2-40B4-BE49-F238E27FC236}">
                  <a16:creationId xmlns:a16="http://schemas.microsoft.com/office/drawing/2014/main" id="{F8029A35-3451-4E0E-9352-C0F06E2E79E1}"/>
                </a:ext>
              </a:extLst>
            </p:cNvPr>
            <p:cNvSpPr/>
            <p:nvPr/>
          </p:nvSpPr>
          <p:spPr>
            <a:xfrm>
              <a:off x="847772" y="1994858"/>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D72CCD4A-BEF9-47F5-BAAC-D7C8BC191A1C}"/>
                </a:ext>
              </a:extLst>
            </p:cNvPr>
            <p:cNvSpPr/>
            <p:nvPr/>
          </p:nvSpPr>
          <p:spPr>
            <a:xfrm>
              <a:off x="841044" y="3207435"/>
              <a:ext cx="20954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Mắt</a:t>
              </a:r>
              <a:r>
                <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 </a:t>
              </a:r>
              <a:r>
                <a:rPr kumimoji="0" lang="en-US" sz="5400" b="0" i="0" u="none" strike="noStrike" kern="0" cap="none" spc="0" normalizeH="0" baseline="0" noProof="0" dirty="0" err="1">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dõi</a:t>
              </a:r>
              <a:endPar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pic>
          <p:nvPicPr>
            <p:cNvPr id="22" name="Picture 4" descr="Detailed anime eye set">
              <a:extLst>
                <a:ext uri="{FF2B5EF4-FFF2-40B4-BE49-F238E27FC236}">
                  <a16:creationId xmlns:a16="http://schemas.microsoft.com/office/drawing/2014/main" id="{E8A0FCD2-D451-4950-B2C3-1FE23B9576C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996673" y="2152312"/>
              <a:ext cx="1860753" cy="930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F12AF9DE-2AAA-4AC8-B163-019C0C20FEF7}"/>
              </a:ext>
            </a:extLst>
          </p:cNvPr>
          <p:cNvGrpSpPr/>
          <p:nvPr/>
        </p:nvGrpSpPr>
        <p:grpSpPr>
          <a:xfrm>
            <a:off x="3412004" y="2372171"/>
            <a:ext cx="2173993" cy="2307204"/>
            <a:chOff x="3706325" y="1874736"/>
            <a:chExt cx="2173993" cy="2307204"/>
          </a:xfrm>
        </p:grpSpPr>
        <p:sp>
          <p:nvSpPr>
            <p:cNvPr id="18" name="Rectangle 17">
              <a:extLst>
                <a:ext uri="{FF2B5EF4-FFF2-40B4-BE49-F238E27FC236}">
                  <a16:creationId xmlns:a16="http://schemas.microsoft.com/office/drawing/2014/main" id="{0E28A5D6-1D07-462D-AF00-067248C7248A}"/>
                </a:ext>
              </a:extLst>
            </p:cNvPr>
            <p:cNvSpPr/>
            <p:nvPr/>
          </p:nvSpPr>
          <p:spPr>
            <a:xfrm>
              <a:off x="3706325" y="3258610"/>
              <a:ext cx="21739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Tai </a:t>
              </a:r>
              <a:r>
                <a:rPr kumimoji="0" lang="en-US" sz="5400" b="0" i="0" u="none" strike="noStrike" kern="0" cap="none" spc="0" normalizeH="0" baseline="0" noProof="0" dirty="0" err="1">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nghe</a:t>
              </a:r>
              <a:endPar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sp>
          <p:nvSpPr>
            <p:cNvPr id="19" name="Rectangle 18">
              <a:extLst>
                <a:ext uri="{FF2B5EF4-FFF2-40B4-BE49-F238E27FC236}">
                  <a16:creationId xmlns:a16="http://schemas.microsoft.com/office/drawing/2014/main" id="{B6E62C2F-E3AC-4F3A-8C2C-A7AB014BB22E}"/>
                </a:ext>
              </a:extLst>
            </p:cNvPr>
            <p:cNvSpPr/>
            <p:nvPr/>
          </p:nvSpPr>
          <p:spPr>
            <a:xfrm>
              <a:off x="3706325" y="3249284"/>
              <a:ext cx="21739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Tai </a:t>
              </a:r>
              <a:r>
                <a:rPr kumimoji="0" lang="en-US" sz="5400" b="0" i="0" u="none" strike="noStrike" kern="0" cap="none" spc="0" normalizeH="0" baseline="0" noProof="0" dirty="0" err="1">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nghe</a:t>
              </a:r>
              <a:endPar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pic>
          <p:nvPicPr>
            <p:cNvPr id="23" name="Picture 12" descr="Woman eavesdropping curious hearing deafness overheard illustration">
              <a:extLst>
                <a:ext uri="{FF2B5EF4-FFF2-40B4-BE49-F238E27FC236}">
                  <a16:creationId xmlns:a16="http://schemas.microsoft.com/office/drawing/2014/main" id="{7AF2446E-F533-4EA6-A7DC-1989448BE3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8" t="3141" r="8869" b="2200"/>
            <a:stretch/>
          </p:blipFill>
          <p:spPr bwMode="auto">
            <a:xfrm>
              <a:off x="4102622" y="1874736"/>
              <a:ext cx="1777696" cy="1537788"/>
            </a:xfrm>
            <a:prstGeom prst="cloud">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B92ADA99-77D8-40CE-AF12-65127A2166D7}"/>
              </a:ext>
            </a:extLst>
          </p:cNvPr>
          <p:cNvGrpSpPr/>
          <p:nvPr/>
        </p:nvGrpSpPr>
        <p:grpSpPr>
          <a:xfrm>
            <a:off x="6542009" y="1429624"/>
            <a:ext cx="1911053" cy="2096149"/>
            <a:chOff x="6469120" y="2085791"/>
            <a:chExt cx="1911053" cy="2096149"/>
          </a:xfrm>
        </p:grpSpPr>
        <p:sp>
          <p:nvSpPr>
            <p:cNvPr id="16" name="Google Shape;1991;p50">
              <a:extLst>
                <a:ext uri="{FF2B5EF4-FFF2-40B4-BE49-F238E27FC236}">
                  <a16:creationId xmlns:a16="http://schemas.microsoft.com/office/drawing/2014/main" id="{885BBE5D-46D2-4CCB-8C96-F0CF60D31560}"/>
                </a:ext>
              </a:extLst>
            </p:cNvPr>
            <p:cNvSpPr/>
            <p:nvPr/>
          </p:nvSpPr>
          <p:spPr>
            <a:xfrm>
              <a:off x="6469120" y="2085791"/>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Rectangle 19">
              <a:extLst>
                <a:ext uri="{FF2B5EF4-FFF2-40B4-BE49-F238E27FC236}">
                  <a16:creationId xmlns:a16="http://schemas.microsoft.com/office/drawing/2014/main" id="{A9FF52FC-7ADD-467F-BD2A-7BCB8725EC8D}"/>
                </a:ext>
              </a:extLst>
            </p:cNvPr>
            <p:cNvSpPr/>
            <p:nvPr/>
          </p:nvSpPr>
          <p:spPr>
            <a:xfrm>
              <a:off x="6516890" y="3249284"/>
              <a:ext cx="17860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Tay </a:t>
              </a:r>
              <a:r>
                <a:rPr kumimoji="0" lang="en-US" sz="5400" b="0" i="0" u="none" strike="noStrike" kern="0" cap="none" spc="0" normalizeH="0" baseline="0" noProof="0" dirty="0" err="1">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dò</a:t>
              </a:r>
              <a:endParaRPr kumimoji="0" lang="en-US" sz="5400" b="0" i="0" u="none" strike="noStrike" kern="0" cap="none" spc="0" normalizeH="0" baseline="0" noProof="0" dirty="0">
                <a:ln w="120650">
                  <a:solidFill>
                    <a:srgbClr val="FFFFFF"/>
                  </a:solidFill>
                </a:ln>
                <a:solidFill>
                  <a:srgbClr val="000000"/>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sp>
          <p:nvSpPr>
            <p:cNvPr id="21" name="Rectangle 20">
              <a:extLst>
                <a:ext uri="{FF2B5EF4-FFF2-40B4-BE49-F238E27FC236}">
                  <a16:creationId xmlns:a16="http://schemas.microsoft.com/office/drawing/2014/main" id="{E358227D-55B9-4B57-ACCA-AC105F00FFF3}"/>
                </a:ext>
              </a:extLst>
            </p:cNvPr>
            <p:cNvSpPr/>
            <p:nvPr/>
          </p:nvSpPr>
          <p:spPr>
            <a:xfrm>
              <a:off x="6516890" y="3258610"/>
              <a:ext cx="17860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Tay </a:t>
              </a:r>
              <a:r>
                <a:rPr kumimoji="0" lang="en-US" sz="5400" b="0" i="0" u="none" strike="noStrike" kern="0" cap="none" spc="0" normalizeH="0" baseline="0" noProof="0" dirty="0" err="1">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rPr>
                <a:t>dò</a:t>
              </a:r>
              <a:endParaRPr kumimoji="0" lang="en-US" sz="5400" b="0" i="0" u="none" strike="noStrike" kern="0" cap="none" spc="0" normalizeH="0" baseline="0" noProof="0" dirty="0">
                <a:ln w="0"/>
                <a:solidFill>
                  <a:srgbClr val="621B21"/>
                </a:solidFill>
                <a:effectLst>
                  <a:outerShdw blurRad="38100" dist="19050" dir="2700000" algn="tl" rotWithShape="0">
                    <a:srgbClr val="000000">
                      <a:alpha val="40000"/>
                    </a:srgbClr>
                  </a:outerShdw>
                </a:effectLst>
                <a:uLnTx/>
                <a:uFillTx/>
                <a:latin typeface="#9Slide05 SVNClementine" panose="020F0502020204030203" pitchFamily="34" charset="0"/>
                <a:cs typeface="Arial"/>
                <a:sym typeface="Arial"/>
              </a:endParaRPr>
            </a:p>
          </p:txBody>
        </p:sp>
        <p:pic>
          <p:nvPicPr>
            <p:cNvPr id="24" name="Picture 14" descr="Pixel mouse cursors pointer, arrow and wait">
              <a:extLst>
                <a:ext uri="{FF2B5EF4-FFF2-40B4-BE49-F238E27FC236}">
                  <a16:creationId xmlns:a16="http://schemas.microsoft.com/office/drawing/2014/main" id="{989D21A1-1FA6-4F8E-89A6-AC77507F06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59" t="52702" r="60138" b="16696"/>
            <a:stretch/>
          </p:blipFill>
          <p:spPr bwMode="auto">
            <a:xfrm>
              <a:off x="7070834" y="2238971"/>
              <a:ext cx="843256" cy="964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218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C4356C-E8DF-4997-9BD1-747B5A5A0C03}"/>
              </a:ext>
            </a:extLst>
          </p:cNvPr>
          <p:cNvGrpSpPr/>
          <p:nvPr/>
        </p:nvGrpSpPr>
        <p:grpSpPr>
          <a:xfrm>
            <a:off x="1694216" y="0"/>
            <a:ext cx="6065534" cy="1852608"/>
            <a:chOff x="1559289" y="188391"/>
            <a:chExt cx="6065534" cy="1852608"/>
          </a:xfrm>
        </p:grpSpPr>
        <p:pic>
          <p:nvPicPr>
            <p:cNvPr id="11" name="图片 17">
              <a:extLst>
                <a:ext uri="{FF2B5EF4-FFF2-40B4-BE49-F238E27FC236}">
                  <a16:creationId xmlns:a16="http://schemas.microsoft.com/office/drawing/2014/main" id="{55C46806-5401-4D27-BBB4-650A3DE4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289" y="188391"/>
              <a:ext cx="5804647" cy="1852608"/>
            </a:xfrm>
            <a:prstGeom prst="rect">
              <a:avLst/>
            </a:prstGeom>
          </p:spPr>
        </p:pic>
        <p:sp>
          <p:nvSpPr>
            <p:cNvPr id="12" name="TextBox 11">
              <a:extLst>
                <a:ext uri="{FF2B5EF4-FFF2-40B4-BE49-F238E27FC236}">
                  <a16:creationId xmlns:a16="http://schemas.microsoft.com/office/drawing/2014/main" id="{33E0D4EA-0922-43CD-A840-272B11BE0C94}"/>
                </a:ext>
              </a:extLst>
            </p:cNvPr>
            <p:cNvSpPr txBox="1"/>
            <p:nvPr/>
          </p:nvSpPr>
          <p:spPr>
            <a:xfrm>
              <a:off x="2408318" y="471915"/>
              <a:ext cx="5216505" cy="923330"/>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a:ln>
                    <a:noFill/>
                  </a:ln>
                  <a:solidFill>
                    <a:srgbClr val="00AF92">
                      <a:lumMod val="50000"/>
                    </a:srgbClr>
                  </a:solidFill>
                  <a:effectLst/>
                  <a:uLnTx/>
                  <a:uFillTx/>
                  <a:latin typeface="UTM Azuki" panose="02040603050506020204" pitchFamily="18" charset="0"/>
                  <a:ea typeface="+mn-ea"/>
                  <a:cs typeface="Arial"/>
                  <a:sym typeface="Arial"/>
                </a:rPr>
                <a:t>Giọng đọc mẫu</a:t>
              </a:r>
              <a:endParaRPr kumimoji="0" lang="en-US" sz="5400" b="0" i="0" u="none" strike="noStrike" kern="1200" cap="none" spc="0" normalizeH="0" baseline="0" noProof="0" dirty="0">
                <a:ln>
                  <a:noFill/>
                </a:ln>
                <a:solidFill>
                  <a:srgbClr val="00AF92">
                    <a:lumMod val="50000"/>
                  </a:srgbClr>
                </a:solidFill>
                <a:effectLst/>
                <a:uLnTx/>
                <a:uFillTx/>
                <a:latin typeface="UTM Azuki" panose="02040603050506020204" pitchFamily="18" charset="0"/>
                <a:ea typeface="+mn-ea"/>
                <a:cs typeface="Arial"/>
                <a:sym typeface="Arial"/>
              </a:endParaRPr>
            </a:p>
          </p:txBody>
        </p:sp>
      </p:grpSp>
      <p:pic>
        <p:nvPicPr>
          <p:cNvPr id="26" name="Picture 25">
            <a:extLst>
              <a:ext uri="{FF2B5EF4-FFF2-40B4-BE49-F238E27FC236}">
                <a16:creationId xmlns:a16="http://schemas.microsoft.com/office/drawing/2014/main" id="{32244A33-9E3F-48B4-8F3C-E9204B91DD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11" b="89778" l="9778" r="89778">
                        <a14:foregroundMark x1="40444" y1="3111" x2="66667" y2="4444"/>
                      </a14:backgroundRemoval>
                    </a14:imgEffect>
                  </a14:imgLayer>
                </a14:imgProps>
              </a:ext>
            </a:extLst>
          </a:blip>
          <a:stretch>
            <a:fillRect/>
          </a:stretch>
        </p:blipFill>
        <p:spPr>
          <a:xfrm>
            <a:off x="203207" y="1679908"/>
            <a:ext cx="1111128" cy="1111128"/>
          </a:xfrm>
          <a:prstGeom prst="rect">
            <a:avLst/>
          </a:prstGeom>
        </p:spPr>
      </p:pic>
      <p:sp>
        <p:nvSpPr>
          <p:cNvPr id="27" name="Rectangle 26">
            <a:extLst>
              <a:ext uri="{FF2B5EF4-FFF2-40B4-BE49-F238E27FC236}">
                <a16:creationId xmlns:a16="http://schemas.microsoft.com/office/drawing/2014/main" id="{0DDBAE7B-FD4D-4F91-8C9A-599EB12A6BF9}"/>
              </a:ext>
            </a:extLst>
          </p:cNvPr>
          <p:cNvSpPr/>
          <p:nvPr/>
        </p:nvSpPr>
        <p:spPr>
          <a:xfrm>
            <a:off x="1314335" y="1925419"/>
            <a:ext cx="78943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rPr>
              <a:t>Giọng đọc trang trọng,</a:t>
            </a:r>
            <a:r>
              <a:rPr kumimoji="0" lang="en-US" sz="3600" b="1" i="0" u="none" strike="noStrike" kern="0" cap="none" spc="0" normalizeH="0" noProof="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rPr>
              <a:t> đầy chất tự hào</a:t>
            </a:r>
            <a:endParaRPr kumimoji="0" lang="en-US" sz="4000" b="1" i="0" u="none" strike="noStrike" kern="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7C791064-B26D-414D-9EFB-964BF919EF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2556" y1="18654" x2="69667" y2="77692"/>
                        <a14:foregroundMark x1="44667" y1="25962" x2="64222" y2="50385"/>
                        <a14:foregroundMark x1="27667" y1="31346" x2="33667" y2="56538"/>
                        <a14:foregroundMark x1="26444" y1="33462" x2="45333" y2="60769"/>
                        <a14:foregroundMark x1="31889" y1="29231" x2="40444" y2="60769"/>
                        <a14:foregroundMark x1="33111" y1="41923" x2="45333" y2="65000"/>
                        <a14:foregroundMark x1="33667" y1="28077" x2="51333" y2="30192"/>
                        <a14:foregroundMark x1="42222" y1="23846" x2="55667" y2="30192"/>
                        <a14:foregroundMark x1="48333" y1="22885" x2="59889" y2="31346"/>
                        <a14:foregroundMark x1="45889" y1="56538" x2="65444" y2="61923"/>
                        <a14:foregroundMark x1="64778" y1="59808" x2="69667" y2="59808"/>
                        <a14:foregroundMark x1="69667" y1="59808" x2="69667" y2="59808"/>
                      </a14:backgroundRemoval>
                    </a14:imgEffect>
                  </a14:imgLayer>
                </a14:imgProps>
              </a:ext>
            </a:extLst>
          </a:blip>
          <a:stretch>
            <a:fillRect/>
          </a:stretch>
        </p:blipFill>
        <p:spPr>
          <a:xfrm>
            <a:off x="502901" y="2791036"/>
            <a:ext cx="2382629" cy="1376629"/>
          </a:xfrm>
          <a:prstGeom prst="rect">
            <a:avLst/>
          </a:prstGeom>
        </p:spPr>
      </p:pic>
      <p:sp>
        <p:nvSpPr>
          <p:cNvPr id="29" name="Rectangle 28">
            <a:extLst>
              <a:ext uri="{FF2B5EF4-FFF2-40B4-BE49-F238E27FC236}">
                <a16:creationId xmlns:a16="http://schemas.microsoft.com/office/drawing/2014/main" id="{960DFCEB-B863-414F-8216-265D37901453}"/>
              </a:ext>
            </a:extLst>
          </p:cNvPr>
          <p:cNvSpPr/>
          <p:nvPr/>
        </p:nvSpPr>
        <p:spPr>
          <a:xfrm>
            <a:off x="2402237" y="3191298"/>
            <a:ext cx="6687519" cy="119257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rPr>
              <a:t>Nhấn</a:t>
            </a:r>
            <a:r>
              <a:rPr kumimoji="0" lang="en-US" sz="3600" b="1" i="0" u="none" strike="noStrike" kern="0" cap="none" spc="0" normalizeH="0" noProof="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rPr>
              <a:t> giọng các  từ ngữ đánh giá hoặc tả trống đồng</a:t>
            </a:r>
            <a:endParaRPr kumimoji="0" lang="en-US" sz="4000" b="1" i="0" u="none" strike="noStrike" kern="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052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181991" y="611160"/>
            <a:ext cx="8664606" cy="4478149"/>
          </a:xfrm>
          <a:prstGeom prst="rect">
            <a:avLst/>
          </a:prstGeom>
        </p:spPr>
        <p:txBody>
          <a:bodyPr wrap="square">
            <a:spAutoFit/>
          </a:bodyPr>
          <a:lstStyle/>
          <a:p>
            <a:pPr indent="457200" algn="just"/>
            <a:r>
              <a:rPr lang="vi-VN" sz="1900" b="1">
                <a:solidFill>
                  <a:srgbClr val="000000"/>
                </a:solidFill>
                <a:latin typeface="+mj-lt"/>
              </a:rPr>
              <a:t>Niềm </a:t>
            </a:r>
            <a:r>
              <a:rPr lang="vi-VN" sz="1900" b="1" dirty="0">
                <a:solidFill>
                  <a:srgbClr val="000000"/>
                </a:solidFill>
                <a:latin typeface="+mj-lt"/>
              </a:rPr>
              <a:t>tự hào chính đáng của chúng ta trong nền văn hóa Đông Sơn chính là bộ sưu tập trống đồng hết sức phong </a:t>
            </a:r>
            <a:r>
              <a:rPr lang="vi-VN" sz="1900" b="1">
                <a:solidFill>
                  <a:srgbClr val="000000"/>
                </a:solidFill>
                <a:latin typeface="+mj-lt"/>
              </a:rPr>
              <a:t>phú.</a:t>
            </a:r>
            <a:endParaRPr lang="en-US" sz="1900" b="1">
              <a:solidFill>
                <a:srgbClr val="000000"/>
              </a:solidFill>
              <a:latin typeface="+mj-lt"/>
            </a:endParaRPr>
          </a:p>
          <a:p>
            <a:pPr indent="457200" algn="just"/>
            <a:r>
              <a:rPr lang="vi-VN" sz="1900" b="1">
                <a:solidFill>
                  <a:srgbClr val="000000"/>
                </a:solidFill>
                <a:latin typeface="+mj-lt"/>
              </a:rPr>
              <a:t>Trống </a:t>
            </a:r>
            <a:r>
              <a:rPr lang="vi-VN" sz="1900" b="1" dirty="0">
                <a:solidFill>
                  <a:srgbClr val="000000"/>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rgbClr val="000000"/>
                </a:solidFill>
                <a:latin typeface="+mj-lt"/>
              </a:rPr>
              <a:t>gạc,...</a:t>
            </a:r>
            <a:endParaRPr lang="en-US" sz="1900" b="1">
              <a:solidFill>
                <a:srgbClr val="000000"/>
              </a:solidFill>
              <a:latin typeface="+mj-lt"/>
            </a:endParaRPr>
          </a:p>
          <a:p>
            <a:pPr indent="457200" algn="just"/>
            <a:r>
              <a:rPr lang="vi-VN" sz="1900" b="1">
                <a:solidFill>
                  <a:srgbClr val="000000"/>
                </a:solidFill>
                <a:latin typeface="+mj-lt"/>
              </a:rPr>
              <a:t>Nổi </a:t>
            </a:r>
            <a:r>
              <a:rPr lang="vi-VN" sz="1900" b="1" dirty="0">
                <a:solidFill>
                  <a:srgbClr val="000000"/>
                </a:solidFill>
                <a:latin typeface="+mj-lt"/>
              </a:rPr>
              <a:t>bật trên hoa văn trống đồng là hình ảnh con người hòa với thiên </a:t>
            </a:r>
            <a:r>
              <a:rPr lang="vi-VN" sz="1900" b="1">
                <a:solidFill>
                  <a:srgbClr val="000000"/>
                </a:solidFill>
                <a:latin typeface="+mj-lt"/>
              </a:rPr>
              <a:t>nhiên</a:t>
            </a:r>
            <a:r>
              <a:rPr lang="vi-VN" sz="1900" b="1">
                <a:latin typeface="+mj-lt"/>
              </a:rPr>
              <a:t>. Con người lao động, đánh cá, săn bắn. Con người đánh trống, thổi kèn</a:t>
            </a:r>
            <a:r>
              <a:rPr lang="en-US" sz="1900" b="1">
                <a:latin typeface="+mj-lt"/>
              </a:rPr>
              <a:t>.</a:t>
            </a:r>
            <a:r>
              <a:rPr lang="vi-VN" sz="1900" b="1">
                <a:latin typeface="+mj-lt"/>
              </a:rPr>
              <a:t> </a:t>
            </a:r>
            <a:r>
              <a:rPr lang="vi-VN" sz="1900" b="1" dirty="0">
                <a:solidFill>
                  <a:srgbClr val="000000"/>
                </a:solidFill>
                <a:latin typeface="+mj-lt"/>
              </a:rPr>
              <a:t>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a:t>
            </a:r>
            <a:r>
              <a:rPr lang="vi-VN" sz="1900" b="1">
                <a:solidFill>
                  <a:srgbClr val="000000"/>
                </a:solidFill>
                <a:latin typeface="+mj-lt"/>
              </a:rPr>
              <a:t>dân.</a:t>
            </a:r>
            <a:r>
              <a:rPr lang="en-US" sz="1900" b="1">
                <a:solidFill>
                  <a:srgbClr val="000000"/>
                </a:solidFill>
                <a:latin typeface="+mj-lt"/>
              </a:rPr>
              <a:t>                     </a:t>
            </a:r>
          </a:p>
          <a:p>
            <a:pPr indent="457200" algn="just"/>
            <a:r>
              <a:rPr lang="en-US" sz="1900" b="1">
                <a:latin typeface="+mj-lt"/>
              </a:rPr>
              <a:t>                                                                     </a:t>
            </a:r>
            <a:r>
              <a:rPr lang="en-US" sz="1900" b="1">
                <a:solidFill>
                  <a:srgbClr val="000000"/>
                </a:solidFill>
                <a:latin typeface="+mj-lt"/>
              </a:rPr>
              <a:t>  </a:t>
            </a:r>
            <a:r>
              <a:rPr lang="vi-VN" sz="1900" b="1" i="1">
                <a:solidFill>
                  <a:srgbClr val="000000"/>
                </a:solidFill>
                <a:latin typeface="+mj-lt"/>
              </a:rPr>
              <a:t>Theo</a:t>
            </a:r>
            <a:r>
              <a:rPr lang="vi-VN" sz="1900" b="1">
                <a:solidFill>
                  <a:schemeClr val="accent1">
                    <a:lumMod val="50000"/>
                  </a:schemeClr>
                </a:solidFill>
                <a:latin typeface="+mj-lt"/>
              </a:rPr>
              <a:t> </a:t>
            </a:r>
            <a:r>
              <a:rPr lang="vi-VN" sz="1900" b="1" dirty="0">
                <a:solidFill>
                  <a:schemeClr val="accent1">
                    <a:lumMod val="50000"/>
                  </a:schemeClr>
                </a:solidFill>
                <a:latin typeface="+mj-lt"/>
              </a:rPr>
              <a:t>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91627"/>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70429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16" presetClass="entr" presetSubtype="37"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500"/>
                                        <p:tgtEl>
                                          <p:spTgt spid="1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50" presetClass="entr" presetSubtype="0" decel="10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3"/>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3">
            <a:extLst>
              <a:ext uri="{FF2B5EF4-FFF2-40B4-BE49-F238E27FC236}">
                <a16:creationId xmlns:a16="http://schemas.microsoft.com/office/drawing/2014/main" id="{6CA15526-6D5A-47AF-A8D3-B343636CCFDD}"/>
              </a:ext>
            </a:extLst>
          </p:cNvPr>
          <p:cNvSpPr/>
          <p:nvPr/>
        </p:nvSpPr>
        <p:spPr>
          <a:xfrm flipH="1">
            <a:off x="830451" y="1624752"/>
            <a:ext cx="2682090" cy="815425"/>
          </a:xfrm>
          <a:prstGeom prst="rect">
            <a:avLst/>
          </a:prstGeom>
          <a:solidFill>
            <a:srgbClr val="84A2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17">
              <a:buClrTx/>
              <a:defRPr/>
            </a:pPr>
            <a:r>
              <a:rPr lang="en-US" altLang="en-US" sz="4800" kern="1200">
                <a:solidFill>
                  <a:srgbClr val="FFFFFF"/>
                </a:solidFill>
                <a:latin typeface="UTM Azuki" panose="02040603050506020204" pitchFamily="18" charset="0"/>
                <a:cs typeface="Times New Roman" panose="02020603050405020304" pitchFamily="18" charset="0"/>
              </a:rPr>
              <a:t>Sắp xếp</a:t>
            </a:r>
            <a:endParaRPr lang="vi-VN" altLang="en-US" sz="4800" kern="1200" dirty="0">
              <a:solidFill>
                <a:srgbClr val="FFFFFF"/>
              </a:solidFill>
              <a:latin typeface="Arial" panose="020B0604020202020204" pitchFamily="34" charset="0"/>
              <a:cs typeface="Times New Roman" panose="02020603050405020304" pitchFamily="18" charset="0"/>
            </a:endParaRPr>
          </a:p>
        </p:txBody>
      </p:sp>
      <p:sp>
        <p:nvSpPr>
          <p:cNvPr id="6" name="矩形 12">
            <a:extLst>
              <a:ext uri="{FF2B5EF4-FFF2-40B4-BE49-F238E27FC236}">
                <a16:creationId xmlns:a16="http://schemas.microsoft.com/office/drawing/2014/main" id="{D053502B-AABB-427B-9723-C9178D316FED}"/>
              </a:ext>
            </a:extLst>
          </p:cNvPr>
          <p:cNvSpPr/>
          <p:nvPr/>
        </p:nvSpPr>
        <p:spPr>
          <a:xfrm flipH="1">
            <a:off x="4386218" y="1644605"/>
            <a:ext cx="3432676" cy="815425"/>
          </a:xfrm>
          <a:prstGeom prst="rect">
            <a:avLst/>
          </a:prstGeom>
          <a:solidFill>
            <a:srgbClr val="DF7B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17">
              <a:buClrTx/>
            </a:pPr>
            <a:r>
              <a:rPr lang="en-US" altLang="en-US" sz="4800" kern="1200">
                <a:solidFill>
                  <a:srgbClr val="000000"/>
                </a:solidFill>
                <a:latin typeface="UTM Azuki" panose="02040603050506020204" pitchFamily="18" charset="0"/>
                <a:cs typeface="Times New Roman" panose="02020603050405020304" pitchFamily="18" charset="0"/>
              </a:rPr>
              <a:t>Xung quanh</a:t>
            </a:r>
            <a:endParaRPr lang="vi-VN" altLang="en-US" sz="4800" kern="1200" dirty="0">
              <a:solidFill>
                <a:srgbClr val="000000"/>
              </a:solidFill>
              <a:latin typeface="Arial" panose="020B0604020202020204" pitchFamily="34" charset="0"/>
              <a:cs typeface="Times New Roman" panose="02020603050405020304" pitchFamily="18" charset="0"/>
            </a:endParaRPr>
          </a:p>
        </p:txBody>
      </p:sp>
      <p:sp>
        <p:nvSpPr>
          <p:cNvPr id="8" name="矩形 12">
            <a:extLst>
              <a:ext uri="{FF2B5EF4-FFF2-40B4-BE49-F238E27FC236}">
                <a16:creationId xmlns:a16="http://schemas.microsoft.com/office/drawing/2014/main" id="{CC5A6D4C-6922-419F-AFFC-C0D9C469A923}"/>
              </a:ext>
            </a:extLst>
          </p:cNvPr>
          <p:cNvSpPr/>
          <p:nvPr/>
        </p:nvSpPr>
        <p:spPr>
          <a:xfrm flipH="1">
            <a:off x="2130331" y="2850829"/>
            <a:ext cx="2682089" cy="815425"/>
          </a:xfrm>
          <a:prstGeom prst="rect">
            <a:avLst/>
          </a:prstGeom>
          <a:solidFill>
            <a:srgbClr val="DF7B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17">
              <a:buClrTx/>
            </a:pPr>
            <a:r>
              <a:rPr lang="en-US" altLang="en-US" sz="4800" kern="1200">
                <a:solidFill>
                  <a:srgbClr val="000000"/>
                </a:solidFill>
                <a:latin typeface="UTM Azuki" panose="02040603050506020204" pitchFamily="18" charset="0"/>
                <a:cs typeface="Times New Roman" panose="02020603050405020304" pitchFamily="18" charset="0"/>
              </a:rPr>
              <a:t>Sâu sắc</a:t>
            </a:r>
            <a:endParaRPr lang="vi-VN" altLang="en-US" sz="4800" kern="1200" dirty="0">
              <a:solidFill>
                <a:srgbClr val="000000"/>
              </a:solidFill>
              <a:latin typeface="Arial" panose="020B0604020202020204" pitchFamily="34" charset="0"/>
              <a:cs typeface="Times New Roman" panose="02020603050405020304" pitchFamily="18" charset="0"/>
            </a:endParaRPr>
          </a:p>
        </p:txBody>
      </p:sp>
      <p:sp>
        <p:nvSpPr>
          <p:cNvPr id="9" name="矩形 13">
            <a:extLst>
              <a:ext uri="{FF2B5EF4-FFF2-40B4-BE49-F238E27FC236}">
                <a16:creationId xmlns:a16="http://schemas.microsoft.com/office/drawing/2014/main" id="{19A9DC7A-D41F-4EBE-B737-95C881394330}"/>
              </a:ext>
            </a:extLst>
          </p:cNvPr>
          <p:cNvSpPr/>
          <p:nvPr/>
        </p:nvSpPr>
        <p:spPr>
          <a:xfrm flipH="1">
            <a:off x="5691863" y="2861811"/>
            <a:ext cx="3204738" cy="815424"/>
          </a:xfrm>
          <a:prstGeom prst="rect">
            <a:avLst/>
          </a:prstGeom>
          <a:solidFill>
            <a:srgbClr val="84A2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17">
              <a:buClrTx/>
              <a:defRPr/>
            </a:pPr>
            <a:r>
              <a:rPr lang="en-US" altLang="en-US" sz="4800" kern="1200">
                <a:solidFill>
                  <a:srgbClr val="FFFFFF"/>
                </a:solidFill>
                <a:latin typeface="UTM Azuki" panose="02040603050506020204" pitchFamily="18" charset="0"/>
                <a:cs typeface="Times New Roman" panose="02020603050405020304" pitchFamily="18" charset="0"/>
              </a:rPr>
              <a:t>Muông thú</a:t>
            </a:r>
            <a:endParaRPr lang="vi-VN" altLang="en-US" sz="4800" kern="1200" dirty="0">
              <a:solidFill>
                <a:srgbClr val="FFFFFF"/>
              </a:solidFill>
              <a:latin typeface="Arial" panose="020B06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AB1EBB1D-8AB6-4A88-B18D-B40F5B82E7D4}"/>
              </a:ext>
            </a:extLst>
          </p:cNvPr>
          <p:cNvGrpSpPr/>
          <p:nvPr/>
        </p:nvGrpSpPr>
        <p:grpSpPr>
          <a:xfrm>
            <a:off x="2011043" y="-67432"/>
            <a:ext cx="4961461" cy="1692184"/>
            <a:chOff x="1963270" y="-186946"/>
            <a:chExt cx="4961461" cy="1692184"/>
          </a:xfrm>
        </p:grpSpPr>
        <p:pic>
          <p:nvPicPr>
            <p:cNvPr id="11" name="图片 17">
              <a:extLst>
                <a:ext uri="{FF2B5EF4-FFF2-40B4-BE49-F238E27FC236}">
                  <a16:creationId xmlns:a16="http://schemas.microsoft.com/office/drawing/2014/main" id="{55C46806-5401-4D27-BBB4-650A3DE4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270" y="-186946"/>
              <a:ext cx="4961461" cy="1692184"/>
            </a:xfrm>
            <a:prstGeom prst="rect">
              <a:avLst/>
            </a:prstGeom>
          </p:spPr>
        </p:pic>
        <p:sp>
          <p:nvSpPr>
            <p:cNvPr id="12" name="TextBox 11">
              <a:extLst>
                <a:ext uri="{FF2B5EF4-FFF2-40B4-BE49-F238E27FC236}">
                  <a16:creationId xmlns:a16="http://schemas.microsoft.com/office/drawing/2014/main" id="{33E0D4EA-0922-43CD-A840-272B11BE0C94}"/>
                </a:ext>
              </a:extLst>
            </p:cNvPr>
            <p:cNvSpPr txBox="1"/>
            <p:nvPr/>
          </p:nvSpPr>
          <p:spPr>
            <a:xfrm>
              <a:off x="2512025" y="157887"/>
              <a:ext cx="4191993" cy="769441"/>
            </a:xfrm>
            <a:prstGeom prst="rect">
              <a:avLst/>
            </a:prstGeom>
            <a:noFill/>
          </p:spPr>
          <p:txBody>
            <a:bodyPr wrap="square" rtlCol="0">
              <a:spAutoFit/>
            </a:bodyPr>
            <a:lstStyle/>
            <a:p>
              <a:pPr defTabSz="685617">
                <a:buClrTx/>
              </a:pPr>
              <a:r>
                <a:rPr lang="en-US" sz="4400" kern="1200" err="1">
                  <a:solidFill>
                    <a:srgbClr val="00AF92">
                      <a:lumMod val="50000"/>
                    </a:srgbClr>
                  </a:solidFill>
                  <a:latin typeface="UTM Azuki" panose="02040603050506020204" pitchFamily="18" charset="0"/>
                  <a:ea typeface="+mn-ea"/>
                  <a:cs typeface="+mn-cs"/>
                </a:rPr>
                <a:t>Luyện</a:t>
              </a:r>
              <a:r>
                <a:rPr lang="en-US" sz="4400" kern="1200">
                  <a:solidFill>
                    <a:srgbClr val="00AF92">
                      <a:lumMod val="50000"/>
                    </a:srgbClr>
                  </a:solidFill>
                  <a:latin typeface="UTM Azuki" panose="02040603050506020204" pitchFamily="18" charset="0"/>
                  <a:ea typeface="+mn-ea"/>
                  <a:cs typeface="+mn-cs"/>
                </a:rPr>
                <a:t> đọc từ khó</a:t>
              </a:r>
              <a:endParaRPr lang="en-US" sz="4400" kern="1200" dirty="0">
                <a:solidFill>
                  <a:srgbClr val="00AF92">
                    <a:lumMod val="50000"/>
                  </a:srgbClr>
                </a:solidFill>
                <a:latin typeface="UTM Azuki" panose="02040603050506020204" pitchFamily="18" charset="0"/>
                <a:ea typeface="+mn-ea"/>
                <a:cs typeface="+mn-cs"/>
              </a:endParaRPr>
            </a:p>
          </p:txBody>
        </p:sp>
      </p:grpSp>
      <p:pic>
        <p:nvPicPr>
          <p:cNvPr id="13" name="图片 45">
            <a:extLst>
              <a:ext uri="{FF2B5EF4-FFF2-40B4-BE49-F238E27FC236}">
                <a16:creationId xmlns:a16="http://schemas.microsoft.com/office/drawing/2014/main" id="{74D207F2-C8D0-4AC5-A42E-E855E5EC29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677"/>
          <a:stretch>
            <a:fillRect/>
          </a:stretch>
        </p:blipFill>
        <p:spPr>
          <a:xfrm>
            <a:off x="623785" y="3839142"/>
            <a:ext cx="7896430" cy="1692183"/>
          </a:xfrm>
          <a:prstGeom prst="rect">
            <a:avLst/>
          </a:prstGeom>
        </p:spPr>
      </p:pic>
    </p:spTree>
    <p:extLst>
      <p:ext uri="{BB962C8B-B14F-4D97-AF65-F5344CB8AC3E}">
        <p14:creationId xmlns:p14="http://schemas.microsoft.com/office/powerpoint/2010/main" val="3600369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908</TotalTime>
  <Words>1684</Words>
  <Application>Microsoft Office PowerPoint</Application>
  <PresentationFormat>On-screen Show (16:9)</PresentationFormat>
  <Paragraphs>134</Paragraphs>
  <Slides>40</Slides>
  <Notes>5</Notes>
  <HiddenSlides>0</HiddenSlides>
  <MMClips>1</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63" baseType="lpstr">
      <vt:lpstr>#9Slide05 Phobia</vt:lpstr>
      <vt:lpstr>#9Slide05 SVNClementine</vt:lpstr>
      <vt:lpstr>Arial</vt:lpstr>
      <vt:lpstr>Calibri</vt:lpstr>
      <vt:lpstr>Calibri Light</vt:lpstr>
      <vt:lpstr>Nunito Light</vt:lpstr>
      <vt:lpstr>SVN-Hole Hearted</vt:lpstr>
      <vt:lpstr>Times New Roman</vt:lpstr>
      <vt:lpstr>URWImprintW01-BoldItalic</vt:lpstr>
      <vt:lpstr>UTM Ambrose</vt:lpstr>
      <vt:lpstr>UTM Androgyne</vt:lpstr>
      <vt:lpstr>UTM Aquarelle</vt:lpstr>
      <vt:lpstr>UTM Azuki</vt:lpstr>
      <vt:lpstr>UTM Davida</vt:lpstr>
      <vt:lpstr>UTM Flamenco</vt:lpstr>
      <vt:lpstr>UTM Karate</vt:lpstr>
      <vt:lpstr>UTM Staccato </vt:lpstr>
      <vt:lpstr>UVN May Chu P12</vt:lpstr>
      <vt:lpstr>字魂59号-创粗黑</vt:lpstr>
      <vt:lpstr>Classic English Novels by Slidesgo</vt:lpstr>
      <vt:lpstr>Office Theme</vt:lpstr>
      <vt:lpstr>1_Custom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cp:revision>
  <dcterms:modified xsi:type="dcterms:W3CDTF">2024-12-30T13:39:16Z</dcterms:modified>
  <cp:category>9Slide.vn</cp:category>
</cp:coreProperties>
</file>