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483" r:id="rId3"/>
    <p:sldId id="408" r:id="rId4"/>
    <p:sldId id="257" r:id="rId5"/>
    <p:sldId id="420" r:id="rId6"/>
    <p:sldId id="448" r:id="rId7"/>
    <p:sldId id="426" r:id="rId8"/>
    <p:sldId id="409" r:id="rId9"/>
    <p:sldId id="427" r:id="rId10"/>
    <p:sldId id="429" r:id="rId11"/>
    <p:sldId id="430" r:id="rId12"/>
    <p:sldId id="428" r:id="rId13"/>
    <p:sldId id="432" r:id="rId14"/>
    <p:sldId id="438" r:id="rId15"/>
    <p:sldId id="434" r:id="rId16"/>
    <p:sldId id="435" r:id="rId17"/>
    <p:sldId id="436" r:id="rId18"/>
    <p:sldId id="437" r:id="rId19"/>
    <p:sldId id="450" r:id="rId20"/>
    <p:sldId id="431" r:id="rId21"/>
    <p:sldId id="439" r:id="rId22"/>
    <p:sldId id="440" r:id="rId23"/>
    <p:sldId id="441" r:id="rId24"/>
    <p:sldId id="443" r:id="rId25"/>
    <p:sldId id="442" r:id="rId26"/>
    <p:sldId id="444" r:id="rId27"/>
    <p:sldId id="445" r:id="rId28"/>
    <p:sldId id="446" r:id="rId29"/>
    <p:sldId id="447" r:id="rId30"/>
    <p:sldId id="451" r:id="rId31"/>
    <p:sldId id="452" r:id="rId32"/>
    <p:sldId id="300" r:id="rId33"/>
    <p:sldId id="4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EAE"/>
    <a:srgbClr val="E5004F"/>
    <a:srgbClr val="227E5C"/>
    <a:srgbClr val="F1514B"/>
    <a:srgbClr val="EFAF0F"/>
    <a:srgbClr val="41719C"/>
    <a:srgbClr val="FF9900"/>
    <a:srgbClr val="FEC97B"/>
    <a:srgbClr val="FEDDAC"/>
    <a:srgbClr val="7AC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8" autoAdjust="0"/>
    <p:restoredTop sz="92659" autoAdjust="0"/>
  </p:normalViewPr>
  <p:slideViewPr>
    <p:cSldViewPr snapToGrid="0">
      <p:cViewPr varScale="1">
        <p:scale>
          <a:sx n="88" d="100"/>
          <a:sy n="88" d="100"/>
        </p:scale>
        <p:origin x="384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0018E-94DF-4FA1-9951-9FE0D6A071E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9D0C-38B4-4BD8-BEBB-3F2DAE5F0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84F1-EBD6-EDB1-DA7B-10EA41F5C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5A3A7-C8D7-B672-06FF-F64DBDE9D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FCA19-AAF8-E4C6-A315-4E920430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75D1-0D0A-176F-68A6-843D57E7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1AA65-3FE5-62B4-23B5-C6FFBA65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014C-49A1-C6EC-2CA3-EECD320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E5913-3365-70B6-FC25-C566FAEB6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A3A71-310E-E97F-13E5-6E977778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A54FB-E395-776E-36D5-8224706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A0FB-7C8E-AD98-E604-5B1E2642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4A539-D883-7C70-4BB3-C7F463259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6142E-409C-FAE0-18E5-EA432089C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4F505-A8F2-AC7F-9B4A-086A728E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0CB0-DD52-CEAE-8E2C-51022A9A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0287-487D-1367-5460-37DF002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1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rgbClr val="F4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EFBA15-D68D-B148-81A8-827381B65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31" y="246184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B71681-F23B-DC4D-ADE2-0C76B801F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7B306A3-4045-B748-8229-604570CBB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98CFB9-FFB8-8749-AA0C-E2121CC24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C234A7-6FB6-754D-8499-5D14D5C561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81EE-F769-08DA-1E37-3DA0F4B5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FF88-B5E5-9921-401E-FE606C39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42ED-D96F-3DCF-F242-020B4E49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F7838-7B4E-4985-E70F-A9D112E0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CC2F6-3D6E-BDD4-1433-74E1B71E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00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rgbClr val="EDD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8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CF981-E0EB-4022-9C64-ECCB7707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B5B7C-60C9-4B63-82C2-5C3E50FE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C112F-F71E-4229-A317-A0029633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E7C300-B4D8-4E15-AFDE-00A89236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B4B86A-BFBA-4864-8215-CCC73B63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7CB9-57EA-B908-32EF-6EBBDB27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58D37-B421-B819-1E5C-E7C7DB904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CC555-2A07-5AE2-1E7B-320A580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E167D-24D7-DC50-5C1A-E7792E83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3D527-22A0-5F8F-EDBD-F9FD74F6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1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1A14-25CC-1D2D-2A53-DF31F0DE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9640-976A-4DD0-D245-0180C962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EEE92-15A3-27B8-D499-A8FBA43A8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4DF64-0240-302A-003E-12AB622A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1487E-F1C2-7561-5ED1-9A50F463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F3AFD-AC6C-2C03-7423-6E846C3A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7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2906-3A34-BB86-392B-FC3D00F4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B7BA-BBC5-CA7D-2E8C-6BC05F400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6DD8D-2C82-FB0D-EACF-1E77C3D2E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B9D0E-D2C7-ED69-4C5E-6ACA1F418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B3060-A283-A853-A373-6ED46C8DC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2F049-06BE-7694-D78E-EBFFCF7F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6D40B6-6197-645E-8FE3-A50E1E90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258D7-2C4A-E966-5D7B-DC992258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25D5-CD9C-15B7-52C1-9BE0B998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81433-EF35-9872-E657-746B5753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C8539-D9B0-C05D-806A-22BC60BC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3E98B-00D1-31A4-6ADC-962AA67D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0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67071-4C3D-8D60-E7DB-27F2518A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B76F1-257B-C642-579F-0F7AC209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DED2D-FE28-4AAA-8611-59B12956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C461-84FA-4E38-3136-7E075FD2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F7C0-5650-439C-866F-12ABEB23E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107CA-7151-961B-C37F-77A580ED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35300-5543-A607-649F-256ADA4C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4B374-70BA-4221-0BE0-68A336FF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5A49F-4857-FE1E-3701-61DD48CC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2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080C-2CA2-FD73-0A2E-A07B1089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98638-A599-C5C7-8F11-BB9192AC1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765EB-56C9-F8FD-957C-32C1C712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7A186-BCB5-4C70-D74E-158A315F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2137C-C62F-A9A4-8349-AA9B35B7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F885E-0556-2725-7FFF-DA2AECB3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8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F00E8A7-70CE-416B-91F1-739C7AD949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DC745-BD2E-DE2D-B6BF-920D5E3CC1AD}"/>
              </a:ext>
            </a:extLst>
          </p:cNvPr>
          <p:cNvGrpSpPr/>
          <p:nvPr userDrawn="1"/>
        </p:nvGrpSpPr>
        <p:grpSpPr>
          <a:xfrm>
            <a:off x="-3625055" y="-231362"/>
            <a:ext cx="4270421" cy="2157739"/>
            <a:chOff x="5519825" y="2343130"/>
            <a:chExt cx="3958661" cy="25018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C80F444-F945-9752-2444-1054B7ECBACE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F8FA3DC-E2C3-131E-F745-FBA504C6D59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64B959-B013-3D49-D139-EB4FF56F6F58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F2CB6-A69E-25FC-0393-932EA03D62F4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83C79F-36A4-B62B-DB7E-F5B5B4EEB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29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25FEFE5-2696-460D-A583-81B33E6F18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6A3019-FE0A-538C-E2BA-A525E45B3290}"/>
              </a:ext>
            </a:extLst>
          </p:cNvPr>
          <p:cNvGrpSpPr/>
          <p:nvPr userDrawn="1"/>
        </p:nvGrpSpPr>
        <p:grpSpPr>
          <a:xfrm>
            <a:off x="-3615396" y="1811811"/>
            <a:ext cx="4270421" cy="2157739"/>
            <a:chOff x="5519825" y="2343130"/>
            <a:chExt cx="3958661" cy="25018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FE93BE-C5D6-A17D-2FB0-84BC775FF59A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53A591E5-2D90-0B94-707C-09C2F018AEE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3B34D3-597F-3D42-0422-B7F853DF3F45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737329-2062-770A-06DE-1DE4B6B6B284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1BD784-33D1-3798-40D2-3C052ED47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53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120100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120100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4267C-93DF-E158-3930-07DFB6AA78BA}"/>
              </a:ext>
            </a:extLst>
          </p:cNvPr>
          <p:cNvGrpSpPr/>
          <p:nvPr/>
        </p:nvGrpSpPr>
        <p:grpSpPr>
          <a:xfrm>
            <a:off x="7033846" y="2402656"/>
            <a:ext cx="4270421" cy="2157739"/>
            <a:chOff x="5519825" y="2343130"/>
            <a:chExt cx="3958661" cy="25018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6E759C-CF83-A4C3-C1EC-D8A7BBA6E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2587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982188" y="3715008"/>
            <a:ext cx="7750854" cy="2083514"/>
            <a:chOff x="4475575" y="3355850"/>
            <a:chExt cx="6267518" cy="219373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475575" y="3355850"/>
              <a:ext cx="6267518" cy="2193735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690003" y="3496425"/>
              <a:ext cx="5970615" cy="204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hắc chị cửa sổ; lắc lắc cành cây; giục bác cổ thụ; tìm hoa; đưa hương tặng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bướm, ong.</a:t>
              </a:r>
              <a:endPara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8432"/>
            <a:ext cx="6961909" cy="1620568"/>
            <a:chOff x="1126896" y="2188087"/>
            <a:chExt cx="6961909" cy="209351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6961908" cy="1766860"/>
            </a:xfrm>
            <a:prstGeom prst="wedgeRoundRectCallout">
              <a:avLst>
                <a:gd name="adj1" fmla="val -28847"/>
                <a:gd name="adj2" fmla="val 78857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26896" y="2253356"/>
              <a:ext cx="6961909" cy="202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b.Hoạt động của gió vườn được tả bằng những từ ngữ nào?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657454-E12B-F3EE-91AE-4F583110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r="68061" b="84081"/>
          <a:stretch/>
        </p:blipFill>
        <p:spPr>
          <a:xfrm>
            <a:off x="1573255" y="3429000"/>
            <a:ext cx="1094790" cy="1883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840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D2D49C-41AB-4531-B675-2D6782768887}"/>
              </a:ext>
            </a:extLst>
          </p:cNvPr>
          <p:cNvSpPr/>
          <p:nvPr/>
        </p:nvSpPr>
        <p:spPr>
          <a:xfrm>
            <a:off x="1387929" y="3494314"/>
            <a:ext cx="10107385" cy="6694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519546" y="1583870"/>
            <a:ext cx="12115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gọi, cách tả đó có tác dụng gì?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đúng: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bài thơ có vần nhịp, khác với bài văn xuôi.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gió và cây cối khác biệt với hoa, bướm, ong.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sự vật trở nên sinh động, gần gũi, đáng yêu.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227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người đọc nhận ra gió, cây, hoa, bướm, ong.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1018310" y="592282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71CC39D-DB2C-4D21-B22A-21DF7BA38244}"/>
              </a:ext>
            </a:extLst>
          </p:cNvPr>
          <p:cNvSpPr/>
          <p:nvPr/>
        </p:nvSpPr>
        <p:spPr>
          <a:xfrm>
            <a:off x="452747" y="3641271"/>
            <a:ext cx="935182" cy="467594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366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1181755" y="453407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F3A36-EEB6-41F4-B591-F2C763807AC5}"/>
              </a:ext>
            </a:extLst>
          </p:cNvPr>
          <p:cNvSpPr txBox="1"/>
          <p:nvPr/>
        </p:nvSpPr>
        <p:spPr>
          <a:xfrm>
            <a:off x="6660573" y="2722417"/>
            <a:ext cx="48317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nhắc đến con vật nào?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cho thấy tác giả trò chuyện rất thân mật với con vật đó?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trò chuyện ấy giúp em có cảm nhận gì về tình cảm của tác giả với con vật?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C347F-40C2-44B0-9A8E-4F4C9E57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1667" l="1667" r="90000">
                        <a14:foregroundMark x1="11389" y1="3056" x2="18056" y2="21111"/>
                        <a14:foregroundMark x1="5833" y1="4444" x2="13333" y2="21111"/>
                        <a14:foregroundMark x1="10278" y1="46389" x2="8333" y2="91944"/>
                        <a14:foregroundMark x1="14722" y1="3611" x2="20556" y2="23056"/>
                        <a14:foregroundMark x1="20556" y1="23056" x2="1667" y2="23333"/>
                        <a14:foregroundMark x1="1667" y1="23333" x2="21111" y2="8056"/>
                        <a14:foregroundMark x1="21111" y1="8056" x2="21667" y2="17778"/>
                        <a14:foregroundMark x1="2500" y1="8611" x2="13333" y2="21667"/>
                        <a14:foregroundMark x1="19167" y1="5556" x2="26944" y2="1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937" y="4559512"/>
            <a:ext cx="2090057" cy="2090057"/>
          </a:xfrm>
          <a:prstGeom prst="rect">
            <a:avLst/>
          </a:prstGeom>
        </p:spPr>
      </p:pic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0" y="1075298"/>
            <a:ext cx="69183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 ơi ta bảo trâu này: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 ra ngoài ruộng trâu cày với ta.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 cày vốn nghiệp nông gia,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đây trâu đấy, ai mà quản công.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 cây lúa còn bông,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còn ngọn cỏ ngoài đồng trâu ăn.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1A630-A5CA-41C5-AE79-CD6A795B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23" b="94212" l="4691" r="98303">
                        <a14:foregroundMark x1="4890" y1="74651" x2="30339" y2="94311"/>
                        <a14:foregroundMark x1="9980" y1="95609" x2="87026" y2="93713"/>
                        <a14:foregroundMark x1="87026" y1="93713" x2="90020" y2="93713"/>
                        <a14:foregroundMark x1="86826" y1="70259" x2="98303" y2="81637"/>
                        <a14:foregroundMark x1="66467" y1="39122" x2="66467" y2="39122"/>
                      </a14:backgroundRemoval>
                    </a14:imgEffect>
                  </a14:imgLayer>
                </a14:imgProps>
              </a:ext>
            </a:extLst>
          </a:blip>
          <a:srcRect t="31818"/>
          <a:stretch/>
        </p:blipFill>
        <p:spPr>
          <a:xfrm>
            <a:off x="7695545" y="988804"/>
            <a:ext cx="2570673" cy="17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074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04BB-B7E3-4FC3-BAAE-84835E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9" y="782780"/>
            <a:ext cx="5787808" cy="5787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75853" y="674400"/>
            <a:ext cx="53201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Thảo luận nhóm nhỏ để trả lời câu hỏi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391370"/>
      </p:ext>
    </p:extLst>
  </p:cSld>
  <p:clrMapOvr>
    <a:masterClrMapping/>
  </p:clrMapOvr>
  <p:transition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4094017" y="3902744"/>
            <a:ext cx="6369628" cy="1492002"/>
            <a:chOff x="4828474" y="3448575"/>
            <a:chExt cx="5150627" cy="157093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828474" y="3448575"/>
              <a:ext cx="5150627" cy="1570931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5172969" y="3554363"/>
              <a:ext cx="4621282" cy="1393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Bài đồng dao nhắc đến 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 trâu.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226889" y="1993509"/>
            <a:ext cx="7827946" cy="1067840"/>
            <a:chOff x="1154619" y="2188087"/>
            <a:chExt cx="6961908" cy="1714803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82342" y="2188087"/>
              <a:ext cx="6906463" cy="1408930"/>
            </a:xfrm>
            <a:prstGeom prst="wedgeRoundRectCallout">
              <a:avLst>
                <a:gd name="adj1" fmla="val -37613"/>
                <a:gd name="adj2" fmla="val 110578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54619" y="2271261"/>
              <a:ext cx="6961908" cy="163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a. Bài ca dao nhắc đến con vật nào?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376999" y="196440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385686" y="1094909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88A841-5015-41E0-A84C-76FC1A4E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9" y="321037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084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795155" y="3728672"/>
            <a:ext cx="7937887" cy="2069850"/>
            <a:chOff x="4324336" y="3370237"/>
            <a:chExt cx="6418757" cy="217934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324336" y="3370237"/>
              <a:ext cx="6418757" cy="2179348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408049" y="3489574"/>
              <a:ext cx="6251331" cy="204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 ngữ cho thấy tác giả trò chuyện rất thân mật với trâu: 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ơi, bảo trâu này, ta đây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trâu đấy.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3488"/>
            <a:ext cx="7599347" cy="1370816"/>
            <a:chOff x="1126896" y="2188087"/>
            <a:chExt cx="6961909" cy="176686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6961908" cy="1766860"/>
            </a:xfrm>
            <a:prstGeom prst="wedgeRoundRectCallout">
              <a:avLst>
                <a:gd name="adj1" fmla="val -35820"/>
                <a:gd name="adj2" fmla="val 78099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26896" y="2253356"/>
              <a:ext cx="6961909" cy="154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b.Từ ngữ nào cho thấy tác giả trò chuyện rất thân mật với con vật đó?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FDCB8D-3278-43F9-A255-271D77DA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1" y="3271983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951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836718" y="3581310"/>
            <a:ext cx="7896324" cy="2476589"/>
            <a:chOff x="4357945" y="3215080"/>
            <a:chExt cx="6385148" cy="260760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357945" y="3215080"/>
              <a:ext cx="6385148" cy="2607604"/>
            </a:xfrm>
            <a:prstGeom prst="wedgeRoundRectCallout">
              <a:avLst>
                <a:gd name="adj1" fmla="val -40009"/>
                <a:gd name="adj2" fmla="val -629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513078" y="3303663"/>
              <a:ext cx="6074883" cy="243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ách trò chuyện ấy giúp em cảm thấy tác giả rất yêu quý và thân thiết với trâu, xem trâu như một người bạn</a:t>
              </a:r>
              <a:endPara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788777"/>
            <a:ext cx="8424581" cy="1151243"/>
            <a:chOff x="1126896" y="2169123"/>
            <a:chExt cx="7717922" cy="14838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69123"/>
              <a:ext cx="7489501" cy="1483849"/>
            </a:xfrm>
            <a:prstGeom prst="wedgeRoundRectCallout">
              <a:avLst>
                <a:gd name="adj1" fmla="val -35820"/>
                <a:gd name="adj2" fmla="val 78099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264154" y="2207539"/>
              <a:ext cx="7580664" cy="138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c) </a:t>
              </a: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Cách trò chuyện ấy giúp em có cảm nhận gì về tình cảm của tác giả với con vật?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70488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FDCB8D-3278-43F9-A255-271D77DA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9" y="321037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602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E3FE4-FB2E-4000-9789-4524B46378FC}"/>
              </a:ext>
            </a:extLst>
          </p:cNvPr>
          <p:cNvGrpSpPr/>
          <p:nvPr/>
        </p:nvGrpSpPr>
        <p:grpSpPr>
          <a:xfrm>
            <a:off x="2980992" y="1696802"/>
            <a:ext cx="8647729" cy="3963158"/>
            <a:chOff x="2773175" y="827050"/>
            <a:chExt cx="8647729" cy="3963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AD933-CF6A-45B5-A91E-1515ADB5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24" y="1558635"/>
              <a:ext cx="8247780" cy="32315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C14093-2102-4723-8282-736BCACC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2347" flipH="1">
              <a:off x="2773175" y="827050"/>
              <a:ext cx="1463171" cy="1463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F50862-5FDA-424B-8FC1-1CEAA1E2AB78}"/>
                </a:ext>
              </a:extLst>
            </p:cNvPr>
            <p:cNvSpPr txBox="1"/>
            <p:nvPr/>
          </p:nvSpPr>
          <p:spPr>
            <a:xfrm>
              <a:off x="3339484" y="1849583"/>
              <a:ext cx="7866569" cy="272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2800" b="1">
                  <a:latin typeface="Arial" panose="020B0604020202020204" pitchFamily="34" charset="0"/>
                  <a:cs typeface="Arial" panose="020B0604020202020204" pitchFamily="34" charset="0"/>
                </a:rPr>
                <a:t>Nhân hoá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là dùng từ ngữ chỉ người hoặc chỉ đặc điểm, hoạt động,... của người để gọi hoặc tả sự vật, hoặc trò chuyện với vật như trò chuyện với người.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vi-VN" sz="2800" b="1">
                  <a:latin typeface="Arial" panose="020B0604020202020204" pitchFamily="34" charset="0"/>
                  <a:cs typeface="Arial" panose="020B0604020202020204" pitchFamily="34" charset="0"/>
                </a:rPr>
                <a:t> Nhân hoá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 giúp cho sự vật trở nên sinh động, gần gũi.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75B332-AD0F-47E5-A475-84E525B94FE4}"/>
              </a:ext>
            </a:extLst>
          </p:cNvPr>
          <p:cNvSpPr txBox="1"/>
          <p:nvPr/>
        </p:nvSpPr>
        <p:spPr>
          <a:xfrm>
            <a:off x="5730881" y="959427"/>
            <a:ext cx="4501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Ghi nhớ</a:t>
            </a:r>
            <a:endParaRPr lang="en-US" sz="1200">
              <a:solidFill>
                <a:srgbClr val="E500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7831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7AB03-F458-465F-A47D-17B76ADB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38" y="383721"/>
            <a:ext cx="6500433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6271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srgbClr val="F1514B"/>
                </a:solidFill>
                <a:latin typeface="SVN-Ready" panose="02040603050506020204" pitchFamily="18" charset="0"/>
              </a:rPr>
              <a:t>2.2. Nhận diện biện pháp nhân hoá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1902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326"/>
            <a:ext cx="3058111" cy="1147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0" y="4201885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35BA2-8E65-5C0D-93A9-E870BA0D7334}"/>
              </a:ext>
            </a:extLst>
          </p:cNvPr>
          <p:cNvGrpSpPr/>
          <p:nvPr/>
        </p:nvGrpSpPr>
        <p:grpSpPr>
          <a:xfrm>
            <a:off x="2483921" y="1964459"/>
            <a:ext cx="6784899" cy="1044332"/>
            <a:chOff x="2054530" y="1487458"/>
            <a:chExt cx="6784899" cy="1044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80AB9F-E5C9-3319-D982-CC3B7A510AE8}"/>
                </a:ext>
              </a:extLst>
            </p:cNvPr>
            <p:cNvSpPr txBox="1"/>
            <p:nvPr/>
          </p:nvSpPr>
          <p:spPr>
            <a:xfrm>
              <a:off x="2054530" y="1487458"/>
              <a:ext cx="67848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Luyện từ và câu</a:t>
              </a:r>
              <a:endParaRPr lang="en-US" sz="6000" dirty="0">
                <a:ln w="190500">
                  <a:solidFill>
                    <a:srgbClr val="F1B51D"/>
                  </a:solidFill>
                </a:ln>
                <a:solidFill>
                  <a:srgbClr val="F1B51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Ready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F25FE-B960-A825-36CB-CFEE910B563B}"/>
                </a:ext>
              </a:extLst>
            </p:cNvPr>
            <p:cNvSpPr txBox="1"/>
            <p:nvPr/>
          </p:nvSpPr>
          <p:spPr>
            <a:xfrm>
              <a:off x="2528907" y="1516127"/>
              <a:ext cx="583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SVN-Ready" panose="02040603050506020204" pitchFamily="18" charset="0"/>
                </a:rPr>
                <a:t>Luyện từ và câu</a:t>
              </a:r>
              <a:endParaRPr lang="en-US" sz="6000" dirty="0">
                <a:solidFill>
                  <a:schemeClr val="bg1"/>
                </a:solidFill>
                <a:latin typeface="SVN-Ready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837FD2D-7973-6355-CC5F-16C65A896361}"/>
              </a:ext>
            </a:extLst>
          </p:cNvPr>
          <p:cNvSpPr txBox="1"/>
          <p:nvPr/>
        </p:nvSpPr>
        <p:spPr>
          <a:xfrm>
            <a:off x="1975971" y="3109278"/>
            <a:ext cx="8582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1514B"/>
                </a:solidFill>
                <a:latin typeface="UTM Bienvenue" panose="02040603050506020204" pitchFamily="18" charset="0"/>
              </a:rPr>
              <a:t>BIỆN PHÁP NHÂN HOÁ</a:t>
            </a:r>
            <a:endParaRPr lang="en-US" sz="6000" b="1" dirty="0">
              <a:solidFill>
                <a:srgbClr val="F1514B"/>
              </a:solidFill>
              <a:latin typeface="UTM Bienvenue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AC2319-3C0B-154C-A212-25989195E2BD}"/>
              </a:ext>
            </a:extLst>
          </p:cNvPr>
          <p:cNvSpPr txBox="1"/>
          <p:nvPr/>
        </p:nvSpPr>
        <p:spPr>
          <a:xfrm>
            <a:off x="4169681" y="1227904"/>
            <a:ext cx="33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24940"/>
                </a:solidFill>
                <a:latin typeface="UTM Bienvenue" panose="02040603050506020204" pitchFamily="18" charset="0"/>
              </a:rPr>
              <a:t>Bài 5 -  Tiết 3</a:t>
            </a:r>
            <a:endParaRPr lang="en-US" sz="4000" b="1" dirty="0">
              <a:solidFill>
                <a:srgbClr val="724940"/>
              </a:solidFill>
              <a:latin typeface="UTM Bienven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6092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041073" y="175993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947303" y="760768"/>
            <a:ext cx="10638560" cy="5921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sự vật được nhân hoá và từ ngữ dùng để nhân hoá có trong các câu thơ, câu văn dưới đây:</a:t>
            </a:r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minh treo trên mây 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nắng vàng xuống đất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Gió mang theo hương mát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ong giỏ mật đầy.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alt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Ngọc</a:t>
            </a:r>
          </a:p>
          <a:p>
            <a:pPr lvl="0"/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mẹ, tàu con đậu đầy mặt nước. Xe anh, xe em tíu tít nhận hàng về và chở hàng ra.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Thu</a:t>
            </a:r>
            <a:endParaRPr lang="en-US" sz="3200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961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5753100" y="802032"/>
            <a:ext cx="4980711" cy="548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Thảo luận nhóm 4 để trả lời câu hỏi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1BE90-24C1-458D-853C-F6ACE0F7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03" y="802032"/>
            <a:ext cx="5563724" cy="53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8374"/>
      </p:ext>
    </p:extLst>
  </p:cSld>
  <p:clrMapOvr>
    <a:masterClrMapping/>
  </p:clrMapOvr>
  <p:transition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654136" y="386352"/>
            <a:ext cx="997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864176" y="923107"/>
            <a:ext cx="11002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sự vật được nhân hoá và từ ngữ dùng để nhân hoá có trong các câu thơ, câu văn dưới đây: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47ABFE-6E1E-421D-82A4-01A136A12564}"/>
              </a:ext>
            </a:extLst>
          </p:cNvPr>
          <p:cNvGrpSpPr/>
          <p:nvPr/>
        </p:nvGrpSpPr>
        <p:grpSpPr>
          <a:xfrm>
            <a:off x="1849582" y="2026226"/>
            <a:ext cx="8791353" cy="4118673"/>
            <a:chOff x="1787236" y="2047008"/>
            <a:chExt cx="8791353" cy="41186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0EB4DB-FEBD-45C6-BB8A-A42F398CF68E}"/>
                </a:ext>
              </a:extLst>
            </p:cNvPr>
            <p:cNvSpPr/>
            <p:nvPr/>
          </p:nvSpPr>
          <p:spPr>
            <a:xfrm>
              <a:off x="1787237" y="2047009"/>
              <a:ext cx="8749132" cy="411867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8D7026-EDEB-4CF5-B80F-E977E05DE649}"/>
                </a:ext>
              </a:extLst>
            </p:cNvPr>
            <p:cNvCxnSpPr>
              <a:cxnSpLocks/>
            </p:cNvCxnSpPr>
            <p:nvPr/>
          </p:nvCxnSpPr>
          <p:spPr>
            <a:xfrm>
              <a:off x="5777347" y="2047008"/>
              <a:ext cx="0" cy="4118673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324637-0439-4F47-93F7-7198D107D5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7" y="2660074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C38410-14B4-46BA-A371-CBD383E54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3512128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CEF11B-3C46-4877-B59F-0B4E47BD0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4353792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C79485-501A-47E4-A2F0-96E13F97BA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5122720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2BF508-E163-4893-BC50-1D46FF48ECCE}"/>
                </a:ext>
              </a:extLst>
            </p:cNvPr>
            <p:cNvSpPr txBox="1"/>
            <p:nvPr/>
          </p:nvSpPr>
          <p:spPr>
            <a:xfrm>
              <a:off x="2041816" y="2132187"/>
              <a:ext cx="3480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Sự vật được nhân hoá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4BC3F3-09A6-47C6-A198-F584412A2542}"/>
                </a:ext>
              </a:extLst>
            </p:cNvPr>
            <p:cNvSpPr txBox="1"/>
            <p:nvPr/>
          </p:nvSpPr>
          <p:spPr>
            <a:xfrm>
              <a:off x="6068289" y="2114613"/>
              <a:ext cx="4159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Từ ngữ dùng để nhân hoá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7DFC8-75BF-4569-9F9A-EF2FACEF771E}"/>
                </a:ext>
              </a:extLst>
            </p:cNvPr>
            <p:cNvSpPr txBox="1"/>
            <p:nvPr/>
          </p:nvSpPr>
          <p:spPr>
            <a:xfrm>
              <a:off x="2744067" y="2833408"/>
              <a:ext cx="2057401" cy="52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 minh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89A7D8-9D28-4CC0-9427-FF99DF9B8BBF}"/>
                </a:ext>
              </a:extLst>
            </p:cNvPr>
            <p:cNvSpPr txBox="1"/>
            <p:nvPr/>
          </p:nvSpPr>
          <p:spPr>
            <a:xfrm>
              <a:off x="3190232" y="3734213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Gió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C72A79-9814-40D0-A5D1-6BB567AAC1F9}"/>
                </a:ext>
              </a:extLst>
            </p:cNvPr>
            <p:cNvSpPr txBox="1"/>
            <p:nvPr/>
          </p:nvSpPr>
          <p:spPr>
            <a:xfrm>
              <a:off x="3167932" y="4498948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DF33B3-5734-4273-8771-AA8E6E41B084}"/>
                </a:ext>
              </a:extLst>
            </p:cNvPr>
            <p:cNvSpPr txBox="1"/>
            <p:nvPr/>
          </p:nvSpPr>
          <p:spPr>
            <a:xfrm>
              <a:off x="3190232" y="5271550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64D8E0-1055-4A21-AC96-4FF118959A7D}"/>
                </a:ext>
              </a:extLst>
            </p:cNvPr>
            <p:cNvSpPr txBox="1"/>
            <p:nvPr/>
          </p:nvSpPr>
          <p:spPr>
            <a:xfrm>
              <a:off x="7119501" y="2826104"/>
              <a:ext cx="2057401" cy="52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treo, thả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C5BC77-1A13-40C2-A4F4-5E6FF9B3BF1C}"/>
                </a:ext>
              </a:extLst>
            </p:cNvPr>
            <p:cNvSpPr txBox="1"/>
            <p:nvPr/>
          </p:nvSpPr>
          <p:spPr>
            <a:xfrm>
              <a:off x="6620736" y="3692538"/>
              <a:ext cx="2984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 theo, cho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20ED67-C27A-4DBD-9DAC-14928495ACE3}"/>
                </a:ext>
              </a:extLst>
            </p:cNvPr>
            <p:cNvSpPr txBox="1"/>
            <p:nvPr/>
          </p:nvSpPr>
          <p:spPr>
            <a:xfrm>
              <a:off x="7132062" y="4476646"/>
              <a:ext cx="2984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mẹ, con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B279EF-42CC-45C0-92EF-48C03372B091}"/>
                </a:ext>
              </a:extLst>
            </p:cNvPr>
            <p:cNvSpPr txBox="1"/>
            <p:nvPr/>
          </p:nvSpPr>
          <p:spPr>
            <a:xfrm>
              <a:off x="6031926" y="5195456"/>
              <a:ext cx="45466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anh, em; tíu tít nhận hàng, chở hàng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7942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2983057" y="485947"/>
            <a:ext cx="740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CBBBF-DD2D-4F5B-B572-C811BFF29367}"/>
              </a:ext>
            </a:extLst>
          </p:cNvPr>
          <p:cNvSpPr txBox="1"/>
          <p:nvPr/>
        </p:nvSpPr>
        <p:spPr>
          <a:xfrm>
            <a:off x="920029" y="1081571"/>
            <a:ext cx="1035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Nêu tác dụng của việc sử dụng biện pháp nhân hoá trong các câu thơ, câu văn ở bài tập a.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F5F8E-8587-4EB7-B1C8-D0E50940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29" b="88571" l="31429" r="82429">
                        <a14:foregroundMark x1="74000" y1="13143" x2="73571" y2="24429"/>
                        <a14:foregroundMark x1="69714" y1="30857" x2="69714" y2="30857"/>
                        <a14:foregroundMark x1="82286" y1="13714" x2="82714" y2="16143"/>
                        <a14:foregroundMark x1="81000" y1="11286" x2="76429" y2="10857"/>
                        <a14:foregroundMark x1="46857" y1="58714" x2="44143" y2="62143"/>
                        <a14:foregroundMark x1="43143" y1="82143" x2="40143" y2="87000"/>
                        <a14:foregroundMark x1="50857" y1="83000" x2="55286" y2="87714"/>
                        <a14:foregroundMark x1="43571" y1="88571" x2="40143" y2="88571"/>
                        <a14:foregroundMark x1="52429" y1="87571" x2="56714" y2="88143"/>
                        <a14:foregroundMark x1="46286" y1="65857" x2="46286" y2="65857"/>
                      </a14:backgroundRemoval>
                    </a14:imgEffect>
                  </a14:imgLayer>
                </a14:imgProps>
              </a:ext>
            </a:extLst>
          </a:blip>
          <a:srcRect l="25399" t="8377" r="14124" b="6766"/>
          <a:stretch/>
        </p:blipFill>
        <p:spPr>
          <a:xfrm>
            <a:off x="7102620" y="1681735"/>
            <a:ext cx="3818227" cy="5357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B9FA5-B3B7-4173-8E73-BB890603EBD9}"/>
              </a:ext>
            </a:extLst>
          </p:cNvPr>
          <p:cNvSpPr txBox="1"/>
          <p:nvPr/>
        </p:nvSpPr>
        <p:spPr>
          <a:xfrm>
            <a:off x="2255696" y="2576945"/>
            <a:ext cx="45165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EFAF0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Trả lời cá nhân</a:t>
            </a:r>
            <a:endParaRPr lang="en-US" sz="2000">
              <a:solidFill>
                <a:srgbClr val="EFA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452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425536" y="396743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953365" y="981518"/>
            <a:ext cx="10700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Nêu tác dụng của việc sử dụng biện pháp nhân hoá trong các câu thơ, câu văn ở bài tập a.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30D0C97-4A55-41C9-8405-B7A2953A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43" y="3790305"/>
            <a:ext cx="2093183" cy="24765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8630781-D633-4A74-97CF-5E5B2A306074}"/>
              </a:ext>
            </a:extLst>
          </p:cNvPr>
          <p:cNvGrpSpPr/>
          <p:nvPr/>
        </p:nvGrpSpPr>
        <p:grpSpPr>
          <a:xfrm>
            <a:off x="3591662" y="2560383"/>
            <a:ext cx="7730838" cy="2136307"/>
            <a:chOff x="1498441" y="1887731"/>
            <a:chExt cx="6875543" cy="3430614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3F7B38A2-286F-494E-BC4C-5FE53068D66C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wedgeRoundRectCallout">
              <a:avLst>
                <a:gd name="adj1" fmla="val -56706"/>
                <a:gd name="adj2" fmla="val 49034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FE4CB888-6335-45A9-BAB6-24A1066CA009}"/>
                </a:ext>
              </a:extLst>
            </p:cNvPr>
            <p:cNvSpPr txBox="1"/>
            <p:nvPr/>
          </p:nvSpPr>
          <p:spPr>
            <a:xfrm>
              <a:off x="1615665" y="1887731"/>
              <a:ext cx="6758319" cy="331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Sử dụng biện pháp nhân hoá làm cho các sự vật trở nên sinh động, gần gũi, giàu cảm xúc vì có hoạt động, tình cảm giống con người.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CB40449-86AD-4145-BB7A-938EAF75DC3E}"/>
              </a:ext>
            </a:extLst>
          </p:cNvPr>
          <p:cNvSpPr txBox="1"/>
          <p:nvPr/>
        </p:nvSpPr>
        <p:spPr>
          <a:xfrm>
            <a:off x="1211417" y="2144884"/>
            <a:ext cx="209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Gợi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 ý :::</a:t>
            </a:r>
            <a:endParaRPr lang="en-US" sz="1000">
              <a:solidFill>
                <a:srgbClr val="E500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390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275135" y="1446550"/>
            <a:ext cx="9789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>
                <a:solidFill>
                  <a:srgbClr val="F1514B"/>
                </a:solidFill>
                <a:latin typeface="SVN-Ready" panose="02040603050506020204" pitchFamily="18" charset="0"/>
              </a:rPr>
              <a:t>2.3. Đặt câu có sử dụng biện pháp nhân hoá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7384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976238" y="542507"/>
            <a:ext cx="10612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1 – 2 câu có sử dụng nhân hoá để nói về một trong các vật sau: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786B-B2E4-4EB7-9282-C3D572485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4" y="2118834"/>
            <a:ext cx="2147351" cy="189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323061-6384-4D6B-B089-C4727336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97" y="1742836"/>
            <a:ext cx="3382498" cy="259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7F7BF-8255-4225-9A29-E5BA2246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4" y="3995310"/>
            <a:ext cx="1668583" cy="223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E0960-03AC-4656-82E3-F0179B0F3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13" y="3444531"/>
            <a:ext cx="2494382" cy="2905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3665B5-B4E4-4A1C-ACEF-E525A44B8960}"/>
              </a:ext>
            </a:extLst>
          </p:cNvPr>
          <p:cNvSpPr txBox="1"/>
          <p:nvPr/>
        </p:nvSpPr>
        <p:spPr>
          <a:xfrm>
            <a:off x="6282529" y="1490008"/>
            <a:ext cx="5572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Đặt câu nói trong nhóm đôi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381805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65466" y="935871"/>
            <a:ext cx="4980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227E5C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Cá nhân viết vào Vở bài tập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27E5C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3924E-ED2A-4C7B-8BE0-291029C4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9250" l="8500" r="97417">
                        <a14:foregroundMark x1="50917" y1="7250" x2="60917" y2="9917"/>
                        <a14:foregroundMark x1="61500" y1="5500" x2="65083" y2="8167"/>
                        <a14:foregroundMark x1="17083" y1="85250" x2="60083" y2="98750"/>
                        <a14:foregroundMark x1="45667" y1="93167" x2="90083" y2="74917"/>
                        <a14:foregroundMark x1="94500" y1="65250" x2="93167" y2="74583"/>
                        <a14:foregroundMark x1="93167" y1="74583" x2="84000" y2="93750"/>
                        <a14:foregroundMark x1="84000" y1="93750" x2="10583" y2="89083"/>
                        <a14:foregroundMark x1="8583" y1="89333" x2="20917" y2="99333"/>
                        <a14:foregroundMark x1="10583" y1="88750" x2="30333" y2="98500"/>
                        <a14:foregroundMark x1="37667" y1="70833" x2="53583" y2="87000"/>
                        <a14:foregroundMark x1="42083" y1="63500" x2="53000" y2="82917"/>
                        <a14:foregroundMark x1="45083" y1="55500" x2="56500" y2="82333"/>
                        <a14:foregroundMark x1="35083" y1="59333" x2="40667" y2="82917"/>
                        <a14:foregroundMark x1="37083" y1="62333" x2="44167" y2="89083"/>
                        <a14:foregroundMark x1="50333" y1="60250" x2="59750" y2="84083"/>
                        <a14:foregroundMark x1="53583" y1="68167" x2="63000" y2="82333"/>
                        <a14:foregroundMark x1="59500" y1="79917" x2="94750" y2="67917"/>
                        <a14:foregroundMark x1="94167" y1="69083" x2="97417" y2="95833"/>
                        <a14:foregroundMark x1="97417" y1="71083" x2="96000" y2="95833"/>
                        <a14:foregroundMark x1="43000" y1="94667" x2="90917" y2="94083"/>
                        <a14:foregroundMark x1="37417" y1="95583" x2="87750" y2="97000"/>
                        <a14:foregroundMark x1="40667" y1="97000" x2="57667" y2="98500"/>
                        <a14:foregroundMark x1="16250" y1="88500" x2="30083" y2="94917"/>
                        <a14:foregroundMark x1="36833" y1="40833" x2="55333" y2="86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177" y="935871"/>
            <a:ext cx="5548745" cy="55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6736"/>
      </p:ext>
    </p:extLst>
  </p:cSld>
  <p:clrMapOvr>
    <a:masterClrMapping/>
  </p:clrMapOvr>
  <p:transition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30D0C97-4A55-41C9-8405-B7A2953A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8" y="1423555"/>
            <a:ext cx="1392549" cy="16476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B40449-86AD-4145-BB7A-938EAF75DC3E}"/>
              </a:ext>
            </a:extLst>
          </p:cNvPr>
          <p:cNvSpPr txBox="1"/>
          <p:nvPr/>
        </p:nvSpPr>
        <p:spPr>
          <a:xfrm>
            <a:off x="4698801" y="493039"/>
            <a:ext cx="2093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Gợi ý :::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54196-5CDC-4124-A895-555F790D7737}"/>
              </a:ext>
            </a:extLst>
          </p:cNvPr>
          <p:cNvSpPr txBox="1"/>
          <p:nvPr/>
        </p:nvSpPr>
        <p:spPr>
          <a:xfrm>
            <a:off x="1957122" y="1627535"/>
            <a:ext cx="9670305" cy="12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gà trống cất tiếng gáy vang gọi mọi người thức dậy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3ADC1-CCB3-4926-A9A8-C3D3A03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12" y="2943347"/>
            <a:ext cx="1392549" cy="1647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C7A219-5900-4824-962B-F86F8C01518A}"/>
              </a:ext>
            </a:extLst>
          </p:cNvPr>
          <p:cNvSpPr txBox="1"/>
          <p:nvPr/>
        </p:nvSpPr>
        <p:spPr>
          <a:xfrm>
            <a:off x="2653396" y="3186416"/>
            <a:ext cx="967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mặt trời chiếu những tia nắng đầu tiên chào buổi sáng.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4DF6D-4E7A-4024-BD59-2511DC3B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122" y="4552999"/>
            <a:ext cx="1392549" cy="1647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0757E3-60F0-4B6B-8A7A-21A47A39AFDD}"/>
              </a:ext>
            </a:extLst>
          </p:cNvPr>
          <p:cNvSpPr txBox="1"/>
          <p:nvPr/>
        </p:nvSpPr>
        <p:spPr>
          <a:xfrm>
            <a:off x="3349671" y="4834037"/>
            <a:ext cx="868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nàng hoa cúc đang vươn mình trong gió</a:t>
            </a:r>
          </a:p>
        </p:txBody>
      </p:sp>
    </p:spTree>
    <p:extLst>
      <p:ext uri="{BB962C8B-B14F-4D97-AF65-F5344CB8AC3E}">
        <p14:creationId xmlns:p14="http://schemas.microsoft.com/office/powerpoint/2010/main" val="414493309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Hoạt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 động nối tiếp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8610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E6433-409F-284C-39C6-5E1D25DADD9D}"/>
              </a:ext>
            </a:extLst>
          </p:cNvPr>
          <p:cNvSpPr txBox="1"/>
          <p:nvPr/>
        </p:nvSpPr>
        <p:spPr>
          <a:xfrm>
            <a:off x="3870915" y="1080484"/>
            <a:ext cx="44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Yêu</a:t>
            </a:r>
            <a:r>
              <a:rPr lang="en-US" sz="4000" dirty="0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cầu</a:t>
            </a:r>
            <a:r>
              <a:rPr lang="en-US" sz="4000" dirty="0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cần</a:t>
            </a:r>
            <a:r>
              <a:rPr lang="en-US" sz="4000" dirty="0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UTM Bienvenue" panose="02040603050506020204" pitchFamily="18" charset="0"/>
              </a:rPr>
              <a:t>đạt</a:t>
            </a:r>
            <a:endParaRPr lang="en-US" sz="4000" dirty="0">
              <a:solidFill>
                <a:sysClr val="windowText" lastClr="000000"/>
              </a:solidFill>
              <a:latin typeface="UTM Bienvenue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3CD1E-BF4B-3973-6DC1-6FC925D05B33}"/>
              </a:ext>
            </a:extLst>
          </p:cNvPr>
          <p:cNvSpPr txBox="1"/>
          <p:nvPr/>
        </p:nvSpPr>
        <p:spPr>
          <a:xfrm>
            <a:off x="1915071" y="1788370"/>
            <a:ext cx="9135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2400" b="1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nl-NL" sz="2400" b="1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đặc thù</a:t>
            </a:r>
            <a:r>
              <a:rPr lang="nl-NL" sz="2400" b="1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nl-NL" sz="2400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227E5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400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Hình thành khái niệm nhân hoá</a:t>
            </a:r>
          </a:p>
          <a:p>
            <a:pPr algn="just"/>
            <a:r>
              <a:rPr lang="nl-NL" sz="2400" b="1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Năng lực chung:</a:t>
            </a:r>
            <a:endParaRPr lang="en-US" sz="2400" dirty="0">
              <a:solidFill>
                <a:srgbClr val="227E5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2400" b="1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400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tự chủ, tự học: Em biết tự tìm hiểu câu hỏi, nhiệm vụ trong nhóm.</a:t>
            </a:r>
          </a:p>
          <a:p>
            <a:r>
              <a:rPr lang="nl-NL" sz="2400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giải quyết vấn đề và sáng tạo: giải quyết các tình huống, trả lời câu hỏi.</a:t>
            </a:r>
          </a:p>
          <a:p>
            <a:r>
              <a:rPr lang="nl-NL" sz="2400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giao tiếp hợp tác: biết thảo luận, chia sẻ với bạn.</a:t>
            </a:r>
            <a:endParaRPr lang="en-US" sz="2400" dirty="0">
              <a:solidFill>
                <a:srgbClr val="227E5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227E5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chất: </a:t>
            </a:r>
            <a:endParaRPr lang="en-US" sz="2400" dirty="0">
              <a:solidFill>
                <a:srgbClr val="227E5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400">
                <a:solidFill>
                  <a:srgbClr val="227E5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Yêu nước, nhân ái, chăm chỉ, trách nhiệm.</a:t>
            </a:r>
            <a:endParaRPr lang="en-US" sz="2400" dirty="0">
              <a:solidFill>
                <a:srgbClr val="227E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11">
            <a:extLst>
              <a:ext uri="{FF2B5EF4-FFF2-40B4-BE49-F238E27FC236}">
                <a16:creationId xmlns:a16="http://schemas.microsoft.com/office/drawing/2014/main" id="{737295B8-C597-A4DA-E216-F9AB097184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26" y="4051663"/>
            <a:ext cx="3058111" cy="3044718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E3FE4-FB2E-4000-9789-4524B46378FC}"/>
              </a:ext>
            </a:extLst>
          </p:cNvPr>
          <p:cNvGrpSpPr/>
          <p:nvPr/>
        </p:nvGrpSpPr>
        <p:grpSpPr>
          <a:xfrm>
            <a:off x="2980992" y="1696802"/>
            <a:ext cx="8647729" cy="3963158"/>
            <a:chOff x="2773175" y="827050"/>
            <a:chExt cx="8647729" cy="3963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AD933-CF6A-45B5-A91E-1515ADB5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24" y="1558635"/>
              <a:ext cx="8247780" cy="32315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C14093-2102-4723-8282-736BCACC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2347" flipH="1">
              <a:off x="2773175" y="827050"/>
              <a:ext cx="1463171" cy="1463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F50862-5FDA-424B-8FC1-1CEAA1E2AB78}"/>
                </a:ext>
              </a:extLst>
            </p:cNvPr>
            <p:cNvSpPr txBox="1"/>
            <p:nvPr/>
          </p:nvSpPr>
          <p:spPr>
            <a:xfrm>
              <a:off x="3339484" y="1849583"/>
              <a:ext cx="7866569" cy="272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Nhân hoá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 dùng từ ngữ chỉ người hoặc chỉ đặc điểm, hoạt động,... của người để gọi hoặc tả sự vật, hoặc trò chuyện với vật như trò chuyện với người.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Nhân hoá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giúp cho sự vật trở nên sinh động, gần gũi.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75B332-AD0F-47E5-A475-84E525B94FE4}"/>
              </a:ext>
            </a:extLst>
          </p:cNvPr>
          <p:cNvSpPr txBox="1"/>
          <p:nvPr/>
        </p:nvSpPr>
        <p:spPr>
          <a:xfrm>
            <a:off x="3891768" y="942109"/>
            <a:ext cx="78665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>
                <a:solidFill>
                  <a:srgbClr val="E5004F"/>
                </a:solidFill>
                <a:latin typeface="SVN-Ready" panose="02040603050506020204" pitchFamily="18" charset="0"/>
              </a:rPr>
              <a:t>Em học thuộc ghi nhớ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75998-2A51-42D2-83D8-AF142396B452}"/>
              </a:ext>
            </a:extLst>
          </p:cNvPr>
          <p:cNvSpPr/>
          <p:nvPr/>
        </p:nvSpPr>
        <p:spPr>
          <a:xfrm>
            <a:off x="6096000" y="2613882"/>
            <a:ext cx="5317870" cy="54566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3E8D23-EA5B-46B8-B6E7-E15592DAABB8}"/>
              </a:ext>
            </a:extLst>
          </p:cNvPr>
          <p:cNvSpPr/>
          <p:nvPr/>
        </p:nvSpPr>
        <p:spPr>
          <a:xfrm>
            <a:off x="3544491" y="3152797"/>
            <a:ext cx="5452552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47C0A0-4C82-48D0-9DDC-3AC1B4FB7BE7}"/>
              </a:ext>
            </a:extLst>
          </p:cNvPr>
          <p:cNvSpPr/>
          <p:nvPr/>
        </p:nvSpPr>
        <p:spPr>
          <a:xfrm>
            <a:off x="5723760" y="3643278"/>
            <a:ext cx="3028354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EF26E-1DD6-40E5-AEC9-ADEAEB8CE75D}"/>
              </a:ext>
            </a:extLst>
          </p:cNvPr>
          <p:cNvSpPr/>
          <p:nvPr/>
        </p:nvSpPr>
        <p:spPr>
          <a:xfrm>
            <a:off x="8392885" y="4406378"/>
            <a:ext cx="3020985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ADB35D-EC78-429F-8D99-2FF911CABECC}"/>
              </a:ext>
            </a:extLst>
          </p:cNvPr>
          <p:cNvSpPr/>
          <p:nvPr/>
        </p:nvSpPr>
        <p:spPr>
          <a:xfrm>
            <a:off x="3544491" y="4896859"/>
            <a:ext cx="1843938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76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98" y="943435"/>
            <a:ext cx="3058111" cy="11475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A37C09-2701-A8A4-7C15-DCE499CB0163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A03E9B-05C8-0478-78B9-8B4859C3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B97443-8F68-949E-762D-FA0434901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9CC118-65C0-FE83-8B52-749A48718904}"/>
              </a:ext>
            </a:extLst>
          </p:cNvPr>
          <p:cNvGrpSpPr/>
          <p:nvPr/>
        </p:nvGrpSpPr>
        <p:grpSpPr>
          <a:xfrm>
            <a:off x="3044314" y="1344651"/>
            <a:ext cx="6321564" cy="2804526"/>
            <a:chOff x="4116230" y="1505035"/>
            <a:chExt cx="3516211" cy="28045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AB4756-577A-C09C-F890-3D0D5126D5B0}"/>
                </a:ext>
              </a:extLst>
            </p:cNvPr>
            <p:cNvSpPr txBox="1"/>
            <p:nvPr/>
          </p:nvSpPr>
          <p:spPr>
            <a:xfrm>
              <a:off x="4123962" y="1508794"/>
              <a:ext cx="350847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Chúc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các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con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học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tốt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5BF389-663E-1ACA-192B-320F975F36B6}"/>
                </a:ext>
              </a:extLst>
            </p:cNvPr>
            <p:cNvSpPr txBox="1"/>
            <p:nvPr/>
          </p:nvSpPr>
          <p:spPr>
            <a:xfrm>
              <a:off x="4116230" y="1505035"/>
              <a:ext cx="350847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Chúc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các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con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học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tốt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120100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120100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4267C-93DF-E158-3930-07DFB6AA78BA}"/>
              </a:ext>
            </a:extLst>
          </p:cNvPr>
          <p:cNvGrpSpPr/>
          <p:nvPr/>
        </p:nvGrpSpPr>
        <p:grpSpPr>
          <a:xfrm>
            <a:off x="7033846" y="2402656"/>
            <a:ext cx="4270421" cy="2157739"/>
            <a:chOff x="5519825" y="2343130"/>
            <a:chExt cx="3958661" cy="25018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6E759C-CF83-A4C3-C1EC-D8A7BBA6E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6657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3669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35BA2-8E65-5C0D-93A9-E870BA0D7334}"/>
              </a:ext>
            </a:extLst>
          </p:cNvPr>
          <p:cNvGrpSpPr/>
          <p:nvPr/>
        </p:nvGrpSpPr>
        <p:grpSpPr>
          <a:xfrm>
            <a:off x="2954247" y="2003231"/>
            <a:ext cx="6727372" cy="1569660"/>
            <a:chOff x="2687216" y="1508794"/>
            <a:chExt cx="4945225" cy="15696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80AB9F-E5C9-3319-D982-CC3B7A510AE8}"/>
                </a:ext>
              </a:extLst>
            </p:cNvPr>
            <p:cNvSpPr txBox="1"/>
            <p:nvPr/>
          </p:nvSpPr>
          <p:spPr>
            <a:xfrm>
              <a:off x="2687216" y="1508794"/>
              <a:ext cx="49452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Ready" panose="02040603050506020204" pitchFamily="18" charset="0"/>
                  <a:cs typeface="+mn-cs"/>
                </a:rPr>
                <a:t>KHỞI DỘNG</a:t>
              </a:r>
              <a:endParaRPr kumimoji="0" lang="en-US" sz="9600" b="0" i="0" u="none" strike="noStrike" kern="1200" cap="none" spc="0" normalizeH="0" baseline="0" noProof="0" dirty="0">
                <a:ln w="190500">
                  <a:solidFill>
                    <a:srgbClr val="F1B51D"/>
                  </a:solidFill>
                </a:ln>
                <a:solidFill>
                  <a:srgbClr val="F1B51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Ready" panose="0204060305050602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F25FE-B960-A825-36CB-CFEE910B563B}"/>
                </a:ext>
              </a:extLst>
            </p:cNvPr>
            <p:cNvSpPr txBox="1"/>
            <p:nvPr/>
          </p:nvSpPr>
          <p:spPr>
            <a:xfrm>
              <a:off x="2836506" y="1508794"/>
              <a:ext cx="4646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Ready" panose="02040603050506020204" pitchFamily="18" charset="0"/>
                  <a:cs typeface="+mn-cs"/>
                </a:rPr>
                <a:t>KHỞI 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90438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66ED4562-1DDC-47E7-9E13-60FC96D79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674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2.1. Hình thành khái niệm nhân hoá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542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1553018" y="1693718"/>
            <a:ext cx="939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Gió vườn không mải chơi xa 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Nhắc chị cửa sổ mở ra suốt ngày,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Gió đi lắc lắc cành cây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Giục bác cổ thụ kể ngày xa xưa.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Tìm hoa làn gió nhẹ đưa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Hương thơm tặng bướm ong vừa bay qua.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i="1">
                <a:latin typeface="Arial" panose="020B0604020202020204" pitchFamily="34" charset="0"/>
                <a:cs typeface="Arial" panose="020B0604020202020204" pitchFamily="34" charset="0"/>
              </a:rPr>
              <a:t>Lê Thị Mây</a:t>
            </a:r>
            <a:endParaRPr lang="en-US" alt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976746" y="644237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51D66-2570-4508-8B3A-F11D08D4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39" y="1663312"/>
            <a:ext cx="2310698" cy="1501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519EA-39CF-41E0-A23A-9592D77F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274" y="3115088"/>
            <a:ext cx="2306587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8F4C0-EEE1-47B5-A612-0C586C45B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496" y="1059873"/>
            <a:ext cx="1626141" cy="16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187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04BB-B7E3-4FC3-BAAE-84835E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9" y="782780"/>
            <a:ext cx="5787808" cy="5787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75853" y="674400"/>
            <a:ext cx="53201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B0F0"/>
                </a:solidFill>
                <a:latin typeface="SVN-Ready" panose="02040603050506020204" pitchFamily="18" charset="0"/>
              </a:rPr>
              <a:t>Thảo luận nhóm nhỏ để trả lời câu hỏi</a:t>
            </a:r>
            <a:endParaRPr lang="en-US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76070"/>
      </p:ext>
    </p:extLst>
  </p:cSld>
  <p:clrMapOvr>
    <a:masterClrMapping/>
  </p:clrMapOvr>
  <p:transition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5214835" y="3844636"/>
            <a:ext cx="5355774" cy="1754047"/>
            <a:chOff x="6373369" y="3492338"/>
            <a:chExt cx="4330801" cy="18468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6373369" y="3492338"/>
              <a:ext cx="4330801" cy="1846839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6988023" y="3600391"/>
              <a:ext cx="3101493" cy="16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Cửa sổ – chị,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Cổ thụ – bác.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8433"/>
            <a:ext cx="5760156" cy="1595015"/>
            <a:chOff x="1126896" y="2188087"/>
            <a:chExt cx="5760156" cy="206050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5760156" cy="1766861"/>
            </a:xfrm>
            <a:prstGeom prst="wedgeRoundRectCallout">
              <a:avLst>
                <a:gd name="adj1" fmla="val -28847"/>
                <a:gd name="adj2" fmla="val 78857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495032" y="2228214"/>
              <a:ext cx="4963694" cy="202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a. Cửa sổ và cây cổ thụ được gọi bằng gì?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657454-E12B-F3EE-91AE-4F583110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r="68061" b="84081"/>
          <a:stretch/>
        </p:blipFill>
        <p:spPr>
          <a:xfrm>
            <a:off x="1573255" y="3429000"/>
            <a:ext cx="1094790" cy="1883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064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Normal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223</TotalTime>
  <Words>1219</Words>
  <Application>Microsoft Office PowerPoint</Application>
  <PresentationFormat>Widescreen</PresentationFormat>
  <Paragraphs>113</Paragraphs>
  <Slides>32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SVN-Ready</vt:lpstr>
      <vt:lpstr>UTM Bienvenue</vt:lpstr>
      <vt:lpstr>思源黑体 CN Medium</vt:lpstr>
      <vt:lpstr>思源黑体 CN Normal</vt:lpstr>
      <vt:lpstr>Office Theme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HƯƠNG-0354473852</dc:creator>
  <cp:lastModifiedBy>Administrator</cp:lastModifiedBy>
  <cp:revision>1</cp:revision>
  <dcterms:created xsi:type="dcterms:W3CDTF">2022-06-11T23:55:54Z</dcterms:created>
  <dcterms:modified xsi:type="dcterms:W3CDTF">2024-12-30T13:09:59Z</dcterms:modified>
</cp:coreProperties>
</file>