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4" r:id="rId2"/>
    <p:sldId id="371" r:id="rId3"/>
    <p:sldId id="372" r:id="rId4"/>
    <p:sldId id="373" r:id="rId5"/>
    <p:sldId id="374" r:id="rId6"/>
    <p:sldId id="375" r:id="rId7"/>
    <p:sldId id="377" r:id="rId8"/>
    <p:sldId id="409" r:id="rId9"/>
    <p:sldId id="408" r:id="rId10"/>
    <p:sldId id="378" r:id="rId11"/>
    <p:sldId id="410" r:id="rId12"/>
    <p:sldId id="413" r:id="rId13"/>
    <p:sldId id="412" r:id="rId14"/>
    <p:sldId id="414" r:id="rId15"/>
    <p:sldId id="415" r:id="rId16"/>
    <p:sldId id="397" r:id="rId17"/>
    <p:sldId id="398" r:id="rId18"/>
    <p:sldId id="280" r:id="rId19"/>
    <p:sldId id="272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edoka One" panose="02000000000000000000" pitchFamily="2" charset="0"/>
      <p:regular r:id="rId26"/>
    </p:embeddedFont>
    <p:embeddedFont>
      <p:font typeface="Jumble" panose="02000503000000020004" pitchFamily="2" charset="0"/>
      <p:regular r:id="rId27"/>
    </p:embeddedFont>
    <p:embeddedFont>
      <p:font typeface="Nunito Sans Regular" panose="020B0604020202020204" charset="0"/>
      <p:regular r:id="rId28"/>
    </p:embeddedFont>
    <p:embeddedFont>
      <p:font typeface="Sniglet" panose="020B0604020202020204" charset="0"/>
      <p:regular r:id="rId29"/>
    </p:embeddedFont>
    <p:embeddedFont>
      <p:font typeface="Tenor Sans" panose="020B0604020202020204" charset="0"/>
      <p:regular r:id="rId30"/>
    </p:embeddedFont>
    <p:embeddedFont>
      <p:font typeface="Tenorite" panose="00000500000000000000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1" autoAdjust="0"/>
    <p:restoredTop sz="79450" autoAdjust="0"/>
  </p:normalViewPr>
  <p:slideViewPr>
    <p:cSldViewPr>
      <p:cViewPr varScale="1">
        <p:scale>
          <a:sx n="40" d="100"/>
          <a:sy n="40" d="100"/>
        </p:scale>
        <p:origin x="737" y="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https://www.youtube.com/watch?v=pqDEwPi7vxg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“New version for the song”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song with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think of new words and use them to fill in the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the students into small groups of four or five and ask them to do the task.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practice singing and doing the actions in groups.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Praise students if they have done well.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“New version for the song”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song with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think of new words and use them to fill in the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the students into small groups of four or five and ask them to do the task.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practice singing and doing the actions in groups.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Praise students if they have done well.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each child a word card with a school subject on it. </a:t>
            </a:r>
          </a:p>
          <a:p>
            <a:r>
              <a:rPr lang="en-US" dirty="0"/>
              <a:t>Ask them to stand behind their desks. Say a word at random. </a:t>
            </a:r>
          </a:p>
          <a:p>
            <a:r>
              <a:rPr lang="en-US" dirty="0"/>
              <a:t>If it is the same as the word on their card, they should jump. </a:t>
            </a:r>
          </a:p>
          <a:p>
            <a:r>
              <a:rPr lang="en-US" dirty="0"/>
              <a:t>If it isn’t, they should stay still.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9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Lead-in </a:t>
            </a:r>
          </a:p>
          <a:p>
            <a:r>
              <a:rPr lang="en-US" dirty="0"/>
              <a:t>• Talk about school subjects with the class to set up the context. Ask What do you have today? Art / Math / P.E.? </a:t>
            </a:r>
          </a:p>
          <a:p>
            <a:r>
              <a:rPr lang="en-US" dirty="0"/>
              <a:t>• Introduce the new vocabulary using the Places at school flashcards. </a:t>
            </a:r>
          </a:p>
          <a:p>
            <a:r>
              <a:rPr lang="en-US" dirty="0"/>
              <a:t>• Hold up the cards one at a time. Say the words for children to repeat. </a:t>
            </a:r>
          </a:p>
          <a:p>
            <a:r>
              <a:rPr lang="en-US" dirty="0"/>
              <a:t>• Show the cards in a different order. Children repeat.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Hold up the cards one at a time. Say the words for children to repeat. </a:t>
            </a:r>
          </a:p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Play the second part for children to repeat.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7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Show the cards in a different order. Children repeat.</a:t>
            </a:r>
          </a:p>
          <a:p>
            <a:pPr marL="0" indent="0">
              <a:buFontTx/>
              <a:buNone/>
            </a:pPr>
            <a:r>
              <a:rPr lang="en-US" dirty="0"/>
              <a:t>- Play the whole recording. Children listen and repeat. </a:t>
            </a:r>
          </a:p>
          <a:p>
            <a:pPr marL="0" indent="0">
              <a:buFontTx/>
              <a:buNone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If you have all of these in your school, ask children Where do you have P.E. / art / computer lessons?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1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Point to the pictures. Children tell you what they see.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whole song for children to listen. Then play it again as they follow the words in their books.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Read each line of the song line-by-line for children to repeat after you.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recording for children to sing along. 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Divide the class into four groups and assign each group a word: art room, schoolyard, computer room, and school.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song. Each time children hear their word, they quickly stand up and sit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u="sng" dirty="0"/>
              <a:t>Song actions:</a:t>
            </a:r>
            <a:r>
              <a:rPr lang="en-US" b="1" u="sng" baseline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 we have on Mondays? – show 1 with your finger to mean the first day of the week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art. – draw in the air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go to the art room. – walk on the spot </a:t>
            </a:r>
          </a:p>
          <a:p>
            <a:pPr marL="171450" indent="-171450">
              <a:buFontTx/>
              <a:buChar char="-"/>
            </a:pPr>
            <a:r>
              <a:rPr lang="en-US" dirty="0"/>
              <a:t>Time for class to start! – point at your (imaginary) wristwatch or clock if you have one in the classroom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 we have on Tuesdays? – show 2 with your fingers to mean the second day of the week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math. – mime counting on your fingers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go to the classroom. – walk on the spot 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Let’s start the class! – point at wristwatch or clock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 we have on Thursdays? – show 4 with your fingers to mean the fourth day of the week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English. Wow! – mime reading a book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go to the computer room. – walk on the spot </a:t>
            </a:r>
          </a:p>
          <a:p>
            <a:pPr marL="171450" indent="-171450">
              <a:buFontTx/>
              <a:buChar char="-"/>
            </a:pPr>
            <a:r>
              <a:rPr lang="en-US" dirty="0"/>
              <a:t>I’d like to go there now! – point at wristwatch or clock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 we have on Fridays? – show 5 with your fingers to mean the fifth day of the week </a:t>
            </a:r>
          </a:p>
          <a:p>
            <a:pPr marL="171450" indent="-171450">
              <a:buFontTx/>
              <a:buChar char="-"/>
            </a:pPr>
            <a:r>
              <a:rPr lang="en-US" dirty="0"/>
              <a:t>Oh yes! We have P.E. – hop on the spot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go to the schoolyard. – mime rope skipping 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fun for you and me! – children high-five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82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“New version for the song”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song with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think of new words and use them to fill in the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the students into small groups of four or five and ask them to do the task.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practice singing and doing the actions in groups.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Praise students if they have done well.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75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“New version for the song”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song with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think of new words and use them to fill in the blanks.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the students into small groups of four or five and ask them to do the task.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practice singing and doing the actions in groups.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Praise students if they have done well.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32.jpeg"/><Relationship Id="rId1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21" Type="http://schemas.openxmlformats.org/officeDocument/2006/relationships/image" Target="../media/image6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24" Type="http://schemas.openxmlformats.org/officeDocument/2006/relationships/image" Target="../media/image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openxmlformats.org/officeDocument/2006/relationships/image" Target="../media/image45.svg"/><Relationship Id="rId19" Type="http://schemas.openxmlformats.org/officeDocument/2006/relationships/image" Target="../media/image53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Relationship Id="rId2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gif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pull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D9B48AB-6BDC-37CF-5288-456B0FDBAFFE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456499" y="1990068"/>
            <a:ext cx="6248400" cy="1984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Listen and Sing.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4899" y="1790700"/>
            <a:ext cx="11201400" cy="7953180"/>
          </a:xfrm>
          <a:prstGeom prst="rect">
            <a:avLst/>
          </a:prstGeom>
        </p:spPr>
      </p:pic>
      <p:pic>
        <p:nvPicPr>
          <p:cNvPr id="15" name="Track 052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32658" y="4533900"/>
            <a:ext cx="2827600" cy="28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05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4B3447A-FBBF-E083-46DC-F063A7B9753C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456499" y="1990068"/>
            <a:ext cx="62484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Sing and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4899" y="1541794"/>
            <a:ext cx="11201400" cy="7953180"/>
          </a:xfrm>
          <a:prstGeom prst="rect">
            <a:avLst/>
          </a:prstGeom>
        </p:spPr>
      </p:pic>
      <p:pic>
        <p:nvPicPr>
          <p:cNvPr id="15" name="Track 052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9577" y="4533900"/>
            <a:ext cx="2675200" cy="26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2845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ED9CFDA-BFFB-A5CD-E170-8676DE366361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04800" y="1651522"/>
            <a:ext cx="106309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</a:rPr>
              <a:t>New version for the song</a:t>
            </a:r>
            <a:endParaRPr lang="en-US" sz="6000" b="1" dirty="0">
              <a:solidFill>
                <a:srgbClr val="C00000"/>
              </a:solidFill>
              <a:latin typeface="KG Primary Penmanship Bol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01D191-0D05-D573-A321-8D1C47E6F5EE}"/>
              </a:ext>
            </a:extLst>
          </p:cNvPr>
          <p:cNvGrpSpPr/>
          <p:nvPr/>
        </p:nvGrpSpPr>
        <p:grpSpPr>
          <a:xfrm>
            <a:off x="5867400" y="2835226"/>
            <a:ext cx="7315200" cy="1530849"/>
            <a:chOff x="3307925" y="2296345"/>
            <a:chExt cx="11586477" cy="1530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A07C4-918E-CAD1-CDA7-AAFA7D0B0655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F25205-6E91-5997-2981-BEE27A6BD929}"/>
                </a:ext>
              </a:extLst>
            </p:cNvPr>
            <p:cNvSpPr/>
            <p:nvPr/>
          </p:nvSpPr>
          <p:spPr>
            <a:xfrm>
              <a:off x="6445707" y="2438347"/>
              <a:ext cx="52441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At our school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6E9C605-7C74-B35C-EC7A-A504D2832419}"/>
              </a:ext>
            </a:extLst>
          </p:cNvPr>
          <p:cNvSpPr/>
          <p:nvPr/>
        </p:nvSpPr>
        <p:spPr>
          <a:xfrm>
            <a:off x="2741830" y="4542547"/>
            <a:ext cx="13524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do we have on _________ 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E57823-D5EE-55BE-7FF4-705581A81725}"/>
              </a:ext>
            </a:extLst>
          </p:cNvPr>
          <p:cNvSpPr/>
          <p:nvPr/>
        </p:nvSpPr>
        <p:spPr>
          <a:xfrm>
            <a:off x="4945590" y="5810598"/>
            <a:ext cx="82974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have _________ 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480CC2-F02B-A292-5E27-D2E4BAAF90D2}"/>
              </a:ext>
            </a:extLst>
          </p:cNvPr>
          <p:cNvSpPr/>
          <p:nvPr/>
        </p:nvSpPr>
        <p:spPr>
          <a:xfrm>
            <a:off x="2611611" y="7054489"/>
            <a:ext cx="12866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go to the _______________ .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F902D-16DC-8AEF-6A18-574CC09CE87F}"/>
              </a:ext>
            </a:extLst>
          </p:cNvPr>
          <p:cNvSpPr/>
          <p:nvPr/>
        </p:nvSpPr>
        <p:spPr>
          <a:xfrm>
            <a:off x="4485366" y="8431290"/>
            <a:ext cx="88641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Time for class to start!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50114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ED9CFDA-BFFB-A5CD-E170-8676DE366361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04800" y="1651522"/>
            <a:ext cx="106309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</a:rPr>
              <a:t>New version for the song</a:t>
            </a:r>
            <a:endParaRPr lang="en-US" sz="6000" b="1" dirty="0">
              <a:solidFill>
                <a:srgbClr val="C00000"/>
              </a:solidFill>
              <a:latin typeface="KG Primary Penmanship Bol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01D191-0D05-D573-A321-8D1C47E6F5EE}"/>
              </a:ext>
            </a:extLst>
          </p:cNvPr>
          <p:cNvGrpSpPr/>
          <p:nvPr/>
        </p:nvGrpSpPr>
        <p:grpSpPr>
          <a:xfrm>
            <a:off x="5867400" y="2835226"/>
            <a:ext cx="7315200" cy="1530849"/>
            <a:chOff x="3307925" y="2296345"/>
            <a:chExt cx="11586477" cy="1530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A07C4-918E-CAD1-CDA7-AAFA7D0B0655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F25205-6E91-5997-2981-BEE27A6BD929}"/>
                </a:ext>
              </a:extLst>
            </p:cNvPr>
            <p:cNvSpPr/>
            <p:nvPr/>
          </p:nvSpPr>
          <p:spPr>
            <a:xfrm>
              <a:off x="6445707" y="2438347"/>
              <a:ext cx="52441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At our school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6E9C605-7C74-B35C-EC7A-A504D2832419}"/>
              </a:ext>
            </a:extLst>
          </p:cNvPr>
          <p:cNvSpPr/>
          <p:nvPr/>
        </p:nvSpPr>
        <p:spPr>
          <a:xfrm>
            <a:off x="2741830" y="4542547"/>
            <a:ext cx="13524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do we have on _________ 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E57823-D5EE-55BE-7FF4-705581A81725}"/>
              </a:ext>
            </a:extLst>
          </p:cNvPr>
          <p:cNvSpPr/>
          <p:nvPr/>
        </p:nvSpPr>
        <p:spPr>
          <a:xfrm>
            <a:off x="4945590" y="5810598"/>
            <a:ext cx="82974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have _________ 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480CC2-F02B-A292-5E27-D2E4BAAF90D2}"/>
              </a:ext>
            </a:extLst>
          </p:cNvPr>
          <p:cNvSpPr/>
          <p:nvPr/>
        </p:nvSpPr>
        <p:spPr>
          <a:xfrm>
            <a:off x="2611611" y="7054489"/>
            <a:ext cx="12866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go to the _______________ .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F902D-16DC-8AEF-6A18-574CC09CE87F}"/>
              </a:ext>
            </a:extLst>
          </p:cNvPr>
          <p:cNvSpPr/>
          <p:nvPr/>
        </p:nvSpPr>
        <p:spPr>
          <a:xfrm>
            <a:off x="4979448" y="8431290"/>
            <a:ext cx="78760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start the class!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362938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ED9CFDA-BFFB-A5CD-E170-8676DE366361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04800" y="1651522"/>
            <a:ext cx="106309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</a:rPr>
              <a:t>New version for the song</a:t>
            </a:r>
            <a:endParaRPr lang="en-US" sz="6000" b="1" dirty="0">
              <a:solidFill>
                <a:srgbClr val="C00000"/>
              </a:solidFill>
              <a:latin typeface="KG Primary Penmanship Bol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01D191-0D05-D573-A321-8D1C47E6F5EE}"/>
              </a:ext>
            </a:extLst>
          </p:cNvPr>
          <p:cNvGrpSpPr/>
          <p:nvPr/>
        </p:nvGrpSpPr>
        <p:grpSpPr>
          <a:xfrm>
            <a:off x="5867400" y="2835226"/>
            <a:ext cx="7315200" cy="1530849"/>
            <a:chOff x="3307925" y="2296345"/>
            <a:chExt cx="11586477" cy="1530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A07C4-918E-CAD1-CDA7-AAFA7D0B0655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F25205-6E91-5997-2981-BEE27A6BD929}"/>
                </a:ext>
              </a:extLst>
            </p:cNvPr>
            <p:cNvSpPr/>
            <p:nvPr/>
          </p:nvSpPr>
          <p:spPr>
            <a:xfrm>
              <a:off x="6445707" y="2438347"/>
              <a:ext cx="52441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At our school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6E9C605-7C74-B35C-EC7A-A504D2832419}"/>
              </a:ext>
            </a:extLst>
          </p:cNvPr>
          <p:cNvSpPr/>
          <p:nvPr/>
        </p:nvSpPr>
        <p:spPr>
          <a:xfrm>
            <a:off x="2741830" y="4542547"/>
            <a:ext cx="13524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do we have on _________ 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E57823-D5EE-55BE-7FF4-705581A81725}"/>
              </a:ext>
            </a:extLst>
          </p:cNvPr>
          <p:cNvSpPr/>
          <p:nvPr/>
        </p:nvSpPr>
        <p:spPr>
          <a:xfrm>
            <a:off x="3698968" y="5810598"/>
            <a:ext cx="107906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have _________ . Wow!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480CC2-F02B-A292-5E27-D2E4BAAF90D2}"/>
              </a:ext>
            </a:extLst>
          </p:cNvPr>
          <p:cNvSpPr/>
          <p:nvPr/>
        </p:nvSpPr>
        <p:spPr>
          <a:xfrm>
            <a:off x="2611611" y="7054489"/>
            <a:ext cx="12866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go to the _______________ .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F902D-16DC-8AEF-6A18-574CC09CE87F}"/>
              </a:ext>
            </a:extLst>
          </p:cNvPr>
          <p:cNvSpPr/>
          <p:nvPr/>
        </p:nvSpPr>
        <p:spPr>
          <a:xfrm>
            <a:off x="4184109" y="8431290"/>
            <a:ext cx="94666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I’d like to go there now!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117201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ED9CFDA-BFFB-A5CD-E170-8676DE366361}"/>
              </a:ext>
            </a:extLst>
          </p:cNvPr>
          <p:cNvSpPr/>
          <p:nvPr/>
        </p:nvSpPr>
        <p:spPr>
          <a:xfrm>
            <a:off x="407492" y="153563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04800" y="1651522"/>
            <a:ext cx="106309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</a:rPr>
              <a:t>New version for the song</a:t>
            </a:r>
            <a:endParaRPr lang="en-US" sz="6000" b="1" dirty="0">
              <a:solidFill>
                <a:srgbClr val="C00000"/>
              </a:solidFill>
              <a:latin typeface="KG Primary Penmanship Bol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01D191-0D05-D573-A321-8D1C47E6F5EE}"/>
              </a:ext>
            </a:extLst>
          </p:cNvPr>
          <p:cNvGrpSpPr/>
          <p:nvPr/>
        </p:nvGrpSpPr>
        <p:grpSpPr>
          <a:xfrm>
            <a:off x="5867400" y="2835226"/>
            <a:ext cx="7315200" cy="1530849"/>
            <a:chOff x="3307925" y="2296345"/>
            <a:chExt cx="11586477" cy="1530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A07C4-918E-CAD1-CDA7-AAFA7D0B0655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F25205-6E91-5997-2981-BEE27A6BD929}"/>
                </a:ext>
              </a:extLst>
            </p:cNvPr>
            <p:cNvSpPr/>
            <p:nvPr/>
          </p:nvSpPr>
          <p:spPr>
            <a:xfrm>
              <a:off x="6445707" y="2438347"/>
              <a:ext cx="52441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At our school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6E9C605-7C74-B35C-EC7A-A504D2832419}"/>
              </a:ext>
            </a:extLst>
          </p:cNvPr>
          <p:cNvSpPr/>
          <p:nvPr/>
        </p:nvSpPr>
        <p:spPr>
          <a:xfrm>
            <a:off x="2741830" y="4542547"/>
            <a:ext cx="13524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do we have on _________ 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E57823-D5EE-55BE-7FF4-705581A81725}"/>
              </a:ext>
            </a:extLst>
          </p:cNvPr>
          <p:cNvSpPr/>
          <p:nvPr/>
        </p:nvSpPr>
        <p:spPr>
          <a:xfrm>
            <a:off x="3291678" y="5810598"/>
            <a:ext cx="116052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Oh yes! We have _________ .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480CC2-F02B-A292-5E27-D2E4BAAF90D2}"/>
              </a:ext>
            </a:extLst>
          </p:cNvPr>
          <p:cNvSpPr/>
          <p:nvPr/>
        </p:nvSpPr>
        <p:spPr>
          <a:xfrm>
            <a:off x="2611611" y="7054489"/>
            <a:ext cx="12866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go to the _______________ .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F902D-16DC-8AEF-6A18-574CC09CE87F}"/>
              </a:ext>
            </a:extLst>
          </p:cNvPr>
          <p:cNvSpPr/>
          <p:nvPr/>
        </p:nvSpPr>
        <p:spPr>
          <a:xfrm>
            <a:off x="4241180" y="8431290"/>
            <a:ext cx="9352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fun for you and me! 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86780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3FCE3A8-0D3B-E794-1943-7214C3A880CF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83889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493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D6060D8-7B5B-AA4B-09C3-F291EDFB4D79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/>
          <p:cNvSpPr txBox="1"/>
          <p:nvPr/>
        </p:nvSpPr>
        <p:spPr>
          <a:xfrm>
            <a:off x="2244468" y="2048435"/>
            <a:ext cx="57904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pic>
        <p:nvPicPr>
          <p:cNvPr id="23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92" y="3123014"/>
            <a:ext cx="5792502" cy="54652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292" y="4305300"/>
            <a:ext cx="1039670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Revise the words and the patterns. </a:t>
            </a:r>
          </a:p>
          <a:p>
            <a:pPr marL="571500" marR="0" lvl="0" indent="-57150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Do the exercises in Workbook page 34.</a:t>
            </a:r>
          </a:p>
          <a:p>
            <a:pPr marL="571500" marR="0" lvl="0" indent="-57150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Prepare for the next lesson </a:t>
            </a:r>
          </a:p>
          <a:p>
            <a:pPr marR="0" lvl="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   (Unit 4 - Lesson 4).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38562"/>
      </p:ext>
    </p:extLst>
  </p:cSld>
  <p:clrMapOvr>
    <a:masterClrMapping/>
  </p:clrMapOvr>
  <p:transition spd="slow">
    <p:push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728539" y="1631990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47887" y="1095237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push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158085" y="7354708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509235" y="4942283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29980" y="7305873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192188" y="4103355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3721" y="3377603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43601" y="4977649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791010">
            <a:off x="885625" y="6411669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3575560" y="7821299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229043" y="1100980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515ADFCA-A286-9147-AD03-C7B80C5D5BC9}"/>
              </a:ext>
            </a:extLst>
          </p:cNvPr>
          <p:cNvSpPr/>
          <p:nvPr/>
        </p:nvSpPr>
        <p:spPr>
          <a:xfrm>
            <a:off x="649098" y="1545156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pic>
        <p:nvPicPr>
          <p:cNvPr id="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790" y="1760606"/>
            <a:ext cx="1972879" cy="2643656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>
          <a:xfrm>
            <a:off x="15208717" y="1545156"/>
            <a:ext cx="2813981" cy="1624070"/>
            <a:chOff x="0" y="0"/>
            <a:chExt cx="5507640" cy="3144349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6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7" name="TextBox 13"/>
          <p:cNvSpPr txBox="1"/>
          <p:nvPr/>
        </p:nvSpPr>
        <p:spPr>
          <a:xfrm>
            <a:off x="1461900" y="2426533"/>
            <a:ext cx="16078200" cy="18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F0000"/>
                </a:solidFill>
                <a:latin typeface="KG Primary Penmanship Bold"/>
              </a:rPr>
              <a:t>We have English!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7480302" y="1458587"/>
            <a:ext cx="4041396" cy="1453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Unit 4 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6049637" y="4190843"/>
            <a:ext cx="7128837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3 - Song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7" y="6124448"/>
            <a:ext cx="4704936" cy="3172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56" y="6515100"/>
            <a:ext cx="3760127" cy="2632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288" y="6301652"/>
            <a:ext cx="2745414" cy="2664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49" y="6114922"/>
            <a:ext cx="3315478" cy="31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75439"/>
      </p:ext>
    </p:extLst>
  </p:cSld>
  <p:clrMapOvr>
    <a:masterClrMapping/>
  </p:clrMapOvr>
  <p:transition spd="slow">
    <p:pull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7C0E897-0392-EFC0-5659-08C0DE77373E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pic>
        <p:nvPicPr>
          <p:cNvPr id="3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002" y="1852473"/>
            <a:ext cx="1235400" cy="1655435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>
          <a:xfrm>
            <a:off x="15272313" y="1558699"/>
            <a:ext cx="2813981" cy="1624070"/>
            <a:chOff x="0" y="0"/>
            <a:chExt cx="5507640" cy="3144349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6" name="Picture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TextBox 6"/>
          <p:cNvSpPr txBox="1"/>
          <p:nvPr/>
        </p:nvSpPr>
        <p:spPr>
          <a:xfrm>
            <a:off x="2838094" y="1621119"/>
            <a:ext cx="13198198" cy="217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00"/>
                </a:solidFill>
                <a:latin typeface="KG Primary Penmanship Bold"/>
              </a:rPr>
              <a:t> </a:t>
            </a:r>
            <a:r>
              <a:rPr lang="en-US" sz="12000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5097" y="3845482"/>
            <a:ext cx="11164192" cy="57039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055908"/>
      </p:ext>
    </p:extLst>
  </p:cSld>
  <p:clrMapOvr>
    <a:masterClrMapping/>
  </p:clrMapOvr>
  <p:transition spd="slow">
    <p:pull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2F29A7E-EBE7-F71A-F66E-DBA76ABB1AC7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2229" y="4287805"/>
            <a:ext cx="3107859" cy="482691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06777" y="4287805"/>
            <a:ext cx="2402868" cy="1838194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2000" y="2171813"/>
            <a:ext cx="1809055" cy="1906093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742672" y="3848100"/>
            <a:ext cx="2153256" cy="240587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72341">
            <a:off x="447401" y="7333505"/>
            <a:ext cx="3368967" cy="24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6173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8969167-1669-A713-CD30-5E4D1890FA48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47065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2743200" y="1267385"/>
            <a:ext cx="13468706" cy="1987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JUMP!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2" name="Picture 2" descr="Galt Toys, Hop, Skip Jump Game, Active Game, Ages Years Plus |  ecomsa.oauife.edu.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5" b="15473"/>
          <a:stretch/>
        </p:blipFill>
        <p:spPr bwMode="auto">
          <a:xfrm>
            <a:off x="5029200" y="3390900"/>
            <a:ext cx="8512381" cy="6220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514F3CD-09E9-A1CF-4A05-77AF3F47EBEB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3074" name="Picture 2" descr="Well Done Good Job Sticker by SplashLearn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00" y="2247900"/>
            <a:ext cx="6858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lapp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58293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lapp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7618" y="5823629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22747"/>
      </p:ext>
    </p:extLst>
  </p:cSld>
  <p:clrMapOvr>
    <a:masterClrMapping/>
  </p:clrMapOvr>
  <p:transition spd="slow">
    <p:split/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DD8DBC2-8F1A-8795-7598-1D41D52CCB5F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81000" y="1015025"/>
            <a:ext cx="7391400" cy="20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31" y="3857222"/>
            <a:ext cx="17121538" cy="466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31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4868198-1F4E-37C4-5301-759A09E3E50F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43966" y="1103103"/>
            <a:ext cx="94488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Listen and Point.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4783" r="38587"/>
          <a:stretch/>
        </p:blipFill>
        <p:spPr>
          <a:xfrm>
            <a:off x="6603371" y="3828986"/>
            <a:ext cx="5249892" cy="4886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r="75000"/>
          <a:stretch/>
        </p:blipFill>
        <p:spPr>
          <a:xfrm>
            <a:off x="686542" y="3828986"/>
            <a:ext cx="5249892" cy="510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73156" t="247" r="214" b="-247"/>
          <a:stretch/>
        </p:blipFill>
        <p:spPr>
          <a:xfrm>
            <a:off x="12496800" y="3695700"/>
            <a:ext cx="5123709" cy="4886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8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C92155C-0F96-FB62-B46B-974D08A84CD6}"/>
              </a:ext>
            </a:extLst>
          </p:cNvPr>
          <p:cNvSpPr/>
          <p:nvPr/>
        </p:nvSpPr>
        <p:spPr>
          <a:xfrm>
            <a:off x="457200" y="155263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457200" y="958982"/>
            <a:ext cx="9706386" cy="20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C00000"/>
                </a:solidFill>
                <a:latin typeface="KG Primary Penmanship Bold"/>
              </a:rPr>
              <a:t>Listen and Repeat. </a:t>
            </a:r>
          </a:p>
        </p:txBody>
      </p:sp>
      <p:pic>
        <p:nvPicPr>
          <p:cNvPr id="22" name="Track 0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82200" y="1709384"/>
            <a:ext cx="1498600" cy="149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8A745-3114-7E69-08D6-A3DB18C1CE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783" r="38587"/>
          <a:stretch/>
        </p:blipFill>
        <p:spPr>
          <a:xfrm>
            <a:off x="6603371" y="3828986"/>
            <a:ext cx="5249892" cy="4886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CAF84-371F-CC75-E06D-EAA6BC0B5D5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000"/>
          <a:stretch/>
        </p:blipFill>
        <p:spPr>
          <a:xfrm>
            <a:off x="686542" y="3828986"/>
            <a:ext cx="5249892" cy="510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3464C-074E-DDC7-20B2-5F53403CC8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156" t="247" r="214" b="-247"/>
          <a:stretch/>
        </p:blipFill>
        <p:spPr>
          <a:xfrm>
            <a:off x="12496800" y="3695700"/>
            <a:ext cx="5123709" cy="4886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8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1078</Words>
  <Application>Microsoft Office PowerPoint</Application>
  <PresentationFormat>Custom</PresentationFormat>
  <Paragraphs>123</Paragraphs>
  <Slides>19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Nunito Sans Regular</vt:lpstr>
      <vt:lpstr>Tenorite</vt:lpstr>
      <vt:lpstr>Tenor Sans</vt:lpstr>
      <vt:lpstr>Calibri</vt:lpstr>
      <vt:lpstr>Arial</vt:lpstr>
      <vt:lpstr>Jumble</vt:lpstr>
      <vt:lpstr>Fredoka One</vt:lpstr>
      <vt:lpstr>KG Primary Penmanship Bold</vt:lpstr>
      <vt:lpstr>Sniglet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60</cp:revision>
  <dcterms:created xsi:type="dcterms:W3CDTF">2006-08-16T00:00:00Z</dcterms:created>
  <dcterms:modified xsi:type="dcterms:W3CDTF">2023-08-08T11:09:04Z</dcterms:modified>
  <dc:identifier>DAFV1pFi9-g</dc:identifier>
</cp:coreProperties>
</file>