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Lst>
  <p:notesMasterIdLst>
    <p:notesMasterId r:id="rId32"/>
  </p:notesMasterIdLst>
  <p:handoutMasterIdLst>
    <p:handoutMasterId r:id="rId33"/>
  </p:handoutMasterIdLst>
  <p:sldIdLst>
    <p:sldId id="256" r:id="rId4"/>
    <p:sldId id="280" r:id="rId5"/>
    <p:sldId id="275" r:id="rId6"/>
    <p:sldId id="276" r:id="rId7"/>
    <p:sldId id="277" r:id="rId8"/>
    <p:sldId id="278" r:id="rId9"/>
    <p:sldId id="279" r:id="rId10"/>
    <p:sldId id="257" r:id="rId11"/>
    <p:sldId id="281" r:id="rId12"/>
    <p:sldId id="282" r:id="rId13"/>
    <p:sldId id="427" r:id="rId14"/>
    <p:sldId id="428" r:id="rId15"/>
    <p:sldId id="429" r:id="rId16"/>
    <p:sldId id="430" r:id="rId17"/>
    <p:sldId id="431" r:id="rId18"/>
    <p:sldId id="432" r:id="rId19"/>
    <p:sldId id="433" r:id="rId20"/>
    <p:sldId id="440" r:id="rId21"/>
    <p:sldId id="446" r:id="rId22"/>
    <p:sldId id="441" r:id="rId23"/>
    <p:sldId id="443" r:id="rId24"/>
    <p:sldId id="444" r:id="rId25"/>
    <p:sldId id="445" r:id="rId26"/>
    <p:sldId id="447" r:id="rId27"/>
    <p:sldId id="448" r:id="rId28"/>
    <p:sldId id="449" r:id="rId29"/>
    <p:sldId id="273" r:id="rId30"/>
    <p:sldId id="264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E2742"/>
    <a:srgbClr val="008080"/>
    <a:srgbClr val="B2467E"/>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79167" autoAdjust="0"/>
  </p:normalViewPr>
  <p:slideViewPr>
    <p:cSldViewPr snapToGrid="0">
      <p:cViewPr varScale="1">
        <p:scale>
          <a:sx n="64" d="100"/>
          <a:sy n="64" d="100"/>
        </p:scale>
        <p:origin x="966" y="72"/>
      </p:cViewPr>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740251-593A-41CE-952E-8845888DF409}" type="datetimeFigureOut">
              <a:rPr lang="en-US" smtClean="0"/>
              <a:t>11/5/2023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9D8D8-5E08-4E3D-AF90-BADEBC8ED66D}" type="slidenum">
              <a:rPr lang="en-US" smtClean="0"/>
              <a:t>‹#›</a:t>
            </a:fld>
            <a:endParaRPr lang="en-US"/>
          </a:p>
        </p:txBody>
      </p:sp>
    </p:spTree>
    <p:extLst>
      <p:ext uri="{BB962C8B-B14F-4D97-AF65-F5344CB8AC3E}">
        <p14:creationId xmlns:p14="http://schemas.microsoft.com/office/powerpoint/2010/main" val="2363735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9E87F3-5F60-4FCA-B384-6225F44F78C2}" type="datetimeFigureOut">
              <a:rPr lang="en-US" smtClean="0"/>
              <a:t>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9E3167-88AA-4AFF-B51B-FFE8C551E0F4}" type="slidenum">
              <a:rPr lang="en-US" smtClean="0"/>
              <a:t>‹#›</a:t>
            </a:fld>
            <a:endParaRPr lang="en-US"/>
          </a:p>
        </p:txBody>
      </p:sp>
    </p:spTree>
    <p:extLst>
      <p:ext uri="{BB962C8B-B14F-4D97-AF65-F5344CB8AC3E}">
        <p14:creationId xmlns:p14="http://schemas.microsoft.com/office/powerpoint/2010/main" val="114338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E795C-27D3-4404-9671-CD26A80278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76775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674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1F0C55-0DB5-4665-88E8-FE4CDD6E3214}" type="datetimeFigureOut">
              <a:rPr lang="en-US" smtClean="0"/>
              <a:t>11/5/2023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2C6714-2B7A-41C5-9A61-30AD412C3F74}" type="slidenum">
              <a:rPr lang="en-US" smtClean="0"/>
              <a:t>‹#›</a:t>
            </a:fld>
            <a:endParaRPr lang="en-US"/>
          </a:p>
        </p:txBody>
      </p:sp>
    </p:spTree>
    <p:extLst>
      <p:ext uri="{BB962C8B-B14F-4D97-AF65-F5344CB8AC3E}">
        <p14:creationId xmlns:p14="http://schemas.microsoft.com/office/powerpoint/2010/main" val="2512367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5_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BB71681-F23B-DC4D-ADE2-0C76B801F1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01" y="342899"/>
            <a:ext cx="971550" cy="971550"/>
          </a:xfrm>
          <a:prstGeom prst="rect">
            <a:avLst/>
          </a:prstGeom>
        </p:spPr>
      </p:pic>
    </p:spTree>
    <p:extLst>
      <p:ext uri="{BB962C8B-B14F-4D97-AF65-F5344CB8AC3E}">
        <p14:creationId xmlns:p14="http://schemas.microsoft.com/office/powerpoint/2010/main" val="25698868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2073378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3429418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1788610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B6B4309-45E7-4CB5-9E00-F905C9FC902E}" type="datetimeFigureOut">
              <a:rPr lang="zh-CN" altLang="en-US" smtClean="0"/>
              <a:t>2023/11/5</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08A35BCF-9C02-4DA9-8BEF-D7AB5ED1971D}" type="slidenum">
              <a:rPr lang="zh-CN" altLang="en-US" smtClean="0"/>
              <a:t>‹#›</a:t>
            </a:fld>
            <a:endParaRPr lang="zh-CN" altLang="en-US"/>
          </a:p>
        </p:txBody>
      </p:sp>
      <p:pic>
        <p:nvPicPr>
          <p:cNvPr id="7" name="图片 6">
            <a:extLst>
              <a:ext uri="{FF2B5EF4-FFF2-40B4-BE49-F238E27FC236}">
                <a16:creationId xmlns:a16="http://schemas.microsoft.com/office/drawing/2014/main" id="{B74CE8B9-D3ED-4BA4-B587-B94AC7BA5B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3866104189"/>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B6B4309-45E7-4CB5-9E00-F905C9FC902E}" type="datetimeFigureOut">
              <a:rPr lang="zh-CN" altLang="en-US" smtClean="0"/>
              <a:t>2023/11/5</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08A35BCF-9C02-4DA9-8BEF-D7AB5ED1971D}" type="slidenum">
              <a:rPr lang="zh-CN" altLang="en-US" smtClean="0"/>
              <a:t>‹#›</a:t>
            </a:fld>
            <a:endParaRPr lang="zh-CN" altLang="en-US"/>
          </a:p>
        </p:txBody>
      </p:sp>
      <p:pic>
        <p:nvPicPr>
          <p:cNvPr id="8" name="图片 7">
            <a:extLst>
              <a:ext uri="{FF2B5EF4-FFF2-40B4-BE49-F238E27FC236}">
                <a16:creationId xmlns:a16="http://schemas.microsoft.com/office/drawing/2014/main" id="{B59CBA46-FDC6-46EE-8736-EE40838993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3862017993"/>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B6B4309-45E7-4CB5-9E00-F905C9FC902E}" type="datetimeFigureOut">
              <a:rPr lang="zh-CN" altLang="en-US" smtClean="0"/>
              <a:t>2023/11/5</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08A35BCF-9C02-4DA9-8BEF-D7AB5ED1971D}" type="slidenum">
              <a:rPr lang="zh-CN" altLang="en-US" smtClean="0"/>
              <a:t>‹#›</a:t>
            </a:fld>
            <a:endParaRPr lang="zh-CN" altLang="en-US"/>
          </a:p>
        </p:txBody>
      </p:sp>
      <p:pic>
        <p:nvPicPr>
          <p:cNvPr id="8" name="图片 7">
            <a:extLst>
              <a:ext uri="{FF2B5EF4-FFF2-40B4-BE49-F238E27FC236}">
                <a16:creationId xmlns:a16="http://schemas.microsoft.com/office/drawing/2014/main" id="{673DD989-B404-47B3-8E76-A410E4DD5A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1073072490"/>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134118"/>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3480260217"/>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3"/>
          <p:cNvPicPr>
            <a:picLocks noChangeAspect="1"/>
          </p:cNvPicPr>
          <p:nvPr userDrawn="1"/>
        </p:nvPicPr>
        <p:blipFill rotWithShape="1">
          <a:blip r:embed="rId2">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8" name="图片 5"/>
          <p:cNvPicPr>
            <a:picLocks noChangeAspect="1"/>
          </p:cNvPicPr>
          <p:nvPr userDrawn="1"/>
        </p:nvPicPr>
        <p:blipFill rotWithShape="1">
          <a:blip r:embed="rId3">
            <a:extLst>
              <a:ext uri="{28A0092B-C50C-407E-A947-70E740481C1C}">
                <a14:useLocalDpi xmlns:a14="http://schemas.microsoft.com/office/drawing/2010/main" val="0"/>
              </a:ext>
            </a:extLst>
          </a:blip>
          <a:srcRect l="2222" b="59259"/>
          <a:stretch/>
        </p:blipFill>
        <p:spPr>
          <a:xfrm>
            <a:off x="0" y="955"/>
            <a:ext cx="11921067" cy="2328334"/>
          </a:xfrm>
          <a:prstGeom prst="rect">
            <a:avLst/>
          </a:prstGeom>
        </p:spPr>
      </p:pic>
    </p:spTree>
    <p:extLst>
      <p:ext uri="{BB962C8B-B14F-4D97-AF65-F5344CB8AC3E}">
        <p14:creationId xmlns:p14="http://schemas.microsoft.com/office/powerpoint/2010/main" val="3765904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F2F06AD-CD97-481F-8E3C-FEE77B078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pic>
        <p:nvPicPr>
          <p:cNvPr id="3" name="Picture 2">
            <a:extLst>
              <a:ext uri="{FF2B5EF4-FFF2-40B4-BE49-F238E27FC236}">
                <a16:creationId xmlns:a16="http://schemas.microsoft.com/office/drawing/2014/main" id="{4E1CA9B9-A7C1-49F8-83E2-EAFD663A2865}"/>
              </a:ext>
            </a:extLst>
          </p:cNvPr>
          <p:cNvPicPr>
            <a:picLocks noChangeAspect="1"/>
          </p:cNvPicPr>
          <p:nvPr userDrawn="1"/>
        </p:nvPicPr>
        <p:blipFill>
          <a:blip r:embed="rId3"/>
          <a:stretch>
            <a:fillRect/>
          </a:stretch>
        </p:blipFill>
        <p:spPr>
          <a:xfrm>
            <a:off x="-14415385" y="805062"/>
            <a:ext cx="1751437" cy="1751437"/>
          </a:xfrm>
          <a:prstGeom prst="rect">
            <a:avLst/>
          </a:prstGeom>
        </p:spPr>
      </p:pic>
      <p:pic>
        <p:nvPicPr>
          <p:cNvPr id="4" name="Picture 3">
            <a:extLst>
              <a:ext uri="{FF2B5EF4-FFF2-40B4-BE49-F238E27FC236}">
                <a16:creationId xmlns:a16="http://schemas.microsoft.com/office/drawing/2014/main" id="{C71378A7-EAC7-49CF-A421-2E4D8F2A4C15}"/>
              </a:ext>
            </a:extLst>
          </p:cNvPr>
          <p:cNvPicPr>
            <a:picLocks noChangeAspect="1"/>
          </p:cNvPicPr>
          <p:nvPr userDrawn="1"/>
        </p:nvPicPr>
        <p:blipFill>
          <a:blip r:embed="rId3"/>
          <a:stretch>
            <a:fillRect/>
          </a:stretch>
        </p:blipFill>
        <p:spPr>
          <a:xfrm>
            <a:off x="23537131" y="1669432"/>
            <a:ext cx="1751437" cy="1751437"/>
          </a:xfrm>
          <a:prstGeom prst="rect">
            <a:avLst/>
          </a:prstGeom>
        </p:spPr>
      </p:pic>
    </p:spTree>
    <p:extLst>
      <p:ext uri="{BB962C8B-B14F-4D97-AF65-F5344CB8AC3E}">
        <p14:creationId xmlns:p14="http://schemas.microsoft.com/office/powerpoint/2010/main" val="2214829702"/>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255257"/>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791423"/>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523665"/>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330444"/>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384749"/>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655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438150" y="361950"/>
            <a:ext cx="11239500" cy="6153150"/>
          </a:xfrm>
          <a:prstGeom prst="rect">
            <a:avLst/>
          </a:prstGeom>
          <a:solidFill>
            <a:schemeClr val="bg1"/>
          </a:solidFill>
          <a:ln>
            <a:noFill/>
          </a:ln>
          <a:effectLst>
            <a:outerShdw blurRad="50800" dist="38100" algn="l"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2"/>
          <p:cNvPicPr>
            <a:picLocks noChangeAspect="1"/>
          </p:cNvPicPr>
          <p:nvPr userDrawn="1"/>
        </p:nvPicPr>
        <p:blipFill rotWithShape="1">
          <a:blip r:embed="rId2">
            <a:extLst>
              <a:ext uri="{28A0092B-C50C-407E-A947-70E740481C1C}">
                <a14:useLocalDpi xmlns:a14="http://schemas.microsoft.com/office/drawing/2010/main" val="0"/>
              </a:ext>
            </a:extLst>
          </a:blip>
          <a:srcRect t="40148" b="21334"/>
          <a:stretch/>
        </p:blipFill>
        <p:spPr>
          <a:xfrm>
            <a:off x="0" y="3581401"/>
            <a:ext cx="12192000" cy="3276600"/>
          </a:xfrm>
          <a:prstGeom prst="rect">
            <a:avLst/>
          </a:prstGeom>
        </p:spPr>
      </p:pic>
    </p:spTree>
    <p:extLst>
      <p:ext uri="{BB962C8B-B14F-4D97-AF65-F5344CB8AC3E}">
        <p14:creationId xmlns:p14="http://schemas.microsoft.com/office/powerpoint/2010/main" val="321437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70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21F0C55-0DB5-4665-88E8-FE4CDD6E3214}" type="datetimeFigureOut">
              <a:rPr lang="en-US" smtClean="0"/>
              <a:t>11/5/2023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F2C6714-2B7A-41C5-9A61-30AD412C3F74}" type="slidenum">
              <a:rPr lang="en-US" smtClean="0"/>
              <a:t>‹#›</a:t>
            </a:fld>
            <a:endParaRPr lang="en-US"/>
          </a:p>
        </p:txBody>
      </p:sp>
    </p:spTree>
    <p:extLst>
      <p:ext uri="{BB962C8B-B14F-4D97-AF65-F5344CB8AC3E}">
        <p14:creationId xmlns:p14="http://schemas.microsoft.com/office/powerpoint/2010/main" val="2472733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1F0C55-0DB5-4665-88E8-FE4CDD6E3214}" type="datetimeFigureOut">
              <a:rPr lang="en-US" smtClean="0"/>
              <a:t>11/5/2023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F2C6714-2B7A-41C5-9A61-30AD412C3F74}" type="slidenum">
              <a:rPr lang="en-US" smtClean="0"/>
              <a:t>‹#›</a:t>
            </a:fld>
            <a:endParaRPr lang="en-US"/>
          </a:p>
        </p:txBody>
      </p:sp>
    </p:spTree>
    <p:extLst>
      <p:ext uri="{BB962C8B-B14F-4D97-AF65-F5344CB8AC3E}">
        <p14:creationId xmlns:p14="http://schemas.microsoft.com/office/powerpoint/2010/main" val="2330195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1F0C55-0DB5-4665-88E8-FE4CDD6E3214}" type="datetimeFigureOut">
              <a:rPr lang="en-US" smtClean="0"/>
              <a:t>11/5/2023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F2C6714-2B7A-41C5-9A61-30AD412C3F74}" type="slidenum">
              <a:rPr lang="en-US" smtClean="0"/>
              <a:t>‹#›</a:t>
            </a:fld>
            <a:endParaRPr lang="en-US"/>
          </a:p>
        </p:txBody>
      </p:sp>
    </p:spTree>
    <p:extLst>
      <p:ext uri="{BB962C8B-B14F-4D97-AF65-F5344CB8AC3E}">
        <p14:creationId xmlns:p14="http://schemas.microsoft.com/office/powerpoint/2010/main" val="1888863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1F0C55-0DB5-4665-88E8-FE4CDD6E3214}" type="datetimeFigureOut">
              <a:rPr lang="en-US" smtClean="0"/>
              <a:t>11/5/2023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2C6714-2B7A-41C5-9A61-30AD412C3F74}" type="slidenum">
              <a:rPr lang="en-US" smtClean="0"/>
              <a:t>‹#›</a:t>
            </a:fld>
            <a:endParaRPr lang="en-US"/>
          </a:p>
        </p:txBody>
      </p:sp>
    </p:spTree>
    <p:extLst>
      <p:ext uri="{BB962C8B-B14F-4D97-AF65-F5344CB8AC3E}">
        <p14:creationId xmlns:p14="http://schemas.microsoft.com/office/powerpoint/2010/main" val="4015387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A52B718-24D1-F79B-9111-47CFD624A8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2"/>
          <p:cNvPicPr>
            <a:picLocks noChangeAspect="1"/>
          </p:cNvPicPr>
          <p:nvPr userDrawn="1"/>
        </p:nvPicPr>
        <p:blipFill rotWithShape="1">
          <a:blip r:embed="rId13">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8" name="图片 12"/>
          <p:cNvPicPr>
            <a:picLocks noChangeAspect="1"/>
          </p:cNvPicPr>
          <p:nvPr userDrawn="1"/>
        </p:nvPicPr>
        <p:blipFill rotWithShape="1">
          <a:blip r:embed="rId14">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Tree>
    <p:extLst>
      <p:ext uri="{BB962C8B-B14F-4D97-AF65-F5344CB8AC3E}">
        <p14:creationId xmlns:p14="http://schemas.microsoft.com/office/powerpoint/2010/main" val="3807211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BE4CDCB-6487-F88D-0572-7BA8B9C4360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13442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AE844E0-0A4F-C7AA-17B1-B3E749C42B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60265349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8.xml"/><Relationship Id="rId2" Type="http://schemas.openxmlformats.org/officeDocument/2006/relationships/slide" Target="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slide" Target="slide7.xml"/><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slide" Target="slide4.xml"/><Relationship Id="rId4" Type="http://schemas.openxmlformats.org/officeDocument/2006/relationships/image" Target="../media/image17.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slide" Target="slide4.xml"/><Relationship Id="rId4" Type="http://schemas.openxmlformats.org/officeDocument/2006/relationships/image" Target="../media/image17.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2" y="0"/>
            <a:ext cx="12192000" cy="6858000"/>
          </a:xfrm>
          <a:prstGeom prst="rect">
            <a:avLst/>
          </a:prstGeom>
        </p:spPr>
      </p:pic>
      <p:pic>
        <p:nvPicPr>
          <p:cNvPr id="5"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2" y="0"/>
            <a:ext cx="12192000" cy="2330245"/>
          </a:xfrm>
          <a:prstGeom prst="rect">
            <a:avLst/>
          </a:prstGeom>
        </p:spPr>
      </p:pic>
      <p:pic>
        <p:nvPicPr>
          <p:cNvPr id="6"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2" y="3437466"/>
            <a:ext cx="12192000" cy="3420533"/>
          </a:xfrm>
          <a:prstGeom prst="rect">
            <a:avLst/>
          </a:prstGeom>
        </p:spPr>
      </p:pic>
      <p:pic>
        <p:nvPicPr>
          <p:cNvPr id="7"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0" y="0"/>
            <a:ext cx="11921067" cy="2328334"/>
          </a:xfrm>
          <a:prstGeom prst="rect">
            <a:avLst/>
          </a:prstGeom>
        </p:spPr>
      </p:pic>
      <p:pic>
        <p:nvPicPr>
          <p:cNvPr id="8"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1123950"/>
            <a:ext cx="12192000" cy="5734051"/>
          </a:xfrm>
          <a:prstGeom prst="rect">
            <a:avLst/>
          </a:prstGeom>
        </p:spPr>
      </p:pic>
      <p:sp>
        <p:nvSpPr>
          <p:cNvPr id="14" name="矩形: 圆角 16">
            <a:extLst>
              <a:ext uri="{FF2B5EF4-FFF2-40B4-BE49-F238E27FC236}">
                <a16:creationId xmlns:a16="http://schemas.microsoft.com/office/drawing/2014/main" id="{8C14046D-F732-340D-BCF3-B7773A69F385}"/>
              </a:ext>
            </a:extLst>
          </p:cNvPr>
          <p:cNvSpPr/>
          <p:nvPr/>
        </p:nvSpPr>
        <p:spPr>
          <a:xfrm>
            <a:off x="4590122" y="4321743"/>
            <a:ext cx="2628825" cy="642975"/>
          </a:xfrm>
          <a:prstGeom prst="roundRect">
            <a:avLst>
              <a:gd name="adj" fmla="val 50000"/>
            </a:avLst>
          </a:prstGeom>
          <a:solidFill>
            <a:srgbClr val="1D7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latin typeface="#9Slide04 Goku" panose="02000503000000020004" pitchFamily="2" charset="0"/>
                <a:ea typeface="字魂131号-酷乐潮玩体" panose="00000500000000000000" pitchFamily="2" charset="-122"/>
                <a:sym typeface="Arial" panose="020B0604020202020204" pitchFamily="34" charset="0"/>
              </a:rPr>
              <a:t>Trang 113</a:t>
            </a:r>
            <a:endParaRPr lang="zh-CN" altLang="en-US" sz="4000" dirty="0">
              <a:latin typeface="#9Slide04 Goku" panose="02000503000000020004" pitchFamily="2" charset="0"/>
              <a:ea typeface="字魂131号-酷乐潮玩体" panose="00000500000000000000" pitchFamily="2" charset="-122"/>
              <a:sym typeface="Arial" panose="020B0604020202020204" pitchFamily="34" charset="0"/>
            </a:endParaRPr>
          </a:p>
        </p:txBody>
      </p:sp>
      <p:pic>
        <p:nvPicPr>
          <p:cNvPr id="2" name="Picture 1">
            <a:extLst>
              <a:ext uri="{FF2B5EF4-FFF2-40B4-BE49-F238E27FC236}">
                <a16:creationId xmlns:a16="http://schemas.microsoft.com/office/drawing/2014/main" id="{24A5F876-8F9B-49E8-8042-DAA2E007847B}"/>
              </a:ext>
            </a:extLst>
          </p:cNvPr>
          <p:cNvPicPr>
            <a:picLocks noChangeAspect="1"/>
          </p:cNvPicPr>
          <p:nvPr/>
        </p:nvPicPr>
        <p:blipFill>
          <a:blip r:embed="rId6"/>
          <a:stretch>
            <a:fillRect/>
          </a:stretch>
        </p:blipFill>
        <p:spPr>
          <a:xfrm>
            <a:off x="475001" y="2194453"/>
            <a:ext cx="11241998" cy="2469094"/>
          </a:xfrm>
          <a:prstGeom prst="rect">
            <a:avLst/>
          </a:prstGeom>
        </p:spPr>
      </p:pic>
      <p:pic>
        <p:nvPicPr>
          <p:cNvPr id="3" name="Picture 2">
            <a:extLst>
              <a:ext uri="{FF2B5EF4-FFF2-40B4-BE49-F238E27FC236}">
                <a16:creationId xmlns:a16="http://schemas.microsoft.com/office/drawing/2014/main" id="{7C2F1AF1-1E8B-4BF6-912B-47CDD5DD9A8C}"/>
              </a:ext>
            </a:extLst>
          </p:cNvPr>
          <p:cNvPicPr>
            <a:picLocks noChangeAspect="1"/>
          </p:cNvPicPr>
          <p:nvPr/>
        </p:nvPicPr>
        <p:blipFill>
          <a:blip r:embed="rId7"/>
          <a:stretch>
            <a:fillRect/>
          </a:stretch>
        </p:blipFill>
        <p:spPr>
          <a:xfrm>
            <a:off x="2665162" y="782288"/>
            <a:ext cx="7242676" cy="2213040"/>
          </a:xfrm>
          <a:prstGeom prst="rect">
            <a:avLst/>
          </a:prstGeom>
        </p:spPr>
      </p:pic>
      <p:sp>
        <p:nvSpPr>
          <p:cNvPr id="10" name="TextBox 9">
            <a:extLst>
              <a:ext uri="{FF2B5EF4-FFF2-40B4-BE49-F238E27FC236}">
                <a16:creationId xmlns:a16="http://schemas.microsoft.com/office/drawing/2014/main" id="{0803840A-D00C-A364-2DBC-81227A591D02}"/>
              </a:ext>
            </a:extLst>
          </p:cNvPr>
          <p:cNvSpPr txBox="1"/>
          <p:nvPr/>
        </p:nvSpPr>
        <p:spPr>
          <a:xfrm>
            <a:off x="10023735" y="5734050"/>
            <a:ext cx="454389" cy="369332"/>
          </a:xfrm>
          <a:prstGeom prst="rect">
            <a:avLst/>
          </a:prstGeom>
          <a:noFill/>
        </p:spPr>
        <p:txBody>
          <a:bodyPr wrap="square" rtlCol="0">
            <a:spAutoFit/>
          </a:bodyPr>
          <a:lstStyle/>
          <a:p>
            <a:r>
              <a:rPr lang="en-US"/>
              <a:t>1</a:t>
            </a:r>
          </a:p>
        </p:txBody>
      </p:sp>
    </p:spTree>
    <p:extLst>
      <p:ext uri="{BB962C8B-B14F-4D97-AF65-F5344CB8AC3E}">
        <p14:creationId xmlns:p14="http://schemas.microsoft.com/office/powerpoint/2010/main" val="335829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58A5F1-AE06-8B09-B648-CD63AFD789AD}"/>
              </a:ext>
            </a:extLst>
          </p:cNvPr>
          <p:cNvSpPr txBox="1"/>
          <p:nvPr/>
        </p:nvSpPr>
        <p:spPr>
          <a:xfrm>
            <a:off x="12369669" y="6062957"/>
            <a:ext cx="454389" cy="369332"/>
          </a:xfrm>
          <a:prstGeom prst="rect">
            <a:avLst/>
          </a:prstGeom>
          <a:noFill/>
        </p:spPr>
        <p:txBody>
          <a:bodyPr wrap="square" rtlCol="0">
            <a:spAutoFit/>
          </a:bodyPr>
          <a:lstStyle/>
          <a:p>
            <a:r>
              <a:rPr lang="en-US"/>
              <a:t>3</a:t>
            </a:r>
          </a:p>
        </p:txBody>
      </p:sp>
      <p:grpSp>
        <p:nvGrpSpPr>
          <p:cNvPr id="4" name="Group 3"/>
          <p:cNvGrpSpPr/>
          <p:nvPr/>
        </p:nvGrpSpPr>
        <p:grpSpPr>
          <a:xfrm>
            <a:off x="1773251" y="189580"/>
            <a:ext cx="9557888" cy="596768"/>
            <a:chOff x="1045516" y="639105"/>
            <a:chExt cx="9445455" cy="1173748"/>
          </a:xfrm>
        </p:grpSpPr>
        <p:sp>
          <p:nvSpPr>
            <p:cNvPr id="2" name="Rounded Rectangle 1"/>
            <p:cNvSpPr/>
            <p:nvPr/>
          </p:nvSpPr>
          <p:spPr>
            <a:xfrm>
              <a:off x="1045516" y="639105"/>
              <a:ext cx="7725361" cy="1173748"/>
            </a:xfrm>
            <a:prstGeom prst="round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139051" y="771967"/>
              <a:ext cx="9351920" cy="9080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1.</a:t>
              </a:r>
              <a:r>
                <a:rPr kumimoji="0" lang="vi-VN" sz="2400" b="1"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a:t>
              </a:r>
              <a:r>
                <a:rPr kumimoji="0" lang="vi-VN" sz="2400" b="1" i="0" u="none" strike="noStrike" kern="1200" cap="none" spc="0" normalizeH="0" baseline="0" noProof="0">
                  <a:ln>
                    <a:noFill/>
                  </a:ln>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Đọc các đoạn thơ sau và thực hiện yêu cầu:</a:t>
              </a:r>
              <a:endParaRPr kumimoji="0" lang="en-US" sz="2400" b="1" i="0" u="none" strike="noStrike" kern="1200" cap="none" spc="0" normalizeH="0" baseline="0" noProof="0">
                <a:ln>
                  <a:noFill/>
                </a:ln>
                <a:effectLst/>
                <a:uLnTx/>
                <a:uFillTx/>
                <a:latin typeface="UTM Avo" panose="02040603050506020204" pitchFamily="18" charset="0"/>
                <a:ea typeface="+mn-ea"/>
                <a:cs typeface="Times New Roman" panose="02020603050405020304" pitchFamily="18" charset="0"/>
              </a:endParaRPr>
            </a:p>
          </p:txBody>
        </p:sp>
      </p:grpSp>
      <p:sp>
        <p:nvSpPr>
          <p:cNvPr id="35" name="TextBox 34"/>
          <p:cNvSpPr txBox="1"/>
          <p:nvPr/>
        </p:nvSpPr>
        <p:spPr>
          <a:xfrm>
            <a:off x="804309" y="957127"/>
            <a:ext cx="8815542" cy="830997"/>
          </a:xfrm>
          <a:prstGeom prst="rect">
            <a:avLst/>
          </a:prstGeom>
          <a:noFill/>
        </p:spPr>
        <p:txBody>
          <a:bodyPr wrap="square" rtlCol="0">
            <a:spAutoFit/>
          </a:bodyPr>
          <a:lstStyle/>
          <a:p>
            <a:pPr lvl="0"/>
            <a:r>
              <a:rPr lang="vi-VN" sz="2400" b="1">
                <a:solidFill>
                  <a:srgbClr val="4472C4">
                    <a:lumMod val="50000"/>
                  </a:srgbClr>
                </a:solidFill>
                <a:latin typeface="UTM Avo" panose="02040603050506020204" pitchFamily="18" charset="0"/>
                <a:cs typeface="Times New Roman" panose="02020603050405020304" pitchFamily="18" charset="0"/>
              </a:rPr>
              <a:t>a.</a:t>
            </a:r>
            <a:r>
              <a:rPr lang="en-US" sz="2400" b="1">
                <a:solidFill>
                  <a:srgbClr val="4472C4">
                    <a:lumMod val="50000"/>
                  </a:srgbClr>
                </a:solidFill>
                <a:latin typeface="UTM Avo" panose="02040603050506020204" pitchFamily="18" charset="0"/>
                <a:cs typeface="Times New Roman" panose="02020603050405020304" pitchFamily="18" charset="0"/>
              </a:rPr>
              <a:t> </a:t>
            </a:r>
            <a:r>
              <a:rPr lang="vi-VN" sz="2400" b="1">
                <a:solidFill>
                  <a:srgbClr val="4472C4">
                    <a:lumMod val="50000"/>
                  </a:srgbClr>
                </a:solidFill>
                <a:latin typeface="UTM Avo" panose="02040603050506020204" pitchFamily="18" charset="0"/>
                <a:cs typeface="Times New Roman" panose="02020603050405020304" pitchFamily="18" charset="0"/>
              </a:rPr>
              <a:t>Mỗi sự vật in đậm được tả bằng những từ ngữ nào?</a:t>
            </a:r>
          </a:p>
          <a:p>
            <a:pPr lvl="0"/>
            <a:r>
              <a:rPr lang="vi-VN" sz="2400" b="1">
                <a:solidFill>
                  <a:srgbClr val="4472C4">
                    <a:lumMod val="50000"/>
                  </a:srgbClr>
                </a:solidFill>
                <a:latin typeface="UTM Avo" panose="02040603050506020204" pitchFamily="18" charset="0"/>
                <a:cs typeface="Times New Roman" panose="02020603050405020304" pitchFamily="18" charset="0"/>
              </a:rPr>
              <a:t>b.</a:t>
            </a:r>
            <a:r>
              <a:rPr lang="en-US" sz="2400" b="1">
                <a:solidFill>
                  <a:srgbClr val="4472C4">
                    <a:lumMod val="50000"/>
                  </a:srgbClr>
                </a:solidFill>
                <a:latin typeface="UTM Avo" panose="02040603050506020204" pitchFamily="18" charset="0"/>
                <a:cs typeface="Times New Roman" panose="02020603050405020304" pitchFamily="18" charset="0"/>
              </a:rPr>
              <a:t> </a:t>
            </a:r>
            <a:r>
              <a:rPr lang="vi-VN" sz="2400" b="1">
                <a:solidFill>
                  <a:srgbClr val="4472C4">
                    <a:lumMod val="50000"/>
                  </a:srgbClr>
                </a:solidFill>
                <a:latin typeface="UTM Avo" panose="02040603050506020204" pitchFamily="18" charset="0"/>
                <a:cs typeface="Times New Roman" panose="02020603050405020304" pitchFamily="18" charset="0"/>
              </a:rPr>
              <a:t>Cách tả ấy có tác dụng gì?</a:t>
            </a:r>
            <a:endParaRPr kumimoji="0" lang="en-US" sz="24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id="{2C753CB7-A970-49C0-9A27-A1F071BC31EF}"/>
              </a:ext>
            </a:extLst>
          </p:cNvPr>
          <p:cNvSpPr txBox="1"/>
          <p:nvPr/>
        </p:nvSpPr>
        <p:spPr>
          <a:xfrm>
            <a:off x="6513094" y="1600197"/>
            <a:ext cx="5678906" cy="4832092"/>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Trông kìa: </a:t>
            </a:r>
            <a:r>
              <a:rPr lang="en-US" sz="2800" b="1">
                <a:latin typeface="Arial" panose="020B0604020202020204" pitchFamily="34" charset="0"/>
                <a:cs typeface="Arial" panose="020B0604020202020204" pitchFamily="34" charset="0"/>
              </a:rPr>
              <a:t>Quả thị</a:t>
            </a:r>
            <a:r>
              <a:rPr lang="en-US" sz="2800">
                <a:latin typeface="Arial" panose="020B0604020202020204" pitchFamily="34" charset="0"/>
                <a:cs typeface="Arial" panose="020B0604020202020204" pitchFamily="34" charset="0"/>
              </a:rPr>
              <a:t> vàng</a:t>
            </a:r>
          </a:p>
          <a:p>
            <a:r>
              <a:rPr lang="en-US" sz="2800">
                <a:latin typeface="Arial" panose="020B0604020202020204" pitchFamily="34" charset="0"/>
                <a:cs typeface="Arial" panose="020B0604020202020204" pitchFamily="34" charset="0"/>
              </a:rPr>
              <a:t>Dắt mùa thu vào phố </a:t>
            </a:r>
          </a:p>
          <a:p>
            <a:r>
              <a:rPr lang="en-US" sz="2800">
                <a:latin typeface="Arial" panose="020B0604020202020204" pitchFamily="34" charset="0"/>
                <a:cs typeface="Arial" panose="020B0604020202020204" pitchFamily="34" charset="0"/>
              </a:rPr>
              <a:t>Mang theo câu chuyện cổ </a:t>
            </a:r>
          </a:p>
          <a:p>
            <a:r>
              <a:rPr lang="en-US" sz="2800">
                <a:latin typeface="Arial" panose="020B0604020202020204" pitchFamily="34" charset="0"/>
                <a:cs typeface="Arial" panose="020B0604020202020204" pitchFamily="34" charset="0"/>
              </a:rPr>
              <a:t>Thị kể bằng mùi hương.</a:t>
            </a:r>
          </a:p>
          <a:p>
            <a:r>
              <a:rPr lang="en-US" sz="2800">
                <a:latin typeface="Arial" panose="020B0604020202020204" pitchFamily="34" charset="0"/>
                <a:cs typeface="Arial" panose="020B0604020202020204" pitchFamily="34" charset="0"/>
              </a:rPr>
              <a:t>          	</a:t>
            </a:r>
            <a:r>
              <a:rPr lang="en-US" sz="2400" i="1">
                <a:latin typeface="Arial" panose="020B0604020202020204" pitchFamily="34" charset="0"/>
                <a:cs typeface="Arial" panose="020B0604020202020204" pitchFamily="34" charset="0"/>
              </a:rPr>
              <a:t>Nguyễn Hoàng Sơn</a:t>
            </a:r>
            <a:endParaRPr lang="en-US" sz="2800" i="1">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Có một mùa vũ hội</a:t>
            </a:r>
          </a:p>
          <a:p>
            <a:r>
              <a:rPr lang="en-US" sz="2800">
                <a:latin typeface="Arial" panose="020B0604020202020204" pitchFamily="34" charset="0"/>
                <a:cs typeface="Arial" panose="020B0604020202020204" pitchFamily="34" charset="0"/>
              </a:rPr>
              <a:t>Muôn loài </a:t>
            </a:r>
            <a:r>
              <a:rPr lang="en-US" sz="2800" b="1">
                <a:latin typeface="Arial" panose="020B0604020202020204" pitchFamily="34" charset="0"/>
                <a:cs typeface="Arial" panose="020B0604020202020204" pitchFamily="34" charset="0"/>
              </a:rPr>
              <a:t>chim</a:t>
            </a:r>
            <a:r>
              <a:rPr lang="en-US" sz="2800">
                <a:latin typeface="Arial" panose="020B0604020202020204" pitchFamily="34" charset="0"/>
                <a:cs typeface="Arial" panose="020B0604020202020204" pitchFamily="34" charset="0"/>
              </a:rPr>
              <a:t> hoà ca </a:t>
            </a:r>
          </a:p>
          <a:p>
            <a:r>
              <a:rPr lang="en-US" sz="2800" b="1">
                <a:latin typeface="Arial" panose="020B0604020202020204" pitchFamily="34" charset="0"/>
                <a:cs typeface="Arial" panose="020B0604020202020204" pitchFamily="34" charset="0"/>
              </a:rPr>
              <a:t>Mây</a:t>
            </a:r>
            <a:r>
              <a:rPr lang="en-US" sz="2800">
                <a:latin typeface="Arial" panose="020B0604020202020204" pitchFamily="34" charset="0"/>
                <a:cs typeface="Arial" panose="020B0604020202020204" pitchFamily="34" charset="0"/>
              </a:rPr>
              <a:t> choàng khăn cho núi</a:t>
            </a:r>
          </a:p>
          <a:p>
            <a:r>
              <a:rPr lang="en-US" sz="2800">
                <a:latin typeface="Arial" panose="020B0604020202020204" pitchFamily="34" charset="0"/>
                <a:cs typeface="Arial" panose="020B0604020202020204" pitchFamily="34" charset="0"/>
              </a:rPr>
              <a:t>Bâng khuâng bác </a:t>
            </a:r>
            <a:r>
              <a:rPr lang="en-US" sz="2800" b="1">
                <a:latin typeface="Arial" panose="020B0604020202020204" pitchFamily="34" charset="0"/>
                <a:cs typeface="Arial" panose="020B0604020202020204" pitchFamily="34" charset="0"/>
              </a:rPr>
              <a:t>lim</a:t>
            </a:r>
            <a:r>
              <a:rPr lang="en-US" sz="2800">
                <a:latin typeface="Arial" panose="020B0604020202020204" pitchFamily="34" charset="0"/>
                <a:cs typeface="Arial" panose="020B0604020202020204" pitchFamily="34" charset="0"/>
              </a:rPr>
              <a:t> già.</a:t>
            </a:r>
          </a:p>
          <a:p>
            <a:r>
              <a:rPr lang="en-US" sz="2800">
                <a:latin typeface="Arial" panose="020B0604020202020204" pitchFamily="34" charset="0"/>
                <a:cs typeface="Arial" panose="020B0604020202020204" pitchFamily="34" charset="0"/>
              </a:rPr>
              <a:t>		</a:t>
            </a:r>
            <a:r>
              <a:rPr lang="vi-VN" sz="2400" i="1">
                <a:latin typeface="Arial" panose="020B0604020202020204" pitchFamily="34" charset="0"/>
                <a:cs typeface="Arial" panose="020B0604020202020204" pitchFamily="34" charset="0"/>
              </a:rPr>
              <a:t>Lê Đăng Sơn</a:t>
            </a:r>
            <a:endParaRPr lang="en-US" sz="2800" i="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D5E07D5-93F1-4E7D-8D08-4AA9D2AB73AF}"/>
              </a:ext>
            </a:extLst>
          </p:cNvPr>
          <p:cNvSpPr txBox="1"/>
          <p:nvPr/>
        </p:nvSpPr>
        <p:spPr>
          <a:xfrm>
            <a:off x="804309" y="1959120"/>
            <a:ext cx="5076727" cy="3908762"/>
          </a:xfrm>
          <a:prstGeom prst="rect">
            <a:avLst/>
          </a:prstGeom>
          <a:noFill/>
        </p:spPr>
        <p:txBody>
          <a:bodyPr wrap="square" rtlCol="0">
            <a:spAutoFit/>
          </a:bodyPr>
          <a:lstStyle/>
          <a:p>
            <a:r>
              <a:rPr lang="vi-VN" sz="2800"/>
              <a:t>Sau trận mưa đầu mùa         Trời mây sạch thêm ra</a:t>
            </a:r>
            <a:endParaRPr lang="en-US" sz="2800"/>
          </a:p>
          <a:p>
            <a:r>
              <a:rPr lang="vi-VN" sz="2800" b="1"/>
              <a:t>Hàng xoan</a:t>
            </a:r>
            <a:r>
              <a:rPr lang="vi-VN" sz="2800"/>
              <a:t> thay áo mới </a:t>
            </a:r>
            <a:endParaRPr lang="en-US" sz="2800"/>
          </a:p>
          <a:p>
            <a:r>
              <a:rPr lang="vi-VN" sz="2800"/>
              <a:t>Màu xanh, xanh nõn nà.</a:t>
            </a:r>
          </a:p>
          <a:p>
            <a:r>
              <a:rPr lang="vi-VN" sz="2800"/>
              <a:t>Những </a:t>
            </a:r>
            <a:r>
              <a:rPr lang="vi-VN" sz="2800" b="1"/>
              <a:t>chùm hoa</a:t>
            </a:r>
            <a:r>
              <a:rPr lang="vi-VN" sz="2800"/>
              <a:t> bối rối </a:t>
            </a:r>
            <a:endParaRPr lang="en-US" sz="2800"/>
          </a:p>
          <a:p>
            <a:r>
              <a:rPr lang="vi-VN" sz="2800"/>
              <a:t>Một mùi hương thơm nồng Đàn </a:t>
            </a:r>
            <a:r>
              <a:rPr lang="vi-VN" sz="2800" b="1"/>
              <a:t>chào mào</a:t>
            </a:r>
            <a:r>
              <a:rPr lang="vi-VN" sz="2800"/>
              <a:t> trẩy hội </a:t>
            </a:r>
            <a:endParaRPr lang="en-US" sz="2800"/>
          </a:p>
          <a:p>
            <a:r>
              <a:rPr lang="vi-VN" sz="2800"/>
              <a:t>Rạng ngày đã sang sông.</a:t>
            </a:r>
            <a:endParaRPr lang="en-US" sz="2800"/>
          </a:p>
          <a:p>
            <a:r>
              <a:rPr lang="en-US" sz="2400">
                <a:latin typeface="Arial" panose="020B0604020202020204" pitchFamily="34" charset="0"/>
                <a:cs typeface="Arial" panose="020B0604020202020204" pitchFamily="34" charset="0"/>
              </a:rPr>
              <a:t>		</a:t>
            </a:r>
            <a:r>
              <a:rPr lang="en-US" sz="2400" i="1">
                <a:latin typeface="Arial" panose="020B0604020202020204" pitchFamily="34" charset="0"/>
                <a:cs typeface="Arial" panose="020B0604020202020204" pitchFamily="34" charset="0"/>
              </a:rPr>
              <a:t>Nguyễn Thanh Toàn </a:t>
            </a:r>
          </a:p>
        </p:txBody>
      </p:sp>
    </p:spTree>
    <p:extLst>
      <p:ext uri="{BB962C8B-B14F-4D97-AF65-F5344CB8AC3E}">
        <p14:creationId xmlns:p14="http://schemas.microsoft.com/office/powerpoint/2010/main" val="1448379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500"/>
                                        <p:tgtEl>
                                          <p:spTgt spid="35"/>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5504BB-B7E3-4FC3-BAAE-84835ED8DA08}"/>
              </a:ext>
            </a:extLst>
          </p:cNvPr>
          <p:cNvPicPr>
            <a:picLocks noChangeAspect="1"/>
          </p:cNvPicPr>
          <p:nvPr/>
        </p:nvPicPr>
        <p:blipFill>
          <a:blip r:embed="rId2"/>
          <a:stretch>
            <a:fillRect/>
          </a:stretch>
        </p:blipFill>
        <p:spPr>
          <a:xfrm>
            <a:off x="5922819" y="782780"/>
            <a:ext cx="5787808" cy="5787808"/>
          </a:xfrm>
          <a:prstGeom prst="rect">
            <a:avLst/>
          </a:prstGeom>
        </p:spPr>
      </p:pic>
      <p:sp>
        <p:nvSpPr>
          <p:cNvPr id="5" name="TextBox 4">
            <a:extLst>
              <a:ext uri="{FF2B5EF4-FFF2-40B4-BE49-F238E27FC236}">
                <a16:creationId xmlns:a16="http://schemas.microsoft.com/office/drawing/2014/main" id="{B2252570-F0A4-4709-875E-29B05294BDCB}"/>
              </a:ext>
            </a:extLst>
          </p:cNvPr>
          <p:cNvSpPr txBox="1"/>
          <p:nvPr/>
        </p:nvSpPr>
        <p:spPr>
          <a:xfrm>
            <a:off x="775853" y="674400"/>
            <a:ext cx="5320147" cy="5509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00B0F0"/>
                </a:solidFill>
                <a:effectLst/>
                <a:uLnTx/>
                <a:uFillTx/>
                <a:latin typeface="SVN-Ready" panose="02040603050506020204" pitchFamily="18" charset="0"/>
                <a:cs typeface="+mn-cs"/>
              </a:rPr>
              <a:t>Thảo luận nhóm nhỏ để trả lời câu hỏi</a:t>
            </a:r>
            <a:endParaRPr kumimoji="0" lang="en-US" sz="2000" b="0" i="0" u="none" strike="noStrike" kern="1200" cap="none" spc="0" normalizeH="0" baseline="0" noProof="0">
              <a:ln>
                <a:noFill/>
              </a:ln>
              <a:solidFill>
                <a:srgbClr val="00B0F0"/>
              </a:solidFill>
              <a:effectLst/>
              <a:uLnTx/>
              <a:uFillTx/>
              <a:latin typeface="思源黑体 CN Normal"/>
              <a:cs typeface="+mn-cs"/>
            </a:endParaRPr>
          </a:p>
        </p:txBody>
      </p:sp>
    </p:spTree>
    <p:extLst>
      <p:ext uri="{BB962C8B-B14F-4D97-AF65-F5344CB8AC3E}">
        <p14:creationId xmlns:p14="http://schemas.microsoft.com/office/powerpoint/2010/main" val="2383976070"/>
      </p:ext>
    </p:extLst>
  </p:cSld>
  <p:clrMapOvr>
    <a:masterClrMapping/>
  </p:clrMapOvr>
  <p:transition advTm="3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860050" y="981011"/>
            <a:ext cx="105490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rPr>
              <a:t>a.</a:t>
            </a:r>
            <a:r>
              <a:rPr kumimoji="0" lang="en-US" sz="28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rPr>
              <a:t> </a:t>
            </a:r>
            <a:r>
              <a:rPr kumimoji="0" lang="vi-VN" sz="28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rPr>
              <a:t>Mỗi sự vật in đậm được tả bằng những từ ngữ nào?</a:t>
            </a:r>
          </a:p>
        </p:txBody>
      </p:sp>
      <p:sp>
        <p:nvSpPr>
          <p:cNvPr id="8" name="TextBox 7">
            <a:extLst>
              <a:ext uri="{FF2B5EF4-FFF2-40B4-BE49-F238E27FC236}">
                <a16:creationId xmlns:a16="http://schemas.microsoft.com/office/drawing/2014/main" id="{DD5E07D5-93F1-4E7D-8D08-4AA9D2AB73AF}"/>
              </a:ext>
            </a:extLst>
          </p:cNvPr>
          <p:cNvSpPr txBox="1"/>
          <p:nvPr/>
        </p:nvSpPr>
        <p:spPr>
          <a:xfrm>
            <a:off x="565448" y="1641573"/>
            <a:ext cx="5076727"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Sau trận mưa đầu mùa         Trời mây sạch thêm ra</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Hàng xoan</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thay áo mới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Màu xanh, xanh nõn nà.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Những </a:t>
            </a: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n-ea"/>
                <a:cs typeface="+mn-cs"/>
              </a:rPr>
              <a:t>chùm hoa</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bối rối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Một mùi hương thơm nồng Đàn </a:t>
            </a: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n-ea"/>
                <a:cs typeface="+mn-cs"/>
              </a:rPr>
              <a:t>chào mào</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trẩy hội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Rạng ngày đã sang sông.</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Nguyễn Thanh Toàn </a:t>
            </a:r>
          </a:p>
        </p:txBody>
      </p:sp>
      <p:pic>
        <p:nvPicPr>
          <p:cNvPr id="1026" name="Picture 2" descr="Dấu Mũi Tên Hình ảnh PNG | Vector Và Các Tập Tin PSD | Tải Về Miễn Phí Trên  Pngtree">
            <a:extLst>
              <a:ext uri="{FF2B5EF4-FFF2-40B4-BE49-F238E27FC236}">
                <a16:creationId xmlns:a16="http://schemas.microsoft.com/office/drawing/2014/main" id="{9AA75FFC-65FD-4398-9AAA-D8F6649DFB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982820" flipH="1">
            <a:off x="5141655" y="2888401"/>
            <a:ext cx="1415107" cy="14151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F54668D-23A8-40A5-9B9A-6F6BEFE902B8}"/>
              </a:ext>
            </a:extLst>
          </p:cNvPr>
          <p:cNvSpPr/>
          <p:nvPr/>
        </p:nvSpPr>
        <p:spPr>
          <a:xfrm>
            <a:off x="6546034" y="1806014"/>
            <a:ext cx="4828854" cy="4274050"/>
          </a:xfrm>
          <a:prstGeom prst="roundRect">
            <a:avLst/>
          </a:prstGeom>
          <a:solidFill>
            <a:schemeClr val="accent4">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3905B5E-2163-4EF1-9F22-8E1500B144CE}"/>
              </a:ext>
            </a:extLst>
          </p:cNvPr>
          <p:cNvSpPr txBox="1"/>
          <p:nvPr/>
        </p:nvSpPr>
        <p:spPr>
          <a:xfrm>
            <a:off x="6753068" y="1927102"/>
            <a:ext cx="4442787" cy="4031873"/>
          </a:xfrm>
          <a:prstGeom prst="rect">
            <a:avLst/>
          </a:prstGeom>
          <a:noFill/>
        </p:spPr>
        <p:txBody>
          <a:bodyPr wrap="square" rtlCol="0">
            <a:spAutoFit/>
          </a:bodyPr>
          <a:lstStyle/>
          <a:p>
            <a:pPr algn="just"/>
            <a:r>
              <a:rPr lang="vi-VN" sz="3200" b="1">
                <a:solidFill>
                  <a:srgbClr val="FF0000"/>
                </a:solidFill>
              </a:rPr>
              <a:t>Mỗi sự vật in đậm được tả bằng những từ ngữ</a:t>
            </a:r>
            <a:r>
              <a:rPr lang="en-US" sz="3200" b="1">
                <a:solidFill>
                  <a:srgbClr val="FF0000"/>
                </a:solidFill>
              </a:rPr>
              <a:t> </a:t>
            </a:r>
            <a:r>
              <a:rPr lang="en-US" sz="3200" b="1">
                <a:solidFill>
                  <a:srgbClr val="FF0000"/>
                </a:solidFill>
                <a:latin typeface="Arial" panose="020B0604020202020204" pitchFamily="34" charset="0"/>
                <a:cs typeface="Arial" panose="020B0604020202020204" pitchFamily="34" charset="0"/>
              </a:rPr>
              <a:t>là:</a:t>
            </a:r>
          </a:p>
          <a:p>
            <a:pPr algn="just"/>
            <a:r>
              <a:rPr lang="en-US" sz="3200">
                <a:solidFill>
                  <a:srgbClr val="0070C0"/>
                </a:solidFill>
                <a:latin typeface="Arial" panose="020B0604020202020204" pitchFamily="34" charset="0"/>
                <a:cs typeface="Arial" panose="020B0604020202020204" pitchFamily="34" charset="0"/>
              </a:rPr>
              <a:t>+ Hàng xoan: thay áo mới.</a:t>
            </a:r>
          </a:p>
          <a:p>
            <a:pPr algn="just"/>
            <a:r>
              <a:rPr lang="en-US" sz="3200">
                <a:solidFill>
                  <a:srgbClr val="0070C0"/>
                </a:solidFill>
                <a:latin typeface="Arial" panose="020B0604020202020204" pitchFamily="34" charset="0"/>
                <a:cs typeface="Arial" panose="020B0604020202020204" pitchFamily="34" charset="0"/>
              </a:rPr>
              <a:t>+ Chùm hoa: bối rối.</a:t>
            </a:r>
          </a:p>
          <a:p>
            <a:pPr algn="just"/>
            <a:r>
              <a:rPr lang="en-US" sz="3200">
                <a:solidFill>
                  <a:srgbClr val="0070C0"/>
                </a:solidFill>
                <a:latin typeface="Arial" panose="020B0604020202020204" pitchFamily="34" charset="0"/>
                <a:cs typeface="Arial" panose="020B0604020202020204" pitchFamily="34" charset="0"/>
              </a:rPr>
              <a:t>+ Chào mào: trẩy hội, sang sông.</a:t>
            </a:r>
          </a:p>
        </p:txBody>
      </p:sp>
      <p:sp>
        <p:nvSpPr>
          <p:cNvPr id="9" name="TextBox 8">
            <a:extLst>
              <a:ext uri="{FF2B5EF4-FFF2-40B4-BE49-F238E27FC236}">
                <a16:creationId xmlns:a16="http://schemas.microsoft.com/office/drawing/2014/main" id="{5BDFDCB5-CA67-45D5-8842-72FF01297893}"/>
              </a:ext>
            </a:extLst>
          </p:cNvPr>
          <p:cNvSpPr txBox="1"/>
          <p:nvPr/>
        </p:nvSpPr>
        <p:spPr>
          <a:xfrm>
            <a:off x="4218373" y="42624"/>
            <a:ext cx="2847604" cy="830997"/>
          </a:xfrm>
          <a:prstGeom prst="rect">
            <a:avLst/>
          </a:prstGeom>
          <a:noFill/>
        </p:spPr>
        <p:txBody>
          <a:bodyPr wrap="square" rtlCol="0">
            <a:spAutoFit/>
          </a:bodyPr>
          <a:lstStyle/>
          <a:p>
            <a:r>
              <a:rPr kumimoji="0" lang="en-US" sz="4800" b="1" i="0" u="none" strike="noStrike" kern="1200" cap="none" spc="0" normalizeH="0" baseline="0" noProof="0">
                <a:ln>
                  <a:noFill/>
                </a:ln>
                <a:solidFill>
                  <a:srgbClr val="7030A0"/>
                </a:solidFill>
                <a:effectLst/>
                <a:uLnTx/>
                <a:uFillTx/>
                <a:latin typeface="SVN-Ready" panose="02040603050506020204" pitchFamily="18" charset="0"/>
                <a:cs typeface="+mn-cs"/>
              </a:rPr>
              <a:t>Chữa bài</a:t>
            </a:r>
            <a:endParaRPr lang="en-US" sz="1000">
              <a:solidFill>
                <a:srgbClr val="7030A0"/>
              </a:solidFill>
            </a:endParaRPr>
          </a:p>
        </p:txBody>
      </p:sp>
    </p:spTree>
    <p:extLst>
      <p:ext uri="{BB962C8B-B14F-4D97-AF65-F5344CB8AC3E}">
        <p14:creationId xmlns:p14="http://schemas.microsoft.com/office/powerpoint/2010/main" val="1471947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8" dur="5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barn(inVertical)">
                                      <p:cBhvr>
                                        <p:cTn id="33" dur="500"/>
                                        <p:tgtEl>
                                          <p:spTgt spid="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barn(inVertical)">
                                      <p:cBhvr>
                                        <p:cTn id="38" dur="500"/>
                                        <p:tgtEl>
                                          <p:spTgt spid="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Effect transition="in" filter="barn(inVertical)">
                                      <p:cBhvr>
                                        <p:cTn id="4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825803" y="880994"/>
            <a:ext cx="105490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rPr>
              <a:t>a.</a:t>
            </a:r>
            <a:r>
              <a:rPr kumimoji="0" lang="en-US" sz="28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rPr>
              <a:t> </a:t>
            </a:r>
            <a:r>
              <a:rPr kumimoji="0" lang="vi-VN" sz="28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rPr>
              <a:t>Mỗi sự vật in đậm được tả bằng những từ ngữ nào?</a:t>
            </a:r>
          </a:p>
        </p:txBody>
      </p:sp>
      <p:pic>
        <p:nvPicPr>
          <p:cNvPr id="1026" name="Picture 2" descr="Dấu Mũi Tên Hình ảnh PNG | Vector Và Các Tập Tin PSD | Tải Về Miễn Phí Trên  Pngtree">
            <a:extLst>
              <a:ext uri="{FF2B5EF4-FFF2-40B4-BE49-F238E27FC236}">
                <a16:creationId xmlns:a16="http://schemas.microsoft.com/office/drawing/2014/main" id="{9AA75FFC-65FD-4398-9AAA-D8F6649DFB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982820">
            <a:off x="5627156" y="2871836"/>
            <a:ext cx="1340360" cy="13403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F54668D-23A8-40A5-9B9A-6F6BEFE902B8}"/>
              </a:ext>
            </a:extLst>
          </p:cNvPr>
          <p:cNvSpPr/>
          <p:nvPr/>
        </p:nvSpPr>
        <p:spPr>
          <a:xfrm>
            <a:off x="533475" y="1746193"/>
            <a:ext cx="5059005" cy="4027883"/>
          </a:xfrm>
          <a:prstGeom prst="roundRect">
            <a:avLst/>
          </a:prstGeom>
          <a:solidFill>
            <a:schemeClr val="accent4">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3905B5E-2163-4EF1-9F22-8E1500B144CE}"/>
              </a:ext>
            </a:extLst>
          </p:cNvPr>
          <p:cNvSpPr txBox="1"/>
          <p:nvPr/>
        </p:nvSpPr>
        <p:spPr>
          <a:xfrm>
            <a:off x="679639" y="1995327"/>
            <a:ext cx="4766677"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Arial" panose="020B0604020202020204" pitchFamily="34" charset="0"/>
              </a:rPr>
              <a:t>Mỗi sự vật in đậm được tả bằng những từ ngữ</a:t>
            </a:r>
            <a:r>
              <a:rPr kumimoji="0" lang="en-US" sz="2800" b="1" i="0" u="none" strike="noStrike" kern="1200" cap="none" spc="0" normalizeH="0" baseline="0" noProof="0">
                <a:ln>
                  <a:noFill/>
                </a:ln>
                <a:solidFill>
                  <a:srgbClr val="FF0000"/>
                </a:solidFill>
                <a:effectLst/>
                <a:uLnTx/>
                <a:uFillTx/>
                <a:latin typeface="Calibri" panose="020F0502020204030204"/>
              </a:rPr>
              <a:t> </a:t>
            </a:r>
            <a:r>
              <a:rPr kumimoji="0" lang="en-US" sz="28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là:</a:t>
            </a:r>
          </a:p>
          <a:p>
            <a:pPr lvl="0" algn="just"/>
            <a:r>
              <a:rPr lang="en-US" sz="2800">
                <a:solidFill>
                  <a:srgbClr val="0070C0"/>
                </a:solidFill>
                <a:latin typeface="Arial" panose="020B0604020202020204" pitchFamily="34" charset="0"/>
                <a:cs typeface="Arial" panose="020B0604020202020204" pitchFamily="34" charset="0"/>
              </a:rPr>
              <a:t>+ Quả thị: dắt mùa thu vào phố, mang theo câu chuyện cổ, kể.</a:t>
            </a:r>
          </a:p>
          <a:p>
            <a:pPr lvl="0" algn="just"/>
            <a:r>
              <a:rPr lang="en-US" sz="2800">
                <a:solidFill>
                  <a:srgbClr val="0070C0"/>
                </a:solidFill>
                <a:latin typeface="Arial" panose="020B0604020202020204" pitchFamily="34" charset="0"/>
                <a:cs typeface="Arial" panose="020B0604020202020204" pitchFamily="34" charset="0"/>
              </a:rPr>
              <a:t>+ Chim: hoà ca.</a:t>
            </a:r>
          </a:p>
          <a:p>
            <a:pPr lvl="0" algn="just"/>
            <a:r>
              <a:rPr lang="en-US" sz="2800">
                <a:solidFill>
                  <a:srgbClr val="0070C0"/>
                </a:solidFill>
                <a:latin typeface="Arial" panose="020B0604020202020204" pitchFamily="34" charset="0"/>
                <a:cs typeface="Arial" panose="020B0604020202020204" pitchFamily="34" charset="0"/>
              </a:rPr>
              <a:t>+ Mây: choàng khăn cho núi.</a:t>
            </a:r>
          </a:p>
          <a:p>
            <a:pPr lvl="0" algn="just"/>
            <a:r>
              <a:rPr lang="en-US" sz="2800">
                <a:solidFill>
                  <a:srgbClr val="0070C0"/>
                </a:solidFill>
                <a:latin typeface="Arial" panose="020B0604020202020204" pitchFamily="34" charset="0"/>
                <a:cs typeface="Arial" panose="020B0604020202020204" pitchFamily="34" charset="0"/>
              </a:rPr>
              <a:t>+ Lim: bâng khuâng.</a:t>
            </a:r>
            <a:endParaRPr kumimoji="0" lang="en-US" sz="28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BDFDCB5-CA67-45D5-8842-72FF01297893}"/>
              </a:ext>
            </a:extLst>
          </p:cNvPr>
          <p:cNvSpPr txBox="1"/>
          <p:nvPr/>
        </p:nvSpPr>
        <p:spPr>
          <a:xfrm>
            <a:off x="4218373" y="42624"/>
            <a:ext cx="28476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30A0"/>
                </a:solidFill>
                <a:effectLst/>
                <a:uLnTx/>
                <a:uFillTx/>
                <a:latin typeface="SVN-Ready" panose="02040603050506020204" pitchFamily="18" charset="0"/>
                <a:ea typeface="+mn-ea"/>
                <a:cs typeface="+mn-cs"/>
              </a:rPr>
              <a:t>Chữa bài</a:t>
            </a:r>
            <a:endParaRPr kumimoji="0" lang="en-US" sz="10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F063D7D-DF0D-4D14-80A6-DDE94AC5916A}"/>
              </a:ext>
            </a:extLst>
          </p:cNvPr>
          <p:cNvSpPr txBox="1"/>
          <p:nvPr/>
        </p:nvSpPr>
        <p:spPr>
          <a:xfrm>
            <a:off x="6841868" y="1559101"/>
            <a:ext cx="5678906" cy="4832092"/>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Trông kìa: </a:t>
            </a:r>
            <a:r>
              <a:rPr lang="en-US" sz="2800" b="1">
                <a:latin typeface="Arial" panose="020B0604020202020204" pitchFamily="34" charset="0"/>
                <a:cs typeface="Arial" panose="020B0604020202020204" pitchFamily="34" charset="0"/>
              </a:rPr>
              <a:t>Quả thị</a:t>
            </a:r>
            <a:r>
              <a:rPr lang="en-US" sz="2800">
                <a:latin typeface="Arial" panose="020B0604020202020204" pitchFamily="34" charset="0"/>
                <a:cs typeface="Arial" panose="020B0604020202020204" pitchFamily="34" charset="0"/>
              </a:rPr>
              <a:t> vàng</a:t>
            </a:r>
          </a:p>
          <a:p>
            <a:r>
              <a:rPr lang="en-US" sz="2800">
                <a:latin typeface="Arial" panose="020B0604020202020204" pitchFamily="34" charset="0"/>
                <a:cs typeface="Arial" panose="020B0604020202020204" pitchFamily="34" charset="0"/>
              </a:rPr>
              <a:t>Dắt mùa thu vào phố </a:t>
            </a:r>
          </a:p>
          <a:p>
            <a:r>
              <a:rPr lang="en-US" sz="2800">
                <a:latin typeface="Arial" panose="020B0604020202020204" pitchFamily="34" charset="0"/>
                <a:cs typeface="Arial" panose="020B0604020202020204" pitchFamily="34" charset="0"/>
              </a:rPr>
              <a:t>Mang theo câu chuyện cổ </a:t>
            </a:r>
          </a:p>
          <a:p>
            <a:r>
              <a:rPr lang="en-US" sz="2800">
                <a:latin typeface="Arial" panose="020B0604020202020204" pitchFamily="34" charset="0"/>
                <a:cs typeface="Arial" panose="020B0604020202020204" pitchFamily="34" charset="0"/>
              </a:rPr>
              <a:t>Thị kể bằng mùi hương.</a:t>
            </a:r>
          </a:p>
          <a:p>
            <a:r>
              <a:rPr lang="en-US" sz="2800">
                <a:latin typeface="Arial" panose="020B0604020202020204" pitchFamily="34" charset="0"/>
                <a:cs typeface="Arial" panose="020B0604020202020204" pitchFamily="34" charset="0"/>
              </a:rPr>
              <a:t>          	</a:t>
            </a:r>
            <a:r>
              <a:rPr lang="en-US" sz="2400" i="1">
                <a:latin typeface="Arial" panose="020B0604020202020204" pitchFamily="34" charset="0"/>
                <a:cs typeface="Arial" panose="020B0604020202020204" pitchFamily="34" charset="0"/>
              </a:rPr>
              <a:t>Nguyễn Hoàng Sơn</a:t>
            </a:r>
            <a:endParaRPr lang="en-US" sz="2800" i="1">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Có một mùa vũ hội</a:t>
            </a:r>
          </a:p>
          <a:p>
            <a:r>
              <a:rPr lang="en-US" sz="2800">
                <a:latin typeface="Arial" panose="020B0604020202020204" pitchFamily="34" charset="0"/>
                <a:cs typeface="Arial" panose="020B0604020202020204" pitchFamily="34" charset="0"/>
              </a:rPr>
              <a:t>Muôn loài </a:t>
            </a:r>
            <a:r>
              <a:rPr lang="en-US" sz="2800" b="1">
                <a:latin typeface="Arial" panose="020B0604020202020204" pitchFamily="34" charset="0"/>
                <a:cs typeface="Arial" panose="020B0604020202020204" pitchFamily="34" charset="0"/>
              </a:rPr>
              <a:t>chim</a:t>
            </a:r>
            <a:r>
              <a:rPr lang="en-US" sz="2800">
                <a:latin typeface="Arial" panose="020B0604020202020204" pitchFamily="34" charset="0"/>
                <a:cs typeface="Arial" panose="020B0604020202020204" pitchFamily="34" charset="0"/>
              </a:rPr>
              <a:t> hoà ca </a:t>
            </a:r>
          </a:p>
          <a:p>
            <a:r>
              <a:rPr lang="en-US" sz="2800" b="1">
                <a:latin typeface="Arial" panose="020B0604020202020204" pitchFamily="34" charset="0"/>
                <a:cs typeface="Arial" panose="020B0604020202020204" pitchFamily="34" charset="0"/>
              </a:rPr>
              <a:t>Mây</a:t>
            </a:r>
            <a:r>
              <a:rPr lang="en-US" sz="2800">
                <a:latin typeface="Arial" panose="020B0604020202020204" pitchFamily="34" charset="0"/>
                <a:cs typeface="Arial" panose="020B0604020202020204" pitchFamily="34" charset="0"/>
              </a:rPr>
              <a:t> choàng khăn cho núi</a:t>
            </a:r>
          </a:p>
          <a:p>
            <a:r>
              <a:rPr lang="en-US" sz="2800">
                <a:latin typeface="Arial" panose="020B0604020202020204" pitchFamily="34" charset="0"/>
                <a:cs typeface="Arial" panose="020B0604020202020204" pitchFamily="34" charset="0"/>
              </a:rPr>
              <a:t>Bâng khuâng bác </a:t>
            </a:r>
            <a:r>
              <a:rPr lang="en-US" sz="2800" b="1">
                <a:latin typeface="Arial" panose="020B0604020202020204" pitchFamily="34" charset="0"/>
                <a:cs typeface="Arial" panose="020B0604020202020204" pitchFamily="34" charset="0"/>
              </a:rPr>
              <a:t>lim</a:t>
            </a:r>
            <a:r>
              <a:rPr lang="en-US" sz="2800">
                <a:latin typeface="Arial" panose="020B0604020202020204" pitchFamily="34" charset="0"/>
                <a:cs typeface="Arial" panose="020B0604020202020204" pitchFamily="34" charset="0"/>
              </a:rPr>
              <a:t> già.</a:t>
            </a:r>
          </a:p>
          <a:p>
            <a:r>
              <a:rPr lang="en-US" sz="2800">
                <a:latin typeface="Arial" panose="020B0604020202020204" pitchFamily="34" charset="0"/>
                <a:cs typeface="Arial" panose="020B0604020202020204" pitchFamily="34" charset="0"/>
              </a:rPr>
              <a:t>		</a:t>
            </a:r>
            <a:r>
              <a:rPr lang="vi-VN" sz="2400" i="1">
                <a:latin typeface="Arial" panose="020B0604020202020204" pitchFamily="34" charset="0"/>
                <a:cs typeface="Arial" panose="020B0604020202020204" pitchFamily="34" charset="0"/>
              </a:rPr>
              <a:t>Lê Đăng Sơn</a:t>
            </a:r>
            <a:endParaRPr lang="en-US" sz="28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0784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ppt_x"/>
                                          </p:val>
                                        </p:tav>
                                        <p:tav tm="100000">
                                          <p:val>
                                            <p:strVal val="#ppt_x"/>
                                          </p:val>
                                        </p:tav>
                                      </p:tavLst>
                                    </p:anim>
                                    <p:anim calcmode="lin" valueType="num">
                                      <p:cBhvr additive="base">
                                        <p:cTn id="15" dur="500" fill="hold"/>
                                        <p:tgtEl>
                                          <p:spTgt spid="1026"/>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barn(inVertical)">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barn(inVertical)">
                                      <p:cBhvr>
                                        <p:cTn id="33" dur="500"/>
                                        <p:tgtEl>
                                          <p:spTgt spid="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Effect transition="in" filter="barn(inVertical)">
                                      <p:cBhvr>
                                        <p:cTn id="38" dur="500"/>
                                        <p:tgtEl>
                                          <p:spTgt spid="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animEffect transition="in" filter="barn(inVertical)">
                                      <p:cBhvr>
                                        <p:cTn id="4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58DB47-EEED-C98D-373B-3D9707BE65E4}"/>
              </a:ext>
            </a:extLst>
          </p:cNvPr>
          <p:cNvPicPr>
            <a:picLocks noChangeAspect="1"/>
          </p:cNvPicPr>
          <p:nvPr/>
        </p:nvPicPr>
        <p:blipFill rotWithShape="1">
          <a:blip r:embed="rId2">
            <a:extLst>
              <a:ext uri="{28A0092B-C50C-407E-A947-70E740481C1C}">
                <a14:useLocalDpi xmlns:a14="http://schemas.microsoft.com/office/drawing/2010/main" val="0"/>
              </a:ext>
            </a:extLst>
          </a:blip>
          <a:srcRect t="-4095" r="83764" b="37529"/>
          <a:stretch/>
        </p:blipFill>
        <p:spPr>
          <a:xfrm>
            <a:off x="8354506" y="1634844"/>
            <a:ext cx="4097771" cy="5223156"/>
          </a:xfrm>
          <a:prstGeom prst="rect">
            <a:avLst/>
          </a:prstGeom>
        </p:spPr>
      </p:pic>
      <p:grpSp>
        <p:nvGrpSpPr>
          <p:cNvPr id="10" name="Group 9">
            <a:extLst>
              <a:ext uri="{FF2B5EF4-FFF2-40B4-BE49-F238E27FC236}">
                <a16:creationId xmlns:a16="http://schemas.microsoft.com/office/drawing/2014/main" id="{AACC8898-9487-489E-8324-A777B4273EFB}"/>
              </a:ext>
            </a:extLst>
          </p:cNvPr>
          <p:cNvGrpSpPr/>
          <p:nvPr/>
        </p:nvGrpSpPr>
        <p:grpSpPr>
          <a:xfrm>
            <a:off x="743385" y="1281701"/>
            <a:ext cx="7643972" cy="4294598"/>
            <a:chOff x="986320" y="821933"/>
            <a:chExt cx="7351310" cy="4345968"/>
          </a:xfrm>
          <a:solidFill>
            <a:schemeClr val="bg1"/>
          </a:solidFill>
        </p:grpSpPr>
        <p:sp>
          <p:nvSpPr>
            <p:cNvPr id="9" name="Rectangle: Rounded Corners 8">
              <a:extLst>
                <a:ext uri="{FF2B5EF4-FFF2-40B4-BE49-F238E27FC236}">
                  <a16:creationId xmlns:a16="http://schemas.microsoft.com/office/drawing/2014/main" id="{03B7AEF8-D535-4B6A-83E9-DD71F78D1D04}"/>
                </a:ext>
              </a:extLst>
            </p:cNvPr>
            <p:cNvSpPr/>
            <p:nvPr/>
          </p:nvSpPr>
          <p:spPr>
            <a:xfrm>
              <a:off x="986320" y="821933"/>
              <a:ext cx="7351310" cy="4345968"/>
            </a:xfrm>
            <a:prstGeom prst="roundRect">
              <a:avLst/>
            </a:prstGeom>
            <a:grp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99930" y="978980"/>
              <a:ext cx="6924089" cy="4031873"/>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3300"/>
                  </a:solidFill>
                  <a:effectLst/>
                  <a:uLnTx/>
                  <a:uFillTx/>
                  <a:ea typeface="+mn-ea"/>
                  <a:cs typeface="Times New Roman" panose="02020603050405020304" pitchFamily="18" charset="0"/>
                </a:rPr>
                <a:t>Những từ ngữ tìm được vốn là từ dùng để tả hoạt động, trạng</a:t>
              </a:r>
              <a:r>
                <a:rPr kumimoji="0" lang="en-US" sz="3200" b="1" i="0" u="none" strike="noStrike" kern="1200" cap="none" spc="0" normalizeH="0" baseline="0" noProof="0">
                  <a:ln>
                    <a:noFill/>
                  </a:ln>
                  <a:solidFill>
                    <a:srgbClr val="FF3300"/>
                  </a:solidFill>
                  <a:effectLst/>
                  <a:uLnTx/>
                  <a:uFillTx/>
                  <a:ea typeface="+mn-ea"/>
                  <a:cs typeface="Times New Roman" panose="02020603050405020304" pitchFamily="18" charset="0"/>
                </a:rPr>
                <a:t> </a:t>
              </a:r>
              <a:r>
                <a:rPr kumimoji="0" lang="vi-VN" sz="3200" b="1" i="0" u="none" strike="noStrike" kern="1200" cap="none" spc="0" normalizeH="0" baseline="0" noProof="0">
                  <a:ln>
                    <a:noFill/>
                  </a:ln>
                  <a:solidFill>
                    <a:srgbClr val="FF3300"/>
                  </a:solidFill>
                  <a:effectLst/>
                  <a:uLnTx/>
                  <a:uFillTx/>
                  <a:ea typeface="+mn-ea"/>
                  <a:cs typeface="Times New Roman" panose="02020603050405020304" pitchFamily="18" charset="0"/>
                </a:rPr>
                <a:t>thái hoặc đặc điểm, tính chất của người được dùng để tả hoạt động, trạng thái hoặc đặc</a:t>
              </a:r>
              <a:r>
                <a:rPr kumimoji="0" lang="en-US" sz="3200" b="1" i="0" u="none" strike="noStrike" kern="1200" cap="none" spc="0" normalizeH="0" baseline="0" noProof="0">
                  <a:ln>
                    <a:noFill/>
                  </a:ln>
                  <a:solidFill>
                    <a:srgbClr val="FF3300"/>
                  </a:solidFill>
                  <a:effectLst/>
                  <a:uLnTx/>
                  <a:uFillTx/>
                  <a:ea typeface="+mn-ea"/>
                  <a:cs typeface="Times New Roman" panose="02020603050405020304" pitchFamily="18" charset="0"/>
                </a:rPr>
                <a:t> </a:t>
              </a:r>
              <a:r>
                <a:rPr kumimoji="0" lang="vi-VN" sz="3200" b="1" i="0" u="none" strike="noStrike" kern="1200" cap="none" spc="0" normalizeH="0" baseline="0" noProof="0">
                  <a:ln>
                    <a:noFill/>
                  </a:ln>
                  <a:solidFill>
                    <a:srgbClr val="FF3300"/>
                  </a:solidFill>
                  <a:effectLst/>
                  <a:uLnTx/>
                  <a:uFillTx/>
                  <a:ea typeface="+mn-ea"/>
                  <a:cs typeface="Times New Roman" panose="02020603050405020304" pitchFamily="18" charset="0"/>
                </a:rPr>
                <a:t>điểm, tính chất của sự vật </a:t>
              </a:r>
              <a:r>
                <a:rPr kumimoji="0" lang="en-US" sz="3200" b="1" i="0" u="none" strike="noStrike" kern="1200" cap="none" spc="0" normalizeH="0" baseline="0" noProof="0">
                  <a:ln>
                    <a:noFill/>
                  </a:ln>
                  <a:solidFill>
                    <a:srgbClr val="7030A0"/>
                  </a:solidFill>
                  <a:effectLst/>
                  <a:uLnTx/>
                  <a:uFillTx/>
                  <a:ea typeface="+mn-ea"/>
                  <a:cs typeface="Times New Roman" panose="02020603050405020304" pitchFamily="18" charset="0"/>
                </a:rPr>
                <a:t>-&gt;</a:t>
              </a:r>
              <a:r>
                <a:rPr kumimoji="0" lang="en-US" sz="3200" b="1" i="0" u="none" strike="noStrike" kern="1200" cap="none" spc="0" normalizeH="0" baseline="0" noProof="0">
                  <a:ln>
                    <a:noFill/>
                  </a:ln>
                  <a:solidFill>
                    <a:srgbClr val="FF3300"/>
                  </a:solidFill>
                  <a:effectLst/>
                  <a:uLnTx/>
                  <a:uFillTx/>
                  <a:ea typeface="+mn-ea"/>
                  <a:cs typeface="Times New Roman" panose="02020603050405020304" pitchFamily="18" charset="0"/>
                </a:rPr>
                <a:t> </a:t>
              </a:r>
              <a:r>
                <a:rPr kumimoji="0" lang="vi-VN" sz="3200" b="1" i="0" u="none" strike="noStrike" kern="1200" cap="none" spc="0" normalizeH="0" baseline="0" noProof="0">
                  <a:ln>
                    <a:noFill/>
                  </a:ln>
                  <a:solidFill>
                    <a:srgbClr val="FF3300"/>
                  </a:solidFill>
                  <a:effectLst/>
                  <a:uLnTx/>
                  <a:uFillTx/>
                  <a:ea typeface="+mn-ea"/>
                  <a:cs typeface="Times New Roman" panose="02020603050405020304" pitchFamily="18" charset="0"/>
                </a:rPr>
                <a:t>Có thể nhân hoá bằng</a:t>
              </a:r>
              <a:r>
                <a:rPr kumimoji="0" lang="en-US" sz="3200" b="1" i="0" u="none" strike="noStrike" kern="1200" cap="none" spc="0" normalizeH="0" baseline="0" noProof="0">
                  <a:ln>
                    <a:noFill/>
                  </a:ln>
                  <a:solidFill>
                    <a:srgbClr val="FF3300"/>
                  </a:solidFill>
                  <a:effectLst/>
                  <a:uLnTx/>
                  <a:uFillTx/>
                  <a:ea typeface="+mn-ea"/>
                  <a:cs typeface="Times New Roman" panose="02020603050405020304" pitchFamily="18" charset="0"/>
                </a:rPr>
                <a:t> </a:t>
              </a:r>
              <a:r>
                <a:rPr kumimoji="0" lang="vi-VN" sz="3200" b="1" i="0" u="none" strike="noStrike" kern="1200" cap="none" spc="0" normalizeH="0" baseline="0" noProof="0">
                  <a:ln>
                    <a:noFill/>
                  </a:ln>
                  <a:solidFill>
                    <a:srgbClr val="FF3300"/>
                  </a:solidFill>
                  <a:effectLst/>
                  <a:uLnTx/>
                  <a:uFillTx/>
                  <a:ea typeface="+mn-ea"/>
                  <a:cs typeface="Times New Roman" panose="02020603050405020304" pitchFamily="18" charset="0"/>
                </a:rPr>
                <a:t>cách tả sự vật bằng từ ngữ vốn dùng</a:t>
              </a:r>
              <a:r>
                <a:rPr kumimoji="0" lang="en-US" sz="3200" b="1" i="0" u="none" strike="noStrike" kern="1200" cap="none" spc="0" normalizeH="0" baseline="0" noProof="0">
                  <a:ln>
                    <a:noFill/>
                  </a:ln>
                  <a:solidFill>
                    <a:srgbClr val="FF3300"/>
                  </a:solidFill>
                  <a:effectLst/>
                  <a:uLnTx/>
                  <a:uFillTx/>
                  <a:ea typeface="+mn-ea"/>
                  <a:cs typeface="Times New Roman" panose="02020603050405020304" pitchFamily="18" charset="0"/>
                </a:rPr>
                <a:t> </a:t>
              </a:r>
              <a:r>
                <a:rPr kumimoji="0" lang="vi-VN" sz="3200" b="1" i="0" u="none" strike="noStrike" kern="1200" cap="none" spc="0" normalizeH="0" baseline="0" noProof="0">
                  <a:ln>
                    <a:noFill/>
                  </a:ln>
                  <a:solidFill>
                    <a:srgbClr val="FF3300"/>
                  </a:solidFill>
                  <a:effectLst/>
                  <a:uLnTx/>
                  <a:uFillTx/>
                  <a:ea typeface="+mn-ea"/>
                  <a:cs typeface="Times New Roman" panose="02020603050405020304" pitchFamily="18" charset="0"/>
                </a:rPr>
                <a:t>để tả người.</a:t>
              </a:r>
              <a:endParaRPr kumimoji="0" lang="en-US" sz="3200" b="1" i="0" u="none" strike="noStrike" kern="1200" cap="none" spc="0" normalizeH="0" baseline="0" noProof="0">
                <a:ln>
                  <a:noFill/>
                </a:ln>
                <a:solidFill>
                  <a:srgbClr val="FF3300"/>
                </a:solidFill>
                <a:effectLst/>
                <a:uLnTx/>
                <a:uFillTx/>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6200070A-756E-45A7-865B-CC8F6A121A6E}"/>
              </a:ext>
            </a:extLst>
          </p:cNvPr>
          <p:cNvSpPr txBox="1"/>
          <p:nvPr/>
        </p:nvSpPr>
        <p:spPr>
          <a:xfrm>
            <a:off x="3057392" y="358371"/>
            <a:ext cx="28476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30A0"/>
                </a:solidFill>
                <a:effectLst/>
                <a:uLnTx/>
                <a:uFillTx/>
                <a:latin typeface="SVN-Ready" panose="02040603050506020204" pitchFamily="18" charset="0"/>
                <a:ea typeface="+mn-ea"/>
                <a:cs typeface="+mn-cs"/>
              </a:rPr>
              <a:t>Kết luận</a:t>
            </a:r>
            <a:endParaRPr kumimoji="0" lang="en-US" sz="105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CF7F661-D439-7386-42A2-CA49C63A3FEA}"/>
              </a:ext>
            </a:extLst>
          </p:cNvPr>
          <p:cNvSpPr txBox="1"/>
          <p:nvPr/>
        </p:nvSpPr>
        <p:spPr>
          <a:xfrm>
            <a:off x="10698292" y="6488668"/>
            <a:ext cx="454389" cy="369332"/>
          </a:xfrm>
          <a:prstGeom prst="rect">
            <a:avLst/>
          </a:prstGeom>
          <a:solidFill>
            <a:srgbClr val="5E2742"/>
          </a:solidFill>
          <a:ln>
            <a:solidFill>
              <a:srgbClr val="5E2742"/>
            </a:solidFill>
          </a:ln>
        </p:spPr>
        <p:txBody>
          <a:bodyPr wrap="square" rtlCol="0">
            <a:spAutoFit/>
          </a:bodyPr>
          <a:lstStyle/>
          <a:p>
            <a:r>
              <a:rPr lang="en-US">
                <a:solidFill>
                  <a:srgbClr val="5E2742"/>
                </a:solidFill>
              </a:rPr>
              <a:t>1</a:t>
            </a:r>
          </a:p>
        </p:txBody>
      </p:sp>
    </p:spTree>
    <p:extLst>
      <p:ext uri="{BB962C8B-B14F-4D97-AF65-F5344CB8AC3E}">
        <p14:creationId xmlns:p14="http://schemas.microsoft.com/office/powerpoint/2010/main" val="1952653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58DB47-EEED-C98D-373B-3D9707BE65E4}"/>
              </a:ext>
            </a:extLst>
          </p:cNvPr>
          <p:cNvPicPr>
            <a:picLocks noChangeAspect="1"/>
          </p:cNvPicPr>
          <p:nvPr/>
        </p:nvPicPr>
        <p:blipFill rotWithShape="1">
          <a:blip r:embed="rId2">
            <a:extLst>
              <a:ext uri="{28A0092B-C50C-407E-A947-70E740481C1C}">
                <a14:useLocalDpi xmlns:a14="http://schemas.microsoft.com/office/drawing/2010/main" val="0"/>
              </a:ext>
            </a:extLst>
          </a:blip>
          <a:srcRect t="-4095" r="83764" b="37529"/>
          <a:stretch/>
        </p:blipFill>
        <p:spPr>
          <a:xfrm flipH="1">
            <a:off x="-174740" y="1623316"/>
            <a:ext cx="4195480" cy="5347699"/>
          </a:xfrm>
          <a:prstGeom prst="rect">
            <a:avLst/>
          </a:prstGeom>
        </p:spPr>
      </p:pic>
      <p:grpSp>
        <p:nvGrpSpPr>
          <p:cNvPr id="3" name="Group 2"/>
          <p:cNvGrpSpPr/>
          <p:nvPr/>
        </p:nvGrpSpPr>
        <p:grpSpPr>
          <a:xfrm flipH="1">
            <a:off x="3214833" y="8329"/>
            <a:ext cx="6422326" cy="4073532"/>
            <a:chOff x="810748" y="684734"/>
            <a:chExt cx="6177183" cy="4073532"/>
          </a:xfrm>
        </p:grpSpPr>
        <p:pic>
          <p:nvPicPr>
            <p:cNvPr id="4" name="Picture 3">
              <a:extLst>
                <a:ext uri="{FF2B5EF4-FFF2-40B4-BE49-F238E27FC236}">
                  <a16:creationId xmlns:a16="http://schemas.microsoft.com/office/drawing/2014/main" id="{76D338ED-40AD-4146-81CD-6FBECB608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748" y="684734"/>
              <a:ext cx="6177183" cy="4073532"/>
            </a:xfrm>
            <a:prstGeom prst="rect">
              <a:avLst/>
            </a:prstGeom>
          </p:spPr>
        </p:pic>
        <p:sp>
          <p:nvSpPr>
            <p:cNvPr id="5" name="TextBox 4"/>
            <p:cNvSpPr txBox="1"/>
            <p:nvPr/>
          </p:nvSpPr>
          <p:spPr>
            <a:xfrm>
              <a:off x="1653649" y="2059780"/>
              <a:ext cx="476408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75000"/>
                    </a:srgbClr>
                  </a:solidFill>
                  <a:effectLst/>
                  <a:uLnTx/>
                  <a:uFillTx/>
                  <a:latin typeface="UTM Avo" panose="02040603050506020204" pitchFamily="18" charset="0"/>
                  <a:ea typeface="+mn-ea"/>
                  <a:cs typeface="Times New Roman" panose="02020603050405020304" pitchFamily="18" charset="0"/>
                </a:rPr>
                <a:t>b. Cách tả ấy có tác dụng gì?</a:t>
              </a:r>
            </a:p>
          </p:txBody>
        </p:sp>
      </p:grpSp>
      <p:grpSp>
        <p:nvGrpSpPr>
          <p:cNvPr id="6" name="Group 5"/>
          <p:cNvGrpSpPr/>
          <p:nvPr/>
        </p:nvGrpSpPr>
        <p:grpSpPr>
          <a:xfrm>
            <a:off x="2968977" y="-105307"/>
            <a:ext cx="6896479" cy="4300801"/>
            <a:chOff x="-828787" y="2206376"/>
            <a:chExt cx="4964871" cy="3274075"/>
          </a:xfrm>
        </p:grpSpPr>
        <p:pic>
          <p:nvPicPr>
            <p:cNvPr id="7" name="Picture 6">
              <a:extLst>
                <a:ext uri="{FF2B5EF4-FFF2-40B4-BE49-F238E27FC236}">
                  <a16:creationId xmlns:a16="http://schemas.microsoft.com/office/drawing/2014/main" id="{76D338ED-40AD-4146-81CD-6FBECB608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28787" y="2206376"/>
              <a:ext cx="4964871" cy="3274075"/>
            </a:xfrm>
            <a:prstGeom prst="rect">
              <a:avLst/>
            </a:prstGeom>
          </p:spPr>
        </p:pic>
        <p:sp>
          <p:nvSpPr>
            <p:cNvPr id="8" name="TextBox 7"/>
            <p:cNvSpPr txBox="1"/>
            <p:nvPr/>
          </p:nvSpPr>
          <p:spPr>
            <a:xfrm>
              <a:off x="-328441" y="3053043"/>
              <a:ext cx="3772704" cy="17572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rPr>
                <a:t>Cách tả ấy giúp sự vật hiện lên gần gũi, sinhđộng, giống như người</a:t>
              </a:r>
              <a:endParaRPr kumimoji="0" lang="en-US" sz="3600" b="1"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grpSp>
      <p:pic>
        <p:nvPicPr>
          <p:cNvPr id="10" name="Picture 9">
            <a:extLst>
              <a:ext uri="{FF2B5EF4-FFF2-40B4-BE49-F238E27FC236}">
                <a16:creationId xmlns:a16="http://schemas.microsoft.com/office/drawing/2014/main" id="{6D50D489-C36C-4FAE-A3CE-57B065407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4159" y="3343931"/>
            <a:ext cx="3290892" cy="3546219"/>
          </a:xfrm>
          <a:prstGeom prst="rect">
            <a:avLst/>
          </a:prstGeom>
        </p:spPr>
      </p:pic>
    </p:spTree>
    <p:extLst>
      <p:ext uri="{BB962C8B-B14F-4D97-AF65-F5344CB8AC3E}">
        <p14:creationId xmlns:p14="http://schemas.microsoft.com/office/powerpoint/2010/main" val="2117745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7DF6B9-E45A-41F0-B365-10A990D2BC9B}"/>
              </a:ext>
            </a:extLst>
          </p:cNvPr>
          <p:cNvPicPr>
            <a:picLocks noChangeAspect="1"/>
          </p:cNvPicPr>
          <p:nvPr/>
        </p:nvPicPr>
        <p:blipFill>
          <a:blip r:embed="rId2"/>
          <a:stretch>
            <a:fillRect/>
          </a:stretch>
        </p:blipFill>
        <p:spPr>
          <a:xfrm>
            <a:off x="183141" y="806752"/>
            <a:ext cx="11559018" cy="4749196"/>
          </a:xfrm>
          <a:prstGeom prst="rect">
            <a:avLst/>
          </a:prstGeom>
        </p:spPr>
      </p:pic>
    </p:spTree>
    <p:extLst>
      <p:ext uri="{BB962C8B-B14F-4D97-AF65-F5344CB8AC3E}">
        <p14:creationId xmlns:p14="http://schemas.microsoft.com/office/powerpoint/2010/main" val="283231827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49416" y="469363"/>
            <a:ext cx="9557888" cy="872310"/>
            <a:chOff x="1045516" y="690712"/>
            <a:chExt cx="9445455" cy="1715694"/>
          </a:xfrm>
        </p:grpSpPr>
        <p:sp>
          <p:nvSpPr>
            <p:cNvPr id="2" name="Rounded Rectangle 1"/>
            <p:cNvSpPr/>
            <p:nvPr/>
          </p:nvSpPr>
          <p:spPr>
            <a:xfrm>
              <a:off x="1045516" y="690712"/>
              <a:ext cx="9445455" cy="1040885"/>
            </a:xfrm>
            <a:prstGeom prst="round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139051" y="771967"/>
              <a:ext cx="9351920" cy="1634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2</a:t>
              </a:r>
              <a:r>
                <a:rPr kumimoji="0" lang="vi-VN"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a:t>
              </a:r>
              <a:r>
                <a:rPr kumimoji="0" lang="vi-VN" sz="2400" b="1"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a:t>
              </a:r>
              <a:r>
                <a:rPr kumimoji="0" lang="vi-VN"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Tìm hình ảnh nhân hoá có trong mỗi đoạn văn dưới đây: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sp>
        <p:nvSpPr>
          <p:cNvPr id="36" name="TextBox 35">
            <a:extLst>
              <a:ext uri="{FF2B5EF4-FFF2-40B4-BE49-F238E27FC236}">
                <a16:creationId xmlns:a16="http://schemas.microsoft.com/office/drawing/2014/main" id="{2C753CB7-A970-49C0-9A27-A1F071BC31EF}"/>
              </a:ext>
            </a:extLst>
          </p:cNvPr>
          <p:cNvSpPr txBox="1"/>
          <p:nvPr/>
        </p:nvSpPr>
        <p:spPr>
          <a:xfrm>
            <a:off x="484519" y="3397937"/>
            <a:ext cx="10887682" cy="2554545"/>
          </a:xfrm>
          <a:prstGeom prst="rect">
            <a:avLst/>
          </a:prstGeom>
          <a:noFill/>
        </p:spPr>
        <p:txBody>
          <a:bodyPr wrap="square">
            <a:spAutoFit/>
          </a:bodyPr>
          <a:lstStyle/>
          <a:p>
            <a:pPr lvl="0" algn="just"/>
            <a:r>
              <a:rPr lang="en-US" sz="3200">
                <a:solidFill>
                  <a:srgbClr val="008080"/>
                </a:solidFill>
                <a:latin typeface="Arial" panose="020B0604020202020204" pitchFamily="34" charset="0"/>
                <a:cs typeface="Arial" panose="020B0604020202020204" pitchFamily="34" charset="0"/>
              </a:rPr>
              <a:t>b. Trăng lẩn trốn trong các tán lá xanh rì của những cây đa cổ thụ đầu thôn.</a:t>
            </a:r>
            <a:r>
              <a:rPr lang="vi-VN" sz="3200">
                <a:solidFill>
                  <a:srgbClr val="008080"/>
                </a:solidFill>
                <a:cs typeface="Arial" panose="020B0604020202020204" pitchFamily="34" charset="0"/>
              </a:rPr>
              <a:t> Những mắt lá ánh lên tinh nghịch. Trăng chìm vào đáy nước. Trăng óng ánh trên hàm răng, trăng đậu vào ánh mắt. Trăng ôm ấp mái tóc bạc của các cụ già.</a:t>
            </a:r>
            <a:r>
              <a:rPr lang="en-US" sz="3200">
                <a:solidFill>
                  <a:srgbClr val="008080"/>
                </a:solidFill>
                <a:latin typeface="Arial" panose="020B0604020202020204" pitchFamily="34" charset="0"/>
                <a:cs typeface="Arial" panose="020B0604020202020204" pitchFamily="34" charset="0"/>
              </a:rPr>
              <a:t> 								</a:t>
            </a:r>
            <a:r>
              <a:rPr kumimoji="0" lang="en-US" sz="2800" b="0" i="1" u="none" strike="noStrike" kern="1200" cap="none" spc="0" normalizeH="0" baseline="0" noProof="0">
                <a:ln>
                  <a:noFill/>
                </a:ln>
                <a:solidFill>
                  <a:srgbClr val="008080"/>
                </a:solidFill>
                <a:effectLst/>
                <a:uLnTx/>
                <a:uFillTx/>
                <a:latin typeface="Arial" panose="020B0604020202020204" pitchFamily="34" charset="0"/>
                <a:ea typeface="+mn-ea"/>
                <a:cs typeface="Arial" panose="020B0604020202020204" pitchFamily="34" charset="0"/>
              </a:rPr>
              <a:t>Theo </a:t>
            </a:r>
            <a:r>
              <a:rPr kumimoji="0" lang="en-US" sz="2800" b="0" u="none" strike="noStrike" kern="1200" cap="none" spc="0" normalizeH="0" baseline="0" noProof="0">
                <a:ln>
                  <a:noFill/>
                </a:ln>
                <a:solidFill>
                  <a:srgbClr val="008080"/>
                </a:solidFill>
                <a:effectLst/>
                <a:uLnTx/>
                <a:uFillTx/>
                <a:latin typeface="Arial" panose="020B0604020202020204" pitchFamily="34" charset="0"/>
                <a:ea typeface="+mn-ea"/>
                <a:cs typeface="Arial" panose="020B0604020202020204" pitchFamily="34" charset="0"/>
              </a:rPr>
              <a:t>Phan Sĩ</a:t>
            </a:r>
            <a:r>
              <a:rPr kumimoji="0" lang="en-US" sz="2800" b="0" u="none" strike="noStrike" kern="1200" cap="none" spc="0" normalizeH="0" noProof="0">
                <a:ln>
                  <a:noFill/>
                </a:ln>
                <a:solidFill>
                  <a:srgbClr val="008080"/>
                </a:solidFill>
                <a:effectLst/>
                <a:uLnTx/>
                <a:uFillTx/>
                <a:latin typeface="Arial" panose="020B0604020202020204" pitchFamily="34" charset="0"/>
                <a:ea typeface="+mn-ea"/>
                <a:cs typeface="Arial" panose="020B0604020202020204" pitchFamily="34" charset="0"/>
              </a:rPr>
              <a:t> Châu</a:t>
            </a:r>
            <a:endParaRPr kumimoji="0" lang="en-US" sz="3200" b="0" u="none" strike="noStrike" kern="1200" cap="none" spc="0" normalizeH="0" baseline="0" noProof="0">
              <a:ln>
                <a:noFill/>
              </a:ln>
              <a:solidFill>
                <a:srgbClr val="00808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DD5E07D5-93F1-4E7D-8D08-4AA9D2AB73AF}"/>
              </a:ext>
            </a:extLst>
          </p:cNvPr>
          <p:cNvSpPr txBox="1"/>
          <p:nvPr/>
        </p:nvSpPr>
        <p:spPr>
          <a:xfrm>
            <a:off x="551301" y="1202132"/>
            <a:ext cx="10754118" cy="2000548"/>
          </a:xfrm>
          <a:prstGeom prst="rect">
            <a:avLst/>
          </a:prstGeom>
          <a:noFill/>
        </p:spPr>
        <p:txBody>
          <a:bodyPr wrap="square" rtlCol="0">
            <a:spAutoFit/>
          </a:bodyPr>
          <a:lstStyle/>
          <a:p>
            <a:pPr lvl="0" algn="just"/>
            <a:r>
              <a:rPr lang="en-US" sz="3200">
                <a:solidFill>
                  <a:schemeClr val="accent5">
                    <a:lumMod val="50000"/>
                  </a:schemeClr>
                </a:solidFill>
                <a:latin typeface="Arial" panose="020B0604020202020204" pitchFamily="34" charset="0"/>
                <a:cs typeface="Arial" panose="020B0604020202020204" pitchFamily="34" charset="0"/>
              </a:rPr>
              <a:t>a.</a:t>
            </a:r>
            <a:r>
              <a:rPr lang="en-US" sz="3200">
                <a:solidFill>
                  <a:schemeClr val="accent5">
                    <a:lumMod val="50000"/>
                  </a:schemeClr>
                </a:solidFill>
              </a:rPr>
              <a:t> </a:t>
            </a:r>
            <a:r>
              <a:rPr lang="vi-VN" sz="3200">
                <a:solidFill>
                  <a:schemeClr val="accent5">
                    <a:lumMod val="50000"/>
                  </a:schemeClr>
                </a:solidFill>
              </a:rPr>
              <a:t>Mùa xuân đến, mầm non cựa mình tỉnh giấc. Các loài chim đua nhau ca hát. Bầu trời say sưa lắng nghe khúc ca rộn rã và mê mải ngắm nhìn những chiếc lá xanh nõn nà.</a:t>
            </a:r>
            <a:r>
              <a:rPr kumimoji="0" lang="en-US" sz="2800" b="0" i="0" u="none" strike="noStrike" kern="1200" cap="none" spc="0" normalizeH="0" baseline="0" noProof="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					 				</a:t>
            </a:r>
            <a:r>
              <a:rPr kumimoji="0" lang="en-US" sz="2800" b="0" u="none" strike="noStrike" kern="1200" cap="none" spc="0" normalizeH="0" baseline="0" noProof="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Nguyên</a:t>
            </a:r>
            <a:r>
              <a:rPr kumimoji="0" lang="en-US" sz="2800" b="0" u="none" strike="noStrike" kern="1200" cap="none" spc="0" normalizeH="0" noProof="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 Anh</a:t>
            </a:r>
            <a:endParaRPr kumimoji="0" lang="en-US" sz="2800" b="0" u="none" strike="noStrike" kern="1200" cap="none" spc="0" normalizeH="0" baseline="0" noProof="0">
              <a:ln>
                <a:noFill/>
              </a:ln>
              <a:solidFill>
                <a:schemeClr val="accent5">
                  <a:lumMod val="50000"/>
                </a:scheme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6820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ppt_x</p:attrName>
                                        </p:attrNameLst>
                                      </p:cBhvr>
                                      <p:tavLst>
                                        <p:tav tm="0">
                                          <p:val>
                                            <p:strVal val="#ppt_x"/>
                                          </p:val>
                                        </p:tav>
                                        <p:tav tm="100000">
                                          <p:val>
                                            <p:strVal val="#ppt_x"/>
                                          </p:val>
                                        </p:tav>
                                      </p:tavLst>
                                    </p:anim>
                                    <p:anim calcmode="lin" valueType="num">
                                      <p:cBhvr>
                                        <p:cTn id="2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252570-F0A4-4709-875E-29B05294BDCB}"/>
              </a:ext>
            </a:extLst>
          </p:cNvPr>
          <p:cNvSpPr txBox="1"/>
          <p:nvPr/>
        </p:nvSpPr>
        <p:spPr>
          <a:xfrm>
            <a:off x="5950527" y="802032"/>
            <a:ext cx="4980711" cy="5487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B2467E"/>
                </a:solidFill>
                <a:effectLst/>
                <a:uLnTx/>
                <a:uFillTx/>
                <a:latin typeface="SVN-Ready" panose="02040603050506020204" pitchFamily="18" charset="0"/>
                <a:cs typeface="+mn-cs"/>
              </a:rPr>
              <a:t>Thảo luận nhóm 4 để trả lời câu hỏi</a:t>
            </a:r>
            <a:endParaRPr kumimoji="0" lang="en-US" sz="2000" b="0" i="0" u="none" strike="noStrike" kern="1200" cap="none" spc="0" normalizeH="0" baseline="0" noProof="0">
              <a:ln>
                <a:noFill/>
              </a:ln>
              <a:solidFill>
                <a:srgbClr val="B2467E"/>
              </a:solidFill>
              <a:effectLst/>
              <a:uLnTx/>
              <a:uFillTx/>
              <a:latin typeface="思源黑体 CN Normal"/>
              <a:cs typeface="+mn-cs"/>
            </a:endParaRPr>
          </a:p>
        </p:txBody>
      </p:sp>
      <p:pic>
        <p:nvPicPr>
          <p:cNvPr id="2" name="Picture 1">
            <a:extLst>
              <a:ext uri="{FF2B5EF4-FFF2-40B4-BE49-F238E27FC236}">
                <a16:creationId xmlns:a16="http://schemas.microsoft.com/office/drawing/2014/main" id="{F741BE90-24C1-458D-853C-F6ACE0F70FB8}"/>
              </a:ext>
            </a:extLst>
          </p:cNvPr>
          <p:cNvPicPr>
            <a:picLocks noChangeAspect="1"/>
          </p:cNvPicPr>
          <p:nvPr/>
        </p:nvPicPr>
        <p:blipFill>
          <a:blip r:embed="rId2"/>
          <a:stretch>
            <a:fillRect/>
          </a:stretch>
        </p:blipFill>
        <p:spPr>
          <a:xfrm>
            <a:off x="386803" y="802032"/>
            <a:ext cx="5563724" cy="5314744"/>
          </a:xfrm>
          <a:prstGeom prst="rect">
            <a:avLst/>
          </a:prstGeom>
        </p:spPr>
      </p:pic>
    </p:spTree>
    <p:extLst>
      <p:ext uri="{BB962C8B-B14F-4D97-AF65-F5344CB8AC3E}">
        <p14:creationId xmlns:p14="http://schemas.microsoft.com/office/powerpoint/2010/main" val="687918374"/>
      </p:ext>
    </p:extLst>
  </p:cSld>
  <p:clrMapOvr>
    <a:masterClrMapping/>
  </p:clrMapOvr>
  <p:transition advTm="3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FDCB5-CA67-45D5-8842-72FF01297893}"/>
              </a:ext>
            </a:extLst>
          </p:cNvPr>
          <p:cNvSpPr txBox="1"/>
          <p:nvPr/>
        </p:nvSpPr>
        <p:spPr>
          <a:xfrm>
            <a:off x="4218373" y="-19501"/>
            <a:ext cx="28476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30A0"/>
                </a:solidFill>
                <a:effectLst/>
                <a:uLnTx/>
                <a:uFillTx/>
                <a:latin typeface="SVN-Ready" panose="02040603050506020204" pitchFamily="18" charset="0"/>
                <a:ea typeface="+mn-ea"/>
                <a:cs typeface="+mn-cs"/>
              </a:rPr>
              <a:t>Chữa bài</a:t>
            </a:r>
            <a:endParaRPr kumimoji="0" lang="en-US" sz="1000" b="0" i="0" u="none" strike="noStrike" kern="1200" cap="none" spc="0" normalizeH="0" baseline="0" noProof="0">
              <a:ln>
                <a:noFill/>
              </a:ln>
              <a:solidFill>
                <a:srgbClr val="7030A0"/>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58768A55-2163-4670-AFB7-992BCC3AE83E}"/>
              </a:ext>
            </a:extLst>
          </p:cNvPr>
          <p:cNvGrpSpPr/>
          <p:nvPr/>
        </p:nvGrpSpPr>
        <p:grpSpPr>
          <a:xfrm>
            <a:off x="1068932" y="940646"/>
            <a:ext cx="9557888" cy="872310"/>
            <a:chOff x="1045516" y="690712"/>
            <a:chExt cx="9445455" cy="1715694"/>
          </a:xfrm>
        </p:grpSpPr>
        <p:sp>
          <p:nvSpPr>
            <p:cNvPr id="11" name="Rounded Rectangle 1">
              <a:extLst>
                <a:ext uri="{FF2B5EF4-FFF2-40B4-BE49-F238E27FC236}">
                  <a16:creationId xmlns:a16="http://schemas.microsoft.com/office/drawing/2014/main" id="{991F8877-0EA5-4BF5-A489-C539C8AB905E}"/>
                </a:ext>
              </a:extLst>
            </p:cNvPr>
            <p:cNvSpPr/>
            <p:nvPr/>
          </p:nvSpPr>
          <p:spPr>
            <a:xfrm>
              <a:off x="1045516" y="690712"/>
              <a:ext cx="9445455" cy="1040885"/>
            </a:xfrm>
            <a:prstGeom prst="round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80F81F1-7BD0-4834-AFA9-453AED07F102}"/>
                </a:ext>
              </a:extLst>
            </p:cNvPr>
            <p:cNvSpPr txBox="1"/>
            <p:nvPr/>
          </p:nvSpPr>
          <p:spPr>
            <a:xfrm>
              <a:off x="1139051" y="771967"/>
              <a:ext cx="9351920" cy="1634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2</a:t>
              </a:r>
              <a:r>
                <a:rPr kumimoji="0" lang="vi-VN"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a:t>
              </a:r>
              <a:r>
                <a:rPr kumimoji="0" lang="vi-VN" sz="2400" b="1"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a:t>
              </a:r>
              <a:r>
                <a:rPr kumimoji="0" lang="vi-VN"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Tìm hình ảnh nhân hoá có trong mỗi đoạn văn dưới đây: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sp>
        <p:nvSpPr>
          <p:cNvPr id="13" name="TextBox 12">
            <a:extLst>
              <a:ext uri="{FF2B5EF4-FFF2-40B4-BE49-F238E27FC236}">
                <a16:creationId xmlns:a16="http://schemas.microsoft.com/office/drawing/2014/main" id="{28917236-4DBC-40D0-9808-1C910785D0F2}"/>
              </a:ext>
            </a:extLst>
          </p:cNvPr>
          <p:cNvSpPr txBox="1"/>
          <p:nvPr/>
        </p:nvSpPr>
        <p:spPr>
          <a:xfrm>
            <a:off x="452691" y="1713031"/>
            <a:ext cx="10887682" cy="20005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a.</a:t>
            </a:r>
            <a:r>
              <a:rPr kumimoji="0" lang="en-US" sz="3200" b="0" i="0" u="none" strike="noStrike" kern="1200" cap="none" spc="0" normalizeH="0" baseline="0" noProof="0">
                <a:ln>
                  <a:noFill/>
                </a:ln>
                <a:solidFill>
                  <a:srgbClr val="00B050"/>
                </a:solidFill>
                <a:effectLst/>
                <a:uLnTx/>
                <a:uFillTx/>
                <a:latin typeface="Calibri" panose="020F0502020204030204"/>
                <a:ea typeface="+mn-ea"/>
                <a:cs typeface="+mn-cs"/>
              </a:rPr>
              <a:t> </a:t>
            </a:r>
            <a:r>
              <a:rPr kumimoji="0" lang="vi-VN" sz="3200" b="0" i="0" u="none" strike="noStrike" kern="1200" cap="none" spc="0" normalizeH="0" baseline="0" noProof="0">
                <a:ln>
                  <a:noFill/>
                </a:ln>
                <a:solidFill>
                  <a:srgbClr val="00B050"/>
                </a:solidFill>
                <a:effectLst/>
                <a:uLnTx/>
                <a:uFillTx/>
                <a:latin typeface="Arial" panose="020B0604020202020204" pitchFamily="34" charset="0"/>
                <a:ea typeface="+mn-ea"/>
                <a:cs typeface="+mn-cs"/>
              </a:rPr>
              <a:t>Mùa xuân đến, mầm non cựa mình tỉnh giấc. Các loài chim đua nhau ca hát. Bầu trời say sưa lắng nghe khúc ca rộn rã và mê mải ngắm nhìn những chiếc lá xanh nõn nà.</a:t>
            </a:r>
            <a:r>
              <a:rPr kumimoji="0" lang="en-US" sz="2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Nguyên Anh</a:t>
            </a:r>
          </a:p>
        </p:txBody>
      </p:sp>
      <p:sp>
        <p:nvSpPr>
          <p:cNvPr id="16" name="Rectangle: Rounded Corners 15">
            <a:extLst>
              <a:ext uri="{FF2B5EF4-FFF2-40B4-BE49-F238E27FC236}">
                <a16:creationId xmlns:a16="http://schemas.microsoft.com/office/drawing/2014/main" id="{6CCBEDFD-E965-41F7-B9E9-3C9DBDEEBDAE}"/>
              </a:ext>
            </a:extLst>
          </p:cNvPr>
          <p:cNvSpPr/>
          <p:nvPr/>
        </p:nvSpPr>
        <p:spPr>
          <a:xfrm>
            <a:off x="2199163" y="3612409"/>
            <a:ext cx="7118091" cy="2800951"/>
          </a:xfrm>
          <a:prstGeom prst="roundRect">
            <a:avLst/>
          </a:prstGeom>
          <a:solidFill>
            <a:schemeClr val="accent4">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AFEF39-4265-4060-A58F-73A3857E0A04}"/>
              </a:ext>
            </a:extLst>
          </p:cNvPr>
          <p:cNvSpPr txBox="1"/>
          <p:nvPr/>
        </p:nvSpPr>
        <p:spPr>
          <a:xfrm>
            <a:off x="2378498" y="3735611"/>
            <a:ext cx="693875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Các hình ảnh nhân hoá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vi-VN" sz="3200" b="0" i="0" u="none" strike="noStrike" kern="1200" cap="none" spc="0" normalizeH="0" baseline="0" noProof="0">
                <a:ln>
                  <a:noFill/>
                </a:ln>
                <a:solidFill>
                  <a:srgbClr val="002060"/>
                </a:solidFill>
                <a:effectLst/>
                <a:uLnTx/>
                <a:uFillTx/>
                <a:latin typeface="Arial" panose="020B0604020202020204" pitchFamily="34" charset="0"/>
                <a:ea typeface="+mn-ea"/>
                <a:cs typeface="+mn-cs"/>
              </a:rPr>
              <a:t>Mầm non cựa mình tỉnh giấc.; </a:t>
            </a:r>
            <a:endPar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vi-VN" sz="3200" b="0" i="0" u="none" strike="noStrike" kern="1200" cap="none" spc="0" normalizeH="0" baseline="0" noProof="0">
                <a:ln>
                  <a:noFill/>
                </a:ln>
                <a:solidFill>
                  <a:srgbClr val="002060"/>
                </a:solidFill>
                <a:effectLst/>
                <a:uLnTx/>
                <a:uFillTx/>
                <a:latin typeface="Arial" panose="020B0604020202020204" pitchFamily="34" charset="0"/>
                <a:ea typeface="+mn-ea"/>
                <a:cs typeface="+mn-cs"/>
              </a:rPr>
              <a:t>Các loài chim đua nhau ca hát.; </a:t>
            </a:r>
            <a:endPar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vi-VN" sz="3200" b="0" i="0" u="none" strike="noStrike" kern="1200" cap="none" spc="0" normalizeH="0" baseline="0" noProof="0">
                <a:ln>
                  <a:noFill/>
                </a:ln>
                <a:solidFill>
                  <a:srgbClr val="002060"/>
                </a:solidFill>
                <a:effectLst/>
                <a:uLnTx/>
                <a:uFillTx/>
                <a:latin typeface="Arial" panose="020B0604020202020204" pitchFamily="34" charset="0"/>
                <a:ea typeface="+mn-ea"/>
                <a:cs typeface="+mn-cs"/>
              </a:rPr>
              <a:t>Bầu trời say sưa</a:t>
            </a: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vi-VN" sz="3200" b="0" i="0" u="none" strike="noStrike" kern="1200" cap="none" spc="0" normalizeH="0" baseline="0" noProof="0">
                <a:ln>
                  <a:noFill/>
                </a:ln>
                <a:solidFill>
                  <a:srgbClr val="002060"/>
                </a:solidFill>
                <a:effectLst/>
                <a:uLnTx/>
                <a:uFillTx/>
                <a:latin typeface="Arial" panose="020B0604020202020204" pitchFamily="34" charset="0"/>
                <a:ea typeface="+mn-ea"/>
                <a:cs typeface="+mn-cs"/>
              </a:rPr>
              <a:t>lắng nghe, mê mải ngắm nhìn.</a:t>
            </a:r>
            <a:endPar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18" name="Picture 2" descr="Dấu Mũi Tên Hình ảnh PNG | Vector Và Các Tập Tin PSD | Tải Về Miễn Phí Trên  Pngtree">
            <a:extLst>
              <a:ext uri="{FF2B5EF4-FFF2-40B4-BE49-F238E27FC236}">
                <a16:creationId xmlns:a16="http://schemas.microsoft.com/office/drawing/2014/main" id="{0B56DDF8-C0A6-48CA-895D-ED13445802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982820" flipH="1">
            <a:off x="489301" y="3985681"/>
            <a:ext cx="1415107" cy="141510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01914184-8EC6-41EF-AE56-E2494785B2BF}"/>
              </a:ext>
            </a:extLst>
          </p:cNvPr>
          <p:cNvCxnSpPr>
            <a:cxnSpLocks/>
          </p:cNvCxnSpPr>
          <p:nvPr/>
        </p:nvCxnSpPr>
        <p:spPr>
          <a:xfrm>
            <a:off x="4066013" y="2210488"/>
            <a:ext cx="5375937"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B3978CD-0EBE-40BB-8CF5-30F5DAC73F66}"/>
              </a:ext>
            </a:extLst>
          </p:cNvPr>
          <p:cNvCxnSpPr>
            <a:cxnSpLocks/>
          </p:cNvCxnSpPr>
          <p:nvPr/>
        </p:nvCxnSpPr>
        <p:spPr>
          <a:xfrm>
            <a:off x="9791272" y="2198562"/>
            <a:ext cx="14281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E51D29E-D93A-49D6-89F3-D115AEDEC672}"/>
              </a:ext>
            </a:extLst>
          </p:cNvPr>
          <p:cNvCxnSpPr>
            <a:cxnSpLocks/>
          </p:cNvCxnSpPr>
          <p:nvPr/>
        </p:nvCxnSpPr>
        <p:spPr>
          <a:xfrm>
            <a:off x="595901" y="2694242"/>
            <a:ext cx="39144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333C8F-851C-4D91-A2CA-24D75A70DD05}"/>
              </a:ext>
            </a:extLst>
          </p:cNvPr>
          <p:cNvCxnSpPr>
            <a:cxnSpLocks/>
          </p:cNvCxnSpPr>
          <p:nvPr/>
        </p:nvCxnSpPr>
        <p:spPr>
          <a:xfrm flipV="1">
            <a:off x="4754291" y="2735338"/>
            <a:ext cx="6465089" cy="229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62786FC-61BF-45E4-A619-EAFFB52A5CC1}"/>
              </a:ext>
            </a:extLst>
          </p:cNvPr>
          <p:cNvCxnSpPr>
            <a:cxnSpLocks/>
          </p:cNvCxnSpPr>
          <p:nvPr/>
        </p:nvCxnSpPr>
        <p:spPr>
          <a:xfrm>
            <a:off x="2378498" y="3237445"/>
            <a:ext cx="33750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68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barn(inVertical)">
                                      <p:cBhvr>
                                        <p:cTn id="28" dur="500"/>
                                        <p:tgtEl>
                                          <p:spTgt spid="3">
                                            <p:txEl>
                                              <p:pRg st="1" end="1"/>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arn(inVertical)">
                                      <p:cBhvr>
                                        <p:cTn id="37" dur="500"/>
                                        <p:tgtEl>
                                          <p:spTgt spid="3">
                                            <p:txEl>
                                              <p:pRg st="2" end="2"/>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barn(inVertical)">
                                      <p:cBhvr>
                                        <p:cTn id="50" dur="500"/>
                                        <p:tgtEl>
                                          <p:spTgt spid="3">
                                            <p:txEl>
                                              <p:pRg st="3" end="3"/>
                                            </p:txEl>
                                          </p:spTgt>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6"/>
          <p:cNvPicPr>
            <a:picLocks noChangeAspect="1"/>
          </p:cNvPicPr>
          <p:nvPr/>
        </p:nvPicPr>
        <p:blipFill rotWithShape="1">
          <a:blip r:embed="rId2">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3950"/>
            <a:ext cx="12192000" cy="5734051"/>
          </a:xfrm>
          <a:prstGeom prst="rect">
            <a:avLst/>
          </a:prstGeom>
        </p:spPr>
      </p:pic>
      <p:pic>
        <p:nvPicPr>
          <p:cNvPr id="4"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78" y="1123950"/>
            <a:ext cx="11882033" cy="5941017"/>
          </a:xfrm>
          <a:prstGeom prst="rect">
            <a:avLst/>
          </a:prstGeom>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2222" b="59259"/>
          <a:stretch/>
        </p:blipFill>
        <p:spPr>
          <a:xfrm>
            <a:off x="22960" y="63985"/>
            <a:ext cx="11921067" cy="2328334"/>
          </a:xfrm>
          <a:prstGeom prst="rect">
            <a:avLst/>
          </a:prstGeom>
        </p:spPr>
      </p:pic>
      <p:pic>
        <p:nvPicPr>
          <p:cNvPr id="7" name="Picture 6">
            <a:extLst>
              <a:ext uri="{FF2B5EF4-FFF2-40B4-BE49-F238E27FC236}">
                <a16:creationId xmlns:a16="http://schemas.microsoft.com/office/drawing/2014/main" id="{0E0AC80A-F2CC-4E27-B71D-433A6159F2F9}"/>
              </a:ext>
            </a:extLst>
          </p:cNvPr>
          <p:cNvPicPr>
            <a:picLocks noChangeAspect="1"/>
          </p:cNvPicPr>
          <p:nvPr/>
        </p:nvPicPr>
        <p:blipFill>
          <a:blip r:embed="rId5"/>
          <a:stretch>
            <a:fillRect/>
          </a:stretch>
        </p:blipFill>
        <p:spPr>
          <a:xfrm>
            <a:off x="2761199" y="1228152"/>
            <a:ext cx="6669602" cy="3011685"/>
          </a:xfrm>
          <a:prstGeom prst="rect">
            <a:avLst/>
          </a:prstGeom>
        </p:spPr>
      </p:pic>
    </p:spTree>
    <p:extLst>
      <p:ext uri="{BB962C8B-B14F-4D97-AF65-F5344CB8AC3E}">
        <p14:creationId xmlns:p14="http://schemas.microsoft.com/office/powerpoint/2010/main" val="273930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FDCB5-CA67-45D5-8842-72FF01297893}"/>
              </a:ext>
            </a:extLst>
          </p:cNvPr>
          <p:cNvSpPr txBox="1"/>
          <p:nvPr/>
        </p:nvSpPr>
        <p:spPr>
          <a:xfrm>
            <a:off x="4218373" y="-19501"/>
            <a:ext cx="28476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30A0"/>
                </a:solidFill>
                <a:effectLst/>
                <a:uLnTx/>
                <a:uFillTx/>
                <a:latin typeface="SVN-Ready" panose="02040603050506020204" pitchFamily="18" charset="0"/>
                <a:ea typeface="+mn-ea"/>
                <a:cs typeface="+mn-cs"/>
              </a:rPr>
              <a:t>Chữa bài</a:t>
            </a:r>
            <a:endParaRPr kumimoji="0" lang="en-US" sz="1000" b="0" i="0" u="none" strike="noStrike" kern="1200" cap="none" spc="0" normalizeH="0" baseline="0" noProof="0">
              <a:ln>
                <a:noFill/>
              </a:ln>
              <a:solidFill>
                <a:srgbClr val="7030A0"/>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58768A55-2163-4670-AFB7-992BCC3AE83E}"/>
              </a:ext>
            </a:extLst>
          </p:cNvPr>
          <p:cNvGrpSpPr/>
          <p:nvPr/>
        </p:nvGrpSpPr>
        <p:grpSpPr>
          <a:xfrm>
            <a:off x="1070264" y="821442"/>
            <a:ext cx="9557888" cy="872310"/>
            <a:chOff x="1045516" y="690712"/>
            <a:chExt cx="9445455" cy="1715694"/>
          </a:xfrm>
        </p:grpSpPr>
        <p:sp>
          <p:nvSpPr>
            <p:cNvPr id="11" name="Rounded Rectangle 1">
              <a:extLst>
                <a:ext uri="{FF2B5EF4-FFF2-40B4-BE49-F238E27FC236}">
                  <a16:creationId xmlns:a16="http://schemas.microsoft.com/office/drawing/2014/main" id="{991F8877-0EA5-4BF5-A489-C539C8AB905E}"/>
                </a:ext>
              </a:extLst>
            </p:cNvPr>
            <p:cNvSpPr/>
            <p:nvPr/>
          </p:nvSpPr>
          <p:spPr>
            <a:xfrm>
              <a:off x="1045516" y="690712"/>
              <a:ext cx="9445455" cy="1040885"/>
            </a:xfrm>
            <a:prstGeom prst="round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80F81F1-7BD0-4834-AFA9-453AED07F102}"/>
                </a:ext>
              </a:extLst>
            </p:cNvPr>
            <p:cNvSpPr txBox="1"/>
            <p:nvPr/>
          </p:nvSpPr>
          <p:spPr>
            <a:xfrm>
              <a:off x="1139051" y="771967"/>
              <a:ext cx="9351920" cy="1634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2</a:t>
              </a:r>
              <a:r>
                <a:rPr kumimoji="0" lang="vi-VN"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a:t>
              </a:r>
              <a:r>
                <a:rPr kumimoji="0" lang="vi-VN" sz="2400" b="1"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a:t>
              </a:r>
              <a:r>
                <a:rPr kumimoji="0" lang="vi-VN"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Tìm hình ảnh nhân hoá có trong mỗi đoạn văn dưới đây: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sp>
        <p:nvSpPr>
          <p:cNvPr id="13" name="TextBox 12">
            <a:extLst>
              <a:ext uri="{FF2B5EF4-FFF2-40B4-BE49-F238E27FC236}">
                <a16:creationId xmlns:a16="http://schemas.microsoft.com/office/drawing/2014/main" id="{28917236-4DBC-40D0-9808-1C910785D0F2}"/>
              </a:ext>
            </a:extLst>
          </p:cNvPr>
          <p:cNvSpPr txBox="1"/>
          <p:nvPr/>
        </p:nvSpPr>
        <p:spPr>
          <a:xfrm>
            <a:off x="575511" y="1416969"/>
            <a:ext cx="10887682" cy="2554545"/>
          </a:xfrm>
          <a:prstGeom prst="rect">
            <a:avLst/>
          </a:prstGeom>
          <a:noFill/>
        </p:spPr>
        <p:txBody>
          <a:bodyPr wrap="square" rtlCol="0">
            <a:spAutoFit/>
          </a:bodyPr>
          <a:lstStyle/>
          <a:p>
            <a:pPr lvl="0" algn="just"/>
            <a:r>
              <a:rPr lang="en-US" sz="3200">
                <a:solidFill>
                  <a:srgbClr val="0070C0"/>
                </a:solidFill>
                <a:latin typeface="Arial" panose="020B0604020202020204" pitchFamily="34" charset="0"/>
                <a:cs typeface="Arial" panose="020B0604020202020204" pitchFamily="34" charset="0"/>
              </a:rPr>
              <a:t>b. Trăng lẩn trốn trong các tán lá xanh rì của những cây đa cổ thụ đầu thôn.</a:t>
            </a:r>
            <a:r>
              <a:rPr lang="vi-VN" sz="3200">
                <a:solidFill>
                  <a:srgbClr val="0070C0"/>
                </a:solidFill>
                <a:cs typeface="Arial" panose="020B0604020202020204" pitchFamily="34" charset="0"/>
              </a:rPr>
              <a:t> Những mắt lá ánh lên tinh nghịch. Trăng chìm vào đáy nước. Trăng óng ánh trên hàm răng, trăng đậu vào ánh mắt. Trăng ôm ấp mái tóc bạc của các cụ già.</a:t>
            </a:r>
            <a:r>
              <a:rPr lang="en-US" sz="3200">
                <a:solidFill>
                  <a:srgbClr val="0070C0"/>
                </a:solidFill>
                <a:latin typeface="Arial" panose="020B0604020202020204" pitchFamily="34" charset="0"/>
                <a:cs typeface="Arial" panose="020B0604020202020204" pitchFamily="34" charset="0"/>
              </a:rPr>
              <a:t> 								</a:t>
            </a:r>
            <a:r>
              <a:rPr lang="en-US" sz="2800" i="1">
                <a:solidFill>
                  <a:srgbClr val="0070C0"/>
                </a:solidFill>
                <a:latin typeface="Arial" panose="020B0604020202020204" pitchFamily="34" charset="0"/>
                <a:cs typeface="Arial" panose="020B0604020202020204" pitchFamily="34" charset="0"/>
              </a:rPr>
              <a:t>Theo </a:t>
            </a:r>
            <a:r>
              <a:rPr lang="en-US" sz="2800">
                <a:solidFill>
                  <a:srgbClr val="0070C0"/>
                </a:solidFill>
                <a:latin typeface="Arial" panose="020B0604020202020204" pitchFamily="34" charset="0"/>
                <a:cs typeface="Arial" panose="020B0604020202020204" pitchFamily="34" charset="0"/>
              </a:rPr>
              <a:t>Phan Sĩ Châu</a:t>
            </a:r>
            <a:endParaRPr lang="en-US" sz="3200">
              <a:solidFill>
                <a:srgbClr val="0070C0"/>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6CCBEDFD-E965-41F7-B9E9-3C9DBDEEBDAE}"/>
              </a:ext>
            </a:extLst>
          </p:cNvPr>
          <p:cNvSpPr/>
          <p:nvPr/>
        </p:nvSpPr>
        <p:spPr>
          <a:xfrm>
            <a:off x="1070264" y="3956653"/>
            <a:ext cx="7869687" cy="2554545"/>
          </a:xfrm>
          <a:prstGeom prst="roundRect">
            <a:avLst/>
          </a:prstGeom>
          <a:solidFill>
            <a:schemeClr val="accent4">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AFEF39-4265-4060-A58F-73A3857E0A04}"/>
              </a:ext>
            </a:extLst>
          </p:cNvPr>
          <p:cNvSpPr txBox="1"/>
          <p:nvPr/>
        </p:nvSpPr>
        <p:spPr>
          <a:xfrm>
            <a:off x="1178399" y="3982961"/>
            <a:ext cx="7869687" cy="2554545"/>
          </a:xfrm>
          <a:prstGeom prst="rect">
            <a:avLst/>
          </a:prstGeom>
          <a:noFill/>
        </p:spPr>
        <p:txBody>
          <a:bodyPr wrap="square" rtlCol="0">
            <a:spAutoFit/>
          </a:bodyPr>
          <a:lstStyle/>
          <a:p>
            <a:pPr algn="just"/>
            <a:r>
              <a:rPr lang="en-US" sz="3200"/>
              <a:t> </a:t>
            </a:r>
            <a:r>
              <a:rPr lang="en-US" sz="3200">
                <a:solidFill>
                  <a:srgbClr val="FF0000"/>
                </a:solidFill>
                <a:latin typeface="Arial" panose="020B0604020202020204" pitchFamily="34" charset="0"/>
                <a:cs typeface="Arial" panose="020B0604020202020204" pitchFamily="34" charset="0"/>
              </a:rPr>
              <a:t>Các hình ảnh nhân hoá là:</a:t>
            </a:r>
          </a:p>
          <a:p>
            <a:pPr algn="just"/>
            <a:r>
              <a:rPr lang="en-US" sz="3200">
                <a:solidFill>
                  <a:srgbClr val="002060"/>
                </a:solidFill>
                <a:latin typeface="Arial" panose="020B0604020202020204" pitchFamily="34" charset="0"/>
                <a:cs typeface="Arial" panose="020B0604020202020204" pitchFamily="34" charset="0"/>
              </a:rPr>
              <a:t>- Trăng lẩn trốn trong các tán lá.</a:t>
            </a:r>
          </a:p>
          <a:p>
            <a:pPr algn="just"/>
            <a:r>
              <a:rPr lang="en-US" sz="3200">
                <a:solidFill>
                  <a:srgbClr val="002060"/>
                </a:solidFill>
                <a:latin typeface="Arial" panose="020B0604020202020204" pitchFamily="34" charset="0"/>
                <a:cs typeface="Arial" panose="020B0604020202020204" pitchFamily="34" charset="0"/>
              </a:rPr>
              <a:t>- Những mắt lá ánh lên tinh nghịch.</a:t>
            </a:r>
          </a:p>
          <a:p>
            <a:pPr algn="just"/>
            <a:r>
              <a:rPr lang="en-US" sz="3200">
                <a:solidFill>
                  <a:srgbClr val="002060"/>
                </a:solidFill>
                <a:latin typeface="Arial" panose="020B0604020202020204" pitchFamily="34" charset="0"/>
                <a:cs typeface="Arial" panose="020B0604020202020204" pitchFamily="34" charset="0"/>
              </a:rPr>
              <a:t>- Trăng đậu vào ánh mắt.</a:t>
            </a:r>
          </a:p>
          <a:p>
            <a:pPr algn="just"/>
            <a:r>
              <a:rPr lang="en-US" sz="3200">
                <a:solidFill>
                  <a:srgbClr val="002060"/>
                </a:solidFill>
                <a:latin typeface="Arial" panose="020B0604020202020204" pitchFamily="34" charset="0"/>
                <a:cs typeface="Arial" panose="020B0604020202020204" pitchFamily="34" charset="0"/>
              </a:rPr>
              <a:t>- Trăng ôm ấp mái tóc bạc của các cụ già</a:t>
            </a:r>
          </a:p>
        </p:txBody>
      </p:sp>
      <p:pic>
        <p:nvPicPr>
          <p:cNvPr id="18" name="Picture 2" descr="Dấu Mũi Tên Hình ảnh PNG | Vector Và Các Tập Tin PSD | Tải Về Miễn Phí Trên  Pngtree">
            <a:extLst>
              <a:ext uri="{FF2B5EF4-FFF2-40B4-BE49-F238E27FC236}">
                <a16:creationId xmlns:a16="http://schemas.microsoft.com/office/drawing/2014/main" id="{0B56DDF8-C0A6-48CA-895D-ED13445802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982820">
            <a:off x="9391136" y="4208313"/>
            <a:ext cx="1782139" cy="178213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01914184-8EC6-41EF-AE56-E2494785B2BF}"/>
              </a:ext>
            </a:extLst>
          </p:cNvPr>
          <p:cNvCxnSpPr>
            <a:cxnSpLocks/>
          </p:cNvCxnSpPr>
          <p:nvPr/>
        </p:nvCxnSpPr>
        <p:spPr>
          <a:xfrm>
            <a:off x="1164912" y="1914094"/>
            <a:ext cx="5375937"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B3978CD-0EBE-40BB-8CF5-30F5DAC73F66}"/>
              </a:ext>
            </a:extLst>
          </p:cNvPr>
          <p:cNvCxnSpPr>
            <a:cxnSpLocks/>
          </p:cNvCxnSpPr>
          <p:nvPr/>
        </p:nvCxnSpPr>
        <p:spPr>
          <a:xfrm flipV="1">
            <a:off x="3821987" y="2393879"/>
            <a:ext cx="6226139" cy="204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E51D29E-D93A-49D6-89F3-D115AEDEC672}"/>
              </a:ext>
            </a:extLst>
          </p:cNvPr>
          <p:cNvCxnSpPr>
            <a:cxnSpLocks/>
          </p:cNvCxnSpPr>
          <p:nvPr/>
        </p:nvCxnSpPr>
        <p:spPr>
          <a:xfrm>
            <a:off x="10430176" y="2930797"/>
            <a:ext cx="9022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333C8F-851C-4D91-A2CA-24D75A70DD05}"/>
              </a:ext>
            </a:extLst>
          </p:cNvPr>
          <p:cNvCxnSpPr>
            <a:cxnSpLocks/>
          </p:cNvCxnSpPr>
          <p:nvPr/>
        </p:nvCxnSpPr>
        <p:spPr>
          <a:xfrm>
            <a:off x="621760" y="3409430"/>
            <a:ext cx="30872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62786FC-61BF-45E4-A619-EAFFB52A5CC1}"/>
              </a:ext>
            </a:extLst>
          </p:cNvPr>
          <p:cNvCxnSpPr>
            <a:cxnSpLocks/>
          </p:cNvCxnSpPr>
          <p:nvPr/>
        </p:nvCxnSpPr>
        <p:spPr>
          <a:xfrm>
            <a:off x="3954660" y="3409430"/>
            <a:ext cx="73777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591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barn(inVertical)">
                                      <p:cBhvr>
                                        <p:cTn id="28" dur="500"/>
                                        <p:tgtEl>
                                          <p:spTgt spid="3">
                                            <p:txEl>
                                              <p:pRg st="1" end="1"/>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arn(inVertical)">
                                      <p:cBhvr>
                                        <p:cTn id="37" dur="500"/>
                                        <p:tgtEl>
                                          <p:spTgt spid="3">
                                            <p:txEl>
                                              <p:pRg st="2" end="2"/>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barn(inVertical)">
                                      <p:cBhvr>
                                        <p:cTn id="46" dur="500"/>
                                        <p:tgtEl>
                                          <p:spTgt spid="3">
                                            <p:txEl>
                                              <p:pRg st="3" end="3"/>
                                            </p:txEl>
                                          </p:spTgt>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animEffect transition="in" filter="barn(inVertical)">
                                      <p:cBhvr>
                                        <p:cTn id="59" dur="500"/>
                                        <p:tgtEl>
                                          <p:spTgt spid="3">
                                            <p:txEl>
                                              <p:pRg st="4" end="4"/>
                                            </p:txEl>
                                          </p:spTgt>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58DB47-EEED-C98D-373B-3D9707BE65E4}"/>
              </a:ext>
            </a:extLst>
          </p:cNvPr>
          <p:cNvPicPr>
            <a:picLocks noChangeAspect="1"/>
          </p:cNvPicPr>
          <p:nvPr/>
        </p:nvPicPr>
        <p:blipFill rotWithShape="1">
          <a:blip r:embed="rId2">
            <a:extLst>
              <a:ext uri="{28A0092B-C50C-407E-A947-70E740481C1C}">
                <a14:useLocalDpi xmlns:a14="http://schemas.microsoft.com/office/drawing/2010/main" val="0"/>
              </a:ext>
            </a:extLst>
          </a:blip>
          <a:srcRect t="-4095" r="83764" b="37529"/>
          <a:stretch/>
        </p:blipFill>
        <p:spPr>
          <a:xfrm>
            <a:off x="7888746" y="1634844"/>
            <a:ext cx="4097771" cy="5223156"/>
          </a:xfrm>
          <a:prstGeom prst="rect">
            <a:avLst/>
          </a:prstGeom>
        </p:spPr>
      </p:pic>
      <p:grpSp>
        <p:nvGrpSpPr>
          <p:cNvPr id="6" name="Group 5"/>
          <p:cNvGrpSpPr/>
          <p:nvPr/>
        </p:nvGrpSpPr>
        <p:grpSpPr>
          <a:xfrm>
            <a:off x="1379611" y="-121780"/>
            <a:ext cx="7127392" cy="4700146"/>
            <a:chOff x="2136114" y="2816630"/>
            <a:chExt cx="7127392" cy="4700146"/>
          </a:xfrm>
        </p:grpSpPr>
        <p:pic>
          <p:nvPicPr>
            <p:cNvPr id="7" name="Picture 6">
              <a:extLst>
                <a:ext uri="{FF2B5EF4-FFF2-40B4-BE49-F238E27FC236}">
                  <a16:creationId xmlns:a16="http://schemas.microsoft.com/office/drawing/2014/main" id="{76D338ED-40AD-4146-81CD-6FBECB608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6114" y="2816630"/>
              <a:ext cx="7127392" cy="4700146"/>
            </a:xfrm>
            <a:prstGeom prst="rect">
              <a:avLst/>
            </a:prstGeom>
          </p:spPr>
        </p:pic>
        <p:sp>
          <p:nvSpPr>
            <p:cNvPr id="8" name="TextBox 7"/>
            <p:cNvSpPr txBox="1"/>
            <p:nvPr/>
          </p:nvSpPr>
          <p:spPr>
            <a:xfrm>
              <a:off x="2931667" y="3739794"/>
              <a:ext cx="52838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9999"/>
                  </a:solidFill>
                  <a:effectLst/>
                  <a:uLnTx/>
                  <a:uFillTx/>
                  <a:latin typeface="UTM Avo" panose="02040603050506020204" pitchFamily="18" charset="0"/>
                  <a:ea typeface="+mn-ea"/>
                  <a:cs typeface="Times New Roman" panose="02020603050405020304" pitchFamily="18" charset="0"/>
                </a:rPr>
                <a:t>C</a:t>
              </a:r>
              <a:r>
                <a:rPr kumimoji="0" lang="vi-VN" sz="4000" b="1" i="0" u="none" strike="noStrike" kern="1200" cap="none" spc="0" normalizeH="0" baseline="0" noProof="0">
                  <a:ln>
                    <a:noFill/>
                  </a:ln>
                  <a:solidFill>
                    <a:srgbClr val="009999"/>
                  </a:solidFill>
                  <a:effectLst/>
                  <a:uLnTx/>
                  <a:uFillTx/>
                  <a:latin typeface="UTM Avo" panose="02040603050506020204" pitchFamily="18" charset="0"/>
                  <a:ea typeface="+mn-ea"/>
                  <a:cs typeface="Times New Roman" panose="02020603050405020304" pitchFamily="18" charset="0"/>
                </a:rPr>
                <a:t>hia sẻ </a:t>
              </a:r>
              <a:endParaRPr kumimoji="0" lang="en-US" sz="4000" b="1" i="0" u="none" strike="noStrike" kern="1200" cap="none" spc="0" normalizeH="0" baseline="0" noProof="0">
                <a:ln>
                  <a:noFill/>
                </a:ln>
                <a:solidFill>
                  <a:srgbClr val="009999"/>
                </a:solidFill>
                <a:effectLst/>
                <a:uLnTx/>
                <a:uFillTx/>
                <a:latin typeface="UTM Avo" panose="020406030505060202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9999"/>
                  </a:solidFill>
                  <a:effectLst/>
                  <a:uLnTx/>
                  <a:uFillTx/>
                  <a:latin typeface="UTM Avo" panose="02040603050506020204" pitchFamily="18" charset="0"/>
                  <a:ea typeface="+mn-ea"/>
                  <a:cs typeface="Times New Roman" panose="02020603050405020304" pitchFamily="18" charset="0"/>
                </a:rPr>
                <a:t>về tác dụng của các hình ảnh nhân hoá tìm được</a:t>
              </a:r>
              <a:endParaRPr kumimoji="0" lang="en-US" sz="4000" b="1" i="0" u="none" strike="noStrike" kern="1200" cap="none" spc="0" normalizeH="0" baseline="0" noProof="0">
                <a:ln>
                  <a:noFill/>
                </a:ln>
                <a:solidFill>
                  <a:srgbClr val="009999"/>
                </a:solidFill>
                <a:effectLst/>
                <a:uLnTx/>
                <a:uFillTx/>
                <a:latin typeface="UTM Avo" panose="02040603050506020204" pitchFamily="18" charset="0"/>
                <a:ea typeface="+mn-ea"/>
                <a:cs typeface="Times New Roman" panose="02020603050405020304" pitchFamily="18" charset="0"/>
              </a:endParaRPr>
            </a:p>
          </p:txBody>
        </p:sp>
      </p:grpSp>
      <p:pic>
        <p:nvPicPr>
          <p:cNvPr id="9" name="Picture 8">
            <a:extLst>
              <a:ext uri="{FF2B5EF4-FFF2-40B4-BE49-F238E27FC236}">
                <a16:creationId xmlns:a16="http://schemas.microsoft.com/office/drawing/2014/main" id="{CC9CE183-C5F1-443C-AB64-15B150D67F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2458" y="3502072"/>
            <a:ext cx="3144137" cy="3388078"/>
          </a:xfrm>
          <a:prstGeom prst="rect">
            <a:avLst/>
          </a:prstGeom>
        </p:spPr>
      </p:pic>
    </p:spTree>
    <p:extLst>
      <p:ext uri="{BB962C8B-B14F-4D97-AF65-F5344CB8AC3E}">
        <p14:creationId xmlns:p14="http://schemas.microsoft.com/office/powerpoint/2010/main" val="3165209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116B29-E4E2-4948-81FF-2346F8272881}"/>
              </a:ext>
            </a:extLst>
          </p:cNvPr>
          <p:cNvPicPr>
            <a:picLocks noChangeAspect="1"/>
          </p:cNvPicPr>
          <p:nvPr/>
        </p:nvPicPr>
        <p:blipFill>
          <a:blip r:embed="rId2"/>
          <a:stretch>
            <a:fillRect/>
          </a:stretch>
        </p:blipFill>
        <p:spPr>
          <a:xfrm>
            <a:off x="431797" y="0"/>
            <a:ext cx="11760203" cy="6620830"/>
          </a:xfrm>
          <a:prstGeom prst="rect">
            <a:avLst/>
          </a:prstGeom>
        </p:spPr>
      </p:pic>
    </p:spTree>
    <p:extLst>
      <p:ext uri="{BB962C8B-B14F-4D97-AF65-F5344CB8AC3E}">
        <p14:creationId xmlns:p14="http://schemas.microsoft.com/office/powerpoint/2010/main" val="50890919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89735" y="554804"/>
            <a:ext cx="10784941" cy="1119883"/>
            <a:chOff x="-212747" y="771422"/>
            <a:chExt cx="10658074" cy="2202632"/>
          </a:xfrm>
        </p:grpSpPr>
        <p:sp>
          <p:nvSpPr>
            <p:cNvPr id="2" name="Rounded Rectangle 1"/>
            <p:cNvSpPr/>
            <p:nvPr/>
          </p:nvSpPr>
          <p:spPr>
            <a:xfrm>
              <a:off x="-111214" y="771422"/>
              <a:ext cx="10556541" cy="2202632"/>
            </a:xfrm>
            <a:prstGeom prst="round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212747" y="924344"/>
              <a:ext cx="10658074" cy="18967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3</a:t>
              </a:r>
              <a:r>
                <a:rPr kumimoji="0" lang="vi-VN" sz="28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a:t>
              </a:r>
              <a:r>
                <a:rPr kumimoji="0" lang="vi-VN" sz="2800" b="1"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a:t>
              </a:r>
              <a:r>
                <a:rPr kumimoji="0" lang="vi-VN" sz="2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Sử dụng biện pháp nhân hoá để viết lại các câu sau cho sinh động hơn</a:t>
              </a:r>
              <a:r>
                <a:rPr kumimoji="0" lang="en-US" sz="2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a:t>
              </a:r>
              <a:endParaRPr kumimoji="0" lang="en-US" sz="28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pic>
        <p:nvPicPr>
          <p:cNvPr id="1026" name="Picture 2" descr="Nhờ đoàn kết tập hợp thành đàn, cùng nhau làm tổ, cùng nhau dự tr">
            <a:extLst>
              <a:ext uri="{FF2B5EF4-FFF2-40B4-BE49-F238E27FC236}">
                <a16:creationId xmlns:a16="http://schemas.microsoft.com/office/drawing/2014/main" id="{EC6DFC47-EF75-4CC3-B499-1D243AB60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097" y="4260409"/>
            <a:ext cx="2425210" cy="13510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EB6940B-B920-4476-8EFB-EFE4D3E29B3E}"/>
              </a:ext>
            </a:extLst>
          </p:cNvPr>
          <p:cNvPicPr>
            <a:picLocks noChangeAspect="1"/>
          </p:cNvPicPr>
          <p:nvPr/>
        </p:nvPicPr>
        <p:blipFill rotWithShape="1">
          <a:blip r:embed="rId3"/>
          <a:srcRect b="8666"/>
          <a:stretch/>
        </p:blipFill>
        <p:spPr>
          <a:xfrm flipH="1">
            <a:off x="7002071" y="1752437"/>
            <a:ext cx="4597452" cy="4199049"/>
          </a:xfrm>
          <a:prstGeom prst="rect">
            <a:avLst/>
          </a:prstGeom>
        </p:spPr>
      </p:pic>
      <p:sp>
        <p:nvSpPr>
          <p:cNvPr id="5" name="TextBox 4">
            <a:extLst>
              <a:ext uri="{FF2B5EF4-FFF2-40B4-BE49-F238E27FC236}">
                <a16:creationId xmlns:a16="http://schemas.microsoft.com/office/drawing/2014/main" id="{D1FD7387-FB1B-4FC8-BBFB-8BB6F44D447D}"/>
              </a:ext>
            </a:extLst>
          </p:cNvPr>
          <p:cNvSpPr txBox="1"/>
          <p:nvPr/>
        </p:nvSpPr>
        <p:spPr>
          <a:xfrm>
            <a:off x="1160982" y="1944594"/>
            <a:ext cx="7900827" cy="2123658"/>
          </a:xfrm>
          <a:prstGeom prst="rect">
            <a:avLst/>
          </a:prstGeom>
          <a:noFill/>
        </p:spPr>
        <p:txBody>
          <a:bodyPr wrap="square" rtlCol="0">
            <a:spAutoFit/>
          </a:bodyPr>
          <a:lstStyle/>
          <a:p>
            <a:r>
              <a:rPr lang="en-US" sz="4400">
                <a:solidFill>
                  <a:srgbClr val="0070C0"/>
                </a:solidFill>
                <a:latin typeface="Arial" panose="020B0604020202020204" pitchFamily="34" charset="0"/>
                <a:cs typeface="Arial" panose="020B0604020202020204" pitchFamily="34" charset="0"/>
              </a:rPr>
              <a:t>a. Đàn kiến tha mồi về tổ.</a:t>
            </a:r>
          </a:p>
          <a:p>
            <a:r>
              <a:rPr lang="en-US" sz="4400">
                <a:solidFill>
                  <a:srgbClr val="0070C0"/>
                </a:solidFill>
                <a:latin typeface="Arial" panose="020B0604020202020204" pitchFamily="34" charset="0"/>
                <a:cs typeface="Arial" panose="020B0604020202020204" pitchFamily="34" charset="0"/>
              </a:rPr>
              <a:t>b. Bụi tre rì rào trong gió.</a:t>
            </a:r>
          </a:p>
          <a:p>
            <a:r>
              <a:rPr lang="en-US" sz="4400">
                <a:solidFill>
                  <a:srgbClr val="0070C0"/>
                </a:solidFill>
                <a:latin typeface="Arial" panose="020B0604020202020204" pitchFamily="34" charset="0"/>
                <a:cs typeface="Arial" panose="020B0604020202020204" pitchFamily="34" charset="0"/>
              </a:rPr>
              <a:t>c. Những vì sao sáng lấp lánh.</a:t>
            </a:r>
          </a:p>
        </p:txBody>
      </p:sp>
    </p:spTree>
    <p:extLst>
      <p:ext uri="{BB962C8B-B14F-4D97-AF65-F5344CB8AC3E}">
        <p14:creationId xmlns:p14="http://schemas.microsoft.com/office/powerpoint/2010/main" val="2533160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252570-F0A4-4709-875E-29B05294BDCB}"/>
              </a:ext>
            </a:extLst>
          </p:cNvPr>
          <p:cNvSpPr txBox="1"/>
          <p:nvPr/>
        </p:nvSpPr>
        <p:spPr>
          <a:xfrm>
            <a:off x="731254" y="648186"/>
            <a:ext cx="5563724"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008080"/>
                </a:solidFill>
                <a:effectLst/>
                <a:uLnTx/>
                <a:uFillTx/>
                <a:latin typeface="SVN-Ready" panose="02040603050506020204" pitchFamily="18" charset="0"/>
                <a:cs typeface="+mn-cs"/>
              </a:rPr>
              <a:t>Nói trong nhóm </a:t>
            </a:r>
            <a:r>
              <a:rPr lang="en-US" sz="8800" b="1">
                <a:solidFill>
                  <a:srgbClr val="008080"/>
                </a:solidFill>
                <a:latin typeface="SVN-Ready" panose="02040603050506020204" pitchFamily="18" charset="0"/>
              </a:rPr>
              <a:t>đôi</a:t>
            </a:r>
            <a:r>
              <a:rPr kumimoji="0" lang="en-US" sz="8800" b="1" i="0" u="none" strike="noStrike" kern="1200" cap="none" spc="0" normalizeH="0" baseline="0" noProof="0">
                <a:ln>
                  <a:noFill/>
                </a:ln>
                <a:solidFill>
                  <a:srgbClr val="008080"/>
                </a:solidFill>
                <a:effectLst/>
                <a:uLnTx/>
                <a:uFillTx/>
                <a:latin typeface="SVN-Ready" panose="02040603050506020204" pitchFamily="18" charset="0"/>
                <a:cs typeface="+mn-cs"/>
              </a:rPr>
              <a:t> và nhận xét</a:t>
            </a:r>
            <a:endParaRPr kumimoji="0" lang="en-US" sz="2000" b="0" i="0" u="none" strike="noStrike" kern="1200" cap="none" spc="0" normalizeH="0" baseline="0" noProof="0">
              <a:ln>
                <a:noFill/>
              </a:ln>
              <a:solidFill>
                <a:srgbClr val="008080"/>
              </a:solidFill>
              <a:effectLst/>
              <a:uLnTx/>
              <a:uFillTx/>
              <a:latin typeface="思源黑体 CN Normal"/>
              <a:cs typeface="+mn-cs"/>
            </a:endParaRPr>
          </a:p>
        </p:txBody>
      </p:sp>
      <p:pic>
        <p:nvPicPr>
          <p:cNvPr id="4" name="Picture 3">
            <a:extLst>
              <a:ext uri="{FF2B5EF4-FFF2-40B4-BE49-F238E27FC236}">
                <a16:creationId xmlns:a16="http://schemas.microsoft.com/office/drawing/2014/main" id="{F11C2D2C-470E-4DBE-A3D2-2137E4D27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366" y="642592"/>
            <a:ext cx="4561914" cy="5314449"/>
          </a:xfrm>
          <a:prstGeom prst="rect">
            <a:avLst/>
          </a:prstGeom>
        </p:spPr>
      </p:pic>
    </p:spTree>
    <p:extLst>
      <p:ext uri="{BB962C8B-B14F-4D97-AF65-F5344CB8AC3E}">
        <p14:creationId xmlns:p14="http://schemas.microsoft.com/office/powerpoint/2010/main" val="2368641603"/>
      </p:ext>
    </p:extLst>
  </p:cSld>
  <p:clrMapOvr>
    <a:masterClrMapping/>
  </p:clrMapOvr>
  <p:transition advTm="3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FDCB5-CA67-45D5-8842-72FF01297893}"/>
              </a:ext>
            </a:extLst>
          </p:cNvPr>
          <p:cNvSpPr txBox="1"/>
          <p:nvPr/>
        </p:nvSpPr>
        <p:spPr>
          <a:xfrm>
            <a:off x="3955616" y="82193"/>
            <a:ext cx="446329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7030A0"/>
                </a:solidFill>
                <a:effectLst/>
                <a:uLnTx/>
                <a:uFillTx/>
                <a:latin typeface="SVN-Ready" panose="02040603050506020204" pitchFamily="18" charset="0"/>
                <a:ea typeface="+mn-ea"/>
                <a:cs typeface="+mn-cs"/>
              </a:rPr>
              <a:t>Chữa bài</a:t>
            </a:r>
            <a:endParaRPr kumimoji="0" lang="en-US" sz="1100" b="0" i="0" u="none" strike="noStrike" kern="1200" cap="none" spc="0" normalizeH="0" baseline="0" noProof="0">
              <a:ln>
                <a:noFill/>
              </a:ln>
              <a:solidFill>
                <a:srgbClr val="7030A0"/>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8552442A-8564-43E7-A02E-A39405006AE7}"/>
              </a:ext>
            </a:extLst>
          </p:cNvPr>
          <p:cNvPicPr>
            <a:picLocks noChangeAspect="1"/>
          </p:cNvPicPr>
          <p:nvPr/>
        </p:nvPicPr>
        <p:blipFill rotWithShape="1">
          <a:blip r:embed="rId2"/>
          <a:srcRect b="8666"/>
          <a:stretch/>
        </p:blipFill>
        <p:spPr>
          <a:xfrm flipH="1">
            <a:off x="7653547" y="347843"/>
            <a:ext cx="4017895" cy="6162314"/>
          </a:xfrm>
          <a:prstGeom prst="rect">
            <a:avLst/>
          </a:prstGeom>
        </p:spPr>
      </p:pic>
      <p:sp>
        <p:nvSpPr>
          <p:cNvPr id="21" name="TextBox 20">
            <a:extLst>
              <a:ext uri="{FF2B5EF4-FFF2-40B4-BE49-F238E27FC236}">
                <a16:creationId xmlns:a16="http://schemas.microsoft.com/office/drawing/2014/main" id="{BD7E2D75-B5B5-41A8-A4FF-A0D23A5A317A}"/>
              </a:ext>
            </a:extLst>
          </p:cNvPr>
          <p:cNvSpPr txBox="1"/>
          <p:nvPr/>
        </p:nvSpPr>
        <p:spPr>
          <a:xfrm>
            <a:off x="721676" y="1228397"/>
            <a:ext cx="9644128" cy="4401205"/>
          </a:xfrm>
          <a:prstGeom prst="rect">
            <a:avLst/>
          </a:prstGeom>
          <a:noFill/>
        </p:spPr>
        <p:txBody>
          <a:bodyPr wrap="square" rtlCol="0">
            <a:spAutoFit/>
          </a:bodyPr>
          <a:lstStyle/>
          <a:p>
            <a:pPr algn="just"/>
            <a:r>
              <a:rPr lang="en-US" sz="4000">
                <a:solidFill>
                  <a:srgbClr val="0070C0"/>
                </a:solidFill>
                <a:latin typeface="Arial" panose="020B0604020202020204" pitchFamily="34" charset="0"/>
                <a:cs typeface="Arial" panose="020B0604020202020204" pitchFamily="34" charset="0"/>
              </a:rPr>
              <a:t>a. Đàn kiến tha mồi về tổ.</a:t>
            </a:r>
          </a:p>
          <a:p>
            <a:pPr algn="just"/>
            <a:r>
              <a:rPr lang="en-US" sz="4000" b="1">
                <a:solidFill>
                  <a:srgbClr val="FF0000"/>
                </a:solidFill>
                <a:latin typeface="Arial" panose="020B0604020202020204" pitchFamily="34" charset="0"/>
                <a:cs typeface="Arial" panose="020B0604020202020204" pitchFamily="34" charset="0"/>
              </a:rPr>
              <a:t>-&gt; </a:t>
            </a:r>
            <a:r>
              <a:rPr lang="en-US" sz="4000">
                <a:solidFill>
                  <a:srgbClr val="FF0000"/>
                </a:solidFill>
                <a:latin typeface="Arial" panose="020B0604020202020204" pitchFamily="34" charset="0"/>
                <a:cs typeface="Arial" panose="020B0604020202020204" pitchFamily="34" charset="0"/>
              </a:rPr>
              <a:t>Đàn kiến gọi nhau cõng mồi về tổ.</a:t>
            </a:r>
          </a:p>
          <a:p>
            <a:pPr algn="just"/>
            <a:r>
              <a:rPr lang="en-US" sz="4000">
                <a:solidFill>
                  <a:srgbClr val="0070C0"/>
                </a:solidFill>
                <a:latin typeface="Arial" panose="020B0604020202020204" pitchFamily="34" charset="0"/>
                <a:cs typeface="Arial" panose="020B0604020202020204" pitchFamily="34" charset="0"/>
              </a:rPr>
              <a:t>b. Bụi tre rì rào trong gió.</a:t>
            </a:r>
          </a:p>
          <a:p>
            <a:pPr algn="just"/>
            <a:r>
              <a:rPr lang="en-US" sz="4000" b="1">
                <a:solidFill>
                  <a:srgbClr val="FF0000"/>
                </a:solidFill>
                <a:latin typeface="Arial" panose="020B0604020202020204" pitchFamily="34" charset="0"/>
                <a:cs typeface="Arial" panose="020B0604020202020204" pitchFamily="34" charset="0"/>
              </a:rPr>
              <a:t>-&gt;</a:t>
            </a:r>
            <a:r>
              <a:rPr lang="en-US" sz="4000">
                <a:solidFill>
                  <a:srgbClr val="FF0000"/>
                </a:solidFill>
                <a:latin typeface="Arial" panose="020B0604020202020204" pitchFamily="34" charset="0"/>
                <a:cs typeface="Arial" panose="020B0604020202020204" pitchFamily="34" charset="0"/>
              </a:rPr>
              <a:t> </a:t>
            </a:r>
            <a:r>
              <a:rPr lang="vi-VN" sz="4000">
                <a:solidFill>
                  <a:srgbClr val="FF0000"/>
                </a:solidFill>
                <a:cs typeface="Arial" panose="020B0604020202020204" pitchFamily="34" charset="0"/>
              </a:rPr>
              <a:t>Bụi tre già thì thầm trong gió kể lại vài mẩu chuyện xa xưa.</a:t>
            </a:r>
            <a:endParaRPr lang="en-US" sz="4000">
              <a:solidFill>
                <a:srgbClr val="FF0000"/>
              </a:solidFill>
              <a:latin typeface="Arial" panose="020B0604020202020204" pitchFamily="34" charset="0"/>
              <a:cs typeface="Arial" panose="020B0604020202020204" pitchFamily="34" charset="0"/>
            </a:endParaRPr>
          </a:p>
          <a:p>
            <a:pPr algn="just"/>
            <a:r>
              <a:rPr lang="en-US" sz="4000">
                <a:solidFill>
                  <a:srgbClr val="0070C0"/>
                </a:solidFill>
                <a:latin typeface="Arial" panose="020B0604020202020204" pitchFamily="34" charset="0"/>
                <a:cs typeface="Arial" panose="020B0604020202020204" pitchFamily="34" charset="0"/>
              </a:rPr>
              <a:t>c. Những vì sao sáng lấp lánh.</a:t>
            </a:r>
          </a:p>
          <a:p>
            <a:pPr algn="just"/>
            <a:r>
              <a:rPr lang="en-US" sz="4000" b="1">
                <a:solidFill>
                  <a:srgbClr val="FF0000"/>
                </a:solidFill>
                <a:latin typeface="Arial" panose="020B0604020202020204" pitchFamily="34" charset="0"/>
                <a:cs typeface="Arial" panose="020B0604020202020204" pitchFamily="34" charset="0"/>
              </a:rPr>
              <a:t>-&gt; </a:t>
            </a:r>
            <a:r>
              <a:rPr lang="en-US" sz="4000">
                <a:solidFill>
                  <a:srgbClr val="FF0000"/>
                </a:solidFill>
                <a:latin typeface="Arial" panose="020B0604020202020204" pitchFamily="34" charset="0"/>
                <a:cs typeface="Arial" panose="020B0604020202020204" pitchFamily="34" charset="0"/>
              </a:rPr>
              <a:t>Trên trời, những ông sao sáng lấp lánh</a:t>
            </a:r>
          </a:p>
        </p:txBody>
      </p:sp>
    </p:spTree>
    <p:extLst>
      <p:ext uri="{BB962C8B-B14F-4D97-AF65-F5344CB8AC3E}">
        <p14:creationId xmlns:p14="http://schemas.microsoft.com/office/powerpoint/2010/main" val="998306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4" dur="500"/>
                                        <p:tgtEl>
                                          <p:spTgt spid="21">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anim calcmode="lin" valueType="num">
                                      <p:cBhvr additive="base">
                                        <p:cTn id="19"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1">
                                            <p:txEl>
                                              <p:pRg st="3" end="3"/>
                                            </p:txEl>
                                          </p:spTgt>
                                        </p:tgtEl>
                                        <p:attrNameLst>
                                          <p:attrName>style.visibility</p:attrName>
                                        </p:attrNameLst>
                                      </p:cBhvr>
                                      <p:to>
                                        <p:strVal val="visible"/>
                                      </p:to>
                                    </p:set>
                                    <p:animEffect transition="in" filter="wipe(down)">
                                      <p:cBhvr>
                                        <p:cTn id="25" dur="500"/>
                                        <p:tgtEl>
                                          <p:spTgt spid="2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1">
                                            <p:txEl>
                                              <p:pRg st="4" end="4"/>
                                            </p:txEl>
                                          </p:spTgt>
                                        </p:tgtEl>
                                        <p:attrNameLst>
                                          <p:attrName>style.visibility</p:attrName>
                                        </p:attrNameLst>
                                      </p:cBhvr>
                                      <p:to>
                                        <p:strVal val="visible"/>
                                      </p:to>
                                    </p:set>
                                    <p:anim calcmode="lin" valueType="num">
                                      <p:cBhvr additive="base">
                                        <p:cTn id="30" dur="500" fill="hold"/>
                                        <p:tgtEl>
                                          <p:spTgt spid="21">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xEl>
                                              <p:pRg st="5" end="5"/>
                                            </p:txEl>
                                          </p:spTgt>
                                        </p:tgtEl>
                                        <p:attrNameLst>
                                          <p:attrName>style.visibility</p:attrName>
                                        </p:attrNameLst>
                                      </p:cBhvr>
                                      <p:to>
                                        <p:strVal val="visible"/>
                                      </p:to>
                                    </p:set>
                                    <p:animEffect transition="in" filter="fade">
                                      <p:cBhvr>
                                        <p:cTn id="36" dur="5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58DB47-EEED-C98D-373B-3D9707BE65E4}"/>
              </a:ext>
            </a:extLst>
          </p:cNvPr>
          <p:cNvPicPr>
            <a:picLocks noChangeAspect="1"/>
          </p:cNvPicPr>
          <p:nvPr/>
        </p:nvPicPr>
        <p:blipFill rotWithShape="1">
          <a:blip r:embed="rId2">
            <a:extLst>
              <a:ext uri="{28A0092B-C50C-407E-A947-70E740481C1C}">
                <a14:useLocalDpi xmlns:a14="http://schemas.microsoft.com/office/drawing/2010/main" val="0"/>
              </a:ext>
            </a:extLst>
          </a:blip>
          <a:srcRect t="-4095" r="83764" b="37529"/>
          <a:stretch/>
        </p:blipFill>
        <p:spPr>
          <a:xfrm>
            <a:off x="7638987" y="1634844"/>
            <a:ext cx="4097771" cy="5223156"/>
          </a:xfrm>
          <a:prstGeom prst="rect">
            <a:avLst/>
          </a:prstGeom>
        </p:spPr>
      </p:pic>
      <p:grpSp>
        <p:nvGrpSpPr>
          <p:cNvPr id="3" name="Group 2"/>
          <p:cNvGrpSpPr/>
          <p:nvPr/>
        </p:nvGrpSpPr>
        <p:grpSpPr>
          <a:xfrm>
            <a:off x="810748" y="288627"/>
            <a:ext cx="6638016" cy="4377427"/>
            <a:chOff x="810748" y="380839"/>
            <a:chExt cx="6638016" cy="4377427"/>
          </a:xfrm>
        </p:grpSpPr>
        <p:pic>
          <p:nvPicPr>
            <p:cNvPr id="4" name="Picture 3">
              <a:extLst>
                <a:ext uri="{FF2B5EF4-FFF2-40B4-BE49-F238E27FC236}">
                  <a16:creationId xmlns:a16="http://schemas.microsoft.com/office/drawing/2014/main" id="{76D338ED-40AD-4146-81CD-6FBECB608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748" y="380839"/>
              <a:ext cx="6638016" cy="4377427"/>
            </a:xfrm>
            <a:prstGeom prst="rect">
              <a:avLst/>
            </a:prstGeom>
          </p:spPr>
        </p:pic>
        <p:sp>
          <p:nvSpPr>
            <p:cNvPr id="5" name="TextBox 4"/>
            <p:cNvSpPr txBox="1"/>
            <p:nvPr/>
          </p:nvSpPr>
          <p:spPr>
            <a:xfrm>
              <a:off x="1455205" y="1490008"/>
              <a:ext cx="52743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75000"/>
                    </a:srgbClr>
                  </a:solidFill>
                  <a:effectLst/>
                  <a:uLnTx/>
                  <a:uFillTx/>
                  <a:latin typeface="UTM Avo" panose="02040603050506020204" pitchFamily="18" charset="0"/>
                  <a:ea typeface="+mn-ea"/>
                  <a:cs typeface="Times New Roman" panose="02020603050405020304" pitchFamily="18" charset="0"/>
                </a:rPr>
                <a:t>So sánh câu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75000"/>
                    </a:srgbClr>
                  </a:solidFill>
                  <a:effectLst/>
                  <a:uLnTx/>
                  <a:uFillTx/>
                  <a:latin typeface="UTM Avo" panose="02040603050506020204" pitchFamily="18" charset="0"/>
                  <a:ea typeface="+mn-ea"/>
                  <a:cs typeface="Times New Roman" panose="02020603050405020304" pitchFamily="18" charset="0"/>
                </a:rPr>
                <a:t> ban đầu với câu sử dụng nhân hoá </a:t>
              </a:r>
            </a:p>
          </p:txBody>
        </p:sp>
      </p:grpSp>
      <p:grpSp>
        <p:nvGrpSpPr>
          <p:cNvPr id="6" name="Group 5"/>
          <p:cNvGrpSpPr/>
          <p:nvPr/>
        </p:nvGrpSpPr>
        <p:grpSpPr>
          <a:xfrm>
            <a:off x="568440" y="310126"/>
            <a:ext cx="7047897" cy="4305008"/>
            <a:chOff x="810748" y="684734"/>
            <a:chExt cx="6177183" cy="4073532"/>
          </a:xfrm>
        </p:grpSpPr>
        <p:pic>
          <p:nvPicPr>
            <p:cNvPr id="7" name="Picture 6">
              <a:extLst>
                <a:ext uri="{FF2B5EF4-FFF2-40B4-BE49-F238E27FC236}">
                  <a16:creationId xmlns:a16="http://schemas.microsoft.com/office/drawing/2014/main" id="{76D338ED-40AD-4146-81CD-6FBECB608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748" y="684734"/>
              <a:ext cx="6177183" cy="4073532"/>
            </a:xfrm>
            <a:prstGeom prst="rect">
              <a:avLst/>
            </a:prstGeom>
          </p:spPr>
        </p:pic>
        <p:sp>
          <p:nvSpPr>
            <p:cNvPr id="8" name="TextBox 7"/>
            <p:cNvSpPr txBox="1"/>
            <p:nvPr/>
          </p:nvSpPr>
          <p:spPr>
            <a:xfrm>
              <a:off x="1613357" y="2051034"/>
              <a:ext cx="4764085" cy="1368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009999"/>
                  </a:solidFill>
                  <a:latin typeface="UTM Avo" panose="02040603050506020204" pitchFamily="18" charset="0"/>
                  <a:cs typeface="Times New Roman" panose="02020603050405020304" pitchFamily="18" charset="0"/>
                </a:rPr>
                <a:t>Rút ra vai trò của nhân hoá ?</a:t>
              </a:r>
              <a:endParaRPr kumimoji="0" lang="en-US" sz="4400" b="1" i="0" u="none" strike="noStrike" kern="1200" cap="none" spc="0" normalizeH="0" baseline="0" noProof="0">
                <a:ln>
                  <a:noFill/>
                </a:ln>
                <a:solidFill>
                  <a:srgbClr val="009999"/>
                </a:solidFill>
                <a:effectLst/>
                <a:uLnTx/>
                <a:uFillTx/>
                <a:latin typeface="UTM Avo" panose="020406030505060202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964700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6"/>
          <p:cNvPicPr>
            <a:picLocks noChangeAspect="1"/>
          </p:cNvPicPr>
          <p:nvPr/>
        </p:nvPicPr>
        <p:blipFill rotWithShape="1">
          <a:blip r:embed="rId2">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3950"/>
            <a:ext cx="12192000" cy="5734051"/>
          </a:xfrm>
          <a:prstGeom prst="rect">
            <a:avLst/>
          </a:prstGeom>
        </p:spPr>
      </p:pic>
      <p:pic>
        <p:nvPicPr>
          <p:cNvPr id="4"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78" y="1123950"/>
            <a:ext cx="11882033" cy="5941017"/>
          </a:xfrm>
          <a:prstGeom prst="rect">
            <a:avLst/>
          </a:prstGeom>
        </p:spPr>
      </p:pic>
      <p:sp>
        <p:nvSpPr>
          <p:cNvPr id="5" name="矩形 28">
            <a:extLst>
              <a:ext uri="{FF2B5EF4-FFF2-40B4-BE49-F238E27FC236}">
                <a16:creationId xmlns:a16="http://schemas.microsoft.com/office/drawing/2014/main" id="{0486687C-426A-E595-5E09-00AC10217305}"/>
              </a:ext>
            </a:extLst>
          </p:cNvPr>
          <p:cNvSpPr/>
          <p:nvPr/>
        </p:nvSpPr>
        <p:spPr>
          <a:xfrm>
            <a:off x="1310504" y="658463"/>
            <a:ext cx="9765814" cy="1569660"/>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960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effectLst>
                  <a:reflection blurRad="6350" stA="50000" endA="300" endPos="50000" dist="29997" dir="5400000" sy="-100000" algn="bl" rotWithShape="0"/>
                </a:effectLst>
                <a:latin typeface="SVN-Internation" panose="02040603050506020204" pitchFamily="18" charset="0"/>
                <a:ea typeface="字魂131号-酷乐潮玩体" panose="00000500000000000000" pitchFamily="2" charset="-122"/>
                <a:sym typeface="Arial" panose="020B0604020202020204" pitchFamily="34" charset="0"/>
              </a:rPr>
              <a:t>CHÚC CÁC EM HỌC TỐT</a:t>
            </a:r>
            <a:endParaRPr lang="zh-CN" altLang="en-US" sz="96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effectLst>
                <a:reflection blurRad="6350" stA="50000" endA="300" endPos="50000" dist="29997" dir="5400000" sy="-100000" algn="bl" rotWithShape="0"/>
              </a:effectLst>
              <a:latin typeface="SVN-Internation" panose="02040603050506020204" pitchFamily="18" charset="0"/>
              <a:ea typeface="字魂131号-酷乐潮玩体" panose="00000500000000000000" pitchFamily="2" charset="-122"/>
              <a:sym typeface="Arial" panose="020B0604020202020204" pitchFamily="34" charset="0"/>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spTree>
    <p:extLst>
      <p:ext uri="{BB962C8B-B14F-4D97-AF65-F5344CB8AC3E}">
        <p14:creationId xmlns:p14="http://schemas.microsoft.com/office/powerpoint/2010/main" val="1203328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46DFA6D-05DC-40D5-A41E-B43B7C689FE3}"/>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a:solidFill>
                <a:prstClr val="black"/>
              </a:solidFill>
              <a:latin typeface="DFPOP1-W9"/>
            </a:endParaRPr>
          </a:p>
        </p:txBody>
      </p:sp>
      <p:sp>
        <p:nvSpPr>
          <p:cNvPr id="7" name="TextBox 6">
            <a:extLst>
              <a:ext uri="{FF2B5EF4-FFF2-40B4-BE49-F238E27FC236}">
                <a16:creationId xmlns:a16="http://schemas.microsoft.com/office/drawing/2014/main" id="{A0EEA3F3-77B9-7246-3E4B-FEE84D2654B8}"/>
              </a:ext>
            </a:extLst>
          </p:cNvPr>
          <p:cNvSpPr txBox="1"/>
          <p:nvPr/>
        </p:nvSpPr>
        <p:spPr>
          <a:xfrm>
            <a:off x="467939" y="197762"/>
            <a:ext cx="11256122" cy="70173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rgbClr val="00B0F0"/>
                </a:solidFill>
                <a:effectLst/>
                <a:uLnTx/>
                <a:uFillTx/>
                <a:latin typeface="Calibri" panose="020F0502020204030204"/>
                <a:ea typeface="+mn-ea"/>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Chân thành cảm ơn quý thầy cô đã sử dụng tài liệu. Mong quý thầy cô </a:t>
            </a:r>
            <a:r>
              <a:rPr kumimoji="0" lang="en-US" sz="3000" b="1" i="0" u="none" strike="noStrike" kern="0" cap="none" spc="0" normalizeH="0" baseline="0" noProof="0">
                <a:ln>
                  <a:noFill/>
                </a:ln>
                <a:solidFill>
                  <a:srgbClr val="FF0000"/>
                </a:solidFill>
                <a:effectLst/>
                <a:uLnTx/>
                <a:uFillTx/>
                <a:latin typeface="Calibri" panose="020F0502020204030204"/>
                <a:ea typeface="+mn-ea"/>
                <a:cs typeface="Arial" panose="020B0604020202020204" pitchFamily="34" charset="0"/>
              </a:rPr>
              <a:t>sử dụng tài liệu nội bộ và không chia sẻ đi các trang mạng xã hội</a:t>
            </a:r>
            <a:r>
              <a:rPr kumimoji="0" lang="en-US" sz="3000" b="1"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a:t>
            </a:r>
            <a:r>
              <a:rPr kumimoji="0" lang="en-US" sz="30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Mong rằng tài liệu này sẽ giúp quý thầy cô gặt hái được nhiều thành công trong sự nghiệp trồng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kern="0">
                <a:solidFill>
                  <a:sysClr val="windowText" lastClr="000000"/>
                </a:solidFill>
                <a:latin typeface="Calibri" panose="020F0502020204030204"/>
                <a:cs typeface="Arial" panose="020B0604020202020204" pitchFamily="34" charset="0"/>
              </a:rPr>
              <a:t>	</a:t>
            </a:r>
            <a:r>
              <a:rPr lang="en-US" sz="3000" b="1" kern="0">
                <a:solidFill>
                  <a:srgbClr val="FF0000"/>
                </a:solidFill>
                <a:latin typeface="Calibri" panose="020F0502020204030204"/>
                <a:cs typeface="Arial" panose="020B0604020202020204" pitchFamily="34" charset="0"/>
              </a:rPr>
              <a:t>Lớp 5</a:t>
            </a:r>
            <a:r>
              <a:rPr lang="en-US" sz="3000" b="1" kern="0">
                <a:solidFill>
                  <a:srgbClr val="0070C0"/>
                </a:solidFill>
                <a:latin typeface="Calibri" panose="020F0502020204030204"/>
                <a:cs typeface="Arial" panose="020B0604020202020204" pitchFamily="34" charset="0"/>
              </a:rPr>
              <a:t> tới em có soạn </a:t>
            </a:r>
            <a:r>
              <a:rPr lang="en-US" sz="3000" b="1" kern="0">
                <a:solidFill>
                  <a:srgbClr val="00B050"/>
                </a:solidFill>
                <a:latin typeface="Calibri" panose="020F0502020204030204"/>
                <a:cs typeface="Arial" panose="020B0604020202020204" pitchFamily="34" charset="0"/>
              </a:rPr>
              <a:t>cả 3 bộ sách</a:t>
            </a:r>
            <a:r>
              <a:rPr lang="en-US" sz="3000" b="1" kern="0">
                <a:solidFill>
                  <a:srgbClr val="0070C0"/>
                </a:solidFill>
                <a:latin typeface="Calibri" panose="020F0502020204030204"/>
                <a:cs typeface="Arial" panose="020B0604020202020204" pitchFamily="34" charset="0"/>
              </a:rPr>
              <a:t> Chân trời sáng tạo, Kết nối tri thức, Cánh diều. Rất mong được đồng hành cùng quý thầy cô tới hết năm lớp 5.</a:t>
            </a:r>
            <a:endParaRPr kumimoji="0" lang="en-US" sz="3000" b="1" i="0" u="none" strike="noStrike" kern="0" cap="none" spc="0" normalizeH="0" baseline="0" noProof="0">
              <a:ln>
                <a:noFill/>
              </a:ln>
              <a:solidFill>
                <a:srgbClr val="0070C0"/>
              </a:solidFill>
              <a:effectLst/>
              <a:uLnTx/>
              <a:uFillTx/>
              <a:latin typeface="Calibri" panose="020F0502020204030204"/>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Trong quá trình soạn bài có lỗi nào mong quý thầy cô phản hồi lại Zalo giúp 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a:t>
            </a:r>
            <a:r>
              <a:rPr kumimoji="0" lang="en-US" sz="3000" b="1" i="0" u="none" strike="noStrike" kern="0" cap="none" spc="0" normalizeH="0" baseline="0" noProof="0">
                <a:ln>
                  <a:noFill/>
                </a:ln>
                <a:solidFill>
                  <a:srgbClr val="00B050"/>
                </a:solidFill>
                <a:effectLst/>
                <a:uLnTx/>
                <a:uFillTx/>
                <a:latin typeface="Calibri" panose="020F0502020204030204"/>
                <a:ea typeface="+mn-ea"/>
                <a:cs typeface="Arial" panose="020B0604020202020204" pitchFamily="34" charset="0"/>
              </a:rPr>
              <a:t>Zalo của em:</a:t>
            </a:r>
            <a:r>
              <a:rPr kumimoji="0" lang="en-US" sz="3000" b="1"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a:t>
            </a:r>
            <a:r>
              <a:rPr kumimoji="0" lang="en-US" sz="3000" b="1" i="0" u="none" strike="noStrike" kern="0" cap="none" spc="0" normalizeH="0" baseline="0" noProof="0">
                <a:ln>
                  <a:noFill/>
                </a:ln>
                <a:solidFill>
                  <a:srgbClr val="7030A0"/>
                </a:solidFill>
                <a:effectLst/>
                <a:uLnTx/>
                <a:uFillTx/>
                <a:latin typeface="Calibri" panose="020F0502020204030204"/>
                <a:ea typeface="+mn-ea"/>
                <a:cs typeface="Arial" panose="020B0604020202020204" pitchFamily="34" charset="0"/>
              </a:rPr>
              <a:t>035.447.3852 (Lan Hương)</a:t>
            </a:r>
          </a:p>
          <a:p>
            <a:pPr marL="0" marR="0" lvl="0" indent="0" defTabSz="914400" rtl="0" eaLnBrk="1" fontAlgn="auto" latinLnBrk="0" hangingPunct="1">
              <a:lnSpc>
                <a:spcPct val="100000"/>
              </a:lnSpc>
              <a:spcBef>
                <a:spcPts val="0"/>
              </a:spcBef>
              <a:spcAft>
                <a:spcPts val="0"/>
              </a:spcAft>
              <a:buClrTx/>
              <a:buSzTx/>
              <a:buFontTx/>
              <a:buNone/>
              <a:tabLst/>
              <a:defRPr/>
            </a:pPr>
            <a:r>
              <a:rPr lang="en-US" sz="3000" b="1" kern="0">
                <a:solidFill>
                  <a:srgbClr val="7030A0"/>
                </a:solidFill>
                <a:latin typeface="Calibri" panose="020F0502020204030204"/>
                <a:cs typeface="Arial" panose="020B0604020202020204" pitchFamily="34" charset="0"/>
              </a:rPr>
              <a:t>	</a:t>
            </a:r>
            <a:r>
              <a:rPr lang="en-US" sz="3000" b="1" kern="0">
                <a:solidFill>
                  <a:srgbClr val="00B050"/>
                </a:solidFill>
                <a:latin typeface="Calibri" panose="020F0502020204030204"/>
                <a:cs typeface="Arial" panose="020B0604020202020204" pitchFamily="34" charset="0"/>
              </a:rPr>
              <a:t>Link Facebook của em: (Thầy cô theo dõi và kết bạn nhé)</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kern="0">
                <a:solidFill>
                  <a:srgbClr val="00B050"/>
                </a:solidFill>
                <a:latin typeface="Calibri" panose="020F0502020204030204"/>
                <a:cs typeface="Arial" panose="020B0604020202020204" pitchFamily="34" charset="0"/>
              </a:rPr>
              <a:t> </a:t>
            </a:r>
            <a:r>
              <a:rPr lang="en-US" sz="3000" b="1" kern="0">
                <a:solidFill>
                  <a:srgbClr val="7030A0"/>
                </a:solidFill>
                <a:latin typeface="Calibri" panose="020F0502020204030204"/>
                <a:cs typeface="Arial" panose="020B0604020202020204" pitchFamily="34" charset="0"/>
              </a:rPr>
              <a:t>https://www.facebook.com/GADTLANHUONG0354473852</a:t>
            </a:r>
            <a:endParaRPr kumimoji="0" lang="en-US" sz="3000" b="1" i="0" u="none" strike="noStrike" kern="0" cap="none" spc="0" normalizeH="0" baseline="0" noProof="0">
              <a:ln>
                <a:noFill/>
              </a:ln>
              <a:solidFill>
                <a:srgbClr val="7030A0"/>
              </a:solidFill>
              <a:effectLst/>
              <a:uLnTx/>
              <a:uFillTx/>
              <a:latin typeface="Calibri" panose="020F0502020204030204"/>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5985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27130" y="3683704"/>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64330" y="325706"/>
            <a:ext cx="8503497"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id="{4A1B0FDC-092C-EA16-0F63-9500F0D797AD}"/>
              </a:ext>
            </a:extLst>
          </p:cNvPr>
          <p:cNvSpPr txBox="1"/>
          <p:nvPr/>
        </p:nvSpPr>
        <p:spPr>
          <a:xfrm>
            <a:off x="3381875" y="370640"/>
            <a:ext cx="71372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Cambria" panose="02040503050406030204" pitchFamily="18" charset="0"/>
                <a:ea typeface="+mn-ea"/>
                <a:cs typeface="+mn-cs"/>
              </a:rPr>
              <a:t>Câu nào sau đây có sử dụng nhân hoá ?</a:t>
            </a:r>
            <a:endParaRPr kumimoji="0" lang="en-US" sz="48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endParaRPr>
          </a:p>
        </p:txBody>
      </p:sp>
      <p:grpSp>
        <p:nvGrpSpPr>
          <p:cNvPr id="10" name="Group 9">
            <a:extLst>
              <a:ext uri="{FF2B5EF4-FFF2-40B4-BE49-F238E27FC236}">
                <a16:creationId xmlns:a16="http://schemas.microsoft.com/office/drawing/2014/main" id="{8F5F092C-8148-A68F-0E9F-2939CB256417}"/>
              </a:ext>
            </a:extLst>
          </p:cNvPr>
          <p:cNvGrpSpPr/>
          <p:nvPr/>
        </p:nvGrpSpPr>
        <p:grpSpPr>
          <a:xfrm>
            <a:off x="6830721" y="2864057"/>
            <a:ext cx="4537107" cy="1129886"/>
            <a:chOff x="6830721" y="2864057"/>
            <a:chExt cx="4537107" cy="1129886"/>
          </a:xfrm>
        </p:grpSpPr>
        <p:sp>
          <p:nvSpPr>
            <p:cNvPr id="11"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Chị ong nâu</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3" name="Group 12">
            <a:extLst>
              <a:ext uri="{FF2B5EF4-FFF2-40B4-BE49-F238E27FC236}">
                <a16:creationId xmlns:a16="http://schemas.microsoft.com/office/drawing/2014/main" id="{4998F50A-6F94-FE80-E068-C76608D55CD7}"/>
              </a:ext>
            </a:extLst>
          </p:cNvPr>
          <p:cNvGrpSpPr/>
          <p:nvPr/>
        </p:nvGrpSpPr>
        <p:grpSpPr>
          <a:xfrm>
            <a:off x="981375" y="2864057"/>
            <a:ext cx="4537107" cy="1129886"/>
            <a:chOff x="981375" y="2864057"/>
            <a:chExt cx="4537107" cy="1129886"/>
          </a:xfrm>
        </p:grpSpPr>
        <p:sp>
          <p:nvSpPr>
            <p:cNvPr id="14" name="Rectangle: Rounded Corners 21">
              <a:extLst>
                <a:ext uri="{FF2B5EF4-FFF2-40B4-BE49-F238E27FC236}">
                  <a16:creationId xmlns:a16="http://schemas.microsoft.com/office/drawing/2014/main" id="{0345CF5A-DC5D-8D01-7CF9-27421FAA64E9}"/>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D635D41-A30F-4054-11B5-153EE02CF3CA}"/>
                </a:ext>
              </a:extLst>
            </p:cNvPr>
            <p:cNvSpPr txBox="1"/>
            <p:nvPr/>
          </p:nvSpPr>
          <p:spPr>
            <a:xfrm>
              <a:off x="1374513" y="3034626"/>
              <a:ext cx="3750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Hàng cây xanh</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a:extLst>
              <a:ext uri="{FF2B5EF4-FFF2-40B4-BE49-F238E27FC236}">
                <a16:creationId xmlns:a16="http://schemas.microsoft.com/office/drawing/2014/main" id="{84477869-13A9-6519-4355-8710D3D30DA1}"/>
              </a:ext>
            </a:extLst>
          </p:cNvPr>
          <p:cNvGrpSpPr/>
          <p:nvPr/>
        </p:nvGrpSpPr>
        <p:grpSpPr>
          <a:xfrm>
            <a:off x="956935" y="4745740"/>
            <a:ext cx="4537107" cy="1129886"/>
            <a:chOff x="981375" y="4872764"/>
            <a:chExt cx="4537107" cy="1129886"/>
          </a:xfrm>
        </p:grpSpPr>
        <p:sp>
          <p:nvSpPr>
            <p:cNvPr id="17" name="Rectangle: Rounded Corners 26">
              <a:extLst>
                <a:ext uri="{FF2B5EF4-FFF2-40B4-BE49-F238E27FC236}">
                  <a16:creationId xmlns:a16="http://schemas.microsoft.com/office/drawing/2014/main" id="{795B389C-7933-F035-764A-BFC959F1B44F}"/>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F5252F5-F542-1C42-1C01-0876DA718AD9}"/>
                </a:ext>
              </a:extLst>
            </p:cNvPr>
            <p:cNvSpPr txBox="1"/>
            <p:nvPr/>
          </p:nvSpPr>
          <p:spPr>
            <a:xfrm>
              <a:off x="1467588" y="5066836"/>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lang="en-US" sz="4400" b="1">
                  <a:solidFill>
                    <a:prstClr val="black"/>
                  </a:solidFill>
                  <a:latin typeface="Cambria" panose="02040503050406030204" pitchFamily="18" charset="0"/>
                </a:rPr>
                <a:t>Đoá hoa cúc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9" name="Group 18">
            <a:extLst>
              <a:ext uri="{FF2B5EF4-FFF2-40B4-BE49-F238E27FC236}">
                <a16:creationId xmlns:a16="http://schemas.microsoft.com/office/drawing/2014/main" id="{220E9211-3C12-45E2-3A96-E20F54E84B00}"/>
              </a:ext>
            </a:extLst>
          </p:cNvPr>
          <p:cNvGrpSpPr/>
          <p:nvPr/>
        </p:nvGrpSpPr>
        <p:grpSpPr>
          <a:xfrm>
            <a:off x="6830721" y="4714800"/>
            <a:ext cx="4537107" cy="1129886"/>
            <a:chOff x="6830721" y="4714800"/>
            <a:chExt cx="4537107" cy="1129886"/>
          </a:xfrm>
        </p:grpSpPr>
        <p:sp>
          <p:nvSpPr>
            <p:cNvPr id="20" name="Rectangle: Rounded Corners 28">
              <a:extLst>
                <a:ext uri="{FF2B5EF4-FFF2-40B4-BE49-F238E27FC236}">
                  <a16:creationId xmlns:a16="http://schemas.microsoft.com/office/drawing/2014/main" id="{30EEEC8C-B92B-0B3A-4A1E-49C8E56D24BB}"/>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B13FCE4-291E-4D2D-E8D5-2F1CD55EF9EA}"/>
                </a:ext>
              </a:extLst>
            </p:cNvPr>
            <p:cNvSpPr txBox="1"/>
            <p:nvPr/>
          </p:nvSpPr>
          <p:spPr>
            <a:xfrm>
              <a:off x="7223859" y="4934324"/>
              <a:ext cx="41055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Dòng sông xanh</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2" name="Picture 21">
            <a:extLst>
              <a:ext uri="{FF2B5EF4-FFF2-40B4-BE49-F238E27FC236}">
                <a16:creationId xmlns:a16="http://schemas.microsoft.com/office/drawing/2014/main" id="{D1888303-18A8-A54E-5DB5-9D399A20A9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23" name="Picture 22">
            <a:extLst>
              <a:ext uri="{FF2B5EF4-FFF2-40B4-BE49-F238E27FC236}">
                <a16:creationId xmlns:a16="http://schemas.microsoft.com/office/drawing/2014/main" id="{B1E649AE-92BD-FC24-5287-4A138A0102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59" t="27697" r="64244" b="39386"/>
          <a:stretch/>
        </p:blipFill>
        <p:spPr>
          <a:xfrm>
            <a:off x="466054" y="4602507"/>
            <a:ext cx="957111" cy="1365353"/>
          </a:xfrm>
          <a:prstGeom prst="rect">
            <a:avLst/>
          </a:prstGeom>
        </p:spPr>
      </p:pic>
      <p:pic>
        <p:nvPicPr>
          <p:cNvPr id="24" name="Picture 23">
            <a:extLst>
              <a:ext uri="{FF2B5EF4-FFF2-40B4-BE49-F238E27FC236}">
                <a16:creationId xmlns:a16="http://schemas.microsoft.com/office/drawing/2014/main" id="{01A623C1-62B8-F274-3793-A0373774D1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25" name="Picture 24">
            <a:extLst>
              <a:ext uri="{FF2B5EF4-FFF2-40B4-BE49-F238E27FC236}">
                <a16:creationId xmlns:a16="http://schemas.microsoft.com/office/drawing/2014/main" id="{F6AF1EB8-DCBE-6FEC-59DD-C89B2F9D72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26" name="Picture 25">
            <a:extLst>
              <a:ext uri="{FF2B5EF4-FFF2-40B4-BE49-F238E27FC236}">
                <a16:creationId xmlns:a16="http://schemas.microsoft.com/office/drawing/2014/main" id="{11C6CA03-ABE9-0706-2ECC-F8544732312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8208" b="61433"/>
          <a:stretch/>
        </p:blipFill>
        <p:spPr>
          <a:xfrm>
            <a:off x="10927407" y="3068068"/>
            <a:ext cx="953350" cy="857536"/>
          </a:xfrm>
          <a:prstGeom prst="rect">
            <a:avLst/>
          </a:prstGeom>
        </p:spPr>
      </p:pic>
      <p:pic>
        <p:nvPicPr>
          <p:cNvPr id="27" name="Picture 26">
            <a:extLst>
              <a:ext uri="{FF2B5EF4-FFF2-40B4-BE49-F238E27FC236}">
                <a16:creationId xmlns:a16="http://schemas.microsoft.com/office/drawing/2014/main" id="{04C3AD3E-A09A-B951-3514-DB139D5B5F8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28" name="Picture 27">
            <a:extLst>
              <a:ext uri="{FF2B5EF4-FFF2-40B4-BE49-F238E27FC236}">
                <a16:creationId xmlns:a16="http://schemas.microsoft.com/office/drawing/2014/main" id="{A4B64A01-D5C0-6AD1-AEDA-A0245E7154D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4928416" y="4876301"/>
            <a:ext cx="891076" cy="896464"/>
          </a:xfrm>
          <a:prstGeom prst="rect">
            <a:avLst/>
          </a:prstGeom>
        </p:spPr>
      </p:pic>
      <p:pic>
        <p:nvPicPr>
          <p:cNvPr id="29" name="Picture 28">
            <a:extLst>
              <a:ext uri="{FF2B5EF4-FFF2-40B4-BE49-F238E27FC236}">
                <a16:creationId xmlns:a16="http://schemas.microsoft.com/office/drawing/2014/main" id="{9AF012C2-493A-04BC-ADD8-C716DF9B79F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1074645" y="4812789"/>
            <a:ext cx="891076" cy="896464"/>
          </a:xfrm>
          <a:prstGeom prst="rect">
            <a:avLst/>
          </a:prstGeom>
        </p:spPr>
      </p:pic>
      <p:sp>
        <p:nvSpPr>
          <p:cNvPr id="30" name="Arrow: Right 1">
            <a:hlinkClick r:id="rId10"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4*#ppt_w"/>
                                          </p:val>
                                        </p:tav>
                                        <p:tav tm="100000">
                                          <p:val>
                                            <p:strVal val="#ppt_w"/>
                                          </p:val>
                                        </p:tav>
                                      </p:tavLst>
                                    </p:anim>
                                    <p:anim calcmode="lin" valueType="num">
                                      <p:cBhvr>
                                        <p:cTn id="8" dur="50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strVal val="4*#ppt_w"/>
                                          </p:val>
                                        </p:tav>
                                        <p:tav tm="100000">
                                          <p:val>
                                            <p:strVal val="#ppt_w"/>
                                          </p:val>
                                        </p:tav>
                                      </p:tavLst>
                                    </p:anim>
                                    <p:anim calcmode="lin" valueType="num">
                                      <p:cBhvr>
                                        <p:cTn id="15" dur="50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strVal val="4*#ppt_w"/>
                                          </p:val>
                                        </p:tav>
                                        <p:tav tm="100000">
                                          <p:val>
                                            <p:strVal val="#ppt_w"/>
                                          </p:val>
                                        </p:tav>
                                      </p:tavLst>
                                    </p:anim>
                                    <p:anim calcmode="lin" valueType="num">
                                      <p:cBhvr>
                                        <p:cTn id="22" dur="50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strVal val="4*#ppt_w"/>
                                          </p:val>
                                        </p:tav>
                                        <p:tav tm="100000">
                                          <p:val>
                                            <p:strVal val="#ppt_w"/>
                                          </p:val>
                                        </p:tav>
                                      </p:tavLst>
                                    </p:anim>
                                    <p:anim calcmode="lin" valueType="num">
                                      <p:cBhvr>
                                        <p:cTn id="29" dur="50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64331" y="325706"/>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715422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mbria" panose="02040503050406030204" pitchFamily="18" charset="0"/>
                <a:ea typeface="+mn-ea"/>
                <a:cs typeface="+mn-cs"/>
              </a:rPr>
              <a:t>Câu nào sau đây Không có sự dụng nhân hoá</a:t>
            </a:r>
            <a:endPar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endParaRPr>
          </a:p>
        </p:txBody>
      </p:sp>
      <p:pic>
        <p:nvPicPr>
          <p:cNvPr id="6" name="Picture 5">
            <a:extLst>
              <a:ext uri="{FF2B5EF4-FFF2-40B4-BE49-F238E27FC236}">
                <a16:creationId xmlns:a16="http://schemas.microsoft.com/office/drawing/2014/main" id="{D1BE01AA-A31E-FEA9-0A2C-EA287F1161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0" name="Group 9">
            <a:extLst>
              <a:ext uri="{FF2B5EF4-FFF2-40B4-BE49-F238E27FC236}">
                <a16:creationId xmlns:a16="http://schemas.microsoft.com/office/drawing/2014/main" id="{179156A5-03E5-8AC6-6A63-3085120D0BE6}"/>
              </a:ext>
            </a:extLst>
          </p:cNvPr>
          <p:cNvGrpSpPr/>
          <p:nvPr/>
        </p:nvGrpSpPr>
        <p:grpSpPr>
          <a:xfrm>
            <a:off x="1129005" y="2911207"/>
            <a:ext cx="4537107" cy="1129886"/>
            <a:chOff x="6798050" y="2893795"/>
            <a:chExt cx="4537107" cy="1129886"/>
          </a:xfrm>
        </p:grpSpPr>
        <p:sp>
          <p:nvSpPr>
            <p:cNvPr id="11" name="Rectangle: Rounded Corners 16">
              <a:extLst>
                <a:ext uri="{FF2B5EF4-FFF2-40B4-BE49-F238E27FC236}">
                  <a16:creationId xmlns:a16="http://schemas.microsoft.com/office/drawing/2014/main" id="{9700F6EC-E7A8-0469-86C5-A0B5F80EDDAD}"/>
                </a:ext>
              </a:extLst>
            </p:cNvPr>
            <p:cNvSpPr/>
            <p:nvPr/>
          </p:nvSpPr>
          <p:spPr>
            <a:xfrm>
              <a:off x="6798050" y="2893795"/>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2EB50C9-1F4E-567A-BF94-EE943B72F216}"/>
                </a:ext>
              </a:extLst>
            </p:cNvPr>
            <p:cNvSpPr txBox="1"/>
            <p:nvPr/>
          </p:nvSpPr>
          <p:spPr>
            <a:xfrm>
              <a:off x="7164982" y="3062207"/>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lang="en-US" sz="4400" b="1">
                  <a:solidFill>
                    <a:prstClr val="black"/>
                  </a:solidFill>
                  <a:latin typeface="Cambria" panose="02040503050406030204" pitchFamily="18" charset="0"/>
                </a:rPr>
                <a:t>Con chim sáo</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3" name="Group 12">
            <a:extLst>
              <a:ext uri="{FF2B5EF4-FFF2-40B4-BE49-F238E27FC236}">
                <a16:creationId xmlns:a16="http://schemas.microsoft.com/office/drawing/2014/main" id="{9E6070F6-022C-7414-C15C-F7D0AA5B217B}"/>
              </a:ext>
            </a:extLst>
          </p:cNvPr>
          <p:cNvGrpSpPr/>
          <p:nvPr/>
        </p:nvGrpSpPr>
        <p:grpSpPr>
          <a:xfrm>
            <a:off x="6846899" y="2846430"/>
            <a:ext cx="4537107" cy="1129886"/>
            <a:chOff x="981375" y="2864057"/>
            <a:chExt cx="4537107" cy="1129886"/>
          </a:xfrm>
        </p:grpSpPr>
        <p:sp>
          <p:nvSpPr>
            <p:cNvPr id="14" name="Rectangle: Rounded Corners 20">
              <a:extLst>
                <a:ext uri="{FF2B5EF4-FFF2-40B4-BE49-F238E27FC236}">
                  <a16:creationId xmlns:a16="http://schemas.microsoft.com/office/drawing/2014/main" id="{E78A6CCA-B600-4B6B-13C4-396E4A4C37E0}"/>
                </a:ext>
              </a:extLst>
            </p:cNvPr>
            <p:cNvSpPr/>
            <p:nvPr/>
          </p:nvSpPr>
          <p:spPr>
            <a:xfrm>
              <a:off x="981375"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95E693B-0D78-9EFC-80DF-1992EDC6525D}"/>
                </a:ext>
              </a:extLst>
            </p:cNvPr>
            <p:cNvSpPr txBox="1"/>
            <p:nvPr/>
          </p:nvSpPr>
          <p:spPr>
            <a:xfrm>
              <a:off x="1535156" y="3024548"/>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Cô hoạ mi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a:extLst>
              <a:ext uri="{FF2B5EF4-FFF2-40B4-BE49-F238E27FC236}">
                <a16:creationId xmlns:a16="http://schemas.microsoft.com/office/drawing/2014/main" id="{056AE6A9-F567-2F11-1100-2A424E8C4040}"/>
              </a:ext>
            </a:extLst>
          </p:cNvPr>
          <p:cNvGrpSpPr/>
          <p:nvPr/>
        </p:nvGrpSpPr>
        <p:grpSpPr>
          <a:xfrm>
            <a:off x="1037540" y="4786487"/>
            <a:ext cx="4537107" cy="1129886"/>
            <a:chOff x="981375" y="4872764"/>
            <a:chExt cx="4537107" cy="1129886"/>
          </a:xfrm>
        </p:grpSpPr>
        <p:sp>
          <p:nvSpPr>
            <p:cNvPr id="17" name="Rectangle: Rounded Corners 25">
              <a:extLst>
                <a:ext uri="{FF2B5EF4-FFF2-40B4-BE49-F238E27FC236}">
                  <a16:creationId xmlns:a16="http://schemas.microsoft.com/office/drawing/2014/main" id="{F37AF966-A9D9-5A30-3CE0-0A6B34A47289}"/>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FF6680C-ABCD-4EED-E6DC-6A8B4086F3E6}"/>
                </a:ext>
              </a:extLst>
            </p:cNvPr>
            <p:cNvSpPr txBox="1"/>
            <p:nvPr/>
          </p:nvSpPr>
          <p:spPr>
            <a:xfrm>
              <a:off x="1382747" y="5044811"/>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Chú bồ nông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9" name="Group 18">
            <a:extLst>
              <a:ext uri="{FF2B5EF4-FFF2-40B4-BE49-F238E27FC236}">
                <a16:creationId xmlns:a16="http://schemas.microsoft.com/office/drawing/2014/main" id="{030536AC-B6E6-5BB8-3F5C-9486580A9E3B}"/>
              </a:ext>
            </a:extLst>
          </p:cNvPr>
          <p:cNvGrpSpPr/>
          <p:nvPr/>
        </p:nvGrpSpPr>
        <p:grpSpPr>
          <a:xfrm>
            <a:off x="6830721" y="4714800"/>
            <a:ext cx="4587858" cy="1129886"/>
            <a:chOff x="6830721" y="4714800"/>
            <a:chExt cx="4587858" cy="1129886"/>
          </a:xfrm>
        </p:grpSpPr>
        <p:sp>
          <p:nvSpPr>
            <p:cNvPr id="20" name="Rectangle: Rounded Corners 31">
              <a:extLst>
                <a:ext uri="{FF2B5EF4-FFF2-40B4-BE49-F238E27FC236}">
                  <a16:creationId xmlns:a16="http://schemas.microsoft.com/office/drawing/2014/main" id="{A87BF548-8300-1D3C-4A9C-32EF4C8079F2}"/>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C9A70305-A223-E872-5B42-EC8C9A7C823F}"/>
                </a:ext>
              </a:extLst>
            </p:cNvPr>
            <p:cNvSpPr txBox="1"/>
            <p:nvPr/>
          </p:nvSpPr>
          <p:spPr>
            <a:xfrm>
              <a:off x="7667750" y="4913569"/>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lang="en-US" sz="4400" b="1">
                  <a:solidFill>
                    <a:prstClr val="black"/>
                  </a:solidFill>
                  <a:latin typeface="Cambria" panose="02040503050406030204" pitchFamily="18" charset="0"/>
                </a:rPr>
                <a:t>Bác cú mèo</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2" name="Picture 21">
            <a:extLst>
              <a:ext uri="{FF2B5EF4-FFF2-40B4-BE49-F238E27FC236}">
                <a16:creationId xmlns:a16="http://schemas.microsoft.com/office/drawing/2014/main" id="{BEEC13F7-A02B-0158-8112-178435E561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23" name="Picture 22">
            <a:extLst>
              <a:ext uri="{FF2B5EF4-FFF2-40B4-BE49-F238E27FC236}">
                <a16:creationId xmlns:a16="http://schemas.microsoft.com/office/drawing/2014/main" id="{236E599A-9EF6-10BA-7D8A-F3D0AE02A8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59" t="27697" r="64244" b="39386"/>
          <a:stretch/>
        </p:blipFill>
        <p:spPr>
          <a:xfrm>
            <a:off x="546659" y="4643254"/>
            <a:ext cx="957111" cy="1365353"/>
          </a:xfrm>
          <a:prstGeom prst="rect">
            <a:avLst/>
          </a:prstGeom>
        </p:spPr>
      </p:pic>
      <p:pic>
        <p:nvPicPr>
          <p:cNvPr id="24" name="Picture 23">
            <a:extLst>
              <a:ext uri="{FF2B5EF4-FFF2-40B4-BE49-F238E27FC236}">
                <a16:creationId xmlns:a16="http://schemas.microsoft.com/office/drawing/2014/main" id="{5B79ACC9-D89B-0FA4-FD23-DA55BFF3495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25" name="Picture 24">
            <a:extLst>
              <a:ext uri="{FF2B5EF4-FFF2-40B4-BE49-F238E27FC236}">
                <a16:creationId xmlns:a16="http://schemas.microsoft.com/office/drawing/2014/main" id="{0D3D4D59-6672-6764-0018-0FED58F6E33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26" name="Picture 25">
            <a:extLst>
              <a:ext uri="{FF2B5EF4-FFF2-40B4-BE49-F238E27FC236}">
                <a16:creationId xmlns:a16="http://schemas.microsoft.com/office/drawing/2014/main" id="{617DDD75-026C-006D-047C-8551EBA6A6F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8208" b="61433"/>
          <a:stretch/>
        </p:blipFill>
        <p:spPr>
          <a:xfrm>
            <a:off x="5258362" y="3085480"/>
            <a:ext cx="953350" cy="857536"/>
          </a:xfrm>
          <a:prstGeom prst="rect">
            <a:avLst/>
          </a:prstGeom>
        </p:spPr>
      </p:pic>
      <p:pic>
        <p:nvPicPr>
          <p:cNvPr id="27" name="Picture 26">
            <a:extLst>
              <a:ext uri="{FF2B5EF4-FFF2-40B4-BE49-F238E27FC236}">
                <a16:creationId xmlns:a16="http://schemas.microsoft.com/office/drawing/2014/main" id="{EFF523C5-9017-EE1C-2703-244D8DF5519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823794" y="2899628"/>
            <a:ext cx="891076" cy="896464"/>
          </a:xfrm>
          <a:prstGeom prst="rect">
            <a:avLst/>
          </a:prstGeom>
        </p:spPr>
      </p:pic>
      <p:pic>
        <p:nvPicPr>
          <p:cNvPr id="28" name="Picture 27">
            <a:extLst>
              <a:ext uri="{FF2B5EF4-FFF2-40B4-BE49-F238E27FC236}">
                <a16:creationId xmlns:a16="http://schemas.microsoft.com/office/drawing/2014/main" id="{3E237583-3BBB-6B19-851F-2583DB5BB44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5009021" y="4917048"/>
            <a:ext cx="891076" cy="896464"/>
          </a:xfrm>
          <a:prstGeom prst="rect">
            <a:avLst/>
          </a:prstGeom>
        </p:spPr>
      </p:pic>
      <p:pic>
        <p:nvPicPr>
          <p:cNvPr id="29" name="Picture 28">
            <a:extLst>
              <a:ext uri="{FF2B5EF4-FFF2-40B4-BE49-F238E27FC236}">
                <a16:creationId xmlns:a16="http://schemas.microsoft.com/office/drawing/2014/main" id="{153714F5-3B77-B8B6-5D1C-D7309971EC2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839118" y="4831511"/>
            <a:ext cx="891076" cy="896464"/>
          </a:xfrm>
          <a:prstGeom prst="rect">
            <a:avLst/>
          </a:prstGeom>
        </p:spPr>
      </p:pic>
      <p:sp>
        <p:nvSpPr>
          <p:cNvPr id="30" name="Arrow: Right 4">
            <a:hlinkClick r:id="rId10"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28223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4*#ppt_w"/>
                                          </p:val>
                                        </p:tav>
                                        <p:tav tm="100000">
                                          <p:val>
                                            <p:strVal val="#ppt_w"/>
                                          </p:val>
                                        </p:tav>
                                      </p:tavLst>
                                    </p:anim>
                                    <p:anim calcmode="lin" valueType="num">
                                      <p:cBhvr>
                                        <p:cTn id="8" dur="50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strVal val="4*#ppt_w"/>
                                          </p:val>
                                        </p:tav>
                                        <p:tav tm="100000">
                                          <p:val>
                                            <p:strVal val="#ppt_w"/>
                                          </p:val>
                                        </p:tav>
                                      </p:tavLst>
                                    </p:anim>
                                    <p:anim calcmode="lin" valueType="num">
                                      <p:cBhvr>
                                        <p:cTn id="15" dur="50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strVal val="4*#ppt_w"/>
                                          </p:val>
                                        </p:tav>
                                        <p:tav tm="100000">
                                          <p:val>
                                            <p:strVal val="#ppt_w"/>
                                          </p:val>
                                        </p:tav>
                                      </p:tavLst>
                                    </p:anim>
                                    <p:anim calcmode="lin" valueType="num">
                                      <p:cBhvr>
                                        <p:cTn id="22" dur="50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strVal val="4*#ppt_w"/>
                                          </p:val>
                                        </p:tav>
                                        <p:tav tm="100000">
                                          <p:val>
                                            <p:strVal val="#ppt_w"/>
                                          </p:val>
                                        </p:tav>
                                      </p:tavLst>
                                    </p:anim>
                                    <p:anim calcmode="lin" valueType="num">
                                      <p:cBhvr>
                                        <p:cTn id="29" dur="50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mbria" panose="02040503050406030204" pitchFamily="18" charset="0"/>
                <a:ea typeface="+mn-ea"/>
                <a:cs typeface="+mn-cs"/>
              </a:rPr>
              <a:t>"Chú mèo mướp" là từ có sử dụng biện pháp: </a:t>
            </a:r>
            <a:endPar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7AB1F8C3-8BF3-D38C-1857-AB6B136938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8" name="Group 7">
            <a:extLst>
              <a:ext uri="{FF2B5EF4-FFF2-40B4-BE49-F238E27FC236}">
                <a16:creationId xmlns:a16="http://schemas.microsoft.com/office/drawing/2014/main" id="{64D42021-D925-7FEF-91CF-7CDDBE1FC743}"/>
              </a:ext>
            </a:extLst>
          </p:cNvPr>
          <p:cNvGrpSpPr/>
          <p:nvPr/>
        </p:nvGrpSpPr>
        <p:grpSpPr>
          <a:xfrm>
            <a:off x="6794467" y="3719232"/>
            <a:ext cx="4537107" cy="1129886"/>
            <a:chOff x="6830721" y="2864057"/>
            <a:chExt cx="4537107" cy="1129886"/>
          </a:xfrm>
        </p:grpSpPr>
        <p:sp>
          <p:nvSpPr>
            <p:cNvPr id="9" name="Rectangle: Rounded Corners 16">
              <a:extLst>
                <a:ext uri="{FF2B5EF4-FFF2-40B4-BE49-F238E27FC236}">
                  <a16:creationId xmlns:a16="http://schemas.microsoft.com/office/drawing/2014/main" id="{8A0B609F-7F6B-63C5-2928-24015C99CA63}"/>
                </a:ext>
              </a:extLst>
            </p:cNvPr>
            <p:cNvSpPr/>
            <p:nvPr/>
          </p:nvSpPr>
          <p:spPr>
            <a:xfrm>
              <a:off x="6830721" y="2864057"/>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C9E1ECB-6F7A-7221-F6D1-15882BC04055}"/>
                </a:ext>
              </a:extLst>
            </p:cNvPr>
            <p:cNvSpPr txBox="1"/>
            <p:nvPr/>
          </p:nvSpPr>
          <p:spPr>
            <a:xfrm>
              <a:off x="7223859" y="3044278"/>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Nhân hoá</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3F79B80B-DD0B-9D9B-3F7F-07A944A5FDDD}"/>
              </a:ext>
            </a:extLst>
          </p:cNvPr>
          <p:cNvGrpSpPr/>
          <p:nvPr/>
        </p:nvGrpSpPr>
        <p:grpSpPr>
          <a:xfrm>
            <a:off x="917581" y="3762001"/>
            <a:ext cx="4554644" cy="1129886"/>
            <a:chOff x="981375" y="2864057"/>
            <a:chExt cx="4554644" cy="1129886"/>
          </a:xfrm>
        </p:grpSpPr>
        <p:sp>
          <p:nvSpPr>
            <p:cNvPr id="12" name="Rectangle: Rounded Corners 20">
              <a:extLst>
                <a:ext uri="{FF2B5EF4-FFF2-40B4-BE49-F238E27FC236}">
                  <a16:creationId xmlns:a16="http://schemas.microsoft.com/office/drawing/2014/main" id="{6B76F1E5-78CD-2B01-6A0E-379A409EDE10}"/>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6BB7C07-BFB4-3E24-3D59-7241503372C9}"/>
                </a:ext>
              </a:extLst>
            </p:cNvPr>
            <p:cNvSpPr txBox="1"/>
            <p:nvPr/>
          </p:nvSpPr>
          <p:spPr>
            <a:xfrm>
              <a:off x="1785190" y="3025299"/>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prstClr val="black"/>
                  </a:solidFill>
                  <a:latin typeface="Cambria" panose="02040503050406030204" pitchFamily="18" charset="0"/>
                </a:rPr>
                <a:t>So sánh</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4" name="Picture 13">
            <a:extLst>
              <a:ext uri="{FF2B5EF4-FFF2-40B4-BE49-F238E27FC236}">
                <a16:creationId xmlns:a16="http://schemas.microsoft.com/office/drawing/2014/main" id="{91D85C25-2CF2-0D0A-9FF9-D5BC6AD3B0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458" b="72760"/>
          <a:stretch/>
        </p:blipFill>
        <p:spPr>
          <a:xfrm>
            <a:off x="202358" y="3771478"/>
            <a:ext cx="1518921" cy="1129884"/>
          </a:xfrm>
          <a:prstGeom prst="rect">
            <a:avLst/>
          </a:prstGeom>
        </p:spPr>
      </p:pic>
      <p:pic>
        <p:nvPicPr>
          <p:cNvPr id="15" name="Picture 14">
            <a:extLst>
              <a:ext uri="{FF2B5EF4-FFF2-40B4-BE49-F238E27FC236}">
                <a16:creationId xmlns:a16="http://schemas.microsoft.com/office/drawing/2014/main" id="{24C76C2F-486C-1523-AFED-408E91507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381" t="-111" r="10077" b="72871"/>
          <a:stretch/>
        </p:blipFill>
        <p:spPr>
          <a:xfrm>
            <a:off x="5774389" y="3741491"/>
            <a:ext cx="1518921" cy="1129884"/>
          </a:xfrm>
          <a:prstGeom prst="rect">
            <a:avLst/>
          </a:prstGeom>
        </p:spPr>
      </p:pic>
      <p:pic>
        <p:nvPicPr>
          <p:cNvPr id="16" name="Picture 15">
            <a:extLst>
              <a:ext uri="{FF2B5EF4-FFF2-40B4-BE49-F238E27FC236}">
                <a16:creationId xmlns:a16="http://schemas.microsoft.com/office/drawing/2014/main" id="{ACCF5B55-24F1-2091-099F-EA1FC6D090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10891153" y="3923243"/>
            <a:ext cx="953350" cy="857536"/>
          </a:xfrm>
          <a:prstGeom prst="rect">
            <a:avLst/>
          </a:prstGeom>
        </p:spPr>
      </p:pic>
      <p:pic>
        <p:nvPicPr>
          <p:cNvPr id="17" name="Picture 16">
            <a:extLst>
              <a:ext uri="{FF2B5EF4-FFF2-40B4-BE49-F238E27FC236}">
                <a16:creationId xmlns:a16="http://schemas.microsoft.com/office/drawing/2014/main" id="{0B1391AF-0809-2BD9-E472-9852306E07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894476" y="3815199"/>
            <a:ext cx="891076" cy="896464"/>
          </a:xfrm>
          <a:prstGeom prst="rect">
            <a:avLst/>
          </a:prstGeom>
        </p:spPr>
      </p:pic>
      <p:sp>
        <p:nvSpPr>
          <p:cNvPr id="18" name="Arrow: Right 4">
            <a:hlinkClick r:id="rId9"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82734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ppt_w"/>
                                          </p:val>
                                        </p:tav>
                                        <p:tav tm="100000">
                                          <p:val>
                                            <p:strVal val="#ppt_w"/>
                                          </p:val>
                                        </p:tav>
                                      </p:tavLst>
                                    </p:anim>
                                    <p:anim calcmode="lin" valueType="num">
                                      <p:cBhvr>
                                        <p:cTn id="8"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strVal val="4*#ppt_w"/>
                                          </p:val>
                                        </p:tav>
                                        <p:tav tm="100000">
                                          <p:val>
                                            <p:strVal val="#ppt_w"/>
                                          </p:val>
                                        </p:tav>
                                      </p:tavLst>
                                    </p:anim>
                                    <p:anim calcmode="lin" valueType="num">
                                      <p:cBhvr>
                                        <p:cTn id="15" dur="50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6"/>
          <p:cNvPicPr>
            <a:picLocks noChangeAspect="1"/>
          </p:cNvPicPr>
          <p:nvPr/>
        </p:nvPicPr>
        <p:blipFill rotWithShape="1">
          <a:blip r:embed="rId2">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3950"/>
            <a:ext cx="12192000" cy="5734051"/>
          </a:xfrm>
          <a:prstGeom prst="rect">
            <a:avLst/>
          </a:prstGeom>
        </p:spPr>
      </p:pic>
      <p:pic>
        <p:nvPicPr>
          <p:cNvPr id="4"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78" y="1123950"/>
            <a:ext cx="11882033" cy="5941017"/>
          </a:xfrm>
          <a:prstGeom prst="rect">
            <a:avLst/>
          </a:prstGeom>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Picture 6">
            <a:extLst>
              <a:ext uri="{FF2B5EF4-FFF2-40B4-BE49-F238E27FC236}">
                <a16:creationId xmlns:a16="http://schemas.microsoft.com/office/drawing/2014/main" id="{1749C465-D8D2-4E3D-9528-11B07155F8EE}"/>
              </a:ext>
            </a:extLst>
          </p:cNvPr>
          <p:cNvPicPr>
            <a:picLocks noChangeAspect="1"/>
          </p:cNvPicPr>
          <p:nvPr/>
        </p:nvPicPr>
        <p:blipFill>
          <a:blip r:embed="rId5"/>
          <a:stretch>
            <a:fillRect/>
          </a:stretch>
        </p:blipFill>
        <p:spPr>
          <a:xfrm>
            <a:off x="3127806" y="1123950"/>
            <a:ext cx="6133108" cy="2950720"/>
          </a:xfrm>
          <a:prstGeom prst="rect">
            <a:avLst/>
          </a:prstGeom>
        </p:spPr>
      </p:pic>
    </p:spTree>
    <p:extLst>
      <p:ext uri="{BB962C8B-B14F-4D97-AF65-F5344CB8AC3E}">
        <p14:creationId xmlns:p14="http://schemas.microsoft.com/office/powerpoint/2010/main" val="2820746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28">
            <a:extLst>
              <a:ext uri="{FF2B5EF4-FFF2-40B4-BE49-F238E27FC236}">
                <a16:creationId xmlns:a16="http://schemas.microsoft.com/office/drawing/2014/main" id="{9DC87742-9587-428D-92C8-38975A025DE0}"/>
              </a:ext>
            </a:extLst>
          </p:cNvPr>
          <p:cNvSpPr/>
          <p:nvPr/>
        </p:nvSpPr>
        <p:spPr>
          <a:xfrm>
            <a:off x="742825" y="583667"/>
            <a:ext cx="10342895" cy="398570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380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effectLst>
                  <a:reflection blurRad="6350" stA="50000" endA="300" endPos="50000" dist="29997" dir="5400000" sy="-100000" algn="bl" rotWithShape="0"/>
                </a:effectLst>
                <a:latin typeface="SVN-Internation" panose="02040603050506020204" pitchFamily="18" charset="0"/>
                <a:ea typeface="字魂131号-酷乐潮玩体" panose="00000500000000000000" pitchFamily="2" charset="-122"/>
                <a:sym typeface="Arial" panose="020B0604020202020204" pitchFamily="34" charset="0"/>
              </a:rPr>
              <a:t>2.1.</a:t>
            </a:r>
          </a:p>
          <a:p>
            <a:pPr algn="ctr"/>
            <a:r>
              <a:rPr lang="en-US" altLang="zh-CN" sz="1150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effectLst>
                  <a:reflection blurRad="6350" stA="50000" endA="300" endPos="50000" dist="29997" dir="5400000" sy="-100000" algn="bl" rotWithShape="0"/>
                </a:effectLst>
                <a:latin typeface="SVN-Internation" panose="02040603050506020204" pitchFamily="18" charset="0"/>
                <a:ea typeface="字魂131号-酷乐潮玩体" panose="00000500000000000000" pitchFamily="2" charset="-122"/>
                <a:sym typeface="Arial" panose="020B0604020202020204" pitchFamily="34" charset="0"/>
              </a:rPr>
              <a:t> Nhận diện nhân hoá</a:t>
            </a:r>
            <a:endParaRPr lang="zh-CN" altLang="en-US"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effectLst>
                <a:reflection blurRad="6350" stA="50000" endA="300" endPos="50000" dist="29997" dir="5400000" sy="-100000" algn="bl" rotWithShape="0"/>
              </a:effectLst>
              <a:latin typeface="SVN-Internation" panose="02040603050506020204" pitchFamily="18"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806556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353</TotalTime>
  <Words>1260</Words>
  <Application>Microsoft Office PowerPoint</Application>
  <PresentationFormat>Widescreen</PresentationFormat>
  <Paragraphs>128</Paragraphs>
  <Slides>28</Slides>
  <Notes>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28</vt:i4>
      </vt:variant>
    </vt:vector>
  </HeadingPairs>
  <TitlesOfParts>
    <vt:vector size="42" baseType="lpstr">
      <vt:lpstr>#9Slide03 AllRoundGothic</vt:lpstr>
      <vt:lpstr>#9Slide04 Goku</vt:lpstr>
      <vt:lpstr>Arial</vt:lpstr>
      <vt:lpstr>Calibri</vt:lpstr>
      <vt:lpstr>Calibri Light</vt:lpstr>
      <vt:lpstr>Cambria</vt:lpstr>
      <vt:lpstr>DFPOP1-W9</vt:lpstr>
      <vt:lpstr>SVN-Internation</vt:lpstr>
      <vt:lpstr>SVN-Ready</vt:lpstr>
      <vt:lpstr>UTM Avo</vt:lpstr>
      <vt:lpstr>思源黑体 CN Normal</vt:lpstr>
      <vt:lpstr>Office Theme</vt:lpstr>
      <vt:lpstr>1_Office Theme</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4</cp:revision>
  <dcterms:created xsi:type="dcterms:W3CDTF">2023-01-07T19:02:33Z</dcterms:created>
  <dcterms:modified xsi:type="dcterms:W3CDTF">2023-11-05T13:19:58Z</dcterms:modified>
  <cp:category>9Slide.vn</cp:category>
</cp:coreProperties>
</file>