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8" r:id="rId3"/>
    <p:sldId id="320" r:id="rId4"/>
    <p:sldId id="301" r:id="rId5"/>
    <p:sldId id="304" r:id="rId6"/>
    <p:sldId id="302" r:id="rId7"/>
    <p:sldId id="303" r:id="rId8"/>
    <p:sldId id="305" r:id="rId9"/>
    <p:sldId id="308" r:id="rId10"/>
    <p:sldId id="309" r:id="rId11"/>
    <p:sldId id="310" r:id="rId12"/>
    <p:sldId id="311" r:id="rId13"/>
    <p:sldId id="312" r:id="rId14"/>
    <p:sldId id="313" r:id="rId15"/>
    <p:sldId id="314" r:id="rId16"/>
    <p:sldId id="315" r:id="rId17"/>
    <p:sldId id="316" r:id="rId18"/>
    <p:sldId id="317" r:id="rId19"/>
    <p:sldId id="319" r:id="rId20"/>
    <p:sldId id="318"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84" autoAdjust="0"/>
  </p:normalViewPr>
  <p:slideViewPr>
    <p:cSldViewPr snapToGrid="0">
      <p:cViewPr varScale="1">
        <p:scale>
          <a:sx n="59" d="100"/>
          <a:sy n="59" d="100"/>
        </p:scale>
        <p:origin x="96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86CBAB-3830-4675-8F09-D93669D2E1DB}"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96546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6CBAB-3830-4675-8F09-D93669D2E1DB}"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52479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6CBAB-3830-4675-8F09-D93669D2E1DB}"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53773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6CBAB-3830-4675-8F09-D93669D2E1DB}"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05529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86CBAB-3830-4675-8F09-D93669D2E1DB}"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11492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86CBAB-3830-4675-8F09-D93669D2E1DB}"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135771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86CBAB-3830-4675-8F09-D93669D2E1DB}"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34612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86CBAB-3830-4675-8F09-D93669D2E1DB}"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76084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86CBAB-3830-4675-8F09-D93669D2E1DB}"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289959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86CBAB-3830-4675-8F09-D93669D2E1DB}"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147747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86CBAB-3830-4675-8F09-D93669D2E1DB}"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45BC-6CA9-480F-8588-5FAB0A6675E1}" type="slidenum">
              <a:rPr lang="en-US" smtClean="0"/>
              <a:t>‹#›</a:t>
            </a:fld>
            <a:endParaRPr lang="en-US"/>
          </a:p>
        </p:txBody>
      </p:sp>
    </p:spTree>
    <p:extLst>
      <p:ext uri="{BB962C8B-B14F-4D97-AF65-F5344CB8AC3E}">
        <p14:creationId xmlns:p14="http://schemas.microsoft.com/office/powerpoint/2010/main" val="361446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35E6D4F-1D66-4004-9B5B-493DF61A65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6CBAB-3830-4675-8F09-D93669D2E1DB}"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D45BC-6CA9-480F-8588-5FAB0A6675E1}" type="slidenum">
              <a:rPr lang="en-US" smtClean="0"/>
              <a:t>‹#›</a:t>
            </a:fld>
            <a:endParaRPr lang="en-US"/>
          </a:p>
        </p:txBody>
      </p:sp>
    </p:spTree>
    <p:extLst>
      <p:ext uri="{BB962C8B-B14F-4D97-AF65-F5344CB8AC3E}">
        <p14:creationId xmlns:p14="http://schemas.microsoft.com/office/powerpoint/2010/main" val="262607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04020F-1E07-4A6B-843B-46F775EA356E}"/>
              </a:ext>
            </a:extLst>
          </p:cNvPr>
          <p:cNvPicPr>
            <a:picLocks noChangeAspect="1"/>
          </p:cNvPicPr>
          <p:nvPr/>
        </p:nvPicPr>
        <p:blipFill>
          <a:blip r:embed="rId3"/>
          <a:stretch>
            <a:fillRect/>
          </a:stretch>
        </p:blipFill>
        <p:spPr>
          <a:xfrm>
            <a:off x="1922926" y="1468966"/>
            <a:ext cx="8346147" cy="3920068"/>
          </a:xfrm>
          <a:prstGeom prst="rect">
            <a:avLst/>
          </a:prstGeom>
        </p:spPr>
      </p:pic>
    </p:spTree>
    <p:extLst>
      <p:ext uri="{BB962C8B-B14F-4D97-AF65-F5344CB8AC3E}">
        <p14:creationId xmlns:p14="http://schemas.microsoft.com/office/powerpoint/2010/main" val="249162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F3BBC-7CE2-430C-B9CC-C9381DE3A1FE}"/>
              </a:ext>
            </a:extLst>
          </p:cNvPr>
          <p:cNvPicPr>
            <a:picLocks noChangeAspect="1"/>
          </p:cNvPicPr>
          <p:nvPr/>
        </p:nvPicPr>
        <p:blipFill>
          <a:blip r:embed="rId3"/>
          <a:stretch>
            <a:fillRect/>
          </a:stretch>
        </p:blipFill>
        <p:spPr>
          <a:xfrm>
            <a:off x="376720" y="772901"/>
            <a:ext cx="5926744" cy="5661519"/>
          </a:xfrm>
          <a:prstGeom prst="rect">
            <a:avLst/>
          </a:prstGeom>
        </p:spPr>
      </p:pic>
      <p:pic>
        <p:nvPicPr>
          <p:cNvPr id="2" name="Picture 1">
            <a:extLst>
              <a:ext uri="{FF2B5EF4-FFF2-40B4-BE49-F238E27FC236}">
                <a16:creationId xmlns:a16="http://schemas.microsoft.com/office/drawing/2014/main" id="{12A5B43D-80DB-460B-BD80-878E62C4B9D9}"/>
              </a:ext>
            </a:extLst>
          </p:cNvPr>
          <p:cNvPicPr>
            <a:picLocks noChangeAspect="1"/>
          </p:cNvPicPr>
          <p:nvPr/>
        </p:nvPicPr>
        <p:blipFill>
          <a:blip r:embed="rId4"/>
          <a:stretch>
            <a:fillRect/>
          </a:stretch>
        </p:blipFill>
        <p:spPr>
          <a:xfrm>
            <a:off x="6182088" y="423580"/>
            <a:ext cx="5633192" cy="6187976"/>
          </a:xfrm>
          <a:prstGeom prst="rect">
            <a:avLst/>
          </a:prstGeom>
        </p:spPr>
      </p:pic>
    </p:spTree>
    <p:extLst>
      <p:ext uri="{BB962C8B-B14F-4D97-AF65-F5344CB8AC3E}">
        <p14:creationId xmlns:p14="http://schemas.microsoft.com/office/powerpoint/2010/main" val="374292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2A5C11-F0E3-49DA-A7FC-02F57A03F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702" y="1063780"/>
            <a:ext cx="5406483" cy="5625242"/>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BF9F00FD-1101-4CB7-8C0F-FF3B9EE46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96" y="3721840"/>
            <a:ext cx="4863504" cy="3060574"/>
          </a:xfrm>
          <a:prstGeom prst="rect">
            <a:avLst/>
          </a:prstGeom>
        </p:spPr>
      </p:pic>
      <p:pic>
        <p:nvPicPr>
          <p:cNvPr id="2" name="Picture 1">
            <a:extLst>
              <a:ext uri="{FF2B5EF4-FFF2-40B4-BE49-F238E27FC236}">
                <a16:creationId xmlns:a16="http://schemas.microsoft.com/office/drawing/2014/main" id="{52E20A79-2511-4A9C-BA29-2A8031E263DE}"/>
              </a:ext>
            </a:extLst>
          </p:cNvPr>
          <p:cNvPicPr>
            <a:picLocks noChangeAspect="1"/>
          </p:cNvPicPr>
          <p:nvPr/>
        </p:nvPicPr>
        <p:blipFill>
          <a:blip r:embed="rId6"/>
          <a:stretch>
            <a:fillRect/>
          </a:stretch>
        </p:blipFill>
        <p:spPr>
          <a:xfrm>
            <a:off x="600796" y="581715"/>
            <a:ext cx="5633192" cy="2554445"/>
          </a:xfrm>
          <a:prstGeom prst="rect">
            <a:avLst/>
          </a:prstGeom>
        </p:spPr>
      </p:pic>
    </p:spTree>
    <p:extLst>
      <p:ext uri="{BB962C8B-B14F-4D97-AF65-F5344CB8AC3E}">
        <p14:creationId xmlns:p14="http://schemas.microsoft.com/office/powerpoint/2010/main" val="1148615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66E9875-3696-44DE-A37D-BE1DBC8D94A8}"/>
              </a:ext>
            </a:extLst>
          </p:cNvPr>
          <p:cNvPicPr>
            <a:picLocks noChangeAspect="1"/>
          </p:cNvPicPr>
          <p:nvPr/>
        </p:nvPicPr>
        <p:blipFill>
          <a:blip r:embed="rId3"/>
          <a:stretch>
            <a:fillRect/>
          </a:stretch>
        </p:blipFill>
        <p:spPr>
          <a:xfrm>
            <a:off x="1897771" y="827501"/>
            <a:ext cx="8315665" cy="4029805"/>
          </a:xfrm>
          <a:prstGeom prst="rect">
            <a:avLst/>
          </a:prstGeom>
        </p:spPr>
      </p:pic>
    </p:spTree>
    <p:extLst>
      <p:ext uri="{BB962C8B-B14F-4D97-AF65-F5344CB8AC3E}">
        <p14:creationId xmlns:p14="http://schemas.microsoft.com/office/powerpoint/2010/main" val="27198424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1192689" y="2741765"/>
            <a:ext cx="5487287" cy="4385931"/>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865810" y="-144794"/>
            <a:ext cx="9031665" cy="6434191"/>
          </a:xfrm>
          <a:prstGeom prst="rect">
            <a:avLst/>
          </a:prstGeom>
          <a:noFill/>
          <a:ln>
            <a:noFill/>
          </a:ln>
        </p:spPr>
      </p:pic>
      <p:sp>
        <p:nvSpPr>
          <p:cNvPr id="2" name="TextBox 1">
            <a:extLst>
              <a:ext uri="{FF2B5EF4-FFF2-40B4-BE49-F238E27FC236}">
                <a16:creationId xmlns:a16="http://schemas.microsoft.com/office/drawing/2014/main" id="{7D4C0811-D989-47C3-953C-2083067AC11A}"/>
              </a:ext>
            </a:extLst>
          </p:cNvPr>
          <p:cNvSpPr txBox="1"/>
          <p:nvPr/>
        </p:nvSpPr>
        <p:spPr>
          <a:xfrm>
            <a:off x="3565131" y="1531296"/>
            <a:ext cx="7294652" cy="2585323"/>
          </a:xfrm>
          <a:prstGeom prst="rect">
            <a:avLst/>
          </a:prstGeom>
          <a:noFill/>
        </p:spPr>
        <p:txBody>
          <a:bodyPr wrap="square" rtlCol="0">
            <a:spAutoFit/>
          </a:bodyPr>
          <a:lstStyle/>
          <a:p>
            <a:pPr algn="ctr"/>
            <a:r>
              <a:rPr lang="en-US" sz="5400" b="1">
                <a:solidFill>
                  <a:srgbClr val="00B050"/>
                </a:solidFill>
                <a:latin typeface="Arial" panose="020B0604020202020204" pitchFamily="34" charset="0"/>
                <a:cs typeface="Arial" panose="020B0604020202020204" pitchFamily="34" charset="0"/>
              </a:rPr>
              <a:t>3. Kể lại câu chuyện dựa vào nội dung đã ghi chép.</a:t>
            </a:r>
          </a:p>
        </p:txBody>
      </p:sp>
    </p:spTree>
    <p:extLst>
      <p:ext uri="{BB962C8B-B14F-4D97-AF65-F5344CB8AC3E}">
        <p14:creationId xmlns:p14="http://schemas.microsoft.com/office/powerpoint/2010/main" val="7124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sp>
        <p:nvSpPr>
          <p:cNvPr id="14" name="任意多边形: 形状 40">
            <a:extLst>
              <a:ext uri="{FF2B5EF4-FFF2-40B4-BE49-F238E27FC236}">
                <a16:creationId xmlns:a16="http://schemas.microsoft.com/office/drawing/2014/main" id="{079C0B21-8F0E-8D81-EF03-564F4CC9C9B2}"/>
              </a:ext>
            </a:extLst>
          </p:cNvPr>
          <p:cNvSpPr/>
          <p:nvPr/>
        </p:nvSpPr>
        <p:spPr>
          <a:xfrm>
            <a:off x="463210" y="0"/>
            <a:ext cx="11560469" cy="668847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4" descr="A guitar on white backgroun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2FE9D0C-2B58-37E5-88E3-7487AA95706A}"/>
              </a:ext>
            </a:extLst>
          </p:cNvPr>
          <p:cNvGrpSpPr/>
          <p:nvPr/>
        </p:nvGrpSpPr>
        <p:grpSpPr>
          <a:xfrm>
            <a:off x="8160247" y="2356071"/>
            <a:ext cx="3807499" cy="4003226"/>
            <a:chOff x="8001897" y="2517912"/>
            <a:chExt cx="3807499" cy="4003226"/>
          </a:xfrm>
        </p:grpSpPr>
        <p:sp>
          <p:nvSpPr>
            <p:cNvPr id="23" name="Rectangle: Rounded Corners 20">
              <a:extLst>
                <a:ext uri="{FF2B5EF4-FFF2-40B4-BE49-F238E27FC236}">
                  <a16:creationId xmlns:a16="http://schemas.microsoft.com/office/drawing/2014/main" id="{FFB18E25-866F-60F1-24C0-E38B7D70B9AC}"/>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LUẬN NHÓM ĐÔI</a:t>
              </a:r>
            </a:p>
          </p:txBody>
        </p:sp>
        <p:grpSp>
          <p:nvGrpSpPr>
            <p:cNvPr id="24" name="Group 23">
              <a:extLst>
                <a:ext uri="{FF2B5EF4-FFF2-40B4-BE49-F238E27FC236}">
                  <a16:creationId xmlns:a16="http://schemas.microsoft.com/office/drawing/2014/main" id="{84DA6C8E-4E67-DC54-0E27-E89B10E80655}"/>
                </a:ext>
              </a:extLst>
            </p:cNvPr>
            <p:cNvGrpSpPr/>
            <p:nvPr/>
          </p:nvGrpSpPr>
          <p:grpSpPr>
            <a:xfrm>
              <a:off x="8001897" y="3789019"/>
              <a:ext cx="3807499" cy="2732119"/>
              <a:chOff x="1197026" y="4232126"/>
              <a:chExt cx="3751815" cy="2630711"/>
            </a:xfrm>
          </p:grpSpPr>
          <p:pic>
            <p:nvPicPr>
              <p:cNvPr id="25" name="Picture 24">
                <a:extLst>
                  <a:ext uri="{FF2B5EF4-FFF2-40B4-BE49-F238E27FC236}">
                    <a16:creationId xmlns:a16="http://schemas.microsoft.com/office/drawing/2014/main" id="{48193C3B-A8B1-0DEE-97A6-3D421DBF411B}"/>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6" name="Picture 25">
                <a:extLst>
                  <a:ext uri="{FF2B5EF4-FFF2-40B4-BE49-F238E27FC236}">
                    <a16:creationId xmlns:a16="http://schemas.microsoft.com/office/drawing/2014/main" id="{A0A00BBD-4195-3621-5C3F-953367C0A375}"/>
                  </a:ext>
                </a:extLst>
              </p:cNvPr>
              <p:cNvPicPr>
                <a:picLocks noChangeAspect="1"/>
              </p:cNvPicPr>
              <p:nvPr/>
            </p:nvPicPr>
            <p:blipFill>
              <a:blip r:embed="rId6"/>
              <a:stretch>
                <a:fillRect/>
              </a:stretch>
            </p:blipFill>
            <p:spPr>
              <a:xfrm>
                <a:off x="1197026" y="4232126"/>
                <a:ext cx="1811038" cy="2616200"/>
              </a:xfrm>
              <a:prstGeom prst="rect">
                <a:avLst/>
              </a:prstGeom>
            </p:spPr>
          </p:pic>
        </p:grpSp>
      </p:grpSp>
      <p:grpSp>
        <p:nvGrpSpPr>
          <p:cNvPr id="3" name="Group 2">
            <a:extLst>
              <a:ext uri="{FF2B5EF4-FFF2-40B4-BE49-F238E27FC236}">
                <a16:creationId xmlns:a16="http://schemas.microsoft.com/office/drawing/2014/main" id="{7CE367C0-6F01-41A0-AF6F-B9B8C7ECCF55}"/>
              </a:ext>
            </a:extLst>
          </p:cNvPr>
          <p:cNvGrpSpPr/>
          <p:nvPr/>
        </p:nvGrpSpPr>
        <p:grpSpPr>
          <a:xfrm>
            <a:off x="27404" y="-104226"/>
            <a:ext cx="8192714" cy="3949077"/>
            <a:chOff x="168321" y="-285474"/>
            <a:chExt cx="8192714" cy="394907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6" name="Rectangle: Rounded Corners 11">
              <a:extLst>
                <a:ext uri="{FF2B5EF4-FFF2-40B4-BE49-F238E27FC236}">
                  <a16:creationId xmlns:a16="http://schemas.microsoft.com/office/drawing/2014/main" id="{505C48FA-64DE-864E-E10D-6F654838F6CC}"/>
                </a:ext>
              </a:extLst>
            </p:cNvPr>
            <p:cNvSpPr/>
            <p:nvPr/>
          </p:nvSpPr>
          <p:spPr>
            <a:xfrm>
              <a:off x="472234" y="510779"/>
              <a:ext cx="7688013" cy="2918221"/>
            </a:xfrm>
            <a:custGeom>
              <a:avLst/>
              <a:gdLst>
                <a:gd name="connsiteX0" fmla="*/ 0 w 7688013"/>
                <a:gd name="connsiteY0" fmla="*/ 486380 h 2918221"/>
                <a:gd name="connsiteX1" fmla="*/ 486380 w 7688013"/>
                <a:gd name="connsiteY1" fmla="*/ 0 h 2918221"/>
                <a:gd name="connsiteX2" fmla="*/ 1225058 w 7688013"/>
                <a:gd name="connsiteY2" fmla="*/ 0 h 2918221"/>
                <a:gd name="connsiteX3" fmla="*/ 1896583 w 7688013"/>
                <a:gd name="connsiteY3" fmla="*/ 0 h 2918221"/>
                <a:gd name="connsiteX4" fmla="*/ 2433803 w 7688013"/>
                <a:gd name="connsiteY4" fmla="*/ 0 h 2918221"/>
                <a:gd name="connsiteX5" fmla="*/ 2903871 w 7688013"/>
                <a:gd name="connsiteY5" fmla="*/ 0 h 2918221"/>
                <a:gd name="connsiteX6" fmla="*/ 3508244 w 7688013"/>
                <a:gd name="connsiteY6" fmla="*/ 0 h 2918221"/>
                <a:gd name="connsiteX7" fmla="*/ 3978312 w 7688013"/>
                <a:gd name="connsiteY7" fmla="*/ 0 h 2918221"/>
                <a:gd name="connsiteX8" fmla="*/ 4515532 w 7688013"/>
                <a:gd name="connsiteY8" fmla="*/ 0 h 2918221"/>
                <a:gd name="connsiteX9" fmla="*/ 5321362 w 7688013"/>
                <a:gd name="connsiteY9" fmla="*/ 0 h 2918221"/>
                <a:gd name="connsiteX10" fmla="*/ 5858582 w 7688013"/>
                <a:gd name="connsiteY10" fmla="*/ 0 h 2918221"/>
                <a:gd name="connsiteX11" fmla="*/ 6328650 w 7688013"/>
                <a:gd name="connsiteY11" fmla="*/ 0 h 2918221"/>
                <a:gd name="connsiteX12" fmla="*/ 7201633 w 7688013"/>
                <a:gd name="connsiteY12" fmla="*/ 0 h 2918221"/>
                <a:gd name="connsiteX13" fmla="*/ 7688013 w 7688013"/>
                <a:gd name="connsiteY13" fmla="*/ 486380 h 2918221"/>
                <a:gd name="connsiteX14" fmla="*/ 7688013 w 7688013"/>
                <a:gd name="connsiteY14" fmla="*/ 1134867 h 2918221"/>
                <a:gd name="connsiteX15" fmla="*/ 7688013 w 7688013"/>
                <a:gd name="connsiteY15" fmla="*/ 1744445 h 2918221"/>
                <a:gd name="connsiteX16" fmla="*/ 7688013 w 7688013"/>
                <a:gd name="connsiteY16" fmla="*/ 2431841 h 2918221"/>
                <a:gd name="connsiteX17" fmla="*/ 7201633 w 7688013"/>
                <a:gd name="connsiteY17" fmla="*/ 2918221 h 2918221"/>
                <a:gd name="connsiteX18" fmla="*/ 6664413 w 7688013"/>
                <a:gd name="connsiteY18" fmla="*/ 2918221 h 2918221"/>
                <a:gd name="connsiteX19" fmla="*/ 6127193 w 7688013"/>
                <a:gd name="connsiteY19" fmla="*/ 2918221 h 2918221"/>
                <a:gd name="connsiteX20" fmla="*/ 5321362 w 7688013"/>
                <a:gd name="connsiteY20" fmla="*/ 2918221 h 2918221"/>
                <a:gd name="connsiteX21" fmla="*/ 4784142 w 7688013"/>
                <a:gd name="connsiteY21" fmla="*/ 2918221 h 2918221"/>
                <a:gd name="connsiteX22" fmla="*/ 4045464 w 7688013"/>
                <a:gd name="connsiteY22" fmla="*/ 2918221 h 2918221"/>
                <a:gd name="connsiteX23" fmla="*/ 3575396 w 7688013"/>
                <a:gd name="connsiteY23" fmla="*/ 2918221 h 2918221"/>
                <a:gd name="connsiteX24" fmla="*/ 3038176 w 7688013"/>
                <a:gd name="connsiteY24" fmla="*/ 2918221 h 2918221"/>
                <a:gd name="connsiteX25" fmla="*/ 2500956 w 7688013"/>
                <a:gd name="connsiteY25" fmla="*/ 2918221 h 2918221"/>
                <a:gd name="connsiteX26" fmla="*/ 1963736 w 7688013"/>
                <a:gd name="connsiteY26" fmla="*/ 2918221 h 2918221"/>
                <a:gd name="connsiteX27" fmla="*/ 1292210 w 7688013"/>
                <a:gd name="connsiteY27" fmla="*/ 2918221 h 2918221"/>
                <a:gd name="connsiteX28" fmla="*/ 486380 w 7688013"/>
                <a:gd name="connsiteY28" fmla="*/ 2918221 h 2918221"/>
                <a:gd name="connsiteX29" fmla="*/ 0 w 7688013"/>
                <a:gd name="connsiteY29" fmla="*/ 2431841 h 2918221"/>
                <a:gd name="connsiteX30" fmla="*/ 0 w 7688013"/>
                <a:gd name="connsiteY30" fmla="*/ 1744445 h 2918221"/>
                <a:gd name="connsiteX31" fmla="*/ 0 w 7688013"/>
                <a:gd name="connsiteY31" fmla="*/ 1076503 h 2918221"/>
                <a:gd name="connsiteX32" fmla="*/ 0 w 7688013"/>
                <a:gd name="connsiteY32" fmla="*/ 486380 h 291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88013" h="2918221" fill="none" extrusionOk="0">
                  <a:moveTo>
                    <a:pt x="0" y="486380"/>
                  </a:moveTo>
                  <a:cubicBezTo>
                    <a:pt x="24174" y="201043"/>
                    <a:pt x="221721" y="41792"/>
                    <a:pt x="486380" y="0"/>
                  </a:cubicBezTo>
                  <a:cubicBezTo>
                    <a:pt x="655980" y="-11733"/>
                    <a:pt x="943304" y="-3212"/>
                    <a:pt x="1225058" y="0"/>
                  </a:cubicBezTo>
                  <a:cubicBezTo>
                    <a:pt x="1506812" y="3212"/>
                    <a:pt x="1654003" y="26245"/>
                    <a:pt x="1896583" y="0"/>
                  </a:cubicBezTo>
                  <a:cubicBezTo>
                    <a:pt x="2139163" y="-26245"/>
                    <a:pt x="2223228" y="10752"/>
                    <a:pt x="2433803" y="0"/>
                  </a:cubicBezTo>
                  <a:cubicBezTo>
                    <a:pt x="2644378" y="-10752"/>
                    <a:pt x="2723150" y="6494"/>
                    <a:pt x="2903871" y="0"/>
                  </a:cubicBezTo>
                  <a:cubicBezTo>
                    <a:pt x="3084592" y="-6494"/>
                    <a:pt x="3257531" y="-17268"/>
                    <a:pt x="3508244" y="0"/>
                  </a:cubicBezTo>
                  <a:cubicBezTo>
                    <a:pt x="3758957" y="17268"/>
                    <a:pt x="3751139" y="5203"/>
                    <a:pt x="3978312" y="0"/>
                  </a:cubicBezTo>
                  <a:cubicBezTo>
                    <a:pt x="4205485" y="-5203"/>
                    <a:pt x="4380861" y="12875"/>
                    <a:pt x="4515532" y="0"/>
                  </a:cubicBezTo>
                  <a:cubicBezTo>
                    <a:pt x="4650203" y="-12875"/>
                    <a:pt x="4958919" y="-26266"/>
                    <a:pt x="5321362" y="0"/>
                  </a:cubicBezTo>
                  <a:cubicBezTo>
                    <a:pt x="5683805" y="26266"/>
                    <a:pt x="5733480" y="-16112"/>
                    <a:pt x="5858582" y="0"/>
                  </a:cubicBezTo>
                  <a:cubicBezTo>
                    <a:pt x="5983684" y="16112"/>
                    <a:pt x="6145601" y="-19775"/>
                    <a:pt x="6328650" y="0"/>
                  </a:cubicBezTo>
                  <a:cubicBezTo>
                    <a:pt x="6511699" y="19775"/>
                    <a:pt x="7019167" y="-31897"/>
                    <a:pt x="7201633" y="0"/>
                  </a:cubicBezTo>
                  <a:cubicBezTo>
                    <a:pt x="7486095" y="4587"/>
                    <a:pt x="7688582" y="208460"/>
                    <a:pt x="7688013" y="486380"/>
                  </a:cubicBezTo>
                  <a:cubicBezTo>
                    <a:pt x="7716898" y="712137"/>
                    <a:pt x="7674611" y="890861"/>
                    <a:pt x="7688013" y="1134867"/>
                  </a:cubicBezTo>
                  <a:cubicBezTo>
                    <a:pt x="7701415" y="1378873"/>
                    <a:pt x="7675836" y="1468302"/>
                    <a:pt x="7688013" y="1744445"/>
                  </a:cubicBezTo>
                  <a:cubicBezTo>
                    <a:pt x="7700190" y="2020588"/>
                    <a:pt x="7703472" y="2281773"/>
                    <a:pt x="7688013" y="2431841"/>
                  </a:cubicBezTo>
                  <a:cubicBezTo>
                    <a:pt x="7703806" y="2702580"/>
                    <a:pt x="7525709" y="2932756"/>
                    <a:pt x="7201633" y="2918221"/>
                  </a:cubicBezTo>
                  <a:cubicBezTo>
                    <a:pt x="7029391" y="2900128"/>
                    <a:pt x="6824190" y="2924504"/>
                    <a:pt x="6664413" y="2918221"/>
                  </a:cubicBezTo>
                  <a:cubicBezTo>
                    <a:pt x="6504636" y="2911938"/>
                    <a:pt x="6368422" y="2935142"/>
                    <a:pt x="6127193" y="2918221"/>
                  </a:cubicBezTo>
                  <a:cubicBezTo>
                    <a:pt x="5885964" y="2901300"/>
                    <a:pt x="5655384" y="2943992"/>
                    <a:pt x="5321362" y="2918221"/>
                  </a:cubicBezTo>
                  <a:cubicBezTo>
                    <a:pt x="4987340" y="2892450"/>
                    <a:pt x="5012043" y="2896555"/>
                    <a:pt x="4784142" y="2918221"/>
                  </a:cubicBezTo>
                  <a:cubicBezTo>
                    <a:pt x="4556241" y="2939887"/>
                    <a:pt x="4386239" y="2891271"/>
                    <a:pt x="4045464" y="2918221"/>
                  </a:cubicBezTo>
                  <a:cubicBezTo>
                    <a:pt x="3704689" y="2945171"/>
                    <a:pt x="3794128" y="2910864"/>
                    <a:pt x="3575396" y="2918221"/>
                  </a:cubicBezTo>
                  <a:cubicBezTo>
                    <a:pt x="3356664" y="2925578"/>
                    <a:pt x="3261099" y="2939758"/>
                    <a:pt x="3038176" y="2918221"/>
                  </a:cubicBezTo>
                  <a:cubicBezTo>
                    <a:pt x="2815253" y="2896684"/>
                    <a:pt x="2734222" y="2902593"/>
                    <a:pt x="2500956" y="2918221"/>
                  </a:cubicBezTo>
                  <a:cubicBezTo>
                    <a:pt x="2267690" y="2933849"/>
                    <a:pt x="2173163" y="2915302"/>
                    <a:pt x="1963736" y="2918221"/>
                  </a:cubicBezTo>
                  <a:cubicBezTo>
                    <a:pt x="1754309" y="2921140"/>
                    <a:pt x="1438401" y="2913357"/>
                    <a:pt x="1292210" y="2918221"/>
                  </a:cubicBezTo>
                  <a:cubicBezTo>
                    <a:pt x="1146019" y="2923085"/>
                    <a:pt x="787548" y="2942263"/>
                    <a:pt x="486380" y="2918221"/>
                  </a:cubicBezTo>
                  <a:cubicBezTo>
                    <a:pt x="209224" y="2934041"/>
                    <a:pt x="26073" y="2690935"/>
                    <a:pt x="0" y="2431841"/>
                  </a:cubicBezTo>
                  <a:cubicBezTo>
                    <a:pt x="-12666" y="2260333"/>
                    <a:pt x="24929" y="1972354"/>
                    <a:pt x="0" y="1744445"/>
                  </a:cubicBezTo>
                  <a:cubicBezTo>
                    <a:pt x="-24929" y="1516536"/>
                    <a:pt x="-9207" y="1259825"/>
                    <a:pt x="0" y="1076503"/>
                  </a:cubicBezTo>
                  <a:cubicBezTo>
                    <a:pt x="9207" y="893181"/>
                    <a:pt x="6316" y="735345"/>
                    <a:pt x="0" y="486380"/>
                  </a:cubicBezTo>
                  <a:close/>
                </a:path>
                <a:path w="7688013" h="2918221" stroke="0" extrusionOk="0">
                  <a:moveTo>
                    <a:pt x="0" y="486380"/>
                  </a:moveTo>
                  <a:cubicBezTo>
                    <a:pt x="-52028" y="212533"/>
                    <a:pt x="231776" y="6040"/>
                    <a:pt x="486380" y="0"/>
                  </a:cubicBezTo>
                  <a:cubicBezTo>
                    <a:pt x="748861" y="-28966"/>
                    <a:pt x="904580" y="-22876"/>
                    <a:pt x="1090753" y="0"/>
                  </a:cubicBezTo>
                  <a:cubicBezTo>
                    <a:pt x="1276926" y="22876"/>
                    <a:pt x="1672097" y="2090"/>
                    <a:pt x="1829431" y="0"/>
                  </a:cubicBezTo>
                  <a:cubicBezTo>
                    <a:pt x="1986765" y="-2090"/>
                    <a:pt x="2208510" y="-26228"/>
                    <a:pt x="2366651" y="0"/>
                  </a:cubicBezTo>
                  <a:cubicBezTo>
                    <a:pt x="2524792" y="26228"/>
                    <a:pt x="2752609" y="-16839"/>
                    <a:pt x="3038176" y="0"/>
                  </a:cubicBezTo>
                  <a:cubicBezTo>
                    <a:pt x="3323744" y="16839"/>
                    <a:pt x="3497990" y="-32072"/>
                    <a:pt x="3709701" y="0"/>
                  </a:cubicBezTo>
                  <a:cubicBezTo>
                    <a:pt x="3921413" y="32072"/>
                    <a:pt x="3998918" y="-18325"/>
                    <a:pt x="4179769" y="0"/>
                  </a:cubicBezTo>
                  <a:cubicBezTo>
                    <a:pt x="4360620" y="18325"/>
                    <a:pt x="4615323" y="19365"/>
                    <a:pt x="4784142" y="0"/>
                  </a:cubicBezTo>
                  <a:cubicBezTo>
                    <a:pt x="4952961" y="-19365"/>
                    <a:pt x="5101897" y="-19114"/>
                    <a:pt x="5321362" y="0"/>
                  </a:cubicBezTo>
                  <a:cubicBezTo>
                    <a:pt x="5540827" y="19114"/>
                    <a:pt x="5759736" y="26579"/>
                    <a:pt x="5992887" y="0"/>
                  </a:cubicBezTo>
                  <a:cubicBezTo>
                    <a:pt x="6226039" y="-26579"/>
                    <a:pt x="6894910" y="15033"/>
                    <a:pt x="7201633" y="0"/>
                  </a:cubicBezTo>
                  <a:cubicBezTo>
                    <a:pt x="7465384" y="-30360"/>
                    <a:pt x="7721280" y="175130"/>
                    <a:pt x="7688013" y="486380"/>
                  </a:cubicBezTo>
                  <a:cubicBezTo>
                    <a:pt x="7695058" y="766186"/>
                    <a:pt x="7716308" y="890842"/>
                    <a:pt x="7688013" y="1115412"/>
                  </a:cubicBezTo>
                  <a:cubicBezTo>
                    <a:pt x="7659718" y="1339982"/>
                    <a:pt x="7661181" y="1537180"/>
                    <a:pt x="7688013" y="1802809"/>
                  </a:cubicBezTo>
                  <a:cubicBezTo>
                    <a:pt x="7714845" y="2068438"/>
                    <a:pt x="7677365" y="2135469"/>
                    <a:pt x="7688013" y="2431841"/>
                  </a:cubicBezTo>
                  <a:cubicBezTo>
                    <a:pt x="7660334" y="2709579"/>
                    <a:pt x="7458667" y="2916932"/>
                    <a:pt x="7201633" y="2918221"/>
                  </a:cubicBezTo>
                  <a:cubicBezTo>
                    <a:pt x="7023826" y="2925822"/>
                    <a:pt x="6809032" y="2888014"/>
                    <a:pt x="6530108" y="2918221"/>
                  </a:cubicBezTo>
                  <a:cubicBezTo>
                    <a:pt x="6251185" y="2948428"/>
                    <a:pt x="6115206" y="2931623"/>
                    <a:pt x="5724277" y="2918221"/>
                  </a:cubicBezTo>
                  <a:cubicBezTo>
                    <a:pt x="5333348" y="2904819"/>
                    <a:pt x="5086179" y="2890109"/>
                    <a:pt x="4918447" y="2918221"/>
                  </a:cubicBezTo>
                  <a:cubicBezTo>
                    <a:pt x="4750715" y="2946334"/>
                    <a:pt x="4365837" y="2893722"/>
                    <a:pt x="4179769" y="2918221"/>
                  </a:cubicBezTo>
                  <a:cubicBezTo>
                    <a:pt x="3993701" y="2942720"/>
                    <a:pt x="3844765" y="2923954"/>
                    <a:pt x="3642549" y="2918221"/>
                  </a:cubicBezTo>
                  <a:cubicBezTo>
                    <a:pt x="3440333" y="2912488"/>
                    <a:pt x="3246853" y="2923981"/>
                    <a:pt x="3038176" y="2918221"/>
                  </a:cubicBezTo>
                  <a:cubicBezTo>
                    <a:pt x="2829499" y="2912461"/>
                    <a:pt x="2662675" y="2937848"/>
                    <a:pt x="2366651" y="2918221"/>
                  </a:cubicBezTo>
                  <a:cubicBezTo>
                    <a:pt x="2070628" y="2898594"/>
                    <a:pt x="1884734" y="2923189"/>
                    <a:pt x="1627973" y="2918221"/>
                  </a:cubicBezTo>
                  <a:cubicBezTo>
                    <a:pt x="1371212" y="2913253"/>
                    <a:pt x="1257195" y="2914921"/>
                    <a:pt x="1157905" y="2918221"/>
                  </a:cubicBezTo>
                  <a:cubicBezTo>
                    <a:pt x="1058615" y="2921521"/>
                    <a:pt x="671181" y="2908466"/>
                    <a:pt x="486380" y="2918221"/>
                  </a:cubicBezTo>
                  <a:cubicBezTo>
                    <a:pt x="242645" y="2922300"/>
                    <a:pt x="-25335" y="2753378"/>
                    <a:pt x="0" y="2431841"/>
                  </a:cubicBezTo>
                  <a:cubicBezTo>
                    <a:pt x="-11545" y="2266118"/>
                    <a:pt x="30470" y="1941825"/>
                    <a:pt x="0" y="1744445"/>
                  </a:cubicBezTo>
                  <a:cubicBezTo>
                    <a:pt x="-30470" y="1547065"/>
                    <a:pt x="-29050" y="1272814"/>
                    <a:pt x="0" y="1115412"/>
                  </a:cubicBezTo>
                  <a:cubicBezTo>
                    <a:pt x="29050" y="958010"/>
                    <a:pt x="28132" y="792027"/>
                    <a:pt x="0" y="486380"/>
                  </a:cubicBezTo>
                  <a:close/>
                </a:path>
              </a:pathLst>
            </a:custGeom>
            <a:solidFill>
              <a:schemeClr val="bg1"/>
            </a:solidFill>
            <a:ln w="38100">
              <a:solidFill>
                <a:schemeClr val="accent6">
                  <a:lumMod val="75000"/>
                </a:schemeClr>
              </a:solidFill>
              <a:extLst>
                <a:ext uri="{C807C97D-BFC1-408E-A445-0C87EB9F89A2}">
                  <ask:lineSketchStyleProps xmlns:ask="http://schemas.microsoft.com/office/drawing/2018/sketchyshapes" sd="3993702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7" name="Picture 2" descr="Ballerina with melody symbols on rainbow wav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6916970" y="2263604"/>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allerina with melody symbols on rainbow wav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68321" y="-285474"/>
              <a:ext cx="1444065" cy="139999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B75D7182-F314-1F81-4AEA-D3DC827D54AD}"/>
              </a:ext>
            </a:extLst>
          </p:cNvPr>
          <p:cNvSpPr txBox="1"/>
          <p:nvPr/>
        </p:nvSpPr>
        <p:spPr>
          <a:xfrm>
            <a:off x="749436" y="1047854"/>
            <a:ext cx="7128191" cy="2381146"/>
          </a:xfrm>
          <a:prstGeom prst="rect">
            <a:avLst/>
          </a:prstGeom>
          <a:noFill/>
        </p:spPr>
        <p:txBody>
          <a:bodyPr wrap="square" rtlCol="0">
            <a:spAutoFit/>
          </a:bodyPr>
          <a:lstStyle/>
          <a:p>
            <a:pPr lvl="0" algn="just"/>
            <a:r>
              <a:rPr lang="en-US" sz="3600" b="1">
                <a:solidFill>
                  <a:srgbClr val="FF0000"/>
                </a:solidFill>
                <a:latin typeface="Arial" panose="020B0604020202020204" pitchFamily="34" charset="0"/>
                <a:cs typeface="Arial" panose="020B0604020202020204" pitchFamily="34" charset="0"/>
              </a:rPr>
              <a:t>K</a:t>
            </a:r>
            <a:r>
              <a:rPr lang="vi-VN" sz="3600" b="1">
                <a:solidFill>
                  <a:srgbClr val="FF0000"/>
                </a:solidFill>
              </a:rPr>
              <a:t>ể lại từng đoạn câu chuyện, rồi kể lại toàn bộ câu</a:t>
            </a:r>
            <a:r>
              <a:rPr lang="en-US" sz="3600" b="1">
                <a:solidFill>
                  <a:srgbClr val="FF0000"/>
                </a:solidFill>
              </a:rPr>
              <a:t> </a:t>
            </a:r>
            <a:r>
              <a:rPr lang="vi-VN" sz="3600" b="1">
                <a:solidFill>
                  <a:srgbClr val="FF0000"/>
                </a:solidFill>
              </a:rPr>
              <a:t>chuyện dựa vào nội dung tóm tắt đã ghi chép.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1436298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00" fill="hold"/>
                                            <p:tgtEl>
                                              <p:spTgt spid="22"/>
                                            </p:tgtEl>
                                            <p:attrNameLst>
                                              <p:attrName>ppt_w</p:attrName>
                                            </p:attrNameLst>
                                          </p:cBhvr>
                                          <p:tavLst>
                                            <p:tav tm="0">
                                              <p:val>
                                                <p:fltVal val="0"/>
                                              </p:val>
                                            </p:tav>
                                            <p:tav tm="100000">
                                              <p:val>
                                                <p:strVal val="#ppt_w"/>
                                              </p:val>
                                            </p:tav>
                                          </p:tavLst>
                                        </p:anim>
                                        <p:anim calcmode="lin" valueType="num">
                                          <p:cBhvr>
                                            <p:cTn id="8" dur="700" fill="hold"/>
                                            <p:tgtEl>
                                              <p:spTgt spid="22"/>
                                            </p:tgtEl>
                                            <p:attrNameLst>
                                              <p:attrName>ppt_h</p:attrName>
                                            </p:attrNameLst>
                                          </p:cBhvr>
                                          <p:tavLst>
                                            <p:tav tm="0">
                                              <p:val>
                                                <p:fltVal val="0"/>
                                              </p:val>
                                            </p:tav>
                                            <p:tav tm="100000">
                                              <p:val>
                                                <p:strVal val="#ppt_h"/>
                                              </p:val>
                                            </p:tav>
                                          </p:tavLst>
                                        </p:anim>
                                        <p:animEffect transition="in" filter="fade">
                                          <p:cBhvr>
                                            <p:cTn id="9" dur="700"/>
                                            <p:tgtEl>
                                              <p:spTgt spid="22"/>
                                            </p:tgtEl>
                                          </p:cBhvr>
                                        </p:animEffect>
                                      </p:childTnLst>
                                    </p:cTn>
                                  </p:par>
                                </p:childTnLst>
                              </p:cTn>
                            </p:par>
                            <p:par>
                              <p:cTn id="10" fill="hold">
                                <p:stCondLst>
                                  <p:cond delay="7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00"/>
                                </p:stCondLst>
                                <p:childTnLst>
                                  <p:par>
                                    <p:cTn id="15" presetID="2" presetClass="entr" presetSubtype="1" fill="hold" grpId="0" nodeType="afterEffect" p14:presetBounceEnd="60000">
                                      <p:stCondLst>
                                        <p:cond delay="0"/>
                                      </p:stCondLst>
                                      <p:iterate type="lt">
                                        <p:tmPct val="10000"/>
                                      </p:iterate>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14:bounceEnd="60000">
                                          <p:cBhvr additive="base">
                                            <p:cTn id="17" dur="500" fill="hold"/>
                                            <p:tgtEl>
                                              <p:spTgt spid="30">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400"/>
                                </p:stCondLst>
                                <p:childTnLst>
                                  <p:par>
                                    <p:cTn id="20" presetID="32" presetClass="emph" presetSubtype="0" fill="hold" nodeType="after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00" fill="hold"/>
                                            <p:tgtEl>
                                              <p:spTgt spid="22"/>
                                            </p:tgtEl>
                                            <p:attrNameLst>
                                              <p:attrName>ppt_w</p:attrName>
                                            </p:attrNameLst>
                                          </p:cBhvr>
                                          <p:tavLst>
                                            <p:tav tm="0">
                                              <p:val>
                                                <p:fltVal val="0"/>
                                              </p:val>
                                            </p:tav>
                                            <p:tav tm="100000">
                                              <p:val>
                                                <p:strVal val="#ppt_w"/>
                                              </p:val>
                                            </p:tav>
                                          </p:tavLst>
                                        </p:anim>
                                        <p:anim calcmode="lin" valueType="num">
                                          <p:cBhvr>
                                            <p:cTn id="8" dur="700" fill="hold"/>
                                            <p:tgtEl>
                                              <p:spTgt spid="22"/>
                                            </p:tgtEl>
                                            <p:attrNameLst>
                                              <p:attrName>ppt_h</p:attrName>
                                            </p:attrNameLst>
                                          </p:cBhvr>
                                          <p:tavLst>
                                            <p:tav tm="0">
                                              <p:val>
                                                <p:fltVal val="0"/>
                                              </p:val>
                                            </p:tav>
                                            <p:tav tm="100000">
                                              <p:val>
                                                <p:strVal val="#ppt_h"/>
                                              </p:val>
                                            </p:tav>
                                          </p:tavLst>
                                        </p:anim>
                                        <p:animEffect transition="in" filter="fade">
                                          <p:cBhvr>
                                            <p:cTn id="9" dur="700"/>
                                            <p:tgtEl>
                                              <p:spTgt spid="22"/>
                                            </p:tgtEl>
                                          </p:cBhvr>
                                        </p:animEffect>
                                      </p:childTnLst>
                                    </p:cTn>
                                  </p:par>
                                </p:childTnLst>
                              </p:cTn>
                            </p:par>
                            <p:par>
                              <p:cTn id="10" fill="hold">
                                <p:stCondLst>
                                  <p:cond delay="7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00"/>
                                </p:stCondLst>
                                <p:childTnLst>
                                  <p:par>
                                    <p:cTn id="15" presetID="2" presetClass="entr" presetSubtype="1" fill="hold" grpId="0" nodeType="afterEffect">
                                      <p:stCondLst>
                                        <p:cond delay="0"/>
                                      </p:stCondLst>
                                      <p:iterate type="lt">
                                        <p:tmPct val="10000"/>
                                      </p:iterate>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cBhvr additive="base">
                                            <p:cTn id="1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400"/>
                                </p:stCondLst>
                                <p:childTnLst>
                                  <p:par>
                                    <p:cTn id="20" presetID="32" presetClass="emph" presetSubtype="0" fill="hold" nodeType="afterEffect">
                                      <p:stCondLst>
                                        <p:cond delay="0"/>
                                      </p:stCondLst>
                                      <p:childTnLst>
                                        <p:animRot by="120000">
                                          <p:cBhvr>
                                            <p:cTn id="21" dur="100" fill="hold">
                                              <p:stCondLst>
                                                <p:cond delay="0"/>
                                              </p:stCondLst>
                                            </p:cTn>
                                            <p:tgtEl>
                                              <p:spTgt spid="22"/>
                                            </p:tgtEl>
                                            <p:attrNameLst>
                                              <p:attrName>r</p:attrName>
                                            </p:attrNameLst>
                                          </p:cBhvr>
                                        </p:animRot>
                                        <p:animRot by="-240000">
                                          <p:cBhvr>
                                            <p:cTn id="22" dur="200" fill="hold">
                                              <p:stCondLst>
                                                <p:cond delay="200"/>
                                              </p:stCondLst>
                                            </p:cTn>
                                            <p:tgtEl>
                                              <p:spTgt spid="22"/>
                                            </p:tgtEl>
                                            <p:attrNameLst>
                                              <p:attrName>r</p:attrName>
                                            </p:attrNameLst>
                                          </p:cBhvr>
                                        </p:animRot>
                                        <p:animRot by="240000">
                                          <p:cBhvr>
                                            <p:cTn id="23" dur="200" fill="hold">
                                              <p:stCondLst>
                                                <p:cond delay="400"/>
                                              </p:stCondLst>
                                            </p:cTn>
                                            <p:tgtEl>
                                              <p:spTgt spid="22"/>
                                            </p:tgtEl>
                                            <p:attrNameLst>
                                              <p:attrName>r</p:attrName>
                                            </p:attrNameLst>
                                          </p:cBhvr>
                                        </p:animRot>
                                        <p:animRot by="-240000">
                                          <p:cBhvr>
                                            <p:cTn id="24" dur="200" fill="hold">
                                              <p:stCondLst>
                                                <p:cond delay="600"/>
                                              </p:stCondLst>
                                            </p:cTn>
                                            <p:tgtEl>
                                              <p:spTgt spid="22"/>
                                            </p:tgtEl>
                                            <p:attrNameLst>
                                              <p:attrName>r</p:attrName>
                                            </p:attrNameLst>
                                          </p:cBhvr>
                                        </p:animRot>
                                        <p:animRot by="120000">
                                          <p:cBhvr>
                                            <p:cTn id="25" dur="200" fill="hold">
                                              <p:stCondLst>
                                                <p:cond delay="800"/>
                                              </p:stCondLst>
                                            </p:cTn>
                                            <p:tgtEl>
                                              <p:spTgt spid="2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8"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2A5C11-F0E3-49DA-A7FC-02F57A03F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702" y="1063780"/>
            <a:ext cx="5406483" cy="5625242"/>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BF9F00FD-1101-4CB7-8C0F-FF3B9EE46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96" y="3721840"/>
            <a:ext cx="4863504" cy="3060574"/>
          </a:xfrm>
          <a:prstGeom prst="rect">
            <a:avLst/>
          </a:prstGeom>
        </p:spPr>
      </p:pic>
      <p:pic>
        <p:nvPicPr>
          <p:cNvPr id="2" name="Picture 1">
            <a:extLst>
              <a:ext uri="{FF2B5EF4-FFF2-40B4-BE49-F238E27FC236}">
                <a16:creationId xmlns:a16="http://schemas.microsoft.com/office/drawing/2014/main" id="{E3EE7650-509B-4CCE-B346-13EDA89D1956}"/>
              </a:ext>
            </a:extLst>
          </p:cNvPr>
          <p:cNvPicPr>
            <a:picLocks noChangeAspect="1"/>
          </p:cNvPicPr>
          <p:nvPr/>
        </p:nvPicPr>
        <p:blipFill>
          <a:blip r:embed="rId6"/>
          <a:stretch>
            <a:fillRect/>
          </a:stretch>
        </p:blipFill>
        <p:spPr>
          <a:xfrm>
            <a:off x="57815" y="581715"/>
            <a:ext cx="7145131" cy="2554445"/>
          </a:xfrm>
          <a:prstGeom prst="rect">
            <a:avLst/>
          </a:prstGeom>
        </p:spPr>
      </p:pic>
    </p:spTree>
    <p:extLst>
      <p:ext uri="{BB962C8B-B14F-4D97-AF65-F5344CB8AC3E}">
        <p14:creationId xmlns:p14="http://schemas.microsoft.com/office/powerpoint/2010/main" val="851278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19FC774-6491-41B2-A245-C9CBEF4D403D}"/>
              </a:ext>
            </a:extLst>
          </p:cNvPr>
          <p:cNvPicPr>
            <a:picLocks noChangeAspect="1"/>
          </p:cNvPicPr>
          <p:nvPr/>
        </p:nvPicPr>
        <p:blipFill>
          <a:blip r:embed="rId3"/>
          <a:stretch>
            <a:fillRect/>
          </a:stretch>
        </p:blipFill>
        <p:spPr>
          <a:xfrm>
            <a:off x="1958737" y="456330"/>
            <a:ext cx="8193734" cy="4121253"/>
          </a:xfrm>
          <a:prstGeom prst="rect">
            <a:avLst/>
          </a:prstGeom>
        </p:spPr>
      </p:pic>
    </p:spTree>
    <p:extLst>
      <p:ext uri="{BB962C8B-B14F-4D97-AF65-F5344CB8AC3E}">
        <p14:creationId xmlns:p14="http://schemas.microsoft.com/office/powerpoint/2010/main" val="3776034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9FE43-7DA9-4D3C-AEDD-14CE2301E663}"/>
              </a:ext>
            </a:extLst>
          </p:cNvPr>
          <p:cNvSpPr txBox="1"/>
          <p:nvPr/>
        </p:nvSpPr>
        <p:spPr>
          <a:xfrm>
            <a:off x="2035997" y="452061"/>
            <a:ext cx="7960758" cy="830997"/>
          </a:xfrm>
          <a:prstGeom prst="rect">
            <a:avLst/>
          </a:prstGeom>
          <a:noFill/>
        </p:spPr>
        <p:txBody>
          <a:bodyPr wrap="square" rtlCol="0">
            <a:spAutoFit/>
          </a:bodyPr>
          <a:lstStyle/>
          <a:p>
            <a:pPr lvl="0" algn="ctr"/>
            <a:r>
              <a:rPr kumimoji="0" lang="en-US" sz="4800" b="1" i="0" u="none" strike="noStrike" kern="1200" cap="none" spc="0" normalizeH="0" baseline="0" noProof="0">
                <a:ln>
                  <a:noFill/>
                </a:ln>
                <a:solidFill>
                  <a:srgbClr val="FF0000"/>
                </a:solidFill>
                <a:effectLst/>
                <a:uLnTx/>
                <a:uFillTx/>
                <a:latin typeface="Arial" panose="020B0604020202020204" pitchFamily="34" charset="0"/>
              </a:rPr>
              <a:t>4</a:t>
            </a:r>
            <a:r>
              <a:rPr kumimoji="0" lang="vi-VN" sz="4800" b="1" i="0" u="none" strike="noStrike" kern="1200" cap="none" spc="0" normalizeH="0" baseline="0" noProof="0">
                <a:ln>
                  <a:noFill/>
                </a:ln>
                <a:solidFill>
                  <a:srgbClr val="FF0000"/>
                </a:solidFill>
                <a:effectLst/>
                <a:uLnTx/>
                <a:uFillTx/>
                <a:latin typeface="Arial" panose="020B0604020202020204" pitchFamily="34" charset="0"/>
              </a:rPr>
              <a:t>.</a:t>
            </a:r>
            <a:r>
              <a:rPr lang="vi-VN" sz="4800" b="1">
                <a:solidFill>
                  <a:prstClr val="black"/>
                </a:solidFill>
              </a:rPr>
              <a:t> Trao đổi với bạn:</a:t>
            </a:r>
          </a:p>
        </p:txBody>
      </p:sp>
      <p:sp>
        <p:nvSpPr>
          <p:cNvPr id="4" name="TextBox 3">
            <a:extLst>
              <a:ext uri="{FF2B5EF4-FFF2-40B4-BE49-F238E27FC236}">
                <a16:creationId xmlns:a16="http://schemas.microsoft.com/office/drawing/2014/main" id="{A4CCED0C-65F5-479B-9208-36F6BC64E20E}"/>
              </a:ext>
            </a:extLst>
          </p:cNvPr>
          <p:cNvSpPr txBox="1"/>
          <p:nvPr/>
        </p:nvSpPr>
        <p:spPr>
          <a:xfrm>
            <a:off x="943085" y="1387011"/>
            <a:ext cx="10533152" cy="3477875"/>
          </a:xfrm>
          <a:prstGeom prst="rect">
            <a:avLst/>
          </a:prstGeom>
          <a:noFill/>
        </p:spPr>
        <p:txBody>
          <a:bodyPr wrap="square" rtlCol="0">
            <a:spAutoFit/>
          </a:bodyPr>
          <a:lstStyle/>
          <a:p>
            <a:pPr lvl="0" algn="just"/>
            <a:r>
              <a:rPr lang="vi-VN" sz="4400"/>
              <a:t>a.</a:t>
            </a:r>
            <a:r>
              <a:rPr lang="en-US" sz="4400"/>
              <a:t> </a:t>
            </a:r>
            <a:r>
              <a:rPr lang="vi-VN" sz="4400"/>
              <a:t>Ngày còn bé, Đan ước mong điều gì? Vì sao?</a:t>
            </a:r>
            <a:r>
              <a:rPr lang="en-US" sz="4400"/>
              <a:t> </a:t>
            </a:r>
            <a:endParaRPr lang="vi-VN" sz="4400"/>
          </a:p>
          <a:p>
            <a:pPr lvl="0" algn="just"/>
            <a:r>
              <a:rPr lang="vi-VN" sz="4400"/>
              <a:t>b.</a:t>
            </a:r>
            <a:r>
              <a:rPr lang="en-US" sz="4400"/>
              <a:t> </a:t>
            </a:r>
            <a:r>
              <a:rPr lang="vi-VN" sz="4400"/>
              <a:t>Vì sao có lúc Đan nản lòng?</a:t>
            </a:r>
          </a:p>
          <a:p>
            <a:pPr lvl="0" algn="just"/>
            <a:r>
              <a:rPr lang="vi-VN" sz="4400"/>
              <a:t>c.</a:t>
            </a:r>
            <a:r>
              <a:rPr lang="en-US" sz="4400"/>
              <a:t> </a:t>
            </a:r>
            <a:r>
              <a:rPr lang="vi-VN" sz="4400"/>
              <a:t>Theo em, điều gì đã giúp Đan tiếp tục thực hiện ước mơ?</a:t>
            </a:r>
            <a:endParaRPr kumimoji="0" lang="en-US" sz="4400" i="0" u="none" strike="noStrike" kern="1200" cap="none" spc="0" normalizeH="0" baseline="0" noProof="0">
              <a:ln>
                <a:noFill/>
              </a:ln>
              <a:effectLst/>
              <a:uLnTx/>
              <a:uFillTx/>
              <a:latin typeface="Calibri" panose="020F0502020204030204"/>
            </a:endParaRPr>
          </a:p>
        </p:txBody>
      </p:sp>
      <p:grpSp>
        <p:nvGrpSpPr>
          <p:cNvPr id="6" name="Group 5">
            <a:extLst>
              <a:ext uri="{FF2B5EF4-FFF2-40B4-BE49-F238E27FC236}">
                <a16:creationId xmlns:a16="http://schemas.microsoft.com/office/drawing/2014/main" id="{3E3987F9-B86B-407F-93A1-7909080309D4}"/>
              </a:ext>
            </a:extLst>
          </p:cNvPr>
          <p:cNvGrpSpPr/>
          <p:nvPr/>
        </p:nvGrpSpPr>
        <p:grpSpPr>
          <a:xfrm>
            <a:off x="9534418" y="4448710"/>
            <a:ext cx="2529196" cy="2409290"/>
            <a:chOff x="8744924" y="2143452"/>
            <a:chExt cx="3359990" cy="4632539"/>
          </a:xfrm>
        </p:grpSpPr>
        <p:pic>
          <p:nvPicPr>
            <p:cNvPr id="7" name="Picture 6" descr="A close-up of a logo&#10;&#10;Description automatically generated with low confidence">
              <a:extLst>
                <a:ext uri="{FF2B5EF4-FFF2-40B4-BE49-F238E27FC236}">
                  <a16:creationId xmlns:a16="http://schemas.microsoft.com/office/drawing/2014/main" id="{D0EE6ABB-26AD-42A7-93AD-E815E4A34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8" name="Picture 7" descr="Icon&#10;&#10;Description automatically generated">
              <a:extLst>
                <a:ext uri="{FF2B5EF4-FFF2-40B4-BE49-F238E27FC236}">
                  <a16:creationId xmlns:a16="http://schemas.microsoft.com/office/drawing/2014/main" id="{FC4F1BCC-B29B-4217-93B3-63E2AAE1C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9" name="Picture 6" descr="Clown with music note performing">
            <a:extLst>
              <a:ext uri="{FF2B5EF4-FFF2-40B4-BE49-F238E27FC236}">
                <a16:creationId xmlns:a16="http://schemas.microsoft.com/office/drawing/2014/main" id="{2B7D24DE-065E-4BAA-A941-9271981F934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98783" flipH="1">
            <a:off x="243946" y="4873568"/>
            <a:ext cx="3274620" cy="217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5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F3BBC-7CE2-430C-B9CC-C9381DE3A1FE}"/>
              </a:ext>
            </a:extLst>
          </p:cNvPr>
          <p:cNvPicPr>
            <a:picLocks noChangeAspect="1"/>
          </p:cNvPicPr>
          <p:nvPr/>
        </p:nvPicPr>
        <p:blipFill>
          <a:blip r:embed="rId3"/>
          <a:stretch>
            <a:fillRect/>
          </a:stretch>
        </p:blipFill>
        <p:spPr>
          <a:xfrm>
            <a:off x="376720" y="772901"/>
            <a:ext cx="5926744" cy="5661519"/>
          </a:xfrm>
          <a:prstGeom prst="rect">
            <a:avLst/>
          </a:prstGeom>
        </p:spPr>
      </p:pic>
      <p:pic>
        <p:nvPicPr>
          <p:cNvPr id="2" name="Picture 1">
            <a:extLst>
              <a:ext uri="{FF2B5EF4-FFF2-40B4-BE49-F238E27FC236}">
                <a16:creationId xmlns:a16="http://schemas.microsoft.com/office/drawing/2014/main" id="{1314292E-992D-45DF-B4FE-E0E7AE6A9A82}"/>
              </a:ext>
            </a:extLst>
          </p:cNvPr>
          <p:cNvPicPr>
            <a:picLocks noChangeAspect="1"/>
          </p:cNvPicPr>
          <p:nvPr/>
        </p:nvPicPr>
        <p:blipFill>
          <a:blip r:embed="rId4"/>
          <a:stretch>
            <a:fillRect/>
          </a:stretch>
        </p:blipFill>
        <p:spPr>
          <a:xfrm>
            <a:off x="6096000" y="772901"/>
            <a:ext cx="5633192" cy="5011346"/>
          </a:xfrm>
          <a:prstGeom prst="rect">
            <a:avLst/>
          </a:prstGeom>
        </p:spPr>
      </p:pic>
    </p:spTree>
    <p:extLst>
      <p:ext uri="{BB962C8B-B14F-4D97-AF65-F5344CB8AC3E}">
        <p14:creationId xmlns:p14="http://schemas.microsoft.com/office/powerpoint/2010/main" val="19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2A5C11-F0E3-49DA-A7FC-02F57A03F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7702" y="1063780"/>
            <a:ext cx="5406483" cy="5625242"/>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BF9F00FD-1101-4CB7-8C0F-FF3B9EE46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96" y="3721840"/>
            <a:ext cx="4863504" cy="3060574"/>
          </a:xfrm>
          <a:prstGeom prst="rect">
            <a:avLst/>
          </a:prstGeom>
        </p:spPr>
      </p:pic>
      <p:pic>
        <p:nvPicPr>
          <p:cNvPr id="2" name="Picture 1">
            <a:extLst>
              <a:ext uri="{FF2B5EF4-FFF2-40B4-BE49-F238E27FC236}">
                <a16:creationId xmlns:a16="http://schemas.microsoft.com/office/drawing/2014/main" id="{3C337CC7-F0B7-4C96-AE60-9CF246B1C3E7}"/>
              </a:ext>
            </a:extLst>
          </p:cNvPr>
          <p:cNvPicPr>
            <a:picLocks noChangeAspect="1"/>
          </p:cNvPicPr>
          <p:nvPr/>
        </p:nvPicPr>
        <p:blipFill>
          <a:blip r:embed="rId6"/>
          <a:stretch>
            <a:fillRect/>
          </a:stretch>
        </p:blipFill>
        <p:spPr>
          <a:xfrm>
            <a:off x="462809" y="874555"/>
            <a:ext cx="5633192" cy="2554445"/>
          </a:xfrm>
          <a:prstGeom prst="rect">
            <a:avLst/>
          </a:prstGeom>
        </p:spPr>
      </p:pic>
    </p:spTree>
    <p:extLst>
      <p:ext uri="{BB962C8B-B14F-4D97-AF65-F5344CB8AC3E}">
        <p14:creationId xmlns:p14="http://schemas.microsoft.com/office/powerpoint/2010/main" val="404234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pic>
        <p:nvPicPr>
          <p:cNvPr id="3" name="Picture 2">
            <a:extLst>
              <a:ext uri="{FF2B5EF4-FFF2-40B4-BE49-F238E27FC236}">
                <a16:creationId xmlns:a16="http://schemas.microsoft.com/office/drawing/2014/main" id="{CB54AF56-7AE0-4AD2-8CA4-C0AF3B521C76}"/>
              </a:ext>
            </a:extLst>
          </p:cNvPr>
          <p:cNvPicPr>
            <a:picLocks noChangeAspect="1"/>
          </p:cNvPicPr>
          <p:nvPr/>
        </p:nvPicPr>
        <p:blipFill>
          <a:blip r:embed="rId3"/>
          <a:stretch>
            <a:fillRect/>
          </a:stretch>
        </p:blipFill>
        <p:spPr>
          <a:xfrm>
            <a:off x="816406" y="1213350"/>
            <a:ext cx="10559187" cy="3084843"/>
          </a:xfrm>
          <a:prstGeom prst="rect">
            <a:avLst/>
          </a:prstGeom>
        </p:spPr>
      </p:pic>
    </p:spTree>
    <p:extLst>
      <p:ext uri="{BB962C8B-B14F-4D97-AF65-F5344CB8AC3E}">
        <p14:creationId xmlns:p14="http://schemas.microsoft.com/office/powerpoint/2010/main" val="327323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CCED0C-65F5-479B-9208-36F6BC64E20E}"/>
              </a:ext>
            </a:extLst>
          </p:cNvPr>
          <p:cNvSpPr txBox="1"/>
          <p:nvPr/>
        </p:nvSpPr>
        <p:spPr>
          <a:xfrm>
            <a:off x="511140" y="1015663"/>
            <a:ext cx="11169720" cy="57041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rPr>
              <a:t>a.</a:t>
            </a:r>
            <a:r>
              <a:rPr kumimoji="0" lang="en-US" sz="2800" b="0" i="0" u="none" strike="noStrike" kern="1200" cap="none" spc="0" normalizeH="0" baseline="0" noProof="0" dirty="0">
                <a:ln>
                  <a:noFill/>
                </a:ln>
                <a:solidFill>
                  <a:prstClr val="black"/>
                </a:solidFill>
                <a:effectLst/>
                <a:uLnTx/>
                <a:uFillTx/>
              </a:rPr>
              <a:t> </a:t>
            </a:r>
            <a:r>
              <a:rPr kumimoji="0" lang="vi-VN" sz="2800" b="0" i="0" u="none" strike="noStrike" kern="1200" cap="none" spc="0" normalizeH="0" baseline="0" noProof="0" dirty="0">
                <a:ln>
                  <a:noFill/>
                </a:ln>
                <a:solidFill>
                  <a:prstClr val="black"/>
                </a:solidFill>
                <a:effectLst/>
                <a:uLnTx/>
                <a:uFillTx/>
              </a:rPr>
              <a:t>Ngày còn bé, Đan ước mong điều gì? Vì sao?</a:t>
            </a:r>
            <a:endParaRPr kumimoji="0" lang="en-US" sz="2800" b="0" i="0" u="none" strike="noStrike" kern="1200" cap="none" spc="0" normalizeH="0" baseline="0" noProof="0" dirty="0">
              <a:ln>
                <a:noFill/>
              </a:ln>
              <a:solidFill>
                <a:prstClr val="black"/>
              </a:solidFill>
              <a:effectLst/>
              <a:uLnTx/>
              <a:uFillTx/>
            </a:endParaRPr>
          </a:p>
          <a:p>
            <a:pPr lvl="0" algn="just"/>
            <a:r>
              <a:rPr lang="en-US" sz="2800" b="1" dirty="0">
                <a:solidFill>
                  <a:srgbClr val="FF0000"/>
                </a:solidFill>
                <a:latin typeface="Arial" panose="020B0604020202020204" pitchFamily="34" charset="0"/>
                <a:cs typeface="Arial" panose="020B0604020202020204" pitchFamily="34" charset="0"/>
              </a:rPr>
              <a:t>-&gt;</a:t>
            </a:r>
            <a:r>
              <a:rPr kumimoji="0" lang="en-US" sz="2800" b="0" i="0" u="none" strike="noStrike" kern="1200" cap="none" spc="0" normalizeH="0" baseline="0" noProof="0" dirty="0">
                <a:ln>
                  <a:noFill/>
                </a:ln>
                <a:solidFill>
                  <a:srgbClr val="FF0000"/>
                </a:solidFill>
                <a:effectLst/>
                <a:uLnTx/>
                <a:uFillTx/>
              </a:rPr>
              <a:t> </a:t>
            </a:r>
            <a:r>
              <a:rPr lang="vi-VN" sz="2800" dirty="0">
                <a:solidFill>
                  <a:srgbClr val="FF0000"/>
                </a:solidFill>
              </a:rPr>
              <a:t>Ngày còn bé, Đan ước mong có lần sẽ được biểu diễn</a:t>
            </a:r>
            <a:r>
              <a:rPr lang="en-US" sz="2800" dirty="0">
                <a:solidFill>
                  <a:srgbClr val="FF0000"/>
                </a:solidFill>
              </a:rPr>
              <a:t> </a:t>
            </a:r>
            <a:r>
              <a:rPr lang="en-US" sz="2800" dirty="0" err="1">
                <a:solidFill>
                  <a:srgbClr val="FF0000"/>
                </a:solidFill>
                <a:latin typeface="Arial" panose="020B0604020202020204" pitchFamily="34" charset="0"/>
                <a:cs typeface="Arial" panose="020B0604020202020204" pitchFamily="34" charset="0"/>
              </a:rPr>
              <a:t>đàn</a:t>
            </a:r>
            <a:r>
              <a:rPr lang="en-US" sz="2800" dirty="0">
                <a:solidFill>
                  <a:srgbClr val="FF0000"/>
                </a:solidFill>
                <a:latin typeface="Arial" panose="020B0604020202020204" pitchFamily="34" charset="0"/>
                <a:cs typeface="Arial" panose="020B0604020202020204" pitchFamily="34" charset="0"/>
              </a:rPr>
              <a:t> vi-ô-</a:t>
            </a:r>
            <a:r>
              <a:rPr lang="en-US" sz="2800" dirty="0" err="1">
                <a:solidFill>
                  <a:srgbClr val="FF0000"/>
                </a:solidFill>
                <a:latin typeface="Arial" panose="020B0604020202020204" pitchFamily="34" charset="0"/>
                <a:cs typeface="Arial" panose="020B0604020202020204" pitchFamily="34" charset="0"/>
              </a:rPr>
              <a:t>lin</a:t>
            </a:r>
            <a:r>
              <a:rPr lang="en-US" sz="2800" dirty="0">
                <a:solidFill>
                  <a:srgbClr val="FF0000"/>
                </a:solidFill>
              </a:rPr>
              <a:t> </a:t>
            </a:r>
            <a:r>
              <a:rPr lang="vi-VN" sz="2800" dirty="0">
                <a:solidFill>
                  <a:srgbClr val="FF0000"/>
                </a:solidFill>
              </a:rPr>
              <a:t>như ông.</a:t>
            </a:r>
            <a:r>
              <a:rPr lang="en-US" sz="2800" dirty="0">
                <a:solidFill>
                  <a:schemeClr val="accent2">
                    <a:lumMod val="75000"/>
                  </a:schemeClr>
                </a:solidFill>
              </a:rPr>
              <a:t> </a:t>
            </a:r>
            <a:r>
              <a:rPr lang="en-US" sz="2800" dirty="0" err="1">
                <a:solidFill>
                  <a:srgbClr val="FF0000"/>
                </a:solidFill>
                <a:latin typeface="Arial" panose="020B0604020202020204" pitchFamily="34" charset="0"/>
                <a:cs typeface="Arial" panose="020B0604020202020204" pitchFamily="34" charset="0"/>
              </a:rPr>
              <a:t>Bởi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nghe</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ông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về</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cảm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xúc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đứng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sân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khấu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thấy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đàn</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rPr>
              <a:t>b.</a:t>
            </a:r>
            <a:r>
              <a:rPr kumimoji="0" lang="en-US" sz="2800" b="0" i="0" u="none" strike="noStrike" kern="1200" cap="none" spc="0" normalizeH="0" baseline="0" noProof="0" dirty="0">
                <a:ln>
                  <a:noFill/>
                </a:ln>
                <a:solidFill>
                  <a:prstClr val="black"/>
                </a:solidFill>
                <a:effectLst/>
                <a:uLnTx/>
                <a:uFillTx/>
              </a:rPr>
              <a:t> </a:t>
            </a:r>
            <a:r>
              <a:rPr kumimoji="0" lang="vi-VN" sz="2800" b="0" i="0" u="none" strike="noStrike" kern="1200" cap="none" spc="0" normalizeH="0" baseline="0" noProof="0" dirty="0">
                <a:ln>
                  <a:noFill/>
                </a:ln>
                <a:solidFill>
                  <a:prstClr val="black"/>
                </a:solidFill>
                <a:effectLst/>
                <a:uLnTx/>
                <a:uFillTx/>
              </a:rPr>
              <a:t>Vì sao có lúc Đan nản lòng</a:t>
            </a:r>
            <a:r>
              <a:rPr kumimoji="0" lang="en-US" sz="2800" b="0" i="0" u="none" strike="noStrike" kern="1200" cap="none" spc="0" normalizeH="0" baseline="0" noProof="0" dirty="0">
                <a:ln>
                  <a:noFill/>
                </a:ln>
                <a:solidFill>
                  <a:prstClr val="black"/>
                </a:solidFill>
                <a:effectLst/>
                <a:uLnTx/>
                <a:uFillTx/>
              </a:rPr>
              <a:t> </a:t>
            </a:r>
            <a:r>
              <a:rPr kumimoji="0" lang="vi-VN" sz="2800" b="0" i="0" u="none" strike="noStrike" kern="1200" cap="none" spc="0" normalizeH="0" baseline="0" noProof="0" dirty="0">
                <a:ln>
                  <a:noFill/>
                </a:ln>
                <a:solidFill>
                  <a:prstClr val="black"/>
                </a:solidFill>
                <a:effectLst/>
                <a:uLnTx/>
                <a:uFillTx/>
              </a:rPr>
              <a:t>?</a:t>
            </a:r>
            <a:endParaRPr kumimoji="0" lang="en-US" sz="2800" b="0" i="0" u="none" strike="noStrike" kern="1200" cap="none" spc="0" normalizeH="0" baseline="0" noProof="0" dirty="0">
              <a:ln>
                <a:noFill/>
              </a:ln>
              <a:solidFill>
                <a:prstClr val="black"/>
              </a:solidFill>
              <a:effectLst/>
              <a:uLnTx/>
              <a:uFillTx/>
            </a:endParaRPr>
          </a:p>
          <a:p>
            <a:pPr lvl="0" algn="just"/>
            <a:r>
              <a:rPr lang="en-US" sz="2800" b="1" noProof="0" dirty="0">
                <a:solidFill>
                  <a:schemeClr val="accent2">
                    <a:lumMod val="75000"/>
                  </a:schemeClr>
                </a:solidFill>
                <a:latin typeface="Arial" panose="020B0604020202020204" pitchFamily="34" charset="0"/>
                <a:cs typeface="Arial" panose="020B0604020202020204" pitchFamily="34" charset="0"/>
              </a:rPr>
              <a:t>-</a:t>
            </a:r>
            <a:r>
              <a:rPr lang="en-US" sz="2800" b="1" noProof="0" dirty="0">
                <a:solidFill>
                  <a:srgbClr val="FF0000"/>
                </a:solidFill>
                <a:latin typeface="Arial" panose="020B0604020202020204" pitchFamily="34" charset="0"/>
                <a:cs typeface="Arial" panose="020B0604020202020204" pitchFamily="34" charset="0"/>
              </a:rPr>
              <a:t>&gt;</a:t>
            </a:r>
            <a:r>
              <a:rPr lang="vi-VN" sz="2800" dirty="0">
                <a:solidFill>
                  <a:srgbClr val="FF0000"/>
                </a:solidFill>
              </a:rPr>
              <a:t> </a:t>
            </a:r>
            <a:r>
              <a:rPr lang="en-US" sz="2800" dirty="0">
                <a:solidFill>
                  <a:srgbClr val="FF0000"/>
                </a:solidFill>
                <a:latin typeface="Arial" panose="020B0604020202020204" pitchFamily="34" charset="0"/>
                <a:cs typeface="Arial" panose="020B0604020202020204" pitchFamily="34" charset="0"/>
              </a:rPr>
              <a:t> C</a:t>
            </a:r>
            <a:r>
              <a:rPr lang="vi-VN" sz="2800" dirty="0">
                <a:solidFill>
                  <a:srgbClr val="FF0000"/>
                </a:solidFill>
              </a:rPr>
              <a:t>ó lúc Đan nản lòng</a:t>
            </a:r>
            <a:r>
              <a:rPr lang="en-US" sz="2800" dirty="0">
                <a:solidFill>
                  <a:srgbClr val="FF0000"/>
                </a:solidFill>
              </a:rPr>
              <a:t> </a:t>
            </a:r>
            <a:r>
              <a:rPr lang="en-US" sz="2800" dirty="0" err="1">
                <a:solidFill>
                  <a:srgbClr val="FF0000"/>
                </a:solidFill>
                <a:latin typeface="Arial" panose="020B0604020202020204" pitchFamily="34" charset="0"/>
                <a:cs typeface="Arial" panose="020B0604020202020204" pitchFamily="34" charset="0"/>
              </a:rPr>
              <a:t>vì</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luyện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chuẩn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bị</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cho</a:t>
            </a:r>
            <a:r>
              <a:rPr lang="en-US" sz="2800" dirty="0">
                <a:solidFill>
                  <a:srgbClr val="FF0000"/>
                </a:solidFill>
                <a:latin typeface="Arial" panose="020B0604020202020204" pitchFamily="34" charset="0"/>
                <a:cs typeface="Arial" panose="020B0604020202020204" pitchFamily="34" charset="0"/>
              </a:rPr>
              <a:t> “Liên </a:t>
            </a:r>
            <a:r>
              <a:rPr lang="en-US" sz="2800" dirty="0" err="1">
                <a:solidFill>
                  <a:srgbClr val="FF0000"/>
                </a:solidFill>
                <a:latin typeface="Arial" panose="020B0604020202020204" pitchFamily="34" charset="0"/>
                <a:cs typeface="Arial" panose="020B0604020202020204" pitchFamily="34" charset="0"/>
              </a:rPr>
              <a:t>hoan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Âm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Mùa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Hè</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tăng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cổ</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em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nhừ</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tay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tê</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cứng</a:t>
            </a:r>
            <a:r>
              <a:rPr lang="en-US" sz="2800" dirty="0">
                <a:solidFill>
                  <a:srgbClr val="FF0000"/>
                </a:solidFill>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FF0000"/>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rPr>
              <a:t>c.</a:t>
            </a:r>
            <a:r>
              <a:rPr kumimoji="0" lang="en-US" sz="2800" b="0" i="0" u="none" strike="noStrike" kern="1200" cap="none" spc="0" normalizeH="0" baseline="0" noProof="0" dirty="0">
                <a:ln>
                  <a:noFill/>
                </a:ln>
                <a:solidFill>
                  <a:prstClr val="black"/>
                </a:solidFill>
                <a:effectLst/>
                <a:uLnTx/>
                <a:uFillTx/>
              </a:rPr>
              <a:t> </a:t>
            </a:r>
            <a:r>
              <a:rPr kumimoji="0" lang="vi-VN" sz="2800" b="0" i="0" u="none" strike="noStrike" kern="1200" cap="none" spc="0" normalizeH="0" baseline="0" noProof="0" dirty="0">
                <a:ln>
                  <a:noFill/>
                </a:ln>
                <a:solidFill>
                  <a:prstClr val="black"/>
                </a:solidFill>
                <a:effectLst/>
                <a:uLnTx/>
                <a:uFillTx/>
              </a:rPr>
              <a:t>Theo em, điều gì đã giúp Đan tiếp tục thực hiện ước mơ?</a:t>
            </a:r>
            <a:endParaRPr kumimoji="0" lang="en-US" sz="2800" b="0" i="0" u="none" strike="noStrike" kern="1200" cap="none" spc="0" normalizeH="0" baseline="0" noProof="0" dirty="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 panose="020B0604020202020204" pitchFamily="34" charset="0"/>
                <a:cs typeface="Arial" panose="020B0604020202020204" pitchFamily="34" charset="0"/>
              </a:rPr>
              <a:t>-&gt;</a:t>
            </a:r>
            <a:r>
              <a:rPr lang="en-US" sz="2800" dirty="0">
                <a:solidFill>
                  <a:srgbClr val="FF0000"/>
                </a:solidFill>
                <a:latin typeface="Arial" panose="020B0604020202020204" pitchFamily="34" charset="0"/>
                <a:cs typeface="Arial" panose="020B0604020202020204" pitchFamily="34" charset="0"/>
              </a:rPr>
              <a:t> Theo </a:t>
            </a:r>
            <a:r>
              <a:rPr lang="en-US" sz="2800" dirty="0" err="1">
                <a:solidFill>
                  <a:srgbClr val="FF0000"/>
                </a:solidFill>
                <a:latin typeface="Arial" panose="020B0604020202020204" pitchFamily="34" charset="0"/>
                <a:cs typeface="Arial" panose="020B0604020202020204" pitchFamily="34" charset="0"/>
              </a:rPr>
              <a:t>em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nhìn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thấy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giọt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tren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khoé</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mắt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ông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suy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nghĩ</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kĩ</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Đan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tiếp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mơ</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499AC13-864D-4BFF-ADB5-D4A29D151411}"/>
              </a:ext>
            </a:extLst>
          </p:cNvPr>
          <p:cNvSpPr txBox="1"/>
          <p:nvPr/>
        </p:nvSpPr>
        <p:spPr>
          <a:xfrm>
            <a:off x="4572428" y="0"/>
            <a:ext cx="3047144" cy="1015663"/>
          </a:xfrm>
          <a:prstGeom prst="rect">
            <a:avLst/>
          </a:prstGeom>
          <a:noFill/>
        </p:spPr>
        <p:txBody>
          <a:bodyPr wrap="square">
            <a:spAutoFit/>
          </a:bodyPr>
          <a:lstStyle/>
          <a:p>
            <a:r>
              <a:rPr kumimoji="0" lang="en-US" sz="6000" b="1" i="0" u="none" strike="noStrike" kern="1200" cap="none" spc="0" normalizeH="0" baseline="0" noProof="0">
                <a:ln w="19050">
                  <a:solidFill>
                    <a:srgbClr val="002060"/>
                  </a:solidFill>
                  <a:prstDash val="solid"/>
                </a:ln>
                <a:solidFill>
                  <a:srgbClr val="00B0F0"/>
                </a:solidFill>
                <a:effectLst/>
                <a:uLnTx/>
                <a:uFillTx/>
                <a:latin typeface="UVN Banh Mi" pitchFamily="2" charset="0"/>
                <a:ea typeface="+mn-ea"/>
                <a:cs typeface="+mn-cs"/>
              </a:rPr>
              <a:t>Chữa bài</a:t>
            </a:r>
            <a:endParaRPr lang="en-US" sz="1200"/>
          </a:p>
        </p:txBody>
      </p:sp>
    </p:spTree>
    <p:extLst>
      <p:ext uri="{BB962C8B-B14F-4D97-AF65-F5344CB8AC3E}">
        <p14:creationId xmlns:p14="http://schemas.microsoft.com/office/powerpoint/2010/main" val="142348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barn(inVertical)">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barn(inVertical)">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barn(inVertical)">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B90CBE-08C5-D2C4-3CF4-C05A9C952D12}"/>
              </a:ext>
            </a:extLst>
          </p:cNvPr>
          <p:cNvGrpSpPr/>
          <p:nvPr/>
        </p:nvGrpSpPr>
        <p:grpSpPr>
          <a:xfrm rot="920132">
            <a:off x="-4214019" y="283199"/>
            <a:ext cx="12471795" cy="1586679"/>
            <a:chOff x="138637" y="717007"/>
            <a:chExt cx="4284981" cy="1586679"/>
          </a:xfrm>
        </p:grpSpPr>
        <p:sp>
          <p:nvSpPr>
            <p:cNvPr id="21" name="TextBox 20">
              <a:extLst>
                <a:ext uri="{FF2B5EF4-FFF2-40B4-BE49-F238E27FC236}">
                  <a16:creationId xmlns:a16="http://schemas.microsoft.com/office/drawing/2014/main" id="{5E36ADC8-FBE6-DD8D-214A-3AC33C27CEAC}"/>
                </a:ext>
              </a:extLst>
            </p:cNvPr>
            <p:cNvSpPr txBox="1"/>
            <p:nvPr/>
          </p:nvSpPr>
          <p:spPr>
            <a:xfrm rot="20615280">
              <a:off x="159959" y="717007"/>
              <a:ext cx="4263659" cy="1569660"/>
            </a:xfrm>
            <a:prstGeom prst="rect">
              <a:avLst/>
            </a:prstGeom>
            <a:noFill/>
          </p:spPr>
          <p:txBody>
            <a:bodyPr wrap="square" rtlCol="0">
              <a:spAutoFit/>
            </a:bodyPr>
            <a:lstStyle/>
            <a:p>
              <a:pPr algn="ctr"/>
              <a:r>
                <a:rPr lang="vi-VN" sz="9600" dirty="0">
                  <a:ln w="127000">
                    <a:solidFill>
                      <a:schemeClr val="bg1"/>
                    </a:solidFill>
                  </a:ln>
                  <a:latin typeface="#9Slide05 Phobia" panose="02000506000000020003" pitchFamily="2" charset="0"/>
                </a:rPr>
                <a:t>Tiếng việt</a:t>
              </a:r>
              <a:endParaRPr lang="en-US" sz="9600" dirty="0">
                <a:ln w="127000">
                  <a:solidFill>
                    <a:schemeClr val="bg1"/>
                  </a:solidFill>
                </a:ln>
                <a:latin typeface="#9Slide05 Phobia" panose="02000506000000020003" pitchFamily="2" charset="0"/>
              </a:endParaRPr>
            </a:p>
          </p:txBody>
        </p:sp>
        <p:sp>
          <p:nvSpPr>
            <p:cNvPr id="22" name="TextBox 21">
              <a:extLst>
                <a:ext uri="{FF2B5EF4-FFF2-40B4-BE49-F238E27FC236}">
                  <a16:creationId xmlns:a16="http://schemas.microsoft.com/office/drawing/2014/main" id="{89021B6F-479D-92CE-E01D-5405A55E1631}"/>
                </a:ext>
              </a:extLst>
            </p:cNvPr>
            <p:cNvSpPr txBox="1"/>
            <p:nvPr/>
          </p:nvSpPr>
          <p:spPr>
            <a:xfrm rot="20615280">
              <a:off x="138637" y="734026"/>
              <a:ext cx="4263659" cy="1569660"/>
            </a:xfrm>
            <a:prstGeom prst="rect">
              <a:avLst/>
            </a:prstGeom>
            <a:noFill/>
          </p:spPr>
          <p:txBody>
            <a:bodyPr wrap="square" rtlCol="0">
              <a:spAutoFit/>
            </a:bodyPr>
            <a:lstStyle/>
            <a:p>
              <a:pPr algn="ctr"/>
              <a:r>
                <a:rPr lang="vi-VN" sz="9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 việt</a:t>
              </a:r>
              <a:endParaRPr lang="en-US" sz="9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29" name="TextBox 32">
            <a:extLst>
              <a:ext uri="{FF2B5EF4-FFF2-40B4-BE49-F238E27FC236}">
                <a16:creationId xmlns:a16="http://schemas.microsoft.com/office/drawing/2014/main" id="{AA414922-6AB4-40CD-A5E9-313720EF967E}"/>
              </a:ext>
            </a:extLst>
          </p:cNvPr>
          <p:cNvSpPr txBox="1"/>
          <p:nvPr/>
        </p:nvSpPr>
        <p:spPr>
          <a:xfrm>
            <a:off x="3834013" y="1744203"/>
            <a:ext cx="3353171" cy="1885965"/>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41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239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239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239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endParaRPr lang="en-US" sz="239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0" name="TextBox 32">
            <a:extLst>
              <a:ext uri="{FF2B5EF4-FFF2-40B4-BE49-F238E27FC236}">
                <a16:creationId xmlns:a16="http://schemas.microsoft.com/office/drawing/2014/main" id="{AA414922-6AB4-40CD-A5E9-313720EF967E}"/>
              </a:ext>
            </a:extLst>
          </p:cNvPr>
          <p:cNvSpPr txBox="1"/>
          <p:nvPr/>
        </p:nvSpPr>
        <p:spPr>
          <a:xfrm>
            <a:off x="3037231" y="3514923"/>
            <a:ext cx="4469993" cy="964830"/>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endParaRPr lang="vi-VN" sz="10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95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595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par>
                                <p:cTn id="16" presetID="32" presetClass="emph" presetSubtype="0" fill="hold" grpId="0" nodeType="with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par>
                                <p:cTn id="22" presetID="32" presetClass="emph" presetSubtype="0" fill="hold" grpId="0" nodeType="withEffect">
                                  <p:stCondLst>
                                    <p:cond delay="0"/>
                                  </p:stCondLst>
                                  <p:childTnLst>
                                    <p:animRot by="120000">
                                      <p:cBhvr>
                                        <p:cTn id="23" dur="100" fill="hold">
                                          <p:stCondLst>
                                            <p:cond delay="0"/>
                                          </p:stCondLst>
                                        </p:cTn>
                                        <p:tgtEl>
                                          <p:spTgt spid="30"/>
                                        </p:tgtEl>
                                        <p:attrNameLst>
                                          <p:attrName>r</p:attrName>
                                        </p:attrNameLst>
                                      </p:cBhvr>
                                    </p:animRot>
                                    <p:animRot by="-240000">
                                      <p:cBhvr>
                                        <p:cTn id="24" dur="200" fill="hold">
                                          <p:stCondLst>
                                            <p:cond delay="200"/>
                                          </p:stCondLst>
                                        </p:cTn>
                                        <p:tgtEl>
                                          <p:spTgt spid="30"/>
                                        </p:tgtEl>
                                        <p:attrNameLst>
                                          <p:attrName>r</p:attrName>
                                        </p:attrNameLst>
                                      </p:cBhvr>
                                    </p:animRot>
                                    <p:animRot by="240000">
                                      <p:cBhvr>
                                        <p:cTn id="25" dur="200" fill="hold">
                                          <p:stCondLst>
                                            <p:cond delay="400"/>
                                          </p:stCondLst>
                                        </p:cTn>
                                        <p:tgtEl>
                                          <p:spTgt spid="30"/>
                                        </p:tgtEl>
                                        <p:attrNameLst>
                                          <p:attrName>r</p:attrName>
                                        </p:attrNameLst>
                                      </p:cBhvr>
                                    </p:animRot>
                                    <p:animRot by="-240000">
                                      <p:cBhvr>
                                        <p:cTn id="26" dur="200" fill="hold">
                                          <p:stCondLst>
                                            <p:cond delay="600"/>
                                          </p:stCondLst>
                                        </p:cTn>
                                        <p:tgtEl>
                                          <p:spTgt spid="30"/>
                                        </p:tgtEl>
                                        <p:attrNameLst>
                                          <p:attrName>r</p:attrName>
                                        </p:attrNameLst>
                                      </p:cBhvr>
                                    </p:animRot>
                                    <p:animRot by="120000">
                                      <p:cBhvr>
                                        <p:cTn id="27" dur="200" fill="hold">
                                          <p:stCondLst>
                                            <p:cond delay="800"/>
                                          </p:stCondLst>
                                        </p:cTn>
                                        <p:tgtEl>
                                          <p:spTgt spid="30"/>
                                        </p:tgtEl>
                                        <p:attrNameLst>
                                          <p:attrName>r</p:attrName>
                                        </p:attrNameLst>
                                      </p:cBhvr>
                                    </p:animRot>
                                  </p:childTnLst>
                                </p:cTn>
                              </p:par>
                              <p:par>
                                <p:cTn id="28" presetID="49" presetClass="entr" presetSubtype="0" decel="10000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 calcmode="lin" valueType="num">
                                      <p:cBhvr>
                                        <p:cTn id="32" dur="500" fill="hold"/>
                                        <p:tgtEl>
                                          <p:spTgt spid="33"/>
                                        </p:tgtEl>
                                        <p:attrNameLst>
                                          <p:attrName>style.rotation</p:attrName>
                                        </p:attrNameLst>
                                      </p:cBhvr>
                                      <p:tavLst>
                                        <p:tav tm="0">
                                          <p:val>
                                            <p:fltVal val="360"/>
                                          </p:val>
                                        </p:tav>
                                        <p:tav tm="100000">
                                          <p:val>
                                            <p:fltVal val="0"/>
                                          </p:val>
                                        </p:tav>
                                      </p:tavLst>
                                    </p:anim>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pic>
        <p:nvPicPr>
          <p:cNvPr id="3" name="Join_file_192536393">
            <a:hlinkClick r:id="" action="ppaction://media"/>
            <a:extLst>
              <a:ext uri="{FF2B5EF4-FFF2-40B4-BE49-F238E27FC236}">
                <a16:creationId xmlns:a16="http://schemas.microsoft.com/office/drawing/2014/main" id="{B2D64CE9-68B3-4BDF-A124-B514690CA0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710388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90DDF22-7B60-4F50-AA39-2F7B8D677326}"/>
              </a:ext>
            </a:extLst>
          </p:cNvPr>
          <p:cNvPicPr>
            <a:picLocks noChangeAspect="1"/>
          </p:cNvPicPr>
          <p:nvPr/>
        </p:nvPicPr>
        <p:blipFill>
          <a:blip r:embed="rId3"/>
          <a:stretch>
            <a:fillRect/>
          </a:stretch>
        </p:blipFill>
        <p:spPr>
          <a:xfrm>
            <a:off x="1273646" y="837363"/>
            <a:ext cx="9644708" cy="3359187"/>
          </a:xfrm>
          <a:prstGeom prst="rect">
            <a:avLst/>
          </a:prstGeom>
        </p:spPr>
      </p:pic>
    </p:spTree>
    <p:extLst>
      <p:ext uri="{BB962C8B-B14F-4D97-AF65-F5344CB8AC3E}">
        <p14:creationId xmlns:p14="http://schemas.microsoft.com/office/powerpoint/2010/main" val="34292866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76A166-DA94-40B0-95D0-0E5F31574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289" y="2115502"/>
            <a:ext cx="9313642" cy="5524104"/>
          </a:xfrm>
          <a:prstGeom prst="rect">
            <a:avLst/>
          </a:prstGeom>
        </p:spPr>
      </p:pic>
      <p:sp>
        <p:nvSpPr>
          <p:cNvPr id="2" name="TextBox 1">
            <a:extLst>
              <a:ext uri="{FF2B5EF4-FFF2-40B4-BE49-F238E27FC236}">
                <a16:creationId xmlns:a16="http://schemas.microsoft.com/office/drawing/2014/main" id="{6E39FE43-7DA9-4D3C-AEDD-14CE2301E663}"/>
              </a:ext>
            </a:extLst>
          </p:cNvPr>
          <p:cNvSpPr txBox="1"/>
          <p:nvPr/>
        </p:nvSpPr>
        <p:spPr>
          <a:xfrm>
            <a:off x="8409399" y="1463199"/>
            <a:ext cx="3097657" cy="584775"/>
          </a:xfrm>
          <a:prstGeom prst="rect">
            <a:avLst/>
          </a:prstGeom>
          <a:noFill/>
        </p:spPr>
        <p:txBody>
          <a:bodyPr wrap="square" rtlCol="0">
            <a:spAutoFit/>
          </a:bodyPr>
          <a:lstStyle/>
          <a:p>
            <a:r>
              <a:rPr lang="vi-VN" sz="3200"/>
              <a:t>Võ Thu Hương</a:t>
            </a:r>
            <a:endParaRPr lang="en-US" sz="3200"/>
          </a:p>
        </p:txBody>
      </p:sp>
      <p:pic>
        <p:nvPicPr>
          <p:cNvPr id="3" name="Picture 2">
            <a:extLst>
              <a:ext uri="{FF2B5EF4-FFF2-40B4-BE49-F238E27FC236}">
                <a16:creationId xmlns:a16="http://schemas.microsoft.com/office/drawing/2014/main" id="{C6F90038-1D94-4A20-AA49-1F9B3B532F47}"/>
              </a:ext>
            </a:extLst>
          </p:cNvPr>
          <p:cNvPicPr>
            <a:picLocks noChangeAspect="1"/>
          </p:cNvPicPr>
          <p:nvPr/>
        </p:nvPicPr>
        <p:blipFill>
          <a:blip r:embed="rId4"/>
          <a:stretch>
            <a:fillRect/>
          </a:stretch>
        </p:blipFill>
        <p:spPr>
          <a:xfrm>
            <a:off x="2093104" y="0"/>
            <a:ext cx="7706012" cy="1774090"/>
          </a:xfrm>
          <a:prstGeom prst="rect">
            <a:avLst/>
          </a:prstGeom>
        </p:spPr>
      </p:pic>
    </p:spTree>
    <p:extLst>
      <p:ext uri="{BB962C8B-B14F-4D97-AF65-F5344CB8AC3E}">
        <p14:creationId xmlns:p14="http://schemas.microsoft.com/office/powerpoint/2010/main" val="16876036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159" t="21344" r="24720" b="60944"/>
          <a:stretch/>
        </p:blipFill>
        <p:spPr>
          <a:xfrm>
            <a:off x="2880360" y="2386584"/>
            <a:ext cx="5440680" cy="1682496"/>
          </a:xfrm>
          <a:prstGeom prst="rect">
            <a:avLst/>
          </a:prstGeom>
        </p:spPr>
      </p:pic>
      <p:sp>
        <p:nvSpPr>
          <p:cNvPr id="4" name="任意多边形: 形状 40">
            <a:extLst>
              <a:ext uri="{FF2B5EF4-FFF2-40B4-BE49-F238E27FC236}">
                <a16:creationId xmlns:a16="http://schemas.microsoft.com/office/drawing/2014/main" id="{079C0B21-8F0E-8D81-EF03-564F4CC9C9B2}"/>
              </a:ext>
            </a:extLst>
          </p:cNvPr>
          <p:cNvSpPr/>
          <p:nvPr/>
        </p:nvSpPr>
        <p:spPr>
          <a:xfrm>
            <a:off x="364830" y="628650"/>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814583" y="1723326"/>
            <a:ext cx="10764392" cy="4493538"/>
          </a:xfrm>
          <a:prstGeom prst="rect">
            <a:avLst/>
          </a:prstGeom>
          <a:noFill/>
        </p:spPr>
        <p:txBody>
          <a:bodyPr wrap="square" rtlCol="0">
            <a:spAutoFit/>
          </a:bodyPr>
          <a:lstStyle/>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Ông ngoại Đan từng là nghệ sĩ kéo đàn trong dàn nhạc. Sau đợt tai biến, ông phải nằm một chỗ. Nhưng bà vẫn giữ lại cây đàn vi-ô-lin màu nâu bóng và phóng to tấm hình ông biểu diễn treo trên tường. </a:t>
            </a:r>
          </a:p>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Ngày còn bé, nghe ông kể về cảm xúc của những lần đứng trên sân khấu, Đan đã thấy yêu mến cây đàn. Em xin mẹ cho học và ước mong có lần sẽ được biểu diễn như ông.</a:t>
            </a:r>
          </a:p>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Năm năm qua, Đan tập luyện rất chăm chỉ, tự giảm bớt những buổi đi bơi hay trượt pa-tin với bạn, dành thời gian cho âm nhạc. </a:t>
            </a:r>
          </a:p>
          <a:p>
            <a:pPr lvl="0" algn="just"/>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Đợt này, Đan tích cực luyện tập để chuẩn bị cho “Liên hoan Âm nhạc Mùa Hè”. Số giờ tập tăng lên khiến cổ em mỏi nhừ, cánh tay tê cứng.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24BCAF9-4692-4301-85A6-A650ACCB4DBA}"/>
              </a:ext>
            </a:extLst>
          </p:cNvPr>
          <p:cNvPicPr>
            <a:picLocks noChangeAspect="1"/>
          </p:cNvPicPr>
          <p:nvPr/>
        </p:nvPicPr>
        <p:blipFill>
          <a:blip r:embed="rId4"/>
          <a:stretch>
            <a:fillRect/>
          </a:stretch>
        </p:blipFill>
        <p:spPr>
          <a:xfrm>
            <a:off x="2880360" y="658455"/>
            <a:ext cx="6425741" cy="1457070"/>
          </a:xfrm>
          <a:prstGeom prst="rect">
            <a:avLst/>
          </a:prstGeom>
        </p:spPr>
      </p:pic>
    </p:spTree>
    <p:extLst>
      <p:ext uri="{BB962C8B-B14F-4D97-AF65-F5344CB8AC3E}">
        <p14:creationId xmlns:p14="http://schemas.microsoft.com/office/powerpoint/2010/main" val="4284880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159" t="21344" r="24720" b="60944"/>
          <a:stretch/>
        </p:blipFill>
        <p:spPr>
          <a:xfrm>
            <a:off x="2880360" y="2386584"/>
            <a:ext cx="5440680" cy="1682496"/>
          </a:xfrm>
          <a:prstGeom prst="rect">
            <a:avLst/>
          </a:prstGeom>
        </p:spPr>
      </p:pic>
      <p:sp>
        <p:nvSpPr>
          <p:cNvPr id="4" name="任意多边形: 形状 40">
            <a:extLst>
              <a:ext uri="{FF2B5EF4-FFF2-40B4-BE49-F238E27FC236}">
                <a16:creationId xmlns:a16="http://schemas.microsoft.com/office/drawing/2014/main" id="{079C0B21-8F0E-8D81-EF03-564F4CC9C9B2}"/>
              </a:ext>
            </a:extLst>
          </p:cNvPr>
          <p:cNvSpPr/>
          <p:nvPr/>
        </p:nvSpPr>
        <p:spPr>
          <a:xfrm>
            <a:off x="364830" y="628650"/>
            <a:ext cx="11560469" cy="59245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454510" y="966371"/>
            <a:ext cx="11282979" cy="5262979"/>
          </a:xfrm>
          <a:prstGeom prst="rect">
            <a:avLst/>
          </a:prstGeom>
          <a:noFill/>
        </p:spPr>
        <p:txBody>
          <a:bodyPr wrap="square" rtlCol="0">
            <a:spAutoFit/>
          </a:bodyPr>
          <a:lstStyle/>
          <a:p>
            <a:pPr lvl="0" algn="just"/>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2400">
                <a:solidFill>
                  <a:prstClr val="black"/>
                </a:solidFill>
                <a:cs typeface="Arial" panose="020B0604020202020204" pitchFamily="34" charset="0"/>
              </a:rPr>
              <a:t>Nản quá, Đan nói với mẹ:</a:t>
            </a:r>
            <a:endParaRPr lang="en-US" sz="2400">
              <a:solidFill>
                <a:prstClr val="black"/>
              </a:solidFill>
              <a:cs typeface="Arial" panose="020B0604020202020204" pitchFamily="34" charset="0"/>
            </a:endParaRP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a:t>
            </a:r>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Chắc con sẽ không chơi đàn nữa, mẹ ạ.Biết con gái tập luyện mệt nên có chút nản lòng, mẹ động viên:</a:t>
            </a: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a:t>
            </a:r>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Hay con cứ nghỉ một, hai buổi cho đỡ mệt rồi quyết định sau? Mẹ luôn ủng hộ con.</a:t>
            </a:r>
            <a:endParaRPr lang="en-US" sz="2400">
              <a:solidFill>
                <a:prstClr val="black"/>
              </a:solidFill>
              <a:cs typeface="Arial" panose="020B0604020202020204" pitchFamily="34" charset="0"/>
            </a:endParaRP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Đan ngồi thật lâu trong phòng ông ngoại sau khi trò chuyện cùng mẹ. Ông nằm bất động, không thể nói gì nhưng Đan biết ông vẫn nghe được. Em nhìn khoảnh khắc ông trên sân khấu, vuốt ve cây vĩ cầm và đàn cho ông nghe một giai điệu thật ngọt. Một giọt nước mắt chảy ra từ khoé mắt già nua của ông. Bất giác Đan rưng rưng, những giọt nước mắt nóng hổi lăn trên má. Em nghĩ kĩ rồi, nhất định em sẽ tiếp tục hành trình mơ ước của mình. </a:t>
            </a:r>
            <a:endParaRPr lang="en-US" sz="2400">
              <a:solidFill>
                <a:prstClr val="black"/>
              </a:solidFill>
              <a:cs typeface="Arial" panose="020B0604020202020204" pitchFamily="34" charset="0"/>
            </a:endParaRPr>
          </a:p>
          <a:p>
            <a:pPr lvl="0" algn="just"/>
            <a:r>
              <a:rPr lang="en-US" sz="2400">
                <a:solidFill>
                  <a:prstClr val="black"/>
                </a:solidFill>
                <a:cs typeface="Arial" panose="020B0604020202020204" pitchFamily="34" charset="0"/>
              </a:rPr>
              <a:t>	</a:t>
            </a:r>
            <a:r>
              <a:rPr lang="vi-VN" sz="2400">
                <a:solidFill>
                  <a:prstClr val="black"/>
                </a:solidFill>
                <a:cs typeface="Arial" panose="020B0604020202020204" pitchFamily="34" charset="0"/>
              </a:rPr>
              <a:t>Trong buổi biểu diễn “Mùa Hè” năm ấy, Đan đạt giải quán quân. Con đường ước mơ vẫn còn dài. Nhưng Đan tin, bằng sự nỗ lực của mình cùng với sự ấm áp, tin yêu của mẹ và ông ngoại, nhất định Đan sẽ viết tiếp được ước mơ.</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60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36ADC8-FBE6-DD8D-214A-3AC33C27CEAC}"/>
              </a:ext>
            </a:extLst>
          </p:cNvPr>
          <p:cNvSpPr txBox="1"/>
          <p:nvPr/>
        </p:nvSpPr>
        <p:spPr>
          <a:xfrm rot="21535412">
            <a:off x="3717109" y="148646"/>
            <a:ext cx="52303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rPr>
              <a:t>  </a:t>
            </a:r>
            <a:r>
              <a:rPr kumimoji="0" lang="en-US" sz="6600" b="0" i="0" u="none" strike="noStrike" kern="1200" cap="none" spc="0" normalizeH="0" baseline="0" noProof="0" dirty="0" err="1">
                <a:ln w="127000">
                  <a:solidFill>
                    <a:prstClr val="white"/>
                  </a:solidFill>
                </a:ln>
                <a:solidFill>
                  <a:prstClr val="black"/>
                </a:solidFill>
                <a:effectLst/>
                <a:uLnTx/>
                <a:uFillTx/>
                <a:latin typeface="#9Slide05 Phobia" panose="02000506000000020003" pitchFamily="2" charset="0"/>
                <a:ea typeface="+mn-ea"/>
                <a:cs typeface="+mn-cs"/>
              </a:rPr>
              <a:t>Động</a:t>
            </a:r>
            <a:endParaRPr kumimoji="0" lang="en-US" sz="66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4" name="Rectangle 3">
            <a:extLst>
              <a:ext uri="{FF2B5EF4-FFF2-40B4-BE49-F238E27FC236}">
                <a16:creationId xmlns:a16="http://schemas.microsoft.com/office/drawing/2014/main" id="{6278615C-A4A4-43A1-A721-15F60BC9D3BF}"/>
              </a:ext>
            </a:extLst>
          </p:cNvPr>
          <p:cNvSpPr/>
          <p:nvPr/>
        </p:nvSpPr>
        <p:spPr>
          <a:xfrm>
            <a:off x="3431357" y="1461155"/>
            <a:ext cx="5248494" cy="211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4897629-E6A2-4B27-8B99-0BB933B470A8}"/>
              </a:ext>
            </a:extLst>
          </p:cNvPr>
          <p:cNvPicPr>
            <a:picLocks noChangeAspect="1"/>
          </p:cNvPicPr>
          <p:nvPr/>
        </p:nvPicPr>
        <p:blipFill>
          <a:blip r:embed="rId3"/>
          <a:stretch>
            <a:fillRect/>
          </a:stretch>
        </p:blipFill>
        <p:spPr>
          <a:xfrm>
            <a:off x="1397836" y="778374"/>
            <a:ext cx="9016765" cy="3023878"/>
          </a:xfrm>
          <a:prstGeom prst="rect">
            <a:avLst/>
          </a:prstGeom>
        </p:spPr>
      </p:pic>
    </p:spTree>
    <p:extLst>
      <p:ext uri="{BB962C8B-B14F-4D97-AF65-F5344CB8AC3E}">
        <p14:creationId xmlns:p14="http://schemas.microsoft.com/office/powerpoint/2010/main" val="28277075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9FE43-7DA9-4D3C-AEDD-14CE2301E663}"/>
              </a:ext>
            </a:extLst>
          </p:cNvPr>
          <p:cNvSpPr txBox="1"/>
          <p:nvPr/>
        </p:nvSpPr>
        <p:spPr>
          <a:xfrm>
            <a:off x="1161531" y="446540"/>
            <a:ext cx="108032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a:t>
            </a: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 Ghi chép tóm tắt nội dung câu chuyện dựa vào sơ đồ:</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7CC692-C7BE-4234-B27D-03A6F59CC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50" y="2671281"/>
            <a:ext cx="11149099" cy="3372637"/>
          </a:xfrm>
          <a:prstGeom prst="rect">
            <a:avLst/>
          </a:prstGeom>
        </p:spPr>
      </p:pic>
    </p:spTree>
    <p:extLst>
      <p:ext uri="{BB962C8B-B14F-4D97-AF65-F5344CB8AC3E}">
        <p14:creationId xmlns:p14="http://schemas.microsoft.com/office/powerpoint/2010/main" val="3411496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2306</TotalTime>
  <Words>679</Words>
  <Application>Microsoft Office PowerPoint</Application>
  <PresentationFormat>Màn hình rộng</PresentationFormat>
  <Paragraphs>40</Paragraphs>
  <Slides>21</Slides>
  <Notes>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21</vt:i4>
      </vt:variant>
    </vt:vector>
  </HeadingPairs>
  <TitlesOfParts>
    <vt:vector size="30" baseType="lpstr">
      <vt:lpstr>#9Slide05 Phobia</vt:lpstr>
      <vt:lpstr>SVN-Poky's</vt:lpstr>
      <vt:lpstr>UVN Banh Mi</vt:lpstr>
      <vt:lpstr>思源黑体 CN Bold</vt:lpstr>
      <vt:lpstr>Arial</vt:lpstr>
      <vt:lpstr>Calibri</vt:lpstr>
      <vt:lpstr>Calibri Light</vt:lpstr>
      <vt:lpstr>UTM Cookies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Phương Thái Nguyễn Mai</cp:lastModifiedBy>
  <cp:revision>58</cp:revision>
  <dcterms:created xsi:type="dcterms:W3CDTF">2022-11-27T13:15:24Z</dcterms:created>
  <dcterms:modified xsi:type="dcterms:W3CDTF">2023-12-09T06:15:46Z</dcterms:modified>
  <cp:category>9Slide.vn</cp:category>
</cp:coreProperties>
</file>