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261" r:id="rId3"/>
    <p:sldId id="301" r:id="rId4"/>
    <p:sldId id="302" r:id="rId5"/>
    <p:sldId id="304" r:id="rId6"/>
    <p:sldId id="303" r:id="rId7"/>
    <p:sldId id="306" r:id="rId8"/>
    <p:sldId id="262" r:id="rId9"/>
    <p:sldId id="256" r:id="rId10"/>
    <p:sldId id="265" r:id="rId11"/>
    <p:sldId id="308" r:id="rId12"/>
    <p:sldId id="318" r:id="rId13"/>
    <p:sldId id="2648" r:id="rId14"/>
    <p:sldId id="275" r:id="rId15"/>
    <p:sldId id="266" r:id="rId16"/>
    <p:sldId id="267" r:id="rId17"/>
    <p:sldId id="268" r:id="rId18"/>
    <p:sldId id="309" r:id="rId19"/>
    <p:sldId id="311" r:id="rId20"/>
    <p:sldId id="310" r:id="rId21"/>
    <p:sldId id="284" r:id="rId22"/>
    <p:sldId id="312" r:id="rId23"/>
    <p:sldId id="285" r:id="rId24"/>
    <p:sldId id="313" r:id="rId25"/>
    <p:sldId id="314" r:id="rId26"/>
    <p:sldId id="315" r:id="rId27"/>
    <p:sldId id="316" r:id="rId28"/>
    <p:sldId id="289" r:id="rId29"/>
    <p:sldId id="290" r:id="rId30"/>
    <p:sldId id="269" r:id="rId31"/>
    <p:sldId id="293" r:id="rId32"/>
    <p:sldId id="317" r:id="rId33"/>
    <p:sldId id="294" r:id="rId34"/>
    <p:sldId id="295" r:id="rId35"/>
    <p:sldId id="296" r:id="rId36"/>
    <p:sldId id="297" r:id="rId37"/>
    <p:sldId id="2647"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F3D85"/>
    <a:srgbClr val="99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86111" autoAdjust="0"/>
  </p:normalViewPr>
  <p:slideViewPr>
    <p:cSldViewPr snapToGrid="0">
      <p:cViewPr varScale="1">
        <p:scale>
          <a:sx n="64" d="100"/>
          <a:sy n="64" d="100"/>
        </p:scale>
        <p:origin x="15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23732-9F8C-4BF5-BCE0-F459F91B965E}"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8F3C9-5369-457C-9CD3-7BB958D3F6F8}" type="slidenum">
              <a:rPr lang="en-US" smtClean="0"/>
              <a:t>‹#›</a:t>
            </a:fld>
            <a:endParaRPr lang="en-US"/>
          </a:p>
        </p:txBody>
      </p:sp>
    </p:spTree>
    <p:extLst>
      <p:ext uri="{BB962C8B-B14F-4D97-AF65-F5344CB8AC3E}">
        <p14:creationId xmlns:p14="http://schemas.microsoft.com/office/powerpoint/2010/main" val="185621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77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217342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82553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1878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2023/12/8</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7" name="图片 6">
            <a:extLst>
              <a:ext uri="{FF2B5EF4-FFF2-40B4-BE49-F238E27FC236}">
                <a16:creationId xmlns:a16="http://schemas.microsoft.com/office/drawing/2014/main" id="{B74CE8B9-D3ED-4BA4-B587-B94AC7BA5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209832251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2023/12/8</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0257190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2023/12/8</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79772284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5601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58416602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pic>
        <p:nvPicPr>
          <p:cNvPr id="3" name="Picture 2">
            <a:extLst>
              <a:ext uri="{FF2B5EF4-FFF2-40B4-BE49-F238E27FC236}">
                <a16:creationId xmlns:a16="http://schemas.microsoft.com/office/drawing/2014/main" id="{4E1CA9B9-A7C1-49F8-83E2-EAFD663A2865}"/>
              </a:ext>
            </a:extLst>
          </p:cNvPr>
          <p:cNvPicPr>
            <a:picLocks noChangeAspect="1"/>
          </p:cNvPicPr>
          <p:nvPr userDrawn="1"/>
        </p:nvPicPr>
        <p:blipFill>
          <a:blip r:embed="rId3"/>
          <a:stretch>
            <a:fillRect/>
          </a:stretch>
        </p:blipFill>
        <p:spPr>
          <a:xfrm>
            <a:off x="-14415385" y="805062"/>
            <a:ext cx="1751437" cy="1751437"/>
          </a:xfrm>
          <a:prstGeom prst="rect">
            <a:avLst/>
          </a:prstGeom>
        </p:spPr>
      </p:pic>
      <p:pic>
        <p:nvPicPr>
          <p:cNvPr id="4" name="Picture 3">
            <a:extLst>
              <a:ext uri="{FF2B5EF4-FFF2-40B4-BE49-F238E27FC236}">
                <a16:creationId xmlns:a16="http://schemas.microsoft.com/office/drawing/2014/main" id="{C71378A7-EAC7-49CF-A421-2E4D8F2A4C15}"/>
              </a:ext>
            </a:extLst>
          </p:cNvPr>
          <p:cNvPicPr>
            <a:picLocks noChangeAspect="1"/>
          </p:cNvPicPr>
          <p:nvPr userDrawn="1"/>
        </p:nvPicPr>
        <p:blipFill>
          <a:blip r:embed="rId3"/>
          <a:stretch>
            <a:fillRect/>
          </a:stretch>
        </p:blipFill>
        <p:spPr>
          <a:xfrm>
            <a:off x="23537131" y="1669432"/>
            <a:ext cx="1751437" cy="1751437"/>
          </a:xfrm>
          <a:prstGeom prst="rect">
            <a:avLst/>
          </a:prstGeom>
        </p:spPr>
      </p:pic>
    </p:spTree>
    <p:extLst>
      <p:ext uri="{BB962C8B-B14F-4D97-AF65-F5344CB8AC3E}">
        <p14:creationId xmlns:p14="http://schemas.microsoft.com/office/powerpoint/2010/main" val="227416805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95342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07559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69718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27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2531"/>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3630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42588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29588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8885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61652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346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97982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p:txBody>
          <a:bodyPr/>
          <a:lstStyle/>
          <a:p>
            <a:fld id="{EDCA5584-8BEF-4009-98CF-C27956F40B32}" type="datetimeFigureOut">
              <a:rPr lang="en-US" smtClean="0"/>
              <a:t>12/8/2023</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24742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B05BA9F-2C3A-D4BF-504A-6B227F741C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CD114FD-6DFF-4930-90BD-D4C097D4BF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49F2A-CE92-4786-894F-8770108E1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5188E-BD31-456B-9FEB-6AAA2181A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A5584-8BEF-4009-98CF-C27956F40B32}" type="datetimeFigureOut">
              <a:rPr lang="en-US" smtClean="0"/>
              <a:t>12/8/2023</a:t>
            </a:fld>
            <a:endParaRPr lang="en-US"/>
          </a:p>
        </p:txBody>
      </p:sp>
      <p:sp>
        <p:nvSpPr>
          <p:cNvPr id="5" name="Footer Placeholder 4">
            <a:extLst>
              <a:ext uri="{FF2B5EF4-FFF2-40B4-BE49-F238E27FC236}">
                <a16:creationId xmlns:a16="http://schemas.microsoft.com/office/drawing/2014/main" id="{352D05E6-DBF4-467B-B93B-6BC7BF7EA1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128E79-7D4E-4FE4-99B2-B34EF5BCB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65B90-6E29-4F11-B2D3-C3B3CC641773}" type="slidenum">
              <a:rPr lang="en-US" smtClean="0"/>
              <a:t>‹#›</a:t>
            </a:fld>
            <a:endParaRPr lang="en-US"/>
          </a:p>
        </p:txBody>
      </p:sp>
    </p:spTree>
    <p:extLst>
      <p:ext uri="{BB962C8B-B14F-4D97-AF65-F5344CB8AC3E}">
        <p14:creationId xmlns:p14="http://schemas.microsoft.com/office/powerpoint/2010/main" val="3648670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6F80E3-52F7-F755-DDA0-9A148D5F10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7228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38.w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34.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4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4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6.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6.wdp"/><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6.wdp"/><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6.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6.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4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jp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4.jpeg"/><Relationship Id="rId5" Type="http://schemas.openxmlformats.org/officeDocument/2006/relationships/image" Target="../media/image35.gif"/><Relationship Id="rId4" Type="http://schemas.openxmlformats.org/officeDocument/2006/relationships/image" Target="../media/image43.png"/><Relationship Id="rId9" Type="http://schemas.openxmlformats.org/officeDocument/2006/relationships/image" Target="../media/image57.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46.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2D6EA-ABE1-425F-8418-9D06DA8655C2}"/>
              </a:ext>
            </a:extLst>
          </p:cNvPr>
          <p:cNvPicPr>
            <a:picLocks noChangeAspect="1"/>
          </p:cNvPicPr>
          <p:nvPr/>
        </p:nvPicPr>
        <p:blipFill>
          <a:blip r:embed="rId3"/>
          <a:stretch>
            <a:fillRect/>
          </a:stretch>
        </p:blipFill>
        <p:spPr>
          <a:xfrm>
            <a:off x="706669" y="1185477"/>
            <a:ext cx="10778662" cy="4487045"/>
          </a:xfrm>
          <a:prstGeom prst="rect">
            <a:avLst/>
          </a:prstGeom>
        </p:spPr>
      </p:pic>
    </p:spTree>
    <p:extLst>
      <p:ext uri="{BB962C8B-B14F-4D97-AF65-F5344CB8AC3E}">
        <p14:creationId xmlns:p14="http://schemas.microsoft.com/office/powerpoint/2010/main" val="249162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DF10D22-0B99-4C37-A841-E74A9356B35E}"/>
              </a:ext>
            </a:extLst>
          </p:cNvPr>
          <p:cNvSpPr txBox="1"/>
          <p:nvPr/>
        </p:nvSpPr>
        <p:spPr>
          <a:xfrm>
            <a:off x="2756898" y="282334"/>
            <a:ext cx="7147389" cy="1015663"/>
          </a:xfrm>
          <a:prstGeom prst="rect">
            <a:avLst/>
          </a:prstGeom>
          <a:noFill/>
        </p:spPr>
        <p:txBody>
          <a:bodyPr wrap="square" rtlCol="0">
            <a:spAutoFit/>
          </a:bodyPr>
          <a:lstStyle/>
          <a:p>
            <a:r>
              <a:rPr lang="en-US" sz="6000">
                <a:solidFill>
                  <a:srgbClr val="ED7D31">
                    <a:lumMod val="75000"/>
                  </a:srgbClr>
                </a:solidFill>
                <a:latin typeface="Coiny" panose="02000903060500060000" pitchFamily="2" charset="0"/>
              </a:rPr>
              <a:t>GIỌNG ĐỌC MẪU</a:t>
            </a:r>
            <a:endParaRPr lang="en-US" sz="2400"/>
          </a:p>
        </p:txBody>
      </p:sp>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8780981" cy="707886"/>
          </a:xfrm>
          <a:prstGeom prst="rect">
            <a:avLst/>
          </a:prstGeom>
          <a:noFill/>
        </p:spPr>
        <p:txBody>
          <a:bodyPr wrap="square" rtlCol="0">
            <a:spAutoFit/>
          </a:bodyPr>
          <a:lstStyle/>
          <a:p>
            <a:r>
              <a:rPr lang="en-US" sz="4000">
                <a:solidFill>
                  <a:srgbClr val="0070C0"/>
                </a:solidFill>
              </a:rPr>
              <a:t>Giọng đọc thong thả, rõ ràng, rành mạch</a:t>
            </a:r>
          </a:p>
        </p:txBody>
      </p:sp>
      <p:pic>
        <p:nvPicPr>
          <p:cNvPr id="16" name="Picture 2" descr="Happy Flower Power Sticker for iOS &amp; Android | GIPHY | Happy flowers, Love  heart gif, Happy stickers">
            <a:extLst>
              <a:ext uri="{FF2B5EF4-FFF2-40B4-BE49-F238E27FC236}">
                <a16:creationId xmlns:a16="http://schemas.microsoft.com/office/drawing/2014/main" id="{42EC5806-61A2-4A34-9CCD-F7432F1B3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06" y="2487374"/>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67E7BEC-12A8-4E35-AA12-4075BBA07FD1}"/>
              </a:ext>
            </a:extLst>
          </p:cNvPr>
          <p:cNvSpPr txBox="1"/>
          <p:nvPr/>
        </p:nvSpPr>
        <p:spPr>
          <a:xfrm>
            <a:off x="2167609" y="2658877"/>
            <a:ext cx="8780981" cy="707886"/>
          </a:xfrm>
          <a:prstGeom prst="rect">
            <a:avLst/>
          </a:prstGeom>
          <a:noFill/>
        </p:spPr>
        <p:txBody>
          <a:bodyPr wrap="square" rtlCol="0">
            <a:spAutoFit/>
          </a:bodyPr>
          <a:lstStyle/>
          <a:p>
            <a:r>
              <a:rPr lang="en-US" sz="4000">
                <a:solidFill>
                  <a:srgbClr val="00B050"/>
                </a:solidFill>
              </a:rPr>
              <a:t>Giọng cha: trầm ấm, gần gũi</a:t>
            </a:r>
          </a:p>
        </p:txBody>
      </p:sp>
      <p:pic>
        <p:nvPicPr>
          <p:cNvPr id="18" name="Picture 2" descr="Happy Flower Power Sticker for iOS &amp; Android | GIPHY | Happy flowers, Love  heart gif, Happy stickers">
            <a:extLst>
              <a:ext uri="{FF2B5EF4-FFF2-40B4-BE49-F238E27FC236}">
                <a16:creationId xmlns:a16="http://schemas.microsoft.com/office/drawing/2014/main" id="{7593CE66-D917-4CDB-8C1B-9BD1944AB0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201" y="3685033"/>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51F8BC4-1EE7-49FD-A13A-9ECD9CF9339B}"/>
              </a:ext>
            </a:extLst>
          </p:cNvPr>
          <p:cNvSpPr txBox="1"/>
          <p:nvPr/>
        </p:nvSpPr>
        <p:spPr>
          <a:xfrm>
            <a:off x="3031843" y="3855520"/>
            <a:ext cx="8940105" cy="2531131"/>
          </a:xfrm>
          <a:prstGeom prst="rect">
            <a:avLst/>
          </a:prstGeom>
          <a:noFill/>
        </p:spPr>
        <p:txBody>
          <a:bodyPr wrap="square" rtlCol="0">
            <a:spAutoFit/>
          </a:bodyPr>
          <a:lstStyle/>
          <a:p>
            <a:pPr algn="just"/>
            <a:r>
              <a:rPr lang="en-US" sz="4000">
                <a:solidFill>
                  <a:srgbClr val="7030A0"/>
                </a:solidFill>
              </a:rPr>
              <a:t>Giọng </a:t>
            </a:r>
            <a:r>
              <a:rPr lang="vi-VN" sz="4000">
                <a:solidFill>
                  <a:srgbClr val="7030A0"/>
                </a:solidFill>
                <a:latin typeface="Calibri" panose="020F0502020204030204" pitchFamily="34" charset="0"/>
                <a:cs typeface="Calibri" panose="020F0502020204030204" pitchFamily="34" charset="0"/>
              </a:rPr>
              <a:t>Hoóc-king: thể hiện sự tò mò, ngạc</a:t>
            </a:r>
            <a:r>
              <a:rPr lang="en-US" sz="4000">
                <a:solidFill>
                  <a:srgbClr val="7030A0"/>
                </a:solidFill>
                <a:latin typeface="Calibri" panose="020F0502020204030204" pitchFamily="34" charset="0"/>
                <a:cs typeface="Calibri" panose="020F0502020204030204" pitchFamily="34" charset="0"/>
              </a:rPr>
              <a:t> </a:t>
            </a:r>
            <a:r>
              <a:rPr lang="vi-VN" sz="4000">
                <a:solidFill>
                  <a:srgbClr val="7030A0"/>
                </a:solidFill>
                <a:latin typeface="Calibri" panose="020F0502020204030204" pitchFamily="34" charset="0"/>
                <a:cs typeface="Calibri" panose="020F0502020204030204" pitchFamily="34" charset="0"/>
              </a:rPr>
              <a:t>nhiên ở đoạn đầu, quyết tâm ở đoạn sau; nhấn giọng ở những từ ngữ chỉ hoạt động, phẩm</a:t>
            </a:r>
            <a:r>
              <a:rPr lang="en-US" sz="4000">
                <a:solidFill>
                  <a:srgbClr val="7030A0"/>
                </a:solidFill>
                <a:latin typeface="Calibri" panose="020F0502020204030204" pitchFamily="34" charset="0"/>
                <a:cs typeface="Calibri" panose="020F0502020204030204" pitchFamily="34" charset="0"/>
              </a:rPr>
              <a:t> </a:t>
            </a:r>
            <a:r>
              <a:rPr lang="vi-VN" sz="4000">
                <a:solidFill>
                  <a:srgbClr val="7030A0"/>
                </a:solidFill>
                <a:latin typeface="Calibri" panose="020F0502020204030204" pitchFamily="34" charset="0"/>
                <a:cs typeface="Calibri" panose="020F0502020204030204" pitchFamily="34" charset="0"/>
              </a:rPr>
              <a:t>chất, tư chất của Hoóc-king</a:t>
            </a:r>
            <a:endParaRPr lang="en-US" sz="400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64241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 calcmode="lin" valueType="num">
                                      <p:cBhvr>
                                        <p:cTn id="14" dur="500" fill="hold"/>
                                        <p:tgtEl>
                                          <p:spTgt spid="36"/>
                                        </p:tgtEl>
                                        <p:attrNameLst>
                                          <p:attrName>style.rotation</p:attrName>
                                        </p:attrNameLst>
                                      </p:cBhvr>
                                      <p:tavLst>
                                        <p:tav tm="0">
                                          <p:val>
                                            <p:fltVal val="360"/>
                                          </p:val>
                                        </p:tav>
                                        <p:tav tm="100000">
                                          <p:val>
                                            <p:fltVal val="0"/>
                                          </p:val>
                                        </p:tav>
                                      </p:tavLst>
                                    </p:anim>
                                    <p:animEffect transition="in" filter="fade">
                                      <p:cBhvr>
                                        <p:cTn id="15" dur="500"/>
                                        <p:tgtEl>
                                          <p:spTgt spid="3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style.rotation</p:attrName>
                                        </p:attrNameLst>
                                      </p:cBhvr>
                                      <p:tavLst>
                                        <p:tav tm="0">
                                          <p:val>
                                            <p:fltVal val="360"/>
                                          </p:val>
                                        </p:tav>
                                        <p:tav tm="100000">
                                          <p:val>
                                            <p:fltVal val="0"/>
                                          </p:val>
                                        </p:tav>
                                      </p:tavLst>
                                    </p:anim>
                                    <p:animEffect transition="in" filter="fade">
                                      <p:cBhvr>
                                        <p:cTn id="27" dur="500"/>
                                        <p:tgtEl>
                                          <p:spTgt spid="16"/>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 calcmode="lin" valueType="num">
                                      <p:cBhvr>
                                        <p:cTn id="38" dur="500" fill="hold"/>
                                        <p:tgtEl>
                                          <p:spTgt spid="18"/>
                                        </p:tgtEl>
                                        <p:attrNameLst>
                                          <p:attrName>style.rotation</p:attrName>
                                        </p:attrNameLst>
                                      </p:cBhvr>
                                      <p:tavLst>
                                        <p:tav tm="0">
                                          <p:val>
                                            <p:fltVal val="360"/>
                                          </p:val>
                                        </p:tav>
                                        <p:tav tm="100000">
                                          <p:val>
                                            <p:fltVal val="0"/>
                                          </p:val>
                                        </p:tav>
                                      </p:tavLst>
                                    </p:anim>
                                    <p:animEffect transition="in" filter="fade">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968A2-08E9-43EE-B597-9B17ABCD3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91098" y="121121"/>
            <a:ext cx="4000901" cy="6692050"/>
          </a:xfrm>
          <a:prstGeom prst="rect">
            <a:avLst/>
          </a:prstGeom>
        </p:spPr>
      </p:pic>
      <p:sp>
        <p:nvSpPr>
          <p:cNvPr id="5" name="TextBox 4">
            <a:extLst>
              <a:ext uri="{FF2B5EF4-FFF2-40B4-BE49-F238E27FC236}">
                <a16:creationId xmlns:a16="http://schemas.microsoft.com/office/drawing/2014/main" id="{087D4C2E-333F-4EC7-94B2-17FF249A19F4}"/>
              </a:ext>
            </a:extLst>
          </p:cNvPr>
          <p:cNvSpPr txBox="1"/>
          <p:nvPr/>
        </p:nvSpPr>
        <p:spPr>
          <a:xfrm>
            <a:off x="192505" y="989604"/>
            <a:ext cx="7998593" cy="5509200"/>
          </a:xfrm>
          <a:prstGeom prst="rect">
            <a:avLst/>
          </a:prstGeom>
          <a:noFill/>
        </p:spPr>
        <p:txBody>
          <a:bodyPr wrap="square" rtlCol="0">
            <a:spAutoFit/>
          </a:bodyPr>
          <a:lstStyle/>
          <a:p>
            <a:pPr algn="just"/>
            <a:r>
              <a:rPr lang="en-US" sz="2200" dirty="0"/>
              <a:t>	</a:t>
            </a:r>
            <a:r>
              <a:rPr lang="vi-VN" sz="2200" dirty="0" err="1">
                <a:latin typeface="+mj-lt"/>
              </a:rPr>
              <a:t>Xti-vơn</a:t>
            </a:r>
            <a:r>
              <a:rPr lang="vi-VN" sz="2200" dirty="0">
                <a:latin typeface="+mj-lt"/>
              </a:rPr>
              <a:t> </a:t>
            </a:r>
            <a:r>
              <a:rPr lang="vi-VN" sz="2200" dirty="0" err="1">
                <a:latin typeface="+mj-lt"/>
              </a:rPr>
              <a:t>Hoóc-king</a:t>
            </a:r>
            <a:r>
              <a:rPr lang="vi-VN" sz="2200" dirty="0">
                <a:latin typeface="+mj-lt"/>
              </a:rPr>
              <a:t> là một trong những nhà khoa học nổi tiếng của thế giới. </a:t>
            </a:r>
          </a:p>
          <a:p>
            <a:pPr algn="just"/>
            <a:r>
              <a:rPr lang="en-US" sz="2200" dirty="0">
                <a:latin typeface="+mj-lt"/>
              </a:rPr>
              <a:t>	</a:t>
            </a:r>
            <a:r>
              <a:rPr lang="vi-VN" sz="2200" dirty="0">
                <a:latin typeface="+mj-lt"/>
              </a:rPr>
              <a:t>Khi </a:t>
            </a:r>
            <a:r>
              <a:rPr lang="vi-VN" sz="2200" dirty="0" err="1">
                <a:latin typeface="+mj-lt"/>
              </a:rPr>
              <a:t>Hoóc-king</a:t>
            </a:r>
            <a:r>
              <a:rPr lang="vi-VN" sz="2200" dirty="0">
                <a:latin typeface="+mj-lt"/>
              </a:rPr>
              <a:t> còn nhỏ, bố đã tặng cho cậu một cái kính viễn vọng. Đó là món quà mà </a:t>
            </a:r>
            <a:r>
              <a:rPr lang="vi-VN" sz="2200" dirty="0" err="1">
                <a:latin typeface="+mj-lt"/>
              </a:rPr>
              <a:t>Hoóc-king</a:t>
            </a:r>
            <a:r>
              <a:rPr lang="vi-VN" sz="2200" dirty="0">
                <a:latin typeface="+mj-lt"/>
              </a:rPr>
              <a:t> thích nhất. Cứ tối đến, </a:t>
            </a:r>
            <a:r>
              <a:rPr lang="vi-VN" sz="2200" dirty="0" err="1">
                <a:latin typeface="+mj-lt"/>
              </a:rPr>
              <a:t>Hoóc-king</a:t>
            </a:r>
            <a:r>
              <a:rPr lang="vi-VN" sz="2200" dirty="0">
                <a:latin typeface="+mj-lt"/>
              </a:rPr>
              <a:t> lại quan sát bầu trời đêm qua kính viễn vọng. Một lần, cậu chỉ tay lên bầu trời đầy sao và hỏi bố: "Chúng ta nhìn thấy các vì sao nhưng bố có biết quá trình hình thành chúng không?". Bố trả lời: "Điều con hỏi từ trước tới giờ vẫn chưa ai lí giải được.". </a:t>
            </a:r>
            <a:r>
              <a:rPr lang="vi-VN" sz="2200" dirty="0" err="1">
                <a:latin typeface="+mj-lt"/>
              </a:rPr>
              <a:t>Hoóc-king</a:t>
            </a:r>
            <a:r>
              <a:rPr lang="vi-VN" sz="2200" dirty="0">
                <a:latin typeface="+mj-lt"/>
              </a:rPr>
              <a:t> tự tin nói: "Nhất định con sẽ tìm ra câu trả lời.". Từ đó, </a:t>
            </a:r>
            <a:r>
              <a:rPr lang="vi-VN" sz="2200" dirty="0" err="1">
                <a:latin typeface="+mj-lt"/>
              </a:rPr>
              <a:t>Hoóc-king</a:t>
            </a:r>
            <a:r>
              <a:rPr lang="vi-VN" sz="2200" dirty="0">
                <a:latin typeface="+mj-lt"/>
              </a:rPr>
              <a:t> thường xuyên quan sát bầu trời rồi tìm cách lí giải cho những thắc mắc của mình. Bố mua cho cậu rất nhiều sách về Trái Đất và bầu trời, cậu lại càng ham mê học hỏi, tìm tòi, khám phá.</a:t>
            </a:r>
          </a:p>
          <a:p>
            <a:pPr algn="just"/>
            <a:r>
              <a:rPr lang="en-US" sz="2200" dirty="0">
                <a:latin typeface="+mj-lt"/>
              </a:rPr>
              <a:t>	</a:t>
            </a:r>
            <a:r>
              <a:rPr lang="vi-VN" sz="2200" dirty="0">
                <a:latin typeface="+mj-lt"/>
              </a:rPr>
              <a:t>Sau này, </a:t>
            </a:r>
            <a:r>
              <a:rPr lang="vi-VN" sz="2200" dirty="0" err="1">
                <a:latin typeface="+mj-lt"/>
              </a:rPr>
              <a:t>Hoóc-king</a:t>
            </a:r>
            <a:r>
              <a:rPr lang="vi-VN" sz="2200" dirty="0">
                <a:latin typeface="+mj-lt"/>
              </a:rPr>
              <a:t> trở thành nhà khoa học kiệt xuất của nhân loại, có nhiều đóng góp xuất sắc cho việc lí giải sự ra đời của các vì sao. </a:t>
            </a:r>
            <a:endParaRPr lang="en-US" sz="2200" dirty="0">
              <a:latin typeface="+mj-lt"/>
            </a:endParaRPr>
          </a:p>
          <a:p>
            <a:pPr algn="just"/>
            <a:r>
              <a:rPr lang="en-US" sz="2200" dirty="0"/>
              <a:t>					</a:t>
            </a:r>
            <a:r>
              <a:rPr lang="en-US" sz="2000" i="1" dirty="0">
                <a:latin typeface="Arial" panose="020B0604020202020204" pitchFamily="34" charset="0"/>
                <a:cs typeface="Arial" panose="020B0604020202020204" pitchFamily="34" charset="0"/>
              </a:rPr>
              <a:t> </a:t>
            </a:r>
            <a:r>
              <a:rPr lang="en-US" sz="2000" i="1"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endParaRPr lang="en-US" sz="2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6AF312D-E980-4A14-9677-0080A61DF938}"/>
              </a:ext>
            </a:extLst>
          </p:cNvPr>
          <p:cNvPicPr>
            <a:picLocks noChangeAspect="1"/>
          </p:cNvPicPr>
          <p:nvPr/>
        </p:nvPicPr>
        <p:blipFill>
          <a:blip r:embed="rId3"/>
          <a:stretch>
            <a:fillRect/>
          </a:stretch>
        </p:blipFill>
        <p:spPr>
          <a:xfrm>
            <a:off x="1198105" y="-64947"/>
            <a:ext cx="7090263" cy="1670449"/>
          </a:xfrm>
          <a:prstGeom prst="rect">
            <a:avLst/>
          </a:prstGeom>
        </p:spPr>
      </p:pic>
      <p:sp>
        <p:nvSpPr>
          <p:cNvPr id="2" name="TextBox 1">
            <a:extLst>
              <a:ext uri="{FF2B5EF4-FFF2-40B4-BE49-F238E27FC236}">
                <a16:creationId xmlns:a16="http://schemas.microsoft.com/office/drawing/2014/main" id="{8EB655E9-3520-6BD8-15C5-4F5185F56513}"/>
              </a:ext>
            </a:extLst>
          </p:cNvPr>
          <p:cNvSpPr txBox="1"/>
          <p:nvPr/>
        </p:nvSpPr>
        <p:spPr>
          <a:xfrm>
            <a:off x="8785976" y="3728815"/>
            <a:ext cx="1214204" cy="369332"/>
          </a:xfrm>
          <a:prstGeom prst="rect">
            <a:avLst/>
          </a:prstGeom>
          <a:noFill/>
        </p:spPr>
        <p:txBody>
          <a:bodyPr wrap="square" rtlCol="0">
            <a:spAutoFit/>
          </a:bodyPr>
          <a:lstStyle/>
          <a:p>
            <a:r>
              <a:rPr lang="en-US"/>
              <a:t>3</a:t>
            </a:r>
          </a:p>
        </p:txBody>
      </p:sp>
    </p:spTree>
    <p:extLst>
      <p:ext uri="{BB962C8B-B14F-4D97-AF65-F5344CB8AC3E}">
        <p14:creationId xmlns:p14="http://schemas.microsoft.com/office/powerpoint/2010/main" val="236597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5353D53-F181-154F-1E24-9DD11AE97FA6}"/>
              </a:ext>
            </a:extLst>
          </p:cNvPr>
          <p:cNvSpPr txBox="1"/>
          <p:nvPr/>
        </p:nvSpPr>
        <p:spPr>
          <a:xfrm>
            <a:off x="462012" y="-71320"/>
            <a:ext cx="11261559" cy="6863417"/>
          </a:xfrm>
          <a:prstGeom prst="rect">
            <a:avLst/>
          </a:prstGeom>
          <a:noFill/>
        </p:spPr>
        <p:txBody>
          <a:bodyPr wrap="square">
            <a:spAutoFit/>
          </a:bodyPr>
          <a:lstStyle/>
          <a:p>
            <a:pPr algn="just"/>
            <a:r>
              <a:rPr lang="vi-VN" sz="4400" dirty="0">
                <a:latin typeface="+mj-lt"/>
              </a:rPr>
              <a:t>	  Khi </a:t>
            </a:r>
            <a:r>
              <a:rPr lang="vi-VN" sz="4400" dirty="0" err="1">
                <a:latin typeface="+mj-lt"/>
              </a:rPr>
              <a:t>Hoóc-king</a:t>
            </a:r>
            <a:r>
              <a:rPr lang="vi-VN" sz="4400" dirty="0">
                <a:latin typeface="+mj-lt"/>
              </a:rPr>
              <a:t> còn nhỏ, bố đã tặng cho cậu một cái kính viễn vọng. Đó là món quà mà </a:t>
            </a:r>
            <a:r>
              <a:rPr lang="vi-VN" sz="4400" dirty="0" err="1">
                <a:latin typeface="+mj-lt"/>
              </a:rPr>
              <a:t>Hoóc-king</a:t>
            </a:r>
            <a:r>
              <a:rPr lang="vi-VN" sz="4400" dirty="0">
                <a:latin typeface="+mj-lt"/>
              </a:rPr>
              <a:t> thích nhất. Cứ tối đến, </a:t>
            </a:r>
            <a:r>
              <a:rPr lang="vi-VN" sz="4400" dirty="0" err="1">
                <a:latin typeface="+mj-lt"/>
              </a:rPr>
              <a:t>Hoóc-king</a:t>
            </a:r>
            <a:r>
              <a:rPr lang="vi-VN" sz="4400" dirty="0">
                <a:latin typeface="+mj-lt"/>
              </a:rPr>
              <a:t> lại quan sát bầu trời đêm qua kính viễn vọng. Một lần, cậu chỉ tay lên bầu trời đầy sao và hỏi bố: "Chúng ta nhìn thấy các vì sao nhưng bố có biết quá trình hình thành chúng không?". Bố trả lời: "Điều con hỏi từ trước tới giờ vẫn chưa ai lí giải được.". </a:t>
            </a:r>
            <a:r>
              <a:rPr lang="vi-VN" sz="4400" dirty="0" err="1">
                <a:latin typeface="+mj-lt"/>
              </a:rPr>
              <a:t>Hoóc-king</a:t>
            </a:r>
            <a:r>
              <a:rPr lang="vi-VN" sz="4400" dirty="0">
                <a:latin typeface="+mj-lt"/>
              </a:rPr>
              <a:t> tự tin nói: "Nhất định con sẽ tìm ra câu trả lời.". </a:t>
            </a:r>
            <a:endParaRPr lang="vi-VN" sz="4400" dirty="0"/>
          </a:p>
        </p:txBody>
      </p:sp>
    </p:spTree>
    <p:extLst>
      <p:ext uri="{BB962C8B-B14F-4D97-AF65-F5344CB8AC3E}">
        <p14:creationId xmlns:p14="http://schemas.microsoft.com/office/powerpoint/2010/main" val="121525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AC538-4F92-4106-B0E2-2C70EDF668CA}"/>
              </a:ext>
            </a:extLst>
          </p:cNvPr>
          <p:cNvSpPr/>
          <p:nvPr/>
        </p:nvSpPr>
        <p:spPr>
          <a:xfrm>
            <a:off x="383569" y="2801312"/>
            <a:ext cx="11270750" cy="366662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F61532-A364-4BB4-9A01-F18C2183A0D0}"/>
              </a:ext>
            </a:extLst>
          </p:cNvPr>
          <p:cNvSpPr txBox="1"/>
          <p:nvPr/>
        </p:nvSpPr>
        <p:spPr>
          <a:xfrm>
            <a:off x="609600" y="2847742"/>
            <a:ext cx="10972800" cy="3662541"/>
          </a:xfrm>
          <a:prstGeom prst="rect">
            <a:avLst/>
          </a:prstGeom>
          <a:noFill/>
        </p:spPr>
        <p:txBody>
          <a:bodyPr wrap="square" rtlCol="0">
            <a:spAutoFit/>
          </a:bodyPr>
          <a:lstStyle/>
          <a:p>
            <a:r>
              <a:rPr lang="en-US" sz="3600"/>
              <a:t>	</a:t>
            </a:r>
            <a:r>
              <a:rPr lang="vi-VN" sz="3600"/>
              <a:t>Xti-vơn Hoóc-king</a:t>
            </a:r>
            <a:r>
              <a:rPr lang="vi-VN" sz="4000">
                <a:solidFill>
                  <a:srgbClr val="FF0000"/>
                </a:solidFill>
              </a:rPr>
              <a:t>/</a:t>
            </a:r>
            <a:r>
              <a:rPr lang="vi-VN" sz="3600"/>
              <a:t> là một trong những nhà khoa học nổi tiếng</a:t>
            </a:r>
            <a:r>
              <a:rPr lang="vi-VN" sz="3600">
                <a:solidFill>
                  <a:srgbClr val="FF0000"/>
                </a:solidFill>
              </a:rPr>
              <a:t>/</a:t>
            </a:r>
            <a:r>
              <a:rPr lang="vi-VN" sz="3600"/>
              <a:t> của thế giới.</a:t>
            </a:r>
            <a:r>
              <a:rPr lang="vi-VN" sz="3600">
                <a:solidFill>
                  <a:srgbClr val="FF0000"/>
                </a:solidFill>
              </a:rPr>
              <a:t>//</a:t>
            </a:r>
            <a:endParaRPr lang="en-US" sz="3600">
              <a:solidFill>
                <a:srgbClr val="FF0000"/>
              </a:solidFill>
            </a:endParaRPr>
          </a:p>
          <a:p>
            <a:endParaRPr lang="vi-VN" sz="3600"/>
          </a:p>
          <a:p>
            <a:r>
              <a:rPr lang="en-US" sz="3600"/>
              <a:t>	</a:t>
            </a:r>
            <a:r>
              <a:rPr lang="vi-VN" sz="3600"/>
              <a:t>Sau này,</a:t>
            </a:r>
            <a:r>
              <a:rPr lang="vi-VN" sz="4000">
                <a:solidFill>
                  <a:srgbClr val="FF0000"/>
                </a:solidFill>
              </a:rPr>
              <a:t>/</a:t>
            </a:r>
            <a:r>
              <a:rPr lang="vi-VN" sz="3600"/>
              <a:t> Hoóc-king trở thành nhà khoa học kiệt xuất của nhân loại,</a:t>
            </a:r>
            <a:r>
              <a:rPr lang="vi-VN" sz="4000">
                <a:solidFill>
                  <a:srgbClr val="FF0000"/>
                </a:solidFill>
              </a:rPr>
              <a:t>/</a:t>
            </a:r>
            <a:r>
              <a:rPr lang="vi-VN" sz="3600"/>
              <a:t> có nhiều đóng</a:t>
            </a:r>
            <a:r>
              <a:rPr lang="en-US" sz="3600"/>
              <a:t> </a:t>
            </a:r>
            <a:r>
              <a:rPr lang="vi-VN" sz="3600"/>
              <a:t>góp xuất sắc/ cho việc lí giải sự ra đời của các vì sao.</a:t>
            </a:r>
            <a:r>
              <a:rPr lang="vi-VN" sz="4000">
                <a:solidFill>
                  <a:srgbClr val="FF0000"/>
                </a:solidFill>
              </a:rPr>
              <a:t>//</a:t>
            </a:r>
            <a:r>
              <a:rPr lang="vi-VN" sz="3600"/>
              <a:t>;...</a:t>
            </a:r>
            <a:endParaRPr lang="en-US" sz="3600"/>
          </a:p>
        </p:txBody>
      </p:sp>
      <p:pic>
        <p:nvPicPr>
          <p:cNvPr id="4" name="Picture 3">
            <a:extLst>
              <a:ext uri="{FF2B5EF4-FFF2-40B4-BE49-F238E27FC236}">
                <a16:creationId xmlns:a16="http://schemas.microsoft.com/office/drawing/2014/main" id="{6D02260D-2544-472B-9B46-79273088B11E}"/>
              </a:ext>
            </a:extLst>
          </p:cNvPr>
          <p:cNvPicPr>
            <a:picLocks noChangeAspect="1"/>
          </p:cNvPicPr>
          <p:nvPr/>
        </p:nvPicPr>
        <p:blipFill>
          <a:blip r:embed="rId4"/>
          <a:stretch>
            <a:fillRect/>
          </a:stretch>
        </p:blipFill>
        <p:spPr>
          <a:xfrm>
            <a:off x="-609600" y="18429"/>
            <a:ext cx="12192000" cy="1280160"/>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38" name="TextBox1">
                  <a:extLst>
                    <a:ext uri="{FF2B5EF4-FFF2-40B4-BE49-F238E27FC236}">
                      <a16:creationId xmlns:a16="http://schemas.microsoft.com/office/drawing/2014/main" id="{5504CBDA-16C3-1F24-194F-092EB964A76D}"/>
                    </a:ext>
                  </a:extLst>
                </p:cNvPr>
                <p:cNvPicPr>
                  <a:picLocks/>
                </p:cNvPicPr>
                <p:nvPr/>
              </p:nvPicPr>
              <p:blipFill>
                <a:blip r:embed="rId5"/>
                <a:stretch>
                  <a:fillRect/>
                </a:stretch>
              </p:blipFill>
              <p:spPr>
                <a:xfrm>
                  <a:off x="5084185" y="1439693"/>
                  <a:ext cx="6732911" cy="1079411"/>
                </a:xfrm>
                <a:prstGeom prst="rect">
                  <a:avLst/>
                </a:prstGeom>
              </p:spPr>
            </p:pic>
          </p:control>
        </mc:Fallback>
      </mc:AlternateContent>
    </p:controls>
    <p:extLst>
      <p:ext uri="{BB962C8B-B14F-4D97-AF65-F5344CB8AC3E}">
        <p14:creationId xmlns:p14="http://schemas.microsoft.com/office/powerpoint/2010/main" val="33936011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C82ACE7-3A91-8443-807A-DCA51DB130FA}"/>
              </a:ext>
            </a:extLst>
          </p:cNvPr>
          <p:cNvGrpSpPr/>
          <p:nvPr/>
        </p:nvGrpSpPr>
        <p:grpSpPr>
          <a:xfrm>
            <a:off x="838083" y="2829029"/>
            <a:ext cx="4220914" cy="3290972"/>
            <a:chOff x="15370" y="2686369"/>
            <a:chExt cx="5455920" cy="4535109"/>
          </a:xfrm>
        </p:grpSpPr>
        <p:pic>
          <p:nvPicPr>
            <p:cNvPr id="21" name="Picture 20" descr="A picture containing icon&#10;&#10;Description automatically generated">
              <a:extLst>
                <a:ext uri="{FF2B5EF4-FFF2-40B4-BE49-F238E27FC236}">
                  <a16:creationId xmlns:a16="http://schemas.microsoft.com/office/drawing/2014/main" id="{0AF40526-F8C7-9912-3C00-B36EEB916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0" y="3405465"/>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93408E32-D731-F152-F723-39A630501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
        <p:nvSpPr>
          <p:cNvPr id="24" name="Rectangle: Rounded Corners 14">
            <a:extLst>
              <a:ext uri="{FF2B5EF4-FFF2-40B4-BE49-F238E27FC236}">
                <a16:creationId xmlns:a16="http://schemas.microsoft.com/office/drawing/2014/main" id="{6E8384A4-18C5-F1FB-8284-D80F2D3C6CB6}"/>
              </a:ext>
            </a:extLst>
          </p:cNvPr>
          <p:cNvSpPr/>
          <p:nvPr/>
        </p:nvSpPr>
        <p:spPr>
          <a:xfrm>
            <a:off x="5961185" y="1935947"/>
            <a:ext cx="5556145" cy="3700106"/>
          </a:xfrm>
          <a:custGeom>
            <a:avLst/>
            <a:gdLst>
              <a:gd name="connsiteX0" fmla="*/ 0 w 5556145"/>
              <a:gd name="connsiteY0" fmla="*/ 836039 h 3700106"/>
              <a:gd name="connsiteX1" fmla="*/ 836039 w 5556145"/>
              <a:gd name="connsiteY1" fmla="*/ 0 h 3700106"/>
              <a:gd name="connsiteX2" fmla="*/ 1444543 w 5556145"/>
              <a:gd name="connsiteY2" fmla="*/ 0 h 3700106"/>
              <a:gd name="connsiteX3" fmla="*/ 2014206 w 5556145"/>
              <a:gd name="connsiteY3" fmla="*/ 0 h 3700106"/>
              <a:gd name="connsiteX4" fmla="*/ 2545028 w 5556145"/>
              <a:gd name="connsiteY4" fmla="*/ 0 h 3700106"/>
              <a:gd name="connsiteX5" fmla="*/ 3114692 w 5556145"/>
              <a:gd name="connsiteY5" fmla="*/ 0 h 3700106"/>
              <a:gd name="connsiteX6" fmla="*/ 3762036 w 5556145"/>
              <a:gd name="connsiteY6" fmla="*/ 0 h 3700106"/>
              <a:gd name="connsiteX7" fmla="*/ 4720106 w 5556145"/>
              <a:gd name="connsiteY7" fmla="*/ 0 h 3700106"/>
              <a:gd name="connsiteX8" fmla="*/ 5556145 w 5556145"/>
              <a:gd name="connsiteY8" fmla="*/ 836039 h 3700106"/>
              <a:gd name="connsiteX9" fmla="*/ 5556145 w 5556145"/>
              <a:gd name="connsiteY9" fmla="*/ 1552609 h 3700106"/>
              <a:gd name="connsiteX10" fmla="*/ 5556145 w 5556145"/>
              <a:gd name="connsiteY10" fmla="*/ 2208338 h 3700106"/>
              <a:gd name="connsiteX11" fmla="*/ 5556145 w 5556145"/>
              <a:gd name="connsiteY11" fmla="*/ 2864067 h 3700106"/>
              <a:gd name="connsiteX12" fmla="*/ 4720106 w 5556145"/>
              <a:gd name="connsiteY12" fmla="*/ 3700106 h 3700106"/>
              <a:gd name="connsiteX13" fmla="*/ 3995080 w 5556145"/>
              <a:gd name="connsiteY13" fmla="*/ 3700106 h 3700106"/>
              <a:gd name="connsiteX14" fmla="*/ 3425417 w 5556145"/>
              <a:gd name="connsiteY14" fmla="*/ 3700106 h 3700106"/>
              <a:gd name="connsiteX15" fmla="*/ 2700391 w 5556145"/>
              <a:gd name="connsiteY15" fmla="*/ 3700106 h 3700106"/>
              <a:gd name="connsiteX16" fmla="*/ 2053047 w 5556145"/>
              <a:gd name="connsiteY16" fmla="*/ 3700106 h 3700106"/>
              <a:gd name="connsiteX17" fmla="*/ 836039 w 5556145"/>
              <a:gd name="connsiteY17" fmla="*/ 3700106 h 3700106"/>
              <a:gd name="connsiteX18" fmla="*/ 0 w 5556145"/>
              <a:gd name="connsiteY18" fmla="*/ 2864067 h 3700106"/>
              <a:gd name="connsiteX19" fmla="*/ 0 w 5556145"/>
              <a:gd name="connsiteY19" fmla="*/ 2147497 h 3700106"/>
              <a:gd name="connsiteX20" fmla="*/ 0 w 5556145"/>
              <a:gd name="connsiteY20" fmla="*/ 1491768 h 3700106"/>
              <a:gd name="connsiteX21" fmla="*/ 0 w 5556145"/>
              <a:gd name="connsiteY21" fmla="*/ 836039 h 370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56145" h="3700106" fill="none" extrusionOk="0">
                <a:moveTo>
                  <a:pt x="0" y="836039"/>
                </a:moveTo>
                <a:cubicBezTo>
                  <a:pt x="36232" y="313315"/>
                  <a:pt x="428819" y="-59963"/>
                  <a:pt x="836039" y="0"/>
                </a:cubicBezTo>
                <a:cubicBezTo>
                  <a:pt x="1037180" y="6223"/>
                  <a:pt x="1229182" y="13434"/>
                  <a:pt x="1444543" y="0"/>
                </a:cubicBezTo>
                <a:cubicBezTo>
                  <a:pt x="1659904" y="-13434"/>
                  <a:pt x="1818271" y="-27002"/>
                  <a:pt x="2014206" y="0"/>
                </a:cubicBezTo>
                <a:cubicBezTo>
                  <a:pt x="2210141" y="27002"/>
                  <a:pt x="2352386" y="-25061"/>
                  <a:pt x="2545028" y="0"/>
                </a:cubicBezTo>
                <a:cubicBezTo>
                  <a:pt x="2737670" y="25061"/>
                  <a:pt x="2972866" y="18344"/>
                  <a:pt x="3114692" y="0"/>
                </a:cubicBezTo>
                <a:cubicBezTo>
                  <a:pt x="3256518" y="-18344"/>
                  <a:pt x="3442063" y="11586"/>
                  <a:pt x="3762036" y="0"/>
                </a:cubicBezTo>
                <a:cubicBezTo>
                  <a:pt x="4082009" y="-11586"/>
                  <a:pt x="4414513" y="-40663"/>
                  <a:pt x="4720106" y="0"/>
                </a:cubicBezTo>
                <a:cubicBezTo>
                  <a:pt x="5231488" y="4218"/>
                  <a:pt x="5468013" y="349341"/>
                  <a:pt x="5556145" y="836039"/>
                </a:cubicBezTo>
                <a:cubicBezTo>
                  <a:pt x="5528788" y="1173606"/>
                  <a:pt x="5530503" y="1239037"/>
                  <a:pt x="5556145" y="1552609"/>
                </a:cubicBezTo>
                <a:cubicBezTo>
                  <a:pt x="5581788" y="1866181"/>
                  <a:pt x="5545019" y="2024701"/>
                  <a:pt x="5556145" y="2208338"/>
                </a:cubicBezTo>
                <a:cubicBezTo>
                  <a:pt x="5567271" y="2391975"/>
                  <a:pt x="5536842" y="2604544"/>
                  <a:pt x="5556145" y="2864067"/>
                </a:cubicBezTo>
                <a:cubicBezTo>
                  <a:pt x="5618777" y="3337657"/>
                  <a:pt x="5279527" y="3672351"/>
                  <a:pt x="4720106" y="3700106"/>
                </a:cubicBezTo>
                <a:cubicBezTo>
                  <a:pt x="4566879" y="3717010"/>
                  <a:pt x="4198813" y="3713351"/>
                  <a:pt x="3995080" y="3700106"/>
                </a:cubicBezTo>
                <a:cubicBezTo>
                  <a:pt x="3791347" y="3686861"/>
                  <a:pt x="3673826" y="3723361"/>
                  <a:pt x="3425417" y="3700106"/>
                </a:cubicBezTo>
                <a:cubicBezTo>
                  <a:pt x="3177008" y="3676851"/>
                  <a:pt x="3019147" y="3720390"/>
                  <a:pt x="2700391" y="3700106"/>
                </a:cubicBezTo>
                <a:cubicBezTo>
                  <a:pt x="2381635" y="3679822"/>
                  <a:pt x="2326383" y="3722109"/>
                  <a:pt x="2053047" y="3700106"/>
                </a:cubicBezTo>
                <a:cubicBezTo>
                  <a:pt x="1779711" y="3678103"/>
                  <a:pt x="1257643" y="3732480"/>
                  <a:pt x="836039" y="3700106"/>
                </a:cubicBezTo>
                <a:cubicBezTo>
                  <a:pt x="416508" y="3712121"/>
                  <a:pt x="19697" y="3293611"/>
                  <a:pt x="0" y="2864067"/>
                </a:cubicBezTo>
                <a:cubicBezTo>
                  <a:pt x="-7644" y="2634389"/>
                  <a:pt x="3195" y="2449167"/>
                  <a:pt x="0" y="2147497"/>
                </a:cubicBezTo>
                <a:cubicBezTo>
                  <a:pt x="-3195" y="1845827"/>
                  <a:pt x="20038" y="1770028"/>
                  <a:pt x="0" y="1491768"/>
                </a:cubicBezTo>
                <a:cubicBezTo>
                  <a:pt x="-20038" y="1213508"/>
                  <a:pt x="3297" y="1116185"/>
                  <a:pt x="0" y="836039"/>
                </a:cubicBezTo>
                <a:close/>
              </a:path>
              <a:path w="5556145" h="3700106" stroke="0" extrusionOk="0">
                <a:moveTo>
                  <a:pt x="0" y="836039"/>
                </a:moveTo>
                <a:cubicBezTo>
                  <a:pt x="-68526" y="446229"/>
                  <a:pt x="383348" y="38245"/>
                  <a:pt x="836039" y="0"/>
                </a:cubicBezTo>
                <a:cubicBezTo>
                  <a:pt x="996671" y="20296"/>
                  <a:pt x="1285494" y="-27716"/>
                  <a:pt x="1405702" y="0"/>
                </a:cubicBezTo>
                <a:cubicBezTo>
                  <a:pt x="1525910" y="27716"/>
                  <a:pt x="1843995" y="18647"/>
                  <a:pt x="2014206" y="0"/>
                </a:cubicBezTo>
                <a:cubicBezTo>
                  <a:pt x="2184417" y="-18647"/>
                  <a:pt x="2395803" y="-22201"/>
                  <a:pt x="2545028" y="0"/>
                </a:cubicBezTo>
                <a:cubicBezTo>
                  <a:pt x="2694253" y="22201"/>
                  <a:pt x="3050462" y="-33588"/>
                  <a:pt x="3231214" y="0"/>
                </a:cubicBezTo>
                <a:cubicBezTo>
                  <a:pt x="3411966" y="33588"/>
                  <a:pt x="3612407" y="23837"/>
                  <a:pt x="3762036" y="0"/>
                </a:cubicBezTo>
                <a:cubicBezTo>
                  <a:pt x="3911665" y="-23837"/>
                  <a:pt x="4484837" y="-43650"/>
                  <a:pt x="4720106" y="0"/>
                </a:cubicBezTo>
                <a:cubicBezTo>
                  <a:pt x="5104083" y="-8729"/>
                  <a:pt x="5583255" y="406924"/>
                  <a:pt x="5556145" y="836039"/>
                </a:cubicBezTo>
                <a:cubicBezTo>
                  <a:pt x="5530184" y="1033519"/>
                  <a:pt x="5553612" y="1242312"/>
                  <a:pt x="5556145" y="1491768"/>
                </a:cubicBezTo>
                <a:cubicBezTo>
                  <a:pt x="5558678" y="1741224"/>
                  <a:pt x="5568833" y="1889283"/>
                  <a:pt x="5556145" y="2106937"/>
                </a:cubicBezTo>
                <a:cubicBezTo>
                  <a:pt x="5543457" y="2324591"/>
                  <a:pt x="5587735" y="2708838"/>
                  <a:pt x="5556145" y="2864067"/>
                </a:cubicBezTo>
                <a:cubicBezTo>
                  <a:pt x="5554348" y="3273553"/>
                  <a:pt x="5136073" y="3679351"/>
                  <a:pt x="4720106" y="3700106"/>
                </a:cubicBezTo>
                <a:cubicBezTo>
                  <a:pt x="4445568" y="3668477"/>
                  <a:pt x="4201189" y="3703477"/>
                  <a:pt x="4033921" y="3700106"/>
                </a:cubicBezTo>
                <a:cubicBezTo>
                  <a:pt x="3866654" y="3696735"/>
                  <a:pt x="3659962" y="3670967"/>
                  <a:pt x="3425417" y="3700106"/>
                </a:cubicBezTo>
                <a:cubicBezTo>
                  <a:pt x="3190872" y="3729245"/>
                  <a:pt x="3061867" y="3713365"/>
                  <a:pt x="2816913" y="3700106"/>
                </a:cubicBezTo>
                <a:cubicBezTo>
                  <a:pt x="2571959" y="3686847"/>
                  <a:pt x="2499443" y="3706602"/>
                  <a:pt x="2247250" y="3700106"/>
                </a:cubicBezTo>
                <a:cubicBezTo>
                  <a:pt x="1995057" y="3693610"/>
                  <a:pt x="1931397" y="3721364"/>
                  <a:pt x="1638746" y="3700106"/>
                </a:cubicBezTo>
                <a:cubicBezTo>
                  <a:pt x="1346095" y="3678848"/>
                  <a:pt x="1212485" y="3735469"/>
                  <a:pt x="836039" y="3700106"/>
                </a:cubicBezTo>
                <a:cubicBezTo>
                  <a:pt x="398324" y="3709462"/>
                  <a:pt x="-5069" y="3348751"/>
                  <a:pt x="0" y="2864067"/>
                </a:cubicBezTo>
                <a:cubicBezTo>
                  <a:pt x="8514" y="2679991"/>
                  <a:pt x="2799" y="2380189"/>
                  <a:pt x="0" y="2167777"/>
                </a:cubicBezTo>
                <a:cubicBezTo>
                  <a:pt x="-2799" y="1955365"/>
                  <a:pt x="-12246" y="1841215"/>
                  <a:pt x="0" y="1532329"/>
                </a:cubicBezTo>
                <a:cubicBezTo>
                  <a:pt x="12246" y="1223443"/>
                  <a:pt x="33433" y="1033843"/>
                  <a:pt x="0" y="836039"/>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39" name="Picture 38"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618" y="1608469"/>
            <a:ext cx="5823870" cy="975993"/>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6174827" y="1627736"/>
            <a:ext cx="450192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LÝ</a:t>
            </a:r>
            <a:r>
              <a:rPr kumimoji="0" lang="en-US" sz="6000" b="1" i="0" u="none" strike="noStrike" kern="1200" cap="none" spc="0" normalizeH="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GIẢI</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C64EAD11-3F10-7D55-9313-D939722F8F02}"/>
              </a:ext>
            </a:extLst>
          </p:cNvPr>
          <p:cNvSpPr txBox="1"/>
          <p:nvPr/>
        </p:nvSpPr>
        <p:spPr>
          <a:xfrm>
            <a:off x="5776249" y="2587605"/>
            <a:ext cx="5741081" cy="2997118"/>
          </a:xfrm>
          <a:prstGeom prst="rect">
            <a:avLst/>
          </a:prstGeom>
          <a:noFill/>
        </p:spPr>
        <p:txBody>
          <a:bodyPr wrap="square">
            <a:spAutoFit/>
          </a:bodyPr>
          <a:lstStyle/>
          <a:p>
            <a:pPr marL="568325" lvl="0">
              <a:lnSpc>
                <a:spcPct val="120000"/>
              </a:lnSpc>
            </a:pPr>
            <a:r>
              <a:rPr lang="en-US" sz="5400">
                <a:solidFill>
                  <a:srgbClr val="000000"/>
                </a:solidFill>
              </a:rPr>
              <a:t>Hiểu rõ, chỉ ra rõ cái lẽ của sự vật, sự việc</a:t>
            </a:r>
            <a:endParaRPr kumimoji="0" lang="en-US" sz="5400" b="0" i="0" u="none" strike="noStrike" kern="1200" cap="none" spc="0" normalizeH="0" baseline="0" noProof="0" dirty="0">
              <a:ln>
                <a:noFill/>
              </a:ln>
              <a:solidFill>
                <a:srgbClr val="000000"/>
              </a:solidFill>
              <a:effectLst/>
              <a:uLnTx/>
              <a:uFillTx/>
              <a:latin typeface="Calibri" panose="020F0502020204030204"/>
            </a:endParaRPr>
          </a:p>
        </p:txBody>
      </p:sp>
      <p:pic>
        <p:nvPicPr>
          <p:cNvPr id="2" name="Picture 1">
            <a:extLst>
              <a:ext uri="{FF2B5EF4-FFF2-40B4-BE49-F238E27FC236}">
                <a16:creationId xmlns:a16="http://schemas.microsoft.com/office/drawing/2014/main" id="{CF9EC73A-FA11-4FA9-B143-25378DB83DFC}"/>
              </a:ext>
            </a:extLst>
          </p:cNvPr>
          <p:cNvPicPr>
            <a:picLocks noChangeAspect="1"/>
          </p:cNvPicPr>
          <p:nvPr/>
        </p:nvPicPr>
        <p:blipFill>
          <a:blip r:embed="rId6"/>
          <a:stretch>
            <a:fillRect/>
          </a:stretch>
        </p:blipFill>
        <p:spPr>
          <a:xfrm>
            <a:off x="-32956" y="-20786"/>
            <a:ext cx="12192000" cy="1886355"/>
          </a:xfrm>
          <a:prstGeom prst="rect">
            <a:avLst/>
          </a:prstGeom>
        </p:spPr>
      </p:pic>
    </p:spTree>
    <p:extLst>
      <p:ext uri="{BB962C8B-B14F-4D97-AF65-F5344CB8AC3E}">
        <p14:creationId xmlns:p14="http://schemas.microsoft.com/office/powerpoint/2010/main" val="1045855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edge">
                                      <p:cBhvr>
                                        <p:cTn id="7" dur="2000"/>
                                        <p:tgtEl>
                                          <p:spTgt spid="40"/>
                                        </p:tgtEl>
                                      </p:cBhvr>
                                    </p:animEffect>
                                  </p:childTnLst>
                                </p:cTn>
                              </p:par>
                              <p:par>
                                <p:cTn id="8" presetID="2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2000"/>
                                        <p:tgtEl>
                                          <p:spTgt spid="3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edge">
                                      <p:cBhvr>
                                        <p:cTn id="13" dur="2000"/>
                                        <p:tgtEl>
                                          <p:spTgt spid="41"/>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4">
            <a:extLst>
              <a:ext uri="{FF2B5EF4-FFF2-40B4-BE49-F238E27FC236}">
                <a16:creationId xmlns:a16="http://schemas.microsoft.com/office/drawing/2014/main" id="{6E8384A4-18C5-F1FB-8284-D80F2D3C6CB6}"/>
              </a:ext>
            </a:extLst>
          </p:cNvPr>
          <p:cNvSpPr/>
          <p:nvPr/>
        </p:nvSpPr>
        <p:spPr>
          <a:xfrm>
            <a:off x="728833" y="2471864"/>
            <a:ext cx="5715544" cy="3752872"/>
          </a:xfrm>
          <a:custGeom>
            <a:avLst/>
            <a:gdLst>
              <a:gd name="connsiteX0" fmla="*/ 0 w 5715544"/>
              <a:gd name="connsiteY0" fmla="*/ 847961 h 3752872"/>
              <a:gd name="connsiteX1" fmla="*/ 847961 w 5715544"/>
              <a:gd name="connsiteY1" fmla="*/ 0 h 3752872"/>
              <a:gd name="connsiteX2" fmla="*/ 1477702 w 5715544"/>
              <a:gd name="connsiteY2" fmla="*/ 0 h 3752872"/>
              <a:gd name="connsiteX3" fmla="*/ 2067246 w 5715544"/>
              <a:gd name="connsiteY3" fmla="*/ 0 h 3752872"/>
              <a:gd name="connsiteX4" fmla="*/ 2616595 w 5715544"/>
              <a:gd name="connsiteY4" fmla="*/ 0 h 3752872"/>
              <a:gd name="connsiteX5" fmla="*/ 3206139 w 5715544"/>
              <a:gd name="connsiteY5" fmla="*/ 0 h 3752872"/>
              <a:gd name="connsiteX6" fmla="*/ 3876076 w 5715544"/>
              <a:gd name="connsiteY6" fmla="*/ 0 h 3752872"/>
              <a:gd name="connsiteX7" fmla="*/ 4867583 w 5715544"/>
              <a:gd name="connsiteY7" fmla="*/ 0 h 3752872"/>
              <a:gd name="connsiteX8" fmla="*/ 5715544 w 5715544"/>
              <a:gd name="connsiteY8" fmla="*/ 847961 h 3752872"/>
              <a:gd name="connsiteX9" fmla="*/ 5715544 w 5715544"/>
              <a:gd name="connsiteY9" fmla="*/ 1574750 h 3752872"/>
              <a:gd name="connsiteX10" fmla="*/ 5715544 w 5715544"/>
              <a:gd name="connsiteY10" fmla="*/ 2239831 h 3752872"/>
              <a:gd name="connsiteX11" fmla="*/ 5715544 w 5715544"/>
              <a:gd name="connsiteY11" fmla="*/ 2904911 h 3752872"/>
              <a:gd name="connsiteX12" fmla="*/ 4867583 w 5715544"/>
              <a:gd name="connsiteY12" fmla="*/ 3752872 h 3752872"/>
              <a:gd name="connsiteX13" fmla="*/ 4117254 w 5715544"/>
              <a:gd name="connsiteY13" fmla="*/ 3752872 h 3752872"/>
              <a:gd name="connsiteX14" fmla="*/ 3527709 w 5715544"/>
              <a:gd name="connsiteY14" fmla="*/ 3752872 h 3752872"/>
              <a:gd name="connsiteX15" fmla="*/ 2777380 w 5715544"/>
              <a:gd name="connsiteY15" fmla="*/ 3752872 h 3752872"/>
              <a:gd name="connsiteX16" fmla="*/ 2107443 w 5715544"/>
              <a:gd name="connsiteY16" fmla="*/ 3752872 h 3752872"/>
              <a:gd name="connsiteX17" fmla="*/ 847961 w 5715544"/>
              <a:gd name="connsiteY17" fmla="*/ 3752872 h 3752872"/>
              <a:gd name="connsiteX18" fmla="*/ 0 w 5715544"/>
              <a:gd name="connsiteY18" fmla="*/ 2904911 h 3752872"/>
              <a:gd name="connsiteX19" fmla="*/ 0 w 5715544"/>
              <a:gd name="connsiteY19" fmla="*/ 2178122 h 3752872"/>
              <a:gd name="connsiteX20" fmla="*/ 0 w 5715544"/>
              <a:gd name="connsiteY20" fmla="*/ 1513042 h 3752872"/>
              <a:gd name="connsiteX21" fmla="*/ 0 w 5715544"/>
              <a:gd name="connsiteY21" fmla="*/ 847961 h 37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15544" h="3752872" fill="none" extrusionOk="0">
                <a:moveTo>
                  <a:pt x="0" y="847961"/>
                </a:moveTo>
                <a:cubicBezTo>
                  <a:pt x="39884" y="312507"/>
                  <a:pt x="433948" y="-59734"/>
                  <a:pt x="847961" y="0"/>
                </a:cubicBezTo>
                <a:cubicBezTo>
                  <a:pt x="1067515" y="11826"/>
                  <a:pt x="1271531" y="-21680"/>
                  <a:pt x="1477702" y="0"/>
                </a:cubicBezTo>
                <a:cubicBezTo>
                  <a:pt x="1683873" y="21680"/>
                  <a:pt x="1911893" y="701"/>
                  <a:pt x="2067246" y="0"/>
                </a:cubicBezTo>
                <a:cubicBezTo>
                  <a:pt x="2222599" y="-701"/>
                  <a:pt x="2417016" y="-19253"/>
                  <a:pt x="2616595" y="0"/>
                </a:cubicBezTo>
                <a:cubicBezTo>
                  <a:pt x="2816174" y="19253"/>
                  <a:pt x="2978795" y="18377"/>
                  <a:pt x="3206139" y="0"/>
                </a:cubicBezTo>
                <a:cubicBezTo>
                  <a:pt x="3433483" y="-18377"/>
                  <a:pt x="3551026" y="-699"/>
                  <a:pt x="3876076" y="0"/>
                </a:cubicBezTo>
                <a:cubicBezTo>
                  <a:pt x="4201126" y="699"/>
                  <a:pt x="4432192" y="-94"/>
                  <a:pt x="4867583" y="0"/>
                </a:cubicBezTo>
                <a:cubicBezTo>
                  <a:pt x="5362003" y="2218"/>
                  <a:pt x="5631959" y="355967"/>
                  <a:pt x="5715544" y="847961"/>
                </a:cubicBezTo>
                <a:cubicBezTo>
                  <a:pt x="5680242" y="1140325"/>
                  <a:pt x="5746266" y="1340018"/>
                  <a:pt x="5715544" y="1574750"/>
                </a:cubicBezTo>
                <a:cubicBezTo>
                  <a:pt x="5684822" y="1809482"/>
                  <a:pt x="5732095" y="2050827"/>
                  <a:pt x="5715544" y="2239831"/>
                </a:cubicBezTo>
                <a:cubicBezTo>
                  <a:pt x="5698993" y="2428835"/>
                  <a:pt x="5682437" y="2662272"/>
                  <a:pt x="5715544" y="2904911"/>
                </a:cubicBezTo>
                <a:cubicBezTo>
                  <a:pt x="5760737" y="3381784"/>
                  <a:pt x="5426645" y="3727089"/>
                  <a:pt x="4867583" y="3752872"/>
                </a:cubicBezTo>
                <a:cubicBezTo>
                  <a:pt x="4622187" y="3736653"/>
                  <a:pt x="4303566" y="3755516"/>
                  <a:pt x="4117254" y="3752872"/>
                </a:cubicBezTo>
                <a:cubicBezTo>
                  <a:pt x="3930942" y="3750228"/>
                  <a:pt x="3651301" y="3742959"/>
                  <a:pt x="3527709" y="3752872"/>
                </a:cubicBezTo>
                <a:cubicBezTo>
                  <a:pt x="3404118" y="3762785"/>
                  <a:pt x="3003363" y="3751597"/>
                  <a:pt x="2777380" y="3752872"/>
                </a:cubicBezTo>
                <a:cubicBezTo>
                  <a:pt x="2551397" y="3754147"/>
                  <a:pt x="2289092" y="3735094"/>
                  <a:pt x="2107443" y="3752872"/>
                </a:cubicBezTo>
                <a:cubicBezTo>
                  <a:pt x="1925794" y="3770650"/>
                  <a:pt x="1174530" y="3699690"/>
                  <a:pt x="847961" y="3752872"/>
                </a:cubicBezTo>
                <a:cubicBezTo>
                  <a:pt x="408841" y="3761184"/>
                  <a:pt x="59188" y="3276503"/>
                  <a:pt x="0" y="2904911"/>
                </a:cubicBezTo>
                <a:cubicBezTo>
                  <a:pt x="-29831" y="2687331"/>
                  <a:pt x="-27575" y="2530304"/>
                  <a:pt x="0" y="2178122"/>
                </a:cubicBezTo>
                <a:cubicBezTo>
                  <a:pt x="27575" y="1825940"/>
                  <a:pt x="-27998" y="1841286"/>
                  <a:pt x="0" y="1513042"/>
                </a:cubicBezTo>
                <a:cubicBezTo>
                  <a:pt x="27998" y="1184798"/>
                  <a:pt x="-21380" y="1086595"/>
                  <a:pt x="0" y="847961"/>
                </a:cubicBezTo>
                <a:close/>
              </a:path>
              <a:path w="5715544" h="3752872" stroke="0" extrusionOk="0">
                <a:moveTo>
                  <a:pt x="0" y="847961"/>
                </a:moveTo>
                <a:cubicBezTo>
                  <a:pt x="-41179" y="422865"/>
                  <a:pt x="402309" y="95873"/>
                  <a:pt x="847961" y="0"/>
                </a:cubicBezTo>
                <a:cubicBezTo>
                  <a:pt x="1107886" y="-26191"/>
                  <a:pt x="1186793" y="-13170"/>
                  <a:pt x="1437506" y="0"/>
                </a:cubicBezTo>
                <a:cubicBezTo>
                  <a:pt x="1688220" y="13170"/>
                  <a:pt x="1864966" y="19219"/>
                  <a:pt x="2067246" y="0"/>
                </a:cubicBezTo>
                <a:cubicBezTo>
                  <a:pt x="2269526" y="-19219"/>
                  <a:pt x="2385090" y="-5474"/>
                  <a:pt x="2616595" y="0"/>
                </a:cubicBezTo>
                <a:cubicBezTo>
                  <a:pt x="2848100" y="5474"/>
                  <a:pt x="3159662" y="-10566"/>
                  <a:pt x="3326728" y="0"/>
                </a:cubicBezTo>
                <a:cubicBezTo>
                  <a:pt x="3493794" y="10566"/>
                  <a:pt x="3640526" y="-21782"/>
                  <a:pt x="3876076" y="0"/>
                </a:cubicBezTo>
                <a:cubicBezTo>
                  <a:pt x="4111626" y="21782"/>
                  <a:pt x="4603760" y="1693"/>
                  <a:pt x="4867583" y="0"/>
                </a:cubicBezTo>
                <a:cubicBezTo>
                  <a:pt x="5263786" y="-8096"/>
                  <a:pt x="5737428" y="405974"/>
                  <a:pt x="5715544" y="847961"/>
                </a:cubicBezTo>
                <a:cubicBezTo>
                  <a:pt x="5704764" y="1052618"/>
                  <a:pt x="5740537" y="1199256"/>
                  <a:pt x="5715544" y="1513042"/>
                </a:cubicBezTo>
                <a:cubicBezTo>
                  <a:pt x="5690551" y="1826828"/>
                  <a:pt x="5685911" y="1974201"/>
                  <a:pt x="5715544" y="2136983"/>
                </a:cubicBezTo>
                <a:cubicBezTo>
                  <a:pt x="5745177" y="2299765"/>
                  <a:pt x="5691973" y="2640805"/>
                  <a:pt x="5715544" y="2904911"/>
                </a:cubicBezTo>
                <a:cubicBezTo>
                  <a:pt x="5713179" y="3304456"/>
                  <a:pt x="5232199" y="3705841"/>
                  <a:pt x="4867583" y="3752872"/>
                </a:cubicBezTo>
                <a:cubicBezTo>
                  <a:pt x="4646499" y="3759126"/>
                  <a:pt x="4346590" y="3750266"/>
                  <a:pt x="4157450" y="3752872"/>
                </a:cubicBezTo>
                <a:cubicBezTo>
                  <a:pt x="3968310" y="3755478"/>
                  <a:pt x="3764923" y="3771827"/>
                  <a:pt x="3527709" y="3752872"/>
                </a:cubicBezTo>
                <a:cubicBezTo>
                  <a:pt x="3290495" y="3733917"/>
                  <a:pt x="3178232" y="3782097"/>
                  <a:pt x="2897968" y="3752872"/>
                </a:cubicBezTo>
                <a:cubicBezTo>
                  <a:pt x="2617704" y="3723647"/>
                  <a:pt x="2529687" y="3737973"/>
                  <a:pt x="2308424" y="3752872"/>
                </a:cubicBezTo>
                <a:cubicBezTo>
                  <a:pt x="2087161" y="3767771"/>
                  <a:pt x="1923313" y="3723114"/>
                  <a:pt x="1678683" y="3752872"/>
                </a:cubicBezTo>
                <a:cubicBezTo>
                  <a:pt x="1434053" y="3782630"/>
                  <a:pt x="1119665" y="3781144"/>
                  <a:pt x="847961" y="3752872"/>
                </a:cubicBezTo>
                <a:cubicBezTo>
                  <a:pt x="473809" y="3789555"/>
                  <a:pt x="-6471" y="3402526"/>
                  <a:pt x="0" y="2904911"/>
                </a:cubicBezTo>
                <a:cubicBezTo>
                  <a:pt x="24875" y="2685710"/>
                  <a:pt x="-6918" y="2415494"/>
                  <a:pt x="0" y="2198692"/>
                </a:cubicBezTo>
                <a:cubicBezTo>
                  <a:pt x="6918" y="1981890"/>
                  <a:pt x="-2029" y="1829774"/>
                  <a:pt x="0" y="1554181"/>
                </a:cubicBezTo>
                <a:cubicBezTo>
                  <a:pt x="2029" y="1278588"/>
                  <a:pt x="-30666" y="1108264"/>
                  <a:pt x="0" y="84796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39" name="Picture 38"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70" y="1863284"/>
            <a:ext cx="5823870" cy="975993"/>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991680" y="1843448"/>
            <a:ext cx="51831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a:rPr>
              <a:t>Kính viễn vọng</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C64EAD11-3F10-7D55-9313-D939722F8F02}"/>
              </a:ext>
            </a:extLst>
          </p:cNvPr>
          <p:cNvSpPr txBox="1"/>
          <p:nvPr/>
        </p:nvSpPr>
        <p:spPr>
          <a:xfrm>
            <a:off x="494062" y="3031690"/>
            <a:ext cx="5823871" cy="3040300"/>
          </a:xfrm>
          <a:prstGeom prst="rect">
            <a:avLst/>
          </a:prstGeom>
          <a:noFill/>
        </p:spPr>
        <p:txBody>
          <a:bodyPr wrap="square">
            <a:spAutoFit/>
          </a:bodyPr>
          <a:lstStyle/>
          <a:p>
            <a:pPr marL="568325" lvl="0" algn="ctr">
              <a:lnSpc>
                <a:spcPct val="120000"/>
              </a:lnSpc>
            </a:pPr>
            <a:r>
              <a:rPr lang="en-US" sz="5400">
                <a:solidFill>
                  <a:srgbClr val="000000"/>
                </a:solidFill>
              </a:rPr>
              <a:t>Kính dùng để quan sát các vật ở rất xa.</a:t>
            </a:r>
            <a:endParaRPr kumimoji="0" lang="en-US" sz="5400" b="0" i="0" u="none" strike="noStrike" kern="1200" cap="none" spc="0" normalizeH="0" baseline="0" noProof="0" dirty="0">
              <a:ln>
                <a:noFill/>
              </a:ln>
              <a:solidFill>
                <a:srgbClr val="000000"/>
              </a:solidFill>
              <a:effectLst/>
              <a:uLnTx/>
              <a:uFillTx/>
              <a:latin typeface="Calibri" panose="020F0502020204030204"/>
            </a:endParaRPr>
          </a:p>
        </p:txBody>
      </p:sp>
      <p:pic>
        <p:nvPicPr>
          <p:cNvPr id="2050" name="Picture 2" descr="Hình ảnh Kính Thiên Văn PNG Miễn Phí Tải Về - Lovepik">
            <a:extLst>
              <a:ext uri="{FF2B5EF4-FFF2-40B4-BE49-F238E27FC236}">
                <a16:creationId xmlns:a16="http://schemas.microsoft.com/office/drawing/2014/main" id="{8DB15E9D-EE69-45CC-BC22-103BBC3CEEC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90" b="94804" l="3721" r="91977">
                        <a14:foregroundMark x1="3721" y1="13400" x2="19651" y2="18870"/>
                        <a14:foregroundMark x1="7209" y1="7931" x2="18140" y2="10210"/>
                        <a14:foregroundMark x1="11163" y1="6290" x2="19186" y2="9480"/>
                        <a14:foregroundMark x1="85581" y1="32543" x2="92093" y2="32543"/>
                        <a14:foregroundMark x1="87558" y1="31358" x2="87558" y2="31358"/>
                        <a14:foregroundMark x1="44651" y1="91340" x2="44651" y2="94804"/>
                        <a14:foregroundMark x1="67093" y1="91340" x2="67093" y2="94075"/>
                      </a14:backgroundRemoval>
                    </a14:imgEffect>
                  </a14:imgLayer>
                </a14:imgProps>
              </a:ext>
              <a:ext uri="{28A0092B-C50C-407E-A947-70E740481C1C}">
                <a14:useLocalDpi xmlns:a14="http://schemas.microsoft.com/office/drawing/2010/main" val="0"/>
              </a:ext>
            </a:extLst>
          </a:blip>
          <a:srcRect/>
          <a:stretch>
            <a:fillRect/>
          </a:stretch>
        </p:blipFill>
        <p:spPr bwMode="auto">
          <a:xfrm>
            <a:off x="7720777" y="1646433"/>
            <a:ext cx="3589517" cy="45783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39169F-71A4-4B01-BE1A-154CAC561859}"/>
              </a:ext>
            </a:extLst>
          </p:cNvPr>
          <p:cNvPicPr>
            <a:picLocks noChangeAspect="1"/>
          </p:cNvPicPr>
          <p:nvPr/>
        </p:nvPicPr>
        <p:blipFill>
          <a:blip r:embed="rId6"/>
          <a:stretch>
            <a:fillRect/>
          </a:stretch>
        </p:blipFill>
        <p:spPr>
          <a:xfrm>
            <a:off x="0" y="-9923"/>
            <a:ext cx="12192000" cy="1886355"/>
          </a:xfrm>
          <a:prstGeom prst="rect">
            <a:avLst/>
          </a:prstGeom>
        </p:spPr>
      </p:pic>
    </p:spTree>
    <p:extLst>
      <p:ext uri="{BB962C8B-B14F-4D97-AF65-F5344CB8AC3E}">
        <p14:creationId xmlns:p14="http://schemas.microsoft.com/office/powerpoint/2010/main" val="982455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edge">
                                      <p:cBhvr>
                                        <p:cTn id="7" dur="2000"/>
                                        <p:tgtEl>
                                          <p:spTgt spid="40"/>
                                        </p:tgtEl>
                                      </p:cBhvr>
                                    </p:animEffect>
                                  </p:childTnLst>
                                </p:cTn>
                              </p:par>
                              <p:par>
                                <p:cTn id="8" presetID="2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2000"/>
                                        <p:tgtEl>
                                          <p:spTgt spid="3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edge">
                                      <p:cBhvr>
                                        <p:cTn id="13" dur="2000"/>
                                        <p:tgtEl>
                                          <p:spTgt spid="41"/>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2000"/>
                                        <p:tgtEl>
                                          <p:spTgt spid="2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C82ACE7-3A91-8443-807A-DCA51DB130FA}"/>
              </a:ext>
            </a:extLst>
          </p:cNvPr>
          <p:cNvGrpSpPr/>
          <p:nvPr/>
        </p:nvGrpSpPr>
        <p:grpSpPr>
          <a:xfrm>
            <a:off x="920276" y="3034136"/>
            <a:ext cx="4220914" cy="3290972"/>
            <a:chOff x="15370" y="2686369"/>
            <a:chExt cx="5455920" cy="4535109"/>
          </a:xfrm>
        </p:grpSpPr>
        <p:pic>
          <p:nvPicPr>
            <p:cNvPr id="21" name="Picture 20" descr="A picture containing icon&#10;&#10;Description automatically generated">
              <a:extLst>
                <a:ext uri="{FF2B5EF4-FFF2-40B4-BE49-F238E27FC236}">
                  <a16:creationId xmlns:a16="http://schemas.microsoft.com/office/drawing/2014/main" id="{0AF40526-F8C7-9912-3C00-B36EEB916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0" y="3405465"/>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93408E32-D731-F152-F723-39A630501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90" y="2686369"/>
              <a:ext cx="4605536" cy="4160529"/>
            </a:xfrm>
            <a:prstGeom prst="rect">
              <a:avLst/>
            </a:prstGeom>
          </p:spPr>
        </p:pic>
      </p:grpSp>
      <p:sp>
        <p:nvSpPr>
          <p:cNvPr id="24" name="Rectangle: Rounded Corners 14">
            <a:extLst>
              <a:ext uri="{FF2B5EF4-FFF2-40B4-BE49-F238E27FC236}">
                <a16:creationId xmlns:a16="http://schemas.microsoft.com/office/drawing/2014/main" id="{6E8384A4-18C5-F1FB-8284-D80F2D3C6CB6}"/>
              </a:ext>
            </a:extLst>
          </p:cNvPr>
          <p:cNvSpPr/>
          <p:nvPr/>
        </p:nvSpPr>
        <p:spPr>
          <a:xfrm>
            <a:off x="5917915" y="2386912"/>
            <a:ext cx="5259767" cy="2801205"/>
          </a:xfrm>
          <a:custGeom>
            <a:avLst/>
            <a:gdLst>
              <a:gd name="connsiteX0" fmla="*/ 0 w 5259767"/>
              <a:gd name="connsiteY0" fmla="*/ 632932 h 2801205"/>
              <a:gd name="connsiteX1" fmla="*/ 632932 w 5259767"/>
              <a:gd name="connsiteY1" fmla="*/ 0 h 2801205"/>
              <a:gd name="connsiteX2" fmla="*/ 1258643 w 5259767"/>
              <a:gd name="connsiteY2" fmla="*/ 0 h 2801205"/>
              <a:gd name="connsiteX3" fmla="*/ 1844416 w 5259767"/>
              <a:gd name="connsiteY3" fmla="*/ 0 h 2801205"/>
              <a:gd name="connsiteX4" fmla="*/ 2390249 w 5259767"/>
              <a:gd name="connsiteY4" fmla="*/ 0 h 2801205"/>
              <a:gd name="connsiteX5" fmla="*/ 2976022 w 5259767"/>
              <a:gd name="connsiteY5" fmla="*/ 0 h 2801205"/>
              <a:gd name="connsiteX6" fmla="*/ 3641672 w 5259767"/>
              <a:gd name="connsiteY6" fmla="*/ 0 h 2801205"/>
              <a:gd name="connsiteX7" fmla="*/ 4626835 w 5259767"/>
              <a:gd name="connsiteY7" fmla="*/ 0 h 2801205"/>
              <a:gd name="connsiteX8" fmla="*/ 5259767 w 5259767"/>
              <a:gd name="connsiteY8" fmla="*/ 632932 h 2801205"/>
              <a:gd name="connsiteX9" fmla="*/ 5259767 w 5259767"/>
              <a:gd name="connsiteY9" fmla="*/ 1175419 h 2801205"/>
              <a:gd name="connsiteX10" fmla="*/ 5259767 w 5259767"/>
              <a:gd name="connsiteY10" fmla="*/ 1671846 h 2801205"/>
              <a:gd name="connsiteX11" fmla="*/ 5259767 w 5259767"/>
              <a:gd name="connsiteY11" fmla="*/ 2168273 h 2801205"/>
              <a:gd name="connsiteX12" fmla="*/ 4626835 w 5259767"/>
              <a:gd name="connsiteY12" fmla="*/ 2801205 h 2801205"/>
              <a:gd name="connsiteX13" fmla="*/ 3881306 w 5259767"/>
              <a:gd name="connsiteY13" fmla="*/ 2801205 h 2801205"/>
              <a:gd name="connsiteX14" fmla="*/ 3295534 w 5259767"/>
              <a:gd name="connsiteY14" fmla="*/ 2801205 h 2801205"/>
              <a:gd name="connsiteX15" fmla="*/ 2550005 w 5259767"/>
              <a:gd name="connsiteY15" fmla="*/ 2801205 h 2801205"/>
              <a:gd name="connsiteX16" fmla="*/ 1884355 w 5259767"/>
              <a:gd name="connsiteY16" fmla="*/ 2801205 h 2801205"/>
              <a:gd name="connsiteX17" fmla="*/ 632932 w 5259767"/>
              <a:gd name="connsiteY17" fmla="*/ 2801205 h 2801205"/>
              <a:gd name="connsiteX18" fmla="*/ 0 w 5259767"/>
              <a:gd name="connsiteY18" fmla="*/ 2168273 h 2801205"/>
              <a:gd name="connsiteX19" fmla="*/ 0 w 5259767"/>
              <a:gd name="connsiteY19" fmla="*/ 1625786 h 2801205"/>
              <a:gd name="connsiteX20" fmla="*/ 0 w 5259767"/>
              <a:gd name="connsiteY20" fmla="*/ 1129359 h 2801205"/>
              <a:gd name="connsiteX21" fmla="*/ 0 w 5259767"/>
              <a:gd name="connsiteY21" fmla="*/ 632932 h 28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767" h="2801205" fill="none" extrusionOk="0">
                <a:moveTo>
                  <a:pt x="0" y="632932"/>
                </a:moveTo>
                <a:cubicBezTo>
                  <a:pt x="25556" y="240354"/>
                  <a:pt x="304362" y="-23088"/>
                  <a:pt x="632932" y="0"/>
                </a:cubicBezTo>
                <a:cubicBezTo>
                  <a:pt x="924564" y="8916"/>
                  <a:pt x="1084508" y="-3523"/>
                  <a:pt x="1258643" y="0"/>
                </a:cubicBezTo>
                <a:cubicBezTo>
                  <a:pt x="1432778" y="3523"/>
                  <a:pt x="1626253" y="-13945"/>
                  <a:pt x="1844416" y="0"/>
                </a:cubicBezTo>
                <a:cubicBezTo>
                  <a:pt x="2062579" y="13945"/>
                  <a:pt x="2213890" y="19505"/>
                  <a:pt x="2390249" y="0"/>
                </a:cubicBezTo>
                <a:cubicBezTo>
                  <a:pt x="2566608" y="-19505"/>
                  <a:pt x="2732890" y="-16885"/>
                  <a:pt x="2976022" y="0"/>
                </a:cubicBezTo>
                <a:cubicBezTo>
                  <a:pt x="3219154" y="16885"/>
                  <a:pt x="3493681" y="14515"/>
                  <a:pt x="3641672" y="0"/>
                </a:cubicBezTo>
                <a:cubicBezTo>
                  <a:pt x="3789663" y="-14515"/>
                  <a:pt x="4288371" y="18733"/>
                  <a:pt x="4626835" y="0"/>
                </a:cubicBezTo>
                <a:cubicBezTo>
                  <a:pt x="5023925" y="4038"/>
                  <a:pt x="5248715" y="280242"/>
                  <a:pt x="5259767" y="632932"/>
                </a:cubicBezTo>
                <a:cubicBezTo>
                  <a:pt x="5262623" y="837058"/>
                  <a:pt x="5285804" y="1063712"/>
                  <a:pt x="5259767" y="1175419"/>
                </a:cubicBezTo>
                <a:cubicBezTo>
                  <a:pt x="5233730" y="1287126"/>
                  <a:pt x="5268843" y="1549198"/>
                  <a:pt x="5259767" y="1671846"/>
                </a:cubicBezTo>
                <a:cubicBezTo>
                  <a:pt x="5250691" y="1794494"/>
                  <a:pt x="5255068" y="1941266"/>
                  <a:pt x="5259767" y="2168273"/>
                </a:cubicBezTo>
                <a:cubicBezTo>
                  <a:pt x="5281423" y="2521932"/>
                  <a:pt x="5058989" y="2777738"/>
                  <a:pt x="4626835" y="2801205"/>
                </a:cubicBezTo>
                <a:cubicBezTo>
                  <a:pt x="4284701" y="2801653"/>
                  <a:pt x="4170798" y="2835964"/>
                  <a:pt x="3881306" y="2801205"/>
                </a:cubicBezTo>
                <a:cubicBezTo>
                  <a:pt x="3591814" y="2766446"/>
                  <a:pt x="3485008" y="2815152"/>
                  <a:pt x="3295534" y="2801205"/>
                </a:cubicBezTo>
                <a:cubicBezTo>
                  <a:pt x="3106060" y="2787258"/>
                  <a:pt x="2782383" y="2804065"/>
                  <a:pt x="2550005" y="2801205"/>
                </a:cubicBezTo>
                <a:cubicBezTo>
                  <a:pt x="2317627" y="2798345"/>
                  <a:pt x="2163690" y="2809827"/>
                  <a:pt x="1884355" y="2801205"/>
                </a:cubicBezTo>
                <a:cubicBezTo>
                  <a:pt x="1605020" y="2792584"/>
                  <a:pt x="1194370" y="2845503"/>
                  <a:pt x="632932" y="2801205"/>
                </a:cubicBezTo>
                <a:cubicBezTo>
                  <a:pt x="298806" y="2805599"/>
                  <a:pt x="14846" y="2493571"/>
                  <a:pt x="0" y="2168273"/>
                </a:cubicBezTo>
                <a:cubicBezTo>
                  <a:pt x="-8205" y="1997813"/>
                  <a:pt x="4522" y="1749215"/>
                  <a:pt x="0" y="1625786"/>
                </a:cubicBezTo>
                <a:cubicBezTo>
                  <a:pt x="-4522" y="1502357"/>
                  <a:pt x="21203" y="1321439"/>
                  <a:pt x="0" y="1129359"/>
                </a:cubicBezTo>
                <a:cubicBezTo>
                  <a:pt x="-21203" y="937279"/>
                  <a:pt x="-22335" y="878032"/>
                  <a:pt x="0" y="632932"/>
                </a:cubicBezTo>
                <a:close/>
              </a:path>
              <a:path w="5259767" h="2801205" stroke="0" extrusionOk="0">
                <a:moveTo>
                  <a:pt x="0" y="632932"/>
                </a:moveTo>
                <a:cubicBezTo>
                  <a:pt x="-21871" y="306328"/>
                  <a:pt x="301492" y="76648"/>
                  <a:pt x="632932" y="0"/>
                </a:cubicBezTo>
                <a:cubicBezTo>
                  <a:pt x="834891" y="-12473"/>
                  <a:pt x="952097" y="10341"/>
                  <a:pt x="1218704" y="0"/>
                </a:cubicBezTo>
                <a:cubicBezTo>
                  <a:pt x="1485311" y="-10341"/>
                  <a:pt x="1689483" y="-25618"/>
                  <a:pt x="1844416" y="0"/>
                </a:cubicBezTo>
                <a:cubicBezTo>
                  <a:pt x="1999349" y="25618"/>
                  <a:pt x="2118851" y="18816"/>
                  <a:pt x="2390249" y="0"/>
                </a:cubicBezTo>
                <a:cubicBezTo>
                  <a:pt x="2661647" y="-18816"/>
                  <a:pt x="2900781" y="2118"/>
                  <a:pt x="3095839" y="0"/>
                </a:cubicBezTo>
                <a:cubicBezTo>
                  <a:pt x="3290897" y="-2118"/>
                  <a:pt x="3370421" y="-6169"/>
                  <a:pt x="3641672" y="0"/>
                </a:cubicBezTo>
                <a:cubicBezTo>
                  <a:pt x="3912923" y="6169"/>
                  <a:pt x="4396110" y="45145"/>
                  <a:pt x="4626835" y="0"/>
                </a:cubicBezTo>
                <a:cubicBezTo>
                  <a:pt x="4898350" y="-8762"/>
                  <a:pt x="5281837" y="309926"/>
                  <a:pt x="5259767" y="632932"/>
                </a:cubicBezTo>
                <a:cubicBezTo>
                  <a:pt x="5261087" y="773759"/>
                  <a:pt x="5259859" y="973815"/>
                  <a:pt x="5259767" y="1129359"/>
                </a:cubicBezTo>
                <a:cubicBezTo>
                  <a:pt x="5259675" y="1284903"/>
                  <a:pt x="5257497" y="1403490"/>
                  <a:pt x="5259767" y="1595079"/>
                </a:cubicBezTo>
                <a:cubicBezTo>
                  <a:pt x="5262037" y="1786668"/>
                  <a:pt x="5264941" y="1900258"/>
                  <a:pt x="5259767" y="2168273"/>
                </a:cubicBezTo>
                <a:cubicBezTo>
                  <a:pt x="5258469" y="2480095"/>
                  <a:pt x="4906344" y="2769436"/>
                  <a:pt x="4626835" y="2801205"/>
                </a:cubicBezTo>
                <a:cubicBezTo>
                  <a:pt x="4334437" y="2835042"/>
                  <a:pt x="4214116" y="2797550"/>
                  <a:pt x="3921245" y="2801205"/>
                </a:cubicBezTo>
                <a:cubicBezTo>
                  <a:pt x="3628374" y="2804861"/>
                  <a:pt x="3430448" y="2786676"/>
                  <a:pt x="3295534" y="2801205"/>
                </a:cubicBezTo>
                <a:cubicBezTo>
                  <a:pt x="3160620" y="2815734"/>
                  <a:pt x="2919093" y="2797935"/>
                  <a:pt x="2669823" y="2801205"/>
                </a:cubicBezTo>
                <a:cubicBezTo>
                  <a:pt x="2420553" y="2804475"/>
                  <a:pt x="2252033" y="2815526"/>
                  <a:pt x="2084050" y="2801205"/>
                </a:cubicBezTo>
                <a:cubicBezTo>
                  <a:pt x="1916067" y="2786884"/>
                  <a:pt x="1688244" y="2808687"/>
                  <a:pt x="1458339" y="2801205"/>
                </a:cubicBezTo>
                <a:cubicBezTo>
                  <a:pt x="1228434" y="2793723"/>
                  <a:pt x="937283" y="2794867"/>
                  <a:pt x="632932" y="2801205"/>
                </a:cubicBezTo>
                <a:cubicBezTo>
                  <a:pt x="328169" y="2818656"/>
                  <a:pt x="-8843" y="2557870"/>
                  <a:pt x="0" y="2168273"/>
                </a:cubicBezTo>
                <a:cubicBezTo>
                  <a:pt x="2651" y="1923627"/>
                  <a:pt x="932" y="1900013"/>
                  <a:pt x="0" y="1641139"/>
                </a:cubicBezTo>
                <a:cubicBezTo>
                  <a:pt x="-932" y="1382265"/>
                  <a:pt x="10134" y="1268841"/>
                  <a:pt x="0" y="1160066"/>
                </a:cubicBezTo>
                <a:cubicBezTo>
                  <a:pt x="-10134" y="1051291"/>
                  <a:pt x="25965" y="863002"/>
                  <a:pt x="0" y="63293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39" name="Picture 38"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618" y="1608469"/>
            <a:ext cx="5823870" cy="975993"/>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6174827" y="1632914"/>
            <a:ext cx="450192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a:rPr>
              <a:t>KIỆT XUẤT </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ndParaRPr>
          </a:p>
        </p:txBody>
      </p:sp>
      <p:sp>
        <p:nvSpPr>
          <p:cNvPr id="41" name="TextBox 40">
            <a:extLst>
              <a:ext uri="{FF2B5EF4-FFF2-40B4-BE49-F238E27FC236}">
                <a16:creationId xmlns:a16="http://schemas.microsoft.com/office/drawing/2014/main" id="{C64EAD11-3F10-7D55-9313-D939722F8F02}"/>
              </a:ext>
            </a:extLst>
          </p:cNvPr>
          <p:cNvSpPr txBox="1"/>
          <p:nvPr/>
        </p:nvSpPr>
        <p:spPr>
          <a:xfrm>
            <a:off x="5867562" y="2549643"/>
            <a:ext cx="5095982" cy="2475742"/>
          </a:xfrm>
          <a:prstGeom prst="rect">
            <a:avLst/>
          </a:prstGeom>
          <a:noFill/>
        </p:spPr>
        <p:txBody>
          <a:bodyPr wrap="square">
            <a:spAutoFit/>
          </a:bodyPr>
          <a:lstStyle/>
          <a:p>
            <a:pPr marL="568325" lvl="0" algn="just">
              <a:lnSpc>
                <a:spcPct val="120000"/>
              </a:lnSpc>
            </a:pPr>
            <a:r>
              <a:rPr lang="en-US" sz="4400">
                <a:solidFill>
                  <a:srgbClr val="000000"/>
                </a:solidFill>
                <a:latin typeface="Calibri" panose="020F0502020204030204"/>
              </a:rPr>
              <a:t>V</a:t>
            </a:r>
            <a:r>
              <a:rPr lang="vi-VN" sz="4400">
                <a:solidFill>
                  <a:srgbClr val="000000"/>
                </a:solidFill>
                <a:latin typeface="Calibri" panose="020F0502020204030204"/>
              </a:rPr>
              <a:t>ượt trội hẳn lên về giá trị, tài năng so với bình thường</a:t>
            </a:r>
            <a:endParaRPr kumimoji="0" lang="en-US" sz="4400" b="0" i="0" u="none" strike="noStrike" kern="1200" cap="none" spc="0" normalizeH="0" baseline="0" noProof="0" dirty="0">
              <a:ln>
                <a:noFill/>
              </a:ln>
              <a:solidFill>
                <a:srgbClr val="000000"/>
              </a:solidFill>
              <a:effectLst/>
              <a:uLnTx/>
              <a:uFillTx/>
              <a:latin typeface="Calibri" panose="020F0502020204030204"/>
            </a:endParaRPr>
          </a:p>
        </p:txBody>
      </p:sp>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C350D-5327-4E44-B957-02B6FC2255C6}"/>
              </a:ext>
            </a:extLst>
          </p:cNvPr>
          <p:cNvPicPr>
            <a:picLocks noChangeAspect="1"/>
          </p:cNvPicPr>
          <p:nvPr/>
        </p:nvPicPr>
        <p:blipFill>
          <a:blip r:embed="rId7"/>
          <a:stretch>
            <a:fillRect/>
          </a:stretch>
        </p:blipFill>
        <p:spPr>
          <a:xfrm>
            <a:off x="0" y="123558"/>
            <a:ext cx="12192000" cy="1886355"/>
          </a:xfrm>
          <a:prstGeom prst="rect">
            <a:avLst/>
          </a:prstGeom>
        </p:spPr>
      </p:pic>
    </p:spTree>
    <p:extLst>
      <p:ext uri="{BB962C8B-B14F-4D97-AF65-F5344CB8AC3E}">
        <p14:creationId xmlns:p14="http://schemas.microsoft.com/office/powerpoint/2010/main" val="1809900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edge">
                                      <p:cBhvr>
                                        <p:cTn id="7" dur="2000"/>
                                        <p:tgtEl>
                                          <p:spTgt spid="40"/>
                                        </p:tgtEl>
                                      </p:cBhvr>
                                    </p:animEffect>
                                  </p:childTnLst>
                                </p:cTn>
                              </p:par>
                              <p:par>
                                <p:cTn id="8" presetID="2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2000"/>
                                        <p:tgtEl>
                                          <p:spTgt spid="3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edge">
                                      <p:cBhvr>
                                        <p:cTn id="13" dur="2000"/>
                                        <p:tgtEl>
                                          <p:spTgt spid="41"/>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622" t="21818" r="65469" b="33864"/>
          <a:stretch/>
        </p:blipFill>
        <p:spPr>
          <a:xfrm>
            <a:off x="3509420" y="2208135"/>
            <a:ext cx="4480560" cy="2971800"/>
          </a:xfrm>
          <a:prstGeom prst="rect">
            <a:avLst/>
          </a:prstGeom>
        </p:spPr>
      </p:pic>
      <p:sp>
        <p:nvSpPr>
          <p:cNvPr id="8" name="TextBox 7">
            <a:extLst>
              <a:ext uri="{FF2B5EF4-FFF2-40B4-BE49-F238E27FC236}">
                <a16:creationId xmlns:a16="http://schemas.microsoft.com/office/drawing/2014/main" id="{B3EF1E69-6601-2B02-5257-1427DC8A43ED}"/>
              </a:ext>
            </a:extLst>
          </p:cNvPr>
          <p:cNvSpPr txBox="1"/>
          <p:nvPr/>
        </p:nvSpPr>
        <p:spPr>
          <a:xfrm>
            <a:off x="2180607" y="869806"/>
            <a:ext cx="7772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6" name="TextBox 15">
            <a:extLst>
              <a:ext uri="{FF2B5EF4-FFF2-40B4-BE49-F238E27FC236}">
                <a16:creationId xmlns:a16="http://schemas.microsoft.com/office/drawing/2014/main" id="{BEDCF801-DC21-88FC-3528-AB17B23BBCF4}"/>
              </a:ext>
            </a:extLst>
          </p:cNvPr>
          <p:cNvSpPr txBox="1"/>
          <p:nvPr/>
        </p:nvSpPr>
        <p:spPr>
          <a:xfrm>
            <a:off x="2442258" y="4286345"/>
            <a:ext cx="7387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50" normalizeH="0" baseline="0" noProof="0" dirty="0">
              <a:ln w="0"/>
              <a:solidFill>
                <a:srgbClr val="00CC00"/>
              </a:solidFill>
              <a:effectLst>
                <a:innerShdw blurRad="63500" dist="50800" dir="13500000">
                  <a:srgbClr val="000000">
                    <a:alpha val="50000"/>
                  </a:srgbClr>
                </a:innerShdw>
              </a:effectLst>
              <a:uLnTx/>
              <a:uFillTx/>
              <a:latin typeface="SVN-Poky's" panose="020B0606040200020203" pitchFamily="34" charset="0"/>
              <a:ea typeface="+mn-ea"/>
              <a:cs typeface="+mn-cs"/>
            </a:endParaRPr>
          </a:p>
        </p:txBody>
      </p:sp>
      <p:pic>
        <p:nvPicPr>
          <p:cNvPr id="2" name="Picture 1">
            <a:extLst>
              <a:ext uri="{FF2B5EF4-FFF2-40B4-BE49-F238E27FC236}">
                <a16:creationId xmlns:a16="http://schemas.microsoft.com/office/drawing/2014/main" id="{7FA258B0-E15A-4C3B-ADA9-543C81684C5F}"/>
              </a:ext>
            </a:extLst>
          </p:cNvPr>
          <p:cNvPicPr>
            <a:picLocks noChangeAspect="1"/>
          </p:cNvPicPr>
          <p:nvPr/>
        </p:nvPicPr>
        <p:blipFill>
          <a:blip r:embed="rId4"/>
          <a:stretch>
            <a:fillRect/>
          </a:stretch>
        </p:blipFill>
        <p:spPr>
          <a:xfrm>
            <a:off x="95170" y="1285304"/>
            <a:ext cx="11309060" cy="4487045"/>
          </a:xfrm>
          <a:prstGeom prst="rect">
            <a:avLst/>
          </a:prstGeom>
        </p:spPr>
      </p:pic>
      <p:sp>
        <p:nvSpPr>
          <p:cNvPr id="3" name="TextBox 2">
            <a:extLst>
              <a:ext uri="{FF2B5EF4-FFF2-40B4-BE49-F238E27FC236}">
                <a16:creationId xmlns:a16="http://schemas.microsoft.com/office/drawing/2014/main" id="{0293E451-7241-18C6-7102-2E725BB0B268}"/>
              </a:ext>
            </a:extLst>
          </p:cNvPr>
          <p:cNvSpPr txBox="1"/>
          <p:nvPr/>
        </p:nvSpPr>
        <p:spPr>
          <a:xfrm>
            <a:off x="1439056" y="6503658"/>
            <a:ext cx="1214204" cy="369332"/>
          </a:xfrm>
          <a:prstGeom prst="rect">
            <a:avLst/>
          </a:prstGeom>
          <a:noFill/>
        </p:spPr>
        <p:txBody>
          <a:bodyPr wrap="square" rtlCol="0">
            <a:spAutoFit/>
          </a:bodyPr>
          <a:lstStyle/>
          <a:p>
            <a:r>
              <a:rPr lang="en-US"/>
              <a:t>1</a:t>
            </a:r>
          </a:p>
        </p:txBody>
      </p:sp>
    </p:spTree>
    <p:extLst>
      <p:ext uri="{BB962C8B-B14F-4D97-AF65-F5344CB8AC3E}">
        <p14:creationId xmlns:p14="http://schemas.microsoft.com/office/powerpoint/2010/main" val="303077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348304" y="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8" name="Rectangle: Rounded Corners 8">
            <a:extLst>
              <a:ext uri="{FF2B5EF4-FFF2-40B4-BE49-F238E27FC236}">
                <a16:creationId xmlns:a16="http://schemas.microsoft.com/office/drawing/2014/main" id="{DCE0D35D-9D67-F501-6E29-A4F0EED92121}"/>
              </a:ext>
            </a:extLst>
          </p:cNvPr>
          <p:cNvSpPr/>
          <p:nvPr/>
        </p:nvSpPr>
        <p:spPr>
          <a:xfrm>
            <a:off x="348304" y="1243173"/>
            <a:ext cx="7151933" cy="615186"/>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b="1" i="1" dirty="0">
                <a:solidFill>
                  <a:srgbClr val="00B0F0"/>
                </a:solidFill>
                <a:latin typeface="Calibri" panose="020F0502020204030204" pitchFamily="34" charset="0"/>
                <a:cs typeface="Calibri" panose="020F0502020204030204" pitchFamily="34" charset="0"/>
              </a:rPr>
              <a:t>1</a:t>
            </a:r>
            <a:r>
              <a:rPr lang="vi-VN" sz="2800" b="1" i="1">
                <a:solidFill>
                  <a:srgbClr val="00B0F0"/>
                </a:solidFill>
                <a:latin typeface="Calibri" panose="020F0502020204030204" pitchFamily="34" charset="0"/>
                <a:cs typeface="Calibri" panose="020F0502020204030204" pitchFamily="34" charset="0"/>
              </a:rPr>
              <a:t>. 	Bố tặng quà gì cho Xti-vơn Hoóc-king?</a:t>
            </a: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4088096" y="2183273"/>
            <a:ext cx="7316217" cy="615187"/>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b="1" i="1">
                <a:solidFill>
                  <a:schemeClr val="accent2">
                    <a:lumMod val="75000"/>
                  </a:schemeClr>
                </a:solidFill>
                <a:latin typeface="Calibri" panose="020F0502020204030204" pitchFamily="34" charset="0"/>
                <a:cs typeface="Calibri" panose="020F0502020204030204" pitchFamily="34" charset="0"/>
              </a:rPr>
              <a:t>2. Hoóc-king làm gì với món quà của bố?</a:t>
            </a:r>
            <a:endParaRPr lang="en-US" sz="2800" b="1" i="1" dirty="0">
              <a:solidFill>
                <a:schemeClr val="accent2">
                  <a:lumMod val="75000"/>
                </a:schemeClr>
              </a:solidFill>
              <a:latin typeface="Calibri" panose="020F0502020204030204" pitchFamily="34" charset="0"/>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48302" y="3153471"/>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b="1" i="1">
                <a:solidFill>
                  <a:srgbClr val="7030A0"/>
                </a:solidFill>
                <a:latin typeface="Calibri" panose="020F0502020204030204" pitchFamily="34" charset="0"/>
                <a:cs typeface="Calibri" panose="020F0502020204030204" pitchFamily="34" charset="0"/>
              </a:rPr>
              <a:t>3. Câu nói của Hoóc-king: "Nhất định con sẽ tìm ra câu trả lời." cho thấy điều gì?</a:t>
            </a: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386258"/>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800" b="1" i="1" dirty="0">
                <a:solidFill>
                  <a:srgbClr val="C00000"/>
                </a:solidFill>
                <a:latin typeface="Calibri" panose="020F0502020204030204" pitchFamily="34" charset="0"/>
                <a:cs typeface="Calibri" panose="020F0502020204030204" pitchFamily="34" charset="0"/>
              </a:rPr>
              <a:t>4</a:t>
            </a:r>
            <a:r>
              <a:rPr lang="vi-VN" sz="2800" b="1" i="1">
                <a:solidFill>
                  <a:srgbClr val="C00000"/>
                </a:solidFill>
                <a:latin typeface="Calibri" panose="020F0502020204030204" pitchFamily="34" charset="0"/>
                <a:cs typeface="Calibri" panose="020F0502020204030204" pitchFamily="34" charset="0"/>
              </a:rPr>
              <a:t>. Hoóc-king đã làm những gì để tự trả lời câu hỏi của mình? Bố đã giúp đỡ cậu thế nào?</a:t>
            </a: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i="1">
                <a:solidFill>
                  <a:schemeClr val="accent4">
                    <a:lumMod val="75000"/>
                  </a:schemeClr>
                </a:solidFill>
                <a:latin typeface="Calibri" panose="020F0502020204030204" pitchFamily="34" charset="0"/>
                <a:cs typeface="Calibri" panose="020F0502020204030204" pitchFamily="34" charset="0"/>
              </a:rPr>
              <a:t>5. </a:t>
            </a:r>
            <a:r>
              <a:rPr lang="vi-VN" sz="2800" b="1" i="1">
                <a:solidFill>
                  <a:schemeClr val="accent4">
                    <a:lumMod val="75000"/>
                  </a:schemeClr>
                </a:solidFill>
                <a:latin typeface="Calibri" panose="020F0502020204030204" pitchFamily="34" charset="0"/>
                <a:cs typeface="Calibri" panose="020F0502020204030204" pitchFamily="34" charset="0"/>
              </a:rPr>
              <a:t>Theo em, nhờ đâu Hoóc-king trở thành nhà khoa học kiệt xuất của nhân loại?</a:t>
            </a:r>
          </a:p>
        </p:txBody>
      </p:sp>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ppt_y</p:attrName>
                                        </p:attrNameLst>
                                      </p:cBhvr>
                                      <p:tavLst>
                                        <p:tav tm="0">
                                          <p:val>
                                            <p:strVal val="#ppt_y+#ppt_h*1.125000"/>
                                          </p:val>
                                        </p:tav>
                                        <p:tav tm="100000">
                                          <p:val>
                                            <p:strVal val="#ppt_y"/>
                                          </p:val>
                                        </p:tav>
                                      </p:tavLst>
                                    </p:anim>
                                    <p:animEffect transition="in" filter="wipe(up)">
                                      <p:cBhvr>
                                        <p:cTn id="16" dur="500"/>
                                        <p:tgtEl>
                                          <p:spTgt spid="1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nhóm</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4 </a:t>
            </a:r>
          </a:p>
          <a:p>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trả</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lời</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6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hỏi</a:t>
            </a:r>
            <a:endParaRPr lang="en-US"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8101" y="1239455"/>
            <a:ext cx="3158934" cy="1987898"/>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775303"/>
            <a:ext cx="8599741" cy="916201"/>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1" i="1" dirty="0">
                <a:solidFill>
                  <a:srgbClr val="00B0F0"/>
                </a:solidFill>
                <a:latin typeface="Calibri" panose="020F0502020204030204" pitchFamily="34" charset="0"/>
                <a:cs typeface="Calibri" panose="020F0502020204030204" pitchFamily="34" charset="0"/>
              </a:rPr>
              <a:t>1</a:t>
            </a:r>
            <a:r>
              <a:rPr lang="vi-VN" sz="3600" b="1" i="1">
                <a:solidFill>
                  <a:srgbClr val="00B0F0"/>
                </a:solidFill>
                <a:latin typeface="Calibri" panose="020F0502020204030204" pitchFamily="34" charset="0"/>
                <a:cs typeface="Calibri" panose="020F0502020204030204" pitchFamily="34" charset="0"/>
              </a:rPr>
              <a:t>. Bố tặng quà gì cho Xti-vơn Hoóc-king?</a:t>
            </a: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126521" cy="3310334"/>
            <a:chOff x="364965" y="2746943"/>
            <a:chExt cx="11126521" cy="3310334"/>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1" cy="3310334"/>
              <a:chOff x="592708" y="2229520"/>
              <a:chExt cx="11126521" cy="3310334"/>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190335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039563" y="4136555"/>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192733" cy="1569660"/>
            </a:xfrm>
            <a:prstGeom prst="rect">
              <a:avLst/>
            </a:prstGeom>
            <a:noFill/>
          </p:spPr>
          <p:txBody>
            <a:bodyPr wrap="square" rtlCol="0">
              <a:spAutoFit/>
            </a:bodyPr>
            <a:lstStyle/>
            <a:p>
              <a:pPr algn="ctr"/>
              <a:r>
                <a:rPr lang="en-US" sz="4800" b="1">
                  <a:solidFill>
                    <a:schemeClr val="accent2">
                      <a:lumMod val="75000"/>
                    </a:schemeClr>
                  </a:solidFill>
                </a:rPr>
                <a:t>Bố tặng cho Hoóc-king một cái kính viễn vọng</a:t>
              </a:r>
            </a:p>
          </p:txBody>
        </p:sp>
      </p:grpSp>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266008" y="2788852"/>
            <a:ext cx="11689600" cy="3715759"/>
            <a:chOff x="364965" y="2746943"/>
            <a:chExt cx="11689600" cy="3715759"/>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89600" cy="3715759"/>
              <a:chOff x="592708" y="2229520"/>
              <a:chExt cx="11689600" cy="3715759"/>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185603"/>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02642" y="4541980"/>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Calibri" panose="020F0502020204030204"/>
                  <a:ea typeface="+mn-ea"/>
                  <a:cs typeface="+mn-cs"/>
                </a:rPr>
                <a:t>Hoóc-king dùng kính viễn vọng bố tặng để quan sát bầu trời vào mỗi tối</a:t>
              </a: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3268443" y="1879538"/>
            <a:ext cx="860686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vi-VN" sz="3600" b="1" i="1">
                <a:solidFill>
                  <a:schemeClr val="accent2">
                    <a:lumMod val="75000"/>
                  </a:schemeClr>
                </a:solidFill>
                <a:latin typeface="Calibri" panose="020F0502020204030204" pitchFamily="34" charset="0"/>
                <a:cs typeface="Calibri" panose="020F0502020204030204" pitchFamily="34" charset="0"/>
              </a:rPr>
              <a:t>2. Hoóc-king làm gì với món quà của bố?</a:t>
            </a:r>
            <a:endParaRPr lang="en-US" sz="3600" b="1" i="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9971" y="11889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Câu nói của Hoóc-king: “Nhất định con sẽ tìm ra câu trả lời.” cho thấy đam mê học hỏi, niềm tin và quyết tâm tìm tòi, khám phá của cậu.</a:t>
              </a: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8395006"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i="1">
                <a:solidFill>
                  <a:srgbClr val="7030A0"/>
                </a:solidFill>
                <a:latin typeface="Calibri" panose="020F0502020204030204" pitchFamily="34" charset="0"/>
                <a:cs typeface="Calibri" panose="020F0502020204030204" pitchFamily="34" charset="0"/>
              </a:rPr>
              <a:t>3. Câu nói của Hoóc-king: "Nhất định con sẽ tìm ra câu trả lời." cho thấy điều gì?</a:t>
            </a:r>
          </a:p>
        </p:txBody>
      </p:sp>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Calibri" panose="020F0502020204030204"/>
                  <a:ea typeface="+mn-ea"/>
                  <a:cs typeface="+mn-cs"/>
                </a:rPr>
                <a:t>Hoóc-king thường xuyên quan sát bầu trời rồi tìm cách lí giải cho nhữngthắc mắc của mình. Bố giúp cậu bằng cách mua cho cậu rất nhiều sách về Trái</a:t>
              </a:r>
              <a:r>
                <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rPr>
                <a:t> </a:t>
              </a:r>
              <a:r>
                <a:rPr kumimoji="0" lang="vi-VN" sz="3600" b="1" i="0" u="none" strike="noStrike" kern="1200" cap="none" spc="0" normalizeH="0" baseline="0" noProof="0">
                  <a:ln>
                    <a:noFill/>
                  </a:ln>
                  <a:solidFill>
                    <a:srgbClr val="7030A0"/>
                  </a:solidFill>
                  <a:effectLst/>
                  <a:uLnTx/>
                  <a:uFillTx/>
                  <a:latin typeface="Calibri" panose="020F0502020204030204"/>
                  <a:ea typeface="+mn-ea"/>
                  <a:cs typeface="+mn-cs"/>
                </a:rPr>
                <a:t>Đất và</a:t>
              </a:r>
              <a:r>
                <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rPr>
                <a:t> </a:t>
              </a:r>
              <a:r>
                <a:rPr kumimoji="0" lang="vi-VN" sz="3600" b="1" i="0" u="none" strike="noStrike" kern="1200" cap="none" spc="0" normalizeH="0" baseline="0" noProof="0">
                  <a:ln>
                    <a:noFill/>
                  </a:ln>
                  <a:solidFill>
                    <a:srgbClr val="7030A0"/>
                  </a:solidFill>
                  <a:effectLst/>
                  <a:uLnTx/>
                  <a:uFillTx/>
                  <a:latin typeface="Calibri" panose="020F0502020204030204"/>
                  <a:ea typeface="+mn-ea"/>
                  <a:cs typeface="+mn-cs"/>
                </a:rPr>
                <a:t>bầu trời</a:t>
              </a:r>
              <a:endParaRPr kumimoji="0" lang="en-US" sz="3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562603" y="1493885"/>
            <a:ext cx="8286689"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i="1" dirty="0">
                <a:solidFill>
                  <a:srgbClr val="C00000"/>
                </a:solidFill>
                <a:latin typeface="Calibri" panose="020F0502020204030204" pitchFamily="34" charset="0"/>
                <a:cs typeface="Calibri" panose="020F0502020204030204" pitchFamily="34" charset="0"/>
              </a:rPr>
              <a:t>4</a:t>
            </a:r>
            <a:r>
              <a:rPr lang="vi-VN" sz="3200" b="1" i="1">
                <a:solidFill>
                  <a:srgbClr val="C00000"/>
                </a:solidFill>
                <a:latin typeface="Calibri" panose="020F0502020204030204" pitchFamily="34" charset="0"/>
                <a:cs typeface="Calibri" panose="020F0502020204030204" pitchFamily="34" charset="0"/>
              </a:rPr>
              <a:t>. Hoóc-king đã làm những gì để tự trả lời câu hỏi của mình? Bố đã giúp đỡ cậu thế nào?</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9971" y="11889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36370" y="2834895"/>
            <a:ext cx="11650041" cy="3903540"/>
            <a:chOff x="316400" y="2549387"/>
            <a:chExt cx="11650041" cy="3903540"/>
          </a:xfrm>
        </p:grpSpPr>
        <p:grpSp>
          <p:nvGrpSpPr>
            <p:cNvPr id="3" name="Group 2">
              <a:extLst>
                <a:ext uri="{FF2B5EF4-FFF2-40B4-BE49-F238E27FC236}">
                  <a16:creationId xmlns:a16="http://schemas.microsoft.com/office/drawing/2014/main" id="{3AA5C37B-FBA1-4C29-AE32-D64BFDDB0A4C}"/>
                </a:ext>
              </a:extLst>
            </p:cNvPr>
            <p:cNvGrpSpPr/>
            <p:nvPr/>
          </p:nvGrpSpPr>
          <p:grpSpPr>
            <a:xfrm>
              <a:off x="316400" y="2549387"/>
              <a:ext cx="11650041" cy="3903540"/>
              <a:chOff x="544143" y="2031964"/>
              <a:chExt cx="11650041" cy="3903540"/>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2891633"/>
                <a:ext cx="10023589" cy="2308324"/>
              </a:xfrm>
              <a:custGeom>
                <a:avLst/>
                <a:gdLst>
                  <a:gd name="connsiteX0" fmla="*/ 0 w 10023589"/>
                  <a:gd name="connsiteY0" fmla="*/ 384728 h 2308324"/>
                  <a:gd name="connsiteX1" fmla="*/ 384728 w 10023589"/>
                  <a:gd name="connsiteY1" fmla="*/ 0 h 2308324"/>
                  <a:gd name="connsiteX2" fmla="*/ 9638861 w 10023589"/>
                  <a:gd name="connsiteY2" fmla="*/ 0 h 2308324"/>
                  <a:gd name="connsiteX3" fmla="*/ 10023589 w 10023589"/>
                  <a:gd name="connsiteY3" fmla="*/ 384728 h 2308324"/>
                  <a:gd name="connsiteX4" fmla="*/ 10023589 w 10023589"/>
                  <a:gd name="connsiteY4" fmla="*/ 1923596 h 2308324"/>
                  <a:gd name="connsiteX5" fmla="*/ 9638861 w 10023589"/>
                  <a:gd name="connsiteY5" fmla="*/ 2308324 h 2308324"/>
                  <a:gd name="connsiteX6" fmla="*/ 384728 w 10023589"/>
                  <a:gd name="connsiteY6" fmla="*/ 2308324 h 2308324"/>
                  <a:gd name="connsiteX7" fmla="*/ 0 w 10023589"/>
                  <a:gd name="connsiteY7" fmla="*/ 1923596 h 2308324"/>
                  <a:gd name="connsiteX8" fmla="*/ 0 w 10023589"/>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3589" h="2308324" fill="none" extrusionOk="0">
                    <a:moveTo>
                      <a:pt x="0" y="384728"/>
                    </a:moveTo>
                    <a:cubicBezTo>
                      <a:pt x="1896" y="160016"/>
                      <a:pt x="152842" y="10744"/>
                      <a:pt x="384728" y="0"/>
                    </a:cubicBezTo>
                    <a:cubicBezTo>
                      <a:pt x="4024069" y="-73180"/>
                      <a:pt x="6532698" y="86135"/>
                      <a:pt x="9638861" y="0"/>
                    </a:cubicBezTo>
                    <a:cubicBezTo>
                      <a:pt x="9887169" y="10667"/>
                      <a:pt x="10001326" y="162249"/>
                      <a:pt x="10023589" y="384728"/>
                    </a:cubicBezTo>
                    <a:cubicBezTo>
                      <a:pt x="9895556" y="629894"/>
                      <a:pt x="9926652" y="1266595"/>
                      <a:pt x="10023589" y="1923596"/>
                    </a:cubicBezTo>
                    <a:cubicBezTo>
                      <a:pt x="10013847" y="2135016"/>
                      <a:pt x="9865669" y="2290362"/>
                      <a:pt x="9638861" y="2308324"/>
                    </a:cubicBezTo>
                    <a:cubicBezTo>
                      <a:pt x="8374649" y="2353184"/>
                      <a:pt x="4413367" y="2425946"/>
                      <a:pt x="384728" y="2308324"/>
                    </a:cubicBezTo>
                    <a:cubicBezTo>
                      <a:pt x="170868" y="2311283"/>
                      <a:pt x="31234" y="2118056"/>
                      <a:pt x="0" y="1923596"/>
                    </a:cubicBezTo>
                    <a:cubicBezTo>
                      <a:pt x="68058" y="1530397"/>
                      <a:pt x="-88038" y="928070"/>
                      <a:pt x="0" y="384728"/>
                    </a:cubicBezTo>
                    <a:close/>
                  </a:path>
                  <a:path w="10023589" h="2308324" stroke="0" extrusionOk="0">
                    <a:moveTo>
                      <a:pt x="0" y="384728"/>
                    </a:moveTo>
                    <a:cubicBezTo>
                      <a:pt x="688" y="176614"/>
                      <a:pt x="159439" y="-16195"/>
                      <a:pt x="384728" y="0"/>
                    </a:cubicBezTo>
                    <a:cubicBezTo>
                      <a:pt x="2480451" y="33707"/>
                      <a:pt x="7855541" y="-162475"/>
                      <a:pt x="9638861" y="0"/>
                    </a:cubicBezTo>
                    <a:cubicBezTo>
                      <a:pt x="9884320" y="-10129"/>
                      <a:pt x="9990082" y="197329"/>
                      <a:pt x="10023589" y="384728"/>
                    </a:cubicBezTo>
                    <a:cubicBezTo>
                      <a:pt x="9976172" y="909718"/>
                      <a:pt x="9976110" y="1516757"/>
                      <a:pt x="10023589" y="1923596"/>
                    </a:cubicBezTo>
                    <a:cubicBezTo>
                      <a:pt x="10027101" y="2139009"/>
                      <a:pt x="9847813" y="2306601"/>
                      <a:pt x="9638861" y="2308324"/>
                    </a:cubicBezTo>
                    <a:cubicBezTo>
                      <a:pt x="5365232" y="2361175"/>
                      <a:pt x="3366215"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44143" y="2031964"/>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14518" y="4532205"/>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290758" y="3463502"/>
              <a:ext cx="98563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Hoóc-king trở thành nhà khoa</a:t>
              </a:r>
              <a:r>
                <a:rPr kumimoji="0" lang="en-US"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học kiệt xuất của nhân loại nhờ tư chất thông minh, sự ham mê học hỏi, không ngừng tìm</a:t>
              </a:r>
              <a:r>
                <a:rPr kumimoji="0" lang="en-US"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tòi, khám phá và nhờ sự ủng hộ từ gia đình.</a:t>
              </a:r>
              <a:endParaRPr kumimoji="0" lang="en-US"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61378"/>
            <a:ext cx="8395006" cy="129062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5</a:t>
            </a:r>
            <a:r>
              <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Theo em, nhờ</a:t>
            </a:r>
            <a:r>
              <a:rPr kumimoji="0" lang="en-US" sz="3200" b="1" i="1" u="none" strike="noStrike" kern="1200" cap="none" spc="0" normalizeH="0" noProof="0">
                <a:ln>
                  <a:noFill/>
                </a:ln>
                <a:solidFill>
                  <a:srgbClr val="7030A0"/>
                </a:solidFill>
                <a:effectLst/>
                <a:uLnTx/>
                <a:uFillTx/>
                <a:latin typeface="Calibri" panose="020F0502020204030204" pitchFamily="34" charset="0"/>
                <a:ea typeface="+mn-ea"/>
                <a:cs typeface="Calibri" panose="020F0502020204030204" pitchFamily="34" charset="0"/>
              </a:rPr>
              <a:t> đâu Hoóc-kinh trở thành nhà khoa học kiệt xuất của nhân loại?</a:t>
            </a:r>
            <a:endParaRPr kumimoji="0" lang="vi-VN" sz="3200" b="1" i="1"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algn="just"/>
            <a:r>
              <a:rPr lang="vi-VN" sz="6000" dirty="0">
                <a:solidFill>
                  <a:srgbClr val="FF0000"/>
                </a:solidFill>
                <a:latin typeface="Calibri" panose="020F0502020204030204" pitchFamily="34" charset="0"/>
                <a:cs typeface="Calibri" panose="020F0502020204030204" pitchFamily="34" charset="0"/>
              </a:rPr>
              <a:t>Theo em, nội dung chính của bài là gì?</a:t>
            </a:r>
            <a:endParaRPr lang="en-US" sz="6000" b="1"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7518390" cy="3046988"/>
          </a:xfrm>
          <a:prstGeom prst="rect">
            <a:avLst/>
          </a:prstGeom>
          <a:noFill/>
        </p:spPr>
        <p:txBody>
          <a:bodyPr wrap="square" rtlCol="0">
            <a:spAutoFit/>
          </a:bodyPr>
          <a:lstStyle/>
          <a:p>
            <a:pPr algn="just"/>
            <a:r>
              <a:rPr lang="vi-VN" sz="4800">
                <a:solidFill>
                  <a:srgbClr val="002060"/>
                </a:solidFill>
                <a:latin typeface="Calibri" panose="020F0502020204030204" pitchFamily="34" charset="0"/>
                <a:cs typeface="Calibri" panose="020F0502020204030204" pitchFamily="34" charset="0"/>
              </a:rPr>
              <a:t>Nhờ ham mê học hỏi, tìm tòi, khám phá,</a:t>
            </a:r>
            <a:r>
              <a:rPr lang="en-US" sz="4800">
                <a:solidFill>
                  <a:srgbClr val="002060"/>
                </a:solidFill>
                <a:latin typeface="Calibri" panose="020F0502020204030204" pitchFamily="34" charset="0"/>
                <a:cs typeface="Calibri" panose="020F0502020204030204" pitchFamily="34" charset="0"/>
              </a:rPr>
              <a:t> </a:t>
            </a:r>
            <a:r>
              <a:rPr lang="vi-VN" sz="4800">
                <a:solidFill>
                  <a:srgbClr val="002060"/>
                </a:solidFill>
                <a:latin typeface="Calibri" panose="020F0502020204030204" pitchFamily="34" charset="0"/>
                <a:cs typeface="Calibri" panose="020F0502020204030204" pitchFamily="34" charset="0"/>
              </a:rPr>
              <a:t>Hoóc-king đã trở thành nhà khoa học kiệt xuất của nhân loại.</a:t>
            </a:r>
            <a:endParaRPr lang="en-US" sz="4800"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59" t="21344" r="24720" b="60944"/>
          <a:stretch/>
        </p:blipFill>
        <p:spPr>
          <a:xfrm>
            <a:off x="2880360" y="2386584"/>
            <a:ext cx="5440680" cy="1682496"/>
          </a:xfrm>
          <a:prstGeom prst="rect">
            <a:avLst/>
          </a:prstGeom>
        </p:spPr>
      </p:pic>
      <p:sp>
        <p:nvSpPr>
          <p:cNvPr id="4" name="任意多边形: 形状 40">
            <a:extLst>
              <a:ext uri="{FF2B5EF4-FFF2-40B4-BE49-F238E27FC236}">
                <a16:creationId xmlns:a16="http://schemas.microsoft.com/office/drawing/2014/main" id="{079C0B21-8F0E-8D81-EF03-564F4CC9C9B2}"/>
              </a:ext>
            </a:extLst>
          </p:cNvPr>
          <p:cNvSpPr/>
          <p:nvPr/>
        </p:nvSpPr>
        <p:spPr>
          <a:xfrm>
            <a:off x="364830" y="598044"/>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8" name="Picture 7">
            <a:extLst>
              <a:ext uri="{FF2B5EF4-FFF2-40B4-BE49-F238E27FC236}">
                <a16:creationId xmlns:a16="http://schemas.microsoft.com/office/drawing/2014/main" id="{830120F7-980B-8B38-7D31-775018EBFB8D}"/>
              </a:ext>
            </a:extLst>
          </p:cNvPr>
          <p:cNvPicPr>
            <a:picLocks noChangeAspect="1"/>
          </p:cNvPicPr>
          <p:nvPr/>
        </p:nvPicPr>
        <p:blipFill>
          <a:blip r:embed="rId4"/>
          <a:stretch>
            <a:fillRect/>
          </a:stretch>
        </p:blipFill>
        <p:spPr>
          <a:xfrm>
            <a:off x="578260" y="916387"/>
            <a:ext cx="467048" cy="467048"/>
          </a:xfrm>
          <a:prstGeom prst="rect">
            <a:avLst/>
          </a:prstGeom>
        </p:spPr>
      </p:pic>
      <p:sp>
        <p:nvSpPr>
          <p:cNvPr id="9" name="Hộp Văn bản 3">
            <a:extLst>
              <a:ext uri="{FF2B5EF4-FFF2-40B4-BE49-F238E27FC236}">
                <a16:creationId xmlns:a16="http://schemas.microsoft.com/office/drawing/2014/main" id="{18C897CC-B855-0ECC-3CAE-9249DB9DB5D3}"/>
              </a:ext>
            </a:extLst>
          </p:cNvPr>
          <p:cNvSpPr txBox="1"/>
          <p:nvPr/>
        </p:nvSpPr>
        <p:spPr>
          <a:xfrm>
            <a:off x="1045308" y="968816"/>
            <a:ext cx="10562833" cy="1938992"/>
          </a:xfrm>
          <a:prstGeom prst="rect">
            <a:avLst/>
          </a:prstGeom>
          <a:noFill/>
        </p:spPr>
        <p:txBody>
          <a:bodyPr wrap="square" rtlCol="0">
            <a:spAutoFit/>
          </a:bodyPr>
          <a:lstStyle/>
          <a:p>
            <a:pPr lvl="0" algn="just"/>
            <a:r>
              <a:rPr lang="vi-VN" sz="2000" b="1">
                <a:solidFill>
                  <a:prstClr val="black"/>
                </a:solidFill>
                <a:latin typeface="Calibri" panose="020F0502020204030204" pitchFamily="34" charset="0"/>
                <a:cs typeface="Calibri" panose="020F0502020204030204" pitchFamily="34" charset="0"/>
              </a:rPr>
              <a:t>1. Năng lực đặc thù</a:t>
            </a:r>
          </a:p>
          <a:p>
            <a:pPr lvl="0" algn="just"/>
            <a:r>
              <a:rPr lang="vi-VN" sz="2000">
                <a:solidFill>
                  <a:prstClr val="black"/>
                </a:solidFill>
                <a:latin typeface="Calibri" panose="020F0502020204030204" pitchFamily="34" charset="0"/>
                <a:cs typeface="Calibri" panose="020F0502020204030204" pitchFamily="34" charset="0"/>
              </a:rPr>
              <a:t>- Nói được về 1 – 2 phát minh có ý nghĩa với cuộc sống con người; nêu được phỏng đoán về nội dung bài qua tên bài, hoạt động khởi động và tranh minh hoạ.</a:t>
            </a:r>
          </a:p>
          <a:p>
            <a:pPr lvl="0" algn="just"/>
            <a:r>
              <a:rPr lang="vi-VN" sz="2000">
                <a:solidFill>
                  <a:prstClr val="black"/>
                </a:solidFill>
                <a:latin typeface="Calibri" panose="020F0502020204030204" pitchFamily="34" charset="0"/>
                <a:cs typeface="Calibri" panose="020F0502020204030204" pitchFamily="34" charset="0"/>
              </a:rPr>
              <a:t>- Đọc trôi chảy bài đọc, ngắt nghỉ đúng dấu câu, đúng logic ngữ nghĩa; trả lời được câu hỏi tìm hiểu bài. Hiểu được nội dung bài đọc: Nhờ ham mê học hỏi, tìm tòi, khám phá, Hoóc-king đã trở thành nhà khoa học kiệt xuất của nhân loại.</a:t>
            </a:r>
          </a:p>
        </p:txBody>
      </p:sp>
      <p:pic>
        <p:nvPicPr>
          <p:cNvPr id="10" name="Picture 9">
            <a:extLst>
              <a:ext uri="{FF2B5EF4-FFF2-40B4-BE49-F238E27FC236}">
                <a16:creationId xmlns:a16="http://schemas.microsoft.com/office/drawing/2014/main" id="{830120F7-980B-8B38-7D31-775018EBFB8D}"/>
              </a:ext>
            </a:extLst>
          </p:cNvPr>
          <p:cNvPicPr>
            <a:picLocks noChangeAspect="1"/>
          </p:cNvPicPr>
          <p:nvPr/>
        </p:nvPicPr>
        <p:blipFill>
          <a:blip r:embed="rId4"/>
          <a:stretch>
            <a:fillRect/>
          </a:stretch>
        </p:blipFill>
        <p:spPr>
          <a:xfrm>
            <a:off x="578260" y="2782456"/>
            <a:ext cx="467048" cy="467048"/>
          </a:xfrm>
          <a:prstGeom prst="rect">
            <a:avLst/>
          </a:prstGeom>
        </p:spPr>
      </p:pic>
      <p:sp>
        <p:nvSpPr>
          <p:cNvPr id="11" name="Hộp Văn bản 3">
            <a:extLst>
              <a:ext uri="{FF2B5EF4-FFF2-40B4-BE49-F238E27FC236}">
                <a16:creationId xmlns:a16="http://schemas.microsoft.com/office/drawing/2014/main" id="{18C897CC-B855-0ECC-3CAE-9249DB9DB5D3}"/>
              </a:ext>
            </a:extLst>
          </p:cNvPr>
          <p:cNvSpPr txBox="1"/>
          <p:nvPr/>
        </p:nvSpPr>
        <p:spPr>
          <a:xfrm>
            <a:off x="1045307" y="2874609"/>
            <a:ext cx="10562833" cy="2246769"/>
          </a:xfrm>
          <a:prstGeom prst="rect">
            <a:avLst/>
          </a:prstGeom>
          <a:noFill/>
        </p:spPr>
        <p:txBody>
          <a:bodyPr wrap="square" rtlCol="0">
            <a:spAutoFit/>
          </a:bodyPr>
          <a:lstStyle/>
          <a:p>
            <a:pPr lvl="0" algn="just"/>
            <a:r>
              <a:rPr lang="vi-VN" sz="2000" b="1">
                <a:solidFill>
                  <a:prstClr val="black"/>
                </a:solidFill>
                <a:latin typeface="Calibri" panose="020F0502020204030204" pitchFamily="34" charset="0"/>
                <a:cs typeface="Calibri" panose="020F0502020204030204" pitchFamily="34" charset="0"/>
              </a:rPr>
              <a:t>2 . Năng lực chung.</a:t>
            </a:r>
          </a:p>
          <a:p>
            <a:pPr lvl="0" algn="just"/>
            <a:r>
              <a:rPr lang="vi-VN" sz="2000">
                <a:solidFill>
                  <a:prstClr val="black"/>
                </a:solidFill>
                <a:latin typeface="Calibri" panose="020F0502020204030204" pitchFamily="34" charset="0"/>
                <a:cs typeface="Calibri" panose="020F0502020204030204" pitchFamily="34" charset="0"/>
              </a:rPr>
              <a:t>- Năng lực tự chủ, tự học : thực hiện được các hoạt động cá nhân như chuẩn bị được bài học, tự đọc được bài và trả lời câu hỏi trong giờ học.</a:t>
            </a:r>
          </a:p>
          <a:p>
            <a:pPr lvl="0" algn="just"/>
            <a:r>
              <a:rPr lang="vi-VN" sz="2000">
                <a:solidFill>
                  <a:prstClr val="black"/>
                </a:solidFill>
                <a:latin typeface="Calibri" panose="020F0502020204030204" pitchFamily="34" charset="0"/>
                <a:cs typeface="Calibri" panose="020F0502020204030204" pitchFamily="34" charset="0"/>
              </a:rPr>
              <a:t> - Năng lực giao tiếp, hợp tác: trao đổi, chia sẻ với bạn khi tham gia các hoạt động nói và nghe, đọc thành tiếng, đọc hiểu trong nhóm và trước lớp.</a:t>
            </a:r>
          </a:p>
          <a:p>
            <a:pPr lvl="0" algn="just"/>
            <a:r>
              <a:rPr lang="vi-VN" sz="2000">
                <a:solidFill>
                  <a:prstClr val="black"/>
                </a:solidFill>
                <a:latin typeface="Calibri" panose="020F0502020204030204" pitchFamily="34" charset="0"/>
                <a:cs typeface="Calibri" panose="020F0502020204030204" pitchFamily="34" charset="0"/>
              </a:rPr>
              <a:t>- Năng lực giải quyết vấn đề và sáng tạo: Thực hiện được các hoạt động trong bài và biết vận dụng đọc hiểu trong thực tế.</a:t>
            </a:r>
          </a:p>
        </p:txBody>
      </p:sp>
      <p:pic>
        <p:nvPicPr>
          <p:cNvPr id="12" name="Picture 11">
            <a:extLst>
              <a:ext uri="{FF2B5EF4-FFF2-40B4-BE49-F238E27FC236}">
                <a16:creationId xmlns:a16="http://schemas.microsoft.com/office/drawing/2014/main" id="{830120F7-980B-8B38-7D31-775018EBFB8D}"/>
              </a:ext>
            </a:extLst>
          </p:cNvPr>
          <p:cNvPicPr>
            <a:picLocks noChangeAspect="1"/>
          </p:cNvPicPr>
          <p:nvPr/>
        </p:nvPicPr>
        <p:blipFill>
          <a:blip r:embed="rId4"/>
          <a:stretch>
            <a:fillRect/>
          </a:stretch>
        </p:blipFill>
        <p:spPr>
          <a:xfrm>
            <a:off x="540068" y="5035095"/>
            <a:ext cx="467048" cy="467048"/>
          </a:xfrm>
          <a:prstGeom prst="rect">
            <a:avLst/>
          </a:prstGeom>
        </p:spPr>
      </p:pic>
      <p:sp>
        <p:nvSpPr>
          <p:cNvPr id="13" name="Hộp Văn bản 3">
            <a:extLst>
              <a:ext uri="{FF2B5EF4-FFF2-40B4-BE49-F238E27FC236}">
                <a16:creationId xmlns:a16="http://schemas.microsoft.com/office/drawing/2014/main" id="{18C897CC-B855-0ECC-3CAE-9249DB9DB5D3}"/>
              </a:ext>
            </a:extLst>
          </p:cNvPr>
          <p:cNvSpPr txBox="1"/>
          <p:nvPr/>
        </p:nvSpPr>
        <p:spPr>
          <a:xfrm>
            <a:off x="1045306" y="5121378"/>
            <a:ext cx="10697954" cy="1323439"/>
          </a:xfrm>
          <a:prstGeom prst="rect">
            <a:avLst/>
          </a:prstGeom>
          <a:noFill/>
        </p:spPr>
        <p:txBody>
          <a:bodyPr wrap="square" rtlCol="0">
            <a:spAutoFit/>
          </a:bodyPr>
          <a:lstStyle/>
          <a:p>
            <a:pPr lvl="0" algn="just"/>
            <a:r>
              <a:rPr lang="vi-VN" sz="2000" b="1">
                <a:solidFill>
                  <a:prstClr val="black"/>
                </a:solidFill>
                <a:latin typeface="Calibri" panose="020F0502020204030204" pitchFamily="34" charset="0"/>
                <a:cs typeface="Calibri" panose="020F0502020204030204" pitchFamily="34" charset="0"/>
              </a:rPr>
              <a:t>3. Phẩm chất.</a:t>
            </a:r>
          </a:p>
          <a:p>
            <a:pPr lvl="0" algn="just"/>
            <a:r>
              <a:rPr lang="vi-VN" sz="2000">
                <a:solidFill>
                  <a:prstClr val="black"/>
                </a:solidFill>
                <a:latin typeface="Calibri" panose="020F0502020204030204" pitchFamily="34" charset="0"/>
                <a:cs typeface="Calibri" panose="020F0502020204030204" pitchFamily="34" charset="0"/>
              </a:rPr>
              <a:t>- Nhân ái: Yêu quý các sản phẩm từ sáng tạo khoa học. </a:t>
            </a:r>
          </a:p>
          <a:p>
            <a:pPr lvl="0" algn="just"/>
            <a:r>
              <a:rPr lang="vi-VN" sz="2000">
                <a:solidFill>
                  <a:prstClr val="black"/>
                </a:solidFill>
                <a:latin typeface="Calibri" panose="020F0502020204030204" pitchFamily="34" charset="0"/>
                <a:cs typeface="Calibri" panose="020F0502020204030204" pitchFamily="34" charset="0"/>
              </a:rPr>
              <a:t>- Chăm chỉ: chăm chỉ đọc bài và trả lời câu hỏi trong bài.</a:t>
            </a:r>
          </a:p>
          <a:p>
            <a:pPr lvl="0" algn="just"/>
            <a:r>
              <a:rPr lang="vi-VN" sz="2000">
                <a:solidFill>
                  <a:prstClr val="black"/>
                </a:solidFill>
                <a:latin typeface="Calibri" panose="020F0502020204030204" pitchFamily="34" charset="0"/>
                <a:cs typeface="Calibri" panose="020F0502020204030204" pitchFamily="34" charset="0"/>
              </a:rPr>
              <a:t>- Trách nhiệm: Có ý thức tự giác, thích tham gia sáng tạo khoa họa kĩ thuật phù hợp với lứa tuổi</a:t>
            </a:r>
            <a:endParaRPr lang="vi-VN" sz="2000" dirty="0">
              <a:solidFill>
                <a:prstClr val="black"/>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F21166D-FD71-41D2-86FC-8D11B42579AE}"/>
              </a:ext>
            </a:extLst>
          </p:cNvPr>
          <p:cNvPicPr>
            <a:picLocks noChangeAspect="1"/>
          </p:cNvPicPr>
          <p:nvPr/>
        </p:nvPicPr>
        <p:blipFill>
          <a:blip r:embed="rId5"/>
          <a:stretch>
            <a:fillRect/>
          </a:stretch>
        </p:blipFill>
        <p:spPr>
          <a:xfrm>
            <a:off x="2100640" y="179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7" presetID="1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41" presetID="1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1977517" y="-71919"/>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2" name="TextBox 1">
            <a:extLst>
              <a:ext uri="{FF2B5EF4-FFF2-40B4-BE49-F238E27FC236}">
                <a16:creationId xmlns:a16="http://schemas.microsoft.com/office/drawing/2014/main" id="{7693AFD9-6FE8-4F37-AC3B-626608E42B09}"/>
              </a:ext>
            </a:extLst>
          </p:cNvPr>
          <p:cNvSpPr txBox="1"/>
          <p:nvPr/>
        </p:nvSpPr>
        <p:spPr>
          <a:xfrm>
            <a:off x="2751441" y="1682840"/>
            <a:ext cx="7908208" cy="2800767"/>
          </a:xfrm>
          <a:prstGeom prst="rect">
            <a:avLst/>
          </a:prstGeom>
          <a:noFill/>
        </p:spPr>
        <p:txBody>
          <a:bodyPr wrap="square" rtlCol="0">
            <a:spAutoFit/>
          </a:bodyPr>
          <a:lstStyle/>
          <a:p>
            <a:pPr algn="just"/>
            <a:r>
              <a:rPr lang="en-US" sz="4400" b="1">
                <a:solidFill>
                  <a:srgbClr val="00B0F0"/>
                </a:solidFill>
                <a:latin typeface="Arial" panose="020B0604020202020204" pitchFamily="34" charset="0"/>
                <a:cs typeface="Arial" panose="020B0604020202020204" pitchFamily="34" charset="0"/>
              </a:rPr>
              <a:t>Đọc lại đoạn từ “Khi Hoóc-king còn nhỏ” đến “tìm tòi, khám phá.” và xác định giọng đọc đoạn này</a:t>
            </a:r>
          </a:p>
        </p:txBody>
      </p:sp>
    </p:spTree>
    <p:extLst>
      <p:ext uri="{BB962C8B-B14F-4D97-AF65-F5344CB8AC3E}">
        <p14:creationId xmlns:p14="http://schemas.microsoft.com/office/powerpoint/2010/main" val="33650028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DF10D22-0B99-4C37-A841-E74A9356B35E}"/>
              </a:ext>
            </a:extLst>
          </p:cNvPr>
          <p:cNvSpPr txBox="1"/>
          <p:nvPr/>
        </p:nvSpPr>
        <p:spPr>
          <a:xfrm>
            <a:off x="3031843" y="346701"/>
            <a:ext cx="7147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D7D31">
                    <a:lumMod val="75000"/>
                  </a:srgbClr>
                </a:solidFill>
                <a:effectLst/>
                <a:uLnTx/>
                <a:uFillTx/>
                <a:latin typeface="Coiny" panose="02000903060500060000" pitchFamily="2" charset="0"/>
                <a:ea typeface="+mn-ea"/>
                <a:cs typeface="+mn-cs"/>
              </a:rPr>
              <a:t>GIỌNG ĐỌC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8780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Giọng</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thong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thả</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rõ</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ràng</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rành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mạch</a:t>
            </a:r>
            <a:endPar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6" name="Picture 2" descr="Happy Flower Power Sticker for iOS &amp; Android | GIPHY | Happy flowers, Love  heart gif, Happy stickers">
            <a:extLst>
              <a:ext uri="{FF2B5EF4-FFF2-40B4-BE49-F238E27FC236}">
                <a16:creationId xmlns:a16="http://schemas.microsoft.com/office/drawing/2014/main" id="{42EC5806-61A2-4A34-9CCD-F7432F1B3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06" y="2487374"/>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67E7BEC-12A8-4E35-AA12-4075BBA07FD1}"/>
              </a:ext>
            </a:extLst>
          </p:cNvPr>
          <p:cNvSpPr txBox="1"/>
          <p:nvPr/>
        </p:nvSpPr>
        <p:spPr>
          <a:xfrm>
            <a:off x="2167609" y="2658877"/>
            <a:ext cx="8780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50"/>
                </a:solidFill>
                <a:effectLst/>
                <a:uLnTx/>
                <a:uFillTx/>
                <a:latin typeface="Calibri" panose="020F0502020204030204"/>
                <a:ea typeface="+mn-ea"/>
                <a:cs typeface="+mn-cs"/>
              </a:rPr>
              <a:t>Giọng cha: trầm ấm, gần gũi</a:t>
            </a:r>
          </a:p>
        </p:txBody>
      </p:sp>
      <p:pic>
        <p:nvPicPr>
          <p:cNvPr id="18" name="Picture 2" descr="Happy Flower Power Sticker for iOS &amp; Android | GIPHY | Happy flowers, Love  heart gif, Happy stickers">
            <a:extLst>
              <a:ext uri="{FF2B5EF4-FFF2-40B4-BE49-F238E27FC236}">
                <a16:creationId xmlns:a16="http://schemas.microsoft.com/office/drawing/2014/main" id="{7593CE66-D917-4CDB-8C1B-9BD1944AB0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201" y="3685033"/>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51F8BC4-1EE7-49FD-A13A-9ECD9CF9339B}"/>
              </a:ext>
            </a:extLst>
          </p:cNvPr>
          <p:cNvSpPr txBox="1"/>
          <p:nvPr/>
        </p:nvSpPr>
        <p:spPr>
          <a:xfrm>
            <a:off x="3031843" y="3855520"/>
            <a:ext cx="8940105" cy="25311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Calibri" panose="020F0502020204030204"/>
                <a:ea typeface="+mn-ea"/>
                <a:cs typeface="+mn-cs"/>
              </a:rPr>
              <a:t>Giọng </a:t>
            </a:r>
            <a:r>
              <a:rPr kumimoji="0" lang="vi-VN"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Hoóc-king: thể hiện sự tò mò, ngạc</a:t>
            </a:r>
            <a:r>
              <a:rPr kumimoji="0" lang="en-US"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nhiên ở đoạn đầu, quyết tâm ở đoạn sau; nhấn giọng ở những từ ngữ chỉ hoạt động, phẩm</a:t>
            </a:r>
            <a:r>
              <a:rPr kumimoji="0" lang="en-US"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chất, tư chất của Hoóc-king</a:t>
            </a:r>
            <a:endParaRPr kumimoji="0" lang="en-US" sz="40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 calcmode="lin" valueType="num">
                                      <p:cBhvr>
                                        <p:cTn id="14" dur="500" fill="hold"/>
                                        <p:tgtEl>
                                          <p:spTgt spid="36"/>
                                        </p:tgtEl>
                                        <p:attrNameLst>
                                          <p:attrName>style.rotation</p:attrName>
                                        </p:attrNameLst>
                                      </p:cBhvr>
                                      <p:tavLst>
                                        <p:tav tm="0">
                                          <p:val>
                                            <p:fltVal val="360"/>
                                          </p:val>
                                        </p:tav>
                                        <p:tav tm="100000">
                                          <p:val>
                                            <p:fltVal val="0"/>
                                          </p:val>
                                        </p:tav>
                                      </p:tavLst>
                                    </p:anim>
                                    <p:animEffect transition="in" filter="fade">
                                      <p:cBhvr>
                                        <p:cTn id="15" dur="500"/>
                                        <p:tgtEl>
                                          <p:spTgt spid="3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style.rotation</p:attrName>
                                        </p:attrNameLst>
                                      </p:cBhvr>
                                      <p:tavLst>
                                        <p:tav tm="0">
                                          <p:val>
                                            <p:fltVal val="360"/>
                                          </p:val>
                                        </p:tav>
                                        <p:tav tm="100000">
                                          <p:val>
                                            <p:fltVal val="0"/>
                                          </p:val>
                                        </p:tav>
                                      </p:tavLst>
                                    </p:anim>
                                    <p:animEffect transition="in" filter="fade">
                                      <p:cBhvr>
                                        <p:cTn id="27" dur="500"/>
                                        <p:tgtEl>
                                          <p:spTgt spid="16"/>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 calcmode="lin" valueType="num">
                                      <p:cBhvr>
                                        <p:cTn id="38" dur="500" fill="hold"/>
                                        <p:tgtEl>
                                          <p:spTgt spid="18"/>
                                        </p:tgtEl>
                                        <p:attrNameLst>
                                          <p:attrName>style.rotation</p:attrName>
                                        </p:attrNameLst>
                                      </p:cBhvr>
                                      <p:tavLst>
                                        <p:tav tm="0">
                                          <p:val>
                                            <p:fltVal val="360"/>
                                          </p:val>
                                        </p:tav>
                                        <p:tav tm="100000">
                                          <p:val>
                                            <p:fltVal val="0"/>
                                          </p:val>
                                        </p:tav>
                                      </p:tavLst>
                                    </p:anim>
                                    <p:animEffect transition="in" filter="fade">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7"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EF77EBFB-B51F-AE79-21E2-35A82E6164B0}"/>
              </a:ext>
            </a:extLst>
          </p:cNvPr>
          <p:cNvSpPr/>
          <p:nvPr/>
        </p:nvSpPr>
        <p:spPr>
          <a:xfrm>
            <a:off x="431514" y="513708"/>
            <a:ext cx="11507159" cy="6132240"/>
          </a:xfrm>
          <a:custGeom>
            <a:avLst/>
            <a:gdLst>
              <a:gd name="connsiteX0" fmla="*/ 0 w 11507159"/>
              <a:gd name="connsiteY0" fmla="*/ 768431 h 6132240"/>
              <a:gd name="connsiteX1" fmla="*/ 768431 w 11507159"/>
              <a:gd name="connsiteY1" fmla="*/ 0 h 6132240"/>
              <a:gd name="connsiteX2" fmla="*/ 1333414 w 11507159"/>
              <a:gd name="connsiteY2" fmla="*/ 0 h 6132240"/>
              <a:gd name="connsiteX3" fmla="*/ 1998101 w 11507159"/>
              <a:gd name="connsiteY3" fmla="*/ 0 h 6132240"/>
              <a:gd name="connsiteX4" fmla="*/ 2563084 w 11507159"/>
              <a:gd name="connsiteY4" fmla="*/ 0 h 6132240"/>
              <a:gd name="connsiteX5" fmla="*/ 2928662 w 11507159"/>
              <a:gd name="connsiteY5" fmla="*/ 0 h 6132240"/>
              <a:gd name="connsiteX6" fmla="*/ 3493646 w 11507159"/>
              <a:gd name="connsiteY6" fmla="*/ 0 h 6132240"/>
              <a:gd name="connsiteX7" fmla="*/ 4058629 w 11507159"/>
              <a:gd name="connsiteY7" fmla="*/ 0 h 6132240"/>
              <a:gd name="connsiteX8" fmla="*/ 4424207 w 11507159"/>
              <a:gd name="connsiteY8" fmla="*/ 0 h 6132240"/>
              <a:gd name="connsiteX9" fmla="*/ 4889487 w 11507159"/>
              <a:gd name="connsiteY9" fmla="*/ 0 h 6132240"/>
              <a:gd name="connsiteX10" fmla="*/ 5255065 w 11507159"/>
              <a:gd name="connsiteY10" fmla="*/ 0 h 6132240"/>
              <a:gd name="connsiteX11" fmla="*/ 6119157 w 11507159"/>
              <a:gd name="connsiteY11" fmla="*/ 0 h 6132240"/>
              <a:gd name="connsiteX12" fmla="*/ 6584438 w 11507159"/>
              <a:gd name="connsiteY12" fmla="*/ 0 h 6132240"/>
              <a:gd name="connsiteX13" fmla="*/ 7049718 w 11507159"/>
              <a:gd name="connsiteY13" fmla="*/ 0 h 6132240"/>
              <a:gd name="connsiteX14" fmla="*/ 7913811 w 11507159"/>
              <a:gd name="connsiteY14" fmla="*/ 0 h 6132240"/>
              <a:gd name="connsiteX15" fmla="*/ 8279388 w 11507159"/>
              <a:gd name="connsiteY15" fmla="*/ 0 h 6132240"/>
              <a:gd name="connsiteX16" fmla="*/ 9043778 w 11507159"/>
              <a:gd name="connsiteY16" fmla="*/ 0 h 6132240"/>
              <a:gd name="connsiteX17" fmla="*/ 9708464 w 11507159"/>
              <a:gd name="connsiteY17" fmla="*/ 0 h 6132240"/>
              <a:gd name="connsiteX18" fmla="*/ 10738728 w 11507159"/>
              <a:gd name="connsiteY18" fmla="*/ 0 h 6132240"/>
              <a:gd name="connsiteX19" fmla="*/ 11507159 w 11507159"/>
              <a:gd name="connsiteY19" fmla="*/ 768431 h 6132240"/>
              <a:gd name="connsiteX20" fmla="*/ 11507159 w 11507159"/>
              <a:gd name="connsiteY20" fmla="*/ 1287052 h 6132240"/>
              <a:gd name="connsiteX21" fmla="*/ 11507159 w 11507159"/>
              <a:gd name="connsiteY21" fmla="*/ 2035442 h 6132240"/>
              <a:gd name="connsiteX22" fmla="*/ 11507159 w 11507159"/>
              <a:gd name="connsiteY22" fmla="*/ 2645971 h 6132240"/>
              <a:gd name="connsiteX23" fmla="*/ 11507159 w 11507159"/>
              <a:gd name="connsiteY23" fmla="*/ 3256500 h 6132240"/>
              <a:gd name="connsiteX24" fmla="*/ 11507159 w 11507159"/>
              <a:gd name="connsiteY24" fmla="*/ 3912983 h 6132240"/>
              <a:gd name="connsiteX25" fmla="*/ 11507159 w 11507159"/>
              <a:gd name="connsiteY25" fmla="*/ 4661373 h 6132240"/>
              <a:gd name="connsiteX26" fmla="*/ 11507159 w 11507159"/>
              <a:gd name="connsiteY26" fmla="*/ 5363809 h 6132240"/>
              <a:gd name="connsiteX27" fmla="*/ 10738728 w 11507159"/>
              <a:gd name="connsiteY27" fmla="*/ 6132240 h 6132240"/>
              <a:gd name="connsiteX28" fmla="*/ 10373150 w 11507159"/>
              <a:gd name="connsiteY28" fmla="*/ 6132240 h 6132240"/>
              <a:gd name="connsiteX29" fmla="*/ 9608761 w 11507159"/>
              <a:gd name="connsiteY29" fmla="*/ 6132240 h 6132240"/>
              <a:gd name="connsiteX30" fmla="*/ 9043778 w 11507159"/>
              <a:gd name="connsiteY30" fmla="*/ 6132240 h 6132240"/>
              <a:gd name="connsiteX31" fmla="*/ 8179685 w 11507159"/>
              <a:gd name="connsiteY31" fmla="*/ 6132240 h 6132240"/>
              <a:gd name="connsiteX32" fmla="*/ 7514999 w 11507159"/>
              <a:gd name="connsiteY32" fmla="*/ 6132240 h 6132240"/>
              <a:gd name="connsiteX33" fmla="*/ 7049718 w 11507159"/>
              <a:gd name="connsiteY33" fmla="*/ 6132240 h 6132240"/>
              <a:gd name="connsiteX34" fmla="*/ 6185626 w 11507159"/>
              <a:gd name="connsiteY34" fmla="*/ 6132240 h 6132240"/>
              <a:gd name="connsiteX35" fmla="*/ 5321533 w 11507159"/>
              <a:gd name="connsiteY35" fmla="*/ 6132240 h 6132240"/>
              <a:gd name="connsiteX36" fmla="*/ 4856253 w 11507159"/>
              <a:gd name="connsiteY36" fmla="*/ 6132240 h 6132240"/>
              <a:gd name="connsiteX37" fmla="*/ 4291269 w 11507159"/>
              <a:gd name="connsiteY37" fmla="*/ 6132240 h 6132240"/>
              <a:gd name="connsiteX38" fmla="*/ 3526880 w 11507159"/>
              <a:gd name="connsiteY38" fmla="*/ 6132240 h 6132240"/>
              <a:gd name="connsiteX39" fmla="*/ 2762490 w 11507159"/>
              <a:gd name="connsiteY39" fmla="*/ 6132240 h 6132240"/>
              <a:gd name="connsiteX40" fmla="*/ 1898398 w 11507159"/>
              <a:gd name="connsiteY40" fmla="*/ 6132240 h 6132240"/>
              <a:gd name="connsiteX41" fmla="*/ 1532820 w 11507159"/>
              <a:gd name="connsiteY41" fmla="*/ 6132240 h 6132240"/>
              <a:gd name="connsiteX42" fmla="*/ 768431 w 11507159"/>
              <a:gd name="connsiteY42" fmla="*/ 6132240 h 6132240"/>
              <a:gd name="connsiteX43" fmla="*/ 0 w 11507159"/>
              <a:gd name="connsiteY43" fmla="*/ 5363809 h 6132240"/>
              <a:gd name="connsiteX44" fmla="*/ 0 w 11507159"/>
              <a:gd name="connsiteY44" fmla="*/ 4845188 h 6132240"/>
              <a:gd name="connsiteX45" fmla="*/ 0 w 11507159"/>
              <a:gd name="connsiteY45" fmla="*/ 4280613 h 6132240"/>
              <a:gd name="connsiteX46" fmla="*/ 0 w 11507159"/>
              <a:gd name="connsiteY46" fmla="*/ 3578176 h 6132240"/>
              <a:gd name="connsiteX47" fmla="*/ 0 w 11507159"/>
              <a:gd name="connsiteY47" fmla="*/ 2921694 h 6132240"/>
              <a:gd name="connsiteX48" fmla="*/ 0 w 11507159"/>
              <a:gd name="connsiteY48" fmla="*/ 2403073 h 6132240"/>
              <a:gd name="connsiteX49" fmla="*/ 0 w 11507159"/>
              <a:gd name="connsiteY49" fmla="*/ 1700636 h 6132240"/>
              <a:gd name="connsiteX50" fmla="*/ 0 w 11507159"/>
              <a:gd name="connsiteY50" fmla="*/ 768431 h 613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07159" h="6132240" fill="none" extrusionOk="0">
                <a:moveTo>
                  <a:pt x="0" y="768431"/>
                </a:moveTo>
                <a:cubicBezTo>
                  <a:pt x="-56898" y="348874"/>
                  <a:pt x="392108" y="10296"/>
                  <a:pt x="768431" y="0"/>
                </a:cubicBezTo>
                <a:cubicBezTo>
                  <a:pt x="1003068" y="-19056"/>
                  <a:pt x="1122989" y="-22501"/>
                  <a:pt x="1333414" y="0"/>
                </a:cubicBezTo>
                <a:cubicBezTo>
                  <a:pt x="1543839" y="22501"/>
                  <a:pt x="1703757" y="26953"/>
                  <a:pt x="1998101" y="0"/>
                </a:cubicBezTo>
                <a:cubicBezTo>
                  <a:pt x="2292445" y="-26953"/>
                  <a:pt x="2370553" y="24831"/>
                  <a:pt x="2563084" y="0"/>
                </a:cubicBezTo>
                <a:cubicBezTo>
                  <a:pt x="2755615" y="-24831"/>
                  <a:pt x="2811461" y="8423"/>
                  <a:pt x="2928662" y="0"/>
                </a:cubicBezTo>
                <a:cubicBezTo>
                  <a:pt x="3045863" y="-8423"/>
                  <a:pt x="3334066" y="19811"/>
                  <a:pt x="3493646" y="0"/>
                </a:cubicBezTo>
                <a:cubicBezTo>
                  <a:pt x="3653226" y="-19811"/>
                  <a:pt x="3816508" y="6692"/>
                  <a:pt x="4058629" y="0"/>
                </a:cubicBezTo>
                <a:cubicBezTo>
                  <a:pt x="4300750" y="-6692"/>
                  <a:pt x="4270363" y="7641"/>
                  <a:pt x="4424207" y="0"/>
                </a:cubicBezTo>
                <a:cubicBezTo>
                  <a:pt x="4578051" y="-7641"/>
                  <a:pt x="4777684" y="-3297"/>
                  <a:pt x="4889487" y="0"/>
                </a:cubicBezTo>
                <a:cubicBezTo>
                  <a:pt x="5001290" y="3297"/>
                  <a:pt x="5156002" y="-9538"/>
                  <a:pt x="5255065" y="0"/>
                </a:cubicBezTo>
                <a:cubicBezTo>
                  <a:pt x="5354128" y="9538"/>
                  <a:pt x="5738128" y="-29353"/>
                  <a:pt x="6119157" y="0"/>
                </a:cubicBezTo>
                <a:cubicBezTo>
                  <a:pt x="6500186" y="29353"/>
                  <a:pt x="6446981" y="-3622"/>
                  <a:pt x="6584438" y="0"/>
                </a:cubicBezTo>
                <a:cubicBezTo>
                  <a:pt x="6721895" y="3622"/>
                  <a:pt x="6938342" y="-18945"/>
                  <a:pt x="7049718" y="0"/>
                </a:cubicBezTo>
                <a:cubicBezTo>
                  <a:pt x="7161094" y="18945"/>
                  <a:pt x="7581204" y="28907"/>
                  <a:pt x="7913811" y="0"/>
                </a:cubicBezTo>
                <a:cubicBezTo>
                  <a:pt x="8246418" y="-28907"/>
                  <a:pt x="8159440" y="11731"/>
                  <a:pt x="8279388" y="0"/>
                </a:cubicBezTo>
                <a:cubicBezTo>
                  <a:pt x="8399336" y="-11731"/>
                  <a:pt x="8772892" y="13874"/>
                  <a:pt x="9043778" y="0"/>
                </a:cubicBezTo>
                <a:cubicBezTo>
                  <a:pt x="9314664" y="-13874"/>
                  <a:pt x="9548381" y="-12294"/>
                  <a:pt x="9708464" y="0"/>
                </a:cubicBezTo>
                <a:cubicBezTo>
                  <a:pt x="9868547" y="12294"/>
                  <a:pt x="10320069" y="-6971"/>
                  <a:pt x="10738728" y="0"/>
                </a:cubicBezTo>
                <a:cubicBezTo>
                  <a:pt x="11159985" y="100287"/>
                  <a:pt x="11433784" y="361824"/>
                  <a:pt x="11507159" y="768431"/>
                </a:cubicBezTo>
                <a:cubicBezTo>
                  <a:pt x="11500882" y="896505"/>
                  <a:pt x="11485336" y="1162582"/>
                  <a:pt x="11507159" y="1287052"/>
                </a:cubicBezTo>
                <a:cubicBezTo>
                  <a:pt x="11528982" y="1411522"/>
                  <a:pt x="11474934" y="1718395"/>
                  <a:pt x="11507159" y="2035442"/>
                </a:cubicBezTo>
                <a:cubicBezTo>
                  <a:pt x="11539385" y="2352489"/>
                  <a:pt x="11529318" y="2489102"/>
                  <a:pt x="11507159" y="2645971"/>
                </a:cubicBezTo>
                <a:cubicBezTo>
                  <a:pt x="11485000" y="2802840"/>
                  <a:pt x="11535010" y="3129301"/>
                  <a:pt x="11507159" y="3256500"/>
                </a:cubicBezTo>
                <a:cubicBezTo>
                  <a:pt x="11479308" y="3383699"/>
                  <a:pt x="11484191" y="3644662"/>
                  <a:pt x="11507159" y="3912983"/>
                </a:cubicBezTo>
                <a:cubicBezTo>
                  <a:pt x="11530127" y="4181304"/>
                  <a:pt x="11504804" y="4403698"/>
                  <a:pt x="11507159" y="4661373"/>
                </a:cubicBezTo>
                <a:cubicBezTo>
                  <a:pt x="11509515" y="4919048"/>
                  <a:pt x="11497657" y="5152016"/>
                  <a:pt x="11507159" y="5363809"/>
                </a:cubicBezTo>
                <a:cubicBezTo>
                  <a:pt x="11546419" y="5762816"/>
                  <a:pt x="11164191" y="6146322"/>
                  <a:pt x="10738728" y="6132240"/>
                </a:cubicBezTo>
                <a:cubicBezTo>
                  <a:pt x="10563832" y="6146560"/>
                  <a:pt x="10522150" y="6131938"/>
                  <a:pt x="10373150" y="6132240"/>
                </a:cubicBezTo>
                <a:cubicBezTo>
                  <a:pt x="10224150" y="6132542"/>
                  <a:pt x="9810967" y="6100285"/>
                  <a:pt x="9608761" y="6132240"/>
                </a:cubicBezTo>
                <a:cubicBezTo>
                  <a:pt x="9406555" y="6164195"/>
                  <a:pt x="9215492" y="6158826"/>
                  <a:pt x="9043778" y="6132240"/>
                </a:cubicBezTo>
                <a:cubicBezTo>
                  <a:pt x="8872064" y="6105654"/>
                  <a:pt x="8568648" y="6123742"/>
                  <a:pt x="8179685" y="6132240"/>
                </a:cubicBezTo>
                <a:cubicBezTo>
                  <a:pt x="7790722" y="6140738"/>
                  <a:pt x="7843554" y="6129407"/>
                  <a:pt x="7514999" y="6132240"/>
                </a:cubicBezTo>
                <a:cubicBezTo>
                  <a:pt x="7186444" y="6135073"/>
                  <a:pt x="7145855" y="6138420"/>
                  <a:pt x="7049718" y="6132240"/>
                </a:cubicBezTo>
                <a:cubicBezTo>
                  <a:pt x="6953581" y="6126060"/>
                  <a:pt x="6484468" y="6123596"/>
                  <a:pt x="6185626" y="6132240"/>
                </a:cubicBezTo>
                <a:cubicBezTo>
                  <a:pt x="5886784" y="6140884"/>
                  <a:pt x="5626923" y="6136005"/>
                  <a:pt x="5321533" y="6132240"/>
                </a:cubicBezTo>
                <a:cubicBezTo>
                  <a:pt x="5016143" y="6128475"/>
                  <a:pt x="5007347" y="6136592"/>
                  <a:pt x="4856253" y="6132240"/>
                </a:cubicBezTo>
                <a:cubicBezTo>
                  <a:pt x="4705159" y="6127888"/>
                  <a:pt x="4573477" y="6143736"/>
                  <a:pt x="4291269" y="6132240"/>
                </a:cubicBezTo>
                <a:cubicBezTo>
                  <a:pt x="4009061" y="6120744"/>
                  <a:pt x="3896432" y="6125310"/>
                  <a:pt x="3526880" y="6132240"/>
                </a:cubicBezTo>
                <a:cubicBezTo>
                  <a:pt x="3157328" y="6139170"/>
                  <a:pt x="2974995" y="6164055"/>
                  <a:pt x="2762490" y="6132240"/>
                </a:cubicBezTo>
                <a:cubicBezTo>
                  <a:pt x="2549985" y="6100426"/>
                  <a:pt x="2278225" y="6093137"/>
                  <a:pt x="1898398" y="6132240"/>
                </a:cubicBezTo>
                <a:cubicBezTo>
                  <a:pt x="1518571" y="6171343"/>
                  <a:pt x="1704722" y="6128125"/>
                  <a:pt x="1532820" y="6132240"/>
                </a:cubicBezTo>
                <a:cubicBezTo>
                  <a:pt x="1360918" y="6136355"/>
                  <a:pt x="1039285" y="6121383"/>
                  <a:pt x="768431" y="6132240"/>
                </a:cubicBezTo>
                <a:cubicBezTo>
                  <a:pt x="345034" y="6151497"/>
                  <a:pt x="-37637" y="5838656"/>
                  <a:pt x="0" y="5363809"/>
                </a:cubicBezTo>
                <a:cubicBezTo>
                  <a:pt x="-7735" y="5252262"/>
                  <a:pt x="1038" y="5022214"/>
                  <a:pt x="0" y="4845188"/>
                </a:cubicBezTo>
                <a:cubicBezTo>
                  <a:pt x="-1038" y="4668162"/>
                  <a:pt x="9196" y="4518914"/>
                  <a:pt x="0" y="4280613"/>
                </a:cubicBezTo>
                <a:cubicBezTo>
                  <a:pt x="-9196" y="4042312"/>
                  <a:pt x="28366" y="3827353"/>
                  <a:pt x="0" y="3578176"/>
                </a:cubicBezTo>
                <a:cubicBezTo>
                  <a:pt x="-28366" y="3328999"/>
                  <a:pt x="28922" y="3204961"/>
                  <a:pt x="0" y="2921694"/>
                </a:cubicBezTo>
                <a:cubicBezTo>
                  <a:pt x="-28922" y="2638427"/>
                  <a:pt x="15151" y="2517490"/>
                  <a:pt x="0" y="2403073"/>
                </a:cubicBezTo>
                <a:cubicBezTo>
                  <a:pt x="-15151" y="2288656"/>
                  <a:pt x="-30451" y="1972993"/>
                  <a:pt x="0" y="1700636"/>
                </a:cubicBezTo>
                <a:cubicBezTo>
                  <a:pt x="30451" y="1428279"/>
                  <a:pt x="25283" y="1010815"/>
                  <a:pt x="0" y="768431"/>
                </a:cubicBezTo>
                <a:close/>
              </a:path>
              <a:path w="11507159" h="6132240" stroke="0" extrusionOk="0">
                <a:moveTo>
                  <a:pt x="0" y="768431"/>
                </a:moveTo>
                <a:cubicBezTo>
                  <a:pt x="3003" y="435853"/>
                  <a:pt x="357481" y="24021"/>
                  <a:pt x="768431" y="0"/>
                </a:cubicBezTo>
                <a:cubicBezTo>
                  <a:pt x="1114581" y="-1483"/>
                  <a:pt x="1226375" y="37715"/>
                  <a:pt x="1532820" y="0"/>
                </a:cubicBezTo>
                <a:cubicBezTo>
                  <a:pt x="1839265" y="-37715"/>
                  <a:pt x="1767696" y="4436"/>
                  <a:pt x="1998101" y="0"/>
                </a:cubicBezTo>
                <a:cubicBezTo>
                  <a:pt x="2228506" y="-4436"/>
                  <a:pt x="2234843" y="12435"/>
                  <a:pt x="2463381" y="0"/>
                </a:cubicBezTo>
                <a:cubicBezTo>
                  <a:pt x="2691919" y="-12435"/>
                  <a:pt x="2913917" y="-5302"/>
                  <a:pt x="3227771" y="0"/>
                </a:cubicBezTo>
                <a:cubicBezTo>
                  <a:pt x="3541625" y="5302"/>
                  <a:pt x="3611445" y="-26050"/>
                  <a:pt x="3792754" y="0"/>
                </a:cubicBezTo>
                <a:cubicBezTo>
                  <a:pt x="3974063" y="26050"/>
                  <a:pt x="4326386" y="8183"/>
                  <a:pt x="4656847" y="0"/>
                </a:cubicBezTo>
                <a:cubicBezTo>
                  <a:pt x="4987308" y="-8183"/>
                  <a:pt x="5193553" y="-17579"/>
                  <a:pt x="5520939" y="0"/>
                </a:cubicBezTo>
                <a:cubicBezTo>
                  <a:pt x="5848325" y="17579"/>
                  <a:pt x="5952249" y="-35715"/>
                  <a:pt x="6285329" y="0"/>
                </a:cubicBezTo>
                <a:cubicBezTo>
                  <a:pt x="6618409" y="35715"/>
                  <a:pt x="6631916" y="-8666"/>
                  <a:pt x="6750609" y="0"/>
                </a:cubicBezTo>
                <a:cubicBezTo>
                  <a:pt x="6869302" y="8666"/>
                  <a:pt x="6936662" y="4967"/>
                  <a:pt x="7116187" y="0"/>
                </a:cubicBezTo>
                <a:cubicBezTo>
                  <a:pt x="7295712" y="-4967"/>
                  <a:pt x="7620505" y="27916"/>
                  <a:pt x="7980279" y="0"/>
                </a:cubicBezTo>
                <a:cubicBezTo>
                  <a:pt x="8340053" y="-27916"/>
                  <a:pt x="8494608" y="-32607"/>
                  <a:pt x="8644966" y="0"/>
                </a:cubicBezTo>
                <a:cubicBezTo>
                  <a:pt x="8795324" y="32607"/>
                  <a:pt x="9082229" y="23934"/>
                  <a:pt x="9309652" y="0"/>
                </a:cubicBezTo>
                <a:cubicBezTo>
                  <a:pt x="9537075" y="-23934"/>
                  <a:pt x="9617172" y="6921"/>
                  <a:pt x="9774933" y="0"/>
                </a:cubicBezTo>
                <a:cubicBezTo>
                  <a:pt x="9932694" y="-6921"/>
                  <a:pt x="10386759" y="25715"/>
                  <a:pt x="10738728" y="0"/>
                </a:cubicBezTo>
                <a:cubicBezTo>
                  <a:pt x="11261055" y="22224"/>
                  <a:pt x="11491125" y="338731"/>
                  <a:pt x="11507159" y="768431"/>
                </a:cubicBezTo>
                <a:cubicBezTo>
                  <a:pt x="11485112" y="930996"/>
                  <a:pt x="11534081" y="1073129"/>
                  <a:pt x="11507159" y="1333006"/>
                </a:cubicBezTo>
                <a:cubicBezTo>
                  <a:pt x="11480237" y="1592884"/>
                  <a:pt x="11532054" y="1868168"/>
                  <a:pt x="11507159" y="2081396"/>
                </a:cubicBezTo>
                <a:cubicBezTo>
                  <a:pt x="11482265" y="2294624"/>
                  <a:pt x="11499740" y="2640153"/>
                  <a:pt x="11507159" y="2783832"/>
                </a:cubicBezTo>
                <a:cubicBezTo>
                  <a:pt x="11514578" y="2927511"/>
                  <a:pt x="11511817" y="3184682"/>
                  <a:pt x="11507159" y="3394361"/>
                </a:cubicBezTo>
                <a:cubicBezTo>
                  <a:pt x="11502501" y="3604040"/>
                  <a:pt x="11492061" y="3702818"/>
                  <a:pt x="11507159" y="3958936"/>
                </a:cubicBezTo>
                <a:cubicBezTo>
                  <a:pt x="11522257" y="4215055"/>
                  <a:pt x="11487528" y="4294796"/>
                  <a:pt x="11507159" y="4523511"/>
                </a:cubicBezTo>
                <a:cubicBezTo>
                  <a:pt x="11526790" y="4752226"/>
                  <a:pt x="11472315" y="5075561"/>
                  <a:pt x="11507159" y="5363809"/>
                </a:cubicBezTo>
                <a:cubicBezTo>
                  <a:pt x="11531181" y="5822227"/>
                  <a:pt x="11143578" y="6150127"/>
                  <a:pt x="10738728" y="6132240"/>
                </a:cubicBezTo>
                <a:cubicBezTo>
                  <a:pt x="10481516" y="6109099"/>
                  <a:pt x="10396740" y="6150091"/>
                  <a:pt x="10173745" y="6132240"/>
                </a:cubicBezTo>
                <a:cubicBezTo>
                  <a:pt x="9950750" y="6114389"/>
                  <a:pt x="9811395" y="6143621"/>
                  <a:pt x="9608761" y="6132240"/>
                </a:cubicBezTo>
                <a:cubicBezTo>
                  <a:pt x="9406127" y="6120859"/>
                  <a:pt x="9408296" y="6144501"/>
                  <a:pt x="9243183" y="6132240"/>
                </a:cubicBezTo>
                <a:cubicBezTo>
                  <a:pt x="9078070" y="6119979"/>
                  <a:pt x="8960090" y="6128011"/>
                  <a:pt x="8777903" y="6132240"/>
                </a:cubicBezTo>
                <a:cubicBezTo>
                  <a:pt x="8595716" y="6136469"/>
                  <a:pt x="8465350" y="6139730"/>
                  <a:pt x="8312622" y="6132240"/>
                </a:cubicBezTo>
                <a:cubicBezTo>
                  <a:pt x="8159894" y="6124750"/>
                  <a:pt x="7857255" y="6160834"/>
                  <a:pt x="7548233" y="6132240"/>
                </a:cubicBezTo>
                <a:cubicBezTo>
                  <a:pt x="7239211" y="6103646"/>
                  <a:pt x="7271742" y="6136348"/>
                  <a:pt x="7182655" y="6132240"/>
                </a:cubicBezTo>
                <a:cubicBezTo>
                  <a:pt x="7093568" y="6128132"/>
                  <a:pt x="6826312" y="6150527"/>
                  <a:pt x="6717375" y="6132240"/>
                </a:cubicBezTo>
                <a:cubicBezTo>
                  <a:pt x="6608438" y="6113953"/>
                  <a:pt x="6152892" y="6148204"/>
                  <a:pt x="5853282" y="6132240"/>
                </a:cubicBezTo>
                <a:cubicBezTo>
                  <a:pt x="5553672" y="6116276"/>
                  <a:pt x="5593988" y="6139663"/>
                  <a:pt x="5487705" y="6132240"/>
                </a:cubicBezTo>
                <a:cubicBezTo>
                  <a:pt x="5381422" y="6124817"/>
                  <a:pt x="5267402" y="6120383"/>
                  <a:pt x="5122127" y="6132240"/>
                </a:cubicBezTo>
                <a:cubicBezTo>
                  <a:pt x="4976852" y="6144097"/>
                  <a:pt x="4928431" y="6144205"/>
                  <a:pt x="4756550" y="6132240"/>
                </a:cubicBezTo>
                <a:cubicBezTo>
                  <a:pt x="4584669" y="6120275"/>
                  <a:pt x="4251259" y="6112973"/>
                  <a:pt x="4091863" y="6132240"/>
                </a:cubicBezTo>
                <a:cubicBezTo>
                  <a:pt x="3932467" y="6151507"/>
                  <a:pt x="3638796" y="6101015"/>
                  <a:pt x="3427177" y="6132240"/>
                </a:cubicBezTo>
                <a:cubicBezTo>
                  <a:pt x="3215558" y="6163465"/>
                  <a:pt x="2947625" y="6139773"/>
                  <a:pt x="2762490" y="6132240"/>
                </a:cubicBezTo>
                <a:cubicBezTo>
                  <a:pt x="2577355" y="6124707"/>
                  <a:pt x="2254256" y="6149280"/>
                  <a:pt x="1898398" y="6132240"/>
                </a:cubicBezTo>
                <a:cubicBezTo>
                  <a:pt x="1542540" y="6115200"/>
                  <a:pt x="1080439" y="6133920"/>
                  <a:pt x="768431" y="6132240"/>
                </a:cubicBezTo>
                <a:cubicBezTo>
                  <a:pt x="394573" y="6134466"/>
                  <a:pt x="-6125" y="5798768"/>
                  <a:pt x="0" y="5363809"/>
                </a:cubicBezTo>
                <a:cubicBezTo>
                  <a:pt x="-17864" y="5115913"/>
                  <a:pt x="-2873" y="4968640"/>
                  <a:pt x="0" y="4799234"/>
                </a:cubicBezTo>
                <a:cubicBezTo>
                  <a:pt x="2873" y="4629828"/>
                  <a:pt x="-27394" y="4486678"/>
                  <a:pt x="0" y="4188705"/>
                </a:cubicBezTo>
                <a:cubicBezTo>
                  <a:pt x="27394" y="3890732"/>
                  <a:pt x="22538" y="3841523"/>
                  <a:pt x="0" y="3578176"/>
                </a:cubicBezTo>
                <a:cubicBezTo>
                  <a:pt x="-22538" y="3314829"/>
                  <a:pt x="5343" y="3316193"/>
                  <a:pt x="0" y="3059555"/>
                </a:cubicBezTo>
                <a:cubicBezTo>
                  <a:pt x="-5343" y="2802917"/>
                  <a:pt x="28558" y="2744131"/>
                  <a:pt x="0" y="2449026"/>
                </a:cubicBezTo>
                <a:cubicBezTo>
                  <a:pt x="-28558" y="2153921"/>
                  <a:pt x="-9276" y="2115271"/>
                  <a:pt x="0" y="1884451"/>
                </a:cubicBezTo>
                <a:cubicBezTo>
                  <a:pt x="9276" y="1653631"/>
                  <a:pt x="9276" y="1501698"/>
                  <a:pt x="0" y="1365830"/>
                </a:cubicBezTo>
                <a:cubicBezTo>
                  <a:pt x="-9276" y="1229962"/>
                  <a:pt x="-1928" y="909028"/>
                  <a:pt x="0" y="76843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iCiel Crocante" panose="02000000000000000000" pitchFamily="50" charset="0"/>
              <a:cs typeface="Calibri" panose="020F0502020204030204" pitchFamily="34" charset="0"/>
            </a:endParaRPr>
          </a:p>
          <a:p>
            <a:pPr indent="457200" algn="ctr"/>
            <a:endParaRPr lang="en-US" sz="2800" dirty="0">
              <a:solidFill>
                <a:srgbClr val="002060"/>
              </a:solidFill>
              <a:latin typeface="iCiel Crocante" panose="02000000000000000000" pitchFamily="50" charset="0"/>
              <a:cs typeface="Calibri" panose="020F0502020204030204" pitchFamily="34" charset="0"/>
            </a:endParaRPr>
          </a:p>
          <a:p>
            <a:pPr indent="457200" algn="ctr"/>
            <a:endParaRPr lang="en-US" sz="2800" dirty="0">
              <a:solidFill>
                <a:srgbClr val="002060"/>
              </a:solidFill>
              <a:latin typeface="iCiel Crocante" panose="02000000000000000000" pitchFamily="50" charset="0"/>
              <a:cs typeface="Calibri" panose="020F0502020204030204" pitchFamily="34" charset="0"/>
            </a:endParaRPr>
          </a:p>
          <a:p>
            <a:pPr indent="457200" algn="ctr"/>
            <a:endParaRPr lang="en-US" sz="2800" dirty="0">
              <a:solidFill>
                <a:srgbClr val="002060"/>
              </a:solidFill>
              <a:latin typeface="iCiel Crocante" panose="02000000000000000000" pitchFamily="50" charset="0"/>
              <a:cs typeface="Calibri" panose="020F0502020204030204" pitchFamily="34" charset="0"/>
            </a:endParaRPr>
          </a:p>
        </p:txBody>
      </p:sp>
      <p:sp>
        <p:nvSpPr>
          <p:cNvPr id="10" name="TextBox 9">
            <a:extLst>
              <a:ext uri="{FF2B5EF4-FFF2-40B4-BE49-F238E27FC236}">
                <a16:creationId xmlns:a16="http://schemas.microsoft.com/office/drawing/2014/main" id="{D8B1C5AC-42CC-1F77-81F2-B3F5AEBEC61D}"/>
              </a:ext>
            </a:extLst>
          </p:cNvPr>
          <p:cNvSpPr txBox="1"/>
          <p:nvPr/>
        </p:nvSpPr>
        <p:spPr>
          <a:xfrm>
            <a:off x="78827" y="136966"/>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LUYỆN ĐỌC LẠI</a:t>
            </a:r>
            <a:endParaRPr lang="en-US" sz="6600" b="1" dirty="0">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12334" y="5730588"/>
            <a:ext cx="1679666" cy="140329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38313FEC-ABEF-4BB6-87BD-DD14694D8D40}"/>
              </a:ext>
            </a:extLst>
          </p:cNvPr>
          <p:cNvGrpSpPr/>
          <p:nvPr/>
        </p:nvGrpSpPr>
        <p:grpSpPr>
          <a:xfrm>
            <a:off x="644702" y="1173646"/>
            <a:ext cx="10902594" cy="5170646"/>
            <a:chOff x="644702" y="1173646"/>
            <a:chExt cx="10902594" cy="5170646"/>
          </a:xfrm>
        </p:grpSpPr>
        <p:sp>
          <p:nvSpPr>
            <p:cNvPr id="2" name="TextBox 1">
              <a:extLst>
                <a:ext uri="{FF2B5EF4-FFF2-40B4-BE49-F238E27FC236}">
                  <a16:creationId xmlns:a16="http://schemas.microsoft.com/office/drawing/2014/main" id="{D07C8EB5-1B1B-404E-BFED-A7F1C87BB174}"/>
                </a:ext>
              </a:extLst>
            </p:cNvPr>
            <p:cNvSpPr txBox="1"/>
            <p:nvPr/>
          </p:nvSpPr>
          <p:spPr>
            <a:xfrm>
              <a:off x="644702" y="1173646"/>
              <a:ext cx="10902594" cy="5170646"/>
            </a:xfrm>
            <a:prstGeom prst="rect">
              <a:avLst/>
            </a:prstGeom>
            <a:noFill/>
          </p:spPr>
          <p:txBody>
            <a:bodyPr wrap="square" rtlCol="0">
              <a:spAutoFit/>
            </a:bodyPr>
            <a:lstStyle/>
            <a:p>
              <a:pPr algn="just"/>
              <a:r>
                <a:rPr lang="en-US" sz="3000"/>
                <a:t>	</a:t>
              </a:r>
              <a:r>
                <a:rPr lang="vi-VN" sz="3000"/>
                <a:t>Khi Hoóc-king còn nhỏ,</a:t>
              </a:r>
              <a:r>
                <a:rPr lang="vi-VN" sz="3000">
                  <a:solidFill>
                    <a:srgbClr val="FF0000"/>
                  </a:solidFill>
                </a:rPr>
                <a:t>/</a:t>
              </a:r>
              <a:r>
                <a:rPr lang="vi-VN" sz="3000"/>
                <a:t> bố đã tặng cho cậu</a:t>
              </a:r>
              <a:r>
                <a:rPr lang="vi-VN" sz="3000">
                  <a:solidFill>
                    <a:srgbClr val="FF0000"/>
                  </a:solidFill>
                </a:rPr>
                <a:t>/</a:t>
              </a:r>
              <a:r>
                <a:rPr lang="vi-VN" sz="3000"/>
                <a:t> một cái kính viễn vọng.</a:t>
              </a:r>
              <a:r>
                <a:rPr lang="vi-VN" sz="3000">
                  <a:solidFill>
                    <a:srgbClr val="FF0000"/>
                  </a:solidFill>
                </a:rPr>
                <a:t>//</a:t>
              </a:r>
              <a:r>
                <a:rPr lang="vi-VN" sz="3000"/>
                <a:t> Đó là món</a:t>
              </a:r>
              <a:r>
                <a:rPr lang="en-US" sz="3000"/>
                <a:t> </a:t>
              </a:r>
              <a:r>
                <a:rPr lang="vi-VN" sz="3000"/>
                <a:t>quà</a:t>
              </a:r>
              <a:r>
                <a:rPr lang="vi-VN" sz="3000">
                  <a:solidFill>
                    <a:srgbClr val="FF0000"/>
                  </a:solidFill>
                </a:rPr>
                <a:t>/</a:t>
              </a:r>
              <a:r>
                <a:rPr lang="vi-VN" sz="3000"/>
                <a:t> mà Hoóc-king thích nhất.</a:t>
              </a:r>
              <a:r>
                <a:rPr lang="vi-VN" sz="3000">
                  <a:solidFill>
                    <a:srgbClr val="FF0000"/>
                  </a:solidFill>
                </a:rPr>
                <a:t>//</a:t>
              </a:r>
              <a:r>
                <a:rPr lang="vi-VN" sz="3000"/>
                <a:t> Cứ tối đến,</a:t>
              </a:r>
              <a:r>
                <a:rPr lang="vi-VN" sz="3000">
                  <a:solidFill>
                    <a:srgbClr val="FF0000"/>
                  </a:solidFill>
                </a:rPr>
                <a:t>/</a:t>
              </a:r>
              <a:r>
                <a:rPr lang="vi-VN" sz="3000"/>
                <a:t> Hoóc-king lại quan sát bầu trời đêm</a:t>
              </a:r>
              <a:r>
                <a:rPr lang="vi-VN" sz="3000">
                  <a:solidFill>
                    <a:srgbClr val="FF0000"/>
                  </a:solidFill>
                </a:rPr>
                <a:t>/</a:t>
              </a:r>
              <a:r>
                <a:rPr lang="vi-VN" sz="3000"/>
                <a:t> qua</a:t>
              </a:r>
              <a:r>
                <a:rPr lang="en-US" sz="3000"/>
                <a:t> </a:t>
              </a:r>
              <a:r>
                <a:rPr lang="vi-VN" sz="3000"/>
                <a:t>kính viễn vọng.</a:t>
              </a:r>
              <a:r>
                <a:rPr lang="vi-VN" sz="3000">
                  <a:solidFill>
                    <a:srgbClr val="FF0000"/>
                  </a:solidFill>
                </a:rPr>
                <a:t>//</a:t>
              </a:r>
              <a:r>
                <a:rPr lang="vi-VN" sz="3000"/>
                <a:t> Một lần,</a:t>
              </a:r>
              <a:r>
                <a:rPr lang="vi-VN" sz="3000">
                  <a:solidFill>
                    <a:srgbClr val="FF0000"/>
                  </a:solidFill>
                </a:rPr>
                <a:t>/</a:t>
              </a:r>
              <a:r>
                <a:rPr lang="vi-VN" sz="3000"/>
                <a:t> cậu chỉ tay lên bầu trời đầy sao</a:t>
              </a:r>
              <a:r>
                <a:rPr lang="vi-VN" sz="3000">
                  <a:solidFill>
                    <a:srgbClr val="FF0000"/>
                  </a:solidFill>
                </a:rPr>
                <a:t>/</a:t>
              </a:r>
              <a:r>
                <a:rPr lang="vi-VN" sz="3000"/>
                <a:t> và hỏi bố:</a:t>
              </a:r>
              <a:r>
                <a:rPr lang="vi-VN" sz="3000">
                  <a:solidFill>
                    <a:srgbClr val="FF0000"/>
                  </a:solidFill>
                </a:rPr>
                <a:t>//</a:t>
              </a:r>
              <a:r>
                <a:rPr lang="vi-VN" sz="3000"/>
                <a:t> “Chúng ta nhìn</a:t>
              </a:r>
              <a:r>
                <a:rPr lang="en-US" sz="3000"/>
                <a:t> </a:t>
              </a:r>
              <a:r>
                <a:rPr lang="vi-VN" sz="3000"/>
                <a:t>thấy các vì sao</a:t>
              </a:r>
              <a:r>
                <a:rPr lang="vi-VN" sz="3000">
                  <a:solidFill>
                    <a:srgbClr val="FF0000"/>
                  </a:solidFill>
                </a:rPr>
                <a:t>/ </a:t>
              </a:r>
              <a:r>
                <a:rPr lang="vi-VN" sz="3000"/>
                <a:t>nhưng bố có biết quá trình hình thành chúng không?”.</a:t>
              </a:r>
              <a:r>
                <a:rPr lang="vi-VN" sz="3000">
                  <a:solidFill>
                    <a:srgbClr val="FF0000"/>
                  </a:solidFill>
                </a:rPr>
                <a:t>//</a:t>
              </a:r>
              <a:r>
                <a:rPr lang="vi-VN" sz="3000"/>
                <a:t> Bố trả lời:</a:t>
              </a:r>
              <a:r>
                <a:rPr lang="vi-VN" sz="3000">
                  <a:solidFill>
                    <a:srgbClr val="FF0000"/>
                  </a:solidFill>
                </a:rPr>
                <a:t>//</a:t>
              </a:r>
              <a:r>
                <a:rPr lang="en-US" sz="3000"/>
                <a:t> </a:t>
              </a:r>
              <a:r>
                <a:rPr lang="vi-VN" sz="3000"/>
                <a:t>“Điều con hỏi</a:t>
              </a:r>
              <a:r>
                <a:rPr lang="vi-VN" sz="3000">
                  <a:solidFill>
                    <a:srgbClr val="FF0000"/>
                  </a:solidFill>
                </a:rPr>
                <a:t>/</a:t>
              </a:r>
              <a:r>
                <a:rPr lang="vi-VN" sz="3000"/>
                <a:t> từ trước tới giờ</a:t>
              </a:r>
              <a:r>
                <a:rPr lang="vi-VN" sz="3000">
                  <a:solidFill>
                    <a:srgbClr val="FF0000"/>
                  </a:solidFill>
                </a:rPr>
                <a:t>/</a:t>
              </a:r>
              <a:r>
                <a:rPr lang="vi-VN" sz="3000"/>
                <a:t> vẫn chưa ai lí giải được.”.</a:t>
              </a:r>
              <a:r>
                <a:rPr lang="vi-VN" sz="3000">
                  <a:solidFill>
                    <a:srgbClr val="FF0000"/>
                  </a:solidFill>
                </a:rPr>
                <a:t>//</a:t>
              </a:r>
              <a:r>
                <a:rPr lang="vi-VN" sz="3000"/>
                <a:t> Hoóc-king tự tin nói:</a:t>
              </a:r>
              <a:r>
                <a:rPr lang="vi-VN" sz="3000">
                  <a:solidFill>
                    <a:srgbClr val="FF0000"/>
                  </a:solidFill>
                </a:rPr>
                <a:t>//</a:t>
              </a:r>
              <a:r>
                <a:rPr lang="vi-VN" sz="3000"/>
                <a:t> “Nhất</a:t>
              </a:r>
              <a:r>
                <a:rPr lang="en-US" sz="3000"/>
                <a:t> </a:t>
              </a:r>
              <a:r>
                <a:rPr lang="vi-VN" sz="3000"/>
                <a:t>định</a:t>
              </a:r>
              <a:r>
                <a:rPr lang="vi-VN" sz="3000">
                  <a:solidFill>
                    <a:srgbClr val="FF0000"/>
                  </a:solidFill>
                </a:rPr>
                <a:t>/</a:t>
              </a:r>
              <a:r>
                <a:rPr lang="vi-VN" sz="3000"/>
                <a:t> con sẽ tìm ra câu trả lời.”.</a:t>
              </a:r>
              <a:r>
                <a:rPr lang="vi-VN" sz="3000">
                  <a:solidFill>
                    <a:srgbClr val="FF0000"/>
                  </a:solidFill>
                </a:rPr>
                <a:t>//</a:t>
              </a:r>
              <a:r>
                <a:rPr lang="vi-VN" sz="3000"/>
                <a:t> Từ đó,</a:t>
              </a:r>
              <a:r>
                <a:rPr lang="vi-VN" sz="3000">
                  <a:solidFill>
                    <a:srgbClr val="FF0000"/>
                  </a:solidFill>
                </a:rPr>
                <a:t>/</a:t>
              </a:r>
              <a:r>
                <a:rPr lang="vi-VN" sz="3000"/>
                <a:t> Hoóc-king thường xuyên quan sát bầu trời</a:t>
              </a:r>
              <a:r>
                <a:rPr lang="vi-VN" sz="3000">
                  <a:solidFill>
                    <a:srgbClr val="FF0000"/>
                  </a:solidFill>
                </a:rPr>
                <a:t>/</a:t>
              </a:r>
              <a:r>
                <a:rPr lang="en-US" sz="3000"/>
                <a:t> </a:t>
              </a:r>
              <a:r>
                <a:rPr lang="vi-VN" sz="3000"/>
                <a:t>rồi tìm cách lí giải cho những thắc mắc của mình.</a:t>
              </a:r>
              <a:r>
                <a:rPr lang="vi-VN" sz="3000">
                  <a:solidFill>
                    <a:srgbClr val="FF0000"/>
                  </a:solidFill>
                </a:rPr>
                <a:t>//</a:t>
              </a:r>
              <a:r>
                <a:rPr lang="vi-VN" sz="3000"/>
                <a:t> Bố</a:t>
              </a:r>
              <a:r>
                <a:rPr lang="vi-VN" sz="3000">
                  <a:solidFill>
                    <a:srgbClr val="FF0000"/>
                  </a:solidFill>
                </a:rPr>
                <a:t>/</a:t>
              </a:r>
              <a:r>
                <a:rPr lang="vi-VN" sz="3000"/>
                <a:t> mua cho cậu rất nhiều sách</a:t>
              </a:r>
              <a:r>
                <a:rPr lang="vi-VN" sz="3000">
                  <a:solidFill>
                    <a:srgbClr val="FF0000"/>
                  </a:solidFill>
                </a:rPr>
                <a:t>/</a:t>
              </a:r>
              <a:r>
                <a:rPr lang="vi-VN" sz="3000"/>
                <a:t> về</a:t>
              </a:r>
              <a:r>
                <a:rPr lang="en-US" sz="3000"/>
                <a:t> </a:t>
              </a:r>
              <a:r>
                <a:rPr lang="vi-VN" sz="3000"/>
                <a:t>Trái Đất và bầu trời,</a:t>
              </a:r>
              <a:r>
                <a:rPr lang="vi-VN" sz="3000">
                  <a:solidFill>
                    <a:srgbClr val="FF0000"/>
                  </a:solidFill>
                </a:rPr>
                <a:t>/ </a:t>
              </a:r>
              <a:r>
                <a:rPr lang="vi-VN" sz="3000"/>
                <a:t>cậu lại càng ham mê học hỏi,</a:t>
              </a:r>
              <a:r>
                <a:rPr lang="vi-VN" sz="3000">
                  <a:solidFill>
                    <a:srgbClr val="FF0000"/>
                  </a:solidFill>
                </a:rPr>
                <a:t>/ </a:t>
              </a:r>
              <a:r>
                <a:rPr lang="vi-VN" sz="3000"/>
                <a:t>tìm tòi,</a:t>
              </a:r>
              <a:r>
                <a:rPr lang="vi-VN" sz="3000">
                  <a:solidFill>
                    <a:srgbClr val="FF0000"/>
                  </a:solidFill>
                </a:rPr>
                <a:t>/ </a:t>
              </a:r>
              <a:r>
                <a:rPr lang="vi-VN" sz="3000"/>
                <a:t>khám phá.</a:t>
              </a:r>
              <a:r>
                <a:rPr lang="vi-VN" sz="3000">
                  <a:solidFill>
                    <a:srgbClr val="FF0000"/>
                  </a:solidFill>
                </a:rPr>
                <a:t>//</a:t>
              </a:r>
              <a:endParaRPr lang="en-US" sz="3000">
                <a:solidFill>
                  <a:srgbClr val="FF0000"/>
                </a:solidFill>
              </a:endParaRPr>
            </a:p>
          </p:txBody>
        </p:sp>
        <p:cxnSp>
          <p:nvCxnSpPr>
            <p:cNvPr id="4" name="Straight Connector 3">
              <a:extLst>
                <a:ext uri="{FF2B5EF4-FFF2-40B4-BE49-F238E27FC236}">
                  <a16:creationId xmlns:a16="http://schemas.microsoft.com/office/drawing/2014/main" id="{A2F1DAE5-ABFF-4DDD-82DF-C8AE445F7D73}"/>
                </a:ext>
              </a:extLst>
            </p:cNvPr>
            <p:cNvCxnSpPr>
              <a:cxnSpLocks/>
            </p:cNvCxnSpPr>
            <p:nvPr/>
          </p:nvCxnSpPr>
          <p:spPr>
            <a:xfrm>
              <a:off x="10685123" y="1613044"/>
              <a:ext cx="7500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593CD3-87CF-451A-B7B4-C16527E63212}"/>
                </a:ext>
              </a:extLst>
            </p:cNvPr>
            <p:cNvCxnSpPr>
              <a:cxnSpLocks/>
            </p:cNvCxnSpPr>
            <p:nvPr/>
          </p:nvCxnSpPr>
          <p:spPr>
            <a:xfrm>
              <a:off x="760287" y="2106203"/>
              <a:ext cx="16233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0E4C00-CC2D-41A6-8380-8657E1CEF339}"/>
                </a:ext>
              </a:extLst>
            </p:cNvPr>
            <p:cNvCxnSpPr>
              <a:cxnSpLocks/>
            </p:cNvCxnSpPr>
            <p:nvPr/>
          </p:nvCxnSpPr>
          <p:spPr>
            <a:xfrm>
              <a:off x="3852808" y="2126752"/>
              <a:ext cx="16233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0D0A82-8D2E-4394-B5E0-0AF606B398AB}"/>
                </a:ext>
              </a:extLst>
            </p:cNvPr>
            <p:cNvCxnSpPr>
              <a:cxnSpLocks/>
            </p:cNvCxnSpPr>
            <p:nvPr/>
          </p:nvCxnSpPr>
          <p:spPr>
            <a:xfrm>
              <a:off x="8239873" y="2106203"/>
              <a:ext cx="16233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233A29-C961-4956-BFE9-FB8C4E256612}"/>
                </a:ext>
              </a:extLst>
            </p:cNvPr>
            <p:cNvCxnSpPr>
              <a:cxnSpLocks/>
            </p:cNvCxnSpPr>
            <p:nvPr/>
          </p:nvCxnSpPr>
          <p:spPr>
            <a:xfrm>
              <a:off x="3935001" y="2589089"/>
              <a:ext cx="37397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4C03F7-7347-4D3D-9B2E-13B400C9C59A}"/>
                </a:ext>
              </a:extLst>
            </p:cNvPr>
            <p:cNvCxnSpPr>
              <a:cxnSpLocks/>
            </p:cNvCxnSpPr>
            <p:nvPr/>
          </p:nvCxnSpPr>
          <p:spPr>
            <a:xfrm>
              <a:off x="3061748" y="3071974"/>
              <a:ext cx="4469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FD0251-CCD8-43AD-B689-683F1FD05792}"/>
                </a:ext>
              </a:extLst>
            </p:cNvPr>
            <p:cNvCxnSpPr>
              <a:cxnSpLocks/>
            </p:cNvCxnSpPr>
            <p:nvPr/>
          </p:nvCxnSpPr>
          <p:spPr>
            <a:xfrm>
              <a:off x="2517168" y="3459823"/>
              <a:ext cx="18185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CF6F10-E3C4-478A-AAE3-B4FD0383865A}"/>
                </a:ext>
              </a:extLst>
            </p:cNvPr>
            <p:cNvCxnSpPr>
              <a:cxnSpLocks/>
            </p:cNvCxnSpPr>
            <p:nvPr/>
          </p:nvCxnSpPr>
          <p:spPr>
            <a:xfrm>
              <a:off x="7870004" y="3490644"/>
              <a:ext cx="35651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E7D87DF-6D28-4F00-A234-C5727DA5A454}"/>
                </a:ext>
              </a:extLst>
            </p:cNvPr>
            <p:cNvCxnSpPr>
              <a:cxnSpLocks/>
            </p:cNvCxnSpPr>
            <p:nvPr/>
          </p:nvCxnSpPr>
          <p:spPr>
            <a:xfrm>
              <a:off x="1571945" y="4394769"/>
              <a:ext cx="33904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9DEF8C-EA92-4D21-94F4-8C816B1D5C80}"/>
                </a:ext>
              </a:extLst>
            </p:cNvPr>
            <p:cNvCxnSpPr>
              <a:cxnSpLocks/>
            </p:cNvCxnSpPr>
            <p:nvPr/>
          </p:nvCxnSpPr>
          <p:spPr>
            <a:xfrm>
              <a:off x="7469312" y="4402475"/>
              <a:ext cx="9657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2F5B9C-5E86-4AAD-BB47-B5D4054A01C2}"/>
                </a:ext>
              </a:extLst>
            </p:cNvPr>
            <p:cNvCxnSpPr>
              <a:cxnSpLocks/>
            </p:cNvCxnSpPr>
            <p:nvPr/>
          </p:nvCxnSpPr>
          <p:spPr>
            <a:xfrm>
              <a:off x="9652570" y="4399905"/>
              <a:ext cx="16995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B1DE53-6132-4DAC-AE9A-E6DE8B5163C7}"/>
                </a:ext>
              </a:extLst>
            </p:cNvPr>
            <p:cNvCxnSpPr>
              <a:cxnSpLocks/>
            </p:cNvCxnSpPr>
            <p:nvPr/>
          </p:nvCxnSpPr>
          <p:spPr>
            <a:xfrm>
              <a:off x="1505163" y="4841694"/>
              <a:ext cx="15052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A7793B-E52E-4A32-ABE6-65B55566C6C4}"/>
                </a:ext>
              </a:extLst>
            </p:cNvPr>
            <p:cNvCxnSpPr>
              <a:cxnSpLocks/>
            </p:cNvCxnSpPr>
            <p:nvPr/>
          </p:nvCxnSpPr>
          <p:spPr>
            <a:xfrm>
              <a:off x="760287" y="5324579"/>
              <a:ext cx="29075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2F9111-B124-48DB-A184-EBE392AE4C6B}"/>
                </a:ext>
              </a:extLst>
            </p:cNvPr>
            <p:cNvCxnSpPr>
              <a:cxnSpLocks/>
            </p:cNvCxnSpPr>
            <p:nvPr/>
          </p:nvCxnSpPr>
          <p:spPr>
            <a:xfrm>
              <a:off x="6025743" y="5306597"/>
              <a:ext cx="9709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5EE2A2-BBDD-4589-B8CC-A6FE6AB71D83}"/>
                </a:ext>
              </a:extLst>
            </p:cNvPr>
            <p:cNvCxnSpPr>
              <a:cxnSpLocks/>
            </p:cNvCxnSpPr>
            <p:nvPr/>
          </p:nvCxnSpPr>
          <p:spPr>
            <a:xfrm>
              <a:off x="7119990" y="5306597"/>
              <a:ext cx="4315147" cy="179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24C374-B211-45EE-B7DE-3061B96D0843}"/>
                </a:ext>
              </a:extLst>
            </p:cNvPr>
            <p:cNvCxnSpPr>
              <a:cxnSpLocks/>
            </p:cNvCxnSpPr>
            <p:nvPr/>
          </p:nvCxnSpPr>
          <p:spPr>
            <a:xfrm>
              <a:off x="760287" y="5730588"/>
              <a:ext cx="8116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3781A5-4EF4-40A5-9BE7-8B94239AF7A3}"/>
                </a:ext>
              </a:extLst>
            </p:cNvPr>
            <p:cNvCxnSpPr>
              <a:cxnSpLocks/>
            </p:cNvCxnSpPr>
            <p:nvPr/>
          </p:nvCxnSpPr>
          <p:spPr>
            <a:xfrm>
              <a:off x="5284341" y="5730588"/>
              <a:ext cx="24726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AF8484D-8E75-4613-97F6-FA5594CDBA6B}"/>
                </a:ext>
              </a:extLst>
            </p:cNvPr>
            <p:cNvCxnSpPr>
              <a:cxnSpLocks/>
            </p:cNvCxnSpPr>
            <p:nvPr/>
          </p:nvCxnSpPr>
          <p:spPr>
            <a:xfrm>
              <a:off x="3852808" y="6213473"/>
              <a:ext cx="26584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DF0025-3DEB-4E83-8623-8D8301F38225}"/>
                </a:ext>
              </a:extLst>
            </p:cNvPr>
            <p:cNvCxnSpPr>
              <a:cxnSpLocks/>
            </p:cNvCxnSpPr>
            <p:nvPr/>
          </p:nvCxnSpPr>
          <p:spPr>
            <a:xfrm>
              <a:off x="6786031" y="6213473"/>
              <a:ext cx="9709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880CEC-60BC-437F-95E8-F580DCCA12AB}"/>
                </a:ext>
              </a:extLst>
            </p:cNvPr>
            <p:cNvCxnSpPr>
              <a:cxnSpLocks/>
            </p:cNvCxnSpPr>
            <p:nvPr/>
          </p:nvCxnSpPr>
          <p:spPr>
            <a:xfrm>
              <a:off x="8080573" y="6211081"/>
              <a:ext cx="1782617" cy="23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2630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5" name="TextBox 4">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trong</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nhóm</a:t>
              </a:r>
              <a:endParaRPr lang="en-US" sz="213200" dirty="0">
                <a:ln w="295275">
                  <a:solidFill>
                    <a:schemeClr val="bg1"/>
                  </a:solidFill>
                </a:ln>
                <a:latin typeface="SVN-Poky's" panose="020B0606040200020203" pitchFamily="34" charset="0"/>
              </a:endParaRPr>
            </a:p>
          </p:txBody>
        </p:sp>
        <p:sp>
          <p:nvSpPr>
            <p:cNvPr id="6" name="TextBox 5">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6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8000">
                                          <p:cBhvr additive="base">
                                            <p:cTn id="13"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68000">
                                          <p:cBhvr additive="base">
                                            <p:cTn id="19"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861391E4-E533-DCFA-6B39-478F1D270B5D}"/>
              </a:ext>
            </a:extLst>
          </p:cNvPr>
          <p:cNvGrpSpPr/>
          <p:nvPr/>
        </p:nvGrpSpPr>
        <p:grpSpPr>
          <a:xfrm>
            <a:off x="2308598" y="45642"/>
            <a:ext cx="7193902" cy="1832519"/>
            <a:chOff x="3324715" y="7922107"/>
            <a:chExt cx="7193902" cy="1832519"/>
          </a:xfrm>
        </p:grpSpPr>
        <p:sp>
          <p:nvSpPr>
            <p:cNvPr id="31" name="TextBox 30">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trước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lớp</a:t>
              </a:r>
              <a:endParaRPr lang="en-US" sz="213200" dirty="0">
                <a:ln w="295275">
                  <a:solidFill>
                    <a:schemeClr val="bg1"/>
                  </a:solidFill>
                </a:ln>
                <a:latin typeface="SVN-Poky's" panose="020B0606040200020203" pitchFamily="34" charset="0"/>
              </a:endParaRPr>
            </a:p>
          </p:txBody>
        </p:sp>
        <p:sp>
          <p:nvSpPr>
            <p:cNvPr id="33" name="TextBox 32">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413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5224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8B1C5AC-42CC-1F77-81F2-B3F5AEBEC61D}"/>
              </a:ext>
            </a:extLst>
          </p:cNvPr>
          <p:cNvSpPr txBox="1"/>
          <p:nvPr/>
        </p:nvSpPr>
        <p:spPr>
          <a:xfrm>
            <a:off x="2847365" y="517666"/>
            <a:ext cx="6589986"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96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96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9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5060880" imgH="1079640"/>
        </mc:Choice>
        <mc:Fallback>
          <p:control name="TextBox1" r:id="rId1" imgW="5060880" imgH="107964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9"/>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32" presetClass="emph" presetSubtype="0" fill="hold" grpId="0"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46DFA6D-05DC-40D5-A41E-B43B7C689FE3}"/>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cs typeface="+mn-cs"/>
            </a:endParaRPr>
          </a:p>
        </p:txBody>
      </p:sp>
      <p:sp>
        <p:nvSpPr>
          <p:cNvPr id="7" name="TextBox 6">
            <a:extLst>
              <a:ext uri="{FF2B5EF4-FFF2-40B4-BE49-F238E27FC236}">
                <a16:creationId xmlns:a16="http://schemas.microsoft.com/office/drawing/2014/main" id="{A0EEA3F3-77B9-7246-3E4B-FEE84D2654B8}"/>
              </a:ext>
            </a:extLst>
          </p:cNvPr>
          <p:cNvSpPr txBox="1"/>
          <p:nvPr/>
        </p:nvSpPr>
        <p:spPr>
          <a:xfrm>
            <a:off x="467939" y="197762"/>
            <a:ext cx="11256122" cy="7017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B0F0"/>
                </a:solidFill>
                <a:effectLst/>
                <a:uLnTx/>
                <a:uFillTx/>
                <a:latin typeface="Calibri" panose="020F0502020204030204"/>
                <a:ea typeface="+mn-ea"/>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Chân thành cảm ơn quý thầy cô đã sử dụng tài liệu. Mong quý thầy cô </a:t>
            </a:r>
            <a:r>
              <a:rPr kumimoji="0" lang="en-US" sz="3000" b="1" i="0" u="none" strike="noStrike" kern="0" cap="none" spc="0" normalizeH="0" baseline="0" noProof="0">
                <a:ln>
                  <a:noFill/>
                </a:ln>
                <a:solidFill>
                  <a:srgbClr val="FF0000"/>
                </a:solidFill>
                <a:effectLst/>
                <a:uLnTx/>
                <a:uFillTx/>
                <a:latin typeface="Calibri" panose="020F0502020204030204"/>
                <a:ea typeface="+mn-ea"/>
                <a:cs typeface="Arial" panose="020B0604020202020204" pitchFamily="34" charset="0"/>
              </a:rPr>
              <a:t>sử dụng tài liệu nội bộ và không chia sẻ đi các trang mạng xã hội</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cs typeface="Arial" panose="020B0604020202020204" pitchFamily="34" charset="0"/>
              </a:rPr>
              <a:t>	</a:t>
            </a:r>
            <a:r>
              <a:rPr kumimoji="0" lang="en-US" sz="3000" b="1" i="0" u="none" strike="noStrike" kern="0" cap="none" spc="0" normalizeH="0" baseline="0" noProof="0">
                <a:ln>
                  <a:noFill/>
                </a:ln>
                <a:solidFill>
                  <a:srgbClr val="FF0000"/>
                </a:solidFill>
                <a:effectLst/>
                <a:uLnTx/>
                <a:uFillTx/>
                <a:latin typeface="Calibri" panose="020F0502020204030204"/>
                <a:cs typeface="Arial" panose="020B0604020202020204" pitchFamily="34" charset="0"/>
              </a:rPr>
              <a:t>Lớp 5</a:t>
            </a:r>
            <a:r>
              <a:rPr kumimoji="0" lang="en-US" sz="3000" b="1" i="0" u="none" strike="noStrike" kern="0" cap="none" spc="0" normalizeH="0" baseline="0" noProof="0">
                <a:ln>
                  <a:noFill/>
                </a:ln>
                <a:solidFill>
                  <a:srgbClr val="0070C0"/>
                </a:solidFill>
                <a:effectLst/>
                <a:uLnTx/>
                <a:uFillTx/>
                <a:latin typeface="Calibri" panose="020F0502020204030204"/>
                <a:cs typeface="Arial" panose="020B0604020202020204" pitchFamily="34" charset="0"/>
              </a:rPr>
              <a:t> tới em có soạn </a:t>
            </a:r>
            <a:r>
              <a:rPr kumimoji="0" lang="en-US" sz="3000" b="1" i="0" u="none" strike="noStrike" kern="0" cap="none" spc="0" normalizeH="0" baseline="0" noProof="0">
                <a:ln>
                  <a:noFill/>
                </a:ln>
                <a:solidFill>
                  <a:srgbClr val="00B050"/>
                </a:solidFill>
                <a:effectLst/>
                <a:uLnTx/>
                <a:uFillTx/>
                <a:latin typeface="Calibri" panose="020F0502020204030204"/>
                <a:cs typeface="Arial" panose="020B0604020202020204" pitchFamily="34" charset="0"/>
              </a:rPr>
              <a:t>cả 3 bộ sách</a:t>
            </a:r>
            <a:r>
              <a:rPr kumimoji="0" lang="en-US" sz="3000" b="1" i="0" u="none" strike="noStrike" kern="0" cap="none" spc="0" normalizeH="0" baseline="0" noProof="0">
                <a:ln>
                  <a:noFill/>
                </a:ln>
                <a:solidFill>
                  <a:srgbClr val="0070C0"/>
                </a:solidFill>
                <a:effectLst/>
                <a:uLnTx/>
                <a:uFillTx/>
                <a:latin typeface="Calibri" panose="020F0502020204030204"/>
                <a:cs typeface="Arial" panose="020B0604020202020204" pitchFamily="34" charset="0"/>
              </a:rPr>
              <a:t> Chân trời sáng tạo, Kết nối tri thức, Cánh diều. Rất mong được đồng hành cùng quý thầy cô tới hết năm lớp 5.</a:t>
            </a:r>
            <a:endParaRPr kumimoji="0" lang="en-US" sz="3000" b="1" i="0" u="none" strike="noStrike" kern="0" cap="none" spc="0" normalizeH="0" baseline="0" noProof="0">
              <a:ln>
                <a:noFill/>
              </a:ln>
              <a:solidFill>
                <a:srgbClr val="0070C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Trong quá trình soạn bài có lỗi nào mong quý thầy cô phản hồi lại Zalo giúp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00B050"/>
                </a:solidFill>
                <a:effectLst/>
                <a:uLnTx/>
                <a:uFillTx/>
                <a:latin typeface="Calibri" panose="020F0502020204030204"/>
                <a:ea typeface="+mn-ea"/>
                <a:cs typeface="Arial" panose="020B0604020202020204" pitchFamily="34" charset="0"/>
              </a:rPr>
              <a:t>Zalo của em:</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rPr>
              <a:t>035.447.3852 (Lan Hương)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7030A0"/>
                </a:solidFill>
                <a:effectLst/>
                <a:uLnTx/>
                <a:uFillTx/>
                <a:latin typeface="Calibri" panose="020F0502020204030204"/>
                <a:cs typeface="Arial" panose="020B0604020202020204" pitchFamily="34" charset="0"/>
              </a:rPr>
              <a:t>	</a:t>
            </a:r>
            <a:r>
              <a:rPr kumimoji="0" lang="en-US" sz="3000" b="1" i="0" u="none" strike="noStrike" kern="0" cap="none" spc="0" normalizeH="0" baseline="0" noProof="0">
                <a:ln>
                  <a:noFill/>
                </a:ln>
                <a:solidFill>
                  <a:srgbClr val="00B050"/>
                </a:solidFill>
                <a:effectLst/>
                <a:uLnTx/>
                <a:uFillTx/>
                <a:latin typeface="Calibri" panose="020F0502020204030204"/>
                <a:cs typeface="Arial" panose="020B0604020202020204" pitchFamily="34" charset="0"/>
              </a:rPr>
              <a:t>Link Facebook của em: (Thầy cô theo dõi và kết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B050"/>
                </a:solidFill>
                <a:effectLst/>
                <a:uLnTx/>
                <a:uFillTx/>
                <a:latin typeface="Calibri" panose="020F0502020204030204"/>
                <a:cs typeface="Arial" panose="020B0604020202020204" pitchFamily="34" charset="0"/>
              </a:rPr>
              <a:t> </a:t>
            </a:r>
            <a:r>
              <a:rPr kumimoji="0" lang="en-US" sz="3000" b="1" i="0" u="none" strike="noStrike" kern="0" cap="none" spc="0" normalizeH="0" baseline="0" noProof="0">
                <a:ln>
                  <a:noFill/>
                </a:ln>
                <a:solidFill>
                  <a:srgbClr val="7030A0"/>
                </a:solidFill>
                <a:effectLst/>
                <a:uLnTx/>
                <a:uFillTx/>
                <a:latin typeface="Calibri" panose="020F0502020204030204"/>
                <a:cs typeface="Arial" panose="020B0604020202020204" pitchFamily="34" charset="0"/>
              </a:rPr>
              <a:t>https://www.facebook.com/GADTLANHUONG0354473852</a:t>
            </a:r>
            <a:endPar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98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pic>
        <p:nvPicPr>
          <p:cNvPr id="3" name="Picture 2">
            <a:extLst>
              <a:ext uri="{FF2B5EF4-FFF2-40B4-BE49-F238E27FC236}">
                <a16:creationId xmlns:a16="http://schemas.microsoft.com/office/drawing/2014/main" id="{FFF087E7-4A11-4E5B-9533-AB83D2F342FB}"/>
              </a:ext>
            </a:extLst>
          </p:cNvPr>
          <p:cNvPicPr>
            <a:picLocks noChangeAspect="1"/>
          </p:cNvPicPr>
          <p:nvPr/>
        </p:nvPicPr>
        <p:blipFill>
          <a:blip r:embed="rId10"/>
          <a:stretch>
            <a:fillRect/>
          </a:stretch>
        </p:blipFill>
        <p:spPr>
          <a:xfrm>
            <a:off x="-4374777" y="350044"/>
            <a:ext cx="12192000" cy="1764632"/>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3"/>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64830" y="628650"/>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Rectangle: Rounded Corners 11">
            <a:extLst>
              <a:ext uri="{FF2B5EF4-FFF2-40B4-BE49-F238E27FC236}">
                <a16:creationId xmlns:a16="http://schemas.microsoft.com/office/drawing/2014/main" id="{505C48FA-64DE-864E-E10D-6F654838F6CC}"/>
              </a:ext>
            </a:extLst>
          </p:cNvPr>
          <p:cNvSpPr/>
          <p:nvPr/>
        </p:nvSpPr>
        <p:spPr>
          <a:xfrm>
            <a:off x="276225" y="119555"/>
            <a:ext cx="11763375" cy="1019504"/>
          </a:xfrm>
          <a:custGeom>
            <a:avLst/>
            <a:gdLst>
              <a:gd name="connsiteX0" fmla="*/ 0 w 11763375"/>
              <a:gd name="connsiteY0" fmla="*/ 169921 h 1019504"/>
              <a:gd name="connsiteX1" fmla="*/ 169921 w 11763375"/>
              <a:gd name="connsiteY1" fmla="*/ 0 h 1019504"/>
              <a:gd name="connsiteX2" fmla="*/ 613423 w 11763375"/>
              <a:gd name="connsiteY2" fmla="*/ 0 h 1019504"/>
              <a:gd name="connsiteX3" fmla="*/ 1171160 w 11763375"/>
              <a:gd name="connsiteY3" fmla="*/ 0 h 1019504"/>
              <a:gd name="connsiteX4" fmla="*/ 1614662 w 11763375"/>
              <a:gd name="connsiteY4" fmla="*/ 0 h 1019504"/>
              <a:gd name="connsiteX5" fmla="*/ 2286634 w 11763375"/>
              <a:gd name="connsiteY5" fmla="*/ 0 h 1019504"/>
              <a:gd name="connsiteX6" fmla="*/ 2730136 w 11763375"/>
              <a:gd name="connsiteY6" fmla="*/ 0 h 1019504"/>
              <a:gd name="connsiteX7" fmla="*/ 3516344 w 11763375"/>
              <a:gd name="connsiteY7" fmla="*/ 0 h 1019504"/>
              <a:gd name="connsiteX8" fmla="*/ 3845611 w 11763375"/>
              <a:gd name="connsiteY8" fmla="*/ 0 h 1019504"/>
              <a:gd name="connsiteX9" fmla="*/ 4289113 w 11763375"/>
              <a:gd name="connsiteY9" fmla="*/ 0 h 1019504"/>
              <a:gd name="connsiteX10" fmla="*/ 5189556 w 11763375"/>
              <a:gd name="connsiteY10" fmla="*/ 0 h 1019504"/>
              <a:gd name="connsiteX11" fmla="*/ 5633058 w 11763375"/>
              <a:gd name="connsiteY11" fmla="*/ 0 h 1019504"/>
              <a:gd name="connsiteX12" fmla="*/ 6419266 w 11763375"/>
              <a:gd name="connsiteY12" fmla="*/ 0 h 1019504"/>
              <a:gd name="connsiteX13" fmla="*/ 6748532 w 11763375"/>
              <a:gd name="connsiteY13" fmla="*/ 0 h 1019504"/>
              <a:gd name="connsiteX14" fmla="*/ 7192034 w 11763375"/>
              <a:gd name="connsiteY14" fmla="*/ 0 h 1019504"/>
              <a:gd name="connsiteX15" fmla="*/ 7635536 w 11763375"/>
              <a:gd name="connsiteY15" fmla="*/ 0 h 1019504"/>
              <a:gd name="connsiteX16" fmla="*/ 8079038 w 11763375"/>
              <a:gd name="connsiteY16" fmla="*/ 0 h 1019504"/>
              <a:gd name="connsiteX17" fmla="*/ 8751010 w 11763375"/>
              <a:gd name="connsiteY17" fmla="*/ 0 h 1019504"/>
              <a:gd name="connsiteX18" fmla="*/ 9308747 w 11763375"/>
              <a:gd name="connsiteY18" fmla="*/ 0 h 1019504"/>
              <a:gd name="connsiteX19" fmla="*/ 10094955 w 11763375"/>
              <a:gd name="connsiteY19" fmla="*/ 0 h 1019504"/>
              <a:gd name="connsiteX20" fmla="*/ 10881163 w 11763375"/>
              <a:gd name="connsiteY20" fmla="*/ 0 h 1019504"/>
              <a:gd name="connsiteX21" fmla="*/ 11593454 w 11763375"/>
              <a:gd name="connsiteY21" fmla="*/ 0 h 1019504"/>
              <a:gd name="connsiteX22" fmla="*/ 11763375 w 11763375"/>
              <a:gd name="connsiteY22" fmla="*/ 169921 h 1019504"/>
              <a:gd name="connsiteX23" fmla="*/ 11763375 w 11763375"/>
              <a:gd name="connsiteY23" fmla="*/ 849583 h 1019504"/>
              <a:gd name="connsiteX24" fmla="*/ 11593454 w 11763375"/>
              <a:gd name="connsiteY24" fmla="*/ 1019504 h 1019504"/>
              <a:gd name="connsiteX25" fmla="*/ 10693011 w 11763375"/>
              <a:gd name="connsiteY25" fmla="*/ 1019504 h 1019504"/>
              <a:gd name="connsiteX26" fmla="*/ 10363744 w 11763375"/>
              <a:gd name="connsiteY26" fmla="*/ 1019504 h 1019504"/>
              <a:gd name="connsiteX27" fmla="*/ 9463301 w 11763375"/>
              <a:gd name="connsiteY27" fmla="*/ 1019504 h 1019504"/>
              <a:gd name="connsiteX28" fmla="*/ 9134035 w 11763375"/>
              <a:gd name="connsiteY28" fmla="*/ 1019504 h 1019504"/>
              <a:gd name="connsiteX29" fmla="*/ 8233591 w 11763375"/>
              <a:gd name="connsiteY29" fmla="*/ 1019504 h 1019504"/>
              <a:gd name="connsiteX30" fmla="*/ 7561619 w 11763375"/>
              <a:gd name="connsiteY30" fmla="*/ 1019504 h 1019504"/>
              <a:gd name="connsiteX31" fmla="*/ 6775411 w 11763375"/>
              <a:gd name="connsiteY31" fmla="*/ 1019504 h 1019504"/>
              <a:gd name="connsiteX32" fmla="*/ 5874968 w 11763375"/>
              <a:gd name="connsiteY32" fmla="*/ 1019504 h 1019504"/>
              <a:gd name="connsiteX33" fmla="*/ 4974525 w 11763375"/>
              <a:gd name="connsiteY33" fmla="*/ 1019504 h 1019504"/>
              <a:gd name="connsiteX34" fmla="*/ 4074081 w 11763375"/>
              <a:gd name="connsiteY34" fmla="*/ 1019504 h 1019504"/>
              <a:gd name="connsiteX35" fmla="*/ 3744815 w 11763375"/>
              <a:gd name="connsiteY35" fmla="*/ 1019504 h 1019504"/>
              <a:gd name="connsiteX36" fmla="*/ 3187078 w 11763375"/>
              <a:gd name="connsiteY36" fmla="*/ 1019504 h 1019504"/>
              <a:gd name="connsiteX37" fmla="*/ 2515105 w 11763375"/>
              <a:gd name="connsiteY37" fmla="*/ 1019504 h 1019504"/>
              <a:gd name="connsiteX38" fmla="*/ 2185839 w 11763375"/>
              <a:gd name="connsiteY38" fmla="*/ 1019504 h 1019504"/>
              <a:gd name="connsiteX39" fmla="*/ 1285395 w 11763375"/>
              <a:gd name="connsiteY39" fmla="*/ 1019504 h 1019504"/>
              <a:gd name="connsiteX40" fmla="*/ 169921 w 11763375"/>
              <a:gd name="connsiteY40" fmla="*/ 1019504 h 1019504"/>
              <a:gd name="connsiteX41" fmla="*/ 0 w 11763375"/>
              <a:gd name="connsiteY41" fmla="*/ 849583 h 1019504"/>
              <a:gd name="connsiteX42" fmla="*/ 0 w 11763375"/>
              <a:gd name="connsiteY42" fmla="*/ 169921 h 10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63375" h="1019504" fill="none" extrusionOk="0">
                <a:moveTo>
                  <a:pt x="0" y="169921"/>
                </a:moveTo>
                <a:cubicBezTo>
                  <a:pt x="13952" y="70870"/>
                  <a:pt x="92271" y="-13064"/>
                  <a:pt x="169921" y="0"/>
                </a:cubicBezTo>
                <a:cubicBezTo>
                  <a:pt x="367126" y="7435"/>
                  <a:pt x="397801" y="-17821"/>
                  <a:pt x="613423" y="0"/>
                </a:cubicBezTo>
                <a:cubicBezTo>
                  <a:pt x="829045" y="17821"/>
                  <a:pt x="933392" y="-12411"/>
                  <a:pt x="1171160" y="0"/>
                </a:cubicBezTo>
                <a:cubicBezTo>
                  <a:pt x="1408928" y="12411"/>
                  <a:pt x="1490542" y="8216"/>
                  <a:pt x="1614662" y="0"/>
                </a:cubicBezTo>
                <a:cubicBezTo>
                  <a:pt x="1738782" y="-8216"/>
                  <a:pt x="1969415" y="11089"/>
                  <a:pt x="2286634" y="0"/>
                </a:cubicBezTo>
                <a:cubicBezTo>
                  <a:pt x="2603853" y="-11089"/>
                  <a:pt x="2616239" y="10272"/>
                  <a:pt x="2730136" y="0"/>
                </a:cubicBezTo>
                <a:cubicBezTo>
                  <a:pt x="2844033" y="-10272"/>
                  <a:pt x="3306831" y="28239"/>
                  <a:pt x="3516344" y="0"/>
                </a:cubicBezTo>
                <a:cubicBezTo>
                  <a:pt x="3725857" y="-28239"/>
                  <a:pt x="3736542" y="7885"/>
                  <a:pt x="3845611" y="0"/>
                </a:cubicBezTo>
                <a:cubicBezTo>
                  <a:pt x="3954680" y="-7885"/>
                  <a:pt x="4070030" y="9795"/>
                  <a:pt x="4289113" y="0"/>
                </a:cubicBezTo>
                <a:cubicBezTo>
                  <a:pt x="4508196" y="-9795"/>
                  <a:pt x="4843572" y="18434"/>
                  <a:pt x="5189556" y="0"/>
                </a:cubicBezTo>
                <a:cubicBezTo>
                  <a:pt x="5535540" y="-18434"/>
                  <a:pt x="5432115" y="-22033"/>
                  <a:pt x="5633058" y="0"/>
                </a:cubicBezTo>
                <a:cubicBezTo>
                  <a:pt x="5834001" y="22033"/>
                  <a:pt x="6254411" y="4462"/>
                  <a:pt x="6419266" y="0"/>
                </a:cubicBezTo>
                <a:cubicBezTo>
                  <a:pt x="6584121" y="-4462"/>
                  <a:pt x="6637514" y="977"/>
                  <a:pt x="6748532" y="0"/>
                </a:cubicBezTo>
                <a:cubicBezTo>
                  <a:pt x="6859550" y="-977"/>
                  <a:pt x="6996623" y="19572"/>
                  <a:pt x="7192034" y="0"/>
                </a:cubicBezTo>
                <a:cubicBezTo>
                  <a:pt x="7387445" y="-19572"/>
                  <a:pt x="7444500" y="-11931"/>
                  <a:pt x="7635536" y="0"/>
                </a:cubicBezTo>
                <a:cubicBezTo>
                  <a:pt x="7826572" y="11931"/>
                  <a:pt x="7985037" y="-19528"/>
                  <a:pt x="8079038" y="0"/>
                </a:cubicBezTo>
                <a:cubicBezTo>
                  <a:pt x="8173039" y="19528"/>
                  <a:pt x="8428968" y="-32623"/>
                  <a:pt x="8751010" y="0"/>
                </a:cubicBezTo>
                <a:cubicBezTo>
                  <a:pt x="9073052" y="32623"/>
                  <a:pt x="9125290" y="10571"/>
                  <a:pt x="9308747" y="0"/>
                </a:cubicBezTo>
                <a:cubicBezTo>
                  <a:pt x="9492204" y="-10571"/>
                  <a:pt x="9736402" y="10071"/>
                  <a:pt x="10094955" y="0"/>
                </a:cubicBezTo>
                <a:cubicBezTo>
                  <a:pt x="10453508" y="-10071"/>
                  <a:pt x="10497234" y="-30152"/>
                  <a:pt x="10881163" y="0"/>
                </a:cubicBezTo>
                <a:cubicBezTo>
                  <a:pt x="11265092" y="30152"/>
                  <a:pt x="11363023" y="-22649"/>
                  <a:pt x="11593454" y="0"/>
                </a:cubicBezTo>
                <a:cubicBezTo>
                  <a:pt x="11670227" y="455"/>
                  <a:pt x="11763385" y="86443"/>
                  <a:pt x="11763375" y="169921"/>
                </a:cubicBezTo>
                <a:cubicBezTo>
                  <a:pt x="11784370" y="339227"/>
                  <a:pt x="11734183" y="548905"/>
                  <a:pt x="11763375" y="849583"/>
                </a:cubicBezTo>
                <a:cubicBezTo>
                  <a:pt x="11766946" y="930903"/>
                  <a:pt x="11678638" y="1022739"/>
                  <a:pt x="11593454" y="1019504"/>
                </a:cubicBezTo>
                <a:cubicBezTo>
                  <a:pt x="11333539" y="1017381"/>
                  <a:pt x="10986797" y="995631"/>
                  <a:pt x="10693011" y="1019504"/>
                </a:cubicBezTo>
                <a:cubicBezTo>
                  <a:pt x="10399225" y="1043377"/>
                  <a:pt x="10504684" y="1015328"/>
                  <a:pt x="10363744" y="1019504"/>
                </a:cubicBezTo>
                <a:cubicBezTo>
                  <a:pt x="10222804" y="1023680"/>
                  <a:pt x="9772399" y="985504"/>
                  <a:pt x="9463301" y="1019504"/>
                </a:cubicBezTo>
                <a:cubicBezTo>
                  <a:pt x="9154203" y="1053504"/>
                  <a:pt x="9213696" y="1031543"/>
                  <a:pt x="9134035" y="1019504"/>
                </a:cubicBezTo>
                <a:cubicBezTo>
                  <a:pt x="9054374" y="1007465"/>
                  <a:pt x="8444394" y="1004447"/>
                  <a:pt x="8233591" y="1019504"/>
                </a:cubicBezTo>
                <a:cubicBezTo>
                  <a:pt x="8022788" y="1034561"/>
                  <a:pt x="7836761" y="998300"/>
                  <a:pt x="7561619" y="1019504"/>
                </a:cubicBezTo>
                <a:cubicBezTo>
                  <a:pt x="7286477" y="1040708"/>
                  <a:pt x="7155471" y="1027147"/>
                  <a:pt x="6775411" y="1019504"/>
                </a:cubicBezTo>
                <a:cubicBezTo>
                  <a:pt x="6395351" y="1011861"/>
                  <a:pt x="6237890" y="1059012"/>
                  <a:pt x="5874968" y="1019504"/>
                </a:cubicBezTo>
                <a:cubicBezTo>
                  <a:pt x="5512046" y="979996"/>
                  <a:pt x="5217440" y="1063941"/>
                  <a:pt x="4974525" y="1019504"/>
                </a:cubicBezTo>
                <a:cubicBezTo>
                  <a:pt x="4731610" y="975067"/>
                  <a:pt x="4450061" y="1008384"/>
                  <a:pt x="4074081" y="1019504"/>
                </a:cubicBezTo>
                <a:cubicBezTo>
                  <a:pt x="3698101" y="1030624"/>
                  <a:pt x="3898912" y="1004072"/>
                  <a:pt x="3744815" y="1019504"/>
                </a:cubicBezTo>
                <a:cubicBezTo>
                  <a:pt x="3590718" y="1034936"/>
                  <a:pt x="3345548" y="1009352"/>
                  <a:pt x="3187078" y="1019504"/>
                </a:cubicBezTo>
                <a:cubicBezTo>
                  <a:pt x="3028608" y="1029656"/>
                  <a:pt x="2689676" y="988175"/>
                  <a:pt x="2515105" y="1019504"/>
                </a:cubicBezTo>
                <a:cubicBezTo>
                  <a:pt x="2340534" y="1050833"/>
                  <a:pt x="2271310" y="1026494"/>
                  <a:pt x="2185839" y="1019504"/>
                </a:cubicBezTo>
                <a:cubicBezTo>
                  <a:pt x="2100368" y="1012514"/>
                  <a:pt x="1716345" y="1061932"/>
                  <a:pt x="1285395" y="1019504"/>
                </a:cubicBezTo>
                <a:cubicBezTo>
                  <a:pt x="854445" y="977076"/>
                  <a:pt x="493350" y="1063387"/>
                  <a:pt x="169921" y="1019504"/>
                </a:cubicBezTo>
                <a:cubicBezTo>
                  <a:pt x="69721" y="1039863"/>
                  <a:pt x="15787" y="960739"/>
                  <a:pt x="0" y="849583"/>
                </a:cubicBezTo>
                <a:cubicBezTo>
                  <a:pt x="22700" y="654560"/>
                  <a:pt x="25321" y="385384"/>
                  <a:pt x="0" y="169921"/>
                </a:cubicBezTo>
                <a:close/>
              </a:path>
              <a:path w="11763375" h="1019504" stroke="0" extrusionOk="0">
                <a:moveTo>
                  <a:pt x="0" y="169921"/>
                </a:moveTo>
                <a:cubicBezTo>
                  <a:pt x="-7510" y="75322"/>
                  <a:pt x="82677" y="2844"/>
                  <a:pt x="169921" y="0"/>
                </a:cubicBezTo>
                <a:cubicBezTo>
                  <a:pt x="426623" y="-24276"/>
                  <a:pt x="462493" y="-22515"/>
                  <a:pt x="727658" y="0"/>
                </a:cubicBezTo>
                <a:cubicBezTo>
                  <a:pt x="992823" y="22515"/>
                  <a:pt x="1193242" y="-9195"/>
                  <a:pt x="1513866" y="0"/>
                </a:cubicBezTo>
                <a:cubicBezTo>
                  <a:pt x="1834490" y="9195"/>
                  <a:pt x="1746927" y="-2392"/>
                  <a:pt x="1957368" y="0"/>
                </a:cubicBezTo>
                <a:cubicBezTo>
                  <a:pt x="2167809" y="2392"/>
                  <a:pt x="2361492" y="930"/>
                  <a:pt x="2629340" y="0"/>
                </a:cubicBezTo>
                <a:cubicBezTo>
                  <a:pt x="2897188" y="-930"/>
                  <a:pt x="3037457" y="9517"/>
                  <a:pt x="3301313" y="0"/>
                </a:cubicBezTo>
                <a:cubicBezTo>
                  <a:pt x="3565169" y="-9517"/>
                  <a:pt x="3483381" y="-2846"/>
                  <a:pt x="3630580" y="0"/>
                </a:cubicBezTo>
                <a:cubicBezTo>
                  <a:pt x="3777779" y="2846"/>
                  <a:pt x="3976561" y="-1828"/>
                  <a:pt x="4188317" y="0"/>
                </a:cubicBezTo>
                <a:cubicBezTo>
                  <a:pt x="4400073" y="1828"/>
                  <a:pt x="4480144" y="8341"/>
                  <a:pt x="4631819" y="0"/>
                </a:cubicBezTo>
                <a:cubicBezTo>
                  <a:pt x="4783494" y="-8341"/>
                  <a:pt x="5157703" y="-20959"/>
                  <a:pt x="5303791" y="0"/>
                </a:cubicBezTo>
                <a:cubicBezTo>
                  <a:pt x="5449879" y="20959"/>
                  <a:pt x="5685931" y="-15394"/>
                  <a:pt x="5975764" y="0"/>
                </a:cubicBezTo>
                <a:cubicBezTo>
                  <a:pt x="6265597" y="15394"/>
                  <a:pt x="6280985" y="-14610"/>
                  <a:pt x="6419266" y="0"/>
                </a:cubicBezTo>
                <a:cubicBezTo>
                  <a:pt x="6557547" y="14610"/>
                  <a:pt x="6905904" y="-16371"/>
                  <a:pt x="7319709" y="0"/>
                </a:cubicBezTo>
                <a:cubicBezTo>
                  <a:pt x="7733514" y="16371"/>
                  <a:pt x="7806773" y="-18358"/>
                  <a:pt x="8220152" y="0"/>
                </a:cubicBezTo>
                <a:cubicBezTo>
                  <a:pt x="8633531" y="18358"/>
                  <a:pt x="8905443" y="14018"/>
                  <a:pt x="9120595" y="0"/>
                </a:cubicBezTo>
                <a:cubicBezTo>
                  <a:pt x="9335747" y="-14018"/>
                  <a:pt x="9535744" y="12349"/>
                  <a:pt x="9906803" y="0"/>
                </a:cubicBezTo>
                <a:cubicBezTo>
                  <a:pt x="10277862" y="-12349"/>
                  <a:pt x="10149187" y="-13682"/>
                  <a:pt x="10350305" y="0"/>
                </a:cubicBezTo>
                <a:cubicBezTo>
                  <a:pt x="10551423" y="13682"/>
                  <a:pt x="11307071" y="-40396"/>
                  <a:pt x="11593454" y="0"/>
                </a:cubicBezTo>
                <a:cubicBezTo>
                  <a:pt x="11708349" y="-1567"/>
                  <a:pt x="11765690" y="74612"/>
                  <a:pt x="11763375" y="169921"/>
                </a:cubicBezTo>
                <a:cubicBezTo>
                  <a:pt x="11746928" y="486680"/>
                  <a:pt x="11765544" y="599339"/>
                  <a:pt x="11763375" y="849583"/>
                </a:cubicBezTo>
                <a:cubicBezTo>
                  <a:pt x="11765549" y="964548"/>
                  <a:pt x="11684493" y="1018357"/>
                  <a:pt x="11593454" y="1019504"/>
                </a:cubicBezTo>
                <a:cubicBezTo>
                  <a:pt x="11338197" y="1044148"/>
                  <a:pt x="11208542" y="1041003"/>
                  <a:pt x="10921481" y="1019504"/>
                </a:cubicBezTo>
                <a:cubicBezTo>
                  <a:pt x="10634420" y="998005"/>
                  <a:pt x="10392104" y="1015048"/>
                  <a:pt x="10249509" y="1019504"/>
                </a:cubicBezTo>
                <a:cubicBezTo>
                  <a:pt x="10106914" y="1023960"/>
                  <a:pt x="9772889" y="1035255"/>
                  <a:pt x="9463301" y="1019504"/>
                </a:cubicBezTo>
                <a:cubicBezTo>
                  <a:pt x="9153713" y="1003753"/>
                  <a:pt x="9200106" y="1004991"/>
                  <a:pt x="9134035" y="1019504"/>
                </a:cubicBezTo>
                <a:cubicBezTo>
                  <a:pt x="9067964" y="1034017"/>
                  <a:pt x="8516839" y="1060453"/>
                  <a:pt x="8233591" y="1019504"/>
                </a:cubicBezTo>
                <a:cubicBezTo>
                  <a:pt x="7950343" y="978555"/>
                  <a:pt x="7771729" y="975412"/>
                  <a:pt x="7333148" y="1019504"/>
                </a:cubicBezTo>
                <a:cubicBezTo>
                  <a:pt x="6894567" y="1063596"/>
                  <a:pt x="7034041" y="1002590"/>
                  <a:pt x="6775411" y="1019504"/>
                </a:cubicBezTo>
                <a:cubicBezTo>
                  <a:pt x="6516781" y="1036418"/>
                  <a:pt x="6273658" y="1039624"/>
                  <a:pt x="5989203" y="1019504"/>
                </a:cubicBezTo>
                <a:cubicBezTo>
                  <a:pt x="5704748" y="999384"/>
                  <a:pt x="5705050" y="1039858"/>
                  <a:pt x="5431466" y="1019504"/>
                </a:cubicBezTo>
                <a:cubicBezTo>
                  <a:pt x="5157882" y="999150"/>
                  <a:pt x="5088507" y="1010894"/>
                  <a:pt x="4873729" y="1019504"/>
                </a:cubicBezTo>
                <a:cubicBezTo>
                  <a:pt x="4658951" y="1028114"/>
                  <a:pt x="4635185" y="1021477"/>
                  <a:pt x="4430227" y="1019504"/>
                </a:cubicBezTo>
                <a:cubicBezTo>
                  <a:pt x="4225269" y="1017531"/>
                  <a:pt x="3941111" y="997276"/>
                  <a:pt x="3758254" y="1019504"/>
                </a:cubicBezTo>
                <a:cubicBezTo>
                  <a:pt x="3575397" y="1041732"/>
                  <a:pt x="3355371" y="1013793"/>
                  <a:pt x="3086282" y="1019504"/>
                </a:cubicBezTo>
                <a:cubicBezTo>
                  <a:pt x="2817193" y="1025215"/>
                  <a:pt x="2694667" y="1047645"/>
                  <a:pt x="2414309" y="1019504"/>
                </a:cubicBezTo>
                <a:cubicBezTo>
                  <a:pt x="2133951" y="991363"/>
                  <a:pt x="2182642" y="1000315"/>
                  <a:pt x="1970807" y="1019504"/>
                </a:cubicBezTo>
                <a:cubicBezTo>
                  <a:pt x="1758972" y="1038693"/>
                  <a:pt x="1799308" y="1022714"/>
                  <a:pt x="1641541" y="1019504"/>
                </a:cubicBezTo>
                <a:cubicBezTo>
                  <a:pt x="1483774" y="1016294"/>
                  <a:pt x="1304088" y="1029400"/>
                  <a:pt x="1083804" y="1019504"/>
                </a:cubicBezTo>
                <a:cubicBezTo>
                  <a:pt x="863520" y="1009608"/>
                  <a:pt x="844293" y="1014315"/>
                  <a:pt x="754537" y="1019504"/>
                </a:cubicBezTo>
                <a:cubicBezTo>
                  <a:pt x="664781" y="1024693"/>
                  <a:pt x="374599" y="1009621"/>
                  <a:pt x="169921" y="1019504"/>
                </a:cubicBezTo>
                <a:cubicBezTo>
                  <a:pt x="75224" y="1017466"/>
                  <a:pt x="6801" y="948120"/>
                  <a:pt x="0" y="849583"/>
                </a:cubicBezTo>
                <a:cubicBezTo>
                  <a:pt x="15812" y="551802"/>
                  <a:pt x="22974" y="468671"/>
                  <a:pt x="0" y="169921"/>
                </a:cubicBezTo>
                <a:close/>
              </a:path>
            </a:pathLst>
          </a:custGeom>
          <a:solidFill>
            <a:schemeClr val="bg1"/>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52FE9D0C-2B58-37E5-88E3-7487AA95706A}"/>
              </a:ext>
            </a:extLst>
          </p:cNvPr>
          <p:cNvGrpSpPr/>
          <p:nvPr/>
        </p:nvGrpSpPr>
        <p:grpSpPr>
          <a:xfrm>
            <a:off x="8044443" y="2834817"/>
            <a:ext cx="3807499" cy="4003226"/>
            <a:chOff x="8001897" y="2517912"/>
            <a:chExt cx="3807499" cy="4003226"/>
          </a:xfrm>
        </p:grpSpPr>
        <p:sp>
          <p:nvSpPr>
            <p:cNvPr id="23" name="Rectangle: Rounded Corners 20">
              <a:extLst>
                <a:ext uri="{FF2B5EF4-FFF2-40B4-BE49-F238E27FC236}">
                  <a16:creationId xmlns:a16="http://schemas.microsoft.com/office/drawing/2014/main" id="{FFB18E25-866F-60F1-24C0-E38B7D70B9AC}"/>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LUẬN NHÓM ĐÔI</a:t>
              </a:r>
            </a:p>
          </p:txBody>
        </p:sp>
        <p:grpSp>
          <p:nvGrpSpPr>
            <p:cNvPr id="24" name="Group 23">
              <a:extLst>
                <a:ext uri="{FF2B5EF4-FFF2-40B4-BE49-F238E27FC236}">
                  <a16:creationId xmlns:a16="http://schemas.microsoft.com/office/drawing/2014/main" id="{84DA6C8E-4E67-DC54-0E27-E89B10E80655}"/>
                </a:ext>
              </a:extLst>
            </p:cNvPr>
            <p:cNvGrpSpPr/>
            <p:nvPr/>
          </p:nvGrpSpPr>
          <p:grpSpPr>
            <a:xfrm>
              <a:off x="8001897" y="3789019"/>
              <a:ext cx="3807499" cy="2732119"/>
              <a:chOff x="1197026" y="4232126"/>
              <a:chExt cx="3751815" cy="2630711"/>
            </a:xfrm>
          </p:grpSpPr>
          <p:pic>
            <p:nvPicPr>
              <p:cNvPr id="25" name="Picture 24">
                <a:extLst>
                  <a:ext uri="{FF2B5EF4-FFF2-40B4-BE49-F238E27FC236}">
                    <a16:creationId xmlns:a16="http://schemas.microsoft.com/office/drawing/2014/main" id="{48193C3B-A8B1-0DEE-97A6-3D421DBF411B}"/>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6" name="Picture 25">
                <a:extLst>
                  <a:ext uri="{FF2B5EF4-FFF2-40B4-BE49-F238E27FC236}">
                    <a16:creationId xmlns:a16="http://schemas.microsoft.com/office/drawing/2014/main" id="{A0A00BBD-4195-3621-5C3F-953367C0A375}"/>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30" name="TextBox 29">
            <a:extLst>
              <a:ext uri="{FF2B5EF4-FFF2-40B4-BE49-F238E27FC236}">
                <a16:creationId xmlns:a16="http://schemas.microsoft.com/office/drawing/2014/main" id="{B75D7182-F314-1F81-4AEA-D3DC827D54AD}"/>
              </a:ext>
            </a:extLst>
          </p:cNvPr>
          <p:cNvSpPr txBox="1"/>
          <p:nvPr/>
        </p:nvSpPr>
        <p:spPr>
          <a:xfrm>
            <a:off x="276225" y="304800"/>
            <a:ext cx="11763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Nói về 1 – 2 phát minh có ý nghĩa với cuộc sống con người.</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D21CF2A4-BC6A-46C5-B093-63A87ABA3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8382" y="1538396"/>
            <a:ext cx="3190374" cy="2685502"/>
          </a:xfrm>
          <a:prstGeom prst="rect">
            <a:avLst/>
          </a:prstGeom>
        </p:spPr>
      </p:pic>
      <p:pic>
        <p:nvPicPr>
          <p:cNvPr id="43" name="Picture 42">
            <a:extLst>
              <a:ext uri="{FF2B5EF4-FFF2-40B4-BE49-F238E27FC236}">
                <a16:creationId xmlns:a16="http://schemas.microsoft.com/office/drawing/2014/main" id="{5A0B1C33-0839-41AA-97FB-1DE0AD864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711" y="1446564"/>
            <a:ext cx="2651827" cy="2869165"/>
          </a:xfrm>
          <a:prstGeom prst="rect">
            <a:avLst/>
          </a:prstGeom>
        </p:spPr>
      </p:pic>
      <p:pic>
        <p:nvPicPr>
          <p:cNvPr id="44" name="Picture 43">
            <a:extLst>
              <a:ext uri="{FF2B5EF4-FFF2-40B4-BE49-F238E27FC236}">
                <a16:creationId xmlns:a16="http://schemas.microsoft.com/office/drawing/2014/main" id="{03922626-C999-4184-9BC4-7418B4C62B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4550" y="3884721"/>
            <a:ext cx="3340509" cy="2344629"/>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8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8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60000">
                                      <p:stCondLst>
                                        <p:cond delay="0"/>
                                      </p:stCondLst>
                                      <p:iterate type="lt">
                                        <p:tmPct val="10000"/>
                                      </p:iterate>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14:bounceEnd="60000">
                                          <p:cBhvr additive="base">
                                            <p:cTn id="12" dur="5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3150"/>
                                </p:stCondLst>
                                <p:childTnLst>
                                  <p:par>
                                    <p:cTn id="15" presetID="10"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365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415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700" fill="hold"/>
                                            <p:tgtEl>
                                              <p:spTgt spid="22"/>
                                            </p:tgtEl>
                                            <p:attrNameLst>
                                              <p:attrName>ppt_w</p:attrName>
                                            </p:attrNameLst>
                                          </p:cBhvr>
                                          <p:tavLst>
                                            <p:tav tm="0">
                                              <p:val>
                                                <p:fltVal val="0"/>
                                              </p:val>
                                            </p:tav>
                                            <p:tav tm="100000">
                                              <p:val>
                                                <p:strVal val="#ppt_w"/>
                                              </p:val>
                                            </p:tav>
                                          </p:tavLst>
                                        </p:anim>
                                        <p:anim calcmode="lin" valueType="num">
                                          <p:cBhvr>
                                            <p:cTn id="31" dur="700" fill="hold"/>
                                            <p:tgtEl>
                                              <p:spTgt spid="22"/>
                                            </p:tgtEl>
                                            <p:attrNameLst>
                                              <p:attrName>ppt_h</p:attrName>
                                            </p:attrNameLst>
                                          </p:cBhvr>
                                          <p:tavLst>
                                            <p:tav tm="0">
                                              <p:val>
                                                <p:fltVal val="0"/>
                                              </p:val>
                                            </p:tav>
                                            <p:tav tm="100000">
                                              <p:val>
                                                <p:strVal val="#ppt_h"/>
                                              </p:val>
                                            </p:tav>
                                          </p:tavLst>
                                        </p:anim>
                                        <p:animEffect transition="in" filter="fade">
                                          <p:cBhvr>
                                            <p:cTn id="32" dur="700"/>
                                            <p:tgtEl>
                                              <p:spTgt spid="22"/>
                                            </p:tgtEl>
                                          </p:cBhvr>
                                        </p:animEffect>
                                      </p:childTnLst>
                                    </p:cTn>
                                  </p:par>
                                </p:childTnLst>
                              </p:cTn>
                            </p:par>
                            <p:par>
                              <p:cTn id="33" fill="hold">
                                <p:stCondLst>
                                  <p:cond delay="700"/>
                                </p:stCondLst>
                                <p:childTnLst>
                                  <p:par>
                                    <p:cTn id="34" presetID="32" presetClass="emph" presetSubtype="0" fill="hold" nodeType="afterEffect">
                                      <p:stCondLst>
                                        <p:cond delay="0"/>
                                      </p:stCondLst>
                                      <p:childTnLst>
                                        <p:animRot by="120000">
                                          <p:cBhvr>
                                            <p:cTn id="35" dur="100" fill="hold">
                                              <p:stCondLst>
                                                <p:cond delay="0"/>
                                              </p:stCondLst>
                                            </p:cTn>
                                            <p:tgtEl>
                                              <p:spTgt spid="22"/>
                                            </p:tgtEl>
                                            <p:attrNameLst>
                                              <p:attrName>r</p:attrName>
                                            </p:attrNameLst>
                                          </p:cBhvr>
                                        </p:animRot>
                                        <p:animRot by="-240000">
                                          <p:cBhvr>
                                            <p:cTn id="36" dur="200" fill="hold">
                                              <p:stCondLst>
                                                <p:cond delay="200"/>
                                              </p:stCondLst>
                                            </p:cTn>
                                            <p:tgtEl>
                                              <p:spTgt spid="22"/>
                                            </p:tgtEl>
                                            <p:attrNameLst>
                                              <p:attrName>r</p:attrName>
                                            </p:attrNameLst>
                                          </p:cBhvr>
                                        </p:animRot>
                                        <p:animRot by="240000">
                                          <p:cBhvr>
                                            <p:cTn id="37" dur="200" fill="hold">
                                              <p:stCondLst>
                                                <p:cond delay="400"/>
                                              </p:stCondLst>
                                            </p:cTn>
                                            <p:tgtEl>
                                              <p:spTgt spid="22"/>
                                            </p:tgtEl>
                                            <p:attrNameLst>
                                              <p:attrName>r</p:attrName>
                                            </p:attrNameLst>
                                          </p:cBhvr>
                                        </p:animRot>
                                        <p:animRot by="-240000">
                                          <p:cBhvr>
                                            <p:cTn id="38" dur="200" fill="hold">
                                              <p:stCondLst>
                                                <p:cond delay="600"/>
                                              </p:stCondLst>
                                            </p:cTn>
                                            <p:tgtEl>
                                              <p:spTgt spid="22"/>
                                            </p:tgtEl>
                                            <p:attrNameLst>
                                              <p:attrName>r</p:attrName>
                                            </p:attrNameLst>
                                          </p:cBhvr>
                                        </p:animRot>
                                        <p:animRot by="120000">
                                          <p:cBhvr>
                                            <p:cTn id="39" dur="200" fill="hold">
                                              <p:stCondLst>
                                                <p:cond delay="800"/>
                                              </p:stCondLst>
                                            </p:cTn>
                                            <p:tgtEl>
                                              <p:spTgt spid="22"/>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lt">
                                        <p:tmPct val="10000"/>
                                      </p:iterate>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3150"/>
                                </p:stCondLst>
                                <p:childTnLst>
                                  <p:par>
                                    <p:cTn id="15" presetID="10"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365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415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700" fill="hold"/>
                                            <p:tgtEl>
                                              <p:spTgt spid="22"/>
                                            </p:tgtEl>
                                            <p:attrNameLst>
                                              <p:attrName>ppt_w</p:attrName>
                                            </p:attrNameLst>
                                          </p:cBhvr>
                                          <p:tavLst>
                                            <p:tav tm="0">
                                              <p:val>
                                                <p:fltVal val="0"/>
                                              </p:val>
                                            </p:tav>
                                            <p:tav tm="100000">
                                              <p:val>
                                                <p:strVal val="#ppt_w"/>
                                              </p:val>
                                            </p:tav>
                                          </p:tavLst>
                                        </p:anim>
                                        <p:anim calcmode="lin" valueType="num">
                                          <p:cBhvr>
                                            <p:cTn id="31" dur="700" fill="hold"/>
                                            <p:tgtEl>
                                              <p:spTgt spid="22"/>
                                            </p:tgtEl>
                                            <p:attrNameLst>
                                              <p:attrName>ppt_h</p:attrName>
                                            </p:attrNameLst>
                                          </p:cBhvr>
                                          <p:tavLst>
                                            <p:tav tm="0">
                                              <p:val>
                                                <p:fltVal val="0"/>
                                              </p:val>
                                            </p:tav>
                                            <p:tav tm="100000">
                                              <p:val>
                                                <p:strVal val="#ppt_h"/>
                                              </p:val>
                                            </p:tav>
                                          </p:tavLst>
                                        </p:anim>
                                        <p:animEffect transition="in" filter="fade">
                                          <p:cBhvr>
                                            <p:cTn id="32" dur="700"/>
                                            <p:tgtEl>
                                              <p:spTgt spid="22"/>
                                            </p:tgtEl>
                                          </p:cBhvr>
                                        </p:animEffect>
                                      </p:childTnLst>
                                    </p:cTn>
                                  </p:par>
                                </p:childTnLst>
                              </p:cTn>
                            </p:par>
                            <p:par>
                              <p:cTn id="33" fill="hold">
                                <p:stCondLst>
                                  <p:cond delay="700"/>
                                </p:stCondLst>
                                <p:childTnLst>
                                  <p:par>
                                    <p:cTn id="34" presetID="32" presetClass="emph" presetSubtype="0" fill="hold" nodeType="afterEffect">
                                      <p:stCondLst>
                                        <p:cond delay="0"/>
                                      </p:stCondLst>
                                      <p:childTnLst>
                                        <p:animRot by="120000">
                                          <p:cBhvr>
                                            <p:cTn id="35" dur="100" fill="hold">
                                              <p:stCondLst>
                                                <p:cond delay="0"/>
                                              </p:stCondLst>
                                            </p:cTn>
                                            <p:tgtEl>
                                              <p:spTgt spid="22"/>
                                            </p:tgtEl>
                                            <p:attrNameLst>
                                              <p:attrName>r</p:attrName>
                                            </p:attrNameLst>
                                          </p:cBhvr>
                                        </p:animRot>
                                        <p:animRot by="-240000">
                                          <p:cBhvr>
                                            <p:cTn id="36" dur="200" fill="hold">
                                              <p:stCondLst>
                                                <p:cond delay="200"/>
                                              </p:stCondLst>
                                            </p:cTn>
                                            <p:tgtEl>
                                              <p:spTgt spid="22"/>
                                            </p:tgtEl>
                                            <p:attrNameLst>
                                              <p:attrName>r</p:attrName>
                                            </p:attrNameLst>
                                          </p:cBhvr>
                                        </p:animRot>
                                        <p:animRot by="240000">
                                          <p:cBhvr>
                                            <p:cTn id="37" dur="200" fill="hold">
                                              <p:stCondLst>
                                                <p:cond delay="400"/>
                                              </p:stCondLst>
                                            </p:cTn>
                                            <p:tgtEl>
                                              <p:spTgt spid="22"/>
                                            </p:tgtEl>
                                            <p:attrNameLst>
                                              <p:attrName>r</p:attrName>
                                            </p:attrNameLst>
                                          </p:cBhvr>
                                        </p:animRot>
                                        <p:animRot by="-240000">
                                          <p:cBhvr>
                                            <p:cTn id="38" dur="200" fill="hold">
                                              <p:stCondLst>
                                                <p:cond delay="600"/>
                                              </p:stCondLst>
                                            </p:cTn>
                                            <p:tgtEl>
                                              <p:spTgt spid="22"/>
                                            </p:tgtEl>
                                            <p:attrNameLst>
                                              <p:attrName>r</p:attrName>
                                            </p:attrNameLst>
                                          </p:cBhvr>
                                        </p:animRot>
                                        <p:animRot by="120000">
                                          <p:cBhvr>
                                            <p:cTn id="39" dur="200" fill="hold">
                                              <p:stCondLst>
                                                <p:cond delay="800"/>
                                              </p:stCondLst>
                                            </p:cTn>
                                            <p:tgtEl>
                                              <p:spTgt spid="22"/>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9"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build="p"/>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598082" y="794564"/>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7" name="Picture 16">
            <a:extLst>
              <a:ext uri="{FF2B5EF4-FFF2-40B4-BE49-F238E27FC236}">
                <a16:creationId xmlns:a16="http://schemas.microsoft.com/office/drawing/2014/main" id="{74A920F2-490B-44F4-9917-B73EE9319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9" y="-259725"/>
            <a:ext cx="5005152" cy="7061578"/>
          </a:xfrm>
          <a:prstGeom prst="rect">
            <a:avLst/>
          </a:prstGeom>
        </p:spPr>
      </p:pic>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a:off x="7153401" y="-217409"/>
            <a:ext cx="5393061"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756935" y="1378629"/>
            <a:ext cx="4325420" cy="830997"/>
          </a:xfrm>
          <a:prstGeom prst="rect">
            <a:avLst/>
          </a:prstGeom>
          <a:noFill/>
        </p:spPr>
        <p:txBody>
          <a:bodyPr wrap="square" rtlCol="0">
            <a:spAutoFit/>
          </a:bodyPr>
          <a:lstStyle/>
          <a:p>
            <a:r>
              <a:rPr kumimoji="0" lang="en-US" sz="48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Tranh</a:t>
            </a:r>
            <a:r>
              <a:rPr kumimoji="0" lang="en-US" sz="4800" b="0" i="0" u="none" strike="noStrike" kern="1200" cap="none" spc="0" normalizeH="0" baseline="0" noProof="0" dirty="0">
                <a:ln>
                  <a:noFill/>
                </a:ln>
                <a:solidFill>
                  <a:srgbClr val="ED7D31">
                    <a:lumMod val="75000"/>
                  </a:srgbClr>
                </a:solidFill>
                <a:effectLst/>
                <a:uLnTx/>
                <a:uFillTx/>
                <a:latin typeface="Coiny" panose="02000903060500060000" pitchFamily="2" charset="0"/>
                <a:ea typeface="+mn-ea"/>
                <a:cs typeface="+mn-cs"/>
              </a:rPr>
              <a:t> </a:t>
            </a:r>
            <a:r>
              <a:rPr kumimoji="0" lang="en-US" sz="4800" b="0" i="0" u="none" strike="noStrike" kern="1200" cap="none" spc="0" normalizeH="0" baseline="0" noProof="0" dirty="0" err="1">
                <a:ln>
                  <a:noFill/>
                </a:ln>
                <a:solidFill>
                  <a:srgbClr val="ED7D31">
                    <a:lumMod val="75000"/>
                  </a:srgbClr>
                </a:solidFill>
                <a:effectLst/>
                <a:uLnTx/>
                <a:uFillTx/>
                <a:latin typeface="Coiny" panose="02000903060500060000" pitchFamily="2" charset="0"/>
                <a:ea typeface="+mn-ea"/>
                <a:cs typeface="+mn-cs"/>
              </a:rPr>
              <a:t>vẽ</a:t>
            </a:r>
            <a:r>
              <a:rPr kumimoji="0" lang="en-US" sz="4800" b="0" i="0" u="none" strike="noStrike" kern="1200" cap="none" spc="0" normalizeH="0" baseline="0" noProof="0" dirty="0">
                <a:ln>
                  <a:noFill/>
                </a:ln>
                <a:solidFill>
                  <a:srgbClr val="ED7D31">
                    <a:lumMod val="75000"/>
                  </a:srgbClr>
                </a:solidFill>
                <a:effectLst/>
                <a:uLnTx/>
                <a:uFillTx/>
                <a:latin typeface="Coiny" panose="02000903060500060000" pitchFamily="2" charset="0"/>
                <a:ea typeface="+mn-ea"/>
                <a:cs typeface="+mn-cs"/>
              </a:rPr>
              <a:t> </a:t>
            </a:r>
            <a:r>
              <a:rPr kumimoji="0" lang="en-US" sz="4800" b="0" i="0" u="none" strike="noStrike" kern="1200" cap="none" spc="0" normalizeH="0" baseline="0" noProof="0" dirty="0" err="1">
                <a:ln>
                  <a:noFill/>
                </a:ln>
                <a:solidFill>
                  <a:srgbClr val="ED7D31">
                    <a:lumMod val="75000"/>
                  </a:srgbClr>
                </a:solidFill>
                <a:effectLst/>
                <a:uLnTx/>
                <a:uFillTx/>
                <a:latin typeface="Coiny" panose="02000903060500060000" pitchFamily="2" charset="0"/>
                <a:ea typeface="+mn-ea"/>
                <a:cs typeface="+mn-cs"/>
              </a:rPr>
              <a:t>gì</a:t>
            </a:r>
            <a:r>
              <a:rPr kumimoji="0" lang="en-US" sz="4800" b="0" i="0" u="none" strike="noStrike" kern="1200" cap="none" spc="0" normalizeH="0" baseline="0" noProof="0" dirty="0">
                <a:ln>
                  <a:noFill/>
                </a:ln>
                <a:solidFill>
                  <a:srgbClr val="ED7D31">
                    <a:lumMod val="75000"/>
                  </a:srgbClr>
                </a:solidFill>
                <a:effectLst/>
                <a:uLnTx/>
                <a:uFillTx/>
                <a:latin typeface="Coiny" panose="02000903060500060000" pitchFamily="2" charset="0"/>
                <a:ea typeface="+mn-ea"/>
                <a:cs typeface="+mn-cs"/>
              </a:rPr>
              <a:t> ?</a:t>
            </a:r>
            <a:endParaRPr lang="en-US" dirty="0"/>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A47643-211B-4A90-BDE9-9C5D52E6556B}"/>
              </a:ext>
            </a:extLst>
          </p:cNvPr>
          <p:cNvPicPr>
            <a:picLocks noChangeAspect="1"/>
          </p:cNvPicPr>
          <p:nvPr/>
        </p:nvPicPr>
        <p:blipFill>
          <a:blip r:embed="rId3"/>
          <a:stretch>
            <a:fillRect/>
          </a:stretch>
        </p:blipFill>
        <p:spPr>
          <a:xfrm>
            <a:off x="1630125" y="941616"/>
            <a:ext cx="8644877" cy="4974767"/>
          </a:xfrm>
          <a:prstGeom prst="rect">
            <a:avLst/>
          </a:prstGeom>
        </p:spPr>
      </p:pic>
    </p:spTree>
    <p:extLst>
      <p:ext uri="{BB962C8B-B14F-4D97-AF65-F5344CB8AC3E}">
        <p14:creationId xmlns:p14="http://schemas.microsoft.com/office/powerpoint/2010/main" val="1297471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1589</TotalTime>
  <Words>1688</Words>
  <Application>Microsoft Office PowerPoint</Application>
  <PresentationFormat>Màn hình rộng</PresentationFormat>
  <Paragraphs>120</Paragraphs>
  <Slides>37</Slides>
  <Notes>1</Notes>
  <HiddenSlides>0</HiddenSlides>
  <MMClips>0</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37</vt:i4>
      </vt:variant>
    </vt:vector>
  </HeadingPairs>
  <TitlesOfParts>
    <vt:vector size="51" baseType="lpstr">
      <vt:lpstr>DFPOP1-W9</vt:lpstr>
      <vt:lpstr>iCiel Crocante</vt:lpstr>
      <vt:lpstr>OpenSans</vt:lpstr>
      <vt:lpstr>SVN-Poky's</vt:lpstr>
      <vt:lpstr>UTM Edwardian</vt:lpstr>
      <vt:lpstr>思源黑体 CN Bold</vt:lpstr>
      <vt:lpstr>Arial</vt:lpstr>
      <vt:lpstr>Calibri</vt:lpstr>
      <vt:lpstr>Calibri Light</vt:lpstr>
      <vt:lpstr>Coiny</vt:lpstr>
      <vt:lpstr>Times New Roman</vt:lpstr>
      <vt:lpstr>UTM Cookies</vt:lpstr>
      <vt:lpstr>Custom Design</vt:lpstr>
      <vt:lpstr>5_Office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Phương Thái Nguyễn Mai</cp:lastModifiedBy>
  <cp:revision>65</cp:revision>
  <dcterms:created xsi:type="dcterms:W3CDTF">2022-11-27T13:15:24Z</dcterms:created>
  <dcterms:modified xsi:type="dcterms:W3CDTF">2023-12-08T09:03:47Z</dcterms:modified>
  <cp:category>9Slide.vn</cp:category>
</cp:coreProperties>
</file>