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72" r:id="rId6"/>
    <p:sldId id="273" r:id="rId7"/>
    <p:sldId id="263" r:id="rId8"/>
    <p:sldId id="261" r:id="rId9"/>
    <p:sldId id="274" r:id="rId10"/>
    <p:sldId id="260" r:id="rId11"/>
    <p:sldId id="264" r:id="rId12"/>
    <p:sldId id="275" r:id="rId13"/>
    <p:sldId id="276" r:id="rId14"/>
    <p:sldId id="277" r:id="rId15"/>
    <p:sldId id="262" r:id="rId16"/>
    <p:sldId id="278" r:id="rId17"/>
    <p:sldId id="266" r:id="rId18"/>
    <p:sldId id="265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</p:sldIdLst>
  <p:sldSz cx="18288000" cy="10287000"/>
  <p:notesSz cx="6858000" cy="9144000"/>
  <p:embeddedFontLst>
    <p:embeddedFont>
      <p:font typeface="LNTH-LuoLuoNotangYuanTi 1" panose="020B0604020202020204" charset="-128"/>
      <p:regular r:id="rId29"/>
    </p:embeddedFont>
    <p:embeddedFont>
      <p:font typeface="#9Slide05 Phobia" panose="020B0604020202020204" charset="0"/>
      <p:regular r:id="rId30"/>
    </p:embeddedFont>
    <p:embeddedFont>
      <p:font typeface="#9Slide07 SVNBeachwood Sans" charset="0"/>
      <p:bold r:id="rId31"/>
    </p:embeddedFont>
    <p:embeddedFont>
      <p:font typeface="AvantGarde" panose="00000400000000000000" charset="0"/>
      <p:regular r:id="rId32"/>
    </p:embeddedFont>
    <p:embeddedFont>
      <p:font typeface="SVN-ARCO Typography" panose="020B0603050302020204" charset="2"/>
      <p:regular r:id="rId33"/>
    </p:embeddedFont>
    <p:embeddedFont>
      <p:font typeface="SVN-Hole Hearted" panose="020B0604020202020204" charset="0"/>
      <p:regular r:id="rId34"/>
    </p:embeddedFont>
    <p:embeddedFont>
      <p:font typeface="SVN-Poky'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DD71"/>
    <a:srgbClr val="00FF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E9098-6700-4934-A7D4-289A80DA9B6D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7CE61-3A2B-4DD0-9CB2-3442C377E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7CE61-3A2B-4DD0-9CB2-3442C377E2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0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1858B-1844-443D-9D62-32445E13C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400" y="-342900"/>
            <a:ext cx="4525963" cy="45259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audio" Target="../media/audio2.wav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3.wdp"/><Relationship Id="rId1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svg"/><Relationship Id="rId2" Type="http://schemas.openxmlformats.org/officeDocument/2006/relationships/image" Target="../media/image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48.png"/><Relationship Id="rId5" Type="http://schemas.openxmlformats.org/officeDocument/2006/relationships/image" Target="../media/image60.svg"/><Relationship Id="rId15" Type="http://schemas.microsoft.com/office/2007/relationships/hdphoto" Target="../media/hdphoto4.wdp"/><Relationship Id="rId10" Type="http://schemas.openxmlformats.org/officeDocument/2006/relationships/image" Target="../media/image55.png"/><Relationship Id="rId19" Type="http://schemas.microsoft.com/office/2007/relationships/hdphoto" Target="../media/hdphoto5.wdp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12" Type="http://schemas.openxmlformats.org/officeDocument/2006/relationships/image" Target="../media/image4.png"/><Relationship Id="rId2" Type="http://schemas.openxmlformats.org/officeDocument/2006/relationships/audio" Target="../media/audio4.wav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Relationship Id="rId14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8.png"/><Relationship Id="rId4" Type="http://schemas.openxmlformats.org/officeDocument/2006/relationships/image" Target="../media/image55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8.png"/><Relationship Id="rId4" Type="http://schemas.openxmlformats.org/officeDocument/2006/relationships/image" Target="../media/image55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4.wdp"/><Relationship Id="rId5" Type="http://schemas.openxmlformats.org/officeDocument/2006/relationships/image" Target="../media/image73.png"/><Relationship Id="rId10" Type="http://schemas.openxmlformats.org/officeDocument/2006/relationships/image" Target="../media/image66.png"/><Relationship Id="rId4" Type="http://schemas.openxmlformats.org/officeDocument/2006/relationships/image" Target="../media/image79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4.png"/><Relationship Id="rId5" Type="http://schemas.openxmlformats.org/officeDocument/2006/relationships/image" Target="../media/image30.png"/><Relationship Id="rId1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8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9.wdp"/><Relationship Id="rId3" Type="http://schemas.openxmlformats.org/officeDocument/2006/relationships/image" Target="../media/image87.jpeg"/><Relationship Id="rId7" Type="http://schemas.openxmlformats.org/officeDocument/2006/relationships/image" Target="../media/image90.svg"/><Relationship Id="rId12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microsoft.com/office/2007/relationships/hdphoto" Target="../media/hdphoto8.wdp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5.wdp"/><Relationship Id="rId18" Type="http://schemas.openxmlformats.org/officeDocument/2006/relationships/image" Target="../media/image98.png"/><Relationship Id="rId3" Type="http://schemas.openxmlformats.org/officeDocument/2006/relationships/audio" Target="../media/audio1.wav"/><Relationship Id="rId21" Type="http://schemas.openxmlformats.org/officeDocument/2006/relationships/image" Target="../media/image101.svg"/><Relationship Id="rId7" Type="http://schemas.openxmlformats.org/officeDocument/2006/relationships/image" Target="../media/image88.png"/><Relationship Id="rId12" Type="http://schemas.openxmlformats.org/officeDocument/2006/relationships/image" Target="../media/image69.png"/><Relationship Id="rId17" Type="http://schemas.openxmlformats.org/officeDocument/2006/relationships/image" Target="../media/image97.svg"/><Relationship Id="rId2" Type="http://schemas.openxmlformats.org/officeDocument/2006/relationships/audio" Target="../media/audio5.wav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87.jpeg"/><Relationship Id="rId15" Type="http://schemas.openxmlformats.org/officeDocument/2006/relationships/image" Target="../media/image95.svg"/><Relationship Id="rId23" Type="http://schemas.openxmlformats.org/officeDocument/2006/relationships/audio" Target="../media/audio1.wav"/><Relationship Id="rId10" Type="http://schemas.openxmlformats.org/officeDocument/2006/relationships/image" Target="../media/image66.png"/><Relationship Id="rId19" Type="http://schemas.openxmlformats.org/officeDocument/2006/relationships/image" Target="../media/image99.svg"/><Relationship Id="rId4" Type="http://schemas.openxmlformats.org/officeDocument/2006/relationships/image" Target="../media/image2.png"/><Relationship Id="rId9" Type="http://schemas.microsoft.com/office/2007/relationships/hdphoto" Target="../media/hdphoto9.wdp"/><Relationship Id="rId14" Type="http://schemas.openxmlformats.org/officeDocument/2006/relationships/image" Target="../media/image94.png"/><Relationship Id="rId22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2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svg"/><Relationship Id="rId10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02.png"/><Relationship Id="rId18" Type="http://schemas.microsoft.com/office/2007/relationships/hdphoto" Target="../media/hdphoto12.wdp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9.wdp"/><Relationship Id="rId17" Type="http://schemas.openxmlformats.org/officeDocument/2006/relationships/image" Target="../media/image104.png"/><Relationship Id="rId2" Type="http://schemas.openxmlformats.org/officeDocument/2006/relationships/audio" Target="../media/audio6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14.png"/><Relationship Id="rId15" Type="http://schemas.openxmlformats.org/officeDocument/2006/relationships/image" Target="../media/image103.png"/><Relationship Id="rId10" Type="http://schemas.microsoft.com/office/2007/relationships/hdphoto" Target="../media/hdphoto8.wdp"/><Relationship Id="rId4" Type="http://schemas.openxmlformats.org/officeDocument/2006/relationships/image" Target="../media/image87.jpeg"/><Relationship Id="rId9" Type="http://schemas.openxmlformats.org/officeDocument/2006/relationships/image" Target="../media/image92.png"/><Relationship Id="rId1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12" Type="http://schemas.openxmlformats.org/officeDocument/2006/relationships/image" Target="../media/image10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5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87.jpe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02.png"/><Relationship Id="rId18" Type="http://schemas.microsoft.com/office/2007/relationships/hdphoto" Target="../media/hdphoto12.wdp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9.wdp"/><Relationship Id="rId17" Type="http://schemas.openxmlformats.org/officeDocument/2006/relationships/image" Target="../media/image104.png"/><Relationship Id="rId2" Type="http://schemas.openxmlformats.org/officeDocument/2006/relationships/audio" Target="../media/audio6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14.png"/><Relationship Id="rId15" Type="http://schemas.openxmlformats.org/officeDocument/2006/relationships/image" Target="../media/image103.png"/><Relationship Id="rId10" Type="http://schemas.microsoft.com/office/2007/relationships/hdphoto" Target="../media/hdphoto8.wdp"/><Relationship Id="rId4" Type="http://schemas.openxmlformats.org/officeDocument/2006/relationships/image" Target="../media/image87.jpeg"/><Relationship Id="rId9" Type="http://schemas.openxmlformats.org/officeDocument/2006/relationships/image" Target="../media/image92.png"/><Relationship Id="rId1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4.png"/><Relationship Id="rId10" Type="http://schemas.openxmlformats.org/officeDocument/2006/relationships/image" Target="../media/image108.svg"/><Relationship Id="rId4" Type="http://schemas.openxmlformats.org/officeDocument/2006/relationships/image" Target="../media/image87.jpe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02.png"/><Relationship Id="rId18" Type="http://schemas.microsoft.com/office/2007/relationships/hdphoto" Target="../media/hdphoto12.wdp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12" Type="http://schemas.microsoft.com/office/2007/relationships/hdphoto" Target="../media/hdphoto9.wdp"/><Relationship Id="rId17" Type="http://schemas.openxmlformats.org/officeDocument/2006/relationships/image" Target="../media/image104.png"/><Relationship Id="rId2" Type="http://schemas.openxmlformats.org/officeDocument/2006/relationships/audio" Target="../media/audio6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14.png"/><Relationship Id="rId15" Type="http://schemas.openxmlformats.org/officeDocument/2006/relationships/image" Target="../media/image103.png"/><Relationship Id="rId10" Type="http://schemas.microsoft.com/office/2007/relationships/hdphoto" Target="../media/hdphoto8.wdp"/><Relationship Id="rId4" Type="http://schemas.openxmlformats.org/officeDocument/2006/relationships/image" Target="../media/image87.jpeg"/><Relationship Id="rId9" Type="http://schemas.openxmlformats.org/officeDocument/2006/relationships/image" Target="../media/image92.png"/><Relationship Id="rId1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7.jpeg"/><Relationship Id="rId7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88.pn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12.pn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4.png"/><Relationship Id="rId5" Type="http://schemas.openxmlformats.org/officeDocument/2006/relationships/image" Target="../media/image30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19438" y="1816408"/>
            <a:ext cx="11633471" cy="5334350"/>
            <a:chOff x="0" y="0"/>
            <a:chExt cx="3063959" cy="14049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90302" y="1624263"/>
            <a:ext cx="11633471" cy="5334350"/>
            <a:chOff x="0" y="0"/>
            <a:chExt cx="3063959" cy="14049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600600" y="106843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355707" y="95679"/>
            <a:ext cx="9155933" cy="9619822"/>
          </a:xfrm>
          <a:custGeom>
            <a:avLst/>
            <a:gdLst/>
            <a:ahLst/>
            <a:cxnLst/>
            <a:rect l="l" t="t" r="r" b="b"/>
            <a:pathLst>
              <a:path w="9367575" h="10459367">
                <a:moveTo>
                  <a:pt x="0" y="0"/>
                </a:moveTo>
                <a:lnTo>
                  <a:pt x="9367576" y="0"/>
                </a:lnTo>
                <a:lnTo>
                  <a:pt x="9367576" y="10459367"/>
                </a:lnTo>
                <a:lnTo>
                  <a:pt x="0" y="10459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03856" y="9343336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17" name="Freeform 17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487835" y="269726"/>
            <a:ext cx="1678858" cy="1204581"/>
          </a:xfrm>
          <a:custGeom>
            <a:avLst/>
            <a:gdLst/>
            <a:ahLst/>
            <a:cxnLst/>
            <a:rect l="l" t="t" r="r" b="b"/>
            <a:pathLst>
              <a:path w="1678858" h="1204581">
                <a:moveTo>
                  <a:pt x="0" y="0"/>
                </a:moveTo>
                <a:lnTo>
                  <a:pt x="1678859" y="0"/>
                </a:lnTo>
                <a:lnTo>
                  <a:pt x="1678859" y="1204581"/>
                </a:lnTo>
                <a:lnTo>
                  <a:pt x="0" y="12045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43115" y="763222"/>
            <a:ext cx="1100885" cy="835755"/>
          </a:xfrm>
          <a:custGeom>
            <a:avLst/>
            <a:gdLst/>
            <a:ahLst/>
            <a:cxnLst/>
            <a:rect l="l" t="t" r="r" b="b"/>
            <a:pathLst>
              <a:path w="1100885" h="835755">
                <a:moveTo>
                  <a:pt x="0" y="0"/>
                </a:moveTo>
                <a:lnTo>
                  <a:pt x="1100885" y="0"/>
                </a:lnTo>
                <a:lnTo>
                  <a:pt x="1100885" y="835756"/>
                </a:lnTo>
                <a:lnTo>
                  <a:pt x="0" y="835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922445" y="-23481"/>
            <a:ext cx="1096451" cy="786703"/>
          </a:xfrm>
          <a:custGeom>
            <a:avLst/>
            <a:gdLst/>
            <a:ahLst/>
            <a:cxnLst/>
            <a:rect l="l" t="t" r="r" b="b"/>
            <a:pathLst>
              <a:path w="1096451" h="786703">
                <a:moveTo>
                  <a:pt x="0" y="0"/>
                </a:moveTo>
                <a:lnTo>
                  <a:pt x="1096451" y="0"/>
                </a:lnTo>
                <a:lnTo>
                  <a:pt x="1096451" y="786703"/>
                </a:lnTo>
                <a:lnTo>
                  <a:pt x="0" y="7867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259300" y="2522059"/>
            <a:ext cx="887303" cy="673611"/>
          </a:xfrm>
          <a:custGeom>
            <a:avLst/>
            <a:gdLst/>
            <a:ahLst/>
            <a:cxnLst/>
            <a:rect l="l" t="t" r="r" b="b"/>
            <a:pathLst>
              <a:path w="887303" h="673611">
                <a:moveTo>
                  <a:pt x="0" y="0"/>
                </a:moveTo>
                <a:lnTo>
                  <a:pt x="887303" y="0"/>
                </a:lnTo>
                <a:lnTo>
                  <a:pt x="887303" y="673611"/>
                </a:lnTo>
                <a:lnTo>
                  <a:pt x="0" y="6736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828654" y="6523903"/>
            <a:ext cx="4266441" cy="4266441"/>
          </a:xfrm>
          <a:custGeom>
            <a:avLst/>
            <a:gdLst/>
            <a:ahLst/>
            <a:cxnLst/>
            <a:rect l="l" t="t" r="r" b="b"/>
            <a:pathLst>
              <a:path w="4266441" h="4266441">
                <a:moveTo>
                  <a:pt x="0" y="0"/>
                </a:moveTo>
                <a:lnTo>
                  <a:pt x="4266442" y="0"/>
                </a:lnTo>
                <a:lnTo>
                  <a:pt x="4266442" y="4266441"/>
                </a:lnTo>
                <a:lnTo>
                  <a:pt x="0" y="42664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703856" y="8153168"/>
            <a:ext cx="2133832" cy="2133832"/>
          </a:xfrm>
          <a:custGeom>
            <a:avLst/>
            <a:gdLst/>
            <a:ahLst/>
            <a:cxnLst/>
            <a:rect l="l" t="t" r="r" b="b"/>
            <a:pathLst>
              <a:path w="2133832" h="2133832">
                <a:moveTo>
                  <a:pt x="0" y="0"/>
                </a:moveTo>
                <a:lnTo>
                  <a:pt x="2133832" y="0"/>
                </a:lnTo>
                <a:lnTo>
                  <a:pt x="2133832" y="2133832"/>
                </a:lnTo>
                <a:lnTo>
                  <a:pt x="0" y="21338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237622" y="8153168"/>
            <a:ext cx="2133832" cy="2133832"/>
          </a:xfrm>
          <a:custGeom>
            <a:avLst/>
            <a:gdLst/>
            <a:ahLst/>
            <a:cxnLst/>
            <a:rect l="l" t="t" r="r" b="b"/>
            <a:pathLst>
              <a:path w="2133832" h="2133832">
                <a:moveTo>
                  <a:pt x="0" y="0"/>
                </a:moveTo>
                <a:lnTo>
                  <a:pt x="2133832" y="0"/>
                </a:lnTo>
                <a:lnTo>
                  <a:pt x="2133832" y="2133832"/>
                </a:lnTo>
                <a:lnTo>
                  <a:pt x="0" y="21338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5244888" y="5087344"/>
            <a:ext cx="3043112" cy="5199655"/>
          </a:xfrm>
          <a:custGeom>
            <a:avLst/>
            <a:gdLst/>
            <a:ahLst/>
            <a:cxnLst/>
            <a:rect l="l" t="t" r="r" b="b"/>
            <a:pathLst>
              <a:path w="4269104" h="7297614">
                <a:moveTo>
                  <a:pt x="4269104" y="0"/>
                </a:moveTo>
                <a:lnTo>
                  <a:pt x="0" y="0"/>
                </a:lnTo>
                <a:lnTo>
                  <a:pt x="0" y="7297614"/>
                </a:lnTo>
                <a:lnTo>
                  <a:pt x="4269104" y="7297614"/>
                </a:lnTo>
                <a:lnTo>
                  <a:pt x="426910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4E8ABA05-DBCC-4A59-B308-58975A3B66EC}"/>
              </a:ext>
            </a:extLst>
          </p:cNvPr>
          <p:cNvSpPr txBox="1"/>
          <p:nvPr/>
        </p:nvSpPr>
        <p:spPr>
          <a:xfrm>
            <a:off x="2746317" y="1106832"/>
            <a:ext cx="13441679" cy="1437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600" dirty="0" err="1">
                <a:ln w="25400">
                  <a:solidFill>
                    <a:sysClr val="windowText" lastClr="000000"/>
                  </a:solidFill>
                </a:ln>
                <a:latin typeface="SVN-Apple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en-US" altLang="zh-CN" sz="6600" dirty="0">
                <a:ln w="25400">
                  <a:solidFill>
                    <a:sysClr val="windowText" lastClr="000000"/>
                  </a:solidFill>
                </a:ln>
                <a:latin typeface="SVN-Apple" panose="02040603050506020204" pitchFamily="18" charset="0"/>
                <a:ea typeface="微软雅黑" panose="020B0503020204020204" pitchFamily="34" charset="-122"/>
              </a:rPr>
              <a:t> ...  </a:t>
            </a:r>
            <a:r>
              <a:rPr lang="en-US" altLang="zh-CN" sz="6600" dirty="0" err="1">
                <a:ln w="25400">
                  <a:solidFill>
                    <a:sysClr val="windowText" lastClr="000000"/>
                  </a:solidFill>
                </a:ln>
                <a:latin typeface="SVN-Apple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en-US" altLang="zh-CN" sz="6600" dirty="0">
                <a:ln w="25400">
                  <a:solidFill>
                    <a:sysClr val="windowText" lastClr="000000"/>
                  </a:solidFill>
                </a:ln>
                <a:latin typeface="SVN-Apple" panose="02040603050506020204" pitchFamily="18" charset="0"/>
                <a:ea typeface="微软雅黑" panose="020B0503020204020204" pitchFamily="34" charset="-122"/>
              </a:rPr>
              <a:t> ... tháng ... </a:t>
            </a:r>
            <a:r>
              <a:rPr lang="vi-VN" altLang="zh-CN" sz="6600" dirty="0">
                <a:ln w="25400">
                  <a:solidFill>
                    <a:sysClr val="windowText" lastClr="000000"/>
                  </a:solidFill>
                </a:ln>
                <a:latin typeface="SVN-Apple" panose="02040603050506020204" pitchFamily="18" charset="0"/>
                <a:ea typeface="微软雅黑" panose="020B0503020204020204" pitchFamily="34" charset="-122"/>
              </a:rPr>
              <a:t>n</a:t>
            </a:r>
            <a:r>
              <a:rPr lang="en-US" altLang="zh-CN" sz="6600" dirty="0" err="1">
                <a:ln w="25400">
                  <a:solidFill>
                    <a:sysClr val="windowText" lastClr="000000"/>
                  </a:solidFill>
                </a:ln>
                <a:latin typeface="SVN-Apple" panose="02040603050506020204" pitchFamily="18" charset="0"/>
                <a:ea typeface="微软雅黑" panose="020B0503020204020204" pitchFamily="34" charset="-122"/>
              </a:rPr>
              <a:t>ăm</a:t>
            </a:r>
            <a:r>
              <a:rPr lang="en-US" altLang="zh-CN" sz="6600" dirty="0">
                <a:ln w="25400">
                  <a:solidFill>
                    <a:sysClr val="windowText" lastClr="000000"/>
                  </a:solidFill>
                </a:ln>
                <a:latin typeface="SVN-Apple" panose="02040603050506020204" pitchFamily="18" charset="0"/>
                <a:ea typeface="微软雅黑" panose="020B0503020204020204" pitchFamily="34" charset="-122"/>
              </a:rPr>
              <a:t> ...…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A6BF25-CEEC-4326-959B-0A0F4AF403D8}"/>
              </a:ext>
            </a:extLst>
          </p:cNvPr>
          <p:cNvGrpSpPr/>
          <p:nvPr/>
        </p:nvGrpSpPr>
        <p:grpSpPr>
          <a:xfrm rot="198678">
            <a:off x="8104269" y="3293703"/>
            <a:ext cx="3444427" cy="1729862"/>
            <a:chOff x="7138409" y="771291"/>
            <a:chExt cx="3444427" cy="1729862"/>
          </a:xfrm>
        </p:grpSpPr>
        <p:sp>
          <p:nvSpPr>
            <p:cNvPr id="29" name="Hộp Văn bản 22">
              <a:extLst>
                <a:ext uri="{FF2B5EF4-FFF2-40B4-BE49-F238E27FC236}">
                  <a16:creationId xmlns:a16="http://schemas.microsoft.com/office/drawing/2014/main" id="{A706EE70-B96F-4F4A-9871-CC01CB8EB0F2}"/>
                </a:ext>
              </a:extLst>
            </p:cNvPr>
            <p:cNvSpPr txBox="1"/>
            <p:nvPr/>
          </p:nvSpPr>
          <p:spPr>
            <a:xfrm>
              <a:off x="7140388" y="805486"/>
              <a:ext cx="3442448" cy="169566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608371"/>
                </a:avLst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</a:ln>
                  <a:solidFill>
                    <a:srgbClr val="FF9999"/>
                  </a:solidFill>
                  <a:latin typeface="#9Slide07 SVNBeachwood Sans" pitchFamily="2" charset="0"/>
                </a:rPr>
                <a:t>CÔNG NGHỆ </a:t>
              </a:r>
              <a:endParaRPr lang="vi-VN" sz="10000" dirty="0">
                <a:ln w="190500">
                  <a:solidFill>
                    <a:schemeClr val="bg1"/>
                  </a:solidFill>
                </a:ln>
                <a:solidFill>
                  <a:srgbClr val="FF9999"/>
                </a:solidFill>
                <a:latin typeface="#9Slide05 Phobia" panose="02000506000000020003" pitchFamily="2" charset="0"/>
              </a:endParaRPr>
            </a:p>
          </p:txBody>
        </p:sp>
        <p:sp>
          <p:nvSpPr>
            <p:cNvPr id="30" name="Hộp Văn bản 22">
              <a:extLst>
                <a:ext uri="{FF2B5EF4-FFF2-40B4-BE49-F238E27FC236}">
                  <a16:creationId xmlns:a16="http://schemas.microsoft.com/office/drawing/2014/main" id="{5F5283F6-89E6-4186-8523-F380C12BA92F}"/>
                </a:ext>
              </a:extLst>
            </p:cNvPr>
            <p:cNvSpPr txBox="1"/>
            <p:nvPr/>
          </p:nvSpPr>
          <p:spPr>
            <a:xfrm>
              <a:off x="7138409" y="771291"/>
              <a:ext cx="3442448" cy="169566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608371"/>
                </a:avLst>
              </a:prstTxWarp>
              <a:spAutoFit/>
            </a:bodyPr>
            <a:lstStyle/>
            <a:p>
              <a:pPr algn="ctr"/>
              <a:r>
                <a:rPr lang="en-US" sz="10000" dirty="0">
                  <a:ln w="28575">
                    <a:solidFill>
                      <a:srgbClr val="2D1A01"/>
                    </a:solidFill>
                  </a:ln>
                  <a:solidFill>
                    <a:srgbClr val="FF9999"/>
                  </a:solidFill>
                  <a:latin typeface="#9Slide07 SVNBeachwood Sans" pitchFamily="2" charset="0"/>
                </a:rPr>
                <a:t>CÔNG NGHỆ </a:t>
              </a:r>
              <a:endParaRPr lang="vi-VN" sz="10000" dirty="0">
                <a:ln w="28575">
                  <a:solidFill>
                    <a:srgbClr val="2D1A01"/>
                  </a:solidFill>
                </a:ln>
                <a:solidFill>
                  <a:srgbClr val="FF9999"/>
                </a:solidFill>
                <a:latin typeface="#9Slide05 Phobia" panose="02000506000000020003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6A401E-0557-4DFE-9E8E-EAFA43722633}"/>
              </a:ext>
            </a:extLst>
          </p:cNvPr>
          <p:cNvGrpSpPr/>
          <p:nvPr/>
        </p:nvGrpSpPr>
        <p:grpSpPr>
          <a:xfrm rot="21135137">
            <a:off x="3314405" y="4814295"/>
            <a:ext cx="2778901" cy="940347"/>
            <a:chOff x="6031567" y="2449904"/>
            <a:chExt cx="2558018" cy="94034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CE5393-02A6-4C16-A1EF-88E15264CBB9}"/>
                </a:ext>
              </a:extLst>
            </p:cNvPr>
            <p:cNvSpPr txBox="1"/>
            <p:nvPr/>
          </p:nvSpPr>
          <p:spPr>
            <a:xfrm>
              <a:off x="6041086" y="2449904"/>
              <a:ext cx="2548499" cy="923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>
                  <a:ln w="1270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-93"/>
                  <a:ea typeface="LNTH-LuoLuoNotangYuanTi 1" pitchFamily="2" charset="-128"/>
                  <a:cs typeface="LNTH-LuoLuoNotangYuanTi 1" pitchFamily="2" charset="-128"/>
                </a:rPr>
                <a:t>Bài 5</a:t>
              </a:r>
              <a:endParaRPr lang="en-US" sz="7200" dirty="0">
                <a:ln w="1270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-93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D7F93C-3645-480D-B691-81595D6115EE}"/>
                </a:ext>
              </a:extLst>
            </p:cNvPr>
            <p:cNvSpPr txBox="1"/>
            <p:nvPr/>
          </p:nvSpPr>
          <p:spPr>
            <a:xfrm>
              <a:off x="6031567" y="2466921"/>
              <a:ext cx="2548499" cy="923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uLnTx/>
                  <a:uFillTx/>
                  <a:latin typeface="#9Slide05 Phobia" panose="02000506000000020003" pitchFamily="2" charset="-93"/>
                  <a:cs typeface="Calibri" panose="020F0502020204030204" pitchFamily="34" charset="0"/>
                </a:rPr>
                <a:t>Bài 5</a:t>
              </a:r>
              <a:endPara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uLnTx/>
                <a:uFillTx/>
                <a:latin typeface="#9Slide05 Phobia" panose="02000506000000020003" pitchFamily="2" charset="-93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E9A817A-4AD1-4DE9-853C-DBA30E21F9DF}"/>
              </a:ext>
            </a:extLst>
          </p:cNvPr>
          <p:cNvGrpSpPr/>
          <p:nvPr/>
        </p:nvGrpSpPr>
        <p:grpSpPr>
          <a:xfrm>
            <a:off x="4194033" y="4422018"/>
            <a:ext cx="11594978" cy="2420978"/>
            <a:chOff x="236217" y="2394752"/>
            <a:chExt cx="7723266" cy="24209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EBD493-166B-4524-BC0C-A5D719360B06}"/>
                </a:ext>
              </a:extLst>
            </p:cNvPr>
            <p:cNvSpPr txBox="1"/>
            <p:nvPr/>
          </p:nvSpPr>
          <p:spPr>
            <a:xfrm>
              <a:off x="236217" y="2394752"/>
              <a:ext cx="7704860" cy="2385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ln w="1270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dist="88900" dir="3600000" algn="tl" rotWithShape="0">
                      <a:schemeClr val="accent5">
                        <a:lumMod val="40000"/>
                        <a:lumOff val="60000"/>
                      </a:schemeClr>
                    </a:outerShdw>
                  </a:effectLst>
                  <a:latin typeface="SVN-ARCO Typography" panose="020B0603050302020204" pitchFamily="34" charset="2"/>
                  <a:cs typeface="Arial" panose="020B0604020202020204" pitchFamily="34" charset="0"/>
                </a:rPr>
                <a:t>Chăm sóc hoa, </a:t>
              </a: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ln w="1270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dist="88900" dir="3600000" algn="tl" rotWithShape="0">
                      <a:schemeClr val="accent5">
                        <a:lumMod val="40000"/>
                        <a:lumOff val="60000"/>
                      </a:schemeClr>
                    </a:outerShdw>
                  </a:effectLst>
                  <a:latin typeface="SVN-ARCO Typography" panose="020B0603050302020204" pitchFamily="34" charset="2"/>
                  <a:cs typeface="Arial" panose="020B0604020202020204" pitchFamily="34" charset="0"/>
                </a:rPr>
                <a:t>cây cảnh trong chậu</a:t>
              </a:r>
              <a:endParaRPr lang="sv-SE" sz="7200" dirty="0">
                <a:ln w="1270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dist="88900" dir="3600000" algn="tl" rotWithShape="0">
                    <a:schemeClr val="accent5">
                      <a:lumMod val="40000"/>
                      <a:lumOff val="60000"/>
                    </a:schemeClr>
                  </a:outerShdw>
                </a:effectLst>
                <a:latin typeface="SVN-ARCO Typography" panose="020B0603050302020204" pitchFamily="34" charset="2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BAA38D-3705-4AFF-BC08-3A39D8109949}"/>
                </a:ext>
              </a:extLst>
            </p:cNvPr>
            <p:cNvSpPr txBox="1"/>
            <p:nvPr/>
          </p:nvSpPr>
          <p:spPr>
            <a:xfrm>
              <a:off x="254622" y="2430462"/>
              <a:ext cx="7704861" cy="2385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CD2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c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h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7C80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ă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99FF99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m 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CD2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s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66FF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ó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c 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00B0F0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h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o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99FF33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a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, </a:t>
              </a: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9999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c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00FF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â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C000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y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 c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9999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ả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99FF33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n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h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 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00FF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t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C000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r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o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9999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n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99FF33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g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 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c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h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FF9999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ậ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00FF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u</a:t>
              </a:r>
              <a:r>
                <a:rPr lang="vi-VN" sz="7200" dirty="0">
                  <a:ln w="19050"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SVN-ARCO Typography" panose="020B0603050302020204" pitchFamily="34" charset="2"/>
                  <a:cs typeface="Arial" panose="020B0604020202020204" pitchFamily="34" charset="0"/>
                </a:rPr>
                <a:t> </a:t>
              </a:r>
              <a:endParaRPr lang="sv-SE" sz="7200" dirty="0">
                <a:ln w="19050">
                  <a:solidFill>
                    <a:srgbClr val="002060"/>
                  </a:solidFill>
                </a:ln>
                <a:solidFill>
                  <a:srgbClr val="99FF99"/>
                </a:solidFill>
                <a:latin typeface="SVN-ARCO Typography" panose="020B0603050302020204" pitchFamily="34" charset="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582B31-A1F9-40DF-9D7B-63C800AE5328}"/>
              </a:ext>
            </a:extLst>
          </p:cNvPr>
          <p:cNvGrpSpPr/>
          <p:nvPr/>
        </p:nvGrpSpPr>
        <p:grpSpPr>
          <a:xfrm>
            <a:off x="10654785" y="7795230"/>
            <a:ext cx="2780172" cy="945970"/>
            <a:chOff x="6041086" y="2449904"/>
            <a:chExt cx="2559188" cy="9459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DE0C1D-612C-477B-B5C3-1FEA4440C3D5}"/>
                </a:ext>
              </a:extLst>
            </p:cNvPr>
            <p:cNvSpPr txBox="1"/>
            <p:nvPr/>
          </p:nvSpPr>
          <p:spPr>
            <a:xfrm>
              <a:off x="6041086" y="2449904"/>
              <a:ext cx="2548499" cy="923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ln w="1270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-93"/>
                  <a:ea typeface="LNTH-LuoLuoNotangYuanTi 1" pitchFamily="2" charset="-128"/>
                  <a:cs typeface="LNTH-LuoLuoNotangYuanTi 1" pitchFamily="2" charset="-128"/>
                </a:rPr>
                <a:t>Tiết 1</a:t>
              </a:r>
              <a:endParaRPr lang="en-US" sz="7200" dirty="0">
                <a:ln w="1270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-93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F6B3908-7609-4B96-BDD6-E49417F6A179}"/>
                </a:ext>
              </a:extLst>
            </p:cNvPr>
            <p:cNvSpPr txBox="1"/>
            <p:nvPr/>
          </p:nvSpPr>
          <p:spPr>
            <a:xfrm>
              <a:off x="6051775" y="2472544"/>
              <a:ext cx="2548499" cy="923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uLnTx/>
                  <a:uFillTx/>
                  <a:latin typeface="#9Slide05 Phobia" panose="02000506000000020003" pitchFamily="2" charset="-93"/>
                  <a:cs typeface="Calibri" panose="020F0502020204030204" pitchFamily="34" charset="0"/>
                </a:rPr>
                <a:t>Tiết 1</a:t>
              </a:r>
              <a:endPara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uLnTx/>
                <a:uFillTx/>
                <a:latin typeface="#9Slide05 Phobia" panose="02000506000000020003" pitchFamily="2" charset="-93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2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08045" y="713195"/>
            <a:ext cx="5683509" cy="8050254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82577" y="751343"/>
            <a:ext cx="5683509" cy="8050254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38457" y="751343"/>
            <a:ext cx="5683509" cy="8050254"/>
            <a:chOff x="0" y="0"/>
            <a:chExt cx="1351092" cy="14628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95667" y="970254"/>
            <a:ext cx="5166051" cy="7612432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574243" y="1032562"/>
            <a:ext cx="5153112" cy="7550124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71245" y="1032562"/>
            <a:ext cx="5165266" cy="7414952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256070" y="4658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70063">
            <a:off x="142497" y="683265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62496">
            <a:off x="8385004" y="531986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99319">
            <a:off x="16295976" y="800883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5" y="0"/>
                </a:lnTo>
                <a:lnTo>
                  <a:pt x="1971735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D4ABB861-2AF3-4066-AF1E-1349358ECF35}"/>
              </a:ext>
            </a:extLst>
          </p:cNvPr>
          <p:cNvSpPr/>
          <p:nvPr/>
        </p:nvSpPr>
        <p:spPr>
          <a:xfrm>
            <a:off x="10597944" y="7886700"/>
            <a:ext cx="3658125" cy="2412848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1157" b="-117256"/>
            </a:stretch>
          </a:blipFill>
        </p:spPr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6E6DC14D-2595-4BE0-9C66-6DF00AE58973}"/>
              </a:ext>
            </a:extLst>
          </p:cNvPr>
          <p:cNvSpPr/>
          <p:nvPr/>
        </p:nvSpPr>
        <p:spPr>
          <a:xfrm>
            <a:off x="4504202" y="7912253"/>
            <a:ext cx="3658124" cy="2412847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1157" b="-117256"/>
            </a:stretch>
          </a:blipFill>
        </p:spPr>
      </p:sp>
      <p:sp>
        <p:nvSpPr>
          <p:cNvPr id="35" name="Freeform 29">
            <a:extLst>
              <a:ext uri="{FF2B5EF4-FFF2-40B4-BE49-F238E27FC236}">
                <a16:creationId xmlns:a16="http://schemas.microsoft.com/office/drawing/2014/main" id="{612B483E-1AE1-4883-8BEC-9709173D4C1F}"/>
              </a:ext>
            </a:extLst>
          </p:cNvPr>
          <p:cNvSpPr/>
          <p:nvPr/>
        </p:nvSpPr>
        <p:spPr>
          <a:xfrm>
            <a:off x="16284806" y="6972300"/>
            <a:ext cx="2315474" cy="3211554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80241"/>
            </a:stretch>
          </a:blipFill>
        </p:spPr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B4AF84-8D0A-4EC5-8240-FC7322221266}"/>
              </a:ext>
            </a:extLst>
          </p:cNvPr>
          <p:cNvGrpSpPr/>
          <p:nvPr/>
        </p:nvGrpSpPr>
        <p:grpSpPr>
          <a:xfrm>
            <a:off x="1737222" y="1545522"/>
            <a:ext cx="3204319" cy="3115426"/>
            <a:chOff x="1737222" y="1545522"/>
            <a:chExt cx="3204319" cy="311542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5C1545-EE7B-4749-BFD6-0A204B683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5041" t="26042" r="68787" b="49415"/>
            <a:stretch/>
          </p:blipFill>
          <p:spPr>
            <a:xfrm>
              <a:off x="1737222" y="1545522"/>
              <a:ext cx="3204319" cy="30450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90E137-E513-418D-A58D-DA6935CA3348}"/>
                </a:ext>
              </a:extLst>
            </p:cNvPr>
            <p:cNvSpPr txBox="1"/>
            <p:nvPr/>
          </p:nvSpPr>
          <p:spPr>
            <a:xfrm>
              <a:off x="4324538" y="3829951"/>
              <a:ext cx="6046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a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7797178-48C6-42A0-88BA-BB6A97E1E73C}"/>
              </a:ext>
            </a:extLst>
          </p:cNvPr>
          <p:cNvGrpSpPr/>
          <p:nvPr/>
        </p:nvGrpSpPr>
        <p:grpSpPr>
          <a:xfrm>
            <a:off x="1737222" y="4907782"/>
            <a:ext cx="3222810" cy="3064146"/>
            <a:chOff x="1737222" y="4907782"/>
            <a:chExt cx="3222810" cy="30641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E2FF5BC-4ED9-4059-9F5E-5D2681C9D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180" t="25000" r="38375" b="48894"/>
            <a:stretch/>
          </p:blipFill>
          <p:spPr>
            <a:xfrm>
              <a:off x="1737222" y="4907782"/>
              <a:ext cx="3204319" cy="30450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E089729-1B57-465F-8340-6604A606A1E5}"/>
                </a:ext>
              </a:extLst>
            </p:cNvPr>
            <p:cNvSpPr txBox="1"/>
            <p:nvPr/>
          </p:nvSpPr>
          <p:spPr>
            <a:xfrm>
              <a:off x="4355379" y="7140931"/>
              <a:ext cx="6046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C436323-C6A7-407C-B1E5-72897D5B049E}"/>
              </a:ext>
            </a:extLst>
          </p:cNvPr>
          <p:cNvGrpSpPr/>
          <p:nvPr/>
        </p:nvGrpSpPr>
        <p:grpSpPr>
          <a:xfrm>
            <a:off x="7499415" y="1543585"/>
            <a:ext cx="3419129" cy="3066084"/>
            <a:chOff x="7499415" y="1543585"/>
            <a:chExt cx="3419129" cy="306608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4ACCF20-3A8E-42F7-9056-5B3684610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4340" t="59589" r="66684" b="16582"/>
            <a:stretch/>
          </p:blipFill>
          <p:spPr>
            <a:xfrm>
              <a:off x="7499415" y="1543585"/>
              <a:ext cx="3419129" cy="30470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11C8CC-C524-4EF9-9EB6-59711DDD325E}"/>
                </a:ext>
              </a:extLst>
            </p:cNvPr>
            <p:cNvSpPr txBox="1"/>
            <p:nvPr/>
          </p:nvSpPr>
          <p:spPr>
            <a:xfrm>
              <a:off x="10306838" y="3778672"/>
              <a:ext cx="5822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32" name="Freeform 2">
            <a:extLst>
              <a:ext uri="{FF2B5EF4-FFF2-40B4-BE49-F238E27FC236}">
                <a16:creationId xmlns:a16="http://schemas.microsoft.com/office/drawing/2014/main" id="{57CDED2C-A721-4BE3-8785-279F894BFBD4}"/>
              </a:ext>
            </a:extLst>
          </p:cNvPr>
          <p:cNvSpPr/>
          <p:nvPr/>
        </p:nvSpPr>
        <p:spPr>
          <a:xfrm>
            <a:off x="0" y="6210300"/>
            <a:ext cx="2803329" cy="4016759"/>
          </a:xfrm>
          <a:custGeom>
            <a:avLst/>
            <a:gdLst/>
            <a:ahLst/>
            <a:cxnLst/>
            <a:rect l="l" t="t" r="r" b="b"/>
            <a:pathLst>
              <a:path w="6924016" h="9110547">
                <a:moveTo>
                  <a:pt x="0" y="0"/>
                </a:moveTo>
                <a:lnTo>
                  <a:pt x="6924016" y="0"/>
                </a:lnTo>
                <a:lnTo>
                  <a:pt x="6924016" y="9110547"/>
                </a:lnTo>
                <a:lnTo>
                  <a:pt x="0" y="91105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214FA70-D77D-4E4D-ABC5-A2CFD06E5EE5}"/>
              </a:ext>
            </a:extLst>
          </p:cNvPr>
          <p:cNvGrpSpPr/>
          <p:nvPr/>
        </p:nvGrpSpPr>
        <p:grpSpPr>
          <a:xfrm>
            <a:off x="7445651" y="4894004"/>
            <a:ext cx="3476015" cy="3159081"/>
            <a:chOff x="7445651" y="4894004"/>
            <a:chExt cx="3476015" cy="315908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88A78B5-5074-46EE-BEB7-481606B6D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5729" t="59504" r="36546" b="13542"/>
            <a:stretch/>
          </p:blipFill>
          <p:spPr>
            <a:xfrm>
              <a:off x="7445651" y="4894004"/>
              <a:ext cx="3472893" cy="30588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7525EBE-2EC6-4717-B07F-EF2BBE1E85FA}"/>
                </a:ext>
              </a:extLst>
            </p:cNvPr>
            <p:cNvSpPr txBox="1"/>
            <p:nvPr/>
          </p:nvSpPr>
          <p:spPr>
            <a:xfrm>
              <a:off x="10315410" y="7222088"/>
              <a:ext cx="6062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d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127471-04AE-4B66-B7D6-1F1196ED2296}"/>
              </a:ext>
            </a:extLst>
          </p:cNvPr>
          <p:cNvGrpSpPr/>
          <p:nvPr/>
        </p:nvGrpSpPr>
        <p:grpSpPr>
          <a:xfrm>
            <a:off x="13423188" y="1441400"/>
            <a:ext cx="3425632" cy="3098607"/>
            <a:chOff x="13423188" y="1441400"/>
            <a:chExt cx="3425632" cy="30986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9A62E67-0B95-4D5C-8D37-5E1F6B2F4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5704" t="45090" r="68668" b="30186"/>
            <a:stretch/>
          </p:blipFill>
          <p:spPr>
            <a:xfrm>
              <a:off x="13423188" y="1441400"/>
              <a:ext cx="3425632" cy="30470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771D06-5430-4B25-8BB1-11E8363C8B35}"/>
                </a:ext>
              </a:extLst>
            </p:cNvPr>
            <p:cNvSpPr txBox="1"/>
            <p:nvPr/>
          </p:nvSpPr>
          <p:spPr>
            <a:xfrm>
              <a:off x="16263403" y="3709010"/>
              <a:ext cx="5854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e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5290B6-BECA-4260-800A-CDB0AE47F1CA}"/>
              </a:ext>
            </a:extLst>
          </p:cNvPr>
          <p:cNvGrpSpPr/>
          <p:nvPr/>
        </p:nvGrpSpPr>
        <p:grpSpPr>
          <a:xfrm>
            <a:off x="13423188" y="4737102"/>
            <a:ext cx="3452305" cy="3315983"/>
            <a:chOff x="13423188" y="4737102"/>
            <a:chExt cx="3452305" cy="331598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72E9B13-1A0F-4776-BF6D-7BCD62E6B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7120" t="44959" r="39319" b="30185"/>
            <a:stretch/>
          </p:blipFill>
          <p:spPr>
            <a:xfrm>
              <a:off x="13423188" y="4737102"/>
              <a:ext cx="3452305" cy="33159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0B1C5DF-8A43-4F99-A5A1-FBDD8CBA7DC6}"/>
                </a:ext>
              </a:extLst>
            </p:cNvPr>
            <p:cNvSpPr txBox="1"/>
            <p:nvPr/>
          </p:nvSpPr>
          <p:spPr>
            <a:xfrm>
              <a:off x="13473860" y="7150478"/>
              <a:ext cx="598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E79E2C97-1080-43E3-AE3A-591254650335}"/>
              </a:ext>
            </a:extLst>
          </p:cNvPr>
          <p:cNvSpPr/>
          <p:nvPr/>
        </p:nvSpPr>
        <p:spPr>
          <a:xfrm>
            <a:off x="3111368" y="8391664"/>
            <a:ext cx="13481476" cy="1804403"/>
          </a:xfrm>
          <a:prstGeom prst="wedgeRoundRectCallout">
            <a:avLst>
              <a:gd name="adj1" fmla="val -55933"/>
              <a:gd name="adj2" fmla="val -44031"/>
              <a:gd name="adj3" fmla="val 16667"/>
            </a:avLst>
          </a:prstGeom>
          <a:solidFill>
            <a:schemeClr val="bg1"/>
          </a:solidFill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trên và chọn hình minh họa phù hợp với mô tả trong bảng bạn nhé!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1580876"/>
            <a:ext cx="5531862" cy="810006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9833403" cy="8229600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3" name="Picture 2" descr="Participating in a Discussion: Lesson for Kids - Video &amp; Lesson Transcript  | Study.com">
            <a:extLst>
              <a:ext uri="{FF2B5EF4-FFF2-40B4-BE49-F238E27FC236}">
                <a16:creationId xmlns:a16="http://schemas.microsoft.com/office/drawing/2014/main" id="{62F720C4-9D24-49D5-AB15-F4118ECB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8264" l="2344" r="96387">
                        <a14:foregroundMark x1="12012" y1="28819" x2="12012" y2="28819"/>
                        <a14:foregroundMark x1="12012" y1="50000" x2="15820" y2="84201"/>
                        <a14:foregroundMark x1="7129" y1="66319" x2="11426" y2="89757"/>
                        <a14:foregroundMark x1="11426" y1="89757" x2="11523" y2="89931"/>
                        <a14:foregroundMark x1="2441" y1="76215" x2="8984" y2="88368"/>
                        <a14:foregroundMark x1="9473" y1="94965" x2="36621" y2="95486"/>
                        <a14:foregroundMark x1="36621" y1="95486" x2="62402" y2="82118"/>
                        <a14:foregroundMark x1="57031" y1="75347" x2="71680" y2="85590"/>
                        <a14:foregroundMark x1="71680" y1="85590" x2="79980" y2="94618"/>
                        <a14:foregroundMark x1="67773" y1="97049" x2="78613" y2="98264"/>
                        <a14:foregroundMark x1="92188" y1="62847" x2="92188" y2="74132"/>
                        <a14:foregroundMark x1="96387" y1="62153" x2="96387" y2="62153"/>
                        <a14:foregroundMark x1="66895" y1="19097" x2="66895" y2="19097"/>
                        <a14:foregroundMark x1="80664" y1="27951" x2="80664" y2="27951"/>
                        <a14:foregroundMark x1="77930" y1="32118" x2="77930" y2="32118"/>
                        <a14:foregroundMark x1="67578" y1="25868" x2="67578" y2="25868"/>
                        <a14:foregroundMark x1="52539" y1="25868" x2="52539" y2="25868"/>
                        <a14:foregroundMark x1="48828" y1="31250" x2="48828" y2="31250"/>
                        <a14:foregroundMark x1="36426" y1="73264" x2="45996" y2="788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2" y="3437544"/>
            <a:ext cx="10618944" cy="597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92054" y="8572278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79866" y="342678"/>
            <a:ext cx="3657600" cy="946404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415630B7-F1D2-4AB0-8EAB-A18C478188CD}"/>
              </a:ext>
            </a:extLst>
          </p:cNvPr>
          <p:cNvSpPr/>
          <p:nvPr/>
        </p:nvSpPr>
        <p:spPr>
          <a:xfrm>
            <a:off x="309905" y="8278538"/>
            <a:ext cx="2091195" cy="1975002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10D2A622-529F-4CC5-8BFF-0C6ACE9BF0A2}"/>
              </a:ext>
            </a:extLst>
          </p:cNvPr>
          <p:cNvSpPr/>
          <p:nvPr/>
        </p:nvSpPr>
        <p:spPr>
          <a:xfrm>
            <a:off x="9060985" y="8278538"/>
            <a:ext cx="2143331" cy="1930802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BEE4C5-074D-493B-91E5-85A5F15E8383}"/>
              </a:ext>
            </a:extLst>
          </p:cNvPr>
          <p:cNvGrpSpPr/>
          <p:nvPr/>
        </p:nvGrpSpPr>
        <p:grpSpPr>
          <a:xfrm>
            <a:off x="2551032" y="4187582"/>
            <a:ext cx="6858478" cy="1341843"/>
            <a:chOff x="2292148" y="3785867"/>
            <a:chExt cx="8020770" cy="1341843"/>
          </a:xfrm>
        </p:grpSpPr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F3F80EA4-C392-46A4-BA1E-998152525A15}"/>
                </a:ext>
              </a:extLst>
            </p:cNvPr>
            <p:cNvSpPr txBox="1"/>
            <p:nvPr/>
          </p:nvSpPr>
          <p:spPr>
            <a:xfrm>
              <a:off x="2292148" y="3785867"/>
              <a:ext cx="802077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13800" b="1" dirty="0">
                  <a:ln w="171450">
                    <a:solidFill>
                      <a:srgbClr val="FFFFCC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>
                        <a:lumMod val="40000"/>
                        <a:lumOff val="6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 4</a:t>
              </a:r>
            </a:p>
            <a:p>
              <a:pPr algn="ctr"/>
              <a:r>
                <a:rPr lang="vi-VN" sz="13800" b="1" dirty="0">
                  <a:ln w="171450">
                    <a:solidFill>
                      <a:srgbClr val="FFFFCC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>
                        <a:lumMod val="40000"/>
                        <a:lumOff val="6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THỰC HIỆN</a:t>
              </a:r>
              <a:endParaRPr lang="en-US" sz="13800" b="1" dirty="0">
                <a:ln w="171450">
                  <a:solidFill>
                    <a:srgbClr val="FFFFCC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8" name="TextBox 67">
              <a:extLst>
                <a:ext uri="{FF2B5EF4-FFF2-40B4-BE49-F238E27FC236}">
                  <a16:creationId xmlns:a16="http://schemas.microsoft.com/office/drawing/2014/main" id="{19FD8B79-0F99-4F7C-BC89-48C5B32CD071}"/>
                </a:ext>
              </a:extLst>
            </p:cNvPr>
            <p:cNvSpPr txBox="1"/>
            <p:nvPr/>
          </p:nvSpPr>
          <p:spPr>
            <a:xfrm>
              <a:off x="2292148" y="3804271"/>
              <a:ext cx="802077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13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8633"/>
                  </a:solidFill>
                  <a:effectLst>
                    <a:outerShdw dist="38100" dir="2700000" algn="tl" rotWithShape="0">
                      <a:schemeClr val="accent2">
                        <a:lumMod val="40000"/>
                        <a:lumOff val="6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 4</a:t>
              </a:r>
            </a:p>
            <a:p>
              <a:pPr algn="ctr"/>
              <a:r>
                <a:rPr lang="vi-VN" sz="13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8633"/>
                  </a:solidFill>
                  <a:effectLst>
                    <a:outerShdw dist="38100" dir="2700000" algn="tl" rotWithShape="0">
                      <a:schemeClr val="accent2">
                        <a:lumMod val="40000"/>
                        <a:lumOff val="6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THỰC HIỆN</a:t>
              </a:r>
              <a:endPara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8633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7DE123D9-27CC-4CC3-AC5A-294A20E3C2E9}"/>
              </a:ext>
            </a:extLst>
          </p:cNvPr>
          <p:cNvSpPr/>
          <p:nvPr/>
        </p:nvSpPr>
        <p:spPr>
          <a:xfrm>
            <a:off x="562791" y="514448"/>
            <a:ext cx="17162417" cy="9398357"/>
          </a:xfrm>
          <a:custGeom>
            <a:avLst/>
            <a:gdLst>
              <a:gd name="connsiteX0" fmla="*/ 0 w 17162417"/>
              <a:gd name="connsiteY0" fmla="*/ 1566424 h 9398357"/>
              <a:gd name="connsiteX1" fmla="*/ 1566424 w 17162417"/>
              <a:gd name="connsiteY1" fmla="*/ 0 h 9398357"/>
              <a:gd name="connsiteX2" fmla="*/ 15595993 w 17162417"/>
              <a:gd name="connsiteY2" fmla="*/ 0 h 9398357"/>
              <a:gd name="connsiteX3" fmla="*/ 17162417 w 17162417"/>
              <a:gd name="connsiteY3" fmla="*/ 1566424 h 9398357"/>
              <a:gd name="connsiteX4" fmla="*/ 17162417 w 17162417"/>
              <a:gd name="connsiteY4" fmla="*/ 7831933 h 9398357"/>
              <a:gd name="connsiteX5" fmla="*/ 15595993 w 17162417"/>
              <a:gd name="connsiteY5" fmla="*/ 9398357 h 9398357"/>
              <a:gd name="connsiteX6" fmla="*/ 1566424 w 17162417"/>
              <a:gd name="connsiteY6" fmla="*/ 9398357 h 9398357"/>
              <a:gd name="connsiteX7" fmla="*/ 0 w 17162417"/>
              <a:gd name="connsiteY7" fmla="*/ 7831933 h 9398357"/>
              <a:gd name="connsiteX8" fmla="*/ 0 w 17162417"/>
              <a:gd name="connsiteY8" fmla="*/ 1566424 h 939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62417" h="9398357" fill="none" extrusionOk="0">
                <a:moveTo>
                  <a:pt x="0" y="1566424"/>
                </a:moveTo>
                <a:cubicBezTo>
                  <a:pt x="-118959" y="708709"/>
                  <a:pt x="692375" y="50748"/>
                  <a:pt x="1566424" y="0"/>
                </a:cubicBezTo>
                <a:cubicBezTo>
                  <a:pt x="4935792" y="77600"/>
                  <a:pt x="10744582" y="-27269"/>
                  <a:pt x="15595993" y="0"/>
                </a:cubicBezTo>
                <a:cubicBezTo>
                  <a:pt x="16539031" y="-102797"/>
                  <a:pt x="17246558" y="726082"/>
                  <a:pt x="17162417" y="1566424"/>
                </a:cubicBezTo>
                <a:cubicBezTo>
                  <a:pt x="17271417" y="2378444"/>
                  <a:pt x="17084208" y="6250416"/>
                  <a:pt x="17162417" y="7831933"/>
                </a:cubicBezTo>
                <a:cubicBezTo>
                  <a:pt x="17003215" y="8634767"/>
                  <a:pt x="16350366" y="9447195"/>
                  <a:pt x="15595993" y="9398357"/>
                </a:cubicBezTo>
                <a:cubicBezTo>
                  <a:pt x="13298176" y="9447534"/>
                  <a:pt x="3258378" y="9275655"/>
                  <a:pt x="1566424" y="9398357"/>
                </a:cubicBezTo>
                <a:cubicBezTo>
                  <a:pt x="690564" y="9480905"/>
                  <a:pt x="-10778" y="8706325"/>
                  <a:pt x="0" y="7831933"/>
                </a:cubicBezTo>
                <a:cubicBezTo>
                  <a:pt x="47022" y="7095241"/>
                  <a:pt x="104569" y="4404406"/>
                  <a:pt x="0" y="1566424"/>
                </a:cubicBezTo>
                <a:close/>
              </a:path>
              <a:path w="17162417" h="9398357" stroke="0" extrusionOk="0">
                <a:moveTo>
                  <a:pt x="0" y="1566424"/>
                </a:moveTo>
                <a:cubicBezTo>
                  <a:pt x="22683" y="698719"/>
                  <a:pt x="839285" y="-9207"/>
                  <a:pt x="1566424" y="0"/>
                </a:cubicBezTo>
                <a:cubicBezTo>
                  <a:pt x="6170295" y="-129276"/>
                  <a:pt x="10631946" y="-77778"/>
                  <a:pt x="15595993" y="0"/>
                </a:cubicBezTo>
                <a:cubicBezTo>
                  <a:pt x="16431025" y="-95896"/>
                  <a:pt x="17141032" y="824624"/>
                  <a:pt x="17162417" y="1566424"/>
                </a:cubicBezTo>
                <a:cubicBezTo>
                  <a:pt x="17244016" y="3734801"/>
                  <a:pt x="17316717" y="6446473"/>
                  <a:pt x="17162417" y="7831933"/>
                </a:cubicBezTo>
                <a:cubicBezTo>
                  <a:pt x="17195647" y="8767123"/>
                  <a:pt x="16449009" y="9402468"/>
                  <a:pt x="15595993" y="9398357"/>
                </a:cubicBezTo>
                <a:cubicBezTo>
                  <a:pt x="10691726" y="9442577"/>
                  <a:pt x="7118455" y="9368975"/>
                  <a:pt x="1566424" y="9398357"/>
                </a:cubicBezTo>
                <a:cubicBezTo>
                  <a:pt x="660777" y="9242613"/>
                  <a:pt x="-75866" y="8679511"/>
                  <a:pt x="0" y="7831933"/>
                </a:cubicBezTo>
                <a:cubicBezTo>
                  <a:pt x="-159954" y="5592135"/>
                  <a:pt x="22140" y="4053819"/>
                  <a:pt x="0" y="15664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92D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0DABC565-716C-4CDD-B2F7-685274129E87}"/>
              </a:ext>
            </a:extLst>
          </p:cNvPr>
          <p:cNvSpPr/>
          <p:nvPr/>
        </p:nvSpPr>
        <p:spPr>
          <a:xfrm>
            <a:off x="9624755" y="9029699"/>
            <a:ext cx="3259774" cy="1386382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831836C5-6CC6-4E2F-BCB4-285D43521D88}"/>
              </a:ext>
            </a:extLst>
          </p:cNvPr>
          <p:cNvSpPr/>
          <p:nvPr/>
        </p:nvSpPr>
        <p:spPr>
          <a:xfrm>
            <a:off x="4511013" y="9029699"/>
            <a:ext cx="3259773" cy="1386381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FE708179-5B95-47F6-AABA-159FA73F0F2B}"/>
              </a:ext>
            </a:extLst>
          </p:cNvPr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F4B4B467-2ACA-4CB2-BD57-99201081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106307"/>
              </p:ext>
            </p:extLst>
          </p:nvPr>
        </p:nvGraphicFramePr>
        <p:xfrm>
          <a:off x="762000" y="1590414"/>
          <a:ext cx="16764001" cy="8231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013">
                  <a:extLst>
                    <a:ext uri="{9D8B030D-6E8A-4147-A177-3AD203B41FA5}">
                      <a16:colId xmlns:a16="http://schemas.microsoft.com/office/drawing/2014/main" val="2074360579"/>
                    </a:ext>
                  </a:extLst>
                </a:gridCol>
                <a:gridCol w="12466443">
                  <a:extLst>
                    <a:ext uri="{9D8B030D-6E8A-4147-A177-3AD203B41FA5}">
                      <a16:colId xmlns:a16="http://schemas.microsoft.com/office/drawing/2014/main" val="1093929406"/>
                    </a:ext>
                  </a:extLst>
                </a:gridCol>
                <a:gridCol w="3150545">
                  <a:extLst>
                    <a:ext uri="{9D8B030D-6E8A-4147-A177-3AD203B41FA5}">
                      <a16:colId xmlns:a16="http://schemas.microsoft.com/office/drawing/2014/main" val="1059727868"/>
                    </a:ext>
                  </a:extLst>
                </a:gridCol>
              </a:tblGrid>
              <a:tr h="1720530">
                <a:tc gridSpan="3"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 công việc chủ yếu </a:t>
                      </a:r>
                    </a:p>
                    <a:p>
                      <a:pPr algn="ctr"/>
                      <a:r>
                        <a:rPr lang="vi-VN" sz="4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 chăm sóc hoa và cây cảnh trong chậu</a:t>
                      </a:r>
                      <a:endParaRPr lang="en-US" sz="4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324979"/>
                  </a:ext>
                </a:extLst>
              </a:tr>
              <a:tr h="1585587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 tả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minh họa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90298"/>
                  </a:ext>
                </a:extLst>
              </a:tr>
              <a:tr h="2125361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Tưới, tiêu nước: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Tưới nước đủ ẩm cho cây trồng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 dụng chậu có lỗ ở đáy để tiêu nước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04641"/>
                  </a:ext>
                </a:extLst>
              </a:tr>
              <a:tr h="2800078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Tỉa, giặm: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Tỉa bớt cây yếu, cành, lá héo, úa hoặc bị sâu.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Giặm: thêm cây vào những chỗ mọc thưa (đối với những chậu trồng 1 cây thì bỏ qua bước này).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003701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70694A7-14C7-4E7A-9D3A-641195EFE7A5}"/>
              </a:ext>
            </a:extLst>
          </p:cNvPr>
          <p:cNvGrpSpPr/>
          <p:nvPr/>
        </p:nvGrpSpPr>
        <p:grpSpPr>
          <a:xfrm>
            <a:off x="4038600" y="13893"/>
            <a:ext cx="9865491" cy="1996762"/>
            <a:chOff x="7754550" y="13894"/>
            <a:chExt cx="4854141" cy="978152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D09ED9D4-07A9-47BC-B078-9C37AB9D1DD5}"/>
                </a:ext>
              </a:extLst>
            </p:cNvPr>
            <p:cNvSpPr/>
            <p:nvPr/>
          </p:nvSpPr>
          <p:spPr>
            <a:xfrm>
              <a:off x="8254519" y="81442"/>
              <a:ext cx="3801857" cy="704741"/>
            </a:xfrm>
            <a:prstGeom prst="roundRect">
              <a:avLst/>
            </a:prstGeom>
            <a:solidFill>
              <a:srgbClr val="FFFF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80C32D-ED81-42A3-B458-FD00697D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4550" y="13894"/>
              <a:ext cx="4854141" cy="97815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218298-7BF0-4D32-A41B-8D1EC22DD16E}"/>
              </a:ext>
            </a:extLst>
          </p:cNvPr>
          <p:cNvGrpSpPr/>
          <p:nvPr/>
        </p:nvGrpSpPr>
        <p:grpSpPr>
          <a:xfrm>
            <a:off x="14859000" y="4944414"/>
            <a:ext cx="2114953" cy="1951686"/>
            <a:chOff x="1737222" y="1545522"/>
            <a:chExt cx="3204319" cy="304509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0570BE-4E9C-4D83-8D1E-DC08A5117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5041" t="26042" r="68787" b="49415"/>
            <a:stretch/>
          </p:blipFill>
          <p:spPr>
            <a:xfrm>
              <a:off x="1737222" y="1545522"/>
              <a:ext cx="3204319" cy="30450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D9FB7B-F585-4884-83B3-9C5889147D14}"/>
                </a:ext>
              </a:extLst>
            </p:cNvPr>
            <p:cNvSpPr txBox="1"/>
            <p:nvPr/>
          </p:nvSpPr>
          <p:spPr>
            <a:xfrm>
              <a:off x="4044186" y="3439346"/>
              <a:ext cx="6046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a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EB4CB6-8609-42D0-B79F-C3819585E389}"/>
              </a:ext>
            </a:extLst>
          </p:cNvPr>
          <p:cNvGrpSpPr/>
          <p:nvPr/>
        </p:nvGrpSpPr>
        <p:grpSpPr>
          <a:xfrm>
            <a:off x="14859000" y="7258766"/>
            <a:ext cx="2102818" cy="2214283"/>
            <a:chOff x="1737222" y="4907782"/>
            <a:chExt cx="3204319" cy="30450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9474A5C-185A-4A84-988C-08ED27B4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180" t="25000" r="38375" b="48894"/>
            <a:stretch/>
          </p:blipFill>
          <p:spPr>
            <a:xfrm>
              <a:off x="1737222" y="4907782"/>
              <a:ext cx="3204319" cy="30450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356C2D-34EF-4065-8F02-37517AEF9D1F}"/>
                </a:ext>
              </a:extLst>
            </p:cNvPr>
            <p:cNvSpPr txBox="1"/>
            <p:nvPr/>
          </p:nvSpPr>
          <p:spPr>
            <a:xfrm>
              <a:off x="4186338" y="6890168"/>
              <a:ext cx="6046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79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F4B4B467-2ACA-4CB2-BD57-99201081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99004"/>
              </p:ext>
            </p:extLst>
          </p:nvPr>
        </p:nvGraphicFramePr>
        <p:xfrm>
          <a:off x="696826" y="695206"/>
          <a:ext cx="17133973" cy="861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327">
                  <a:extLst>
                    <a:ext uri="{9D8B030D-6E8A-4147-A177-3AD203B41FA5}">
                      <a16:colId xmlns:a16="http://schemas.microsoft.com/office/drawing/2014/main" val="2074360579"/>
                    </a:ext>
                  </a:extLst>
                </a:gridCol>
                <a:gridCol w="12761247">
                  <a:extLst>
                    <a:ext uri="{9D8B030D-6E8A-4147-A177-3AD203B41FA5}">
                      <a16:colId xmlns:a16="http://schemas.microsoft.com/office/drawing/2014/main" val="1093929406"/>
                    </a:ext>
                  </a:extLst>
                </a:gridCol>
                <a:gridCol w="3200399">
                  <a:extLst>
                    <a:ext uri="{9D8B030D-6E8A-4147-A177-3AD203B41FA5}">
                      <a16:colId xmlns:a16="http://schemas.microsoft.com/office/drawing/2014/main" val="1059727868"/>
                    </a:ext>
                  </a:extLst>
                </a:gridCol>
              </a:tblGrid>
              <a:tr h="1899991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 tả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minh họa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90298"/>
                  </a:ext>
                </a:extLst>
              </a:tr>
              <a:tr h="2546797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cỏ, vun xới: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Loại bỏ cỏ dại mọc trong chậu.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xốp giá thể và bổ sung giá thể vào chậu.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04641"/>
                  </a:ext>
                </a:extLst>
              </a:tr>
              <a:tr h="4163810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Bón phân: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Bón phân định kì cho hoa, cây cảnh.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Bón bổ sung khi thấy hoa, cây cảnh vàng lá, không đều màu,...Lượng phân bón tùy thuộc vào tình trạng của hoa, cây cảnh.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003701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0DABC565-716C-4CDD-B2F7-685274129E87}"/>
              </a:ext>
            </a:extLst>
          </p:cNvPr>
          <p:cNvSpPr/>
          <p:nvPr/>
        </p:nvSpPr>
        <p:spPr>
          <a:xfrm>
            <a:off x="9624755" y="8430845"/>
            <a:ext cx="4152232" cy="1985236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157" b="-117256"/>
            </a:stretch>
          </a:blipFill>
        </p:spPr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831836C5-6CC6-4E2F-BCB4-285D43521D88}"/>
              </a:ext>
            </a:extLst>
          </p:cNvPr>
          <p:cNvSpPr/>
          <p:nvPr/>
        </p:nvSpPr>
        <p:spPr>
          <a:xfrm>
            <a:off x="4511013" y="8430845"/>
            <a:ext cx="3870987" cy="1985235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157" b="-117256"/>
            </a:stretch>
          </a:blipFill>
        </p:spPr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FE708179-5B95-47F6-AABA-159FA73F0F2B}"/>
              </a:ext>
            </a:extLst>
          </p:cNvPr>
          <p:cNvSpPr/>
          <p:nvPr/>
        </p:nvSpPr>
        <p:spPr>
          <a:xfrm>
            <a:off x="16802294" y="8430845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0241"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5E7822-09C2-4581-B021-178197A9A0FA}"/>
              </a:ext>
            </a:extLst>
          </p:cNvPr>
          <p:cNvGrpSpPr/>
          <p:nvPr/>
        </p:nvGrpSpPr>
        <p:grpSpPr>
          <a:xfrm>
            <a:off x="15059862" y="5617486"/>
            <a:ext cx="2389937" cy="2296510"/>
            <a:chOff x="7499415" y="1543585"/>
            <a:chExt cx="3419129" cy="30470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C70AE0-EF30-4210-A2C0-4366655A1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4340" t="59589" r="66684" b="16582"/>
            <a:stretch/>
          </p:blipFill>
          <p:spPr>
            <a:xfrm>
              <a:off x="7499415" y="1543585"/>
              <a:ext cx="3419129" cy="30470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71C7C0-F479-4B1B-8438-6683308619DD}"/>
                </a:ext>
              </a:extLst>
            </p:cNvPr>
            <p:cNvSpPr txBox="1"/>
            <p:nvPr/>
          </p:nvSpPr>
          <p:spPr>
            <a:xfrm>
              <a:off x="9924792" y="3533189"/>
              <a:ext cx="5822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562F2E-D666-4774-A8B9-520D29584C02}"/>
              </a:ext>
            </a:extLst>
          </p:cNvPr>
          <p:cNvGrpSpPr/>
          <p:nvPr/>
        </p:nvGrpSpPr>
        <p:grpSpPr>
          <a:xfrm>
            <a:off x="15059862" y="2717319"/>
            <a:ext cx="2389938" cy="2310868"/>
            <a:chOff x="13423188" y="1441400"/>
            <a:chExt cx="3425632" cy="304703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0A37398-A424-4ECA-8A86-14CFF0FA8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5704" t="45090" r="68668" b="30186"/>
            <a:stretch/>
          </p:blipFill>
          <p:spPr>
            <a:xfrm>
              <a:off x="13423188" y="1441400"/>
              <a:ext cx="3425632" cy="30470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E5C780-5F42-483A-86DD-C3F841A42A66}"/>
                </a:ext>
              </a:extLst>
            </p:cNvPr>
            <p:cNvSpPr txBox="1"/>
            <p:nvPr/>
          </p:nvSpPr>
          <p:spPr>
            <a:xfrm>
              <a:off x="15920713" y="3521091"/>
              <a:ext cx="585417" cy="830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e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F4B4B467-2ACA-4CB2-BD57-99201081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8276"/>
              </p:ext>
            </p:extLst>
          </p:nvPr>
        </p:nvGraphicFramePr>
        <p:xfrm>
          <a:off x="381000" y="419102"/>
          <a:ext cx="17526000" cy="861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150">
                  <a:extLst>
                    <a:ext uri="{9D8B030D-6E8A-4147-A177-3AD203B41FA5}">
                      <a16:colId xmlns:a16="http://schemas.microsoft.com/office/drawing/2014/main" val="2074360579"/>
                    </a:ext>
                  </a:extLst>
                </a:gridCol>
                <a:gridCol w="13583650">
                  <a:extLst>
                    <a:ext uri="{9D8B030D-6E8A-4147-A177-3AD203B41FA5}">
                      <a16:colId xmlns:a16="http://schemas.microsoft.com/office/drawing/2014/main" val="109392940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59727868"/>
                    </a:ext>
                  </a:extLst>
                </a:gridCol>
              </a:tblGrid>
              <a:tr h="2281442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 tả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minh họa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90298"/>
                  </a:ext>
                </a:extLst>
              </a:tr>
              <a:tr h="2663059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ánh sáng: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Đặt cây ở nơi đủ ánh sáng.</a:t>
                      </a: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331307"/>
                  </a:ext>
                </a:extLst>
              </a:tr>
              <a:tr h="3666097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Bắt sâu, vệ sinh cây: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-Bắt sâu: thường xuyên kiểm tra lá, hoa để phát hiện và bắt sâu.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Vệ sinh cây: dùng khăn ẩm để lau lá.</a:t>
                      </a: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181914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0DABC565-716C-4CDD-B2F7-685274129E87}"/>
              </a:ext>
            </a:extLst>
          </p:cNvPr>
          <p:cNvSpPr/>
          <p:nvPr/>
        </p:nvSpPr>
        <p:spPr>
          <a:xfrm>
            <a:off x="9624755" y="8274933"/>
            <a:ext cx="3259774" cy="2141148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157" b="-117256"/>
            </a:stretch>
          </a:blipFill>
        </p:spPr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831836C5-6CC6-4E2F-BCB4-285D43521D88}"/>
              </a:ext>
            </a:extLst>
          </p:cNvPr>
          <p:cNvSpPr/>
          <p:nvPr/>
        </p:nvSpPr>
        <p:spPr>
          <a:xfrm>
            <a:off x="4511013" y="8274935"/>
            <a:ext cx="3259773" cy="2141146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157" b="-117256"/>
            </a:stretch>
          </a:blipFill>
        </p:spPr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FE708179-5B95-47F6-AABA-159FA73F0F2B}"/>
              </a:ext>
            </a:extLst>
          </p:cNvPr>
          <p:cNvSpPr/>
          <p:nvPr/>
        </p:nvSpPr>
        <p:spPr>
          <a:xfrm>
            <a:off x="16802294" y="8430845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0241"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FA109-AC8E-4106-8796-932F6D0F0742}"/>
              </a:ext>
            </a:extLst>
          </p:cNvPr>
          <p:cNvGrpSpPr/>
          <p:nvPr/>
        </p:nvGrpSpPr>
        <p:grpSpPr>
          <a:xfrm>
            <a:off x="15316200" y="5733891"/>
            <a:ext cx="2424234" cy="2381286"/>
            <a:chOff x="7445651" y="4894004"/>
            <a:chExt cx="3472893" cy="30588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A71EB3-79A7-480E-9470-6B85A6729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5729" t="59504" r="36546" b="13542"/>
            <a:stretch/>
          </p:blipFill>
          <p:spPr>
            <a:xfrm>
              <a:off x="7445651" y="4894004"/>
              <a:ext cx="3472893" cy="30588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10F85F-C4E0-4790-AD48-43C53FFC2EE2}"/>
                </a:ext>
              </a:extLst>
            </p:cNvPr>
            <p:cNvSpPr txBox="1"/>
            <p:nvPr/>
          </p:nvSpPr>
          <p:spPr>
            <a:xfrm>
              <a:off x="10142681" y="6998913"/>
              <a:ext cx="606257" cy="830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d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37C289-9D5B-45D7-A873-D676884EC863}"/>
              </a:ext>
            </a:extLst>
          </p:cNvPr>
          <p:cNvGrpSpPr/>
          <p:nvPr/>
        </p:nvGrpSpPr>
        <p:grpSpPr>
          <a:xfrm>
            <a:off x="15316200" y="2857500"/>
            <a:ext cx="2426413" cy="2247973"/>
            <a:chOff x="13423188" y="4737102"/>
            <a:chExt cx="3452305" cy="331598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68454E-64C1-4BEF-AF74-B3F7B7473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7120" t="44959" r="39319" b="30185"/>
            <a:stretch/>
          </p:blipFill>
          <p:spPr>
            <a:xfrm>
              <a:off x="13423188" y="4737102"/>
              <a:ext cx="3452305" cy="33159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39BF4B-D99D-4AE9-BD27-1B993830A64B}"/>
                </a:ext>
              </a:extLst>
            </p:cNvPr>
            <p:cNvSpPr txBox="1"/>
            <p:nvPr/>
          </p:nvSpPr>
          <p:spPr>
            <a:xfrm>
              <a:off x="13444872" y="6828571"/>
              <a:ext cx="598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</a:t>
              </a:r>
              <a:endPara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61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2732" y="18002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33442" y="2677393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75995" y="53340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E29091-72FC-48C2-9C45-E82FF6BFB1E5}"/>
              </a:ext>
            </a:extLst>
          </p:cNvPr>
          <p:cNvGrpSpPr/>
          <p:nvPr/>
        </p:nvGrpSpPr>
        <p:grpSpPr>
          <a:xfrm>
            <a:off x="3535703" y="374530"/>
            <a:ext cx="11216593" cy="3056913"/>
            <a:chOff x="3535703" y="374530"/>
            <a:chExt cx="11216593" cy="3056913"/>
          </a:xfrm>
        </p:grpSpPr>
        <p:grpSp>
          <p:nvGrpSpPr>
            <p:cNvPr id="39" name="Nhóm 23">
              <a:extLst>
                <a:ext uri="{FF2B5EF4-FFF2-40B4-BE49-F238E27FC236}">
                  <a16:creationId xmlns:a16="http://schemas.microsoft.com/office/drawing/2014/main" id="{93C09EBA-9A9C-4779-8F98-343623FA672F}"/>
                </a:ext>
              </a:extLst>
            </p:cNvPr>
            <p:cNvGrpSpPr/>
            <p:nvPr/>
          </p:nvGrpSpPr>
          <p:grpSpPr>
            <a:xfrm>
              <a:off x="3535703" y="1800225"/>
              <a:ext cx="11216593" cy="1631218"/>
              <a:chOff x="3683247" y="6765403"/>
              <a:chExt cx="4280542" cy="1960874"/>
            </a:xfrm>
          </p:grpSpPr>
          <p:sp>
            <p:nvSpPr>
              <p:cNvPr id="41" name="TextBox 67">
                <a:extLst>
                  <a:ext uri="{FF2B5EF4-FFF2-40B4-BE49-F238E27FC236}">
                    <a16:creationId xmlns:a16="http://schemas.microsoft.com/office/drawing/2014/main" id="{C5D9CA14-D382-4511-88F4-DF0852C25FBF}"/>
                  </a:ext>
                </a:extLst>
              </p:cNvPr>
              <p:cNvSpPr txBox="1"/>
              <p:nvPr/>
            </p:nvSpPr>
            <p:spPr>
              <a:xfrm>
                <a:off x="3683247" y="6765405"/>
                <a:ext cx="4280542" cy="196087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4400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KẾT LUẬN</a:t>
                </a:r>
              </a:p>
            </p:txBody>
          </p:sp>
          <p:sp>
            <p:nvSpPr>
              <p:cNvPr id="42" name="TextBox 67">
                <a:extLst>
                  <a:ext uri="{FF2B5EF4-FFF2-40B4-BE49-F238E27FC236}">
                    <a16:creationId xmlns:a16="http://schemas.microsoft.com/office/drawing/2014/main" id="{D89743FC-0A91-47FA-B274-70926EC34FCC}"/>
                  </a:ext>
                </a:extLst>
              </p:cNvPr>
              <p:cNvSpPr txBox="1"/>
              <p:nvPr/>
            </p:nvSpPr>
            <p:spPr>
              <a:xfrm>
                <a:off x="3683247" y="6765403"/>
                <a:ext cx="4280542" cy="196087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GB" sz="1440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KẾT LUẬN</a:t>
                </a:r>
                <a:endParaRPr lang="en-US" sz="144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968CB1E-5D9E-4A5B-8FF7-B1B31A3AD1F0}"/>
                </a:ext>
              </a:extLst>
            </p:cNvPr>
            <p:cNvSpPr/>
            <p:nvPr/>
          </p:nvSpPr>
          <p:spPr>
            <a:xfrm>
              <a:off x="4275840" y="380247"/>
              <a:ext cx="1252182" cy="1900845"/>
            </a:xfrm>
            <a:custGeom>
              <a:avLst/>
              <a:gdLst/>
              <a:ahLst/>
              <a:cxnLst/>
              <a:rect l="l" t="t" r="r" b="b"/>
              <a:pathLst>
                <a:path w="1252182" h="1900845">
                  <a:moveTo>
                    <a:pt x="0" y="0"/>
                  </a:moveTo>
                  <a:lnTo>
                    <a:pt x="1252181" y="0"/>
                  </a:lnTo>
                  <a:lnTo>
                    <a:pt x="1252181" y="1900846"/>
                  </a:lnTo>
                  <a:lnTo>
                    <a:pt x="0" y="1900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A85AF5DB-BE3B-4985-941D-9EF216842A85}"/>
                </a:ext>
              </a:extLst>
            </p:cNvPr>
            <p:cNvSpPr/>
            <p:nvPr/>
          </p:nvSpPr>
          <p:spPr>
            <a:xfrm>
              <a:off x="12694475" y="374530"/>
              <a:ext cx="1252182" cy="1900845"/>
            </a:xfrm>
            <a:custGeom>
              <a:avLst/>
              <a:gdLst/>
              <a:ahLst/>
              <a:cxnLst/>
              <a:rect l="l" t="t" r="r" b="b"/>
              <a:pathLst>
                <a:path w="1252182" h="1900845">
                  <a:moveTo>
                    <a:pt x="0" y="0"/>
                  </a:moveTo>
                  <a:lnTo>
                    <a:pt x="1252181" y="0"/>
                  </a:lnTo>
                  <a:lnTo>
                    <a:pt x="1252181" y="1900846"/>
                  </a:lnTo>
                  <a:lnTo>
                    <a:pt x="0" y="1900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988F1BA-CBA4-409B-8D2D-27AF61D65E69}"/>
              </a:ext>
            </a:extLst>
          </p:cNvPr>
          <p:cNvSpPr/>
          <p:nvPr/>
        </p:nvSpPr>
        <p:spPr>
          <a:xfrm>
            <a:off x="685800" y="2727151"/>
            <a:ext cx="17068800" cy="3381683"/>
          </a:xfrm>
          <a:prstGeom prst="roundRect">
            <a:avLst/>
          </a:prstGeom>
          <a:solidFill>
            <a:schemeClr val="bg1"/>
          </a:solidFill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công việc chăm sóc hoa và cây cảnh trong chậu: </a:t>
            </a:r>
            <a:r>
              <a:rPr lang="vi-VN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tưới, tiêu nước; tỉa, giặm; làm cỏ, vun xới; bón phân; cung cấp ánh sáng; bắt sâu, vệ sinh cây.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0973013-C2B8-4BE3-B361-1FC84E80A3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041" t="26042" r="68787" b="49415"/>
          <a:stretch/>
        </p:blipFill>
        <p:spPr>
          <a:xfrm>
            <a:off x="1524000" y="6334794"/>
            <a:ext cx="2389937" cy="2824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A268E32-7E51-48FA-84E4-F897F2F144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180" t="25000" r="38375" b="48894"/>
          <a:stretch/>
        </p:blipFill>
        <p:spPr>
          <a:xfrm>
            <a:off x="4128973" y="6340124"/>
            <a:ext cx="2389936" cy="2818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0FA05FF-1AD9-46C1-A501-36F3B6FA3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340" t="59589" r="66684" b="16582"/>
          <a:stretch/>
        </p:blipFill>
        <p:spPr>
          <a:xfrm>
            <a:off x="9322767" y="6334793"/>
            <a:ext cx="2424234" cy="281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8C176E-62A2-4B2B-9312-6B55CA141E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704" t="45090" r="68668" b="30186"/>
          <a:stretch/>
        </p:blipFill>
        <p:spPr>
          <a:xfrm>
            <a:off x="6703465" y="6334794"/>
            <a:ext cx="2389936" cy="2818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FE226ED-83A2-4D52-B4A7-A589690C21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729" t="59504" r="36546" b="13542"/>
          <a:stretch/>
        </p:blipFill>
        <p:spPr>
          <a:xfrm>
            <a:off x="14646549" y="6330624"/>
            <a:ext cx="2389936" cy="2822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6DEFD1E-D168-4788-98DF-797C286DE40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120" t="44959" r="39319" b="30185"/>
          <a:stretch/>
        </p:blipFill>
        <p:spPr>
          <a:xfrm>
            <a:off x="11992949" y="6330625"/>
            <a:ext cx="2389936" cy="2828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7830" y="24733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BACF81-C5A6-4429-86F1-7F5C00D9FDD4}"/>
              </a:ext>
            </a:extLst>
          </p:cNvPr>
          <p:cNvGrpSpPr/>
          <p:nvPr/>
        </p:nvGrpSpPr>
        <p:grpSpPr>
          <a:xfrm>
            <a:off x="-719801" y="7201028"/>
            <a:ext cx="14478834" cy="13011192"/>
            <a:chOff x="5410476" y="4603262"/>
            <a:chExt cx="14935222" cy="61291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DF47EB-8713-4A25-868E-27867ADA957B}"/>
                </a:ext>
              </a:extLst>
            </p:cNvPr>
            <p:cNvSpPr txBox="1"/>
            <p:nvPr/>
          </p:nvSpPr>
          <p:spPr>
            <a:xfrm>
              <a:off x="5410476" y="7662406"/>
              <a:ext cx="13208088" cy="307002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34400" b="1" dirty="0">
                <a:ln w="276225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F32BEE-61AD-4F9C-BC08-D8A27A76C574}"/>
                </a:ext>
              </a:extLst>
            </p:cNvPr>
            <p:cNvSpPr txBox="1"/>
            <p:nvPr/>
          </p:nvSpPr>
          <p:spPr>
            <a:xfrm>
              <a:off x="6142001" y="4603262"/>
              <a:ext cx="14203697" cy="35086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39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</a:t>
              </a:r>
              <a:r>
                <a:rPr lang="vi-VN" sz="239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ủ</a:t>
              </a:r>
              <a:r>
                <a:rPr lang="vi-VN" sz="239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vi-VN" sz="239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r>
                <a:rPr lang="en-US" sz="239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endParaRPr lang="vi-VN" sz="239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  <a:p>
              <a:pPr algn="ctr"/>
              <a:r>
                <a:rPr lang="vi-VN" sz="239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</a:t>
              </a:r>
              <a:r>
                <a:rPr lang="vi-VN" sz="239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ố </a:t>
              </a:r>
              <a:endParaRPr lang="en-US" sz="239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sp>
        <p:nvSpPr>
          <p:cNvPr id="25" name="Freeform 3">
            <a:extLst>
              <a:ext uri="{FF2B5EF4-FFF2-40B4-BE49-F238E27FC236}">
                <a16:creationId xmlns:a16="http://schemas.microsoft.com/office/drawing/2014/main" id="{CEB9AE6B-F123-48F4-86C8-FEF5C44FD337}"/>
              </a:ext>
            </a:extLst>
          </p:cNvPr>
          <p:cNvSpPr/>
          <p:nvPr/>
        </p:nvSpPr>
        <p:spPr>
          <a:xfrm>
            <a:off x="10211934" y="893282"/>
            <a:ext cx="7420898" cy="9341839"/>
          </a:xfrm>
          <a:custGeom>
            <a:avLst/>
            <a:gdLst/>
            <a:ahLst/>
            <a:cxnLst/>
            <a:rect l="l" t="t" r="r" b="b"/>
            <a:pathLst>
              <a:path w="8244926" h="9948629">
                <a:moveTo>
                  <a:pt x="0" y="0"/>
                </a:moveTo>
                <a:lnTo>
                  <a:pt x="8244926" y="0"/>
                </a:lnTo>
                <a:lnTo>
                  <a:pt x="8244926" y="9948629"/>
                </a:lnTo>
                <a:lnTo>
                  <a:pt x="0" y="99486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984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195718" y="1494770"/>
            <a:ext cx="10863682" cy="6601392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Nhóm 23">
            <a:extLst>
              <a:ext uri="{FF2B5EF4-FFF2-40B4-BE49-F238E27FC236}">
                <a16:creationId xmlns:a16="http://schemas.microsoft.com/office/drawing/2014/main" id="{0D97F4D9-8455-43EE-8F7B-E9645F402AF7}"/>
              </a:ext>
            </a:extLst>
          </p:cNvPr>
          <p:cNvGrpSpPr/>
          <p:nvPr/>
        </p:nvGrpSpPr>
        <p:grpSpPr>
          <a:xfrm>
            <a:off x="10583867" y="2729629"/>
            <a:ext cx="4280542" cy="1393227"/>
            <a:chOff x="3666356" y="4573200"/>
            <a:chExt cx="4280542" cy="1393227"/>
          </a:xfrm>
        </p:grpSpPr>
        <p:sp>
          <p:nvSpPr>
            <p:cNvPr id="26" name="TextBox 67">
              <a:extLst>
                <a:ext uri="{FF2B5EF4-FFF2-40B4-BE49-F238E27FC236}">
                  <a16:creationId xmlns:a16="http://schemas.microsoft.com/office/drawing/2014/main" id="{860A7D7A-AF83-449C-9233-B5BC6F0D0088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E01A4199-9D0B-4505-9E50-288519956677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29" name="Nhóm 12">
            <a:extLst>
              <a:ext uri="{FF2B5EF4-FFF2-40B4-BE49-F238E27FC236}">
                <a16:creationId xmlns:a16="http://schemas.microsoft.com/office/drawing/2014/main" id="{E4FE88DF-E3E1-49E1-84F1-2ED35FCE0E95}"/>
              </a:ext>
            </a:extLst>
          </p:cNvPr>
          <p:cNvGrpSpPr/>
          <p:nvPr/>
        </p:nvGrpSpPr>
        <p:grpSpPr>
          <a:xfrm>
            <a:off x="7106246" y="6445145"/>
            <a:ext cx="11487134" cy="2574848"/>
            <a:chOff x="1291696" y="4685642"/>
            <a:chExt cx="7260607" cy="2676471"/>
          </a:xfrm>
        </p:grpSpPr>
        <p:sp>
          <p:nvSpPr>
            <p:cNvPr id="31" name="Hộp Văn bản 13">
              <a:extLst>
                <a:ext uri="{FF2B5EF4-FFF2-40B4-BE49-F238E27FC236}">
                  <a16:creationId xmlns:a16="http://schemas.microsoft.com/office/drawing/2014/main" id="{D2CDDCD2-BD97-4FD8-91EB-2AC8948704C6}"/>
                </a:ext>
              </a:extLst>
            </p:cNvPr>
            <p:cNvSpPr txBox="1"/>
            <p:nvPr/>
          </p:nvSpPr>
          <p:spPr>
            <a:xfrm>
              <a:off x="1291696" y="4685642"/>
              <a:ext cx="7260607" cy="265536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CHĂM SÓC HOA </a:t>
              </a:r>
            </a:p>
            <a:p>
              <a:pPr algn="ctr"/>
              <a:r>
                <a:rPr lang="vi-VN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CHO MẸ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2" name="Hộp Văn bản 14">
              <a:extLst>
                <a:ext uri="{FF2B5EF4-FFF2-40B4-BE49-F238E27FC236}">
                  <a16:creationId xmlns:a16="http://schemas.microsoft.com/office/drawing/2014/main" id="{1EE8E6AC-CC36-40F3-A3E0-796FD391CC90}"/>
                </a:ext>
              </a:extLst>
            </p:cNvPr>
            <p:cNvSpPr txBox="1"/>
            <p:nvPr/>
          </p:nvSpPr>
          <p:spPr>
            <a:xfrm>
              <a:off x="1291696" y="4706746"/>
              <a:ext cx="7260607" cy="265536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8000" dirty="0">
                  <a:ln w="28575">
                    <a:solidFill>
                      <a:srgbClr val="0070C0"/>
                    </a:solidFill>
                  </a:ln>
                  <a:solidFill>
                    <a:srgbClr val="99FF33"/>
                  </a:solidFill>
                  <a:latin typeface="SVN-Gretoon" panose="02040603050506020204" pitchFamily="18" charset="0"/>
                </a:rPr>
                <a:t>CHĂM SÓC HOA </a:t>
              </a:r>
            </a:p>
            <a:p>
              <a:pPr algn="ctr"/>
              <a:r>
                <a:rPr lang="vi-VN" sz="8000" dirty="0">
                  <a:ln w="28575">
                    <a:solidFill>
                      <a:srgbClr val="0070C0"/>
                    </a:solidFill>
                  </a:ln>
                  <a:solidFill>
                    <a:srgbClr val="99FF33"/>
                  </a:solidFill>
                  <a:latin typeface="SVN-Gretoon" panose="02040603050506020204" pitchFamily="18" charset="0"/>
                </a:rPr>
                <a:t>CHO MẸ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99FF33"/>
                </a:solidFill>
              </a:endParaRPr>
            </a:p>
          </p:txBody>
        </p:sp>
      </p:grpSp>
      <p:sp>
        <p:nvSpPr>
          <p:cNvPr id="35" name="Freeform 16">
            <a:extLst>
              <a:ext uri="{FF2B5EF4-FFF2-40B4-BE49-F238E27FC236}">
                <a16:creationId xmlns:a16="http://schemas.microsoft.com/office/drawing/2014/main" id="{5933F2CC-1BBC-4012-8D24-8A2B4755B72F}"/>
              </a:ext>
            </a:extLst>
          </p:cNvPr>
          <p:cNvSpPr/>
          <p:nvPr/>
        </p:nvSpPr>
        <p:spPr>
          <a:xfrm>
            <a:off x="7553815" y="6524275"/>
            <a:ext cx="3117715" cy="3314073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9A7BFFD5-8F19-47E3-8BAF-96E2A67B6297}"/>
              </a:ext>
            </a:extLst>
          </p:cNvPr>
          <p:cNvSpPr/>
          <p:nvPr/>
        </p:nvSpPr>
        <p:spPr>
          <a:xfrm>
            <a:off x="14759365" y="6972300"/>
            <a:ext cx="3389508" cy="3192273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9" name="Freeform 3">
            <a:extLst>
              <a:ext uri="{FF2B5EF4-FFF2-40B4-BE49-F238E27FC236}">
                <a16:creationId xmlns:a16="http://schemas.microsoft.com/office/drawing/2014/main" id="{B8C55C64-AE27-4E6A-806B-E9D17A670271}"/>
              </a:ext>
            </a:extLst>
          </p:cNvPr>
          <p:cNvSpPr/>
          <p:nvPr/>
        </p:nvSpPr>
        <p:spPr>
          <a:xfrm flipH="1">
            <a:off x="660058" y="2340704"/>
            <a:ext cx="4938000" cy="7270616"/>
          </a:xfrm>
          <a:custGeom>
            <a:avLst/>
            <a:gdLst/>
            <a:ahLst/>
            <a:cxnLst/>
            <a:rect l="l" t="t" r="r" b="b"/>
            <a:pathLst>
              <a:path w="5763488" h="8935641">
                <a:moveTo>
                  <a:pt x="0" y="0"/>
                </a:moveTo>
                <a:lnTo>
                  <a:pt x="5763488" y="0"/>
                </a:lnTo>
                <a:lnTo>
                  <a:pt x="5763488" y="8935641"/>
                </a:lnTo>
                <a:lnTo>
                  <a:pt x="0" y="8935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170" name="Picture 2" descr="Bunga kartun, Merangkai bunga, Gambar-gambar vektor selamat ulang tahun,  batang tanaman png | PNGWing">
            <a:extLst>
              <a:ext uri="{FF2B5EF4-FFF2-40B4-BE49-F238E27FC236}">
                <a16:creationId xmlns:a16="http://schemas.microsoft.com/office/drawing/2014/main" id="{ABF939D1-D363-491A-A655-11BD586B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0" b="99415" l="10000" r="90000">
                        <a14:foregroundMark x1="34348" y1="7018" x2="41196" y2="5614"/>
                        <a14:foregroundMark x1="41196" y1="5614" x2="41630" y2="5380"/>
                        <a14:foregroundMark x1="46087" y1="1170" x2="46087" y2="1170"/>
                        <a14:foregroundMark x1="22609" y1="69942" x2="55761" y2="89591"/>
                        <a14:foregroundMark x1="58587" y1="70994" x2="41413" y2="86199"/>
                        <a14:foregroundMark x1="41413" y1="86199" x2="31196" y2="91579"/>
                        <a14:foregroundMark x1="19783" y1="70994" x2="28043" y2="88655"/>
                        <a14:foregroundMark x1="28043" y1="88655" x2="35870" y2="96140"/>
                        <a14:foregroundMark x1="35870" y1="96140" x2="43913" y2="99181"/>
                        <a14:foregroundMark x1="43913" y1="99181" x2="50978" y2="99415"/>
                        <a14:foregroundMark x1="50978" y1="99415" x2="52065" y2="98830"/>
                        <a14:foregroundMark x1="21087" y1="23275" x2="24130" y2="34854"/>
                        <a14:foregroundMark x1="15326" y1="23626" x2="15326" y2="23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944" y="5137784"/>
            <a:ext cx="4938000" cy="45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lustrasi Bunga Euclidean Transvaal daisy, Gerbera, Merangkai bunga,  Gambar-gambar vektor Selamat Ulang Tahun, vas png | PNGWing">
            <a:extLst>
              <a:ext uri="{FF2B5EF4-FFF2-40B4-BE49-F238E27FC236}">
                <a16:creationId xmlns:a16="http://schemas.microsoft.com/office/drawing/2014/main" id="{52DB6F39-4757-41B8-9A25-29EAB894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8" b="93696" l="10000" r="90000">
                        <a14:foregroundMark x1="34891" y1="93804" x2="34891" y2="93804"/>
                        <a14:foregroundMark x1="34891" y1="93804" x2="43261" y2="92500"/>
                        <a14:foregroundMark x1="43261" y1="92500" x2="43261" y2="92500"/>
                        <a14:foregroundMark x1="56304" y1="8478" x2="56304" y2="8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954" y="4316062"/>
            <a:ext cx="5530876" cy="55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etail Bunga Png Kartun Koleksi Nomer 55">
            <a:extLst>
              <a:ext uri="{FF2B5EF4-FFF2-40B4-BE49-F238E27FC236}">
                <a16:creationId xmlns:a16="http://schemas.microsoft.com/office/drawing/2014/main" id="{F67827AD-B5FA-42ED-966F-053CC36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12" b="91324" l="10000" r="90000">
                        <a14:foregroundMark x1="32444" y1="6912" x2="32444" y2="6912"/>
                        <a14:foregroundMark x1="49444" y1="91324" x2="49444" y2="91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41" y="5394971"/>
            <a:ext cx="6073837" cy="45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Nhóm 28">
            <a:extLst>
              <a:ext uri="{FF2B5EF4-FFF2-40B4-BE49-F238E27FC236}">
                <a16:creationId xmlns:a16="http://schemas.microsoft.com/office/drawing/2014/main" id="{689CF32F-068C-48D8-9977-C12140A67EE3}"/>
              </a:ext>
            </a:extLst>
          </p:cNvPr>
          <p:cNvGrpSpPr/>
          <p:nvPr/>
        </p:nvGrpSpPr>
        <p:grpSpPr>
          <a:xfrm>
            <a:off x="5150173" y="1245534"/>
            <a:ext cx="7346627" cy="2394848"/>
            <a:chOff x="1179579" y="1179988"/>
            <a:chExt cx="7173783" cy="9064744"/>
          </a:xfrm>
        </p:grpSpPr>
        <p:sp>
          <p:nvSpPr>
            <p:cNvPr id="11" name="Bong bóng Lời nói: Hình chữ nhật với Góc Tròn 29">
              <a:extLst>
                <a:ext uri="{FF2B5EF4-FFF2-40B4-BE49-F238E27FC236}">
                  <a16:creationId xmlns:a16="http://schemas.microsoft.com/office/drawing/2014/main" id="{4DD5953F-6FE6-40EF-84E2-71D57771BE26}"/>
                </a:ext>
              </a:extLst>
            </p:cNvPr>
            <p:cNvSpPr/>
            <p:nvPr/>
          </p:nvSpPr>
          <p:spPr>
            <a:xfrm>
              <a:off x="1179579" y="1179988"/>
              <a:ext cx="7173783" cy="9064744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AC100FA6-98D7-4E16-A3FC-6F056BE79F9F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hỏi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vi-VN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 mình chăm sóc những chậu hoa cho mẹ nhé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45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7176" name="Picture 8" descr="Detail Bunga Png Kartun Koleksi Nomer 55">
            <a:extLst>
              <a:ext uri="{FF2B5EF4-FFF2-40B4-BE49-F238E27FC236}">
                <a16:creationId xmlns:a16="http://schemas.microsoft.com/office/drawing/2014/main" id="{F67827AD-B5FA-42ED-966F-053CC36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12" b="91324" l="10000" r="90000">
                        <a14:foregroundMark x1="32444" y1="6912" x2="32444" y2="6912"/>
                        <a14:foregroundMark x1="49444" y1="91324" x2="49444" y2="91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41" y="5394971"/>
            <a:ext cx="6073837" cy="45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88875E-636F-4C78-B233-82FDFA107257}"/>
              </a:ext>
            </a:extLst>
          </p:cNvPr>
          <p:cNvGrpSpPr/>
          <p:nvPr/>
        </p:nvGrpSpPr>
        <p:grpSpPr>
          <a:xfrm>
            <a:off x="228600" y="952499"/>
            <a:ext cx="17602200" cy="8610599"/>
            <a:chOff x="228601" y="903767"/>
            <a:chExt cx="17602200" cy="86105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9F2511-D14F-464B-B5EE-47A51AAE0143}"/>
                </a:ext>
              </a:extLst>
            </p:cNvPr>
            <p:cNvGrpSpPr/>
            <p:nvPr/>
          </p:nvGrpSpPr>
          <p:grpSpPr>
            <a:xfrm>
              <a:off x="228601" y="903767"/>
              <a:ext cx="17602200" cy="8610599"/>
              <a:chOff x="228601" y="903767"/>
              <a:chExt cx="17602200" cy="8610599"/>
            </a:xfrm>
          </p:grpSpPr>
          <p:sp>
            <p:nvSpPr>
              <p:cNvPr id="16" name="Hình chữ nhật: Góc Tròn 13">
                <a:extLst>
                  <a:ext uri="{FF2B5EF4-FFF2-40B4-BE49-F238E27FC236}">
                    <a16:creationId xmlns:a16="http://schemas.microsoft.com/office/drawing/2014/main" id="{284EA823-726E-4914-9F1B-DE189C095EBA}"/>
                  </a:ext>
                </a:extLst>
              </p:cNvPr>
              <p:cNvSpPr/>
              <p:nvPr/>
            </p:nvSpPr>
            <p:spPr>
              <a:xfrm>
                <a:off x="838201" y="903767"/>
                <a:ext cx="16992600" cy="8610599"/>
              </a:xfrm>
              <a:custGeom>
                <a:avLst/>
                <a:gdLst>
                  <a:gd name="connsiteX0" fmla="*/ 0 w 16992600"/>
                  <a:gd name="connsiteY0" fmla="*/ 1435129 h 8610599"/>
                  <a:gd name="connsiteX1" fmla="*/ 1435129 w 16992600"/>
                  <a:gd name="connsiteY1" fmla="*/ 0 h 8610599"/>
                  <a:gd name="connsiteX2" fmla="*/ 15557471 w 16992600"/>
                  <a:gd name="connsiteY2" fmla="*/ 0 h 8610599"/>
                  <a:gd name="connsiteX3" fmla="*/ 16992600 w 16992600"/>
                  <a:gd name="connsiteY3" fmla="*/ 1435129 h 8610599"/>
                  <a:gd name="connsiteX4" fmla="*/ 16992600 w 16992600"/>
                  <a:gd name="connsiteY4" fmla="*/ 7175470 h 8610599"/>
                  <a:gd name="connsiteX5" fmla="*/ 15557471 w 16992600"/>
                  <a:gd name="connsiteY5" fmla="*/ 8610599 h 8610599"/>
                  <a:gd name="connsiteX6" fmla="*/ 1435129 w 16992600"/>
                  <a:gd name="connsiteY6" fmla="*/ 8610599 h 8610599"/>
                  <a:gd name="connsiteX7" fmla="*/ 0 w 16992600"/>
                  <a:gd name="connsiteY7" fmla="*/ 7175470 h 8610599"/>
                  <a:gd name="connsiteX8" fmla="*/ 0 w 16992600"/>
                  <a:gd name="connsiteY8" fmla="*/ 1435129 h 861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92600" h="8610599" fill="none" extrusionOk="0">
                    <a:moveTo>
                      <a:pt x="0" y="1435129"/>
                    </a:moveTo>
                    <a:cubicBezTo>
                      <a:pt x="-75878" y="647247"/>
                      <a:pt x="634395" y="46186"/>
                      <a:pt x="1435129" y="0"/>
                    </a:cubicBezTo>
                    <a:cubicBezTo>
                      <a:pt x="8289948" y="77600"/>
                      <a:pt x="13265657" y="-27269"/>
                      <a:pt x="15557471" y="0"/>
                    </a:cubicBezTo>
                    <a:cubicBezTo>
                      <a:pt x="16431819" y="-107838"/>
                      <a:pt x="17024985" y="652063"/>
                      <a:pt x="16992600" y="1435129"/>
                    </a:cubicBezTo>
                    <a:cubicBezTo>
                      <a:pt x="17101600" y="3239326"/>
                      <a:pt x="16914391" y="5413835"/>
                      <a:pt x="16992600" y="7175470"/>
                    </a:cubicBezTo>
                    <a:cubicBezTo>
                      <a:pt x="16848429" y="7911672"/>
                      <a:pt x="16224123" y="8666145"/>
                      <a:pt x="15557471" y="8610599"/>
                    </a:cubicBezTo>
                    <a:cubicBezTo>
                      <a:pt x="9996859" y="8659776"/>
                      <a:pt x="3907314" y="8487897"/>
                      <a:pt x="1435129" y="8610599"/>
                    </a:cubicBezTo>
                    <a:cubicBezTo>
                      <a:pt x="640597" y="8625438"/>
                      <a:pt x="-90461" y="8045958"/>
                      <a:pt x="0" y="7175470"/>
                    </a:cubicBezTo>
                    <a:cubicBezTo>
                      <a:pt x="47022" y="4832332"/>
                      <a:pt x="104569" y="3049132"/>
                      <a:pt x="0" y="1435129"/>
                    </a:cubicBezTo>
                    <a:close/>
                  </a:path>
                  <a:path w="16992600" h="8610599" stroke="0" extrusionOk="0">
                    <a:moveTo>
                      <a:pt x="0" y="1435129"/>
                    </a:moveTo>
                    <a:cubicBezTo>
                      <a:pt x="83330" y="633004"/>
                      <a:pt x="750536" y="-7207"/>
                      <a:pt x="1435129" y="0"/>
                    </a:cubicBezTo>
                    <a:cubicBezTo>
                      <a:pt x="7722779" y="-129276"/>
                      <a:pt x="9145227" y="-77778"/>
                      <a:pt x="15557471" y="0"/>
                    </a:cubicBezTo>
                    <a:cubicBezTo>
                      <a:pt x="16325433" y="-78546"/>
                      <a:pt x="16990827" y="652754"/>
                      <a:pt x="16992600" y="1435129"/>
                    </a:cubicBezTo>
                    <a:cubicBezTo>
                      <a:pt x="17074199" y="2338703"/>
                      <a:pt x="17146900" y="6296177"/>
                      <a:pt x="16992600" y="7175470"/>
                    </a:cubicBezTo>
                    <a:cubicBezTo>
                      <a:pt x="17025763" y="8038007"/>
                      <a:pt x="16229638" y="8651529"/>
                      <a:pt x="15557471" y="8610599"/>
                    </a:cubicBezTo>
                    <a:cubicBezTo>
                      <a:pt x="8606673" y="8654819"/>
                      <a:pt x="6451890" y="8581217"/>
                      <a:pt x="1435129" y="8610599"/>
                    </a:cubicBezTo>
                    <a:cubicBezTo>
                      <a:pt x="609462" y="8483548"/>
                      <a:pt x="-34556" y="7960084"/>
                      <a:pt x="0" y="7175470"/>
                    </a:cubicBezTo>
                    <a:cubicBezTo>
                      <a:pt x="-159954" y="5244385"/>
                      <a:pt x="22140" y="2830955"/>
                      <a:pt x="0" y="1435129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67">
                <a:extLst>
                  <a:ext uri="{FF2B5EF4-FFF2-40B4-BE49-F238E27FC236}">
                    <a16:creationId xmlns:a16="http://schemas.microsoft.com/office/drawing/2014/main" id="{8B664A33-4388-4F00-83F1-4465CA58253A}"/>
                  </a:ext>
                </a:extLst>
              </p:cNvPr>
              <p:cNvSpPr txBox="1"/>
              <p:nvPr/>
            </p:nvSpPr>
            <p:spPr>
              <a:xfrm>
                <a:off x="228601" y="1477754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vi-VN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</a:t>
                </a:r>
                <a:r>
                  <a:rPr lang="en-US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: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254DDF-25CF-4016-8FDD-693B4C337EBB}"/>
                </a:ext>
              </a:extLst>
            </p:cNvPr>
            <p:cNvSpPr txBox="1"/>
            <p:nvPr/>
          </p:nvSpPr>
          <p:spPr>
            <a:xfrm>
              <a:off x="880735" y="1898748"/>
              <a:ext cx="10473066" cy="2911435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5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Quan sát hình vẽ và cho biết đây là những công việc gì để chăm sóc cây cảnh trong chậu?</a:t>
              </a:r>
              <a:endParaRPr lang="en-US" sz="5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787E9D5-4639-4A9A-91E6-7FF83141C0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729" t="59504" r="36546" b="13542"/>
          <a:stretch/>
        </p:blipFill>
        <p:spPr>
          <a:xfrm>
            <a:off x="14639068" y="2027602"/>
            <a:ext cx="2424234" cy="2381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2C8E35-A938-4CF4-A3F3-4489D1EFAA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120" t="44959" r="39319" b="30185"/>
          <a:stretch/>
        </p:blipFill>
        <p:spPr>
          <a:xfrm>
            <a:off x="11519877" y="2027602"/>
            <a:ext cx="2426413" cy="2462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7816CE4-9793-41B2-9E3D-956BC7CE640B}"/>
              </a:ext>
            </a:extLst>
          </p:cNvPr>
          <p:cNvGrpSpPr/>
          <p:nvPr/>
        </p:nvGrpSpPr>
        <p:grpSpPr>
          <a:xfrm>
            <a:off x="1474464" y="4973893"/>
            <a:ext cx="6923362" cy="1561788"/>
            <a:chOff x="-321995" y="4353970"/>
            <a:chExt cx="9115701" cy="2024202"/>
          </a:xfrm>
        </p:grpSpPr>
        <p:sp>
          <p:nvSpPr>
            <p:cNvPr id="29" name="a">
              <a:extLst>
                <a:ext uri="{FF2B5EF4-FFF2-40B4-BE49-F238E27FC236}">
                  <a16:creationId xmlns:a16="http://schemas.microsoft.com/office/drawing/2014/main" id="{DDC06894-77A4-4F8E-B0B9-1B1E7B13F630}"/>
                </a:ext>
              </a:extLst>
            </p:cNvPr>
            <p:cNvSpPr/>
            <p:nvPr/>
          </p:nvSpPr>
          <p:spPr>
            <a:xfrm>
              <a:off x="1260956" y="4539610"/>
              <a:ext cx="7532750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5400" b="1" dirty="0">
                  <a:solidFill>
                    <a:srgbClr val="009999"/>
                  </a:solidFill>
                  <a:latin typeface="Calibri" panose="020F0502020204030204"/>
                </a:rPr>
                <a:t>Tưới, tiêu nước và tỉa, giặm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FC55105F-0C94-4D7B-8723-D530D49F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8E64F-AC32-4DA2-AF9C-769EA545C3E9}"/>
              </a:ext>
            </a:extLst>
          </p:cNvPr>
          <p:cNvGrpSpPr/>
          <p:nvPr/>
        </p:nvGrpSpPr>
        <p:grpSpPr>
          <a:xfrm>
            <a:off x="10285627" y="5009699"/>
            <a:ext cx="7164172" cy="1685579"/>
            <a:chOff x="8804714" y="4447252"/>
            <a:chExt cx="9432767" cy="2184644"/>
          </a:xfrm>
        </p:grpSpPr>
        <p:sp>
          <p:nvSpPr>
            <p:cNvPr id="32" name="b">
              <a:extLst>
                <a:ext uri="{FF2B5EF4-FFF2-40B4-BE49-F238E27FC236}">
                  <a16:creationId xmlns:a16="http://schemas.microsoft.com/office/drawing/2014/main" id="{B2154522-E429-4045-84B9-D8043CF72EA4}"/>
                </a:ext>
              </a:extLst>
            </p:cNvPr>
            <p:cNvSpPr/>
            <p:nvPr/>
          </p:nvSpPr>
          <p:spPr>
            <a:xfrm>
              <a:off x="10332300" y="4622054"/>
              <a:ext cx="7905181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5400" b="1" dirty="0">
                  <a:solidFill>
                    <a:srgbClr val="009999"/>
                  </a:solidFill>
                  <a:latin typeface="Calibri" panose="020F0502020204030204"/>
                </a:rPr>
                <a:t>Cung cấp ánh sáng và bắt sâu 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5096ACB4-5F73-4264-A5DB-736588C50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1110A5B-9759-484E-86DF-6B14B2D3825D}"/>
              </a:ext>
            </a:extLst>
          </p:cNvPr>
          <p:cNvGrpSpPr/>
          <p:nvPr/>
        </p:nvGrpSpPr>
        <p:grpSpPr>
          <a:xfrm>
            <a:off x="1474464" y="7160336"/>
            <a:ext cx="6912623" cy="1646772"/>
            <a:chOff x="2147103" y="4634992"/>
            <a:chExt cx="9101562" cy="2134345"/>
          </a:xfrm>
        </p:grpSpPr>
        <p:sp>
          <p:nvSpPr>
            <p:cNvPr id="35" name="c">
              <a:extLst>
                <a:ext uri="{FF2B5EF4-FFF2-40B4-BE49-F238E27FC236}">
                  <a16:creationId xmlns:a16="http://schemas.microsoft.com/office/drawing/2014/main" id="{29228CE2-ED19-46C2-B695-0C0A44B7E78E}"/>
                </a:ext>
              </a:extLst>
            </p:cNvPr>
            <p:cNvSpPr/>
            <p:nvPr/>
          </p:nvSpPr>
          <p:spPr>
            <a:xfrm>
              <a:off x="3626200" y="4759487"/>
              <a:ext cx="7622465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5400" b="1" dirty="0">
                  <a:solidFill>
                    <a:srgbClr val="009999"/>
                  </a:solidFill>
                  <a:latin typeface="Calibri" panose="020F0502020204030204"/>
                </a:rPr>
                <a:t>Cung cấp ánh sáng và bón phân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E2BF10CE-397C-409A-81BC-03ABEE0F4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1D0C14-DC9C-43CE-A6E4-769397001387}"/>
              </a:ext>
            </a:extLst>
          </p:cNvPr>
          <p:cNvGrpSpPr/>
          <p:nvPr/>
        </p:nvGrpSpPr>
        <p:grpSpPr>
          <a:xfrm>
            <a:off x="10418578" y="7160336"/>
            <a:ext cx="7020482" cy="1646772"/>
            <a:chOff x="10324068" y="7196308"/>
            <a:chExt cx="10412087" cy="2372790"/>
          </a:xfrm>
        </p:grpSpPr>
        <p:sp>
          <p:nvSpPr>
            <p:cNvPr id="38" name="d">
              <a:extLst>
                <a:ext uri="{FF2B5EF4-FFF2-40B4-BE49-F238E27FC236}">
                  <a16:creationId xmlns:a16="http://schemas.microsoft.com/office/drawing/2014/main" id="{A8AD5B7D-60E1-454B-8022-E772C5F035EE}"/>
                </a:ext>
              </a:extLst>
            </p:cNvPr>
            <p:cNvSpPr/>
            <p:nvPr/>
          </p:nvSpPr>
          <p:spPr>
            <a:xfrm>
              <a:off x="11831654" y="7334711"/>
              <a:ext cx="8904501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5400" b="1" dirty="0">
                  <a:solidFill>
                    <a:srgbClr val="009999"/>
                  </a:solidFill>
                  <a:latin typeface="Calibri" panose="020F0502020204030204"/>
                </a:rPr>
                <a:t>Làm cỏ, vun xới và bón phân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D5A82A24-2E0B-4D99-B932-D9AA0AD3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679112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3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3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376411" y="7792068"/>
            <a:ext cx="24395033" cy="9973622"/>
          </a:xfrm>
          <a:custGeom>
            <a:avLst/>
            <a:gdLst/>
            <a:ahLst/>
            <a:cxnLst/>
            <a:rect l="l" t="t" r="r" b="b"/>
            <a:pathLst>
              <a:path w="24395033" h="9973622">
                <a:moveTo>
                  <a:pt x="0" y="0"/>
                </a:moveTo>
                <a:lnTo>
                  <a:pt x="24395033" y="0"/>
                </a:lnTo>
                <a:lnTo>
                  <a:pt x="24395033" y="9973622"/>
                </a:lnTo>
                <a:lnTo>
                  <a:pt x="0" y="9973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53" r="-275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82780" y="2143713"/>
            <a:ext cx="13250267" cy="5164810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167597">
            <a:off x="13160433" y="1618957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5480506"/>
            <a:ext cx="4355997" cy="4383393"/>
          </a:xfrm>
          <a:custGeom>
            <a:avLst/>
            <a:gdLst/>
            <a:ahLst/>
            <a:cxnLst/>
            <a:rect l="l" t="t" r="r" b="b"/>
            <a:pathLst>
              <a:path w="4355997" h="4383393">
                <a:moveTo>
                  <a:pt x="0" y="0"/>
                </a:moveTo>
                <a:lnTo>
                  <a:pt x="4355997" y="0"/>
                </a:lnTo>
                <a:lnTo>
                  <a:pt x="4355997" y="4383393"/>
                </a:lnTo>
                <a:lnTo>
                  <a:pt x="0" y="43833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73844" y="5001500"/>
            <a:ext cx="4625547" cy="5556617"/>
          </a:xfrm>
          <a:custGeom>
            <a:avLst/>
            <a:gdLst/>
            <a:ahLst/>
            <a:cxnLst/>
            <a:rect l="l" t="t" r="r" b="b"/>
            <a:pathLst>
              <a:path w="5592606" h="7023681">
                <a:moveTo>
                  <a:pt x="0" y="0"/>
                </a:moveTo>
                <a:lnTo>
                  <a:pt x="5592606" y="0"/>
                </a:lnTo>
                <a:lnTo>
                  <a:pt x="5592606" y="7023681"/>
                </a:lnTo>
                <a:lnTo>
                  <a:pt x="0" y="7023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0758DC-2A53-4E7B-9885-353AE144F7E3}"/>
              </a:ext>
            </a:extLst>
          </p:cNvPr>
          <p:cNvGrpSpPr/>
          <p:nvPr/>
        </p:nvGrpSpPr>
        <p:grpSpPr>
          <a:xfrm>
            <a:off x="5071356" y="238192"/>
            <a:ext cx="8145288" cy="1900845"/>
            <a:chOff x="4691670" y="78277"/>
            <a:chExt cx="8145288" cy="1900845"/>
          </a:xfrm>
        </p:grpSpPr>
        <p:sp>
          <p:nvSpPr>
            <p:cNvPr id="14" name="Freeform 14"/>
            <p:cNvSpPr/>
            <p:nvPr/>
          </p:nvSpPr>
          <p:spPr>
            <a:xfrm>
              <a:off x="5126529" y="78277"/>
              <a:ext cx="1252182" cy="1900845"/>
            </a:xfrm>
            <a:custGeom>
              <a:avLst/>
              <a:gdLst/>
              <a:ahLst/>
              <a:cxnLst/>
              <a:rect l="l" t="t" r="r" b="b"/>
              <a:pathLst>
                <a:path w="1252182" h="1900845">
                  <a:moveTo>
                    <a:pt x="0" y="0"/>
                  </a:moveTo>
                  <a:lnTo>
                    <a:pt x="1252181" y="0"/>
                  </a:lnTo>
                  <a:lnTo>
                    <a:pt x="1252181" y="1900846"/>
                  </a:lnTo>
                  <a:lnTo>
                    <a:pt x="0" y="1900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1381572" y="78277"/>
              <a:ext cx="1252182" cy="1900845"/>
            </a:xfrm>
            <a:custGeom>
              <a:avLst/>
              <a:gdLst/>
              <a:ahLst/>
              <a:cxnLst/>
              <a:rect l="l" t="t" r="r" b="b"/>
              <a:pathLst>
                <a:path w="1252182" h="1900845">
                  <a:moveTo>
                    <a:pt x="0" y="0"/>
                  </a:moveTo>
                  <a:lnTo>
                    <a:pt x="1252182" y="0"/>
                  </a:lnTo>
                  <a:lnTo>
                    <a:pt x="1252182" y="1900846"/>
                  </a:lnTo>
                  <a:lnTo>
                    <a:pt x="0" y="1900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6D72B0-86C7-4CAC-A43C-AB4484382A00}"/>
                </a:ext>
              </a:extLst>
            </p:cNvPr>
            <p:cNvGrpSpPr/>
            <p:nvPr/>
          </p:nvGrpSpPr>
          <p:grpSpPr>
            <a:xfrm>
              <a:off x="4691670" y="326165"/>
              <a:ext cx="8145288" cy="1609392"/>
              <a:chOff x="2140741" y="75383"/>
              <a:chExt cx="8145288" cy="1609392"/>
            </a:xfrm>
          </p:grpSpPr>
          <p:sp>
            <p:nvSpPr>
              <p:cNvPr id="22" name="TextBox 67">
                <a:extLst>
                  <a:ext uri="{FF2B5EF4-FFF2-40B4-BE49-F238E27FC236}">
                    <a16:creationId xmlns:a16="http://schemas.microsoft.com/office/drawing/2014/main" id="{27D5AA8A-2B85-49A3-9C18-B104516D9D07}"/>
                  </a:ext>
                </a:extLst>
              </p:cNvPr>
              <p:cNvSpPr txBox="1"/>
              <p:nvPr/>
            </p:nvSpPr>
            <p:spPr>
              <a:xfrm>
                <a:off x="2140742" y="115115"/>
                <a:ext cx="814528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600" dirty="0">
                    <a:ln w="317500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MỤC TIÊU</a:t>
                </a:r>
              </a:p>
            </p:txBody>
          </p:sp>
          <p:sp>
            <p:nvSpPr>
              <p:cNvPr id="23" name="TextBox 67">
                <a:extLst>
                  <a:ext uri="{FF2B5EF4-FFF2-40B4-BE49-F238E27FC236}">
                    <a16:creationId xmlns:a16="http://schemas.microsoft.com/office/drawing/2014/main" id="{24F512F4-0B3E-4190-A7BE-C7864CBD3E55}"/>
                  </a:ext>
                </a:extLst>
              </p:cNvPr>
              <p:cNvSpPr txBox="1"/>
              <p:nvPr/>
            </p:nvSpPr>
            <p:spPr>
              <a:xfrm>
                <a:off x="2140741" y="75383"/>
                <a:ext cx="814528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6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MỤC TIÊU</a:t>
                </a:r>
              </a:p>
            </p:txBody>
          </p:sp>
        </p:grpSp>
      </p:grp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3B17DC7-8D2A-40F8-AD17-737F52478E97}"/>
              </a:ext>
            </a:extLst>
          </p:cNvPr>
          <p:cNvSpPr txBox="1">
            <a:spLocks/>
          </p:cNvSpPr>
          <p:nvPr/>
        </p:nvSpPr>
        <p:spPr>
          <a:xfrm>
            <a:off x="2571389" y="2911929"/>
            <a:ext cx="12928405" cy="115473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 tả được các công việc chủ yếu để chăm sóc một số loại hoa và cây cảnh phổ biến.</a:t>
            </a:r>
          </a:p>
          <a:p>
            <a:pPr marL="685800" indent="-685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altLang="zh-CN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 sóc được một số loại hoa và cây cảnh trong chậu.</a:t>
            </a:r>
            <a:endParaRPr lang="en-US" altLang="zh-CN" sz="5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170" name="Picture 2" descr="Bunga kartun, Merangkai bunga, Gambar-gambar vektor selamat ulang tahun,  batang tanaman png | PNGWing">
            <a:extLst>
              <a:ext uri="{FF2B5EF4-FFF2-40B4-BE49-F238E27FC236}">
                <a16:creationId xmlns:a16="http://schemas.microsoft.com/office/drawing/2014/main" id="{ABF939D1-D363-491A-A655-11BD586B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0" b="99415" l="10000" r="90000">
                        <a14:foregroundMark x1="34348" y1="7018" x2="41196" y2="5614"/>
                        <a14:foregroundMark x1="41196" y1="5614" x2="41630" y2="5380"/>
                        <a14:foregroundMark x1="46087" y1="1170" x2="46087" y2="1170"/>
                        <a14:foregroundMark x1="22609" y1="69942" x2="55761" y2="89591"/>
                        <a14:foregroundMark x1="58587" y1="70994" x2="41413" y2="86199"/>
                        <a14:foregroundMark x1="41413" y1="86199" x2="31196" y2="91579"/>
                        <a14:foregroundMark x1="19783" y1="70994" x2="28043" y2="88655"/>
                        <a14:foregroundMark x1="28043" y1="88655" x2="35870" y2="96140"/>
                        <a14:foregroundMark x1="35870" y1="96140" x2="43913" y2="99181"/>
                        <a14:foregroundMark x1="43913" y1="99181" x2="50978" y2="99415"/>
                        <a14:foregroundMark x1="50978" y1="99415" x2="52065" y2="98830"/>
                        <a14:foregroundMark x1="21087" y1="23275" x2="24130" y2="34854"/>
                        <a14:foregroundMark x1="15326" y1="23626" x2="15326" y2="23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944" y="5137784"/>
            <a:ext cx="4938000" cy="45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lustrasi Bunga Euclidean Transvaal daisy, Gerbera, Merangkai bunga,  Gambar-gambar vektor Selamat Ulang Tahun, vas png | PNGWing">
            <a:extLst>
              <a:ext uri="{FF2B5EF4-FFF2-40B4-BE49-F238E27FC236}">
                <a16:creationId xmlns:a16="http://schemas.microsoft.com/office/drawing/2014/main" id="{52DB6F39-4757-41B8-9A25-29EAB894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8" b="93696" l="10000" r="90000">
                        <a14:foregroundMark x1="34891" y1="93804" x2="34891" y2="93804"/>
                        <a14:foregroundMark x1="34891" y1="93804" x2="43261" y2="92500"/>
                        <a14:foregroundMark x1="43261" y1="92500" x2="43261" y2="92500"/>
                        <a14:foregroundMark x1="56304" y1="8478" x2="56304" y2="8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954" y="4316062"/>
            <a:ext cx="5530876" cy="55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etail Bunga Png Kartun Koleksi Nomer 55">
            <a:extLst>
              <a:ext uri="{FF2B5EF4-FFF2-40B4-BE49-F238E27FC236}">
                <a16:creationId xmlns:a16="http://schemas.microsoft.com/office/drawing/2014/main" id="{F67827AD-B5FA-42ED-966F-053CC36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12" b="91324" l="10000" r="90000">
                        <a14:foregroundMark x1="32444" y1="6912" x2="32444" y2="6912"/>
                        <a14:foregroundMark x1="49444" y1="91324" x2="49444" y2="91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41" y="5394971"/>
            <a:ext cx="6073837" cy="45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6FAAA-2818-4237-8D39-AB6BD1B232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91" b="97278" l="1635" r="97639">
                        <a14:foregroundMark x1="19346" y1="2722" x2="56767" y2="9456"/>
                        <a14:foregroundMark x1="7448" y1="19413" x2="20345" y2="80587"/>
                        <a14:foregroundMark x1="7084" y1="57521" x2="17348" y2="66117"/>
                        <a14:foregroundMark x1="46957" y1="4585" x2="50045" y2="2436"/>
                        <a14:foregroundMark x1="1635" y1="22851" x2="11535" y2="26074"/>
                        <a14:foregroundMark x1="22434" y1="1934" x2="37421" y2="2722"/>
                        <a14:foregroundMark x1="24796" y1="94556" x2="28883" y2="84527"/>
                        <a14:foregroundMark x1="28883" y1="84527" x2="28883" y2="84384"/>
                        <a14:foregroundMark x1="41508" y1="94054" x2="41871" y2="84097"/>
                        <a14:foregroundMark x1="26158" y1="96991" x2="47321" y2="97278"/>
                        <a14:foregroundMark x1="94641" y1="70129" x2="97639" y2="65544"/>
                        <a14:foregroundMark x1="53043" y1="25573" x2="17348" y2="29871"/>
                        <a14:foregroundMark x1="17348" y1="29871" x2="17348" y2="29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" y="1704859"/>
            <a:ext cx="6712278" cy="85107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EA2C5C-E895-494F-B49E-9650E9B48B0E}"/>
              </a:ext>
            </a:extLst>
          </p:cNvPr>
          <p:cNvGrpSpPr/>
          <p:nvPr/>
        </p:nvGrpSpPr>
        <p:grpSpPr>
          <a:xfrm>
            <a:off x="6798781" y="6366898"/>
            <a:ext cx="1164532" cy="1466020"/>
            <a:chOff x="6798781" y="6366898"/>
            <a:chExt cx="1164532" cy="1466020"/>
          </a:xfrm>
        </p:grpSpPr>
        <p:pic>
          <p:nvPicPr>
            <p:cNvPr id="1028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5453B73F-30B9-4FBD-AB3B-697524F70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98781" y="6777107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9445E4A2-76CA-48F9-B175-9C88A8C06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904906" y="7177682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FE3D23EF-3F7E-4930-986B-584A6CFE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91680" y="6741806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2E01C13B-C964-40EF-89F9-918DF1FE4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91680" y="6366898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CF4DA75C-BFAB-4E0F-8F83-5FD553419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15278" y="6366899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D9BE0558-9A13-4274-A115-B13EA9209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068547" y="7546144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6647E4A4-8818-4774-8ED8-22B888856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389765" y="7116714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5EFBDA74-9DBD-4C7A-9FDA-2DA1D786F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76539" y="6701347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bee good job 11453706 Vector Art at Vecteezy">
            <a:extLst>
              <a:ext uri="{FF2B5EF4-FFF2-40B4-BE49-F238E27FC236}">
                <a16:creationId xmlns:a16="http://schemas.microsoft.com/office/drawing/2014/main" id="{3781E56E-1728-42B9-96EA-CD1C8ECEA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624" y="2340704"/>
            <a:ext cx="3525310" cy="352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04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5679E-6 C 0.00798 0.00802 0.01701 0.01604 0.021 0.02592 C 0.025 0.03703 0.02699 0.05 0.02899 0.06296 C 0.03099 0.07592 0.02899 0.08703 0.02699 0.09907 C 0.025 0.11003 0.02196 0.12206 0.01501 0.13194 C 0.00902 0.14197 -0.00104 0.15 -0.01198 0.15601 C -0.02196 0.16203 -0.03403 0.16604 -0.04601 0.16805 C -0.05799 0.17006 -0.06997 0.17006 -0.08099 0.16805 C -0.09297 0.16604 -0.104 0.16095 -0.11302 0.15293 C -0.12196 0.14598 -0.13004 0.13703 -0.13403 0.12592 C -0.13898 0.11604 -0.14098 0.102 -0.14098 0.09104 C -0.14202 0.07993 -0.14098 0.06697 -0.13603 0.05601 C -0.13099 0.04598 -0.12196 0.03796 -0.10999 0.03395 C -0.09801 0.03101 -0.08603 0.03503 -0.07804 0.04197 C -0.07101 0.04907 -0.06598 0.06003 -0.06502 0.07299 C -0.06502 0.08595 -0.06598 0.09799 -0.07101 0.10802 C -0.07604 0.11805 -0.075 0.12006 -0.09497 0.13302 C -0.11302 0.14706 -0.13099 0.14305 -0.14202 0.14398 C -0.15304 0.14398 -0.16198 0.13996 -0.17301 0.13595 C -0.18499 0.13101 -0.19497 0.12206 -0.202 0.11404 C -0.20903 0.10601 -0.21198 0.09598 -0.21598 0.07993 C -0.21901 0.06404 -0.21901 0.05601 -0.21901 0.04398 C -0.21901 0.03194 -0.21901 0.02006 -0.21901 0.00802 " pathEditMode="relative" rAng="0" ptsTypes="AAAAAAAAAAAAAAAAAAAAAAA">
                                      <p:cBhvr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176" name="Picture 8" descr="Detail Bunga Png Kartun Koleksi Nomer 55">
            <a:extLst>
              <a:ext uri="{FF2B5EF4-FFF2-40B4-BE49-F238E27FC236}">
                <a16:creationId xmlns:a16="http://schemas.microsoft.com/office/drawing/2014/main" id="{F67827AD-B5FA-42ED-966F-053CC36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2" b="91324" l="10000" r="90000">
                        <a14:foregroundMark x1="32444" y1="6912" x2="32444" y2="6912"/>
                        <a14:foregroundMark x1="49444" y1="91324" x2="49444" y2="91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41" y="5394971"/>
            <a:ext cx="6073837" cy="45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88875E-636F-4C78-B233-82FDFA107257}"/>
              </a:ext>
            </a:extLst>
          </p:cNvPr>
          <p:cNvGrpSpPr/>
          <p:nvPr/>
        </p:nvGrpSpPr>
        <p:grpSpPr>
          <a:xfrm>
            <a:off x="228600" y="952499"/>
            <a:ext cx="17602200" cy="8610599"/>
            <a:chOff x="228601" y="903767"/>
            <a:chExt cx="17602200" cy="86105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9F2511-D14F-464B-B5EE-47A51AAE0143}"/>
                </a:ext>
              </a:extLst>
            </p:cNvPr>
            <p:cNvGrpSpPr/>
            <p:nvPr/>
          </p:nvGrpSpPr>
          <p:grpSpPr>
            <a:xfrm>
              <a:off x="228601" y="903767"/>
              <a:ext cx="17602200" cy="8610599"/>
              <a:chOff x="228601" y="903767"/>
              <a:chExt cx="17602200" cy="8610599"/>
            </a:xfrm>
          </p:grpSpPr>
          <p:sp>
            <p:nvSpPr>
              <p:cNvPr id="16" name="Hình chữ nhật: Góc Tròn 13">
                <a:extLst>
                  <a:ext uri="{FF2B5EF4-FFF2-40B4-BE49-F238E27FC236}">
                    <a16:creationId xmlns:a16="http://schemas.microsoft.com/office/drawing/2014/main" id="{284EA823-726E-4914-9F1B-DE189C095EBA}"/>
                  </a:ext>
                </a:extLst>
              </p:cNvPr>
              <p:cNvSpPr/>
              <p:nvPr/>
            </p:nvSpPr>
            <p:spPr>
              <a:xfrm>
                <a:off x="838201" y="903767"/>
                <a:ext cx="16992600" cy="8610599"/>
              </a:xfrm>
              <a:custGeom>
                <a:avLst/>
                <a:gdLst>
                  <a:gd name="connsiteX0" fmla="*/ 0 w 16992600"/>
                  <a:gd name="connsiteY0" fmla="*/ 1435129 h 8610599"/>
                  <a:gd name="connsiteX1" fmla="*/ 1435129 w 16992600"/>
                  <a:gd name="connsiteY1" fmla="*/ 0 h 8610599"/>
                  <a:gd name="connsiteX2" fmla="*/ 15557471 w 16992600"/>
                  <a:gd name="connsiteY2" fmla="*/ 0 h 8610599"/>
                  <a:gd name="connsiteX3" fmla="*/ 16992600 w 16992600"/>
                  <a:gd name="connsiteY3" fmla="*/ 1435129 h 8610599"/>
                  <a:gd name="connsiteX4" fmla="*/ 16992600 w 16992600"/>
                  <a:gd name="connsiteY4" fmla="*/ 7175470 h 8610599"/>
                  <a:gd name="connsiteX5" fmla="*/ 15557471 w 16992600"/>
                  <a:gd name="connsiteY5" fmla="*/ 8610599 h 8610599"/>
                  <a:gd name="connsiteX6" fmla="*/ 1435129 w 16992600"/>
                  <a:gd name="connsiteY6" fmla="*/ 8610599 h 8610599"/>
                  <a:gd name="connsiteX7" fmla="*/ 0 w 16992600"/>
                  <a:gd name="connsiteY7" fmla="*/ 7175470 h 8610599"/>
                  <a:gd name="connsiteX8" fmla="*/ 0 w 16992600"/>
                  <a:gd name="connsiteY8" fmla="*/ 1435129 h 861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92600" h="8610599" fill="none" extrusionOk="0">
                    <a:moveTo>
                      <a:pt x="0" y="1435129"/>
                    </a:moveTo>
                    <a:cubicBezTo>
                      <a:pt x="-75878" y="647247"/>
                      <a:pt x="634395" y="46186"/>
                      <a:pt x="1435129" y="0"/>
                    </a:cubicBezTo>
                    <a:cubicBezTo>
                      <a:pt x="8289948" y="77600"/>
                      <a:pt x="13265657" y="-27269"/>
                      <a:pt x="15557471" y="0"/>
                    </a:cubicBezTo>
                    <a:cubicBezTo>
                      <a:pt x="16431819" y="-107838"/>
                      <a:pt x="17024985" y="652063"/>
                      <a:pt x="16992600" y="1435129"/>
                    </a:cubicBezTo>
                    <a:cubicBezTo>
                      <a:pt x="17101600" y="3239326"/>
                      <a:pt x="16914391" y="5413835"/>
                      <a:pt x="16992600" y="7175470"/>
                    </a:cubicBezTo>
                    <a:cubicBezTo>
                      <a:pt x="16848429" y="7911672"/>
                      <a:pt x="16224123" y="8666145"/>
                      <a:pt x="15557471" y="8610599"/>
                    </a:cubicBezTo>
                    <a:cubicBezTo>
                      <a:pt x="9996859" y="8659776"/>
                      <a:pt x="3907314" y="8487897"/>
                      <a:pt x="1435129" y="8610599"/>
                    </a:cubicBezTo>
                    <a:cubicBezTo>
                      <a:pt x="640597" y="8625438"/>
                      <a:pt x="-90461" y="8045958"/>
                      <a:pt x="0" y="7175470"/>
                    </a:cubicBezTo>
                    <a:cubicBezTo>
                      <a:pt x="47022" y="4832332"/>
                      <a:pt x="104569" y="3049132"/>
                      <a:pt x="0" y="1435129"/>
                    </a:cubicBezTo>
                    <a:close/>
                  </a:path>
                  <a:path w="16992600" h="8610599" stroke="0" extrusionOk="0">
                    <a:moveTo>
                      <a:pt x="0" y="1435129"/>
                    </a:moveTo>
                    <a:cubicBezTo>
                      <a:pt x="83330" y="633004"/>
                      <a:pt x="750536" y="-7207"/>
                      <a:pt x="1435129" y="0"/>
                    </a:cubicBezTo>
                    <a:cubicBezTo>
                      <a:pt x="7722779" y="-129276"/>
                      <a:pt x="9145227" y="-77778"/>
                      <a:pt x="15557471" y="0"/>
                    </a:cubicBezTo>
                    <a:cubicBezTo>
                      <a:pt x="16325433" y="-78546"/>
                      <a:pt x="16990827" y="652754"/>
                      <a:pt x="16992600" y="1435129"/>
                    </a:cubicBezTo>
                    <a:cubicBezTo>
                      <a:pt x="17074199" y="2338703"/>
                      <a:pt x="17146900" y="6296177"/>
                      <a:pt x="16992600" y="7175470"/>
                    </a:cubicBezTo>
                    <a:cubicBezTo>
                      <a:pt x="17025763" y="8038007"/>
                      <a:pt x="16229638" y="8651529"/>
                      <a:pt x="15557471" y="8610599"/>
                    </a:cubicBezTo>
                    <a:cubicBezTo>
                      <a:pt x="8606673" y="8654819"/>
                      <a:pt x="6451890" y="8581217"/>
                      <a:pt x="1435129" y="8610599"/>
                    </a:cubicBezTo>
                    <a:cubicBezTo>
                      <a:pt x="609462" y="8483548"/>
                      <a:pt x="-34556" y="7960084"/>
                      <a:pt x="0" y="7175470"/>
                    </a:cubicBezTo>
                    <a:cubicBezTo>
                      <a:pt x="-159954" y="5244385"/>
                      <a:pt x="22140" y="2830955"/>
                      <a:pt x="0" y="1435129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67">
                <a:extLst>
                  <a:ext uri="{FF2B5EF4-FFF2-40B4-BE49-F238E27FC236}">
                    <a16:creationId xmlns:a16="http://schemas.microsoft.com/office/drawing/2014/main" id="{8B664A33-4388-4F00-83F1-4465CA58253A}"/>
                  </a:ext>
                </a:extLst>
              </p:cNvPr>
              <p:cNvSpPr txBox="1"/>
              <p:nvPr/>
            </p:nvSpPr>
            <p:spPr>
              <a:xfrm>
                <a:off x="228601" y="1477754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vi-VN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</a:t>
                </a:r>
                <a:r>
                  <a:rPr lang="en-US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: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254DDF-25CF-4016-8FDD-693B4C337EBB}"/>
                </a:ext>
              </a:extLst>
            </p:cNvPr>
            <p:cNvSpPr txBox="1"/>
            <p:nvPr/>
          </p:nvSpPr>
          <p:spPr>
            <a:xfrm>
              <a:off x="1764786" y="1769238"/>
              <a:ext cx="10473066" cy="197500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5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Mô tả các bước thực hiện của công việc làm cỏ, vun xới.</a:t>
              </a:r>
              <a:endParaRPr lang="en-US" sz="5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BAEB607-1D72-41B3-BEA8-5EF2316480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704" t="45090" r="68668" b="30186"/>
          <a:stretch/>
        </p:blipFill>
        <p:spPr>
          <a:xfrm>
            <a:off x="12833262" y="1248998"/>
            <a:ext cx="3219470" cy="3112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Freeform 2">
            <a:extLst>
              <a:ext uri="{FF2B5EF4-FFF2-40B4-BE49-F238E27FC236}">
                <a16:creationId xmlns:a16="http://schemas.microsoft.com/office/drawing/2014/main" id="{0EDA9F0E-A38D-4F8C-8A94-428637DCD659}"/>
              </a:ext>
            </a:extLst>
          </p:cNvPr>
          <p:cNvSpPr/>
          <p:nvPr/>
        </p:nvSpPr>
        <p:spPr>
          <a:xfrm>
            <a:off x="1096351" y="3902940"/>
            <a:ext cx="3693652" cy="6404014"/>
          </a:xfrm>
          <a:custGeom>
            <a:avLst/>
            <a:gdLst/>
            <a:ahLst/>
            <a:cxnLst/>
            <a:rect l="l" t="t" r="r" b="b"/>
            <a:pathLst>
              <a:path w="5695590" h="9948629">
                <a:moveTo>
                  <a:pt x="0" y="0"/>
                </a:moveTo>
                <a:lnTo>
                  <a:pt x="5695590" y="0"/>
                </a:lnTo>
                <a:lnTo>
                  <a:pt x="5695590" y="9948629"/>
                </a:lnTo>
                <a:lnTo>
                  <a:pt x="0" y="9948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76010D-0F60-40C5-AC3F-08795D4FE18D}"/>
              </a:ext>
            </a:extLst>
          </p:cNvPr>
          <p:cNvSpPr txBox="1"/>
          <p:nvPr/>
        </p:nvSpPr>
        <p:spPr>
          <a:xfrm>
            <a:off x="4649573" y="5668850"/>
            <a:ext cx="13321658" cy="337113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bước thực hiện của công việc làm cỏ, vun xới:</a:t>
            </a:r>
          </a:p>
          <a:p>
            <a:pPr marL="285750" indent="-285750">
              <a:buFontTx/>
              <a:buChar char="-"/>
            </a:pPr>
            <a:r>
              <a:rPr lang="vi-VN" sz="4800" dirty="0">
                <a:ln>
                  <a:solidFill>
                    <a:schemeClr val="tx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Loại bỏ cỏ dại mọc trong chậu.</a:t>
            </a:r>
          </a:p>
          <a:p>
            <a:pPr marL="285750" indent="-285750">
              <a:buFontTx/>
              <a:buChar char="-"/>
            </a:pPr>
            <a:r>
              <a:rPr lang="vi-VN" sz="4800" dirty="0">
                <a:ln>
                  <a:solidFill>
                    <a:schemeClr val="tx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Làm xốp giá thể và bổ sung giá thể vào chậu.</a:t>
            </a:r>
            <a:endParaRPr lang="en-US" sz="4800" dirty="0">
              <a:ln>
                <a:solidFill>
                  <a:schemeClr val="tx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11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170" name="Picture 2" descr="Bunga kartun, Merangkai bunga, Gambar-gambar vektor selamat ulang tahun,  batang tanaman png | PNGWing">
            <a:extLst>
              <a:ext uri="{FF2B5EF4-FFF2-40B4-BE49-F238E27FC236}">
                <a16:creationId xmlns:a16="http://schemas.microsoft.com/office/drawing/2014/main" id="{ABF939D1-D363-491A-A655-11BD586B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0" b="99415" l="10000" r="90000">
                        <a14:foregroundMark x1="34348" y1="7018" x2="41196" y2="5614"/>
                        <a14:foregroundMark x1="41196" y1="5614" x2="41630" y2="5380"/>
                        <a14:foregroundMark x1="46087" y1="1170" x2="46087" y2="1170"/>
                        <a14:foregroundMark x1="22609" y1="69942" x2="55761" y2="89591"/>
                        <a14:foregroundMark x1="58587" y1="70994" x2="41413" y2="86199"/>
                        <a14:foregroundMark x1="41413" y1="86199" x2="31196" y2="91579"/>
                        <a14:foregroundMark x1="19783" y1="70994" x2="28043" y2="88655"/>
                        <a14:foregroundMark x1="28043" y1="88655" x2="35870" y2="96140"/>
                        <a14:foregroundMark x1="35870" y1="96140" x2="43913" y2="99181"/>
                        <a14:foregroundMark x1="43913" y1="99181" x2="50978" y2="99415"/>
                        <a14:foregroundMark x1="50978" y1="99415" x2="52065" y2="98830"/>
                        <a14:foregroundMark x1="21087" y1="23275" x2="24130" y2="34854"/>
                        <a14:foregroundMark x1="15326" y1="23626" x2="15326" y2="23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944" y="5137784"/>
            <a:ext cx="4938000" cy="45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lustrasi Bunga Euclidean Transvaal daisy, Gerbera, Merangkai bunga,  Gambar-gambar vektor Selamat Ulang Tahun, vas png | PNGWing">
            <a:extLst>
              <a:ext uri="{FF2B5EF4-FFF2-40B4-BE49-F238E27FC236}">
                <a16:creationId xmlns:a16="http://schemas.microsoft.com/office/drawing/2014/main" id="{52DB6F39-4757-41B8-9A25-29EAB894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8" b="93696" l="10000" r="90000">
                        <a14:foregroundMark x1="34891" y1="93804" x2="34891" y2="93804"/>
                        <a14:foregroundMark x1="34891" y1="93804" x2="43261" y2="92500"/>
                        <a14:foregroundMark x1="43261" y1="92500" x2="43261" y2="92500"/>
                        <a14:foregroundMark x1="56304" y1="8478" x2="56304" y2="8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954" y="4316062"/>
            <a:ext cx="5530876" cy="55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etail Bunga Png Kartun Koleksi Nomer 55">
            <a:extLst>
              <a:ext uri="{FF2B5EF4-FFF2-40B4-BE49-F238E27FC236}">
                <a16:creationId xmlns:a16="http://schemas.microsoft.com/office/drawing/2014/main" id="{F67827AD-B5FA-42ED-966F-053CC36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12" b="91324" l="10000" r="90000">
                        <a14:foregroundMark x1="32444" y1="6912" x2="32444" y2="6912"/>
                        <a14:foregroundMark x1="49444" y1="91324" x2="49444" y2="91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41" y="5394971"/>
            <a:ext cx="6073837" cy="45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6FAAA-2818-4237-8D39-AB6BD1B232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91" b="97278" l="1635" r="97639">
                        <a14:foregroundMark x1="19346" y1="2722" x2="56767" y2="9456"/>
                        <a14:foregroundMark x1="7448" y1="19413" x2="20345" y2="80587"/>
                        <a14:foregroundMark x1="7084" y1="57521" x2="17348" y2="66117"/>
                        <a14:foregroundMark x1="46957" y1="4585" x2="50045" y2="2436"/>
                        <a14:foregroundMark x1="1635" y1="22851" x2="11535" y2="26074"/>
                        <a14:foregroundMark x1="22434" y1="1934" x2="37421" y2="2722"/>
                        <a14:foregroundMark x1="24796" y1="94556" x2="28883" y2="84527"/>
                        <a14:foregroundMark x1="28883" y1="84527" x2="28883" y2="84384"/>
                        <a14:foregroundMark x1="41508" y1="94054" x2="41871" y2="84097"/>
                        <a14:foregroundMark x1="26158" y1="96991" x2="47321" y2="97278"/>
                        <a14:foregroundMark x1="94641" y1="70129" x2="97639" y2="65544"/>
                        <a14:foregroundMark x1="53043" y1="25573" x2="17348" y2="29871"/>
                        <a14:foregroundMark x1="17348" y1="29871" x2="17348" y2="29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" y="1704859"/>
            <a:ext cx="6712278" cy="85107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EA2C5C-E895-494F-B49E-9650E9B48B0E}"/>
              </a:ext>
            </a:extLst>
          </p:cNvPr>
          <p:cNvGrpSpPr/>
          <p:nvPr/>
        </p:nvGrpSpPr>
        <p:grpSpPr>
          <a:xfrm>
            <a:off x="11332268" y="6366898"/>
            <a:ext cx="1164532" cy="1466020"/>
            <a:chOff x="6798781" y="6366898"/>
            <a:chExt cx="1164532" cy="1466020"/>
          </a:xfrm>
        </p:grpSpPr>
        <p:pic>
          <p:nvPicPr>
            <p:cNvPr id="1028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5453B73F-30B9-4FBD-AB3B-697524F70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98781" y="6777107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9445E4A2-76CA-48F9-B175-9C88A8C06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904906" y="7177682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FE3D23EF-3F7E-4930-986B-584A6CFE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91680" y="6741806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2E01C13B-C964-40EF-89F9-918DF1FE4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91680" y="6366898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CF4DA75C-BFAB-4E0F-8F83-5FD553419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15278" y="6366899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D9BE0558-9A13-4274-A115-B13EA9209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068547" y="7546144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6647E4A4-8818-4774-8ED8-22B888856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389765" y="7116714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5EFBDA74-9DBD-4C7A-9FDA-2DA1D786F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76539" y="6701347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8" descr="bee good job 11453706 Vector Art at Vecteezy">
            <a:extLst>
              <a:ext uri="{FF2B5EF4-FFF2-40B4-BE49-F238E27FC236}">
                <a16:creationId xmlns:a16="http://schemas.microsoft.com/office/drawing/2014/main" id="{76EEDE35-772A-4E75-87F4-174098E6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782" y="2113345"/>
            <a:ext cx="3525310" cy="352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46914E-6 C 0.00798 0.00802 0.01701 0.01605 0.021 0.02592 C 0.025 0.03703 0.02699 0.05 0.02899 0.06296 C 0.03099 0.07592 0.02899 0.08703 0.02699 0.09907 C 0.025 0.11003 0.02196 0.12207 0.01501 0.13194 C 0.00902 0.14197 -0.00105 0.15 -0.01198 0.15602 C -0.02197 0.16203 -0.03403 0.16605 -0.04601 0.16805 C -0.05799 0.17006 -0.06997 0.17006 -0.08099 0.16805 C -0.09297 0.16605 -0.104 0.16095 -0.11303 0.15293 C -0.12197 0.14599 -0.13004 0.13703 -0.13403 0.12592 C -0.13898 0.11605 -0.14098 0.102 -0.14098 0.09105 C -0.14202 0.07994 -0.14098 0.06697 -0.13603 0.05602 C -0.13099 0.04599 -0.12197 0.03796 -0.10999 0.03395 C -0.09801 0.03102 -0.08603 0.03503 -0.07804 0.04197 C -0.07101 0.04907 -0.06598 0.06003 -0.06502 0.07299 C -0.06502 0.08595 -0.06598 0.09799 -0.07101 0.10802 C -0.07605 0.11805 -0.075 0.12006 -0.09497 0.13302 C -0.11303 0.14707 -0.13099 0.14305 -0.14202 0.14398 C -0.15304 0.14398 -0.16198 0.13997 -0.17301 0.13595 C -0.18499 0.13102 -0.19497 0.12207 -0.202 0.11404 C -0.20903 0.10602 -0.21198 0.09599 -0.21598 0.07994 C -0.21901 0.06404 -0.21901 0.05602 -0.21901 0.04398 C -0.21901 0.03194 -0.21901 0.02006 -0.21901 0.00802 " pathEditMode="relative" rAng="0" ptsTypes="AAAAAAAAAAAAAAAAAAAAA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176" name="Picture 8" descr="Detail Bunga Png Kartun Koleksi Nomer 55">
            <a:extLst>
              <a:ext uri="{FF2B5EF4-FFF2-40B4-BE49-F238E27FC236}">
                <a16:creationId xmlns:a16="http://schemas.microsoft.com/office/drawing/2014/main" id="{F67827AD-B5FA-42ED-966F-053CC36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2" b="91324" l="10000" r="90000">
                        <a14:foregroundMark x1="32444" y1="6912" x2="32444" y2="6912"/>
                        <a14:foregroundMark x1="49444" y1="91324" x2="49444" y2="91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41" y="5394971"/>
            <a:ext cx="6073837" cy="45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88875E-636F-4C78-B233-82FDFA107257}"/>
              </a:ext>
            </a:extLst>
          </p:cNvPr>
          <p:cNvGrpSpPr/>
          <p:nvPr/>
        </p:nvGrpSpPr>
        <p:grpSpPr>
          <a:xfrm>
            <a:off x="359796" y="952499"/>
            <a:ext cx="17471004" cy="8610599"/>
            <a:chOff x="359797" y="903767"/>
            <a:chExt cx="17471004" cy="86105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9F2511-D14F-464B-B5EE-47A51AAE0143}"/>
                </a:ext>
              </a:extLst>
            </p:cNvPr>
            <p:cNvGrpSpPr/>
            <p:nvPr/>
          </p:nvGrpSpPr>
          <p:grpSpPr>
            <a:xfrm>
              <a:off x="359797" y="903767"/>
              <a:ext cx="17471004" cy="8610599"/>
              <a:chOff x="359797" y="903767"/>
              <a:chExt cx="17471004" cy="8610599"/>
            </a:xfrm>
          </p:grpSpPr>
          <p:sp>
            <p:nvSpPr>
              <p:cNvPr id="16" name="Hình chữ nhật: Góc Tròn 13">
                <a:extLst>
                  <a:ext uri="{FF2B5EF4-FFF2-40B4-BE49-F238E27FC236}">
                    <a16:creationId xmlns:a16="http://schemas.microsoft.com/office/drawing/2014/main" id="{284EA823-726E-4914-9F1B-DE189C095EBA}"/>
                  </a:ext>
                </a:extLst>
              </p:cNvPr>
              <p:cNvSpPr/>
              <p:nvPr/>
            </p:nvSpPr>
            <p:spPr>
              <a:xfrm>
                <a:off x="838201" y="903767"/>
                <a:ext cx="16992600" cy="8610599"/>
              </a:xfrm>
              <a:custGeom>
                <a:avLst/>
                <a:gdLst>
                  <a:gd name="connsiteX0" fmla="*/ 0 w 16992600"/>
                  <a:gd name="connsiteY0" fmla="*/ 1435129 h 8610599"/>
                  <a:gd name="connsiteX1" fmla="*/ 1435129 w 16992600"/>
                  <a:gd name="connsiteY1" fmla="*/ 0 h 8610599"/>
                  <a:gd name="connsiteX2" fmla="*/ 15557471 w 16992600"/>
                  <a:gd name="connsiteY2" fmla="*/ 0 h 8610599"/>
                  <a:gd name="connsiteX3" fmla="*/ 16992600 w 16992600"/>
                  <a:gd name="connsiteY3" fmla="*/ 1435129 h 8610599"/>
                  <a:gd name="connsiteX4" fmla="*/ 16992600 w 16992600"/>
                  <a:gd name="connsiteY4" fmla="*/ 7175470 h 8610599"/>
                  <a:gd name="connsiteX5" fmla="*/ 15557471 w 16992600"/>
                  <a:gd name="connsiteY5" fmla="*/ 8610599 h 8610599"/>
                  <a:gd name="connsiteX6" fmla="*/ 1435129 w 16992600"/>
                  <a:gd name="connsiteY6" fmla="*/ 8610599 h 8610599"/>
                  <a:gd name="connsiteX7" fmla="*/ 0 w 16992600"/>
                  <a:gd name="connsiteY7" fmla="*/ 7175470 h 8610599"/>
                  <a:gd name="connsiteX8" fmla="*/ 0 w 16992600"/>
                  <a:gd name="connsiteY8" fmla="*/ 1435129 h 861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92600" h="8610599" fill="none" extrusionOk="0">
                    <a:moveTo>
                      <a:pt x="0" y="1435129"/>
                    </a:moveTo>
                    <a:cubicBezTo>
                      <a:pt x="-75878" y="647247"/>
                      <a:pt x="634395" y="46186"/>
                      <a:pt x="1435129" y="0"/>
                    </a:cubicBezTo>
                    <a:cubicBezTo>
                      <a:pt x="8289948" y="77600"/>
                      <a:pt x="13265657" y="-27269"/>
                      <a:pt x="15557471" y="0"/>
                    </a:cubicBezTo>
                    <a:cubicBezTo>
                      <a:pt x="16431819" y="-107838"/>
                      <a:pt x="17024985" y="652063"/>
                      <a:pt x="16992600" y="1435129"/>
                    </a:cubicBezTo>
                    <a:cubicBezTo>
                      <a:pt x="17101600" y="3239326"/>
                      <a:pt x="16914391" y="5413835"/>
                      <a:pt x="16992600" y="7175470"/>
                    </a:cubicBezTo>
                    <a:cubicBezTo>
                      <a:pt x="16848429" y="7911672"/>
                      <a:pt x="16224123" y="8666145"/>
                      <a:pt x="15557471" y="8610599"/>
                    </a:cubicBezTo>
                    <a:cubicBezTo>
                      <a:pt x="9996859" y="8659776"/>
                      <a:pt x="3907314" y="8487897"/>
                      <a:pt x="1435129" y="8610599"/>
                    </a:cubicBezTo>
                    <a:cubicBezTo>
                      <a:pt x="640597" y="8625438"/>
                      <a:pt x="-90461" y="8045958"/>
                      <a:pt x="0" y="7175470"/>
                    </a:cubicBezTo>
                    <a:cubicBezTo>
                      <a:pt x="47022" y="4832332"/>
                      <a:pt x="104569" y="3049132"/>
                      <a:pt x="0" y="1435129"/>
                    </a:cubicBezTo>
                    <a:close/>
                  </a:path>
                  <a:path w="16992600" h="8610599" stroke="0" extrusionOk="0">
                    <a:moveTo>
                      <a:pt x="0" y="1435129"/>
                    </a:moveTo>
                    <a:cubicBezTo>
                      <a:pt x="83330" y="633004"/>
                      <a:pt x="750536" y="-7207"/>
                      <a:pt x="1435129" y="0"/>
                    </a:cubicBezTo>
                    <a:cubicBezTo>
                      <a:pt x="7722779" y="-129276"/>
                      <a:pt x="9145227" y="-77778"/>
                      <a:pt x="15557471" y="0"/>
                    </a:cubicBezTo>
                    <a:cubicBezTo>
                      <a:pt x="16325433" y="-78546"/>
                      <a:pt x="16990827" y="652754"/>
                      <a:pt x="16992600" y="1435129"/>
                    </a:cubicBezTo>
                    <a:cubicBezTo>
                      <a:pt x="17074199" y="2338703"/>
                      <a:pt x="17146900" y="6296177"/>
                      <a:pt x="16992600" y="7175470"/>
                    </a:cubicBezTo>
                    <a:cubicBezTo>
                      <a:pt x="17025763" y="8038007"/>
                      <a:pt x="16229638" y="8651529"/>
                      <a:pt x="15557471" y="8610599"/>
                    </a:cubicBezTo>
                    <a:cubicBezTo>
                      <a:pt x="8606673" y="8654819"/>
                      <a:pt x="6451890" y="8581217"/>
                      <a:pt x="1435129" y="8610599"/>
                    </a:cubicBezTo>
                    <a:cubicBezTo>
                      <a:pt x="609462" y="8483548"/>
                      <a:pt x="-34556" y="7960084"/>
                      <a:pt x="0" y="7175470"/>
                    </a:cubicBezTo>
                    <a:cubicBezTo>
                      <a:pt x="-159954" y="5244385"/>
                      <a:pt x="22140" y="2830955"/>
                      <a:pt x="0" y="1435129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67">
                <a:extLst>
                  <a:ext uri="{FF2B5EF4-FFF2-40B4-BE49-F238E27FC236}">
                    <a16:creationId xmlns:a16="http://schemas.microsoft.com/office/drawing/2014/main" id="{8B664A33-4388-4F00-83F1-4465CA58253A}"/>
                  </a:ext>
                </a:extLst>
              </p:cNvPr>
              <p:cNvSpPr txBox="1"/>
              <p:nvPr/>
            </p:nvSpPr>
            <p:spPr>
              <a:xfrm>
                <a:off x="359797" y="1837103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vi-VN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</a:t>
                </a:r>
                <a:r>
                  <a:rPr lang="en-US" sz="9000" b="1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: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254DDF-25CF-4016-8FDD-693B4C337EBB}"/>
                </a:ext>
              </a:extLst>
            </p:cNvPr>
            <p:cNvSpPr txBox="1"/>
            <p:nvPr/>
          </p:nvSpPr>
          <p:spPr>
            <a:xfrm>
              <a:off x="3492938" y="1198282"/>
              <a:ext cx="13613963" cy="197500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5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Nêu lại các công việc chăm sóc hoa và cây cảnh trong chậu.</a:t>
              </a:r>
              <a:endParaRPr lang="en-US" sz="5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7" name="Freeform 3">
            <a:extLst>
              <a:ext uri="{FF2B5EF4-FFF2-40B4-BE49-F238E27FC236}">
                <a16:creationId xmlns:a16="http://schemas.microsoft.com/office/drawing/2014/main" id="{6B0199A5-5683-4DC8-A197-A761EFF6B469}"/>
              </a:ext>
            </a:extLst>
          </p:cNvPr>
          <p:cNvSpPr/>
          <p:nvPr/>
        </p:nvSpPr>
        <p:spPr>
          <a:xfrm>
            <a:off x="381000" y="3222023"/>
            <a:ext cx="4908450" cy="7076408"/>
          </a:xfrm>
          <a:custGeom>
            <a:avLst/>
            <a:gdLst/>
            <a:ahLst/>
            <a:cxnLst/>
            <a:rect l="l" t="t" r="r" b="b"/>
            <a:pathLst>
              <a:path w="6583488" h="8719851">
                <a:moveTo>
                  <a:pt x="0" y="0"/>
                </a:moveTo>
                <a:lnTo>
                  <a:pt x="6583488" y="0"/>
                </a:lnTo>
                <a:lnTo>
                  <a:pt x="6583488" y="8719852"/>
                </a:lnTo>
                <a:lnTo>
                  <a:pt x="0" y="87198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CCBBC3-F058-4046-B189-E00C1714C6A9}"/>
              </a:ext>
            </a:extLst>
          </p:cNvPr>
          <p:cNvSpPr/>
          <p:nvPr/>
        </p:nvSpPr>
        <p:spPr>
          <a:xfrm>
            <a:off x="4813942" y="4496289"/>
            <a:ext cx="12635858" cy="3381683"/>
          </a:xfrm>
          <a:prstGeom prst="roundRect">
            <a:avLst/>
          </a:prstGeom>
          <a:solidFill>
            <a:schemeClr val="bg1"/>
          </a:solidFill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công việc chăm sóc hoa và cây cảnh trong chậu: </a:t>
            </a:r>
            <a:r>
              <a:rPr lang="vi-VN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tưới, tiêu nước; tỉa, giặm; làm cỏ, vun xới; bón phân; cung cấp ánh sáng; bắt sâu, vệ sinh cây.</a:t>
            </a:r>
          </a:p>
        </p:txBody>
      </p:sp>
    </p:spTree>
    <p:extLst>
      <p:ext uri="{BB962C8B-B14F-4D97-AF65-F5344CB8AC3E}">
        <p14:creationId xmlns:p14="http://schemas.microsoft.com/office/powerpoint/2010/main" val="38315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170" name="Picture 2" descr="Bunga kartun, Merangkai bunga, Gambar-gambar vektor selamat ulang tahun,  batang tanaman png | PNGWing">
            <a:extLst>
              <a:ext uri="{FF2B5EF4-FFF2-40B4-BE49-F238E27FC236}">
                <a16:creationId xmlns:a16="http://schemas.microsoft.com/office/drawing/2014/main" id="{ABF939D1-D363-491A-A655-11BD586B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0" b="99415" l="10000" r="90000">
                        <a14:foregroundMark x1="34348" y1="7018" x2="41196" y2="5614"/>
                        <a14:foregroundMark x1="41196" y1="5614" x2="41630" y2="5380"/>
                        <a14:foregroundMark x1="46087" y1="1170" x2="46087" y2="1170"/>
                        <a14:foregroundMark x1="22609" y1="69942" x2="55761" y2="89591"/>
                        <a14:foregroundMark x1="58587" y1="70994" x2="41413" y2="86199"/>
                        <a14:foregroundMark x1="41413" y1="86199" x2="31196" y2="91579"/>
                        <a14:foregroundMark x1="19783" y1="70994" x2="28043" y2="88655"/>
                        <a14:foregroundMark x1="28043" y1="88655" x2="35870" y2="96140"/>
                        <a14:foregroundMark x1="35870" y1="96140" x2="43913" y2="99181"/>
                        <a14:foregroundMark x1="43913" y1="99181" x2="50978" y2="99415"/>
                        <a14:foregroundMark x1="50978" y1="99415" x2="52065" y2="98830"/>
                        <a14:foregroundMark x1="21087" y1="23275" x2="24130" y2="34854"/>
                        <a14:foregroundMark x1="15326" y1="23626" x2="15326" y2="23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944" y="5137784"/>
            <a:ext cx="4938000" cy="45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lustrasi Bunga Euclidean Transvaal daisy, Gerbera, Merangkai bunga,  Gambar-gambar vektor Selamat Ulang Tahun, vas png | PNGWing">
            <a:extLst>
              <a:ext uri="{FF2B5EF4-FFF2-40B4-BE49-F238E27FC236}">
                <a16:creationId xmlns:a16="http://schemas.microsoft.com/office/drawing/2014/main" id="{52DB6F39-4757-41B8-9A25-29EAB894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78" b="93696" l="10000" r="90000">
                        <a14:foregroundMark x1="34891" y1="93804" x2="34891" y2="93804"/>
                        <a14:foregroundMark x1="34891" y1="93804" x2="43261" y2="92500"/>
                        <a14:foregroundMark x1="43261" y1="92500" x2="43261" y2="92500"/>
                        <a14:foregroundMark x1="56304" y1="8478" x2="56304" y2="8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954" y="4316062"/>
            <a:ext cx="5530876" cy="55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etail Bunga Png Kartun Koleksi Nomer 55">
            <a:extLst>
              <a:ext uri="{FF2B5EF4-FFF2-40B4-BE49-F238E27FC236}">
                <a16:creationId xmlns:a16="http://schemas.microsoft.com/office/drawing/2014/main" id="{F67827AD-B5FA-42ED-966F-053CC36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12" b="91324" l="10000" r="90000">
                        <a14:foregroundMark x1="32444" y1="6912" x2="32444" y2="6912"/>
                        <a14:foregroundMark x1="49444" y1="91324" x2="49444" y2="91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41" y="5394971"/>
            <a:ext cx="6073837" cy="45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6FAAA-2818-4237-8D39-AB6BD1B232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91" b="97278" l="1635" r="97639">
                        <a14:foregroundMark x1="19346" y1="2722" x2="56767" y2="9456"/>
                        <a14:foregroundMark x1="7448" y1="19413" x2="20345" y2="80587"/>
                        <a14:foregroundMark x1="7084" y1="57521" x2="17348" y2="66117"/>
                        <a14:foregroundMark x1="46957" y1="4585" x2="50045" y2="2436"/>
                        <a14:foregroundMark x1="1635" y1="22851" x2="11535" y2="26074"/>
                        <a14:foregroundMark x1="22434" y1="1934" x2="37421" y2="2722"/>
                        <a14:foregroundMark x1="24796" y1="94556" x2="28883" y2="84527"/>
                        <a14:foregroundMark x1="28883" y1="84527" x2="28883" y2="84384"/>
                        <a14:foregroundMark x1="41508" y1="94054" x2="41871" y2="84097"/>
                        <a14:foregroundMark x1="26158" y1="96991" x2="47321" y2="97278"/>
                        <a14:foregroundMark x1="94641" y1="70129" x2="97639" y2="65544"/>
                        <a14:foregroundMark x1="53043" y1="25573" x2="17348" y2="29871"/>
                        <a14:foregroundMark x1="17348" y1="29871" x2="17348" y2="29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82" y="1890546"/>
            <a:ext cx="6712278" cy="85107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EA2C5C-E895-494F-B49E-9650E9B48B0E}"/>
              </a:ext>
            </a:extLst>
          </p:cNvPr>
          <p:cNvGrpSpPr/>
          <p:nvPr/>
        </p:nvGrpSpPr>
        <p:grpSpPr>
          <a:xfrm>
            <a:off x="16002000" y="6366898"/>
            <a:ext cx="1164532" cy="1466020"/>
            <a:chOff x="6798781" y="6366898"/>
            <a:chExt cx="1164532" cy="1466020"/>
          </a:xfrm>
        </p:grpSpPr>
        <p:pic>
          <p:nvPicPr>
            <p:cNvPr id="1028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5453B73F-30B9-4FBD-AB3B-697524F70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98781" y="6777107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9445E4A2-76CA-48F9-B175-9C88A8C06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904906" y="7177682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FE3D23EF-3F7E-4930-986B-584A6CFE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91680" y="6741806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2E01C13B-C964-40EF-89F9-918DF1FE4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91680" y="6366898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CF4DA75C-BFAB-4E0F-8F83-5FD553419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15278" y="6366899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D9BE0558-9A13-4274-A115-B13EA9209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068547" y="7546144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6647E4A4-8818-4774-8ED8-22B888856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389765" y="7116714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ình ảnh Mụn Nước Những Giọt Nước Màu Xanh Thả Nước Kiểu Nhỏ Vỉ Tròn PNG ,  Xanh, Cách, Vỉ Tròn PNG và Vector với nền trong suốt để tải xuống miễn">
              <a:extLst>
                <a:ext uri="{FF2B5EF4-FFF2-40B4-BE49-F238E27FC236}">
                  <a16:creationId xmlns:a16="http://schemas.microsoft.com/office/drawing/2014/main" id="{5EFBDA74-9DBD-4C7A-9FDA-2DA1D786F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44" b="98438" l="1250" r="97500">
                          <a14:foregroundMark x1="5781" y1="51563" x2="15156" y2="81875"/>
                          <a14:foregroundMark x1="11406" y1="81875" x2="21094" y2="90313"/>
                          <a14:foregroundMark x1="21094" y1="90313" x2="36875" y2="96406"/>
                          <a14:foregroundMark x1="36875" y1="96406" x2="58281" y2="93750"/>
                          <a14:foregroundMark x1="58281" y1="93750" x2="77031" y2="84531"/>
                          <a14:foregroundMark x1="92813" y1="52969" x2="97656" y2="21094"/>
                          <a14:foregroundMark x1="97656" y1="21094" x2="97656" y2="21094"/>
                          <a14:foregroundMark x1="94688" y1="2344" x2="94688" y2="2344"/>
                          <a14:foregroundMark x1="26719" y1="31250" x2="47031" y2="32813"/>
                          <a14:foregroundMark x1="1250" y1="55937" x2="1250" y2="55937"/>
                          <a14:foregroundMark x1="37656" y1="98438" x2="37656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76539" y="6701347"/>
              <a:ext cx="286774" cy="286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8" descr="bee good job 11453706 Vector Art at Vecteezy">
            <a:extLst>
              <a:ext uri="{FF2B5EF4-FFF2-40B4-BE49-F238E27FC236}">
                <a16:creationId xmlns:a16="http://schemas.microsoft.com/office/drawing/2014/main" id="{2D94DDD3-5813-4072-9C32-EA87E182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90" y="2340704"/>
            <a:ext cx="3525310" cy="352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0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3.45679E-6 L 0.25 3.456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4.5679E-6 C 0.00799 0.00802 0.01702 0.01604 0.02101 0.02592 C 0.025 0.03703 0.027 0.05 0.029 0.06296 C 0.03099 0.07592 0.029 0.08703 0.027 0.09907 C 0.025 0.11003 0.02196 0.12206 0.01502 0.13194 C 0.00903 0.14197 -0.00104 0.15 -0.01198 0.15601 C -0.02196 0.16203 -0.03403 0.16604 -0.046 0.16805 C -0.05798 0.17006 -0.06996 0.17006 -0.08099 0.16805 C -0.09297 0.16604 -0.10399 0.16095 -0.11302 0.15293 C -0.12196 0.14598 -0.13003 0.13703 -0.13403 0.12592 C -0.13897 0.11604 -0.14097 0.102 -0.14097 0.09104 C -0.14201 0.07993 -0.14097 0.06697 -0.13602 0.05601 C -0.13099 0.04598 -0.12196 0.03796 -0.10998 0.03395 C -0.098 0.03101 -0.08602 0.03503 -0.07804 0.04197 C -0.071 0.04907 -0.06597 0.06003 -0.06501 0.07299 C -0.06501 0.08595 -0.06597 0.09799 -0.071 0.10802 C -0.07604 0.11805 -0.075 0.12006 -0.09496 0.13302 C -0.11302 0.14706 -0.13099 0.14305 -0.14201 0.14398 C -0.15304 0.14398 -0.16198 0.13996 -0.173 0.13595 C -0.18498 0.13101 -0.19496 0.12206 -0.20199 0.11404 C -0.20903 0.10601 -0.21198 0.09598 -0.21597 0.07993 C -0.21901 0.06404 -0.21901 0.05601 -0.21901 0.04398 C -0.21901 0.03194 -0.21901 0.02006 -0.21901 0.00802 " pathEditMode="relative" rAng="0" ptsTypes="AAAAAAAAAAAAAAAAAAAAA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8D2C42B1-E91F-406C-A1ED-00BB6E415CD1}"/>
              </a:ext>
            </a:extLst>
          </p:cNvPr>
          <p:cNvSpPr/>
          <p:nvPr/>
        </p:nvSpPr>
        <p:spPr>
          <a:xfrm>
            <a:off x="914400" y="2178328"/>
            <a:ext cx="5002536" cy="8078192"/>
          </a:xfrm>
          <a:custGeom>
            <a:avLst/>
            <a:gdLst/>
            <a:ahLst/>
            <a:cxnLst/>
            <a:rect l="l" t="t" r="r" b="b"/>
            <a:pathLst>
              <a:path w="6132842" h="9309817">
                <a:moveTo>
                  <a:pt x="0" y="0"/>
                </a:moveTo>
                <a:lnTo>
                  <a:pt x="6132842" y="0"/>
                </a:lnTo>
                <a:lnTo>
                  <a:pt x="6132842" y="9309817"/>
                </a:lnTo>
                <a:lnTo>
                  <a:pt x="0" y="9309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D7B65494-4E56-4CB1-8803-0E52CE58D697}"/>
              </a:ext>
            </a:extLst>
          </p:cNvPr>
          <p:cNvSpPr/>
          <p:nvPr/>
        </p:nvSpPr>
        <p:spPr>
          <a:xfrm>
            <a:off x="6600082" y="3046372"/>
            <a:ext cx="11541968" cy="6931426"/>
          </a:xfrm>
          <a:custGeom>
            <a:avLst/>
            <a:gdLst>
              <a:gd name="connsiteX0" fmla="*/ 0 w 11541968"/>
              <a:gd name="connsiteY0" fmla="*/ 939416 h 6931426"/>
              <a:gd name="connsiteX1" fmla="*/ 939416 w 11541968"/>
              <a:gd name="connsiteY1" fmla="*/ 0 h 6931426"/>
              <a:gd name="connsiteX2" fmla="*/ 10602552 w 11541968"/>
              <a:gd name="connsiteY2" fmla="*/ 0 h 6931426"/>
              <a:gd name="connsiteX3" fmla="*/ 11541968 w 11541968"/>
              <a:gd name="connsiteY3" fmla="*/ 939416 h 6931426"/>
              <a:gd name="connsiteX4" fmla="*/ 11541968 w 11541968"/>
              <a:gd name="connsiteY4" fmla="*/ 5992010 h 6931426"/>
              <a:gd name="connsiteX5" fmla="*/ 10602552 w 11541968"/>
              <a:gd name="connsiteY5" fmla="*/ 6931426 h 6931426"/>
              <a:gd name="connsiteX6" fmla="*/ 939416 w 11541968"/>
              <a:gd name="connsiteY6" fmla="*/ 6931426 h 6931426"/>
              <a:gd name="connsiteX7" fmla="*/ 0 w 11541968"/>
              <a:gd name="connsiteY7" fmla="*/ 5992010 h 6931426"/>
              <a:gd name="connsiteX8" fmla="*/ 0 w 11541968"/>
              <a:gd name="connsiteY8" fmla="*/ 939416 h 69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6931426" fill="none" extrusionOk="0">
                <a:moveTo>
                  <a:pt x="0" y="939416"/>
                </a:moveTo>
                <a:cubicBezTo>
                  <a:pt x="509" y="434363"/>
                  <a:pt x="446839" y="44052"/>
                  <a:pt x="939416" y="0"/>
                </a:cubicBezTo>
                <a:cubicBezTo>
                  <a:pt x="3565437" y="72427"/>
                  <a:pt x="6746579" y="61419"/>
                  <a:pt x="10602552" y="0"/>
                </a:cubicBezTo>
                <a:cubicBezTo>
                  <a:pt x="11119069" y="-15888"/>
                  <a:pt x="11525783" y="415696"/>
                  <a:pt x="11541968" y="939416"/>
                </a:cubicBezTo>
                <a:cubicBezTo>
                  <a:pt x="11642844" y="2046835"/>
                  <a:pt x="11434655" y="4597730"/>
                  <a:pt x="11541968" y="5992010"/>
                </a:cubicBezTo>
                <a:cubicBezTo>
                  <a:pt x="11552359" y="6458097"/>
                  <a:pt x="11089259" y="6895421"/>
                  <a:pt x="10602552" y="6931426"/>
                </a:cubicBezTo>
                <a:cubicBezTo>
                  <a:pt x="7059228" y="6961253"/>
                  <a:pt x="5013304" y="6852120"/>
                  <a:pt x="939416" y="6931426"/>
                </a:cubicBezTo>
                <a:cubicBezTo>
                  <a:pt x="433589" y="6929957"/>
                  <a:pt x="-31699" y="6517103"/>
                  <a:pt x="0" y="5992010"/>
                </a:cubicBezTo>
                <a:cubicBezTo>
                  <a:pt x="50037" y="5310538"/>
                  <a:pt x="770" y="2778154"/>
                  <a:pt x="0" y="939416"/>
                </a:cubicBezTo>
                <a:close/>
              </a:path>
              <a:path w="11541968" h="6931426" stroke="0" extrusionOk="0">
                <a:moveTo>
                  <a:pt x="0" y="939416"/>
                </a:moveTo>
                <a:cubicBezTo>
                  <a:pt x="92764" y="445877"/>
                  <a:pt x="440034" y="40508"/>
                  <a:pt x="939416" y="0"/>
                </a:cubicBezTo>
                <a:cubicBezTo>
                  <a:pt x="2850146" y="123000"/>
                  <a:pt x="6258741" y="-96860"/>
                  <a:pt x="10602552" y="0"/>
                </a:cubicBezTo>
                <a:cubicBezTo>
                  <a:pt x="11047554" y="-56264"/>
                  <a:pt x="11575840" y="352303"/>
                  <a:pt x="11541968" y="939416"/>
                </a:cubicBezTo>
                <a:cubicBezTo>
                  <a:pt x="11545141" y="2312749"/>
                  <a:pt x="11636235" y="3969386"/>
                  <a:pt x="11541968" y="5992010"/>
                </a:cubicBezTo>
                <a:cubicBezTo>
                  <a:pt x="11490122" y="6529618"/>
                  <a:pt x="11075458" y="6923911"/>
                  <a:pt x="10602552" y="6931426"/>
                </a:cubicBezTo>
                <a:cubicBezTo>
                  <a:pt x="8524069" y="6770719"/>
                  <a:pt x="2163807" y="6971093"/>
                  <a:pt x="939416" y="6931426"/>
                </a:cubicBezTo>
                <a:cubicBezTo>
                  <a:pt x="319566" y="6911022"/>
                  <a:pt x="-59734" y="6483774"/>
                  <a:pt x="0" y="5992010"/>
                </a:cubicBezTo>
                <a:cubicBezTo>
                  <a:pt x="32216" y="3552654"/>
                  <a:pt x="57206" y="2130733"/>
                  <a:pt x="0" y="93941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8A1C0-6072-47C9-ACC5-64E51DA965C5}"/>
              </a:ext>
            </a:extLst>
          </p:cNvPr>
          <p:cNvSpPr txBox="1"/>
          <p:nvPr/>
        </p:nvSpPr>
        <p:spPr>
          <a:xfrm>
            <a:off x="8136873" y="3683297"/>
            <a:ext cx="9350029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8A8E53C-D33D-426B-9D98-715A5CF16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6944759" y="3600646"/>
            <a:ext cx="919996" cy="9199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A02DFB1-B829-4D63-AABA-E992366FD0C3}"/>
              </a:ext>
            </a:extLst>
          </p:cNvPr>
          <p:cNvSpPr txBox="1"/>
          <p:nvPr/>
        </p:nvSpPr>
        <p:spPr>
          <a:xfrm>
            <a:off x="8136873" y="5168208"/>
            <a:ext cx="9350029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A15429-5F12-4DEA-ACB1-8E9F1B442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6944759" y="5085557"/>
            <a:ext cx="919996" cy="9199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9BCBB73-696E-486C-A29E-9C6AF6B00073}"/>
              </a:ext>
            </a:extLst>
          </p:cNvPr>
          <p:cNvSpPr txBox="1"/>
          <p:nvPr/>
        </p:nvSpPr>
        <p:spPr>
          <a:xfrm>
            <a:off x="8136873" y="6816056"/>
            <a:ext cx="9350029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6DA55B0-8628-433E-B8F4-7F3B5FBE4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6944759" y="6733405"/>
            <a:ext cx="919996" cy="919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FC0A165-8077-4713-B11F-60CEC337F892}"/>
              </a:ext>
            </a:extLst>
          </p:cNvPr>
          <p:cNvSpPr txBox="1"/>
          <p:nvPr/>
        </p:nvSpPr>
        <p:spPr>
          <a:xfrm>
            <a:off x="8136873" y="8290556"/>
            <a:ext cx="9350029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4CA7588-D827-4F03-8C32-40891F401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6944759" y="8207905"/>
            <a:ext cx="919996" cy="91999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F8F51E4-DE0E-4119-BBC2-D65015ED2166}"/>
              </a:ext>
            </a:extLst>
          </p:cNvPr>
          <p:cNvGrpSpPr/>
          <p:nvPr/>
        </p:nvGrpSpPr>
        <p:grpSpPr>
          <a:xfrm>
            <a:off x="8645666" y="309202"/>
            <a:ext cx="6918417" cy="4339650"/>
            <a:chOff x="3608614" y="0"/>
            <a:chExt cx="4974772" cy="433965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3C51C-2BAD-48A3-99DE-7091CFC154A1}"/>
                </a:ext>
              </a:extLst>
            </p:cNvPr>
            <p:cNvSpPr txBox="1"/>
            <p:nvPr/>
          </p:nvSpPr>
          <p:spPr>
            <a:xfrm>
              <a:off x="3608614" y="0"/>
              <a:ext cx="497477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DẶN DÒ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78A53-29C6-4BA8-A998-8530150FE69C}"/>
                </a:ext>
              </a:extLst>
            </p:cNvPr>
            <p:cNvSpPr txBox="1"/>
            <p:nvPr/>
          </p:nvSpPr>
          <p:spPr>
            <a:xfrm>
              <a:off x="3608614" y="0"/>
              <a:ext cx="497477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</a:t>
              </a:r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Ặ</a:t>
              </a:r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N</a:t>
              </a:r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</a:t>
              </a:r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Ò</a:t>
              </a:r>
            </a:p>
          </p:txBody>
        </p:sp>
      </p:grpSp>
      <p:pic>
        <p:nvPicPr>
          <p:cNvPr id="44" name="Picture 2" descr="Bakery shop flat illustration #AD , #AFF, #SPONSORED, #shop, #flat,  #illustration, #Bakery | Bakery shop, Flat illustration, Shop illustration">
            <a:extLst>
              <a:ext uri="{FF2B5EF4-FFF2-40B4-BE49-F238E27FC236}">
                <a16:creationId xmlns:a16="http://schemas.microsoft.com/office/drawing/2014/main" id="{CF9FD151-DD5F-4016-A6A0-F0C6C9E8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7" b="20583" l="70889" r="82222">
                        <a14:foregroundMark x1="76111" y1="18944" x2="76111" y2="18944"/>
                        <a14:foregroundMark x1="75111" y1="18944" x2="77000" y2="19308"/>
                        <a14:foregroundMark x1="76222" y1="20765" x2="76222" y2="20765"/>
                        <a14:foregroundMark x1="76778" y1="1457" x2="76778" y2="1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65" r="16213" b="77889"/>
          <a:stretch/>
        </p:blipFill>
        <p:spPr bwMode="auto">
          <a:xfrm>
            <a:off x="667871" y="-30395"/>
            <a:ext cx="1219200" cy="11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33" grpId="0" uiExpand="1" build="p"/>
      <p:bldP spid="35" grpId="0" uiExpand="1" build="p"/>
      <p:bldP spid="3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pic>
        <p:nvPicPr>
          <p:cNvPr id="7180" name="Picture 12" descr="Free vector nature landscape scene background with mushroom house">
            <a:extLst>
              <a:ext uri="{FF2B5EF4-FFF2-40B4-BE49-F238E27FC236}">
                <a16:creationId xmlns:a16="http://schemas.microsoft.com/office/drawing/2014/main" id="{228E5703-549D-4E68-9B73-B6A37A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1"/>
            <a:ext cx="18525338" cy="10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akery shop flat illustration #AD , #AFF, #SPONSORED, #shop, #flat,  #illustration, #Bakery | Bakery shop, Flat illustration, Shop illustration">
            <a:extLst>
              <a:ext uri="{FF2B5EF4-FFF2-40B4-BE49-F238E27FC236}">
                <a16:creationId xmlns:a16="http://schemas.microsoft.com/office/drawing/2014/main" id="{CF9FD151-DD5F-4016-A6A0-F0C6C9E8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" b="20583" l="70889" r="82222">
                        <a14:foregroundMark x1="76111" y1="18944" x2="76111" y2="18944"/>
                        <a14:foregroundMark x1="75111" y1="18944" x2="77000" y2="19308"/>
                        <a14:foregroundMark x1="76222" y1="20765" x2="76222" y2="20765"/>
                        <a14:foregroundMark x1="76778" y1="1457" x2="76778" y2="1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65" r="16213" b="77889"/>
          <a:stretch/>
        </p:blipFill>
        <p:spPr bwMode="auto">
          <a:xfrm>
            <a:off x="667871" y="-30395"/>
            <a:ext cx="1219200" cy="11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3">
            <a:extLst>
              <a:ext uri="{FF2B5EF4-FFF2-40B4-BE49-F238E27FC236}">
                <a16:creationId xmlns:a16="http://schemas.microsoft.com/office/drawing/2014/main" id="{F2BCC992-5831-450D-96FB-D467DEB06D04}"/>
              </a:ext>
            </a:extLst>
          </p:cNvPr>
          <p:cNvGrpSpPr/>
          <p:nvPr/>
        </p:nvGrpSpPr>
        <p:grpSpPr>
          <a:xfrm>
            <a:off x="3429000" y="3162300"/>
            <a:ext cx="12505765" cy="2971800"/>
            <a:chOff x="4149463" y="8204395"/>
            <a:chExt cx="7287992" cy="27371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DDCC9-E233-435B-8B9F-CCCE6724B371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99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FE2197-7F24-4D74-B0EA-B4DEDBFA68CB}"/>
                </a:ext>
              </a:extLst>
            </p:cNvPr>
            <p:cNvSpPr txBox="1"/>
            <p:nvPr/>
          </p:nvSpPr>
          <p:spPr>
            <a:xfrm>
              <a:off x="424355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99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sp>
        <p:nvSpPr>
          <p:cNvPr id="22" name="Freeform 2">
            <a:extLst>
              <a:ext uri="{FF2B5EF4-FFF2-40B4-BE49-F238E27FC236}">
                <a16:creationId xmlns:a16="http://schemas.microsoft.com/office/drawing/2014/main" id="{89F30CF4-612A-4121-9954-A1212F8D0B51}"/>
              </a:ext>
            </a:extLst>
          </p:cNvPr>
          <p:cNvSpPr/>
          <p:nvPr/>
        </p:nvSpPr>
        <p:spPr>
          <a:xfrm>
            <a:off x="6781800" y="4625340"/>
            <a:ext cx="3843731" cy="5524500"/>
          </a:xfrm>
          <a:custGeom>
            <a:avLst/>
            <a:gdLst/>
            <a:ahLst/>
            <a:cxnLst/>
            <a:rect l="l" t="t" r="r" b="b"/>
            <a:pathLst>
              <a:path w="6924016" h="9110547">
                <a:moveTo>
                  <a:pt x="0" y="0"/>
                </a:moveTo>
                <a:lnTo>
                  <a:pt x="6924016" y="0"/>
                </a:lnTo>
                <a:lnTo>
                  <a:pt x="6924016" y="9110547"/>
                </a:lnTo>
                <a:lnTo>
                  <a:pt x="0" y="91105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791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139686" y="2173247"/>
            <a:ext cx="8502427" cy="8948780"/>
          </a:xfrm>
          <a:custGeom>
            <a:avLst/>
            <a:gdLst/>
            <a:ahLst/>
            <a:cxnLst/>
            <a:rect l="l" t="t" r="r" b="b"/>
            <a:pathLst>
              <a:path w="9513013" h="10256618">
                <a:moveTo>
                  <a:pt x="0" y="0"/>
                </a:moveTo>
                <a:lnTo>
                  <a:pt x="9513013" y="0"/>
                </a:lnTo>
                <a:lnTo>
                  <a:pt x="9513013" y="10256618"/>
                </a:lnTo>
                <a:lnTo>
                  <a:pt x="0" y="102566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7830" y="24733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842A9D-F4B1-45C1-9770-BB14D4B67771}"/>
              </a:ext>
            </a:extLst>
          </p:cNvPr>
          <p:cNvGrpSpPr/>
          <p:nvPr/>
        </p:nvGrpSpPr>
        <p:grpSpPr>
          <a:xfrm>
            <a:off x="3307366" y="2107281"/>
            <a:ext cx="12804481" cy="6517146"/>
            <a:chOff x="5250002" y="6585059"/>
            <a:chExt cx="13208091" cy="307002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BE4050-1A7A-400F-8B19-142151C5C5E4}"/>
                </a:ext>
              </a:extLst>
            </p:cNvPr>
            <p:cNvSpPr txBox="1"/>
            <p:nvPr/>
          </p:nvSpPr>
          <p:spPr>
            <a:xfrm>
              <a:off x="5250005" y="6585061"/>
              <a:ext cx="13208088" cy="307002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4400" b="1" dirty="0" err="1">
                  <a:ln w="276225">
                    <a:solidFill>
                      <a:srgbClr val="FFFFFF"/>
                    </a:solidFill>
                    <a:prstDash val="solid"/>
                  </a:ln>
                  <a:noFill/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Khởi</a:t>
              </a:r>
              <a:r>
                <a:rPr lang="en-US" sz="34400" b="1" dirty="0">
                  <a:ln w="276225">
                    <a:solidFill>
                      <a:srgbClr val="FFFFFF"/>
                    </a:solidFill>
                    <a:prstDash val="solid"/>
                  </a:ln>
                  <a:noFill/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34400" b="1" dirty="0" err="1">
                  <a:ln w="276225">
                    <a:solidFill>
                      <a:srgbClr val="FFFFFF"/>
                    </a:solidFill>
                    <a:prstDash val="solid"/>
                  </a:ln>
                  <a:noFill/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động</a:t>
              </a:r>
              <a:endParaRPr lang="en-US" sz="34400" b="1" dirty="0">
                <a:ln w="276225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7CF9DB-A28D-49B9-9088-B64016FB6BAB}"/>
                </a:ext>
              </a:extLst>
            </p:cNvPr>
            <p:cNvSpPr txBox="1"/>
            <p:nvPr/>
          </p:nvSpPr>
          <p:spPr>
            <a:xfrm>
              <a:off x="5250002" y="6585059"/>
              <a:ext cx="13208091" cy="307002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ở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i</a:t>
              </a:r>
              <a:r>
                <a:rPr lang="en-US" sz="344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đ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ộ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endParaRPr lang="en-US" sz="34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03162" y="1430655"/>
            <a:ext cx="9908538" cy="7618574"/>
            <a:chOff x="0" y="0"/>
            <a:chExt cx="2609656" cy="2006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656" cy="2006538"/>
            </a:xfrm>
            <a:custGeom>
              <a:avLst/>
              <a:gdLst/>
              <a:ahLst/>
              <a:cxnLst/>
              <a:rect l="l" t="t" r="r" b="b"/>
              <a:pathLst>
                <a:path w="2609656" h="2006538">
                  <a:moveTo>
                    <a:pt x="39848" y="0"/>
                  </a:moveTo>
                  <a:lnTo>
                    <a:pt x="2569808" y="0"/>
                  </a:lnTo>
                  <a:cubicBezTo>
                    <a:pt x="2591816" y="0"/>
                    <a:pt x="2609656" y="17841"/>
                    <a:pt x="2609656" y="39848"/>
                  </a:cubicBezTo>
                  <a:lnTo>
                    <a:pt x="2609656" y="1966690"/>
                  </a:lnTo>
                  <a:cubicBezTo>
                    <a:pt x="2609656" y="1977258"/>
                    <a:pt x="2605458" y="1987394"/>
                    <a:pt x="2597985" y="1994867"/>
                  </a:cubicBezTo>
                  <a:cubicBezTo>
                    <a:pt x="2590512" y="2002340"/>
                    <a:pt x="2580376" y="2006538"/>
                    <a:pt x="2569808" y="2006538"/>
                  </a:cubicBezTo>
                  <a:lnTo>
                    <a:pt x="39848" y="2006538"/>
                  </a:lnTo>
                  <a:cubicBezTo>
                    <a:pt x="17841" y="2006538"/>
                    <a:pt x="0" y="1988697"/>
                    <a:pt x="0" y="1966690"/>
                  </a:cubicBezTo>
                  <a:lnTo>
                    <a:pt x="0" y="39848"/>
                  </a:lnTo>
                  <a:cubicBezTo>
                    <a:pt x="0" y="17841"/>
                    <a:pt x="17841" y="0"/>
                    <a:pt x="39848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713229" y="1442574"/>
            <a:ext cx="9698471" cy="7815726"/>
            <a:chOff x="0" y="0"/>
            <a:chExt cx="2554330" cy="20584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54330" cy="2058463"/>
            </a:xfrm>
            <a:custGeom>
              <a:avLst/>
              <a:gdLst/>
              <a:ahLst/>
              <a:cxnLst/>
              <a:rect l="l" t="t" r="r" b="b"/>
              <a:pathLst>
                <a:path w="2554330" h="2058463">
                  <a:moveTo>
                    <a:pt x="40711" y="0"/>
                  </a:moveTo>
                  <a:lnTo>
                    <a:pt x="2513619" y="0"/>
                  </a:lnTo>
                  <a:cubicBezTo>
                    <a:pt x="2536103" y="0"/>
                    <a:pt x="2554330" y="18227"/>
                    <a:pt x="2554330" y="40711"/>
                  </a:cubicBezTo>
                  <a:lnTo>
                    <a:pt x="2554330" y="2017752"/>
                  </a:lnTo>
                  <a:cubicBezTo>
                    <a:pt x="2554330" y="2040236"/>
                    <a:pt x="2536103" y="2058463"/>
                    <a:pt x="2513619" y="2058463"/>
                  </a:cubicBezTo>
                  <a:lnTo>
                    <a:pt x="40711" y="2058463"/>
                  </a:lnTo>
                  <a:cubicBezTo>
                    <a:pt x="18227" y="2058463"/>
                    <a:pt x="0" y="2040236"/>
                    <a:pt x="0" y="2017752"/>
                  </a:cubicBezTo>
                  <a:lnTo>
                    <a:pt x="0" y="40711"/>
                  </a:lnTo>
                  <a:cubicBezTo>
                    <a:pt x="0" y="18227"/>
                    <a:pt x="18227" y="0"/>
                    <a:pt x="40711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107727" y="968386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28700" y="4827108"/>
            <a:ext cx="5340493" cy="4833147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94DE7E-1434-41F5-941A-32576A9892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160" t="17081" r="25460" b="16416"/>
          <a:stretch/>
        </p:blipFill>
        <p:spPr>
          <a:xfrm>
            <a:off x="7718073" y="1600044"/>
            <a:ext cx="9607800" cy="75819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0B4D13-D6B4-4D0A-934B-94BDC180BE20}"/>
              </a:ext>
            </a:extLst>
          </p:cNvPr>
          <p:cNvGrpSpPr/>
          <p:nvPr/>
        </p:nvGrpSpPr>
        <p:grpSpPr>
          <a:xfrm flipH="1">
            <a:off x="1272049" y="513534"/>
            <a:ext cx="5559095" cy="4401205"/>
            <a:chOff x="-69672" y="807048"/>
            <a:chExt cx="8085909" cy="4401205"/>
          </a:xfrm>
        </p:grpSpPr>
        <p:sp>
          <p:nvSpPr>
            <p:cNvPr id="16" name="Hộp Văn bản 8">
              <a:extLst>
                <a:ext uri="{FF2B5EF4-FFF2-40B4-BE49-F238E27FC236}">
                  <a16:creationId xmlns:a16="http://schemas.microsoft.com/office/drawing/2014/main" id="{1696F5F2-B821-4D70-B124-146B77973119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190500">
                    <a:solidFill>
                      <a:schemeClr val="bg1"/>
                    </a:solidFill>
                  </a:ln>
                  <a:solidFill>
                    <a:srgbClr val="FF85FF"/>
                  </a:solidFill>
                  <a:latin typeface="SVN-ARCO Typography" panose="020B0603050302020204" pitchFamily="34" charset="2"/>
                </a:rPr>
                <a:t>QUAN SÁT VÀ MÔ TẢ NỘI DUNG BỨC TRANH</a:t>
              </a:r>
              <a:endParaRPr lang="vi-VN" sz="7000" dirty="0">
                <a:ln w="190500">
                  <a:solidFill>
                    <a:schemeClr val="bg1"/>
                  </a:solidFill>
                </a:ln>
                <a:solidFill>
                  <a:srgbClr val="FF85FF"/>
                </a:solidFill>
                <a:latin typeface="SVN-ARCO Typography" panose="020B0603050302020204" pitchFamily="34" charset="2"/>
              </a:endParaRPr>
            </a:p>
          </p:txBody>
        </p:sp>
        <p:sp>
          <p:nvSpPr>
            <p:cNvPr id="17" name="Hộp Văn bản 8">
              <a:extLst>
                <a:ext uri="{FF2B5EF4-FFF2-40B4-BE49-F238E27FC236}">
                  <a16:creationId xmlns:a16="http://schemas.microsoft.com/office/drawing/2014/main" id="{584434B4-86E2-48A8-BB14-B9D07D5A6C6B}"/>
                </a:ext>
              </a:extLst>
            </p:cNvPr>
            <p:cNvSpPr txBox="1"/>
            <p:nvPr/>
          </p:nvSpPr>
          <p:spPr>
            <a:xfrm>
              <a:off x="-69672" y="807048"/>
              <a:ext cx="8085908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28575">
                    <a:solidFill>
                      <a:schemeClr val="tx1"/>
                    </a:solidFill>
                  </a:ln>
                  <a:solidFill>
                    <a:srgbClr val="7EC2FA"/>
                  </a:solidFill>
                  <a:latin typeface="SVN-ARCO Typography" panose="020B0603050302020204" pitchFamily="34" charset="2"/>
                </a:rPr>
                <a:t>QUAN SÁT VÀ MÔ TẢ NỘI DUNG BỨC TRANH</a:t>
              </a:r>
              <a:endParaRPr lang="vi-VN" sz="7000" dirty="0">
                <a:ln w="28575">
                  <a:solidFill>
                    <a:schemeClr val="tx1"/>
                  </a:solidFill>
                </a:ln>
                <a:solidFill>
                  <a:srgbClr val="7EC2FA"/>
                </a:solidFill>
                <a:latin typeface="SVN-ARCO Typography" panose="020B0603050302020204" pitchFamily="34" charset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03162" y="1430655"/>
            <a:ext cx="9908538" cy="7618574"/>
            <a:chOff x="0" y="0"/>
            <a:chExt cx="2609656" cy="2006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656" cy="2006538"/>
            </a:xfrm>
            <a:custGeom>
              <a:avLst/>
              <a:gdLst/>
              <a:ahLst/>
              <a:cxnLst/>
              <a:rect l="l" t="t" r="r" b="b"/>
              <a:pathLst>
                <a:path w="2609656" h="2006538">
                  <a:moveTo>
                    <a:pt x="39848" y="0"/>
                  </a:moveTo>
                  <a:lnTo>
                    <a:pt x="2569808" y="0"/>
                  </a:lnTo>
                  <a:cubicBezTo>
                    <a:pt x="2591816" y="0"/>
                    <a:pt x="2609656" y="17841"/>
                    <a:pt x="2609656" y="39848"/>
                  </a:cubicBezTo>
                  <a:lnTo>
                    <a:pt x="2609656" y="1966690"/>
                  </a:lnTo>
                  <a:cubicBezTo>
                    <a:pt x="2609656" y="1977258"/>
                    <a:pt x="2605458" y="1987394"/>
                    <a:pt x="2597985" y="1994867"/>
                  </a:cubicBezTo>
                  <a:cubicBezTo>
                    <a:pt x="2590512" y="2002340"/>
                    <a:pt x="2580376" y="2006538"/>
                    <a:pt x="2569808" y="2006538"/>
                  </a:cubicBezTo>
                  <a:lnTo>
                    <a:pt x="39848" y="2006538"/>
                  </a:lnTo>
                  <a:cubicBezTo>
                    <a:pt x="17841" y="2006538"/>
                    <a:pt x="0" y="1988697"/>
                    <a:pt x="0" y="1966690"/>
                  </a:cubicBezTo>
                  <a:lnTo>
                    <a:pt x="0" y="39848"/>
                  </a:lnTo>
                  <a:cubicBezTo>
                    <a:pt x="0" y="17841"/>
                    <a:pt x="17841" y="0"/>
                    <a:pt x="39848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713229" y="1442574"/>
            <a:ext cx="9698471" cy="7815726"/>
            <a:chOff x="0" y="0"/>
            <a:chExt cx="2554330" cy="20584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54330" cy="2058463"/>
            </a:xfrm>
            <a:custGeom>
              <a:avLst/>
              <a:gdLst/>
              <a:ahLst/>
              <a:cxnLst/>
              <a:rect l="l" t="t" r="r" b="b"/>
              <a:pathLst>
                <a:path w="2554330" h="2058463">
                  <a:moveTo>
                    <a:pt x="40711" y="0"/>
                  </a:moveTo>
                  <a:lnTo>
                    <a:pt x="2513619" y="0"/>
                  </a:lnTo>
                  <a:cubicBezTo>
                    <a:pt x="2536103" y="0"/>
                    <a:pt x="2554330" y="18227"/>
                    <a:pt x="2554330" y="40711"/>
                  </a:cubicBezTo>
                  <a:lnTo>
                    <a:pt x="2554330" y="2017752"/>
                  </a:lnTo>
                  <a:cubicBezTo>
                    <a:pt x="2554330" y="2040236"/>
                    <a:pt x="2536103" y="2058463"/>
                    <a:pt x="2513619" y="2058463"/>
                  </a:cubicBezTo>
                  <a:lnTo>
                    <a:pt x="40711" y="2058463"/>
                  </a:lnTo>
                  <a:cubicBezTo>
                    <a:pt x="18227" y="2058463"/>
                    <a:pt x="0" y="2040236"/>
                    <a:pt x="0" y="2017752"/>
                  </a:cubicBezTo>
                  <a:lnTo>
                    <a:pt x="0" y="40711"/>
                  </a:lnTo>
                  <a:cubicBezTo>
                    <a:pt x="0" y="18227"/>
                    <a:pt x="18227" y="0"/>
                    <a:pt x="40711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107727" y="968386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8290" y="6419022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94DE7E-1434-41F5-941A-32576A9892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160" t="17081" r="25460" b="16416"/>
          <a:stretch/>
        </p:blipFill>
        <p:spPr>
          <a:xfrm>
            <a:off x="7718073" y="1600044"/>
            <a:ext cx="9607800" cy="758192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76F116-49E1-42E9-9AAD-45FD201B3133}"/>
              </a:ext>
            </a:extLst>
          </p:cNvPr>
          <p:cNvGrpSpPr/>
          <p:nvPr/>
        </p:nvGrpSpPr>
        <p:grpSpPr>
          <a:xfrm>
            <a:off x="220523" y="6419022"/>
            <a:ext cx="7196812" cy="3525078"/>
            <a:chOff x="383137" y="858794"/>
            <a:chExt cx="13456498" cy="22251778"/>
          </a:xfrm>
        </p:grpSpPr>
        <p:sp>
          <p:nvSpPr>
            <p:cNvPr id="22" name="Hình chữ nhật: Góc Tròn 6">
              <a:extLst>
                <a:ext uri="{FF2B5EF4-FFF2-40B4-BE49-F238E27FC236}">
                  <a16:creationId xmlns:a16="http://schemas.microsoft.com/office/drawing/2014/main" id="{A22C303F-024B-4B23-BCD4-D7C30D48509E}"/>
                </a:ext>
              </a:extLst>
            </p:cNvPr>
            <p:cNvSpPr/>
            <p:nvPr/>
          </p:nvSpPr>
          <p:spPr>
            <a:xfrm>
              <a:off x="383137" y="858794"/>
              <a:ext cx="13456498" cy="16914825"/>
            </a:xfrm>
            <a:custGeom>
              <a:avLst/>
              <a:gdLst>
                <a:gd name="connsiteX0" fmla="*/ 0 w 13456498"/>
                <a:gd name="connsiteY0" fmla="*/ 2242795 h 16914825"/>
                <a:gd name="connsiteX1" fmla="*/ 2242795 w 13456498"/>
                <a:gd name="connsiteY1" fmla="*/ 0 h 16914825"/>
                <a:gd name="connsiteX2" fmla="*/ 11213703 w 13456498"/>
                <a:gd name="connsiteY2" fmla="*/ 0 h 16914825"/>
                <a:gd name="connsiteX3" fmla="*/ 13456498 w 13456498"/>
                <a:gd name="connsiteY3" fmla="*/ 2242795 h 16914825"/>
                <a:gd name="connsiteX4" fmla="*/ 13456498 w 13456498"/>
                <a:gd name="connsiteY4" fmla="*/ 14672030 h 16914825"/>
                <a:gd name="connsiteX5" fmla="*/ 11213703 w 13456498"/>
                <a:gd name="connsiteY5" fmla="*/ 16914825 h 16914825"/>
                <a:gd name="connsiteX6" fmla="*/ 2242795 w 13456498"/>
                <a:gd name="connsiteY6" fmla="*/ 16914825 h 16914825"/>
                <a:gd name="connsiteX7" fmla="*/ 0 w 13456498"/>
                <a:gd name="connsiteY7" fmla="*/ 14672030 h 16914825"/>
                <a:gd name="connsiteX8" fmla="*/ 0 w 13456498"/>
                <a:gd name="connsiteY8" fmla="*/ 2242795 h 169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56498" h="16914825" fill="none" extrusionOk="0">
                  <a:moveTo>
                    <a:pt x="0" y="2242795"/>
                  </a:moveTo>
                  <a:cubicBezTo>
                    <a:pt x="-66673" y="1008280"/>
                    <a:pt x="984550" y="111205"/>
                    <a:pt x="2242795" y="0"/>
                  </a:cubicBezTo>
                  <a:cubicBezTo>
                    <a:pt x="4009213" y="77600"/>
                    <a:pt x="9750950" y="-27269"/>
                    <a:pt x="11213703" y="0"/>
                  </a:cubicBezTo>
                  <a:cubicBezTo>
                    <a:pt x="12571123" y="-156661"/>
                    <a:pt x="13543368" y="1029707"/>
                    <a:pt x="13456498" y="2242795"/>
                  </a:cubicBezTo>
                  <a:cubicBezTo>
                    <a:pt x="13565498" y="6887610"/>
                    <a:pt x="13378289" y="12483092"/>
                    <a:pt x="13456498" y="14672030"/>
                  </a:cubicBezTo>
                  <a:cubicBezTo>
                    <a:pt x="13425809" y="15898686"/>
                    <a:pt x="12419059" y="16929513"/>
                    <a:pt x="11213703" y="16914825"/>
                  </a:cubicBezTo>
                  <a:cubicBezTo>
                    <a:pt x="9143143" y="16964002"/>
                    <a:pt x="5029233" y="16792123"/>
                    <a:pt x="2242795" y="16914825"/>
                  </a:cubicBezTo>
                  <a:cubicBezTo>
                    <a:pt x="978858" y="17108946"/>
                    <a:pt x="-142135" y="16033071"/>
                    <a:pt x="0" y="14672030"/>
                  </a:cubicBezTo>
                  <a:cubicBezTo>
                    <a:pt x="47022" y="12020849"/>
                    <a:pt x="104569" y="3702329"/>
                    <a:pt x="0" y="2242795"/>
                  </a:cubicBezTo>
                  <a:close/>
                </a:path>
                <a:path w="13456498" h="16914825" stroke="0" extrusionOk="0">
                  <a:moveTo>
                    <a:pt x="0" y="2242795"/>
                  </a:moveTo>
                  <a:cubicBezTo>
                    <a:pt x="189961" y="982421"/>
                    <a:pt x="1181474" y="-11833"/>
                    <a:pt x="2242795" y="0"/>
                  </a:cubicBezTo>
                  <a:cubicBezTo>
                    <a:pt x="5442174" y="-129276"/>
                    <a:pt x="9282253" y="-77778"/>
                    <a:pt x="11213703" y="0"/>
                  </a:cubicBezTo>
                  <a:cubicBezTo>
                    <a:pt x="12439476" y="-41087"/>
                    <a:pt x="13419502" y="1217458"/>
                    <a:pt x="13456498" y="2242795"/>
                  </a:cubicBezTo>
                  <a:cubicBezTo>
                    <a:pt x="13538097" y="5678798"/>
                    <a:pt x="13610798" y="10774532"/>
                    <a:pt x="13456498" y="14672030"/>
                  </a:cubicBezTo>
                  <a:cubicBezTo>
                    <a:pt x="13492227" y="15986040"/>
                    <a:pt x="12435902" y="16920420"/>
                    <a:pt x="11213703" y="16914825"/>
                  </a:cubicBezTo>
                  <a:cubicBezTo>
                    <a:pt x="8974020" y="16959045"/>
                    <a:pt x="6420381" y="16885443"/>
                    <a:pt x="2242795" y="16914825"/>
                  </a:cubicBezTo>
                  <a:cubicBezTo>
                    <a:pt x="955680" y="16728654"/>
                    <a:pt x="-99988" y="15887582"/>
                    <a:pt x="0" y="14672030"/>
                  </a:cubicBezTo>
                  <a:cubicBezTo>
                    <a:pt x="-159954" y="12883554"/>
                    <a:pt x="22140" y="6473047"/>
                    <a:pt x="0" y="224279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Hộp Văn bản 25">
              <a:extLst>
                <a:ext uri="{FF2B5EF4-FFF2-40B4-BE49-F238E27FC236}">
                  <a16:creationId xmlns:a16="http://schemas.microsoft.com/office/drawing/2014/main" id="{34F831BC-ED70-4950-BB31-A5D8C0AA5B07}"/>
                </a:ext>
              </a:extLst>
            </p:cNvPr>
            <p:cNvSpPr txBox="1"/>
            <p:nvPr/>
          </p:nvSpPr>
          <p:spPr>
            <a:xfrm>
              <a:off x="471685" y="1468065"/>
              <a:ext cx="13118141" cy="21642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Hai bạn cùng nghĩ ra biện pháp để chăm sóc cây xanh.</a:t>
              </a:r>
              <a:endParaRPr lang="en-US" sz="5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CF78FC-6BBD-46C9-B8EB-3B0E61508DA6}"/>
              </a:ext>
            </a:extLst>
          </p:cNvPr>
          <p:cNvGrpSpPr/>
          <p:nvPr/>
        </p:nvGrpSpPr>
        <p:grpSpPr>
          <a:xfrm flipH="1">
            <a:off x="-271956" y="705317"/>
            <a:ext cx="8341104" cy="5518001"/>
            <a:chOff x="-70115" y="807048"/>
            <a:chExt cx="8086353" cy="5518001"/>
          </a:xfrm>
        </p:grpSpPr>
        <p:sp>
          <p:nvSpPr>
            <p:cNvPr id="25" name="Hộp Văn bản 8">
              <a:extLst>
                <a:ext uri="{FF2B5EF4-FFF2-40B4-BE49-F238E27FC236}">
                  <a16:creationId xmlns:a16="http://schemas.microsoft.com/office/drawing/2014/main" id="{487CE36F-E129-41F7-8F34-4E1FCB4A44E6}"/>
                </a:ext>
              </a:extLst>
            </p:cNvPr>
            <p:cNvSpPr txBox="1"/>
            <p:nvPr/>
          </p:nvSpPr>
          <p:spPr>
            <a:xfrm>
              <a:off x="-69671" y="807048"/>
              <a:ext cx="8085909" cy="5509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dirty="0">
                  <a:ln w="190500">
                    <a:solidFill>
                      <a:schemeClr val="bg1"/>
                    </a:solidFill>
                  </a:ln>
                  <a:solidFill>
                    <a:srgbClr val="FF85FF"/>
                  </a:solidFill>
                  <a:latin typeface="SVN-ARCO Typography" panose="020B0603050302020204" pitchFamily="34" charset="2"/>
                </a:rPr>
                <a:t>NỘI DUNG BỨC TRANH</a:t>
              </a:r>
              <a:endParaRPr lang="vi-VN" sz="8800" dirty="0">
                <a:ln w="190500">
                  <a:solidFill>
                    <a:schemeClr val="bg1"/>
                  </a:solidFill>
                </a:ln>
                <a:solidFill>
                  <a:srgbClr val="FF85FF"/>
                </a:solidFill>
                <a:latin typeface="SVN-ARCO Typography" panose="020B0603050302020204" pitchFamily="34" charset="2"/>
              </a:endParaRPr>
            </a:p>
          </p:txBody>
        </p:sp>
        <p:sp>
          <p:nvSpPr>
            <p:cNvPr id="26" name="Hộp Văn bản 8">
              <a:extLst>
                <a:ext uri="{FF2B5EF4-FFF2-40B4-BE49-F238E27FC236}">
                  <a16:creationId xmlns:a16="http://schemas.microsoft.com/office/drawing/2014/main" id="{1F894C4F-A66B-4EEC-BFE3-F59E80CA2409}"/>
                </a:ext>
              </a:extLst>
            </p:cNvPr>
            <p:cNvSpPr txBox="1"/>
            <p:nvPr/>
          </p:nvSpPr>
          <p:spPr>
            <a:xfrm>
              <a:off x="-70115" y="815849"/>
              <a:ext cx="8085909" cy="5509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dirty="0">
                  <a:ln w="28575">
                    <a:solidFill>
                      <a:schemeClr val="tx1"/>
                    </a:solidFill>
                  </a:ln>
                  <a:solidFill>
                    <a:srgbClr val="FF85FF"/>
                  </a:solidFill>
                  <a:latin typeface="SVN-ARCO Typography" panose="020B0603050302020204" pitchFamily="34" charset="2"/>
                </a:rPr>
                <a:t>NỘI DUNG BỨC TRANH</a:t>
              </a:r>
              <a:endParaRPr lang="vi-VN" sz="8800" dirty="0">
                <a:ln w="28575">
                  <a:solidFill>
                    <a:schemeClr val="tx1"/>
                  </a:solidFill>
                </a:ln>
                <a:solidFill>
                  <a:srgbClr val="FF85FF"/>
                </a:solidFill>
                <a:latin typeface="SVN-ARCO Typography" panose="020B0603050302020204" pitchFamily="34" charset="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26E2EC-2744-446D-B8D7-92BFE0705426}"/>
              </a:ext>
            </a:extLst>
          </p:cNvPr>
          <p:cNvGrpSpPr/>
          <p:nvPr/>
        </p:nvGrpSpPr>
        <p:grpSpPr>
          <a:xfrm>
            <a:off x="228143" y="3468718"/>
            <a:ext cx="7189192" cy="2745799"/>
            <a:chOff x="-719965" y="858794"/>
            <a:chExt cx="15723641" cy="22985897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C2C4886E-5FB3-41B8-B040-B97AB0EB03A7}"/>
                </a:ext>
              </a:extLst>
            </p:cNvPr>
            <p:cNvSpPr/>
            <p:nvPr/>
          </p:nvSpPr>
          <p:spPr>
            <a:xfrm>
              <a:off x="-718965" y="858794"/>
              <a:ext cx="15722641" cy="22985897"/>
            </a:xfrm>
            <a:custGeom>
              <a:avLst/>
              <a:gdLst>
                <a:gd name="connsiteX0" fmla="*/ 0 w 15722641"/>
                <a:gd name="connsiteY0" fmla="*/ 2620493 h 22985897"/>
                <a:gd name="connsiteX1" fmla="*/ 2620493 w 15722641"/>
                <a:gd name="connsiteY1" fmla="*/ 0 h 22985897"/>
                <a:gd name="connsiteX2" fmla="*/ 13102148 w 15722641"/>
                <a:gd name="connsiteY2" fmla="*/ 0 h 22985897"/>
                <a:gd name="connsiteX3" fmla="*/ 15722641 w 15722641"/>
                <a:gd name="connsiteY3" fmla="*/ 2620493 h 22985897"/>
                <a:gd name="connsiteX4" fmla="*/ 15722641 w 15722641"/>
                <a:gd name="connsiteY4" fmla="*/ 20365404 h 22985897"/>
                <a:gd name="connsiteX5" fmla="*/ 13102148 w 15722641"/>
                <a:gd name="connsiteY5" fmla="*/ 22985897 h 22985897"/>
                <a:gd name="connsiteX6" fmla="*/ 2620493 w 15722641"/>
                <a:gd name="connsiteY6" fmla="*/ 22985897 h 22985897"/>
                <a:gd name="connsiteX7" fmla="*/ 0 w 15722641"/>
                <a:gd name="connsiteY7" fmla="*/ 20365404 h 22985897"/>
                <a:gd name="connsiteX8" fmla="*/ 0 w 15722641"/>
                <a:gd name="connsiteY8" fmla="*/ 2620493 h 2298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2641" h="22985897" fill="none" extrusionOk="0">
                  <a:moveTo>
                    <a:pt x="0" y="2620493"/>
                  </a:moveTo>
                  <a:cubicBezTo>
                    <a:pt x="-19550" y="1174451"/>
                    <a:pt x="1126490" y="265434"/>
                    <a:pt x="2620493" y="0"/>
                  </a:cubicBezTo>
                  <a:cubicBezTo>
                    <a:pt x="5094634" y="77600"/>
                    <a:pt x="9001710" y="-27269"/>
                    <a:pt x="13102148" y="0"/>
                  </a:cubicBezTo>
                  <a:cubicBezTo>
                    <a:pt x="14666776" y="-154829"/>
                    <a:pt x="15803749" y="1197112"/>
                    <a:pt x="15722641" y="2620493"/>
                  </a:cubicBezTo>
                  <a:cubicBezTo>
                    <a:pt x="15831641" y="10172683"/>
                    <a:pt x="15644432" y="15766431"/>
                    <a:pt x="15722641" y="20365404"/>
                  </a:cubicBezTo>
                  <a:cubicBezTo>
                    <a:pt x="15600438" y="21764858"/>
                    <a:pt x="14511243" y="23002728"/>
                    <a:pt x="13102148" y="22985897"/>
                  </a:cubicBezTo>
                  <a:cubicBezTo>
                    <a:pt x="11569892" y="23035074"/>
                    <a:pt x="5809124" y="22863195"/>
                    <a:pt x="2620493" y="22985897"/>
                  </a:cubicBezTo>
                  <a:cubicBezTo>
                    <a:pt x="1139946" y="23241554"/>
                    <a:pt x="-64416" y="21868125"/>
                    <a:pt x="0" y="20365404"/>
                  </a:cubicBezTo>
                  <a:cubicBezTo>
                    <a:pt x="47022" y="12841738"/>
                    <a:pt x="104569" y="9118873"/>
                    <a:pt x="0" y="2620493"/>
                  </a:cubicBezTo>
                  <a:close/>
                </a:path>
                <a:path w="15722641" h="22985897" stroke="0" extrusionOk="0">
                  <a:moveTo>
                    <a:pt x="0" y="2620493"/>
                  </a:moveTo>
                  <a:cubicBezTo>
                    <a:pt x="225637" y="1147444"/>
                    <a:pt x="1264660" y="-6101"/>
                    <a:pt x="2620493" y="0"/>
                  </a:cubicBezTo>
                  <a:cubicBezTo>
                    <a:pt x="4175034" y="-129276"/>
                    <a:pt x="11223090" y="-77778"/>
                    <a:pt x="13102148" y="0"/>
                  </a:cubicBezTo>
                  <a:cubicBezTo>
                    <a:pt x="14520385" y="-92517"/>
                    <a:pt x="15685969" y="1384693"/>
                    <a:pt x="15722641" y="2620493"/>
                  </a:cubicBezTo>
                  <a:cubicBezTo>
                    <a:pt x="15804240" y="8366018"/>
                    <a:pt x="15876941" y="12742598"/>
                    <a:pt x="15722641" y="20365404"/>
                  </a:cubicBezTo>
                  <a:cubicBezTo>
                    <a:pt x="15811412" y="21999873"/>
                    <a:pt x="14345404" y="23055229"/>
                    <a:pt x="13102148" y="22985897"/>
                  </a:cubicBezTo>
                  <a:cubicBezTo>
                    <a:pt x="10555575" y="23030117"/>
                    <a:pt x="5253325" y="22956515"/>
                    <a:pt x="2620493" y="22985897"/>
                  </a:cubicBezTo>
                  <a:cubicBezTo>
                    <a:pt x="1155357" y="22917206"/>
                    <a:pt x="-225696" y="21760499"/>
                    <a:pt x="0" y="20365404"/>
                  </a:cubicBezTo>
                  <a:cubicBezTo>
                    <a:pt x="-159954" y="17359132"/>
                    <a:pt x="22140" y="7602391"/>
                    <a:pt x="0" y="262049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55A378DE-AFDB-4FBA-98FA-BB136D02204B}"/>
                </a:ext>
              </a:extLst>
            </p:cNvPr>
            <p:cNvSpPr txBox="1"/>
            <p:nvPr/>
          </p:nvSpPr>
          <p:spPr>
            <a:xfrm>
              <a:off x="-719965" y="1468065"/>
              <a:ext cx="15508376" cy="2164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ra thăm vườn hoa của trường</a:t>
              </a:r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565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7830" y="24733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842A9D-F4B1-45C1-9770-BB14D4B67771}"/>
              </a:ext>
            </a:extLst>
          </p:cNvPr>
          <p:cNvGrpSpPr/>
          <p:nvPr/>
        </p:nvGrpSpPr>
        <p:grpSpPr>
          <a:xfrm>
            <a:off x="2962272" y="2173247"/>
            <a:ext cx="13312908" cy="6541874"/>
            <a:chOff x="5723446" y="9870561"/>
            <a:chExt cx="13732545" cy="30816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BE4050-1A7A-400F-8B19-142151C5C5E4}"/>
                </a:ext>
              </a:extLst>
            </p:cNvPr>
            <p:cNvSpPr txBox="1"/>
            <p:nvPr/>
          </p:nvSpPr>
          <p:spPr>
            <a:xfrm>
              <a:off x="5985675" y="9882212"/>
              <a:ext cx="13208088" cy="307002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34400" dirty="0">
                  <a:ln w="276225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latin typeface="UTM Mother" panose="02040603050506020204" pitchFamily="18" charset="0"/>
                </a:rPr>
                <a:t>khám phá</a:t>
              </a:r>
              <a:endParaRPr lang="en-US" sz="34400" dirty="0">
                <a:ln w="276225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UTM Mother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7CF9DB-A28D-49B9-9088-B64016FB6BAB}"/>
                </a:ext>
              </a:extLst>
            </p:cNvPr>
            <p:cNvSpPr txBox="1"/>
            <p:nvPr/>
          </p:nvSpPr>
          <p:spPr>
            <a:xfrm>
              <a:off x="5723446" y="9870561"/>
              <a:ext cx="13732545" cy="307002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306605"/>
                </a:avLst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344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vi-VN" sz="344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</a:t>
              </a:r>
              <a:r>
                <a:rPr lang="vi-VN" sz="344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m</a:t>
              </a:r>
              <a:r>
                <a:rPr lang="en-US" sz="344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vi-VN" sz="344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p</a:t>
              </a:r>
              <a:r>
                <a:rPr lang="vi-VN" sz="344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vi-VN" sz="344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 </a:t>
              </a:r>
              <a:endParaRPr lang="en-US" sz="34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E105BB57-B247-4027-A579-DB6C0A04779F}"/>
              </a:ext>
            </a:extLst>
          </p:cNvPr>
          <p:cNvSpPr/>
          <p:nvPr/>
        </p:nvSpPr>
        <p:spPr>
          <a:xfrm>
            <a:off x="10772071" y="3629353"/>
            <a:ext cx="4271992" cy="6698104"/>
          </a:xfrm>
          <a:custGeom>
            <a:avLst/>
            <a:gdLst/>
            <a:ahLst/>
            <a:cxnLst/>
            <a:rect l="l" t="t" r="r" b="b"/>
            <a:pathLst>
              <a:path w="6016382" h="8473777">
                <a:moveTo>
                  <a:pt x="0" y="0"/>
                </a:moveTo>
                <a:lnTo>
                  <a:pt x="6016382" y="0"/>
                </a:lnTo>
                <a:lnTo>
                  <a:pt x="6016382" y="8473777"/>
                </a:lnTo>
                <a:lnTo>
                  <a:pt x="0" y="847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1CE09492-3C2A-49E8-BB6C-3467A1B0A084}"/>
              </a:ext>
            </a:extLst>
          </p:cNvPr>
          <p:cNvSpPr/>
          <p:nvPr/>
        </p:nvSpPr>
        <p:spPr>
          <a:xfrm>
            <a:off x="4737554" y="3629353"/>
            <a:ext cx="6034517" cy="6657647"/>
          </a:xfrm>
          <a:custGeom>
            <a:avLst/>
            <a:gdLst/>
            <a:ahLst/>
            <a:cxnLst/>
            <a:rect l="l" t="t" r="r" b="b"/>
            <a:pathLst>
              <a:path w="8387183" h="8387183">
                <a:moveTo>
                  <a:pt x="0" y="0"/>
                </a:moveTo>
                <a:lnTo>
                  <a:pt x="8387183" y="0"/>
                </a:lnTo>
                <a:lnTo>
                  <a:pt x="8387183" y="8387183"/>
                </a:lnTo>
                <a:lnTo>
                  <a:pt x="0" y="83871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045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Nhóm 23">
            <a:extLst>
              <a:ext uri="{FF2B5EF4-FFF2-40B4-BE49-F238E27FC236}">
                <a16:creationId xmlns:a16="http://schemas.microsoft.com/office/drawing/2014/main" id="{0091C2DF-4B1F-4235-A0B5-D2E405BBBA76}"/>
              </a:ext>
            </a:extLst>
          </p:cNvPr>
          <p:cNvGrpSpPr/>
          <p:nvPr/>
        </p:nvGrpSpPr>
        <p:grpSpPr>
          <a:xfrm>
            <a:off x="2373337" y="1228920"/>
            <a:ext cx="4902055" cy="1143753"/>
            <a:chOff x="3666356" y="4496585"/>
            <a:chExt cx="4280542" cy="1458088"/>
          </a:xfrm>
        </p:grpSpPr>
        <p:sp>
          <p:nvSpPr>
            <p:cNvPr id="21" name="TextBox 67">
              <a:extLst>
                <a:ext uri="{FF2B5EF4-FFF2-40B4-BE49-F238E27FC236}">
                  <a16:creationId xmlns:a16="http://schemas.microsoft.com/office/drawing/2014/main" id="{389740BC-B200-4CD7-B019-1E0ACDA2064C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HOẠT ĐỘNG 1</a:t>
              </a:r>
            </a:p>
          </p:txBody>
        </p:sp>
        <p:sp>
          <p:nvSpPr>
            <p:cNvPr id="22" name="TextBox 67">
              <a:extLst>
                <a:ext uri="{FF2B5EF4-FFF2-40B4-BE49-F238E27FC236}">
                  <a16:creationId xmlns:a16="http://schemas.microsoft.com/office/drawing/2014/main" id="{96AF268F-2918-4197-9ABC-BF85BCD2ECF2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HOẠT ĐỘNG 1</a:t>
              </a:r>
            </a:p>
          </p:txBody>
        </p:sp>
      </p:grpSp>
      <p:sp>
        <p:nvSpPr>
          <p:cNvPr id="23" name="Hộp Văn bản 14">
            <a:extLst>
              <a:ext uri="{FF2B5EF4-FFF2-40B4-BE49-F238E27FC236}">
                <a16:creationId xmlns:a16="http://schemas.microsoft.com/office/drawing/2014/main" id="{34EA169A-54BA-4554-8864-152F290210BD}"/>
              </a:ext>
            </a:extLst>
          </p:cNvPr>
          <p:cNvSpPr txBox="1"/>
          <p:nvPr/>
        </p:nvSpPr>
        <p:spPr>
          <a:xfrm>
            <a:off x="8801175" y="2410773"/>
            <a:ext cx="815745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>
                <a:ln w="28575">
                  <a:solidFill>
                    <a:srgbClr val="0070C0"/>
                  </a:solidFill>
                </a:ln>
                <a:solidFill>
                  <a:srgbClr val="002060"/>
                </a:solidFill>
                <a:latin typeface="SVN-Hole Hearted" panose="020B0A06020104020203" pitchFamily="34" charset="0"/>
              </a:rPr>
              <a:t>Công việc chăm sóc hoa và cây cảnh trong chậu</a:t>
            </a:r>
            <a:endParaRPr lang="vi-VN" sz="9600" dirty="0">
              <a:ln w="28575">
                <a:solidFill>
                  <a:srgbClr val="0070C0"/>
                </a:solidFill>
              </a:ln>
              <a:solidFill>
                <a:srgbClr val="002060"/>
              </a:solidFill>
              <a:latin typeface="iCiel Pony" panose="02000000000000000000" pitchFamily="2" charset="0"/>
            </a:endParaRPr>
          </a:p>
        </p:txBody>
      </p:sp>
      <p:pic>
        <p:nvPicPr>
          <p:cNvPr id="1026" name="Picture 2" descr="Cát Xẻng PNG &amp; Cát Xẻng Transparent Clipart Miễn phí Tải về - Khách sạn  Panoramico Bãi biển Scauri, Xô và spade - cát xẻng.">
            <a:extLst>
              <a:ext uri="{FF2B5EF4-FFF2-40B4-BE49-F238E27FC236}">
                <a16:creationId xmlns:a16="http://schemas.microsoft.com/office/drawing/2014/main" id="{93BD6E45-0923-4D8F-8341-6C1883C7E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08" b="97308" l="1154" r="98462">
                        <a14:foregroundMark x1="6923" y1="25385" x2="28846" y2="66538"/>
                        <a14:foregroundMark x1="1923" y1="25769" x2="1923" y2="25769"/>
                        <a14:foregroundMark x1="43077" y1="17308" x2="41154" y2="26154"/>
                        <a14:foregroundMark x1="46154" y1="11538" x2="58846" y2="3846"/>
                        <a14:foregroundMark x1="92692" y1="23462" x2="93846" y2="31538"/>
                        <a14:foregroundMark x1="98462" y1="42692" x2="98462" y2="42692"/>
                        <a14:foregroundMark x1="55385" y1="73077" x2="57308" y2="83846"/>
                        <a14:foregroundMark x1="42308" y1="34231" x2="64615" y2="75769"/>
                        <a14:foregroundMark x1="40769" y1="30385" x2="40385" y2="51154"/>
                        <a14:foregroundMark x1="40385" y1="51154" x2="49231" y2="76923"/>
                        <a14:foregroundMark x1="49231" y1="76923" x2="50000" y2="77692"/>
                        <a14:foregroundMark x1="52308" y1="35385" x2="49615" y2="65769"/>
                        <a14:foregroundMark x1="49615" y1="65769" x2="50385" y2="73462"/>
                        <a14:foregroundMark x1="50385" y1="73462" x2="50385" y2="73462"/>
                        <a14:foregroundMark x1="68846" y1="2308" x2="76154" y2="2308"/>
                        <a14:foregroundMark x1="80385" y1="4615" x2="90769" y2="16538"/>
                        <a14:foregroundMark x1="90769" y1="16538" x2="92692" y2="20769"/>
                        <a14:foregroundMark x1="66154" y1="2308" x2="60385" y2="2308"/>
                        <a14:foregroundMark x1="13462" y1="70769" x2="13462" y2="70769"/>
                        <a14:foregroundMark x1="71538" y1="92308" x2="20385" y2="76154"/>
                        <a14:foregroundMark x1="20385" y1="76154" x2="16923" y2="68846"/>
                        <a14:foregroundMark x1="16923" y1="68846" x2="16923" y2="66154"/>
                        <a14:foregroundMark x1="14231" y1="76154" x2="24231" y2="92692"/>
                        <a14:foregroundMark x1="24231" y1="92692" x2="32692" y2="96538"/>
                        <a14:foregroundMark x1="32692" y1="96538" x2="50769" y2="89231"/>
                        <a14:foregroundMark x1="49615" y1="95000" x2="69231" y2="95769"/>
                        <a14:foregroundMark x1="69231" y1="95769" x2="81538" y2="95000"/>
                        <a14:foregroundMark x1="81538" y1="95000" x2="91154" y2="95385"/>
                        <a14:foregroundMark x1="93462" y1="86538" x2="84615" y2="92308"/>
                        <a14:foregroundMark x1="84615" y1="92308" x2="56538" y2="97308"/>
                        <a14:foregroundMark x1="56538" y1="97308" x2="45385" y2="96538"/>
                        <a14:foregroundMark x1="35385" y1="66923" x2="67692" y2="86923"/>
                        <a14:foregroundMark x1="67692" y1="86923" x2="90769" y2="93462"/>
                        <a14:foregroundMark x1="15000" y1="28846" x2="34231" y2="82308"/>
                        <a14:foregroundMark x1="34231" y1="82308" x2="35385" y2="83846"/>
                        <a14:foregroundMark x1="33846" y1="62692" x2="33077" y2="93077"/>
                        <a14:foregroundMark x1="31154" y1="58846" x2="42692" y2="55385"/>
                        <a14:foregroundMark x1="27308" y1="89231" x2="30000" y2="82692"/>
                        <a14:foregroundMark x1="11154" y1="22692" x2="3462" y2="23462"/>
                        <a14:foregroundMark x1="3462" y1="23462" x2="4231" y2="31538"/>
                        <a14:foregroundMark x1="4231" y1="31538" x2="20000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791" y="7721176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7DE123D9-27CC-4CC3-AC5A-294A20E3C2E9}"/>
              </a:ext>
            </a:extLst>
          </p:cNvPr>
          <p:cNvSpPr/>
          <p:nvPr/>
        </p:nvSpPr>
        <p:spPr>
          <a:xfrm>
            <a:off x="562791" y="514448"/>
            <a:ext cx="17162417" cy="9398357"/>
          </a:xfrm>
          <a:custGeom>
            <a:avLst/>
            <a:gdLst>
              <a:gd name="connsiteX0" fmla="*/ 0 w 17162417"/>
              <a:gd name="connsiteY0" fmla="*/ 1566424 h 9398357"/>
              <a:gd name="connsiteX1" fmla="*/ 1566424 w 17162417"/>
              <a:gd name="connsiteY1" fmla="*/ 0 h 9398357"/>
              <a:gd name="connsiteX2" fmla="*/ 15595993 w 17162417"/>
              <a:gd name="connsiteY2" fmla="*/ 0 h 9398357"/>
              <a:gd name="connsiteX3" fmla="*/ 17162417 w 17162417"/>
              <a:gd name="connsiteY3" fmla="*/ 1566424 h 9398357"/>
              <a:gd name="connsiteX4" fmla="*/ 17162417 w 17162417"/>
              <a:gd name="connsiteY4" fmla="*/ 7831933 h 9398357"/>
              <a:gd name="connsiteX5" fmla="*/ 15595993 w 17162417"/>
              <a:gd name="connsiteY5" fmla="*/ 9398357 h 9398357"/>
              <a:gd name="connsiteX6" fmla="*/ 1566424 w 17162417"/>
              <a:gd name="connsiteY6" fmla="*/ 9398357 h 9398357"/>
              <a:gd name="connsiteX7" fmla="*/ 0 w 17162417"/>
              <a:gd name="connsiteY7" fmla="*/ 7831933 h 9398357"/>
              <a:gd name="connsiteX8" fmla="*/ 0 w 17162417"/>
              <a:gd name="connsiteY8" fmla="*/ 1566424 h 939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62417" h="9398357" fill="none" extrusionOk="0">
                <a:moveTo>
                  <a:pt x="0" y="1566424"/>
                </a:moveTo>
                <a:cubicBezTo>
                  <a:pt x="-118959" y="708709"/>
                  <a:pt x="692375" y="50748"/>
                  <a:pt x="1566424" y="0"/>
                </a:cubicBezTo>
                <a:cubicBezTo>
                  <a:pt x="4935792" y="77600"/>
                  <a:pt x="10744582" y="-27269"/>
                  <a:pt x="15595993" y="0"/>
                </a:cubicBezTo>
                <a:cubicBezTo>
                  <a:pt x="16539031" y="-102797"/>
                  <a:pt x="17246558" y="726082"/>
                  <a:pt x="17162417" y="1566424"/>
                </a:cubicBezTo>
                <a:cubicBezTo>
                  <a:pt x="17271417" y="2378444"/>
                  <a:pt x="17084208" y="6250416"/>
                  <a:pt x="17162417" y="7831933"/>
                </a:cubicBezTo>
                <a:cubicBezTo>
                  <a:pt x="17003215" y="8634767"/>
                  <a:pt x="16350366" y="9447195"/>
                  <a:pt x="15595993" y="9398357"/>
                </a:cubicBezTo>
                <a:cubicBezTo>
                  <a:pt x="13298176" y="9447534"/>
                  <a:pt x="3258378" y="9275655"/>
                  <a:pt x="1566424" y="9398357"/>
                </a:cubicBezTo>
                <a:cubicBezTo>
                  <a:pt x="690564" y="9480905"/>
                  <a:pt x="-10778" y="8706325"/>
                  <a:pt x="0" y="7831933"/>
                </a:cubicBezTo>
                <a:cubicBezTo>
                  <a:pt x="47022" y="7095241"/>
                  <a:pt x="104569" y="4404406"/>
                  <a:pt x="0" y="1566424"/>
                </a:cubicBezTo>
                <a:close/>
              </a:path>
              <a:path w="17162417" h="9398357" stroke="0" extrusionOk="0">
                <a:moveTo>
                  <a:pt x="0" y="1566424"/>
                </a:moveTo>
                <a:cubicBezTo>
                  <a:pt x="22683" y="698719"/>
                  <a:pt x="839285" y="-9207"/>
                  <a:pt x="1566424" y="0"/>
                </a:cubicBezTo>
                <a:cubicBezTo>
                  <a:pt x="6170295" y="-129276"/>
                  <a:pt x="10631946" y="-77778"/>
                  <a:pt x="15595993" y="0"/>
                </a:cubicBezTo>
                <a:cubicBezTo>
                  <a:pt x="16431025" y="-95896"/>
                  <a:pt x="17141032" y="824624"/>
                  <a:pt x="17162417" y="1566424"/>
                </a:cubicBezTo>
                <a:cubicBezTo>
                  <a:pt x="17244016" y="3734801"/>
                  <a:pt x="17316717" y="6446473"/>
                  <a:pt x="17162417" y="7831933"/>
                </a:cubicBezTo>
                <a:cubicBezTo>
                  <a:pt x="17195647" y="8767123"/>
                  <a:pt x="16449009" y="9402468"/>
                  <a:pt x="15595993" y="9398357"/>
                </a:cubicBezTo>
                <a:cubicBezTo>
                  <a:pt x="10691726" y="9442577"/>
                  <a:pt x="7118455" y="9368975"/>
                  <a:pt x="1566424" y="9398357"/>
                </a:cubicBezTo>
                <a:cubicBezTo>
                  <a:pt x="660777" y="9242613"/>
                  <a:pt x="-75866" y="8679511"/>
                  <a:pt x="0" y="7831933"/>
                </a:cubicBezTo>
                <a:cubicBezTo>
                  <a:pt x="-159954" y="5592135"/>
                  <a:pt x="22140" y="4053819"/>
                  <a:pt x="0" y="15664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92D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D885B6-3729-4E2A-BA60-A01E88F1F8EC}"/>
              </a:ext>
            </a:extLst>
          </p:cNvPr>
          <p:cNvGrpSpPr/>
          <p:nvPr/>
        </p:nvGrpSpPr>
        <p:grpSpPr>
          <a:xfrm>
            <a:off x="1681422" y="727404"/>
            <a:ext cx="14925154" cy="1569660"/>
            <a:chOff x="418709" y="987388"/>
            <a:chExt cx="10144977" cy="10713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0C7A6F-FB4B-4466-88BC-5904788F159E}"/>
                </a:ext>
              </a:extLst>
            </p:cNvPr>
            <p:cNvSpPr txBox="1"/>
            <p:nvPr/>
          </p:nvSpPr>
          <p:spPr>
            <a:xfrm>
              <a:off x="991437" y="987388"/>
              <a:ext cx="9572249" cy="10713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đọc các thông tin trong bảng, quan sát các hình dưới đây và chọn hình minh họa phù hợp với mô tả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743DB4-C158-473A-8FB2-F2A98B4C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835" t="4199" r="8035" b="5133"/>
            <a:stretch/>
          </p:blipFill>
          <p:spPr>
            <a:xfrm>
              <a:off x="418709" y="987388"/>
              <a:ext cx="572728" cy="583742"/>
            </a:xfrm>
            <a:prstGeom prst="ellipse">
              <a:avLst/>
            </a:prstGeom>
          </p:spPr>
        </p:pic>
      </p:grpSp>
      <p:sp>
        <p:nvSpPr>
          <p:cNvPr id="23" name="Freeform 27">
            <a:extLst>
              <a:ext uri="{FF2B5EF4-FFF2-40B4-BE49-F238E27FC236}">
                <a16:creationId xmlns:a16="http://schemas.microsoft.com/office/drawing/2014/main" id="{0DABC565-716C-4CDD-B2F7-685274129E87}"/>
              </a:ext>
            </a:extLst>
          </p:cNvPr>
          <p:cNvSpPr/>
          <p:nvPr/>
        </p:nvSpPr>
        <p:spPr>
          <a:xfrm>
            <a:off x="9624755" y="9029699"/>
            <a:ext cx="3259774" cy="1386382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831836C5-6CC6-4E2F-BCB4-285D43521D88}"/>
              </a:ext>
            </a:extLst>
          </p:cNvPr>
          <p:cNvSpPr/>
          <p:nvPr/>
        </p:nvSpPr>
        <p:spPr>
          <a:xfrm>
            <a:off x="4511013" y="9029699"/>
            <a:ext cx="3259773" cy="1386381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FE708179-5B95-47F6-AABA-159FA73F0F2B}"/>
              </a:ext>
            </a:extLst>
          </p:cNvPr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BC4C0C51-24A2-4ADF-8156-F4280D3B9757}"/>
              </a:ext>
            </a:extLst>
          </p:cNvPr>
          <p:cNvSpPr/>
          <p:nvPr/>
        </p:nvSpPr>
        <p:spPr>
          <a:xfrm>
            <a:off x="-1" y="5127856"/>
            <a:ext cx="3047999" cy="5372100"/>
          </a:xfrm>
          <a:custGeom>
            <a:avLst/>
            <a:gdLst/>
            <a:ahLst/>
            <a:cxnLst/>
            <a:rect l="l" t="t" r="r" b="b"/>
            <a:pathLst>
              <a:path w="5821605" h="9043269">
                <a:moveTo>
                  <a:pt x="0" y="0"/>
                </a:moveTo>
                <a:lnTo>
                  <a:pt x="5821605" y="0"/>
                </a:lnTo>
                <a:lnTo>
                  <a:pt x="5821605" y="9043269"/>
                </a:lnTo>
                <a:lnTo>
                  <a:pt x="0" y="90432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F4B4B467-2ACA-4CB2-BD57-99201081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111452"/>
              </p:ext>
            </p:extLst>
          </p:nvPr>
        </p:nvGraphicFramePr>
        <p:xfrm>
          <a:off x="2524012" y="2384850"/>
          <a:ext cx="15001989" cy="743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454">
                  <a:extLst>
                    <a:ext uri="{9D8B030D-6E8A-4147-A177-3AD203B41FA5}">
                      <a16:colId xmlns:a16="http://schemas.microsoft.com/office/drawing/2014/main" val="2074360579"/>
                    </a:ext>
                  </a:extLst>
                </a:gridCol>
                <a:gridCol w="11156134">
                  <a:extLst>
                    <a:ext uri="{9D8B030D-6E8A-4147-A177-3AD203B41FA5}">
                      <a16:colId xmlns:a16="http://schemas.microsoft.com/office/drawing/2014/main" val="1093929406"/>
                    </a:ext>
                  </a:extLst>
                </a:gridCol>
                <a:gridCol w="2819401">
                  <a:extLst>
                    <a:ext uri="{9D8B030D-6E8A-4147-A177-3AD203B41FA5}">
                      <a16:colId xmlns:a16="http://schemas.microsoft.com/office/drawing/2014/main" val="1059727868"/>
                    </a:ext>
                  </a:extLst>
                </a:gridCol>
              </a:tblGrid>
              <a:tr h="1539450">
                <a:tc gridSpan="3"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 công việc chủ yếu </a:t>
                      </a:r>
                    </a:p>
                    <a:p>
                      <a:pPr algn="ctr"/>
                      <a:r>
                        <a:rPr lang="vi-VN" sz="4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 chăm sóc hoa và cây cảnh trong chậu</a:t>
                      </a:r>
                      <a:endParaRPr lang="en-US" sz="4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324979"/>
                  </a:ext>
                </a:extLst>
              </a:tr>
              <a:tr h="128037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 tả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minh họa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90298"/>
                  </a:ext>
                </a:extLst>
              </a:tr>
              <a:tr h="1846925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Tưới, tiêu nước: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Tưới nước đủ ẩm cho cây trồng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 dụng chậu có lỗ ở đáy để tiêu nước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04641"/>
                  </a:ext>
                </a:extLst>
              </a:tr>
              <a:tr h="1846925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Tỉa, giặm: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Tỉa bớt cây yếu, cành, lá héo, úa hoặc bị sâu.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Giặm: thêm cây vào những chỗ mọc thưa (đối với những chậu trồng 1 cây thì bỏ qua bước này).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003701"/>
                  </a:ext>
                </a:extLst>
              </a:tr>
            </a:tbl>
          </a:graphicData>
        </a:graphic>
      </p:graphicFrame>
      <p:pic>
        <p:nvPicPr>
          <p:cNvPr id="3076" name="Picture 4" descr="moobilplus GIFs on GIPHY - Be Animated">
            <a:extLst>
              <a:ext uri="{FF2B5EF4-FFF2-40B4-BE49-F238E27FC236}">
                <a16:creationId xmlns:a16="http://schemas.microsoft.com/office/drawing/2014/main" id="{07A459A7-3DB8-40E6-82F7-E21D4B67C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5676900"/>
            <a:ext cx="1357152" cy="13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obilplus GIFs on GIPHY - Be Animated">
            <a:extLst>
              <a:ext uri="{FF2B5EF4-FFF2-40B4-BE49-F238E27FC236}">
                <a16:creationId xmlns:a16="http://schemas.microsoft.com/office/drawing/2014/main" id="{AF5EE2CE-D815-4008-84F8-C5B12CBB40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862" y="7892720"/>
            <a:ext cx="1357152" cy="13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0DABC565-716C-4CDD-B2F7-685274129E87}"/>
              </a:ext>
            </a:extLst>
          </p:cNvPr>
          <p:cNvSpPr/>
          <p:nvPr/>
        </p:nvSpPr>
        <p:spPr>
          <a:xfrm>
            <a:off x="9624755" y="9029699"/>
            <a:ext cx="3259774" cy="1386382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157" b="-117256"/>
            </a:stretch>
          </a:blipFill>
        </p:spPr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831836C5-6CC6-4E2F-BCB4-285D43521D88}"/>
              </a:ext>
            </a:extLst>
          </p:cNvPr>
          <p:cNvSpPr/>
          <p:nvPr/>
        </p:nvSpPr>
        <p:spPr>
          <a:xfrm>
            <a:off x="4511013" y="9029699"/>
            <a:ext cx="3259773" cy="1386381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157" b="-117256"/>
            </a:stretch>
          </a:blipFill>
        </p:spPr>
      </p:sp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F4B4B467-2ACA-4CB2-BD57-99201081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067976"/>
              </p:ext>
            </p:extLst>
          </p:nvPr>
        </p:nvGraphicFramePr>
        <p:xfrm>
          <a:off x="381000" y="419101"/>
          <a:ext cx="17526000" cy="10104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150">
                  <a:extLst>
                    <a:ext uri="{9D8B030D-6E8A-4147-A177-3AD203B41FA5}">
                      <a16:colId xmlns:a16="http://schemas.microsoft.com/office/drawing/2014/main" val="2074360579"/>
                    </a:ext>
                  </a:extLst>
                </a:gridCol>
                <a:gridCol w="13583650">
                  <a:extLst>
                    <a:ext uri="{9D8B030D-6E8A-4147-A177-3AD203B41FA5}">
                      <a16:colId xmlns:a16="http://schemas.microsoft.com/office/drawing/2014/main" val="109392940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59727868"/>
                    </a:ext>
                  </a:extLst>
                </a:gridCol>
              </a:tblGrid>
              <a:tr h="1354075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 tả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minh họa</a:t>
                      </a:r>
                      <a:endParaRPr lang="en-US" sz="4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90298"/>
                  </a:ext>
                </a:extLst>
              </a:tr>
              <a:tr h="1815037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cỏ, vun xới: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Loại bỏ cỏ dại mọc trong chậu.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xốp giá thể và bổ sung giá thể vào chậu.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04641"/>
                  </a:ext>
                </a:extLst>
              </a:tr>
              <a:tr h="2967442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Bón phân: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Bón phân định kì cho hoa, cây cảnh.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Bón bổ sung khi thấy hoa, cây cảnh vàng lá, không đều màu,...Lượng phân bón tùy thuộc vào tình trạng của hoa, cây cảnh.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003701"/>
                  </a:ext>
                </a:extLst>
              </a:tr>
              <a:tr h="1238835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ánh sáng: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Đặt cây ở nơi đủ ánh sáng.</a:t>
                      </a: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331307"/>
                  </a:ext>
                </a:extLst>
              </a:tr>
              <a:tr h="2302010"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b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Bắt sâu, vệ sinh cây: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-Bắt sâu: thường xuyên kiểm tra lá, hoa để phát hiện và bắt sâu.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vi-VN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Vệ sinh cây: dùng khăn ẩm để lau lá.</a:t>
                      </a: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456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181914"/>
                  </a:ext>
                </a:extLst>
              </a:tr>
            </a:tbl>
          </a:graphicData>
        </a:graphic>
      </p:graphicFrame>
      <p:sp>
        <p:nvSpPr>
          <p:cNvPr id="25" name="Freeform 29">
            <a:extLst>
              <a:ext uri="{FF2B5EF4-FFF2-40B4-BE49-F238E27FC236}">
                <a16:creationId xmlns:a16="http://schemas.microsoft.com/office/drawing/2014/main" id="{FE708179-5B95-47F6-AABA-159FA73F0F2B}"/>
              </a:ext>
            </a:extLst>
          </p:cNvPr>
          <p:cNvSpPr/>
          <p:nvPr/>
        </p:nvSpPr>
        <p:spPr>
          <a:xfrm>
            <a:off x="16802294" y="8430845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0241"/>
            </a:stretch>
          </a:blipFill>
        </p:spPr>
      </p:sp>
      <p:pic>
        <p:nvPicPr>
          <p:cNvPr id="13" name="Picture 4" descr="moobilplus GIFs on GIPHY - Be Animated">
            <a:extLst>
              <a:ext uri="{FF2B5EF4-FFF2-40B4-BE49-F238E27FC236}">
                <a16:creationId xmlns:a16="http://schemas.microsoft.com/office/drawing/2014/main" id="{0D6CEFD4-8AF7-40A0-BC31-A455AD610A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2095500"/>
            <a:ext cx="1357152" cy="13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oobilplus GIFs on GIPHY - Be Animated">
            <a:extLst>
              <a:ext uri="{FF2B5EF4-FFF2-40B4-BE49-F238E27FC236}">
                <a16:creationId xmlns:a16="http://schemas.microsoft.com/office/drawing/2014/main" id="{C896D977-3E10-437B-B168-808667B81D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316" y="4450475"/>
            <a:ext cx="1357152" cy="13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oobilplus GIFs on GIPHY - Be Animated">
            <a:extLst>
              <a:ext uri="{FF2B5EF4-FFF2-40B4-BE49-F238E27FC236}">
                <a16:creationId xmlns:a16="http://schemas.microsoft.com/office/drawing/2014/main" id="{C14F4E78-6B4D-49AE-B03A-C1E702E543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316" y="6908996"/>
            <a:ext cx="1357152" cy="13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oobilplus GIFs on GIPHY - Be Animated">
            <a:extLst>
              <a:ext uri="{FF2B5EF4-FFF2-40B4-BE49-F238E27FC236}">
                <a16:creationId xmlns:a16="http://schemas.microsoft.com/office/drawing/2014/main" id="{C6FB5586-05ED-468F-A527-1E5F24DE47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8767838"/>
            <a:ext cx="1357152" cy="13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05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941</Words>
  <Application>Microsoft Office PowerPoint</Application>
  <PresentationFormat>Custom</PresentationFormat>
  <Paragraphs>146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SVN-Hole Hearted</vt:lpstr>
      <vt:lpstr>SVN-Gretoon</vt:lpstr>
      <vt:lpstr>iCiel Pony</vt:lpstr>
      <vt:lpstr>Arial</vt:lpstr>
      <vt:lpstr>AvantGarde</vt:lpstr>
      <vt:lpstr>#9Slide07 SVNBeachwood Sans</vt:lpstr>
      <vt:lpstr>SVN-ARCO Typography</vt:lpstr>
      <vt:lpstr>UTM Mother</vt:lpstr>
      <vt:lpstr>Calibri</vt:lpstr>
      <vt:lpstr>SVN-Apple</vt:lpstr>
      <vt:lpstr>LNTH-LuoLuoNotangYuanTi 1</vt:lpstr>
      <vt:lpstr>UVN Banh Mi</vt:lpstr>
      <vt:lpstr>SVN-Poky's</vt:lpstr>
      <vt:lpstr>#9Slide05 Phobia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31</cp:revision>
  <dcterms:created xsi:type="dcterms:W3CDTF">2006-08-16T00:00:00Z</dcterms:created>
  <dcterms:modified xsi:type="dcterms:W3CDTF">2024-12-28T12:51:31Z</dcterms:modified>
  <dc:identifier>DAFqdpvgXEY</dc:identifier>
</cp:coreProperties>
</file>