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693" r:id="rId3"/>
  </p:sldMasterIdLst>
  <p:notesMasterIdLst>
    <p:notesMasterId r:id="rId23"/>
  </p:notesMasterIdLst>
  <p:sldIdLst>
    <p:sldId id="256" r:id="rId4"/>
    <p:sldId id="306" r:id="rId5"/>
    <p:sldId id="449" r:id="rId6"/>
    <p:sldId id="260" r:id="rId7"/>
    <p:sldId id="276" r:id="rId8"/>
    <p:sldId id="277" r:id="rId9"/>
    <p:sldId id="450" r:id="rId10"/>
    <p:sldId id="310" r:id="rId11"/>
    <p:sldId id="311" r:id="rId12"/>
    <p:sldId id="312" r:id="rId13"/>
    <p:sldId id="313" r:id="rId14"/>
    <p:sldId id="314" r:id="rId15"/>
    <p:sldId id="335" r:id="rId16"/>
    <p:sldId id="336" r:id="rId17"/>
    <p:sldId id="337" r:id="rId18"/>
    <p:sldId id="338" r:id="rId19"/>
    <p:sldId id="451" r:id="rId20"/>
    <p:sldId id="301" r:id="rId21"/>
    <p:sldId id="30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8" autoAdjust="0"/>
    <p:restoredTop sz="86653" autoAdjust="0"/>
  </p:normalViewPr>
  <p:slideViewPr>
    <p:cSldViewPr snapToGrid="0">
      <p:cViewPr varScale="1">
        <p:scale>
          <a:sx n="112" d="100"/>
          <a:sy n="112" d="100"/>
        </p:scale>
        <p:origin x="4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2024/12/28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1C4770-9C39-4C80-B89B-EFB00B5CB0F8}" type="slidenum">
              <a:rPr lang="zh-CN" altLang="en-US" smtClean="0"/>
              <a:t>1</a:t>
            </a:fld>
            <a:endParaRPr lang="zh-CN" altLang="en-US"/>
          </a:p>
        </p:txBody>
      </p:sp>
    </p:spTree>
    <p:extLst>
      <p:ext uri="{BB962C8B-B14F-4D97-AF65-F5344CB8AC3E}">
        <p14:creationId xmlns:p14="http://schemas.microsoft.com/office/powerpoint/2010/main" val="365157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6312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1777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246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107A1-8D91-4F19-8C49-3616B592E2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ACFFC1-611E-4B78-9162-46F46632908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FAB175A-07F1-4297-ACF1-D9DC0EC721DA}"/>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F32C74A8-842A-4263-873D-918409CFF2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4A18E6-F756-4288-A996-D7F1D26731B6}"/>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90353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709EF-388F-42F3-BCA4-0C84390324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55D42C-7E1F-4180-9E41-898FD8505A4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B2A40C-D188-4DA0-AEE4-F32A905D5947}"/>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2DCA09B3-3A55-49A9-9191-CB3FB99469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1C4C1DA-9F32-4137-BA2B-18552A8FC54F}"/>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13628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2F4DF-40BB-4832-BECE-F154C71515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18E074-A62F-475E-98A8-CE1F211DDA4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E82FF87-AA61-4D74-B97D-673B85EEE798}"/>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EB877B29-92EB-4B99-AD19-079E52E401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76DC316-540A-4C83-A2D8-C3F6679448B5}"/>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606603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0D36-0054-4E40-BD96-5364A9A9EB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571F7E-3849-4064-9E62-ED725083BE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ABD8539-397B-42FD-9CA4-16719866188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D0CF47C-1C76-49C9-9614-CD7D909EE84C}"/>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6" name="页脚占位符 5">
            <a:extLst>
              <a:ext uri="{FF2B5EF4-FFF2-40B4-BE49-F238E27FC236}">
                <a16:creationId xmlns:a16="http://schemas.microsoft.com/office/drawing/2014/main" id="{E82B2ED9-6094-41B2-BBFF-C544F6CB89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6886DAF-CEAC-4172-8B6C-DA0416766912}"/>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294854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1265F-4091-446E-BDB0-4208830A6C6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DBF47C-0158-494B-B350-3F6FD25DAB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3C2D9D-7C87-412A-84CF-14D17B31656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EEE5E4-AE99-4A13-A5F1-0E8EE807097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CEC5CD-EA10-4128-9595-82E6D5BE20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7A6FA6-15D9-4741-972D-9C091BF9FFB8}"/>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8" name="页脚占位符 7">
            <a:extLst>
              <a:ext uri="{FF2B5EF4-FFF2-40B4-BE49-F238E27FC236}">
                <a16:creationId xmlns:a16="http://schemas.microsoft.com/office/drawing/2014/main" id="{6DCA3FAB-54E3-4CCE-B6CE-C6AE95866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CF2D57D-CAB8-435D-886D-0BED4E92AD84}"/>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519109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AC592-FA39-411C-90BA-67D8B14E77B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0F914B-3E1C-4C30-9CDF-96416EE23417}"/>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4" name="页脚占位符 3">
            <a:extLst>
              <a:ext uri="{FF2B5EF4-FFF2-40B4-BE49-F238E27FC236}">
                <a16:creationId xmlns:a16="http://schemas.microsoft.com/office/drawing/2014/main" id="{6F750ACF-6704-4D0B-9668-9357A8B5B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6C6CE5-9C6B-4A13-BD8A-16CDBC1579A7}"/>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19914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7709E7-2271-43BC-9564-A1F48E7C463B}"/>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3" name="页脚占位符 2">
            <a:extLst>
              <a:ext uri="{FF2B5EF4-FFF2-40B4-BE49-F238E27FC236}">
                <a16:creationId xmlns:a16="http://schemas.microsoft.com/office/drawing/2014/main" id="{5AEF4015-435E-41A2-8984-0DD6CCD0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564DF8B-2BA4-43EB-8A8E-E1C321FB0DD4}"/>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212283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31A48-6793-4E63-AEF6-54A180A7FD3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A8B90D-E6C5-40E0-9376-67F934488B8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DA1D69-5472-4D75-BE14-5C60040AEF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5DA09B-BDF7-41E6-86F9-A202825FCA96}"/>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6" name="页脚占位符 5">
            <a:extLst>
              <a:ext uri="{FF2B5EF4-FFF2-40B4-BE49-F238E27FC236}">
                <a16:creationId xmlns:a16="http://schemas.microsoft.com/office/drawing/2014/main" id="{1C0C52FF-7D77-4057-8F9E-871E9D8DF3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012A79-B940-487C-8447-F9818CC1BE31}"/>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81342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E5E0-F37C-4745-937F-5A150264AC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DDC66DB-B336-41F5-BC7E-5BD01E5D01D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8A8DAB-02C2-4C41-A5A6-7279DF524F2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B2E867-D917-40C6-B755-F9AB3F880386}"/>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6" name="页脚占位符 5">
            <a:extLst>
              <a:ext uri="{FF2B5EF4-FFF2-40B4-BE49-F238E27FC236}">
                <a16:creationId xmlns:a16="http://schemas.microsoft.com/office/drawing/2014/main" id="{DE5100C9-0EEA-409A-A888-CE14C9B930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6CDBE3A-5D71-4168-8A86-566154C4B6F9}"/>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054608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9DE8A-3A0F-4F7A-953A-23507EE15F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1BEE3A-7B59-46C0-9357-694C5218524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55DD2F-95C6-4580-8581-3EA9678967DC}"/>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6CFEF092-3032-4049-AAE8-FF57A1DA10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F5F7BAE-3857-46FC-A5E9-CACC6C34D479}"/>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756114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02AFA98-C266-4F5A-919A-799BB9E38E5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807F23-8D0D-46A4-B687-4D043BB4E0D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74936E-FCBA-40F2-A47B-8B2CBCC14339}"/>
              </a:ext>
            </a:extLst>
          </p:cNvPr>
          <p:cNvSpPr>
            <a:spLocks noGrp="1"/>
          </p:cNvSpPr>
          <p:nvPr>
            <p:ph type="dt" sz="half" idx="10"/>
          </p:nvPr>
        </p:nvSpPr>
        <p:spPr>
          <a:xfrm>
            <a:off x="838200" y="6356350"/>
            <a:ext cx="2743200" cy="365125"/>
          </a:xfrm>
          <a:prstGeom prst="rect">
            <a:avLst/>
          </a:prstGeom>
        </p:spPr>
        <p:txBody>
          <a:bodyPr/>
          <a:lstStyle/>
          <a:p>
            <a:fld id="{FE3666F3-27B8-41CD-B032-F2C458595DFC}"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DE724377-CA2C-455F-872F-63E2F66C2C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36901D-ACDF-4B9D-BF2B-88F8B5031456}"/>
              </a:ext>
            </a:extLst>
          </p:cNvPr>
          <p:cNvSpPr>
            <a:spLocks noGrp="1"/>
          </p:cNvSpPr>
          <p:nvPr>
            <p:ph type="sldNum" sz="quarter" idx="12"/>
          </p:nvPr>
        </p:nvSpPr>
        <p:spPr>
          <a:xfrm>
            <a:off x="8610600" y="6356350"/>
            <a:ext cx="2743200" cy="365125"/>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278014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B248-54D4-4F0E-BABA-E1DC444BBC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DF15D-E8FC-41F3-BBD4-790CAF3597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353D4-3238-4050-82BC-840A68F9BBAD}"/>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E56BC86E-9340-46E5-9C21-9D19C5DDB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BEF5C-BF0C-424D-8C08-63AE21523DBE}"/>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978914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17CC-8DC7-4BFF-A5C4-85A898951B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BBA0A-2590-4748-BFA9-D27CF3D90B38}"/>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6B612-0378-49C9-85F5-6ECA0D675EB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F450D880-CD23-48B0-9273-350BA73C3E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EF1A1-591B-4E6B-97BE-EF2A47F077C5}"/>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523057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76D4-995B-4FBE-B35E-B80B406F61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EC984-9BB8-4722-B447-021CD571FA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86B3F0-F6B7-4E8D-A6EE-9D5101BF4AA3}"/>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391112C2-8787-4CD3-9C73-07B76D42C5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FC27CC-A7A0-4BD7-B13A-3EF487D4C10C}"/>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947133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94AB-F9B3-4536-91F2-51A63C39C5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661FB1-0CAE-4310-A89D-7C67CEF08F5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1C00C-60B1-4515-BB92-1DF47A20A9D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A28A9-6417-4233-9957-74916994AE3D}"/>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6" name="Footer Placeholder 5">
            <a:extLst>
              <a:ext uri="{FF2B5EF4-FFF2-40B4-BE49-F238E27FC236}">
                <a16:creationId xmlns:a16="http://schemas.microsoft.com/office/drawing/2014/main" id="{215989E8-EF3A-4345-8346-43CA8D1ECB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DFC894-2419-4DAE-889A-3EE2C5133CDB}"/>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123192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B084-6896-4CC4-BFF2-A317542F26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A95718-11C3-4018-BC36-AB92BA3F16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011DE0-E8D2-4C5D-8897-1175CC5A83EC}"/>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CB9F0-5B33-4F21-B0C8-6C195DFF18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83E746-3EA2-447D-9B6F-AFB7D88C8039}"/>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92D6E-0467-42A6-A525-BC3241BDE7A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8" name="Footer Placeholder 7">
            <a:extLst>
              <a:ext uri="{FF2B5EF4-FFF2-40B4-BE49-F238E27FC236}">
                <a16:creationId xmlns:a16="http://schemas.microsoft.com/office/drawing/2014/main" id="{5E50F8B4-A650-4E59-A383-3FFE060BF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0C139F-2F1A-488A-A0E9-E4BB6937B14D}"/>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4182105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12C0-89AC-40A0-B24A-D51C9611F7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E69DB9-0B0B-475A-9B56-9DCA85A24063}"/>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4" name="Footer Placeholder 3">
            <a:extLst>
              <a:ext uri="{FF2B5EF4-FFF2-40B4-BE49-F238E27FC236}">
                <a16:creationId xmlns:a16="http://schemas.microsoft.com/office/drawing/2014/main" id="{429FA749-0F2E-4F9B-919D-889CABA20E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595A53-123F-4643-A4C8-16F705FFF4BA}"/>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263250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74797-4846-4170-9FE6-1D2B0227EB4B}"/>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3" name="Footer Placeholder 2">
            <a:extLst>
              <a:ext uri="{FF2B5EF4-FFF2-40B4-BE49-F238E27FC236}">
                <a16:creationId xmlns:a16="http://schemas.microsoft.com/office/drawing/2014/main" id="{74D74A61-4AE9-48D6-8C93-C41C4D0EC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63257B-D294-448F-B627-4BFA3459DFD9}"/>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99356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3967-0561-4D8D-9137-ECFBD47369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A02FB-3AD1-45EC-8A7F-C949E5BE62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AA7C7-FA52-4362-A424-727EF17D10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4F2B6F-4C81-43A7-8FA5-2FCA8B5731F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6" name="Footer Placeholder 5">
            <a:extLst>
              <a:ext uri="{FF2B5EF4-FFF2-40B4-BE49-F238E27FC236}">
                <a16:creationId xmlns:a16="http://schemas.microsoft.com/office/drawing/2014/main" id="{E66D5B9C-F991-4267-8EFE-1BB957FFF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510C75-D402-4FA7-87BF-81457A9ED063}"/>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368954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E559-3A20-4DDA-95CF-F318CF3A5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87590-83AF-4601-8E28-0A79B22CD8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D679F-B295-48EE-BB29-96F83FF7AF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8FCE7E-5F88-4E5A-8A17-82994D853A05}"/>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6" name="Footer Placeholder 5">
            <a:extLst>
              <a:ext uri="{FF2B5EF4-FFF2-40B4-BE49-F238E27FC236}">
                <a16:creationId xmlns:a16="http://schemas.microsoft.com/office/drawing/2014/main" id="{21E6C912-0595-424A-B0B4-B7F70CA3F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1F3DFC-64DD-49EF-AFC4-CA7390564120}"/>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795196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BD1A-4941-49F2-A8F5-87EB087F0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8DD0A-AC59-40F6-AA9C-37038AA747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70CBB-FF3F-4B56-B0D5-3A214CD0CF19}"/>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C87E013F-18BD-46DF-B2F2-83B79B5C96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7B22B2-8923-4D6F-BB76-1A4D70EDAB03}"/>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892197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741DEE-8FCC-46D6-A94F-2DAB2D99614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E2AFF-528B-4425-B543-3EA987B126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71F15-73B7-4150-87A5-DC606D3AB688}"/>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DA4E9483-6C92-44F0-9823-15ECD16E1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4F5B86-6B69-4906-B7A2-7D2679DED7C1}"/>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85530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1D9C283-02BB-B5D0-C681-DFA4E88F3F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5B43"/>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97422EF-33D7-46C9-B993-E4CDF2E822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676346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861D801F-9807-7792-1C20-67A735A9AE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355774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id="{9F1B2730-E457-47B8-ABC9-6BA5156EE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36771"/>
            <a:ext cx="12192000" cy="4406900"/>
          </a:xfrm>
          <a:prstGeom prst="rect">
            <a:avLst/>
          </a:prstGeom>
        </p:spPr>
      </p:pic>
      <p:pic>
        <p:nvPicPr>
          <p:cNvPr id="13" name="图片 10">
            <a:extLst>
              <a:ext uri="{FF2B5EF4-FFF2-40B4-BE49-F238E27FC236}">
                <a16:creationId xmlns:a16="http://schemas.microsoft.com/office/drawing/2014/main" id="{CEA6FB04-6A8F-40FB-800C-A72F14EA9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DD2585F7-ECD9-AE28-C538-39BCDC92B572}"/>
              </a:ext>
            </a:extLst>
          </p:cNvPr>
          <p:cNvPicPr>
            <a:picLocks noChangeAspect="1"/>
          </p:cNvPicPr>
          <p:nvPr/>
        </p:nvPicPr>
        <p:blipFill>
          <a:blip r:embed="rId5"/>
          <a:stretch>
            <a:fillRect/>
          </a:stretch>
        </p:blipFill>
        <p:spPr>
          <a:xfrm>
            <a:off x="-219456" y="-292229"/>
            <a:ext cx="6315456" cy="6858000"/>
          </a:xfrm>
          <a:prstGeom prst="rect">
            <a:avLst/>
          </a:prstGeom>
        </p:spPr>
      </p:pic>
      <p:sp>
        <p:nvSpPr>
          <p:cNvPr id="14" name="Rectangle 13">
            <a:extLst>
              <a:ext uri="{FF2B5EF4-FFF2-40B4-BE49-F238E27FC236}">
                <a16:creationId xmlns:a16="http://schemas.microsoft.com/office/drawing/2014/main" id="{F5F01B98-D9A4-495C-ABEE-C9A94149CED6}"/>
              </a:ext>
            </a:extLst>
          </p:cNvPr>
          <p:cNvSpPr/>
          <p:nvPr/>
        </p:nvSpPr>
        <p:spPr>
          <a:xfrm>
            <a:off x="4837044" y="1923901"/>
            <a:ext cx="7464287" cy="3416320"/>
          </a:xfrm>
          <a:prstGeom prst="rect">
            <a:avLst/>
          </a:prstGeom>
          <a:noFill/>
        </p:spPr>
        <p:txBody>
          <a:bodyPr wrap="square">
            <a:spAutoFit/>
          </a:bodyPr>
          <a:lstStyle/>
          <a:p>
            <a:pPr algn="ctr">
              <a:defRPr/>
            </a:pPr>
            <a:r>
              <a:rPr lang="vi-VN" sz="72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KHỞI NGHĨA LAM SƠN VÀ TRIỀU HẬU LÊ</a:t>
            </a:r>
            <a:endParaRPr lang="en-US" sz="7000" b="1" dirty="0">
              <a:ln w="9525">
                <a:solidFill>
                  <a:schemeClr val="bg1"/>
                </a:solidFill>
                <a:prstDash val="solid"/>
              </a:ln>
              <a:solidFill>
                <a:srgbClr val="775B46"/>
              </a:solidFill>
              <a:effectLst>
                <a:outerShdw blurRad="12700" dist="63500" dir="240000" algn="tl" rotWithShape="0">
                  <a:schemeClr val="bg1"/>
                </a:outerShdw>
              </a:effectLst>
              <a:latin typeface="UTM Azuki" panose="02040603050506020204" pitchFamily="18" charset="0"/>
              <a:cs typeface="Calibri Light" panose="020F0302020204030204" pitchFamily="34" charset="0"/>
            </a:endParaRPr>
          </a:p>
        </p:txBody>
      </p:sp>
      <p:pic>
        <p:nvPicPr>
          <p:cNvPr id="16" name="图片 9">
            <a:extLst>
              <a:ext uri="{FF2B5EF4-FFF2-40B4-BE49-F238E27FC236}">
                <a16:creationId xmlns:a16="http://schemas.microsoft.com/office/drawing/2014/main" id="{BE8E4213-087B-4FBE-B405-B867E5AA6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94569" y="1132772"/>
            <a:ext cx="1848758" cy="864462"/>
          </a:xfrm>
          <a:prstGeom prst="rect">
            <a:avLst/>
          </a:prstGeom>
        </p:spPr>
      </p:pic>
      <p:grpSp>
        <p:nvGrpSpPr>
          <p:cNvPr id="19" name="Group 18">
            <a:extLst>
              <a:ext uri="{FF2B5EF4-FFF2-40B4-BE49-F238E27FC236}">
                <a16:creationId xmlns:a16="http://schemas.microsoft.com/office/drawing/2014/main" id="{B90DB282-A631-426F-880D-D9ABC10C61B3}"/>
              </a:ext>
            </a:extLst>
          </p:cNvPr>
          <p:cNvGrpSpPr/>
          <p:nvPr/>
        </p:nvGrpSpPr>
        <p:grpSpPr>
          <a:xfrm>
            <a:off x="5913931" y="406678"/>
            <a:ext cx="4611381" cy="1107996"/>
            <a:chOff x="6968988" y="154072"/>
            <a:chExt cx="3200400" cy="1107996"/>
          </a:xfrm>
        </p:grpSpPr>
        <p:sp>
          <p:nvSpPr>
            <p:cNvPr id="17" name="缺角矩形 1">
              <a:extLst>
                <a:ext uri="{FF2B5EF4-FFF2-40B4-BE49-F238E27FC236}">
                  <a16:creationId xmlns:a16="http://schemas.microsoft.com/office/drawing/2014/main" id="{499FDA0D-7DB5-46A8-A75C-A5C1EC075AEA}"/>
                </a:ext>
              </a:extLst>
            </p:cNvPr>
            <p:cNvSpPr/>
            <p:nvPr/>
          </p:nvSpPr>
          <p:spPr>
            <a:xfrm>
              <a:off x="6968988" y="231407"/>
              <a:ext cx="3200400" cy="1023217"/>
            </a:xfrm>
            <a:prstGeom prst="plaque">
              <a:avLst/>
            </a:prstGeom>
            <a:solidFill>
              <a:srgbClr val="F2D8B7"/>
            </a:solidFill>
            <a:ln w="57150">
              <a:solidFill>
                <a:srgbClr val="98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sp>
          <p:nvSpPr>
            <p:cNvPr id="18" name="TextBox 17">
              <a:extLst>
                <a:ext uri="{FF2B5EF4-FFF2-40B4-BE49-F238E27FC236}">
                  <a16:creationId xmlns:a16="http://schemas.microsoft.com/office/drawing/2014/main" id="{AF174525-8C5A-4A38-84A5-1A418B2192DA}"/>
                </a:ext>
              </a:extLst>
            </p:cNvPr>
            <p:cNvSpPr txBox="1"/>
            <p:nvPr/>
          </p:nvSpPr>
          <p:spPr>
            <a:xfrm>
              <a:off x="7194649" y="154072"/>
              <a:ext cx="2749078" cy="1107996"/>
            </a:xfrm>
            <a:prstGeom prst="rect">
              <a:avLst/>
            </a:prstGeom>
            <a:noFill/>
          </p:spPr>
          <p:txBody>
            <a:bodyPr wrap="square">
              <a:spAutoFit/>
            </a:bodyPr>
            <a:lstStyle/>
            <a:p>
              <a:pPr algn="ctr"/>
              <a:r>
                <a:rPr lang="en-US" sz="6600" b="1">
                  <a:ln w="9525">
                    <a:solidFill>
                      <a:schemeClr val="bg1"/>
                    </a:solidFill>
                    <a:prstDash val="solid"/>
                  </a:ln>
                  <a:effectLst>
                    <a:innerShdw blurRad="63500" dist="50800" dir="18900000">
                      <a:prstClr val="black">
                        <a:alpha val="50000"/>
                      </a:prstClr>
                    </a:innerShdw>
                  </a:effectLst>
                  <a:latin typeface="UTM Azuki" panose="02040603050506020204" pitchFamily="18" charset="0"/>
                  <a:cs typeface="Calibri Light" panose="020F0302020204030204" pitchFamily="34" charset="0"/>
                </a:rPr>
                <a:t>BÀI 11- T2</a:t>
              </a:r>
              <a:endParaRPr lang="en-US" sz="6600">
                <a:effectLst>
                  <a:innerShdw blurRad="63500" dist="50800" dir="18900000">
                    <a:prstClr val="black">
                      <a:alpha val="50000"/>
                    </a:prstClr>
                  </a:innerShdw>
                </a:effectLst>
              </a:endParaRPr>
            </a:p>
          </p:txBody>
        </p:sp>
      </p:grpSp>
      <p:pic>
        <p:nvPicPr>
          <p:cNvPr id="20" name="图片 9">
            <a:extLst>
              <a:ext uri="{FF2B5EF4-FFF2-40B4-BE49-F238E27FC236}">
                <a16:creationId xmlns:a16="http://schemas.microsoft.com/office/drawing/2014/main" id="{7C11A49F-4CEA-45EE-842A-39D59CBF6E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3242" y="1132772"/>
            <a:ext cx="1848758" cy="864462"/>
          </a:xfrm>
          <a:prstGeom prst="rect">
            <a:avLst/>
          </a:prstGeom>
        </p:spPr>
      </p:pic>
    </p:spTree>
    <p:extLst>
      <p:ext uri="{BB962C8B-B14F-4D97-AF65-F5344CB8AC3E}">
        <p14:creationId xmlns:p14="http://schemas.microsoft.com/office/powerpoint/2010/main" val="3786831682"/>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884903" y="1166842"/>
            <a:ext cx="1051340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Năm 1428, Lê Lợi lên ngôi hoàng đế, lập ra Triều Hậu Lê. Vua nắm quyền tuyệt đối, trực tiếp chỉ huy quân đội. </a:t>
            </a:r>
          </a:p>
          <a:p>
            <a:pPr lvl="0" algn="just"/>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Các vua Triều Hậu Lê chú trọng thực hiện các chính sách phát triển kinh tế, nâng cao đời sống của nhân dân. Văn hoá, giáo dục đạt nhiều thành tựu đáng kể: dựng lại Quốc Tử Giám; mở thêm trường và khoa thi; xuất hiện nhiều tác phẩm nổi bật như Bình Ngô đại cáo (Nguyễn Trãi), Đại Việt sử ký toàn thư (Ngô Sĩ Liên và các sử thần Triều Hậu Lê), Đại thành toán pháp (Lương Thế Vinh),... </a:t>
            </a:r>
            <a:endParaRPr kumimoji="0" lang="en-US" altLang="en-US" sz="3200" b="1" i="0" u="none" strike="noStrike" kern="1200" cap="none" spc="0" normalizeH="0" baseline="0" noProof="0">
              <a:ln>
                <a:noFill/>
              </a:ln>
              <a:solidFill>
                <a:srgbClr val="02546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ppt_x</p:attrName>
                                        </p:attrNameLst>
                                      </p:cBhvr>
                                      <p:tavLst>
                                        <p:tav tm="0">
                                          <p:val>
                                            <p:strVal val="#ppt_x-.2"/>
                                          </p:val>
                                        </p:tav>
                                        <p:tav tm="100000">
                                          <p:val>
                                            <p:strVal val="#ppt_x"/>
                                          </p:val>
                                        </p:tav>
                                      </p:tavLst>
                                    </p:anim>
                                    <p:anim calcmode="lin" valueType="num">
                                      <p:cBhvr>
                                        <p:cTn id="1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4" name="Picture 3">
            <a:extLst>
              <a:ext uri="{FF2B5EF4-FFF2-40B4-BE49-F238E27FC236}">
                <a16:creationId xmlns:a16="http://schemas.microsoft.com/office/drawing/2014/main" id="{3252F373-8FF7-A439-4DD2-C672B84A74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312" y="891823"/>
            <a:ext cx="10673101" cy="4830551"/>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3" name="Picture 2">
            <a:extLst>
              <a:ext uri="{FF2B5EF4-FFF2-40B4-BE49-F238E27FC236}">
                <a16:creationId xmlns:a16="http://schemas.microsoft.com/office/drawing/2014/main" id="{D3706A2B-3EDF-1AFD-DDBE-E6F1C08307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399" y="484531"/>
            <a:ext cx="9847885" cy="5748911"/>
          </a:xfrm>
          <a:prstGeom prst="rect">
            <a:avLst/>
          </a:prstGeom>
        </p:spPr>
      </p:pic>
    </p:spTree>
    <p:extLst>
      <p:ext uri="{BB962C8B-B14F-4D97-AF65-F5344CB8AC3E}">
        <p14:creationId xmlns:p14="http://schemas.microsoft.com/office/powerpoint/2010/main" val="1704787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BEC9FA2D-A5D3-8FC0-DE20-97F53F9CDD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8427" y="3203595"/>
            <a:ext cx="6861888" cy="3440395"/>
          </a:xfrm>
          <a:prstGeom prst="rect">
            <a:avLst/>
          </a:prstGeom>
        </p:spPr>
      </p:pic>
      <p:grpSp>
        <p:nvGrpSpPr>
          <p:cNvPr id="6" name="Group 5">
            <a:extLst>
              <a:ext uri="{FF2B5EF4-FFF2-40B4-BE49-F238E27FC236}">
                <a16:creationId xmlns:a16="http://schemas.microsoft.com/office/drawing/2014/main" id="{74662729-4B80-4173-1855-47CFC239E718}"/>
              </a:ext>
            </a:extLst>
          </p:cNvPr>
          <p:cNvGrpSpPr/>
          <p:nvPr/>
        </p:nvGrpSpPr>
        <p:grpSpPr>
          <a:xfrm>
            <a:off x="290051" y="184826"/>
            <a:ext cx="11571989" cy="3046988"/>
            <a:chOff x="2700628" y="1895287"/>
            <a:chExt cx="8030654" cy="3046988"/>
          </a:xfrm>
        </p:grpSpPr>
        <p:sp>
          <p:nvSpPr>
            <p:cNvPr id="8" name="TextBox 67">
              <a:extLst>
                <a:ext uri="{FF2B5EF4-FFF2-40B4-BE49-F238E27FC236}">
                  <a16:creationId xmlns:a16="http://schemas.microsoft.com/office/drawing/2014/main" id="{3CBD93C7-C705-43D5-7900-73B2A731255F}"/>
                </a:ext>
              </a:extLst>
            </p:cNvPr>
            <p:cNvSpPr txBox="1"/>
            <p:nvPr/>
          </p:nvSpPr>
          <p:spPr>
            <a:xfrm>
              <a:off x="2700628" y="1895287"/>
              <a:ext cx="802077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HOẠT ĐỘNG NHÓM 3</a:t>
              </a:r>
              <a:endParaRPr kumimoji="0" lang="en-US" sz="8800" b="1" i="0" u="none" strike="noStrike" kern="1200" cap="none" spc="0" normalizeH="0" baseline="0" noProof="0" dirty="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9F2EC2FE-247C-47D9-87F9-C421CD900924}"/>
                </a:ext>
              </a:extLst>
            </p:cNvPr>
            <p:cNvSpPr txBox="1"/>
            <p:nvPr/>
          </p:nvSpPr>
          <p:spPr>
            <a:xfrm>
              <a:off x="2710512" y="1900093"/>
              <a:ext cx="80207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8800" b="1" i="0" u="none" strike="noStrike" kern="1200" cap="none" spc="0" normalizeH="0" baseline="0" noProof="0">
                  <a:ln w="19050">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Ộ</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G</a:t>
              </a:r>
              <a:r>
                <a:rPr kumimoji="0" lang="en-US" sz="8800" b="1" i="0" u="none" strike="noStrike" kern="1200" cap="none" spc="0" normalizeH="0" baseline="0" noProof="0">
                  <a:ln w="19050">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4</a:t>
              </a:r>
              <a:endParaRPr kumimoji="0" lang="en-US" sz="8800" b="1" i="0" u="none" strike="noStrike" kern="1200" cap="none" spc="0" normalizeH="0" baseline="0" noProof="0" dirty="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grpSp>
      <p:sp>
        <p:nvSpPr>
          <p:cNvPr id="12" name="a">
            <a:extLst>
              <a:ext uri="{FF2B5EF4-FFF2-40B4-BE49-F238E27FC236}">
                <a16:creationId xmlns:a16="http://schemas.microsoft.com/office/drawing/2014/main" id="{65A8FDF6-20D4-D237-9DE7-105B00151766}"/>
              </a:ext>
            </a:extLst>
          </p:cNvPr>
          <p:cNvSpPr/>
          <p:nvPr/>
        </p:nvSpPr>
        <p:spPr>
          <a:xfrm>
            <a:off x="1391253" y="1736201"/>
            <a:ext cx="9298827"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66"/>
                </a:solidFill>
                <a:effectLst/>
                <a:uLnTx/>
                <a:uFillTx/>
                <a:latin typeface="Calibri" panose="020F0502020204030204"/>
                <a:ea typeface="+mn-ea"/>
                <a:cs typeface="+mn-cs"/>
              </a:rPr>
              <a:t>Các bạn hãy đếm số thứ tự và phân công nhiệm vụ cho các thành viên nhé!</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84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2" name="Group 1">
            <a:extLst>
              <a:ext uri="{FF2B5EF4-FFF2-40B4-BE49-F238E27FC236}">
                <a16:creationId xmlns:a16="http://schemas.microsoft.com/office/drawing/2014/main" id="{19A684F4-DB55-3488-5109-E9999B4E6F08}"/>
              </a:ext>
            </a:extLst>
          </p:cNvPr>
          <p:cNvGrpSpPr/>
          <p:nvPr/>
        </p:nvGrpSpPr>
        <p:grpSpPr>
          <a:xfrm>
            <a:off x="1977066" y="571869"/>
            <a:ext cx="8018587" cy="4914531"/>
            <a:chOff x="3927230" y="919505"/>
            <a:chExt cx="8018587" cy="4914531"/>
          </a:xfrm>
        </p:grpSpPr>
        <p:grpSp>
          <p:nvGrpSpPr>
            <p:cNvPr id="14" name="Group 13">
              <a:extLst>
                <a:ext uri="{FF2B5EF4-FFF2-40B4-BE49-F238E27FC236}">
                  <a16:creationId xmlns:a16="http://schemas.microsoft.com/office/drawing/2014/main" id="{36DF08A3-1363-525A-1543-FC8807533E0D}"/>
                </a:ext>
              </a:extLst>
            </p:cNvPr>
            <p:cNvGrpSpPr/>
            <p:nvPr/>
          </p:nvGrpSpPr>
          <p:grpSpPr>
            <a:xfrm>
              <a:off x="3927230" y="2297723"/>
              <a:ext cx="8018587" cy="3536313"/>
              <a:chOff x="4032738" y="2356338"/>
              <a:chExt cx="8018587" cy="353631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2356338"/>
                <a:ext cx="8018587" cy="353631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595653" y="3027516"/>
                <a:ext cx="7396634"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T</a:t>
                </a:r>
                <a:r>
                  <a:rPr kumimoji="0" lang="vi-VN" sz="54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rình bày những nét chính về lịch sử Việt Nam dưới Triều Hậu Lê</a:t>
                </a:r>
                <a:endParaRPr kumimoji="0" lang="en-US" sz="54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2F37BD6-EF10-E685-D89A-D917FBEBF98C}"/>
                </a:ext>
              </a:extLst>
            </p:cNvPr>
            <p:cNvGrpSpPr/>
            <p:nvPr/>
          </p:nvGrpSpPr>
          <p:grpSpPr>
            <a:xfrm>
              <a:off x="4222327" y="919505"/>
              <a:ext cx="7428392" cy="1629250"/>
              <a:chOff x="4316112" y="942951"/>
              <a:chExt cx="7428392" cy="1629250"/>
            </a:xfrm>
          </p:grpSpPr>
          <p:pic>
            <p:nvPicPr>
              <p:cNvPr id="4" name="Picture 3">
                <a:extLst>
                  <a:ext uri="{FF2B5EF4-FFF2-40B4-BE49-F238E27FC236}">
                    <a16:creationId xmlns:a16="http://schemas.microsoft.com/office/drawing/2014/main" id="{2185A6B3-2073-52C1-C65A-36E322D6F0DD}"/>
                  </a:ext>
                </a:extLst>
              </p:cNvPr>
              <p:cNvPicPr>
                <a:picLocks noChangeAspect="1"/>
              </p:cNvPicPr>
              <p:nvPr/>
            </p:nvPicPr>
            <p:blipFill>
              <a:blip r:embed="rId6"/>
              <a:stretch>
                <a:fillRect/>
              </a:stretch>
            </p:blipFill>
            <p:spPr>
              <a:xfrm>
                <a:off x="4316112" y="942951"/>
                <a:ext cx="7428392" cy="1629250"/>
              </a:xfrm>
              <a:prstGeom prst="rect">
                <a:avLst/>
              </a:prstGeom>
            </p:spPr>
          </p:pic>
          <p:grpSp>
            <p:nvGrpSpPr>
              <p:cNvPr id="15" name="Group 14">
                <a:extLst>
                  <a:ext uri="{FF2B5EF4-FFF2-40B4-BE49-F238E27FC236}">
                    <a16:creationId xmlns:a16="http://schemas.microsoft.com/office/drawing/2014/main" id="{4819CED0-5497-2CA6-125F-B0019B937F45}"/>
                  </a:ext>
                </a:extLst>
              </p:cNvPr>
              <p:cNvGrpSpPr/>
              <p:nvPr/>
            </p:nvGrpSpPr>
            <p:grpSpPr>
              <a:xfrm>
                <a:off x="4672624" y="1049574"/>
                <a:ext cx="6715368" cy="1460832"/>
                <a:chOff x="2700628" y="1881005"/>
                <a:chExt cx="8020770" cy="1460832"/>
              </a:xfrm>
            </p:grpSpPr>
            <p:sp>
              <p:nvSpPr>
                <p:cNvPr id="16" name="TextBox 67">
                  <a:extLst>
                    <a:ext uri="{FF2B5EF4-FFF2-40B4-BE49-F238E27FC236}">
                      <a16:creationId xmlns:a16="http://schemas.microsoft.com/office/drawing/2014/main" id="{F36B78E6-F9FF-C8D6-2C45-63A8FFA83FFE}"/>
                    </a:ext>
                  </a:extLst>
                </p:cNvPr>
                <p:cNvSpPr txBox="1"/>
                <p:nvPr/>
              </p:nvSpPr>
              <p:spPr>
                <a:xfrm>
                  <a:off x="2700628" y="1895287"/>
                  <a:ext cx="80207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NHIỆM VỤ</a:t>
                  </a:r>
                  <a:endParaRPr kumimoji="0" lang="en-US" sz="8800" b="1" i="0" u="none" strike="noStrike" kern="1200" cap="none" spc="0" normalizeH="0" baseline="0" noProof="0" dirty="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7" name="TextBox 67">
                  <a:extLst>
                    <a:ext uri="{FF2B5EF4-FFF2-40B4-BE49-F238E27FC236}">
                      <a16:creationId xmlns:a16="http://schemas.microsoft.com/office/drawing/2014/main" id="{7B2BCD5F-2739-8C51-D264-5457BAB36D21}"/>
                    </a:ext>
                  </a:extLst>
                </p:cNvPr>
                <p:cNvSpPr txBox="1"/>
                <p:nvPr/>
              </p:nvSpPr>
              <p:spPr>
                <a:xfrm>
                  <a:off x="2700628" y="1881005"/>
                  <a:ext cx="80207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I</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V</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Ụ</a:t>
                  </a:r>
                  <a:endParaRPr kumimoji="0" lang="en-US" sz="8800" b="1" i="0" u="none" strike="noStrike" kern="1200" cap="none" spc="0" normalizeH="0" baseline="0" noProof="0" dirty="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846098" y="973394"/>
            <a:ext cx="10687142" cy="482697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a:solidFill>
                  <a:srgbClr val="333333"/>
                </a:solidFill>
                <a:latin typeface="Times New Roman" panose="02020603050405020304" pitchFamily="18" charset="0"/>
                <a:ea typeface="Times New Roman" panose="02020603050405020304" pitchFamily="18" charset="0"/>
              </a:rPr>
              <a:t>- </a:t>
            </a:r>
            <a:r>
              <a:rPr lang="vi-VN" sz="2800" b="1">
                <a:solidFill>
                  <a:srgbClr val="FF0000"/>
                </a:solidFill>
                <a:latin typeface="Times New Roman" panose="02020603050405020304" pitchFamily="18" charset="0"/>
                <a:ea typeface="Times New Roman" panose="02020603050405020304" pitchFamily="18" charset="0"/>
              </a:rPr>
              <a:t>Năm 1428,</a:t>
            </a:r>
            <a:r>
              <a:rPr lang="vi-VN" sz="2800" b="1">
                <a:solidFill>
                  <a:srgbClr val="333333"/>
                </a:solidFill>
                <a:latin typeface="Times New Roman" panose="02020603050405020304" pitchFamily="18" charset="0"/>
                <a:ea typeface="Times New Roman" panose="02020603050405020304" pitchFamily="18" charset="0"/>
              </a:rPr>
              <a:t> Lê Lợi lên ngôi vua lập ra Triều Hậu Lê, vua nắm quyền tuyệt đối, trực tiếp chỉ huy quân đội</a:t>
            </a:r>
            <a:r>
              <a:rPr lang="en-US" sz="2800" b="1">
                <a:solidFill>
                  <a:srgbClr val="333333"/>
                </a:solidFill>
                <a:latin typeface="Times New Roman" panose="02020603050405020304" pitchFamily="18" charset="0"/>
                <a:ea typeface="Times New Roman" panose="02020603050405020304" pitchFamily="18" charset="0"/>
              </a:rPr>
              <a:t>.</a:t>
            </a:r>
            <a:endParaRPr lang="vi-VN" sz="2800" b="1">
              <a:solidFill>
                <a:srgbClr val="333333"/>
              </a:solidFill>
              <a:latin typeface="Times New Roman" panose="02020603050405020304" pitchFamily="18" charset="0"/>
              <a:ea typeface="Times New Roman" panose="02020603050405020304" pitchFamily="18" charset="0"/>
            </a:endParaRPr>
          </a:p>
          <a:p>
            <a:pPr algn="just">
              <a:lnSpc>
                <a:spcPct val="120000"/>
              </a:lnSpc>
            </a:pPr>
            <a:r>
              <a:rPr lang="vi-VN" sz="2800" b="1">
                <a:solidFill>
                  <a:srgbClr val="333333"/>
                </a:solidFill>
                <a:latin typeface="Times New Roman" panose="02020603050405020304" pitchFamily="18" charset="0"/>
                <a:ea typeface="Times New Roman" panose="02020603050405020304" pitchFamily="18" charset="0"/>
              </a:rPr>
              <a:t> + </a:t>
            </a:r>
            <a:r>
              <a:rPr lang="vi-VN" sz="2800" b="1">
                <a:solidFill>
                  <a:srgbClr val="FF0000"/>
                </a:solidFill>
                <a:latin typeface="Times New Roman" panose="02020603050405020304" pitchFamily="18" charset="0"/>
                <a:ea typeface="Times New Roman" panose="02020603050405020304" pitchFamily="18" charset="0"/>
              </a:rPr>
              <a:t>Giáo dục</a:t>
            </a:r>
            <a:r>
              <a:rPr lang="en-US" sz="2800" b="1">
                <a:solidFill>
                  <a:srgbClr val="FF0000"/>
                </a:solidFill>
                <a:latin typeface="Times New Roman" panose="02020603050405020304" pitchFamily="18" charset="0"/>
                <a:ea typeface="Times New Roman" panose="02020603050405020304" pitchFamily="18" charset="0"/>
              </a:rPr>
              <a:t>:</a:t>
            </a:r>
            <a:r>
              <a:rPr lang="vi-VN" sz="2800" b="1">
                <a:solidFill>
                  <a:srgbClr val="FF0000"/>
                </a:solidFill>
                <a:latin typeface="Times New Roman" panose="02020603050405020304" pitchFamily="18" charset="0"/>
                <a:ea typeface="Times New Roman" panose="02020603050405020304" pitchFamily="18" charset="0"/>
              </a:rPr>
              <a:t> </a:t>
            </a:r>
            <a:r>
              <a:rPr lang="en-US" sz="2800" b="1">
                <a:solidFill>
                  <a:srgbClr val="333333"/>
                </a:solidFill>
                <a:latin typeface="Times New Roman" panose="02020603050405020304" pitchFamily="18" charset="0"/>
                <a:ea typeface="Times New Roman" panose="02020603050405020304" pitchFamily="18" charset="0"/>
              </a:rPr>
              <a:t>Đ</a:t>
            </a:r>
            <a:r>
              <a:rPr lang="vi-VN" sz="2800" b="1">
                <a:solidFill>
                  <a:srgbClr val="333333"/>
                </a:solidFill>
                <a:latin typeface="Times New Roman" panose="02020603050405020304" pitchFamily="18" charset="0"/>
                <a:ea typeface="Times New Roman" panose="02020603050405020304" pitchFamily="18" charset="0"/>
              </a:rPr>
              <a:t>ạt được nhiều thành tựu đáng kể: dựng lại Quốc Tử Giám, mở thêm trường và khoa thi, xuất hiện nhiều tác phẩm nổi bật,...</a:t>
            </a:r>
          </a:p>
          <a:p>
            <a:pPr algn="just">
              <a:lnSpc>
                <a:spcPct val="120000"/>
              </a:lnSpc>
            </a:pPr>
            <a:r>
              <a:rPr lang="vi-VN" sz="2800" b="1">
                <a:solidFill>
                  <a:srgbClr val="333333"/>
                </a:solidFill>
                <a:latin typeface="Times New Roman" panose="02020603050405020304" pitchFamily="18" charset="0"/>
                <a:ea typeface="Times New Roman" panose="02020603050405020304" pitchFamily="18" charset="0"/>
              </a:rPr>
              <a:t>+ </a:t>
            </a:r>
            <a:r>
              <a:rPr lang="vi-VN" sz="2800" b="1">
                <a:solidFill>
                  <a:srgbClr val="FF0000"/>
                </a:solidFill>
                <a:latin typeface="Times New Roman" panose="02020603050405020304" pitchFamily="18" charset="0"/>
                <a:ea typeface="Times New Roman" panose="02020603050405020304" pitchFamily="18" charset="0"/>
              </a:rPr>
              <a:t>Kinh tế: </a:t>
            </a:r>
            <a:r>
              <a:rPr lang="vi-VN" sz="2800" b="1">
                <a:solidFill>
                  <a:srgbClr val="333333"/>
                </a:solidFill>
                <a:latin typeface="Times New Roman" panose="02020603050405020304" pitchFamily="18" charset="0"/>
                <a:ea typeface="Times New Roman" panose="02020603050405020304" pitchFamily="18" charset="0"/>
              </a:rPr>
              <a:t>Thực hiện các chính sách phát triển kinh tế, nâng cao đời sống của nhân dân.</a:t>
            </a:r>
          </a:p>
          <a:p>
            <a:pPr algn="just">
              <a:lnSpc>
                <a:spcPct val="120000"/>
              </a:lnSpc>
            </a:pPr>
            <a:r>
              <a:rPr lang="vi-VN" sz="2800" b="1">
                <a:solidFill>
                  <a:srgbClr val="333333"/>
                </a:solidFill>
                <a:latin typeface="Times New Roman" panose="02020603050405020304" pitchFamily="18" charset="0"/>
                <a:ea typeface="Times New Roman" panose="02020603050405020304" pitchFamily="18" charset="0"/>
              </a:rPr>
              <a:t>+ </a:t>
            </a:r>
            <a:r>
              <a:rPr lang="vi-VN" sz="2800" b="1">
                <a:solidFill>
                  <a:srgbClr val="FF0000"/>
                </a:solidFill>
                <a:latin typeface="Times New Roman" panose="02020603050405020304" pitchFamily="18" charset="0"/>
                <a:ea typeface="Times New Roman" panose="02020603050405020304" pitchFamily="18" charset="0"/>
              </a:rPr>
              <a:t>Văn hóa:</a:t>
            </a:r>
            <a:r>
              <a:rPr lang="vi-VN" sz="2800" b="1">
                <a:solidFill>
                  <a:srgbClr val="333333"/>
                </a:solidFill>
                <a:latin typeface="Times New Roman" panose="02020603050405020304" pitchFamily="18" charset="0"/>
                <a:ea typeface="Times New Roman" panose="02020603050405020304" pitchFamily="18" charset="0"/>
              </a:rPr>
              <a:t> Xuất hiện nhiều tác phẩm nổi bật như Bình Ngô đại cáo (Nguyễn Trãi), Đại Việt sử ký toàn thư (Ngô Sĩ Liên và các sử thần Triều Hậu Lê), Đại thành toán pháp (Lương Thế Vinh),...</a:t>
            </a:r>
          </a:p>
          <a:p>
            <a:pPr algn="just">
              <a:lnSpc>
                <a:spcPct val="120000"/>
              </a:lnSpc>
            </a:pPr>
            <a:r>
              <a:rPr lang="vi-VN" sz="2800" b="1">
                <a:solidFill>
                  <a:srgbClr val="333333"/>
                </a:solidFill>
                <a:latin typeface="Times New Roman" panose="02020603050405020304" pitchFamily="18" charset="0"/>
                <a:ea typeface="Times New Roman" panose="02020603050405020304" pitchFamily="18" charset="0"/>
              </a:rPr>
              <a:t>+ </a:t>
            </a:r>
            <a:r>
              <a:rPr lang="vi-VN" sz="2800" b="1">
                <a:solidFill>
                  <a:srgbClr val="FF0000"/>
                </a:solidFill>
                <a:latin typeface="Times New Roman" panose="02020603050405020304" pitchFamily="18" charset="0"/>
                <a:ea typeface="Times New Roman" panose="02020603050405020304" pitchFamily="18" charset="0"/>
              </a:rPr>
              <a:t>Một số nhân vật tiêu biểu:</a:t>
            </a:r>
            <a:r>
              <a:rPr lang="vi-VN" sz="2800" b="1">
                <a:solidFill>
                  <a:srgbClr val="333333"/>
                </a:solidFill>
                <a:latin typeface="Times New Roman" panose="02020603050405020304" pitchFamily="18" charset="0"/>
                <a:ea typeface="Times New Roman" panose="02020603050405020304" pitchFamily="18" charset="0"/>
              </a:rPr>
              <a:t> Lê Thánh Tông, Lương Thế Vinh,…</a:t>
            </a:r>
          </a:p>
        </p:txBody>
      </p:sp>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 name="图片 2" descr="1">
            <a:extLst>
              <a:ext uri="{FF2B5EF4-FFF2-40B4-BE49-F238E27FC236}">
                <a16:creationId xmlns:a16="http://schemas.microsoft.com/office/drawing/2014/main" id="{CAEEE9A5-C221-A3F5-0165-634048E4B555}"/>
              </a:ext>
            </a:extLst>
          </p:cNvPr>
          <p:cNvPicPr>
            <a:picLocks noChangeAspect="1"/>
          </p:cNvPicPr>
          <p:nvPr/>
        </p:nvPicPr>
        <p:blipFill>
          <a:blip r:embed="rId3">
            <a:lum contrast="24000"/>
          </a:blip>
          <a:stretch>
            <a:fillRect/>
          </a:stretch>
        </p:blipFill>
        <p:spPr>
          <a:xfrm rot="5400000">
            <a:off x="9504045" y="4170045"/>
            <a:ext cx="3177540" cy="2197735"/>
          </a:xfrm>
          <a:prstGeom prst="rect">
            <a:avLst/>
          </a:prstGeom>
        </p:spPr>
      </p:pic>
      <p:pic>
        <p:nvPicPr>
          <p:cNvPr id="3" name="图片 6" descr="5">
            <a:extLst>
              <a:ext uri="{FF2B5EF4-FFF2-40B4-BE49-F238E27FC236}">
                <a16:creationId xmlns:a16="http://schemas.microsoft.com/office/drawing/2014/main" id="{0F9602BB-DC57-689E-C1F7-887AA31449ED}"/>
              </a:ext>
            </a:extLst>
          </p:cNvPr>
          <p:cNvPicPr>
            <a:picLocks noChangeAspect="1"/>
          </p:cNvPicPr>
          <p:nvPr/>
        </p:nvPicPr>
        <p:blipFill>
          <a:blip r:embed="rId4">
            <a:lum contrast="48000"/>
          </a:blip>
          <a:stretch>
            <a:fillRect/>
          </a:stretch>
        </p:blipFill>
        <p:spPr>
          <a:xfrm rot="5400000">
            <a:off x="10074910" y="4740910"/>
            <a:ext cx="2275840" cy="1958340"/>
          </a:xfrm>
          <a:prstGeom prst="rect">
            <a:avLst/>
          </a:prstGeom>
        </p:spPr>
      </p:pic>
      <p:pic>
        <p:nvPicPr>
          <p:cNvPr id="4" name="图片 7" descr="6">
            <a:extLst>
              <a:ext uri="{FF2B5EF4-FFF2-40B4-BE49-F238E27FC236}">
                <a16:creationId xmlns:a16="http://schemas.microsoft.com/office/drawing/2014/main" id="{813C272F-2C31-0613-EECB-278A0881A46C}"/>
              </a:ext>
            </a:extLst>
          </p:cNvPr>
          <p:cNvPicPr>
            <a:picLocks noChangeAspect="1"/>
          </p:cNvPicPr>
          <p:nvPr/>
        </p:nvPicPr>
        <p:blipFill>
          <a:blip r:embed="rId5">
            <a:lum bright="-6000" contrast="54000"/>
          </a:blip>
          <a:stretch>
            <a:fillRect/>
          </a:stretch>
        </p:blipFill>
        <p:spPr>
          <a:xfrm rot="5400000">
            <a:off x="133985" y="33655"/>
            <a:ext cx="2269490" cy="2538095"/>
          </a:xfrm>
          <a:prstGeom prst="rect">
            <a:avLst/>
          </a:prstGeom>
        </p:spPr>
      </p:pic>
      <p:grpSp>
        <p:nvGrpSpPr>
          <p:cNvPr id="5" name="组合 26">
            <a:extLst>
              <a:ext uri="{FF2B5EF4-FFF2-40B4-BE49-F238E27FC236}">
                <a16:creationId xmlns:a16="http://schemas.microsoft.com/office/drawing/2014/main" id="{7DE1CE52-777F-3A06-8FB2-2D701D4D50CA}"/>
              </a:ext>
            </a:extLst>
          </p:cNvPr>
          <p:cNvGrpSpPr/>
          <p:nvPr/>
        </p:nvGrpSpPr>
        <p:grpSpPr>
          <a:xfrm>
            <a:off x="1256665" y="760730"/>
            <a:ext cx="9677400" cy="5336540"/>
            <a:chOff x="1979" y="1198"/>
            <a:chExt cx="15240" cy="8404"/>
          </a:xfrm>
        </p:grpSpPr>
        <p:sp>
          <p:nvSpPr>
            <p:cNvPr id="6" name="任意多边形 8">
              <a:extLst>
                <a:ext uri="{FF2B5EF4-FFF2-40B4-BE49-F238E27FC236}">
                  <a16:creationId xmlns:a16="http://schemas.microsoft.com/office/drawing/2014/main" id="{28C50B2C-E535-F12A-432D-ED6EBD96941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7" name="任意多边形 22">
              <a:extLst>
                <a:ext uri="{FF2B5EF4-FFF2-40B4-BE49-F238E27FC236}">
                  <a16:creationId xmlns:a16="http://schemas.microsoft.com/office/drawing/2014/main" id="{9E862C48-0EA8-8188-1C16-96B0EE5A966C}"/>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grpSp>
      <p:pic>
        <p:nvPicPr>
          <p:cNvPr id="8" name="图片 5" descr="4">
            <a:extLst>
              <a:ext uri="{FF2B5EF4-FFF2-40B4-BE49-F238E27FC236}">
                <a16:creationId xmlns:a16="http://schemas.microsoft.com/office/drawing/2014/main" id="{F503FEB0-8B72-1C32-755D-7D54335A7C94}"/>
              </a:ext>
            </a:extLst>
          </p:cNvPr>
          <p:cNvPicPr>
            <a:picLocks noChangeAspect="1"/>
          </p:cNvPicPr>
          <p:nvPr/>
        </p:nvPicPr>
        <p:blipFill>
          <a:blip r:embed="rId6">
            <a:lum contrast="18000"/>
          </a:blip>
          <a:stretch>
            <a:fillRect/>
          </a:stretch>
        </p:blipFill>
        <p:spPr>
          <a:xfrm rot="5400000">
            <a:off x="-1412240" y="4252595"/>
            <a:ext cx="4454525" cy="1630045"/>
          </a:xfrm>
          <a:prstGeom prst="rect">
            <a:avLst/>
          </a:prstGeom>
        </p:spPr>
      </p:pic>
      <p:pic>
        <p:nvPicPr>
          <p:cNvPr id="9" name="图片 4" descr="/Users/bawei/Desktop/61c1941f9b77e.png61c1941f9b77e">
            <a:extLst>
              <a:ext uri="{FF2B5EF4-FFF2-40B4-BE49-F238E27FC236}">
                <a16:creationId xmlns:a16="http://schemas.microsoft.com/office/drawing/2014/main" id="{EA5C7AE6-F71C-8537-CFFF-6975D2057F36}"/>
              </a:ext>
            </a:extLst>
          </p:cNvPr>
          <p:cNvPicPr>
            <a:picLocks noChangeAspect="1"/>
          </p:cNvPicPr>
          <p:nvPr/>
        </p:nvPicPr>
        <p:blipFill>
          <a:blip r:embed="rId7">
            <a:lum bright="6000" contrast="12000"/>
          </a:blip>
          <a:srcRect l="16309" b="26018"/>
          <a:stretch>
            <a:fillRect/>
          </a:stretch>
        </p:blipFill>
        <p:spPr>
          <a:xfrm rot="10800000">
            <a:off x="8555355" y="-21590"/>
            <a:ext cx="3636645" cy="2468245"/>
          </a:xfrm>
          <a:prstGeom prst="rect">
            <a:avLst/>
          </a:prstGeom>
        </p:spPr>
      </p:pic>
      <p:cxnSp>
        <p:nvCxnSpPr>
          <p:cNvPr id="10" name="直接连接符 27">
            <a:extLst>
              <a:ext uri="{FF2B5EF4-FFF2-40B4-BE49-F238E27FC236}">
                <a16:creationId xmlns:a16="http://schemas.microsoft.com/office/drawing/2014/main" id="{E9BC3A62-3FB4-7C98-0109-7AF55978EE7A}"/>
              </a:ext>
            </a:extLst>
          </p:cNvPr>
          <p:cNvCxnSpPr/>
          <p:nvPr/>
        </p:nvCxnSpPr>
        <p:spPr>
          <a:xfrm>
            <a:off x="2171065" y="2061845"/>
            <a:ext cx="785050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4986200-9142-0FF4-47D8-5BBA86B6FA58}"/>
              </a:ext>
            </a:extLst>
          </p:cNvPr>
          <p:cNvSpPr txBox="1"/>
          <p:nvPr/>
        </p:nvSpPr>
        <p:spPr>
          <a:xfrm>
            <a:off x="1772840" y="2139453"/>
            <a:ext cx="9005411" cy="4154984"/>
          </a:xfrm>
          <a:prstGeom prst="rect">
            <a:avLst/>
          </a:prstGeom>
          <a:noFill/>
        </p:spPr>
        <p:txBody>
          <a:bodyPr wrap="square">
            <a:spAutoFit/>
          </a:bodyPr>
          <a:lstStyle/>
          <a:p>
            <a:pPr algn="ctr"/>
            <a:r>
              <a:rPr lang="vi-VN" sz="4400" b="1">
                <a:solidFill>
                  <a:srgbClr val="371E0A"/>
                </a:solidFill>
                <a:latin typeface="Times New Roman" panose="02020603050405020304" pitchFamily="18" charset="0"/>
                <a:cs typeface="Times New Roman" panose="02020603050405020304" pitchFamily="18" charset="0"/>
              </a:rPr>
              <a:t>Triều Hậu Lê là một triều đại phong kiến đạt được nhiều thành tựu to lớn trong lịch sử dân tộc Việt Nam với sự đóng góp của nhiều nhân vật tài năng trong các lĩnh vực chính trị, kinh tế, văn hoá, giáo dục.</a:t>
            </a:r>
            <a:endParaRPr lang="en-US" sz="4400" dirty="0">
              <a:solidFill>
                <a:srgbClr val="002060"/>
              </a:solidFill>
            </a:endParaRPr>
          </a:p>
        </p:txBody>
      </p:sp>
      <p:sp>
        <p:nvSpPr>
          <p:cNvPr id="13" name="TextBox 12">
            <a:extLst>
              <a:ext uri="{FF2B5EF4-FFF2-40B4-BE49-F238E27FC236}">
                <a16:creationId xmlns:a16="http://schemas.microsoft.com/office/drawing/2014/main" id="{FD9E3096-3E8E-610B-C886-1353B25A821A}"/>
              </a:ext>
            </a:extLst>
          </p:cNvPr>
          <p:cNvSpPr txBox="1"/>
          <p:nvPr/>
        </p:nvSpPr>
        <p:spPr>
          <a:xfrm>
            <a:off x="1630045" y="699701"/>
            <a:ext cx="8849995" cy="1569660"/>
          </a:xfrm>
          <a:prstGeom prst="rect">
            <a:avLst/>
          </a:prstGeom>
          <a:noFill/>
        </p:spPr>
        <p:txBody>
          <a:bodyPr wrap="square" rtlCol="0">
            <a:spAutoFit/>
          </a:bodyPr>
          <a:lstStyle/>
          <a:p>
            <a:pPr algn="ctr"/>
            <a:r>
              <a:rPr lang="en-US" sz="9600" dirty="0">
                <a:solidFill>
                  <a:srgbClr val="FF0000"/>
                </a:solidFill>
                <a:effectLst>
                  <a:outerShdw blurRad="38100" dist="38100" dir="2700000" algn="tl">
                    <a:srgbClr val="000000">
                      <a:alpha val="43137"/>
                    </a:srgbClr>
                  </a:outerShdw>
                </a:effectLst>
                <a:latin typeface="UTM Kabel KT" panose="02040603050506020204" pitchFamily="18" charset="0"/>
              </a:rPr>
              <a:t>GHI NHỚ</a:t>
            </a:r>
          </a:p>
        </p:txBody>
      </p:sp>
      <p:pic>
        <p:nvPicPr>
          <p:cNvPr id="14" name="Picture 13">
            <a:extLst>
              <a:ext uri="{FF2B5EF4-FFF2-40B4-BE49-F238E27FC236}">
                <a16:creationId xmlns:a16="http://schemas.microsoft.com/office/drawing/2014/main" id="{FA6540A5-AD67-C00D-9B26-57A8D291B6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2829" y="0"/>
            <a:ext cx="2296405" cy="4084320"/>
          </a:xfrm>
          <a:prstGeom prst="rect">
            <a:avLst/>
          </a:prstGeom>
        </p:spPr>
      </p:pic>
      <p:pic>
        <p:nvPicPr>
          <p:cNvPr id="15" name="Picture 14">
            <a:extLst>
              <a:ext uri="{FF2B5EF4-FFF2-40B4-BE49-F238E27FC236}">
                <a16:creationId xmlns:a16="http://schemas.microsoft.com/office/drawing/2014/main" id="{1080A8E4-88A4-498A-34CE-AF5142CF53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1" y="1883272"/>
            <a:ext cx="2796858" cy="4974411"/>
          </a:xfrm>
          <a:prstGeom prst="rect">
            <a:avLst/>
          </a:prstGeom>
        </p:spPr>
      </p:pic>
    </p:spTree>
    <p:extLst>
      <p:ext uri="{BB962C8B-B14F-4D97-AF65-F5344CB8AC3E}">
        <p14:creationId xmlns:p14="http://schemas.microsoft.com/office/powerpoint/2010/main" val="2964096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000"/>
                            </p:stCondLst>
                            <p:childTnLst>
                              <p:par>
                                <p:cTn id="24" presetID="47"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par>
                          <p:cTn id="39" fill="hold">
                            <p:stCondLst>
                              <p:cond delay="2500"/>
                            </p:stCondLst>
                            <p:childTnLst>
                              <p:par>
                                <p:cTn id="40" presetID="14"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3500"/>
                            </p:stCondLst>
                            <p:childTnLst>
                              <p:par>
                                <p:cTn id="48" presetID="22" presetClass="entr" presetSubtype="4"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rPr>
                <a:t>1</a:t>
              </a:r>
              <a:endParaRPr lang="zh-CN" sz="4000" dirty="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589666" y="2465308"/>
            <a:ext cx="3182281" cy="707886"/>
          </a:xfrm>
          <a:prstGeom prst="rect">
            <a:avLst/>
          </a:prstGeom>
          <a:noFill/>
        </p:spPr>
        <p:txBody>
          <a:bodyPr wrap="none">
            <a:spAutoFit/>
          </a:bodyPr>
          <a:lstStyle/>
          <a:p>
            <a:pPr algn="ctr">
              <a:defRPr/>
            </a:pPr>
            <a:r>
              <a:rPr lang="en-US" sz="400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Xem lại bài</a:t>
            </a:r>
            <a:endPar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rPr>
                <a:t>2</a:t>
              </a:r>
              <a:endParaRPr lang="zh-CN" sz="4000" dirty="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576841" y="3829714"/>
            <a:ext cx="7571303" cy="707886"/>
          </a:xfrm>
          <a:prstGeom prst="rect">
            <a:avLst/>
          </a:prstGeom>
          <a:noFill/>
        </p:spPr>
        <p:txBody>
          <a:bodyPr wrap="none">
            <a:spAutoFit/>
          </a:bodyPr>
          <a:lstStyle/>
          <a:p>
            <a:pPr algn="ctr">
              <a:defRPr/>
            </a:pPr>
            <a:r>
              <a:rPr lang="en-US" sz="400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Chuẩn bị bài tiếp theo tiết 3.</a:t>
            </a:r>
            <a:endPar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168228" y="272312"/>
            <a:ext cx="3855543"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sp>
        <p:nvSpPr>
          <p:cNvPr id="4" name="Rectangle 3">
            <a:extLst>
              <a:ext uri="{FF2B5EF4-FFF2-40B4-BE49-F238E27FC236}">
                <a16:creationId xmlns:a16="http://schemas.microsoft.com/office/drawing/2014/main" id="{7F03F094-54F8-43C8-A3E2-95222579B64F}"/>
              </a:ext>
            </a:extLst>
          </p:cNvPr>
          <p:cNvSpPr/>
          <p:nvPr/>
        </p:nvSpPr>
        <p:spPr>
          <a:xfrm>
            <a:off x="3905250" y="1923901"/>
            <a:ext cx="8396081" cy="3046988"/>
          </a:xfrm>
          <a:prstGeom prst="rect">
            <a:avLst/>
          </a:prstGeom>
          <a:noFill/>
        </p:spPr>
        <p:txBody>
          <a:bodyPr wrap="square">
            <a:spAutoFit/>
          </a:bodyPr>
          <a:lstStyle/>
          <a:p>
            <a:pPr algn="ctr" eaLnBrk="1" hangingPunct="1">
              <a:defRPr/>
            </a:pPr>
            <a:r>
              <a:rPr lang="en-US" sz="96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Chúc các em</a:t>
            </a:r>
          </a:p>
          <a:p>
            <a:pPr algn="ctr" eaLnBrk="1" hangingPunct="1">
              <a:defRPr/>
            </a:pPr>
            <a:r>
              <a:rPr lang="en-US" sz="96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học tốt</a:t>
            </a:r>
            <a:endParaRPr lang="en-US" sz="8800" b="1" dirty="0">
              <a:ln w="9525">
                <a:solidFill>
                  <a:schemeClr val="bg1"/>
                </a:solidFill>
                <a:prstDash val="solid"/>
              </a:ln>
              <a:solidFill>
                <a:srgbClr val="775B46"/>
              </a:solidFill>
              <a:effectLst>
                <a:outerShdw blurRad="12700" dist="63500" dir="240000" algn="tl" rotWithShape="0">
                  <a:schemeClr val="bg1"/>
                </a:outerShdw>
              </a:effectLst>
              <a:latin typeface="UTM Azuki" panose="02040603050506020204" pitchFamily="18" charset="0"/>
              <a:cs typeface="Calibri Light" panose="020F0302020204030204" pitchFamily="34" charset="0"/>
            </a:endParaRPr>
          </a:p>
        </p:txBody>
      </p:sp>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sp>
        <p:nvSpPr>
          <p:cNvPr id="27" name="Rectangle 26">
            <a:extLst>
              <a:ext uri="{FF2B5EF4-FFF2-40B4-BE49-F238E27FC236}">
                <a16:creationId xmlns:a16="http://schemas.microsoft.com/office/drawing/2014/main" id="{9D006FA9-BF84-4D9D-9D2C-84B3413C3748}"/>
              </a:ext>
            </a:extLst>
          </p:cNvPr>
          <p:cNvSpPr/>
          <p:nvPr/>
        </p:nvSpPr>
        <p:spPr>
          <a:xfrm>
            <a:off x="3390541" y="633386"/>
            <a:ext cx="4948791" cy="707886"/>
          </a:xfrm>
          <a:prstGeom prst="rect">
            <a:avLst/>
          </a:prstGeom>
          <a:noFill/>
        </p:spPr>
        <p:txBody>
          <a:bodyPr wrap="none">
            <a:spAutoFit/>
          </a:bodyPr>
          <a:lstStyle/>
          <a:p>
            <a:pPr lvl="0" algn="ctr">
              <a:defRPr/>
            </a:pPr>
            <a:r>
              <a:rPr lang="en-US" sz="4000">
                <a:ln w="0"/>
                <a:solidFill>
                  <a:srgbClr val="0F8476"/>
                </a:solidFill>
                <a:effectLst>
                  <a:outerShdw blurRad="25400" dist="19050" dir="2700000" algn="tl" rotWithShape="0">
                    <a:prstClr val="black"/>
                  </a:outerShdw>
                </a:effectLst>
                <a:latin typeface="UTM Loko" panose="02040603050506020204" pitchFamily="18" charset="0"/>
                <a:cs typeface="Calibri Light" panose="020F0302020204030204" pitchFamily="34" charset="0"/>
              </a:rPr>
              <a:t>YÊU CẦU CẦN ĐẠT </a:t>
            </a:r>
            <a:endParaRPr kumimoji="0" lang="en-US" sz="4000" b="0" i="0" u="none" strike="noStrike" kern="1200" cap="none" spc="0" normalizeH="0" baseline="0" noProof="0" dirty="0">
              <a:ln w="0"/>
              <a:solidFill>
                <a:srgbClr val="0F8476"/>
              </a:solidFill>
              <a:effectLst>
                <a:outerShdw blurRad="25400" dist="19050" dir="2700000" algn="tl" rotWithShape="0">
                  <a:prstClr val="black"/>
                </a:outerShdw>
              </a:effectLst>
              <a:uLnTx/>
              <a:uFillTx/>
              <a:latin typeface="UTM Loko" panose="02040603050506020204" pitchFamily="18" charset="0"/>
              <a:ea typeface="+mn-ea"/>
              <a:cs typeface="Calibri Light" panose="020F0302020204030204" pitchFamily="34" charset="0"/>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745585" y="1272844"/>
            <a:ext cx="111156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Sưu tầm và giới thiệu được một số tư liệu lịch sử (câu chuyện, văn bản,</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tranh ảnh,...) liên quan đến khởi nghĩa Lam Sơn và Triều Hậu Lê.</a:t>
            </a:r>
          </a:p>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Kể lại được một số nét chính về khởi nghĩa Lam Sơn thông qua các</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câu chuyện về một số nhân vật lịch sử (ví dụ: Lê Lợi, Nguyễn Trãi, Lê Lai,Nguyễn Chích,...).</a:t>
            </a:r>
          </a:p>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Kể lại được chiến thắng Chi Lăng có sử dụng tư liệu lịch sử (lược đồ,tranh ảnh, câu chuyện về ải Chi Lăng, về Liễu Thăng,...).</a:t>
            </a:r>
          </a:p>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Trình bày được những nét chính về lịch sử Việt Nam Triều Hậu Lê thông</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qua các câu chuyện về một số nhân vật lịch sử (ví dụ: vua Lê Thánh Tông,</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Lương Thế Vinh, Ngô Sĩ Liên,...).</a:t>
            </a:r>
            <a:endParaRPr kumimoji="0" lang="en-US" altLang="en-US" sz="2800" b="1" i="0" u="none" strike="noStrike" kern="1200" cap="none" spc="0" normalizeH="0" baseline="0" noProof="0">
              <a:ln>
                <a:noFill/>
              </a:ln>
              <a:solidFill>
                <a:srgbClr val="02546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1500"/>
                                        <p:tgtEl>
                                          <p:spTgt spid="27">
                                            <p:txEl>
                                              <p:pRg st="0" end="0"/>
                                            </p:txEl>
                                          </p:spTgt>
                                        </p:tgtEl>
                                      </p:cBhvr>
                                    </p:animEffect>
                                  </p:childTnLst>
                                </p:cTn>
                              </p:par>
                            </p:childTnLst>
                          </p:cTn>
                        </p:par>
                        <p:par>
                          <p:cTn id="8" fill="hold">
                            <p:stCondLst>
                              <p:cond delay="150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1+#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0-#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9"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ppt_x</p:attrName>
                                        </p:attrNameLst>
                                      </p:cBhvr>
                                      <p:tavLst>
                                        <p:tav tm="0">
                                          <p:val>
                                            <p:strVal val="#ppt_x-.2"/>
                                          </p:val>
                                        </p:tav>
                                        <p:tav tm="100000">
                                          <p:val>
                                            <p:strVal val="#ppt_x"/>
                                          </p:val>
                                        </p:tav>
                                      </p:tavLst>
                                    </p:anim>
                                    <p:anim calcmode="lin" valueType="num">
                                      <p:cBhvr>
                                        <p:cTn id="2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E5739-AAA8-4C8C-AC21-45AC6B0A6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0"/>
            <a:ext cx="11807189" cy="6858000"/>
          </a:xfrm>
          <a:prstGeom prst="rect">
            <a:avLst/>
          </a:prstGeom>
        </p:spPr>
      </p:pic>
      <p:sp>
        <p:nvSpPr>
          <p:cNvPr id="2" name="TextBox 1">
            <a:extLst>
              <a:ext uri="{FF2B5EF4-FFF2-40B4-BE49-F238E27FC236}">
                <a16:creationId xmlns:a16="http://schemas.microsoft.com/office/drawing/2014/main" id="{4ECCAF98-D4F4-468F-BBB0-8C147E3AD1D3}"/>
              </a:ext>
            </a:extLst>
          </p:cNvPr>
          <p:cNvSpPr txBox="1"/>
          <p:nvPr/>
        </p:nvSpPr>
        <p:spPr>
          <a:xfrm>
            <a:off x="1569160" y="2321004"/>
            <a:ext cx="9550598" cy="2215991"/>
          </a:xfrm>
          <a:prstGeom prst="rect">
            <a:avLst/>
          </a:prstGeom>
          <a:noFill/>
        </p:spPr>
        <p:txBody>
          <a:bodyPr wrap="square" rtlCol="0">
            <a:spAutoFit/>
          </a:bodyPr>
          <a:lstStyle/>
          <a:p>
            <a:pPr lvl="0" algn="ctr">
              <a:defRPr/>
            </a:pPr>
            <a:r>
              <a:rPr lang="en-US" sz="13800" b="1">
                <a:ln w="0"/>
                <a:solidFill>
                  <a:srgbClr val="FF0000"/>
                </a:solidFill>
                <a:effectLst>
                  <a:outerShdw blurRad="25400" dist="19050" dir="2700000" algn="tl" rotWithShape="0">
                    <a:prstClr val="black"/>
                  </a:outerShdw>
                </a:effectLst>
                <a:latin typeface="Coiny" panose="02000903060500060000" pitchFamily="2" charset="0"/>
                <a:cs typeface="Calibri Light" panose="020F0302020204030204" pitchFamily="34" charset="0"/>
              </a:rPr>
              <a:t>Khởi động</a:t>
            </a:r>
            <a:endParaRPr lang="en-US" sz="13800" b="1" dirty="0">
              <a:ln w="0"/>
              <a:solidFill>
                <a:srgbClr val="FF0000"/>
              </a:solidFill>
              <a:effectLst>
                <a:outerShdw blurRad="25400" dist="19050" dir="2700000" algn="tl" rotWithShape="0">
                  <a:prstClr val="black"/>
                </a:outerShdw>
              </a:effectLst>
              <a:latin typeface="Coiny" panose="02000903060500060000" pitchFamily="2" charset="0"/>
              <a:cs typeface="Calibri Light" panose="020F0302020204030204" pitchFamily="34" charset="0"/>
            </a:endParaRPr>
          </a:p>
        </p:txBody>
      </p:sp>
    </p:spTree>
    <p:extLst>
      <p:ext uri="{BB962C8B-B14F-4D97-AF65-F5344CB8AC3E}">
        <p14:creationId xmlns:p14="http://schemas.microsoft.com/office/powerpoint/2010/main" val="15605152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7" name="TextBox 26"/>
          <p:cNvSpPr txBox="1"/>
          <p:nvPr/>
        </p:nvSpPr>
        <p:spPr>
          <a:xfrm>
            <a:off x="3526972" y="1103766"/>
            <a:ext cx="8184884" cy="1323439"/>
          </a:xfrm>
          <a:prstGeom prst="rect">
            <a:avLst/>
          </a:prstGeom>
          <a:noFill/>
        </p:spPr>
        <p:txBody>
          <a:bodyPr wrap="square" rtlCol="0">
            <a:spAutoFit/>
          </a:bodyPr>
          <a:lstStyle/>
          <a:p>
            <a:pPr lvl="0" algn="ctr"/>
            <a:r>
              <a:rPr kumimoji="0" lang="en-US" sz="4000" b="1" i="0" u="none" strike="noStrike" kern="1200" cap="none" spc="0" normalizeH="0" baseline="0" noProof="0" dirty="0" err="1">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US" sz="4000" b="1" i="0" u="none" strike="noStrike" kern="1200" cap="none" spc="0" normalizeH="0" baseline="0" noProof="0" dirty="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 1</a:t>
            </a:r>
            <a:r>
              <a:rPr kumimoji="0" lang="en-US" sz="4000" b="1" i="0" u="none" strike="noStrike" kern="1200" cap="none" spc="0" normalizeH="0" baseline="0" noProof="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lang="vi-VN" sz="4000" b="1">
                <a:solidFill>
                  <a:srgbClr val="E55B43"/>
                </a:solidFill>
                <a:effectLst>
                  <a:outerShdw blurRad="38100" dist="38100" dir="2700000" algn="tl">
                    <a:srgbClr val="000000">
                      <a:alpha val="43137"/>
                    </a:srgbClr>
                  </a:outerShdw>
                </a:effectLst>
                <a:latin typeface="UTM Avo" panose="02040603050506020204" pitchFamily="18" charset="0"/>
              </a:rPr>
              <a:t>Lê Lợi lãnh đạo cuộc khởi nghĩa Lam Sơn</a:t>
            </a:r>
            <a:r>
              <a:rPr lang="en-US" sz="4000" b="1">
                <a:solidFill>
                  <a:srgbClr val="E55B43"/>
                </a:solidFill>
                <a:effectLst>
                  <a:outerShdw blurRad="38100" dist="38100" dir="2700000" algn="tl">
                    <a:srgbClr val="000000">
                      <a:alpha val="43137"/>
                    </a:srgbClr>
                  </a:outerShdw>
                </a:effectLst>
                <a:latin typeface="UTM Avo" panose="02040603050506020204" pitchFamily="18" charset="0"/>
              </a:rPr>
              <a:t> năm nào?</a:t>
            </a:r>
            <a:endParaRPr kumimoji="0" lang="en-US" sz="4000" b="1" i="0" u="none" strike="noStrike" kern="1200" cap="none" spc="0" normalizeH="0" baseline="0" noProof="0" dirty="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28" name="TextBox 27"/>
          <p:cNvSpPr txBox="1"/>
          <p:nvPr/>
        </p:nvSpPr>
        <p:spPr>
          <a:xfrm>
            <a:off x="1380825" y="2711488"/>
            <a:ext cx="8184884" cy="707886"/>
          </a:xfrm>
          <a:prstGeom prst="rect">
            <a:avLst/>
          </a:prstGeom>
          <a:noFill/>
        </p:spPr>
        <p:txBody>
          <a:bodyPr wrap="square" rtlCol="0">
            <a:spAutoFit/>
          </a:bodyPr>
          <a:lstStyle/>
          <a:p>
            <a:pPr lvl="0" algn="just"/>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lang="pt-BR" sz="4000" b="1">
                <a:solidFill>
                  <a:prstClr val="black"/>
                </a:solidFill>
                <a:latin typeface="UTM Avo" panose="02040603050506020204" pitchFamily="18" charset="0"/>
              </a:rPr>
              <a:t>Từ năm 1418 đến năm 1427</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9" name="Rectangle 28"/>
          <p:cNvSpPr/>
          <p:nvPr/>
        </p:nvSpPr>
        <p:spPr>
          <a:xfrm>
            <a:off x="1380825" y="3473800"/>
            <a:ext cx="8931505" cy="1323439"/>
          </a:xfrm>
          <a:prstGeom prst="rect">
            <a:avLst/>
          </a:prstGeom>
        </p:spPr>
        <p:txBody>
          <a:bodyPr wrap="square">
            <a:spAutoFit/>
          </a:bodyPr>
          <a:lstStyle/>
          <a:p>
            <a:pPr algn="just"/>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B</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lang="pt-BR" sz="4000" b="1">
                <a:solidFill>
                  <a:prstClr val="black"/>
                </a:solidFill>
                <a:latin typeface="UTM Avo" panose="02040603050506020204" pitchFamily="18" charset="0"/>
              </a:rPr>
              <a:t>Từ năm 1428 đến năm 1427</a:t>
            </a:r>
            <a:endParaRPr lang="en-US" sz="4000" b="1">
              <a:solidFill>
                <a:prstClr val="black"/>
              </a:solidFill>
              <a:latin typeface="UTM Avo" panose="02040603050506020204" pitchFamily="18" charset="0"/>
            </a:endParaRPr>
          </a:p>
          <a:p>
            <a:pPr lvl="0" algn="just"/>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1" name="Rectangle 30"/>
          <p:cNvSpPr/>
          <p:nvPr/>
        </p:nvSpPr>
        <p:spPr>
          <a:xfrm>
            <a:off x="1266524" y="4312374"/>
            <a:ext cx="9160105" cy="1323439"/>
          </a:xfrm>
          <a:prstGeom prst="rect">
            <a:avLst/>
          </a:prstGeom>
        </p:spPr>
        <p:txBody>
          <a:bodyPr wrap="square">
            <a:spAutoFit/>
          </a:bodyPr>
          <a:lstStyle/>
          <a:p>
            <a:pPr algn="just"/>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lang="pt-BR" sz="4000" b="1">
                <a:solidFill>
                  <a:prstClr val="black"/>
                </a:solidFill>
                <a:latin typeface="UTM Avo" panose="02040603050506020204" pitchFamily="18" charset="0"/>
              </a:rPr>
              <a:t>Từ năm 1418 đến năm 1417</a:t>
            </a:r>
            <a:endParaRPr lang="en-US" sz="4000" b="1">
              <a:solidFill>
                <a:prstClr val="black"/>
              </a:solidFill>
              <a:latin typeface="UTM Avo" panose="02040603050506020204" pitchFamily="18" charset="0"/>
            </a:endParaRPr>
          </a:p>
          <a:p>
            <a:pPr lvl="0" algn="just"/>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59" y="377371"/>
            <a:ext cx="3630804" cy="2812146"/>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2"/>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5349323" y="3172626"/>
            <a:ext cx="6869844" cy="3672114"/>
          </a:xfrm>
          <a:prstGeom prst="rect">
            <a:avLst/>
          </a:prstGeom>
        </p:spPr>
      </p:pic>
    </p:spTree>
    <p:extLst>
      <p:ext uri="{BB962C8B-B14F-4D97-AF65-F5344CB8AC3E}">
        <p14:creationId xmlns:p14="http://schemas.microsoft.com/office/powerpoint/2010/main" val="269467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6" presetClass="exit" presetSubtype="21" fill="hold" grpId="1" nodeType="withEffect">
                                  <p:stCondLst>
                                    <p:cond delay="0"/>
                                  </p:stCondLst>
                                  <p:childTnLst>
                                    <p:animEffect transition="out" filter="barn(inVertical)">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9" grpId="1"/>
      <p:bldP spid="31" grpId="0"/>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7" name="TextBox 26"/>
          <p:cNvSpPr txBox="1"/>
          <p:nvPr/>
        </p:nvSpPr>
        <p:spPr>
          <a:xfrm>
            <a:off x="2823585" y="858921"/>
            <a:ext cx="7903531" cy="1323439"/>
          </a:xfrm>
          <a:prstGeom prst="rect">
            <a:avLst/>
          </a:prstGeom>
          <a:noFill/>
        </p:spPr>
        <p:txBody>
          <a:bodyPr wrap="square" rtlCol="0">
            <a:spAutoFit/>
          </a:bodyPr>
          <a:lstStyle/>
          <a:p>
            <a:pPr lvl="0" algn="ctr"/>
            <a:r>
              <a:rPr kumimoji="0" lang="en-US" sz="4000" b="1" i="0" u="none" strike="noStrike" kern="1200" cap="none" spc="0" normalizeH="0" baseline="0" noProof="0" dirty="0" err="1">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US" sz="4000" b="1" i="0" u="none" strike="noStrike" kern="1200" cap="none" spc="0" normalizeH="0" baseline="0" noProof="0" dirty="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 2</a:t>
            </a:r>
            <a:r>
              <a:rPr kumimoji="0" lang="en-US" sz="4000" b="1" i="0" u="none" strike="noStrike" kern="1200" cap="none" spc="0" normalizeH="0" baseline="0" noProof="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lang="en-US" sz="4000" b="1">
                <a:solidFill>
                  <a:srgbClr val="E55B43"/>
                </a:solidFill>
                <a:effectLst>
                  <a:outerShdw blurRad="38100" dist="38100" dir="2700000" algn="tl">
                    <a:srgbClr val="000000">
                      <a:alpha val="43137"/>
                    </a:srgbClr>
                  </a:outerShdw>
                </a:effectLst>
                <a:latin typeface="UTM Avo" panose="02040603050506020204" pitchFamily="18" charset="0"/>
              </a:rPr>
              <a:t>C</a:t>
            </a:r>
            <a:r>
              <a:rPr lang="vi-VN" sz="4000" b="1">
                <a:solidFill>
                  <a:srgbClr val="E55B43"/>
                </a:solidFill>
                <a:effectLst>
                  <a:outerShdw blurRad="38100" dist="38100" dir="2700000" algn="tl">
                    <a:srgbClr val="000000">
                      <a:alpha val="43137"/>
                    </a:srgbClr>
                  </a:outerShdw>
                </a:effectLst>
                <a:latin typeface="UTM Avo" panose="02040603050506020204" pitchFamily="18" charset="0"/>
              </a:rPr>
              <a:t>uộc khởi nghĩa Lam Sơn </a:t>
            </a:r>
            <a:r>
              <a:rPr lang="en-US" sz="4000" b="1">
                <a:solidFill>
                  <a:srgbClr val="E55B43"/>
                </a:solidFill>
                <a:effectLst>
                  <a:outerShdw blurRad="38100" dist="38100" dir="2700000" algn="tl">
                    <a:srgbClr val="000000">
                      <a:alpha val="43137"/>
                    </a:srgbClr>
                  </a:outerShdw>
                </a:effectLst>
                <a:latin typeface="UTM Avo" panose="02040603050506020204" pitchFamily="18" charset="0"/>
              </a:rPr>
              <a:t>đánh đuổi quân nào?</a:t>
            </a:r>
            <a:endParaRPr kumimoji="0" lang="vi-VN" sz="4000" b="1" i="0" u="none" strike="noStrike" kern="1200" cap="none" spc="0" normalizeH="0" baseline="0" noProof="0" dirty="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28" name="TextBox 27"/>
          <p:cNvSpPr txBox="1"/>
          <p:nvPr/>
        </p:nvSpPr>
        <p:spPr>
          <a:xfrm>
            <a:off x="3634991" y="2329847"/>
            <a:ext cx="821955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a:t>
            </a:r>
            <a:r>
              <a:rPr kumimoji="0" lang="vi-VN"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Quân</a:t>
            </a:r>
            <a:r>
              <a:rPr kumimoji="0" lang="en-US" sz="4000" b="1" i="0" u="none" strike="noStrike" kern="1200" cap="none" spc="0" normalizeH="0" noProof="0">
                <a:ln>
                  <a:noFill/>
                </a:ln>
                <a:solidFill>
                  <a:prstClr val="black"/>
                </a:solidFill>
                <a:effectLst/>
                <a:uLnTx/>
                <a:uFillTx/>
                <a:latin typeface="UTM Avo" panose="02040603050506020204" pitchFamily="18" charset="0"/>
                <a:ea typeface="+mn-ea"/>
                <a:cs typeface="+mn-cs"/>
              </a:rPr>
              <a:t> Hán</a:t>
            </a:r>
            <a:endPar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9" name="Rectangle 28"/>
          <p:cNvSpPr/>
          <p:nvPr/>
        </p:nvSpPr>
        <p:spPr>
          <a:xfrm>
            <a:off x="3649571" y="3013360"/>
            <a:ext cx="10749437"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B</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Quân</a:t>
            </a:r>
            <a:r>
              <a:rPr kumimoji="0" lang="en-US" sz="4000" b="1" i="0" u="none" strike="noStrike" kern="1200" cap="none" spc="0" normalizeH="0" noProof="0">
                <a:ln>
                  <a:noFill/>
                </a:ln>
                <a:solidFill>
                  <a:prstClr val="black"/>
                </a:solidFill>
                <a:effectLst/>
                <a:uLnTx/>
                <a:uFillTx/>
                <a:latin typeface="UTM Avo" panose="02040603050506020204" pitchFamily="18" charset="0"/>
                <a:ea typeface="+mn-ea"/>
                <a:cs typeface="+mn-cs"/>
              </a:rPr>
              <a:t> Mỹ</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1" name="Rectangle 30"/>
          <p:cNvSpPr/>
          <p:nvPr/>
        </p:nvSpPr>
        <p:spPr>
          <a:xfrm>
            <a:off x="3634991" y="3756042"/>
            <a:ext cx="5693475"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Quân</a:t>
            </a:r>
            <a:r>
              <a:rPr kumimoji="0" lang="en-US" sz="4000" b="1" i="0" u="none" strike="noStrike" kern="1200" cap="none" spc="0" normalizeH="0" noProof="0">
                <a:ln>
                  <a:noFill/>
                </a:ln>
                <a:solidFill>
                  <a:prstClr val="black"/>
                </a:solidFill>
                <a:effectLst/>
                <a:uLnTx/>
                <a:uFillTx/>
                <a:latin typeface="UTM Avo" panose="02040603050506020204" pitchFamily="18" charset="0"/>
                <a:ea typeface="+mn-ea"/>
                <a:cs typeface="+mn-cs"/>
              </a:rPr>
              <a:t> Minh</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43" y="399001"/>
            <a:ext cx="2304422" cy="1784831"/>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1"/>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6008914" y="3449389"/>
            <a:ext cx="5820229" cy="3111067"/>
          </a:xfrm>
          <a:prstGeom prst="rect">
            <a:avLst/>
          </a:prstGeom>
        </p:spPr>
      </p:pic>
    </p:spTree>
    <p:extLst>
      <p:ext uri="{BB962C8B-B14F-4D97-AF65-F5344CB8AC3E}">
        <p14:creationId xmlns:p14="http://schemas.microsoft.com/office/powerpoint/2010/main" val="301571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8" grpId="1"/>
      <p:bldP spid="29" grpId="0"/>
      <p:bldP spid="29" grpId="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7" name="TextBox 26"/>
          <p:cNvSpPr txBox="1"/>
          <p:nvPr/>
        </p:nvSpPr>
        <p:spPr>
          <a:xfrm>
            <a:off x="2579662" y="936791"/>
            <a:ext cx="79035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US" sz="4000" b="1" i="0" u="none" strike="noStrike" kern="1200" cap="none" spc="0" normalizeH="0" baseline="0" noProof="0" dirty="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 3</a:t>
            </a:r>
            <a:r>
              <a:rPr kumimoji="0" lang="en-US" sz="4000" b="1" i="0" u="none" strike="noStrike" kern="1200" cap="none" spc="0" normalizeH="0" baseline="0" noProof="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lang="en-US" sz="4000" b="1">
                <a:solidFill>
                  <a:srgbClr val="E55B43"/>
                </a:solidFill>
                <a:effectLst>
                  <a:outerShdw blurRad="38100" dist="38100" dir="2700000" algn="tl">
                    <a:srgbClr val="000000">
                      <a:alpha val="43137"/>
                    </a:srgbClr>
                  </a:outerShdw>
                </a:effectLst>
                <a:latin typeface="UTM Avo" panose="02040603050506020204" pitchFamily="18" charset="0"/>
              </a:rPr>
              <a:t>Ý nghĩa của cuộc khởi nghĩa Lam Sơn?</a:t>
            </a:r>
            <a:endParaRPr kumimoji="0" lang="vi-VN" sz="4000" b="1" i="0" u="none" strike="noStrike" kern="1200" cap="none" spc="0" normalizeH="0" baseline="0" noProof="0" dirty="0">
              <a:ln>
                <a:noFill/>
              </a:ln>
              <a:solidFill>
                <a:srgbClr val="E55B43"/>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42" y="399001"/>
            <a:ext cx="2746549" cy="2127269"/>
          </a:xfrm>
          <a:prstGeom prst="rect">
            <a:avLst/>
          </a:prstGeom>
        </p:spPr>
      </p:pic>
      <p:pic>
        <p:nvPicPr>
          <p:cNvPr id="11" name="图片 9"/>
          <p:cNvPicPr>
            <a:picLocks noChangeAspect="1"/>
          </p:cNvPicPr>
          <p:nvPr/>
        </p:nvPicPr>
        <p:blipFill rotWithShape="1">
          <a:blip r:embed="rId3" cstate="print">
            <a:extLst>
              <a:ext uri="{28A0092B-C50C-407E-A947-70E740481C1C}">
                <a14:useLocalDpi xmlns:a14="http://schemas.microsoft.com/office/drawing/2010/main" val="0"/>
              </a:ext>
            </a:extLst>
          </a:blip>
          <a:srcRect t="33991" r="56505" b="9837"/>
          <a:stretch/>
        </p:blipFill>
        <p:spPr>
          <a:xfrm flipH="1">
            <a:off x="9176616" y="0"/>
            <a:ext cx="2764176" cy="2401556"/>
          </a:xfrm>
          <a:prstGeom prst="rect">
            <a:avLst/>
          </a:prstGeom>
        </p:spPr>
      </p:pic>
      <p:sp>
        <p:nvSpPr>
          <p:cNvPr id="4" name="Rectangle 3">
            <a:extLst>
              <a:ext uri="{FF2B5EF4-FFF2-40B4-BE49-F238E27FC236}">
                <a16:creationId xmlns:a16="http://schemas.microsoft.com/office/drawing/2014/main" id="{005A27A0-AE5A-13F9-BD0A-4BA50648AC36}"/>
              </a:ext>
            </a:extLst>
          </p:cNvPr>
          <p:cNvSpPr/>
          <p:nvPr/>
        </p:nvSpPr>
        <p:spPr>
          <a:xfrm>
            <a:off x="1555565" y="2637601"/>
            <a:ext cx="9564192" cy="2554545"/>
          </a:xfrm>
          <a:prstGeom prst="rect">
            <a:avLst/>
          </a:prstGeom>
        </p:spPr>
        <p:txBody>
          <a:bodyPr wrap="square">
            <a:spAutoFit/>
          </a:bodyPr>
          <a:lstStyle/>
          <a:p>
            <a:pPr lvl="0" algn="just"/>
            <a:r>
              <a:rPr lang="en-US" sz="4000" b="1">
                <a:solidFill>
                  <a:prstClr val="black"/>
                </a:solidFill>
                <a:latin typeface="UTM Avo" panose="02040603050506020204" pitchFamily="18" charset="0"/>
              </a:rPr>
              <a:t>Cuộc khởi nghĩa thắng lợi, ách thống trị tàn bạo của nhà Minh bị lật đổ, mở ra thời kì độc lập của quốc gia Đại Việt.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83597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E5739-AAA8-4C8C-AC21-45AC6B0A6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0"/>
            <a:ext cx="11807189" cy="6858000"/>
          </a:xfrm>
          <a:prstGeom prst="rect">
            <a:avLst/>
          </a:prstGeom>
        </p:spPr>
      </p:pic>
      <p:sp>
        <p:nvSpPr>
          <p:cNvPr id="2" name="TextBox 1">
            <a:extLst>
              <a:ext uri="{FF2B5EF4-FFF2-40B4-BE49-F238E27FC236}">
                <a16:creationId xmlns:a16="http://schemas.microsoft.com/office/drawing/2014/main" id="{4ECCAF98-D4F4-468F-BBB0-8C147E3AD1D3}"/>
              </a:ext>
            </a:extLst>
          </p:cNvPr>
          <p:cNvSpPr txBox="1"/>
          <p:nvPr/>
        </p:nvSpPr>
        <p:spPr>
          <a:xfrm>
            <a:off x="1569160" y="2321004"/>
            <a:ext cx="9550598"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0"/>
                <a:solidFill>
                  <a:srgbClr val="FF0000"/>
                </a:solidFill>
                <a:effectLst>
                  <a:outerShdw blurRad="25400" dist="19050" dir="2700000" algn="tl" rotWithShape="0">
                    <a:prstClr val="black"/>
                  </a:outerShdw>
                </a:effectLst>
                <a:uLnTx/>
                <a:uFillTx/>
                <a:latin typeface="Coiny" panose="02000903060500060000" pitchFamily="2" charset="0"/>
                <a:ea typeface="+mn-ea"/>
                <a:cs typeface="Calibri Light" panose="020F0302020204030204" pitchFamily="34" charset="0"/>
              </a:rPr>
              <a:t>Khám</a:t>
            </a:r>
            <a:r>
              <a:rPr kumimoji="0" lang="en-US" sz="13800" b="1" i="0" u="none" strike="noStrike" kern="1200" cap="none" spc="0" normalizeH="0" noProof="0">
                <a:ln w="0"/>
                <a:solidFill>
                  <a:srgbClr val="FF0000"/>
                </a:solidFill>
                <a:effectLst>
                  <a:outerShdw blurRad="25400" dist="19050" dir="2700000" algn="tl" rotWithShape="0">
                    <a:prstClr val="black"/>
                  </a:outerShdw>
                </a:effectLst>
                <a:uLnTx/>
                <a:uFillTx/>
                <a:latin typeface="Coiny" panose="02000903060500060000" pitchFamily="2" charset="0"/>
                <a:ea typeface="+mn-ea"/>
                <a:cs typeface="Calibri Light" panose="020F0302020204030204" pitchFamily="34" charset="0"/>
              </a:rPr>
              <a:t> phá</a:t>
            </a:r>
            <a:endParaRPr kumimoji="0" lang="en-US" sz="13800" b="1" i="0" u="none" strike="noStrike" kern="1200" cap="none" spc="0" normalizeH="0" baseline="0" noProof="0" dirty="0">
              <a:ln w="0"/>
              <a:solidFill>
                <a:srgbClr val="FF0000"/>
              </a:solidFill>
              <a:effectLst>
                <a:outerShdw blurRad="25400" dist="19050" dir="2700000" algn="tl" rotWithShape="0">
                  <a:prstClr val="black"/>
                </a:outerShdw>
              </a:effectLst>
              <a:uLnTx/>
              <a:uFillTx/>
              <a:latin typeface="Coiny" panose="02000903060500060000" pitchFamily="2" charset="0"/>
              <a:ea typeface="+mn-ea"/>
              <a:cs typeface="Calibri Light" panose="020F0302020204030204" pitchFamily="34" charset="0"/>
            </a:endParaRPr>
          </a:p>
        </p:txBody>
      </p:sp>
    </p:spTree>
    <p:extLst>
      <p:ext uri="{BB962C8B-B14F-4D97-AF65-F5344CB8AC3E}">
        <p14:creationId xmlns:p14="http://schemas.microsoft.com/office/powerpoint/2010/main" val="35610787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254312" y="891385"/>
            <a:ext cx="4804741" cy="4708981"/>
          </a:xfrm>
          <a:prstGeom prst="rect">
            <a:avLst/>
          </a:prstGeom>
          <a:solidFill>
            <a:srgbClr val="CBB391"/>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6000" b="1">
                <a:solidFill>
                  <a:srgbClr val="FF0000"/>
                </a:solidFill>
                <a:latin typeface="Times New Roman" panose="02020603050405020304" pitchFamily="18" charset="0"/>
                <a:cs typeface="Times New Roman" panose="02020603050405020304" pitchFamily="18" charset="0"/>
              </a:rPr>
              <a:t>Tìm hiểu những nét chính về lịch sử Việt Nam Triều Hậu Lê</a:t>
            </a:r>
            <a:endParaRPr kumimoji="0" lang="en-US" altLang="en-US" sz="6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DA9C20C-3801-1928-3F64-F755DF4B4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20" y="76445"/>
            <a:ext cx="6614306" cy="6509229"/>
          </a:xfrm>
          <a:prstGeom prst="rect">
            <a:avLst/>
          </a:prstGeom>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30427" y="2366753"/>
            <a:ext cx="1015364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a:solidFill>
                  <a:srgbClr val="C00000"/>
                </a:solidFill>
                <a:latin typeface="Times New Roman" panose="02020603050405020304" pitchFamily="18" charset="0"/>
                <a:cs typeface="Times New Roman" panose="02020603050405020304" pitchFamily="18" charset="0"/>
              </a:rPr>
              <a:t>Đọc thông tin và quan sát các hình 4, 5, em hãy trình bày những nét chính về lịch sử Việt Nam dưới Triều Hậu Lê.</a:t>
            </a:r>
            <a:endParaRPr kumimoji="0" lang="en-US" alt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par>
                                <p:cTn id="25" presetID="26"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750"/>
                                        <p:tgtEl>
                                          <p:spTgt spid="8"/>
                                        </p:tgtEl>
                                      </p:cBhvr>
                                    </p:animEffect>
                                  </p:childTnLst>
                                </p:cTn>
                              </p:par>
                              <p:par>
                                <p:cTn id="44" presetID="22" presetClass="entr" presetSubtype="2"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righ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692</TotalTime>
  <Words>720</Words>
  <Application>Microsoft Office PowerPoint</Application>
  <PresentationFormat>Widescreen</PresentationFormat>
  <Paragraphs>54</Paragraphs>
  <Slides>19</Slides>
  <Notes>11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等线</vt:lpstr>
      <vt:lpstr>Arial</vt:lpstr>
      <vt:lpstr>Calibri</vt:lpstr>
      <vt:lpstr>Coiny</vt:lpstr>
      <vt:lpstr>LNTH-LuoLuoNotangYuanTi 1</vt:lpstr>
      <vt:lpstr>Times New Roman</vt:lpstr>
      <vt:lpstr>UTM Avo</vt:lpstr>
      <vt:lpstr>UTM Azuki</vt:lpstr>
      <vt:lpstr>UTM Guanine</vt:lpstr>
      <vt:lpstr>UTM Kabel KT</vt:lpstr>
      <vt:lpstr>UTM Loko</vt:lpstr>
      <vt:lpstr>字魂36号-正文宋楷</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game</dc:creator>
  <cp:lastModifiedBy>Administrator</cp:lastModifiedBy>
  <cp:revision>1</cp:revision>
  <dcterms:created xsi:type="dcterms:W3CDTF">2020-07-21T07:25:20Z</dcterms:created>
  <dcterms:modified xsi:type="dcterms:W3CDTF">2024-12-28T12:29:46Z</dcterms:modified>
</cp:coreProperties>
</file>