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29"/>
  </p:notesMasterIdLst>
  <p:sldIdLst>
    <p:sldId id="256" r:id="rId3"/>
    <p:sldId id="306" r:id="rId4"/>
    <p:sldId id="307" r:id="rId5"/>
    <p:sldId id="292" r:id="rId6"/>
    <p:sldId id="308" r:id="rId7"/>
    <p:sldId id="309" r:id="rId8"/>
    <p:sldId id="310" r:id="rId9"/>
    <p:sldId id="311" r:id="rId10"/>
    <p:sldId id="312" r:id="rId11"/>
    <p:sldId id="313" r:id="rId12"/>
    <p:sldId id="314" r:id="rId13"/>
    <p:sldId id="315" r:id="rId14"/>
    <p:sldId id="316" r:id="rId15"/>
    <p:sldId id="335" r:id="rId16"/>
    <p:sldId id="336" r:id="rId17"/>
    <p:sldId id="337" r:id="rId18"/>
    <p:sldId id="338" r:id="rId19"/>
    <p:sldId id="339" r:id="rId20"/>
    <p:sldId id="341" r:id="rId21"/>
    <p:sldId id="404" r:id="rId22"/>
    <p:sldId id="448" r:id="rId23"/>
    <p:sldId id="442" r:id="rId24"/>
    <p:sldId id="445" r:id="rId25"/>
    <p:sldId id="446" r:id="rId26"/>
    <p:sldId id="301" r:id="rId27"/>
    <p:sldId id="302" r:id="rId28"/>
  </p:sldIdLst>
  <p:sldSz cx="12192000" cy="6858000"/>
  <p:notesSz cx="6858000" cy="9144000"/>
  <p:embeddedFontLst>
    <p:embeddedFont>
      <p:font typeface="LNTH-LuoLuoNotangYuanTi 1" panose="020B0604020202020204" charset="-128"/>
      <p:regular r:id="rId30"/>
    </p:embeddedFont>
    <p:embeddedFont>
      <p:font typeface="Coiny" panose="020B0604020202020204" charset="0"/>
      <p:regular r:id="rId31"/>
    </p:embeddedFont>
    <p:embeddedFont>
      <p:font typeface="DengXian" panose="02010600030101010101" pitchFamily="2" charset="-122"/>
      <p:regular r:id="rId32"/>
      <p:bold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653" autoAdjust="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2024/12/28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1C4770-9C39-4C80-B89B-EFB00B5CB0F8}" type="slidenum">
              <a:rPr lang="zh-CN" altLang="en-US" smtClean="0"/>
              <a:t>1</a:t>
            </a:fld>
            <a:endParaRPr lang="zh-CN" altLang="en-US"/>
          </a:p>
        </p:txBody>
      </p:sp>
    </p:spTree>
    <p:extLst>
      <p:ext uri="{BB962C8B-B14F-4D97-AF65-F5344CB8AC3E}">
        <p14:creationId xmlns:p14="http://schemas.microsoft.com/office/powerpoint/2010/main" val="3651578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127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246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6214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034388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7713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894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7360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0554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47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17777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193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64732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330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662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693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795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4925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A00A2AD-B2CE-DC4F-8015-E18525983D45}" type="datetimeFigureOut">
              <a:rPr kumimoji="1" lang="zh-CN" altLang="en-US" smtClean="0"/>
              <a:t>2024/12/28</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4507623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A00A2AD-B2CE-DC4F-8015-E18525983D45}" type="datetimeFigureOut">
              <a:rPr kumimoji="1" lang="zh-CN" altLang="en-US" smtClean="0"/>
              <a:t>2024/12/28</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37804325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5F33EE-D6FB-ABF7-1111-463FFE00B6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3798257-A8F2-A56A-111F-6EBF8BC560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655265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youtube.com/watch?app=desktop&amp;v=7hYLCHS-WHU" TargetMode="External"/><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youtube.com/watch?v=6oLhfbgeX2o" TargetMode="External"/><Relationship Id="rId5" Type="http://schemas.openxmlformats.org/officeDocument/2006/relationships/image" Target="../media/image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9.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2.gi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a:extLst>
              <a:ext uri="{FF2B5EF4-FFF2-40B4-BE49-F238E27FC236}">
                <a16:creationId xmlns:a16="http://schemas.microsoft.com/office/drawing/2014/main" id="{9F1B2730-E457-47B8-ABC9-6BA5156EE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36771"/>
            <a:ext cx="12192000" cy="4406900"/>
          </a:xfrm>
          <a:prstGeom prst="rect">
            <a:avLst/>
          </a:prstGeom>
        </p:spPr>
      </p:pic>
      <p:pic>
        <p:nvPicPr>
          <p:cNvPr id="13" name="图片 10">
            <a:extLst>
              <a:ext uri="{FF2B5EF4-FFF2-40B4-BE49-F238E27FC236}">
                <a16:creationId xmlns:a16="http://schemas.microsoft.com/office/drawing/2014/main" id="{CEA6FB04-6A8F-40FB-800C-A72F14EA9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DD2585F7-ECD9-AE28-C538-39BCDC92B572}"/>
              </a:ext>
            </a:extLst>
          </p:cNvPr>
          <p:cNvPicPr>
            <a:picLocks noChangeAspect="1"/>
          </p:cNvPicPr>
          <p:nvPr/>
        </p:nvPicPr>
        <p:blipFill>
          <a:blip r:embed="rId5"/>
          <a:stretch>
            <a:fillRect/>
          </a:stretch>
        </p:blipFill>
        <p:spPr>
          <a:xfrm>
            <a:off x="-219456" y="-292229"/>
            <a:ext cx="6315456" cy="6858000"/>
          </a:xfrm>
          <a:prstGeom prst="rect">
            <a:avLst/>
          </a:prstGeom>
        </p:spPr>
      </p:pic>
      <p:sp>
        <p:nvSpPr>
          <p:cNvPr id="14" name="Rectangle 13">
            <a:extLst>
              <a:ext uri="{FF2B5EF4-FFF2-40B4-BE49-F238E27FC236}">
                <a16:creationId xmlns:a16="http://schemas.microsoft.com/office/drawing/2014/main" id="{F5F01B98-D9A4-495C-ABEE-C9A94149CED6}"/>
              </a:ext>
            </a:extLst>
          </p:cNvPr>
          <p:cNvSpPr/>
          <p:nvPr/>
        </p:nvSpPr>
        <p:spPr>
          <a:xfrm>
            <a:off x="4837044" y="1923901"/>
            <a:ext cx="7464287" cy="3416320"/>
          </a:xfrm>
          <a:prstGeom prst="rect">
            <a:avLst/>
          </a:prstGeom>
          <a:noFill/>
        </p:spPr>
        <p:txBody>
          <a:bodyPr wrap="square">
            <a:spAutoFit/>
          </a:bodyPr>
          <a:lstStyle/>
          <a:p>
            <a:pPr algn="ctr">
              <a:defRPr/>
            </a:pPr>
            <a:r>
              <a:rPr lang="vi-VN" sz="7200" b="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KHỞI NGHĨA LAM SƠN VÀ TRIỀU HẬU LÊ</a:t>
            </a:r>
            <a:endParaRPr lang="en-US" sz="7000" b="1" dirty="0">
              <a:ln w="9525">
                <a:solidFill>
                  <a:schemeClr val="bg1"/>
                </a:solidFill>
                <a:prstDash val="solid"/>
              </a:ln>
              <a:solidFill>
                <a:srgbClr val="775B46"/>
              </a:solidFill>
              <a:effectLst>
                <a:outerShdw blurRad="12700" dist="63500" dir="240000" algn="tl" rotWithShape="0">
                  <a:schemeClr val="bg1"/>
                </a:outerShdw>
              </a:effectLst>
              <a:latin typeface="UTM Azuki" panose="02040603050506020204" pitchFamily="18" charset="0"/>
              <a:cs typeface="Calibri Light" panose="020F0302020204030204" pitchFamily="34" charset="0"/>
            </a:endParaRPr>
          </a:p>
        </p:txBody>
      </p:sp>
      <p:pic>
        <p:nvPicPr>
          <p:cNvPr id="16" name="图片 9">
            <a:extLst>
              <a:ext uri="{FF2B5EF4-FFF2-40B4-BE49-F238E27FC236}">
                <a16:creationId xmlns:a16="http://schemas.microsoft.com/office/drawing/2014/main" id="{BE8E4213-087B-4FBE-B405-B867E5AA6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94569" y="1132772"/>
            <a:ext cx="1848758" cy="864462"/>
          </a:xfrm>
          <a:prstGeom prst="rect">
            <a:avLst/>
          </a:prstGeom>
        </p:spPr>
      </p:pic>
      <p:grpSp>
        <p:nvGrpSpPr>
          <p:cNvPr id="19" name="Group 18">
            <a:extLst>
              <a:ext uri="{FF2B5EF4-FFF2-40B4-BE49-F238E27FC236}">
                <a16:creationId xmlns:a16="http://schemas.microsoft.com/office/drawing/2014/main" id="{B90DB282-A631-426F-880D-D9ABC10C61B3}"/>
              </a:ext>
            </a:extLst>
          </p:cNvPr>
          <p:cNvGrpSpPr/>
          <p:nvPr/>
        </p:nvGrpSpPr>
        <p:grpSpPr>
          <a:xfrm>
            <a:off x="5913931" y="406678"/>
            <a:ext cx="4611381" cy="1107996"/>
            <a:chOff x="6968988" y="154072"/>
            <a:chExt cx="3200400" cy="1107996"/>
          </a:xfrm>
        </p:grpSpPr>
        <p:sp>
          <p:nvSpPr>
            <p:cNvPr id="17" name="缺角矩形 1">
              <a:extLst>
                <a:ext uri="{FF2B5EF4-FFF2-40B4-BE49-F238E27FC236}">
                  <a16:creationId xmlns:a16="http://schemas.microsoft.com/office/drawing/2014/main" id="{499FDA0D-7DB5-46A8-A75C-A5C1EC075AEA}"/>
                </a:ext>
              </a:extLst>
            </p:cNvPr>
            <p:cNvSpPr/>
            <p:nvPr/>
          </p:nvSpPr>
          <p:spPr>
            <a:xfrm>
              <a:off x="6968988" y="231407"/>
              <a:ext cx="3200400" cy="1023217"/>
            </a:xfrm>
            <a:prstGeom prst="plaque">
              <a:avLst/>
            </a:prstGeom>
            <a:solidFill>
              <a:srgbClr val="F2D8B7"/>
            </a:solidFill>
            <a:ln w="57150">
              <a:solidFill>
                <a:srgbClr val="980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sp>
          <p:nvSpPr>
            <p:cNvPr id="18" name="TextBox 17">
              <a:extLst>
                <a:ext uri="{FF2B5EF4-FFF2-40B4-BE49-F238E27FC236}">
                  <a16:creationId xmlns:a16="http://schemas.microsoft.com/office/drawing/2014/main" id="{AF174525-8C5A-4A38-84A5-1A418B2192DA}"/>
                </a:ext>
              </a:extLst>
            </p:cNvPr>
            <p:cNvSpPr txBox="1"/>
            <p:nvPr/>
          </p:nvSpPr>
          <p:spPr>
            <a:xfrm>
              <a:off x="7194649" y="154072"/>
              <a:ext cx="2749078" cy="1107996"/>
            </a:xfrm>
            <a:prstGeom prst="rect">
              <a:avLst/>
            </a:prstGeom>
            <a:noFill/>
          </p:spPr>
          <p:txBody>
            <a:bodyPr wrap="square">
              <a:spAutoFit/>
            </a:bodyPr>
            <a:lstStyle/>
            <a:p>
              <a:pPr algn="ctr"/>
              <a:r>
                <a:rPr lang="en-US" sz="6600" b="1">
                  <a:ln w="9525">
                    <a:solidFill>
                      <a:schemeClr val="bg1"/>
                    </a:solidFill>
                    <a:prstDash val="solid"/>
                  </a:ln>
                  <a:effectLst>
                    <a:innerShdw blurRad="63500" dist="50800" dir="18900000">
                      <a:prstClr val="black">
                        <a:alpha val="50000"/>
                      </a:prstClr>
                    </a:innerShdw>
                  </a:effectLst>
                  <a:latin typeface="UTM Azuki" panose="02040603050506020204" pitchFamily="18" charset="0"/>
                  <a:cs typeface="Calibri Light" panose="020F0302020204030204" pitchFamily="34" charset="0"/>
                </a:rPr>
                <a:t>BÀI 11- T1</a:t>
              </a:r>
              <a:endParaRPr lang="en-US" sz="6600">
                <a:effectLst>
                  <a:innerShdw blurRad="63500" dist="50800" dir="18900000">
                    <a:prstClr val="black">
                      <a:alpha val="50000"/>
                    </a:prstClr>
                  </a:innerShdw>
                </a:effectLst>
              </a:endParaRPr>
            </a:p>
          </p:txBody>
        </p:sp>
      </p:grpSp>
      <p:pic>
        <p:nvPicPr>
          <p:cNvPr id="20" name="图片 9">
            <a:extLst>
              <a:ext uri="{FF2B5EF4-FFF2-40B4-BE49-F238E27FC236}">
                <a16:creationId xmlns:a16="http://schemas.microsoft.com/office/drawing/2014/main" id="{7C11A49F-4CEA-45EE-842A-39D59CBF6E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3242" y="1132772"/>
            <a:ext cx="1848758" cy="864462"/>
          </a:xfrm>
          <a:prstGeom prst="rect">
            <a:avLst/>
          </a:prstGeom>
        </p:spPr>
      </p:pic>
    </p:spTree>
    <p:extLst>
      <p:ext uri="{BB962C8B-B14F-4D97-AF65-F5344CB8AC3E}">
        <p14:creationId xmlns:p14="http://schemas.microsoft.com/office/powerpoint/2010/main" val="3786831682"/>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3" name="Picture 2">
            <a:extLst>
              <a:ext uri="{FF2B5EF4-FFF2-40B4-BE49-F238E27FC236}">
                <a16:creationId xmlns:a16="http://schemas.microsoft.com/office/drawing/2014/main" id="{C6E9407A-F6F2-449C-B787-0506F5C41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491" y="639973"/>
            <a:ext cx="10721017" cy="5578053"/>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4" name="Picture 3">
            <a:extLst>
              <a:ext uri="{FF2B5EF4-FFF2-40B4-BE49-F238E27FC236}">
                <a16:creationId xmlns:a16="http://schemas.microsoft.com/office/drawing/2014/main" id="{BAF4E22F-A207-F6F5-9823-6BDF15C359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222" y="1006850"/>
            <a:ext cx="11007828" cy="4631949"/>
          </a:xfrm>
          <a:prstGeom prst="rect">
            <a:avLst/>
          </a:prstGeom>
        </p:spPr>
      </p:pic>
    </p:spTree>
    <p:extLst>
      <p:ext uri="{BB962C8B-B14F-4D97-AF65-F5344CB8AC3E}">
        <p14:creationId xmlns:p14="http://schemas.microsoft.com/office/powerpoint/2010/main" val="17047875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3" name="Picture 2">
            <a:extLst>
              <a:ext uri="{FF2B5EF4-FFF2-40B4-BE49-F238E27FC236}">
                <a16:creationId xmlns:a16="http://schemas.microsoft.com/office/drawing/2014/main" id="{67B67139-8FA8-68D8-7759-D16E6E5E2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861" y="657335"/>
            <a:ext cx="10730853" cy="5393743"/>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Tree>
    <p:extLst>
      <p:ext uri="{BB962C8B-B14F-4D97-AF65-F5344CB8AC3E}">
        <p14:creationId xmlns:p14="http://schemas.microsoft.com/office/powerpoint/2010/main" val="37466248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2" name="Text Box 18">
            <a:extLst>
              <a:ext uri="{FF2B5EF4-FFF2-40B4-BE49-F238E27FC236}">
                <a16:creationId xmlns:a16="http://schemas.microsoft.com/office/drawing/2014/main" id="{1574D556-57DE-80B8-D281-267D54240C71}"/>
              </a:ext>
            </a:extLst>
          </p:cNvPr>
          <p:cNvSpPr txBox="1">
            <a:spLocks noChangeArrowheads="1"/>
          </p:cNvSpPr>
          <p:nvPr/>
        </p:nvSpPr>
        <p:spPr bwMode="auto">
          <a:xfrm>
            <a:off x="843776" y="1179043"/>
            <a:ext cx="348615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3200" b="1">
                <a:solidFill>
                  <a:srgbClr val="02546A"/>
                </a:solidFill>
                <a:latin typeface="Times New Roman" panose="02020603050405020304" pitchFamily="18" charset="0"/>
                <a:cs typeface="Times New Roman" panose="02020603050405020304" pitchFamily="18" charset="0"/>
              </a:rPr>
              <a:t>Một trong những trận đánh tiêu biểu, lẫy lừng mang tính quyết định của  khởi nghĩa Lam Sơn là chiến thắng Chi Lăng.</a:t>
            </a:r>
            <a:endParaRPr kumimoji="0" lang="en-US" altLang="en-US" sz="3200" b="1" i="0" u="none" strike="noStrike" kern="1200" cap="none" spc="0" normalizeH="0" baseline="0" noProof="0">
              <a:ln>
                <a:noFill/>
              </a:ln>
              <a:solidFill>
                <a:srgbClr val="02546A"/>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1C78CD1-1D32-D592-9687-FEE507920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148" y="453854"/>
            <a:ext cx="7003467" cy="5778439"/>
          </a:xfrm>
          <a:prstGeom prst="rect">
            <a:avLst/>
          </a:prstGeom>
        </p:spPr>
      </p:pic>
    </p:spTree>
    <p:extLst>
      <p:ext uri="{BB962C8B-B14F-4D97-AF65-F5344CB8AC3E}">
        <p14:creationId xmlns:p14="http://schemas.microsoft.com/office/powerpoint/2010/main" val="2531821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ppt_x</p:attrName>
                                        </p:attrNameLst>
                                      </p:cBhvr>
                                      <p:tavLst>
                                        <p:tav tm="0">
                                          <p:val>
                                            <p:strVal val="#ppt_x-.2"/>
                                          </p:val>
                                        </p:tav>
                                        <p:tav tm="100000">
                                          <p:val>
                                            <p:strVal val="#ppt_x"/>
                                          </p:val>
                                        </p:tav>
                                      </p:tavLst>
                                    </p:anim>
                                    <p:anim calcmode="lin" valueType="num">
                                      <p:cBhvr>
                                        <p:cTn id="1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BEC9FA2D-A5D3-8FC0-DE20-97F53F9CDD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8427" y="3203595"/>
            <a:ext cx="6861888" cy="3440395"/>
          </a:xfrm>
          <a:prstGeom prst="rect">
            <a:avLst/>
          </a:prstGeom>
        </p:spPr>
      </p:pic>
      <p:grpSp>
        <p:nvGrpSpPr>
          <p:cNvPr id="6" name="Group 5">
            <a:extLst>
              <a:ext uri="{FF2B5EF4-FFF2-40B4-BE49-F238E27FC236}">
                <a16:creationId xmlns:a16="http://schemas.microsoft.com/office/drawing/2014/main" id="{74662729-4B80-4173-1855-47CFC239E718}"/>
              </a:ext>
            </a:extLst>
          </p:cNvPr>
          <p:cNvGrpSpPr/>
          <p:nvPr/>
        </p:nvGrpSpPr>
        <p:grpSpPr>
          <a:xfrm>
            <a:off x="290051" y="184826"/>
            <a:ext cx="11571989" cy="3051794"/>
            <a:chOff x="2700628" y="1895287"/>
            <a:chExt cx="8030654" cy="3051794"/>
          </a:xfrm>
        </p:grpSpPr>
        <p:sp>
          <p:nvSpPr>
            <p:cNvPr id="8" name="TextBox 67">
              <a:extLst>
                <a:ext uri="{FF2B5EF4-FFF2-40B4-BE49-F238E27FC236}">
                  <a16:creationId xmlns:a16="http://schemas.microsoft.com/office/drawing/2014/main" id="{3CBD93C7-C705-43D5-7900-73B2A731255F}"/>
                </a:ext>
              </a:extLst>
            </p:cNvPr>
            <p:cNvSpPr txBox="1"/>
            <p:nvPr/>
          </p:nvSpPr>
          <p:spPr>
            <a:xfrm>
              <a:off x="2700628" y="1895287"/>
              <a:ext cx="802077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HOẠT ĐỘNG NHÓM 3</a:t>
              </a:r>
              <a:endParaRPr kumimoji="0" lang="en-US" sz="8800" b="1" i="0" u="none" strike="noStrike" kern="1200" cap="none" spc="0" normalizeH="0" baseline="0" noProof="0" dirty="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9F2EC2FE-247C-47D9-87F9-C421CD900924}"/>
                </a:ext>
              </a:extLst>
            </p:cNvPr>
            <p:cNvSpPr txBox="1"/>
            <p:nvPr/>
          </p:nvSpPr>
          <p:spPr>
            <a:xfrm>
              <a:off x="2710512" y="1900093"/>
              <a:ext cx="802077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Ạ</a:t>
              </a:r>
              <a:r>
                <a:rPr kumimoji="0" lang="en-US" sz="8800" b="1" i="0" u="none" strike="noStrike" kern="1200" cap="none" spc="0" normalizeH="0" baseline="0" noProof="0">
                  <a:ln w="19050">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FF8633"/>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Ộ</a:t>
              </a:r>
              <a:r>
                <a:rPr kumimoji="0" lang="en-US" sz="8800" b="1" i="0" u="none" strike="noStrike" kern="1200" cap="none" spc="0" normalizeH="0" baseline="0" noProof="0">
                  <a:ln w="19050">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G</a:t>
              </a:r>
              <a:r>
                <a:rPr kumimoji="0" lang="en-US" sz="8800" b="1" i="0" u="none" strike="noStrike" kern="1200" cap="none" spc="0" normalizeH="0" baseline="0" noProof="0">
                  <a:ln w="19050">
                    <a:solidFill>
                      <a:srgbClr val="002060"/>
                    </a:solidFill>
                    <a:prstDash val="solid"/>
                  </a:ln>
                  <a:solidFill>
                    <a:srgbClr val="FF8633"/>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8800" b="1" i="0" u="none" strike="noStrike" kern="1200" cap="none" spc="0" normalizeH="0" baseline="0" noProof="0">
                  <a:ln w="19050">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3</a:t>
              </a:r>
              <a:endParaRPr kumimoji="0" lang="en-US" sz="8800" b="1" i="0" u="none" strike="noStrike" kern="1200" cap="none" spc="0" normalizeH="0" baseline="0" noProof="0" dirty="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grpSp>
      <p:sp>
        <p:nvSpPr>
          <p:cNvPr id="12" name="a">
            <a:extLst>
              <a:ext uri="{FF2B5EF4-FFF2-40B4-BE49-F238E27FC236}">
                <a16:creationId xmlns:a16="http://schemas.microsoft.com/office/drawing/2014/main" id="{65A8FDF6-20D4-D237-9DE7-105B00151766}"/>
              </a:ext>
            </a:extLst>
          </p:cNvPr>
          <p:cNvSpPr/>
          <p:nvPr/>
        </p:nvSpPr>
        <p:spPr>
          <a:xfrm>
            <a:off x="1391253" y="1736201"/>
            <a:ext cx="9298827"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66"/>
                </a:solidFill>
                <a:effectLst/>
                <a:uLnTx/>
                <a:uFillTx/>
                <a:latin typeface="Calibri" panose="020F0502020204030204"/>
                <a:ea typeface="+mn-ea"/>
                <a:cs typeface="+mn-cs"/>
              </a:rPr>
              <a:t>Các bạn hãy đếm số thứ tự và phân công nhiệm vụ cho các thành viên nhé!</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84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7" fill="hold">
                            <p:stCondLst>
                              <p:cond delay="1250"/>
                            </p:stCondLst>
                            <p:childTnLst>
                              <p:par>
                                <p:cTn id="18" presetID="53"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2" name="Group 1">
            <a:extLst>
              <a:ext uri="{FF2B5EF4-FFF2-40B4-BE49-F238E27FC236}">
                <a16:creationId xmlns:a16="http://schemas.microsoft.com/office/drawing/2014/main" id="{19A684F4-DB55-3488-5109-E9999B4E6F08}"/>
              </a:ext>
            </a:extLst>
          </p:cNvPr>
          <p:cNvGrpSpPr/>
          <p:nvPr/>
        </p:nvGrpSpPr>
        <p:grpSpPr>
          <a:xfrm>
            <a:off x="1977066" y="571869"/>
            <a:ext cx="8018587" cy="4914531"/>
            <a:chOff x="3927230" y="919505"/>
            <a:chExt cx="8018587" cy="4914531"/>
          </a:xfrm>
        </p:grpSpPr>
        <p:grpSp>
          <p:nvGrpSpPr>
            <p:cNvPr id="14" name="Group 13">
              <a:extLst>
                <a:ext uri="{FF2B5EF4-FFF2-40B4-BE49-F238E27FC236}">
                  <a16:creationId xmlns:a16="http://schemas.microsoft.com/office/drawing/2014/main" id="{36DF08A3-1363-525A-1543-FC8807533E0D}"/>
                </a:ext>
              </a:extLst>
            </p:cNvPr>
            <p:cNvGrpSpPr/>
            <p:nvPr/>
          </p:nvGrpSpPr>
          <p:grpSpPr>
            <a:xfrm>
              <a:off x="3927230" y="2297723"/>
              <a:ext cx="8018587" cy="3536313"/>
              <a:chOff x="4032738" y="2356338"/>
              <a:chExt cx="8018587" cy="353631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2356338"/>
                <a:ext cx="8018587" cy="353631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595653" y="3027516"/>
                <a:ext cx="7396634"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Nhóm lẻ </a:t>
                </a:r>
                <a:r>
                  <a:rPr kumimoji="0" lang="vi-VN" sz="3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Trình bày tóm tắt cuộc khởi nghĩa Lam Sơn</a:t>
                </a:r>
                <a:endParaRPr kumimoji="0" lang="en-US" sz="3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Nhóm ch</a:t>
                </a:r>
                <a:r>
                  <a:rPr lang="en-US" sz="3600">
                    <a:solidFill>
                      <a:prstClr val="black">
                        <a:lumMod val="95000"/>
                        <a:lumOff val="5000"/>
                      </a:prstClr>
                    </a:solidFill>
                    <a:latin typeface="Calibri" panose="020F0502020204030204"/>
                  </a:rPr>
                  <a:t>ẵ</a:t>
                </a:r>
                <a:r>
                  <a:rPr kumimoji="0" lang="en-US" sz="3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n </a:t>
                </a:r>
                <a:r>
                  <a:rPr kumimoji="0" lang="vi-VN" sz="3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Kể lại chiến thắng Chi Lăng của nghĩa quân Lam Sơn</a:t>
                </a:r>
                <a:endParaRPr kumimoji="0" lang="en-US" sz="3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34519A3-A63B-9878-5676-2B48311799CF}"/>
                  </a:ext>
                </a:extLst>
              </p:cNvPr>
              <p:cNvPicPr>
                <a:picLocks noChangeAspect="1"/>
              </p:cNvPicPr>
              <p:nvPr/>
            </p:nvPicPr>
            <p:blipFill>
              <a:blip r:embed="rId6"/>
              <a:stretch>
                <a:fillRect/>
              </a:stretch>
            </p:blipFill>
            <p:spPr>
              <a:xfrm>
                <a:off x="4271932" y="3264241"/>
                <a:ext cx="427204" cy="427204"/>
              </a:xfrm>
              <a:prstGeom prst="rect">
                <a:avLst/>
              </a:prstGeom>
            </p:spPr>
          </p:pic>
          <p:pic>
            <p:nvPicPr>
              <p:cNvPr id="13" name="Picture 12">
                <a:extLst>
                  <a:ext uri="{FF2B5EF4-FFF2-40B4-BE49-F238E27FC236}">
                    <a16:creationId xmlns:a16="http://schemas.microsoft.com/office/drawing/2014/main" id="{14DDF9B2-4A23-07DC-0FE8-016C8ED81A32}"/>
                  </a:ext>
                </a:extLst>
              </p:cNvPr>
              <p:cNvPicPr>
                <a:picLocks noChangeAspect="1"/>
              </p:cNvPicPr>
              <p:nvPr/>
            </p:nvPicPr>
            <p:blipFill>
              <a:blip r:embed="rId6"/>
              <a:stretch>
                <a:fillRect/>
              </a:stretch>
            </p:blipFill>
            <p:spPr>
              <a:xfrm>
                <a:off x="4271932" y="4348316"/>
                <a:ext cx="427204" cy="427204"/>
              </a:xfrm>
              <a:prstGeom prst="rect">
                <a:avLst/>
              </a:prstGeom>
            </p:spPr>
          </p:pic>
        </p:grpSp>
        <p:grpSp>
          <p:nvGrpSpPr>
            <p:cNvPr id="23" name="Group 22">
              <a:extLst>
                <a:ext uri="{FF2B5EF4-FFF2-40B4-BE49-F238E27FC236}">
                  <a16:creationId xmlns:a16="http://schemas.microsoft.com/office/drawing/2014/main" id="{32F37BD6-EF10-E685-D89A-D917FBEBF98C}"/>
                </a:ext>
              </a:extLst>
            </p:cNvPr>
            <p:cNvGrpSpPr/>
            <p:nvPr/>
          </p:nvGrpSpPr>
          <p:grpSpPr>
            <a:xfrm>
              <a:off x="4222327" y="919505"/>
              <a:ext cx="7428392" cy="1629250"/>
              <a:chOff x="4316112" y="942951"/>
              <a:chExt cx="7428392" cy="1629250"/>
            </a:xfrm>
          </p:grpSpPr>
          <p:pic>
            <p:nvPicPr>
              <p:cNvPr id="4" name="Picture 3">
                <a:extLst>
                  <a:ext uri="{FF2B5EF4-FFF2-40B4-BE49-F238E27FC236}">
                    <a16:creationId xmlns:a16="http://schemas.microsoft.com/office/drawing/2014/main" id="{2185A6B3-2073-52C1-C65A-36E322D6F0DD}"/>
                  </a:ext>
                </a:extLst>
              </p:cNvPr>
              <p:cNvPicPr>
                <a:picLocks noChangeAspect="1"/>
              </p:cNvPicPr>
              <p:nvPr/>
            </p:nvPicPr>
            <p:blipFill>
              <a:blip r:embed="rId7"/>
              <a:stretch>
                <a:fillRect/>
              </a:stretch>
            </p:blipFill>
            <p:spPr>
              <a:xfrm>
                <a:off x="4316112" y="942951"/>
                <a:ext cx="7428392" cy="1629250"/>
              </a:xfrm>
              <a:prstGeom prst="rect">
                <a:avLst/>
              </a:prstGeom>
            </p:spPr>
          </p:pic>
          <p:grpSp>
            <p:nvGrpSpPr>
              <p:cNvPr id="15" name="Group 14">
                <a:extLst>
                  <a:ext uri="{FF2B5EF4-FFF2-40B4-BE49-F238E27FC236}">
                    <a16:creationId xmlns:a16="http://schemas.microsoft.com/office/drawing/2014/main" id="{4819CED0-5497-2CA6-125F-B0019B937F45}"/>
                  </a:ext>
                </a:extLst>
              </p:cNvPr>
              <p:cNvGrpSpPr/>
              <p:nvPr/>
            </p:nvGrpSpPr>
            <p:grpSpPr>
              <a:xfrm>
                <a:off x="4672624" y="1049574"/>
                <a:ext cx="6715368" cy="1460832"/>
                <a:chOff x="2700628" y="1881005"/>
                <a:chExt cx="8020770" cy="1460832"/>
              </a:xfrm>
            </p:grpSpPr>
            <p:sp>
              <p:nvSpPr>
                <p:cNvPr id="16" name="TextBox 67">
                  <a:extLst>
                    <a:ext uri="{FF2B5EF4-FFF2-40B4-BE49-F238E27FC236}">
                      <a16:creationId xmlns:a16="http://schemas.microsoft.com/office/drawing/2014/main" id="{F36B78E6-F9FF-C8D6-2C45-63A8FFA83FFE}"/>
                    </a:ext>
                  </a:extLst>
                </p:cNvPr>
                <p:cNvSpPr txBox="1"/>
                <p:nvPr/>
              </p:nvSpPr>
              <p:spPr>
                <a:xfrm>
                  <a:off x="2700628" y="1895287"/>
                  <a:ext cx="80207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NHIỆM VỤ</a:t>
                  </a:r>
                  <a:endParaRPr kumimoji="0" lang="en-US" sz="8800" b="1" i="0" u="none" strike="noStrike" kern="1200" cap="none" spc="0" normalizeH="0" baseline="0" noProof="0" dirty="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7" name="TextBox 67">
                  <a:extLst>
                    <a:ext uri="{FF2B5EF4-FFF2-40B4-BE49-F238E27FC236}">
                      <a16:creationId xmlns:a16="http://schemas.microsoft.com/office/drawing/2014/main" id="{7B2BCD5F-2739-8C51-D264-5457BAB36D21}"/>
                    </a:ext>
                  </a:extLst>
                </p:cNvPr>
                <p:cNvSpPr txBox="1"/>
                <p:nvPr/>
              </p:nvSpPr>
              <p:spPr>
                <a:xfrm>
                  <a:off x="2700628" y="1881005"/>
                  <a:ext cx="80207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I</a:t>
                  </a: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Ệ</a:t>
                  </a:r>
                  <a:r>
                    <a:rPr kumimoji="0" lang="en-US" sz="8800" b="1" i="0" u="none" strike="noStrike" kern="1200" cap="none" spc="0" normalizeH="0" baseline="0" noProof="0">
                      <a:ln w="19050">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8800" b="1" i="0" u="none" strike="noStrike" kern="1200" cap="none" spc="0" normalizeH="0" baseline="0" noProof="0">
                      <a:ln w="19050">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V</a:t>
                  </a:r>
                  <a:r>
                    <a:rPr kumimoji="0" lang="en-US" sz="8800" b="1" i="0" u="none" strike="noStrike" kern="1200" cap="none" spc="0" normalizeH="0" baseline="0" noProof="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Ụ</a:t>
                  </a:r>
                  <a:endParaRPr kumimoji="0" lang="en-US" sz="8800" b="1" i="0" u="none" strike="noStrike" kern="1200" cap="none" spc="0" normalizeH="0" baseline="0" noProof="0" dirty="0">
                    <a:ln w="19050">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rgbClr val="333333"/>
                </a:solidFill>
                <a:effectLst/>
                <a:latin typeface="Times New Roman" panose="02020603050405020304" pitchFamily="18" charset="0"/>
                <a:ea typeface="Times New Roman" panose="02020603050405020304" pitchFamily="18" charset="0"/>
              </a:rPr>
              <a:t>Cuộc khởi nghĩa Lam Sơn:</a:t>
            </a:r>
            <a:endParaRPr lang="en-US" sz="3600">
              <a:effectLst/>
              <a:latin typeface="Times New Roman" panose="02020603050405020304" pitchFamily="18" charset="0"/>
              <a:ea typeface="Times New Roman" panose="020206030504050203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rgbClr val="333333"/>
                </a:solidFill>
                <a:effectLst/>
                <a:latin typeface="Times New Roman" panose="02020603050405020304" pitchFamily="18" charset="0"/>
                <a:ea typeface="Times New Roman" panose="02020603050405020304" pitchFamily="18" charset="0"/>
              </a:rPr>
              <a:t>Từ năm 1418 đến năm 1427</a:t>
            </a:r>
            <a:endParaRPr lang="en-US" sz="3600">
              <a:effectLst/>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rgbClr val="333333"/>
                </a:solidFill>
                <a:effectLst/>
                <a:latin typeface="Times New Roman" panose="02020603050405020304" pitchFamily="18" charset="0"/>
                <a:ea typeface="Times New Roman" panose="02020603050405020304" pitchFamily="18" charset="0"/>
              </a:rPr>
              <a:t>Lê Lợi lãnh đạo</a:t>
            </a:r>
            <a:endParaRPr lang="en-US" sz="3600">
              <a:effectLst/>
              <a:latin typeface="Times New Roman" panose="02020603050405020304" pitchFamily="18" charset="0"/>
              <a:ea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rgbClr val="333333"/>
                </a:solidFill>
                <a:latin typeface="Times New Roman" panose="02020603050405020304" pitchFamily="18" charset="0"/>
                <a:ea typeface="Times New Roman" panose="02020603050405020304" pitchFamily="18" charset="0"/>
              </a:rPr>
              <a:t>Đ</a:t>
            </a:r>
            <a:r>
              <a:rPr lang="vi-VN" sz="4000" b="1">
                <a:solidFill>
                  <a:srgbClr val="333333"/>
                </a:solidFill>
                <a:effectLst/>
                <a:latin typeface="Times New Roman" panose="02020603050405020304" pitchFamily="18" charset="0"/>
                <a:ea typeface="Times New Roman" panose="02020603050405020304" pitchFamily="18" charset="0"/>
              </a:rPr>
              <a:t>ánh đuổi quân Minh xâm lược.</a:t>
            </a:r>
            <a:endParaRPr lang="en-US" sz="3600">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b="1">
                <a:solidFill>
                  <a:srgbClr val="333333"/>
                </a:solidFill>
                <a:effectLst/>
                <a:latin typeface="Times New Roman" panose="02020603050405020304" pitchFamily="18" charset="0"/>
                <a:ea typeface="Times New Roman" panose="02020603050405020304" pitchFamily="18" charset="0"/>
              </a:rPr>
              <a:t>Nhiều người tài:</a:t>
            </a:r>
            <a:r>
              <a:rPr lang="vi-VN" sz="3600" b="1">
                <a:solidFill>
                  <a:srgbClr val="333333"/>
                </a:solidFill>
                <a:effectLst/>
                <a:latin typeface="Times New Roman" panose="02020603050405020304" pitchFamily="18" charset="0"/>
                <a:ea typeface="Times New Roman" panose="02020603050405020304" pitchFamily="18" charset="0"/>
              </a:rPr>
              <a:t> Nguyễn Trãi, Lê Lai, Nguyễn Chích,...</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hởi Nghĩa Lam Sơn ( 1418 - 1427 ) | Tóm tắt nhanh lịch sử Việt Nam - EZ Sử">
            <a:extLst>
              <a:ext uri="{FF2B5EF4-FFF2-40B4-BE49-F238E27FC236}">
                <a16:creationId xmlns:a16="http://schemas.microsoft.com/office/drawing/2014/main" id="{9A45EFB8-7AD4-C59C-04C7-EEE1B10F7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F038064-04BB-6A54-91F0-2DB7B979CA63}"/>
              </a:ext>
            </a:extLst>
          </p:cNvPr>
          <p:cNvSpPr/>
          <p:nvPr/>
        </p:nvSpPr>
        <p:spPr>
          <a:xfrm>
            <a:off x="4781550" y="331606"/>
            <a:ext cx="6991350" cy="3230744"/>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Trải qua 10 năm chiến đấu gian khổ, cuộc khởi nghĩa đã giành thắng lợi hoàn toàn, ách thống trị tàn bạo của nhà Minh bị lật đổ, mở ra thời kì độc lập của quốc gia Đại Việt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30926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2" name="a">
            <a:hlinkClick r:id="rId6"/>
            <a:extLst>
              <a:ext uri="{FF2B5EF4-FFF2-40B4-BE49-F238E27FC236}">
                <a16:creationId xmlns:a16="http://schemas.microsoft.com/office/drawing/2014/main" id="{C2492713-94A3-6D26-E097-42F9B883D281}"/>
              </a:ext>
            </a:extLst>
          </p:cNvPr>
          <p:cNvSpPr/>
          <p:nvPr/>
        </p:nvSpPr>
        <p:spPr>
          <a:xfrm>
            <a:off x="2741175" y="3429000"/>
            <a:ext cx="7202926" cy="152198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a:solidFill>
                  <a:srgbClr val="000066"/>
                </a:solidFill>
              </a:rPr>
              <a:t>https://www.youtube.com/watch?app=desktop&amp;v=7hYLCHS-WHU</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7643805" cy="179337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rgbClr val="333333"/>
                </a:solidFill>
                <a:effectLst/>
                <a:latin typeface="Times New Roman" panose="02020603050405020304" pitchFamily="18" charset="0"/>
                <a:ea typeface="Times New Roman" panose="02020603050405020304" pitchFamily="18" charset="0"/>
              </a:rPr>
              <a:t>Xem thêm video Cuộc khởi nghĩa Lam Sơn: (Link bên dưới)</a:t>
            </a:r>
            <a:endParaRPr lang="en-US"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sp>
        <p:nvSpPr>
          <p:cNvPr id="27" name="Rectangle 26">
            <a:extLst>
              <a:ext uri="{FF2B5EF4-FFF2-40B4-BE49-F238E27FC236}">
                <a16:creationId xmlns:a16="http://schemas.microsoft.com/office/drawing/2014/main" id="{9D006FA9-BF84-4D9D-9D2C-84B3413C3748}"/>
              </a:ext>
            </a:extLst>
          </p:cNvPr>
          <p:cNvSpPr/>
          <p:nvPr/>
        </p:nvSpPr>
        <p:spPr>
          <a:xfrm>
            <a:off x="3390541" y="633386"/>
            <a:ext cx="4948791" cy="707886"/>
          </a:xfrm>
          <a:prstGeom prst="rect">
            <a:avLst/>
          </a:prstGeom>
          <a:noFill/>
        </p:spPr>
        <p:txBody>
          <a:bodyPr wrap="none">
            <a:spAutoFit/>
          </a:bodyPr>
          <a:lstStyle/>
          <a:p>
            <a:pPr lvl="0" algn="ctr">
              <a:defRPr/>
            </a:pPr>
            <a:r>
              <a:rPr lang="en-US" sz="4000">
                <a:ln w="0"/>
                <a:solidFill>
                  <a:srgbClr val="0F8476"/>
                </a:solidFill>
                <a:effectLst>
                  <a:outerShdw blurRad="25400" dist="19050" dir="2700000" algn="tl" rotWithShape="0">
                    <a:prstClr val="black"/>
                  </a:outerShdw>
                </a:effectLst>
                <a:latin typeface="UTM Loko" panose="02040603050506020204" pitchFamily="18" charset="0"/>
                <a:cs typeface="Calibri Light" panose="020F0302020204030204" pitchFamily="34" charset="0"/>
              </a:rPr>
              <a:t>YÊU CẦU CẦN ĐẠT </a:t>
            </a:r>
            <a:endParaRPr kumimoji="0" lang="en-US" sz="4000" b="0" i="0" u="none" strike="noStrike" kern="1200" cap="none" spc="0" normalizeH="0" baseline="0" noProof="0" dirty="0">
              <a:ln w="0"/>
              <a:solidFill>
                <a:srgbClr val="0F8476"/>
              </a:solidFill>
              <a:effectLst>
                <a:outerShdw blurRad="25400" dist="19050" dir="2700000" algn="tl" rotWithShape="0">
                  <a:prstClr val="black"/>
                </a:outerShdw>
              </a:effectLst>
              <a:uLnTx/>
              <a:uFillTx/>
              <a:latin typeface="UTM Loko" panose="02040603050506020204" pitchFamily="18" charset="0"/>
              <a:ea typeface="+mn-ea"/>
              <a:cs typeface="Calibri Light" panose="020F0302020204030204" pitchFamily="34" charset="0"/>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745585" y="1272844"/>
            <a:ext cx="111156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Sưu tầm và giới thiệu được một số tư liệu lịch sử (câu chuyện, văn bản,</a:t>
            </a:r>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tranh ảnh,...) liên quan đến khởi nghĩa Lam Sơn và Triều Hậu Lê.</a:t>
            </a:r>
          </a:p>
          <a:p>
            <a:pPr lvl="0" algn="just"/>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Kể lại được một số nét chính về khởi nghĩa Lam Sơn thông qua các</a:t>
            </a:r>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câu chuyện về một số nhân vật lịch sử (ví dụ: Lê Lợi, Nguyễn Trãi, Lê Lai,Nguyễn Chích,...).</a:t>
            </a:r>
          </a:p>
          <a:p>
            <a:pPr lvl="0" algn="just"/>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Kể lại được chiến thắng Chi Lăng có sử dụng tư liệu lịch sử (lược đồ,tranh ảnh, câu chuyện về ải Chi Lăng, về Liễu Thăng,...).</a:t>
            </a:r>
          </a:p>
          <a:p>
            <a:pPr lvl="0" algn="just"/>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Trình bày được những nét chính về lịch sử Việt Nam Triều Hậu Lê thông</a:t>
            </a:r>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qua các câu chuyện về một số nhân vật lịch sử (ví dụ: vua Lê Thánh Tông,</a:t>
            </a:r>
            <a:r>
              <a:rPr lang="en-US" altLang="en-US" sz="2800" b="1">
                <a:solidFill>
                  <a:srgbClr val="02546A"/>
                </a:solidFill>
                <a:latin typeface="Times New Roman" panose="02020603050405020304" pitchFamily="18" charset="0"/>
                <a:cs typeface="Times New Roman" panose="02020603050405020304" pitchFamily="18" charset="0"/>
              </a:rPr>
              <a:t> </a:t>
            </a:r>
            <a:r>
              <a:rPr lang="vi-VN" altLang="en-US" sz="2800" b="1">
                <a:solidFill>
                  <a:srgbClr val="02546A"/>
                </a:solidFill>
                <a:latin typeface="Times New Roman" panose="02020603050405020304" pitchFamily="18" charset="0"/>
                <a:cs typeface="Times New Roman" panose="02020603050405020304" pitchFamily="18" charset="0"/>
              </a:rPr>
              <a:t>Lương Thế Vinh, Ngô Sĩ Liên,...).</a:t>
            </a:r>
            <a:endParaRPr kumimoji="0" lang="en-US" altLang="en-US" sz="2800" b="1" i="0" u="none" strike="noStrike" kern="1200" cap="none" spc="0" normalizeH="0" baseline="0" noProof="0">
              <a:ln>
                <a:noFill/>
              </a:ln>
              <a:solidFill>
                <a:srgbClr val="02546A"/>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1500"/>
                                        <p:tgtEl>
                                          <p:spTgt spid="27">
                                            <p:txEl>
                                              <p:pRg st="0" end="0"/>
                                            </p:txEl>
                                          </p:spTgt>
                                        </p:tgtEl>
                                      </p:cBhvr>
                                    </p:animEffect>
                                  </p:childTnLst>
                                </p:cTn>
                              </p:par>
                            </p:childTnLst>
                          </p:cTn>
                        </p:par>
                        <p:par>
                          <p:cTn id="8" fill="hold">
                            <p:stCondLst>
                              <p:cond delay="150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1+#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0-#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childTnLst>
                          </p:cTn>
                        </p:par>
                        <p:par>
                          <p:cTn id="17" fill="hold">
                            <p:stCondLst>
                              <p:cond delay="2250"/>
                            </p:stCondLst>
                            <p:childTnLst>
                              <p:par>
                                <p:cTn id="18" presetID="29"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ppt_x</p:attrName>
                                        </p:attrNameLst>
                                      </p:cBhvr>
                                      <p:tavLst>
                                        <p:tav tm="0">
                                          <p:val>
                                            <p:strVal val="#ppt_x-.2"/>
                                          </p:val>
                                        </p:tav>
                                        <p:tav tm="100000">
                                          <p:val>
                                            <p:strVal val="#ppt_x"/>
                                          </p:val>
                                        </p:tav>
                                      </p:tavLst>
                                    </p:anim>
                                    <p:anim calcmode="lin" valueType="num">
                                      <p:cBhvr>
                                        <p:cTn id="21"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 y="9728"/>
            <a:ext cx="12192000" cy="6858000"/>
          </a:xfrm>
          <a:prstGeom prst="rect">
            <a:avLst/>
          </a:prstGeom>
        </p:spPr>
      </p:pic>
      <p:pic>
        <p:nvPicPr>
          <p:cNvPr id="6" name="图片 17" descr="矢量智能对象">
            <a:extLst>
              <a:ext uri="{FF2B5EF4-FFF2-40B4-BE49-F238E27FC236}">
                <a16:creationId xmlns:a16="http://schemas.microsoft.com/office/drawing/2014/main" id="{23C204A0-A9CF-47D8-9EAB-F55F4BC9B37F}"/>
              </a:ext>
            </a:extLst>
          </p:cNvPr>
          <p:cNvPicPr>
            <a:picLocks noChangeAspect="1"/>
          </p:cNvPicPr>
          <p:nvPr/>
        </p:nvPicPr>
        <p:blipFill>
          <a:blip r:embed="rId4"/>
          <a:stretch>
            <a:fillRect/>
          </a:stretch>
        </p:blipFill>
        <p:spPr>
          <a:xfrm>
            <a:off x="-751840" y="5495290"/>
            <a:ext cx="4464050" cy="1572895"/>
          </a:xfrm>
          <a:prstGeom prst="rect">
            <a:avLst/>
          </a:prstGeom>
        </p:spPr>
      </p:pic>
      <p:pic>
        <p:nvPicPr>
          <p:cNvPr id="7" name="图片 18" descr="矢量智能对象">
            <a:extLst>
              <a:ext uri="{FF2B5EF4-FFF2-40B4-BE49-F238E27FC236}">
                <a16:creationId xmlns:a16="http://schemas.microsoft.com/office/drawing/2014/main" id="{D0CDB0A9-01B4-4C4B-9480-7ECD96DB9E8F}"/>
              </a:ext>
            </a:extLst>
          </p:cNvPr>
          <p:cNvPicPr>
            <a:picLocks noChangeAspect="1"/>
          </p:cNvPicPr>
          <p:nvPr/>
        </p:nvPicPr>
        <p:blipFill>
          <a:blip r:embed="rId4"/>
          <a:stretch>
            <a:fillRect/>
          </a:stretch>
        </p:blipFill>
        <p:spPr>
          <a:xfrm>
            <a:off x="-1665788" y="-386820"/>
            <a:ext cx="4464050" cy="1572895"/>
          </a:xfrm>
          <a:prstGeom prst="rect">
            <a:avLst/>
          </a:prstGeom>
        </p:spPr>
      </p:pic>
      <p:pic>
        <p:nvPicPr>
          <p:cNvPr id="8" name="图片 18" descr="矢量智能对象">
            <a:extLst>
              <a:ext uri="{FF2B5EF4-FFF2-40B4-BE49-F238E27FC236}">
                <a16:creationId xmlns:a16="http://schemas.microsoft.com/office/drawing/2014/main" id="{D6660D95-1030-4935-867C-9E888CD3AAE7}"/>
              </a:ext>
            </a:extLst>
          </p:cNvPr>
          <p:cNvPicPr>
            <a:picLocks noChangeAspect="1"/>
          </p:cNvPicPr>
          <p:nvPr/>
        </p:nvPicPr>
        <p:blipFill>
          <a:blip r:embed="rId4"/>
          <a:stretch>
            <a:fillRect/>
          </a:stretch>
        </p:blipFill>
        <p:spPr>
          <a:xfrm>
            <a:off x="10150930" y="5113167"/>
            <a:ext cx="4082140" cy="1438330"/>
          </a:xfrm>
          <a:prstGeom prst="rect">
            <a:avLst/>
          </a:prstGeom>
        </p:spPr>
      </p:pic>
      <p:pic>
        <p:nvPicPr>
          <p:cNvPr id="13" name="图片 60">
            <a:extLst>
              <a:ext uri="{FF2B5EF4-FFF2-40B4-BE49-F238E27FC236}">
                <a16:creationId xmlns:a16="http://schemas.microsoft.com/office/drawing/2014/main" id="{1BBAC800-CCF2-44AE-8931-A9DDF0AB31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t="12930" r="15148" b="63838"/>
          <a:stretch/>
        </p:blipFill>
        <p:spPr>
          <a:xfrm>
            <a:off x="6559894" y="894218"/>
            <a:ext cx="1498969" cy="1496114"/>
          </a:xfrm>
          <a:prstGeom prst="rect">
            <a:avLst/>
          </a:prstGeom>
        </p:spPr>
      </p:pic>
      <p:pic>
        <p:nvPicPr>
          <p:cNvPr id="12" name="图片 59">
            <a:extLst>
              <a:ext uri="{FF2B5EF4-FFF2-40B4-BE49-F238E27FC236}">
                <a16:creationId xmlns:a16="http://schemas.microsoft.com/office/drawing/2014/main" id="{D3FB7895-B0F1-4676-8CDC-E325387EC8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12930" r="15148" b="63838"/>
          <a:stretch/>
        </p:blipFill>
        <p:spPr>
          <a:xfrm flipH="1">
            <a:off x="10246674" y="-279652"/>
            <a:ext cx="1904982" cy="1845969"/>
          </a:xfrm>
          <a:prstGeom prst="rect">
            <a:avLst/>
          </a:prstGeom>
        </p:spPr>
      </p:pic>
      <p:sp>
        <p:nvSpPr>
          <p:cNvPr id="15" name="文本框 38">
            <a:extLst>
              <a:ext uri="{FF2B5EF4-FFF2-40B4-BE49-F238E27FC236}">
                <a16:creationId xmlns:a16="http://schemas.microsoft.com/office/drawing/2014/main" id="{28C956E2-0437-4FFF-B743-0A880ABF50AD}"/>
              </a:ext>
            </a:extLst>
          </p:cNvPr>
          <p:cNvSpPr txBox="1"/>
          <p:nvPr/>
        </p:nvSpPr>
        <p:spPr>
          <a:xfrm>
            <a:off x="5086043" y="2283164"/>
            <a:ext cx="7149830" cy="29700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19050">
                  <a:solidFill>
                    <a:srgbClr val="D9B46B"/>
                  </a:solidFill>
                </a:ln>
                <a:solidFill>
                  <a:srgbClr val="FCFCFC"/>
                </a:solidFill>
                <a:effectLst>
                  <a:outerShdw blurRad="12700" dist="38100" dir="2700000" algn="tl">
                    <a:srgbClr val="D9B46B"/>
                  </a:outerShdw>
                </a:effectLst>
                <a:uLnTx/>
                <a:uFillTx/>
                <a:latin typeface="UTM Loko" panose="02040603050506020204" pitchFamily="18" charset="0"/>
                <a:ea typeface="字魂38号-毓秀小楷体" panose="00000500000000000000" pitchFamily="2" charset="-122"/>
                <a:cs typeface="+mn-cs"/>
              </a:rPr>
              <a:t>Chiến thắng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w="19050">
                  <a:solidFill>
                    <a:srgbClr val="D9B46B"/>
                  </a:solidFill>
                </a:ln>
                <a:solidFill>
                  <a:srgbClr val="FCFCFC"/>
                </a:solidFill>
                <a:effectLst>
                  <a:outerShdw blurRad="12700" dist="38100" dir="2700000" algn="tl">
                    <a:srgbClr val="D9B46B"/>
                  </a:outerShdw>
                </a:effectLst>
                <a:uLnTx/>
                <a:uFillTx/>
                <a:latin typeface="UTM Loko" panose="02040603050506020204" pitchFamily="18" charset="0"/>
                <a:ea typeface="字魂38号-毓秀小楷体" panose="00000500000000000000" pitchFamily="2" charset="-122"/>
                <a:cs typeface="+mn-cs"/>
              </a:rPr>
              <a:t>Chi Lăng</a:t>
            </a:r>
            <a:endParaRPr kumimoji="0" lang="zh-CN" altLang="en-US" sz="9600" b="0" i="0" u="none" strike="noStrike" kern="1200" cap="none" spc="0" normalizeH="0" baseline="0" noProof="0" dirty="0">
              <a:ln w="19050">
                <a:solidFill>
                  <a:srgbClr val="D9B46B"/>
                </a:solidFill>
              </a:ln>
              <a:solidFill>
                <a:srgbClr val="FCFCFC"/>
              </a:solidFill>
              <a:effectLst>
                <a:outerShdw blurRad="12700" dist="38100" dir="2700000" algn="tl">
                  <a:srgbClr val="D9B46B"/>
                </a:outerShdw>
              </a:effectLst>
              <a:uLnTx/>
              <a:uFillTx/>
              <a:latin typeface="UTM Loko" panose="02040603050506020204" pitchFamily="18" charset="0"/>
              <a:ea typeface="字魂38号-毓秀小楷体" panose="00000500000000000000" pitchFamily="2" charset="-122"/>
              <a:cs typeface="+mn-cs"/>
            </a:endParaRPr>
          </a:p>
        </p:txBody>
      </p:sp>
      <p:pic>
        <p:nvPicPr>
          <p:cNvPr id="11" name="Picture 10">
            <a:extLst>
              <a:ext uri="{FF2B5EF4-FFF2-40B4-BE49-F238E27FC236}">
                <a16:creationId xmlns:a16="http://schemas.microsoft.com/office/drawing/2014/main" id="{202B0C64-0D97-8682-921B-B96A20FA3320}"/>
              </a:ext>
            </a:extLst>
          </p:cNvPr>
          <p:cNvPicPr>
            <a:picLocks noChangeAspect="1"/>
          </p:cNvPicPr>
          <p:nvPr/>
        </p:nvPicPr>
        <p:blipFill>
          <a:blip r:embed="rId7"/>
          <a:stretch>
            <a:fillRect/>
          </a:stretch>
        </p:blipFill>
        <p:spPr>
          <a:xfrm>
            <a:off x="-42051" y="-9728"/>
            <a:ext cx="7010401" cy="6858000"/>
          </a:xfrm>
          <a:prstGeom prst="rect">
            <a:avLst/>
          </a:prstGeom>
        </p:spPr>
      </p:pic>
    </p:spTree>
    <p:extLst>
      <p:ext uri="{BB962C8B-B14F-4D97-AF65-F5344CB8AC3E}">
        <p14:creationId xmlns:p14="http://schemas.microsoft.com/office/powerpoint/2010/main" val="34990500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ppt_x</p:attrName>
                                        </p:attrNameLst>
                                      </p:cBhvr>
                                      <p:tavLst>
                                        <p:tav tm="0">
                                          <p:val>
                                            <p:strVal val="#ppt_x-.2"/>
                                          </p:val>
                                        </p:tav>
                                        <p:tav tm="100000">
                                          <p:val>
                                            <p:strVal val="#ppt_x"/>
                                          </p:val>
                                        </p:tav>
                                      </p:tavLst>
                                    </p:anim>
                                    <p:anim calcmode="lin" valueType="num">
                                      <p:cBhvr>
                                        <p:cTn id="1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2" dur="1000"/>
                                        <p:tgtEl>
                                          <p:spTgt spid="7"/>
                                        </p:tgtEl>
                                      </p:cBhvr>
                                    </p:animEffect>
                                  </p:childTnLst>
                                </p:cTn>
                              </p:par>
                              <p:par>
                                <p:cTn id="13" presetID="2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ppt_x</p:attrName>
                                        </p:attrNameLst>
                                      </p:cBhvr>
                                      <p:tavLst>
                                        <p:tav tm="0">
                                          <p:val>
                                            <p:strVal val="#ppt_x-.2"/>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ppt_x</p:attrName>
                                        </p:attrNameLst>
                                      </p:cBhvr>
                                      <p:tavLst>
                                        <p:tav tm="0">
                                          <p:val>
                                            <p:strVal val="#ppt_x-.2"/>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2" dur="1000"/>
                                        <p:tgtEl>
                                          <p:spTgt spid="8"/>
                                        </p:tgtEl>
                                      </p:cBhvr>
                                    </p:animEffect>
                                  </p:childTnLst>
                                </p:cTn>
                              </p:par>
                            </p:childTnLst>
                          </p:cTn>
                        </p:par>
                        <p:par>
                          <p:cTn id="23" fill="hold">
                            <p:stCondLst>
                              <p:cond delay="1000"/>
                            </p:stCondLst>
                            <p:childTnLst>
                              <p:par>
                                <p:cTn id="24" presetID="2" presetClass="entr" presetSubtype="8" decel="10000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0-#ppt_w/2"/>
                                          </p:val>
                                        </p:tav>
                                        <p:tav tm="100000">
                                          <p:val>
                                            <p:strVal val="#ppt_x"/>
                                          </p:val>
                                        </p:tav>
                                      </p:tavLst>
                                    </p:anim>
                                    <p:anim calcmode="lin" valueType="num">
                                      <p:cBhvr additive="base">
                                        <p:cTn id="27" dur="10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8" decel="100000" fill="hold" nodeType="withEffect">
                                  <p:stCondLst>
                                    <p:cond delay="25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0-#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2250"/>
                            </p:stCondLst>
                            <p:childTnLst>
                              <p:par>
                                <p:cTn id="33" presetID="17" presetClass="entr" presetSubtype="1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2" name="a">
            <a:hlinkClick r:id="rId6"/>
            <a:extLst>
              <a:ext uri="{FF2B5EF4-FFF2-40B4-BE49-F238E27FC236}">
                <a16:creationId xmlns:a16="http://schemas.microsoft.com/office/drawing/2014/main" id="{C2492713-94A3-6D26-E097-42F9B883D281}"/>
              </a:ext>
            </a:extLst>
          </p:cNvPr>
          <p:cNvSpPr/>
          <p:nvPr/>
        </p:nvSpPr>
        <p:spPr>
          <a:xfrm>
            <a:off x="2741175" y="3429000"/>
            <a:ext cx="7202926" cy="152198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a:solidFill>
                  <a:srgbClr val="000066"/>
                </a:solidFill>
              </a:rPr>
              <a:t>https://www.youtube.com/watch?v=6oLhfbgeX2o</a:t>
            </a:r>
          </a:p>
        </p:txBody>
      </p:sp>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7643805" cy="179337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33333"/>
                </a:solidFill>
                <a:effectLst/>
                <a:uLnTx/>
                <a:uFillTx/>
                <a:latin typeface="Times New Roman" panose="02020603050405020304" pitchFamily="18" charset="0"/>
                <a:ea typeface="Times New Roman" panose="02020603050405020304" pitchFamily="18" charset="0"/>
                <a:cs typeface="+mn-cs"/>
              </a:rPr>
              <a:t>Xem thêm video Chiến thắng Chi Lăng (Link bên dưới)</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030467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4" name="Picture 3" descr="A picture containing outdoor, mountain, nature, valley&#10;&#10;Description automatically generated">
            <a:extLst>
              <a:ext uri="{FF2B5EF4-FFF2-40B4-BE49-F238E27FC236}">
                <a16:creationId xmlns:a16="http://schemas.microsoft.com/office/drawing/2014/main" id="{DA876A6E-56BE-BE57-135E-2347DE08043F}"/>
              </a:ext>
            </a:extLst>
          </p:cNvPr>
          <p:cNvPicPr>
            <a:picLocks noChangeAspect="1"/>
          </p:cNvPicPr>
          <p:nvPr/>
        </p:nvPicPr>
        <p:blipFill>
          <a:blip r:embed="rId5"/>
          <a:stretch>
            <a:fillRect/>
          </a:stretch>
        </p:blipFill>
        <p:spPr>
          <a:xfrm>
            <a:off x="662151" y="1371600"/>
            <a:ext cx="7048436" cy="4702628"/>
          </a:xfrm>
          <a:prstGeom prst="rect">
            <a:avLst/>
          </a:prstGeom>
        </p:spPr>
      </p:pic>
      <p:grpSp>
        <p:nvGrpSpPr>
          <p:cNvPr id="5" name="Group 4">
            <a:extLst>
              <a:ext uri="{FF2B5EF4-FFF2-40B4-BE49-F238E27FC236}">
                <a16:creationId xmlns:a16="http://schemas.microsoft.com/office/drawing/2014/main" id="{7804B763-1A88-BCDD-0FB4-D0F00A795411}"/>
              </a:ext>
            </a:extLst>
          </p:cNvPr>
          <p:cNvGrpSpPr/>
          <p:nvPr/>
        </p:nvGrpSpPr>
        <p:grpSpPr>
          <a:xfrm>
            <a:off x="5559" y="195065"/>
            <a:ext cx="6858000" cy="1243740"/>
            <a:chOff x="5559" y="89554"/>
            <a:chExt cx="6858000" cy="1243740"/>
          </a:xfrm>
        </p:grpSpPr>
        <p:pic>
          <p:nvPicPr>
            <p:cNvPr id="6" name="Picture 5">
              <a:extLst>
                <a:ext uri="{FF2B5EF4-FFF2-40B4-BE49-F238E27FC236}">
                  <a16:creationId xmlns:a16="http://schemas.microsoft.com/office/drawing/2014/main" id="{53A95C21-45C0-B1AF-402C-D23092379ACD}"/>
                </a:ext>
              </a:extLst>
            </p:cNvPr>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43906" b="43067"/>
            <a:stretch/>
          </p:blipFill>
          <p:spPr>
            <a:xfrm>
              <a:off x="5559" y="89554"/>
              <a:ext cx="6858000" cy="1243740"/>
            </a:xfrm>
            <a:prstGeom prst="rect">
              <a:avLst/>
            </a:prstGeom>
          </p:spPr>
        </p:pic>
        <p:sp>
          <p:nvSpPr>
            <p:cNvPr id="7" name="TextBox 6">
              <a:extLst>
                <a:ext uri="{FF2B5EF4-FFF2-40B4-BE49-F238E27FC236}">
                  <a16:creationId xmlns:a16="http://schemas.microsoft.com/office/drawing/2014/main" id="{2853C15C-3331-073D-FEC1-DDE174990C5D}"/>
                </a:ext>
              </a:extLst>
            </p:cNvPr>
            <p:cNvSpPr txBox="1"/>
            <p:nvPr/>
          </p:nvSpPr>
          <p:spPr>
            <a:xfrm>
              <a:off x="1078002" y="195065"/>
              <a:ext cx="501799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
                    <a:solidFill>
                      <a:srgbClr val="D9B46B"/>
                    </a:solidFill>
                  </a:ln>
                  <a:solidFill>
                    <a:srgbClr val="FF0000"/>
                  </a:solidFill>
                  <a:effectLst>
                    <a:outerShdw blurRad="12700" dist="38100" dir="2700000" algn="tl">
                      <a:srgbClr val="D9B46B"/>
                    </a:outerShdw>
                  </a:effectLst>
                  <a:uLnTx/>
                  <a:uFillTx/>
                  <a:latin typeface="UTM Loko" panose="02040603050506020204" pitchFamily="18" charset="0"/>
                  <a:ea typeface="字魂38号-毓秀小楷体" panose="00000500000000000000" pitchFamily="2" charset="-122"/>
                  <a:cs typeface="+mn-cs"/>
                </a:rPr>
                <a:t>Ải Chi Lăng</a:t>
              </a:r>
              <a:endParaRPr kumimoji="0" lang="en-US" sz="6600" b="0" i="0" u="none" strike="noStrike" kern="1200" cap="none" spc="0" normalizeH="0" baseline="0" noProof="0">
                <a:ln>
                  <a:noFill/>
                </a:ln>
                <a:solidFill>
                  <a:srgbClr val="FF0000"/>
                </a:solidFill>
                <a:effectLst/>
                <a:uLnTx/>
                <a:uFillTx/>
                <a:latin typeface="Arial"/>
                <a:cs typeface="+mn-cs"/>
              </a:endParaRPr>
            </a:p>
          </p:txBody>
        </p:sp>
      </p:grpSp>
      <p:pic>
        <p:nvPicPr>
          <p:cNvPr id="8" name="图片 60">
            <a:extLst>
              <a:ext uri="{FF2B5EF4-FFF2-40B4-BE49-F238E27FC236}">
                <a16:creationId xmlns:a16="http://schemas.microsoft.com/office/drawing/2014/main" id="{A739D5BC-C1F2-554B-753B-DC9F6AE8C9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00" t="12930" r="15148" b="63838"/>
          <a:stretch/>
        </p:blipFill>
        <p:spPr>
          <a:xfrm>
            <a:off x="-93069" y="314502"/>
            <a:ext cx="1498969" cy="1496114"/>
          </a:xfrm>
          <a:prstGeom prst="rect">
            <a:avLst/>
          </a:prstGeom>
        </p:spPr>
      </p:pic>
      <p:pic>
        <p:nvPicPr>
          <p:cNvPr id="9" name="图片 59">
            <a:extLst>
              <a:ext uri="{FF2B5EF4-FFF2-40B4-BE49-F238E27FC236}">
                <a16:creationId xmlns:a16="http://schemas.microsoft.com/office/drawing/2014/main" id="{DD0A53FC-AA07-09AB-E64D-04B359A3BC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t="12930" r="15148" b="63838"/>
          <a:stretch/>
        </p:blipFill>
        <p:spPr>
          <a:xfrm flipH="1">
            <a:off x="5951919" y="-176746"/>
            <a:ext cx="1346765" cy="1305045"/>
          </a:xfrm>
          <a:prstGeom prst="rect">
            <a:avLst/>
          </a:prstGeom>
        </p:spPr>
      </p:pic>
      <p:pic>
        <p:nvPicPr>
          <p:cNvPr id="11" name="Picture 10">
            <a:extLst>
              <a:ext uri="{FF2B5EF4-FFF2-40B4-BE49-F238E27FC236}">
                <a16:creationId xmlns:a16="http://schemas.microsoft.com/office/drawing/2014/main" id="{F0E04929-6B80-4E3C-119F-73EABB7D37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6344" y="588741"/>
            <a:ext cx="3683505" cy="5485487"/>
          </a:xfrm>
          <a:prstGeom prst="rect">
            <a:avLst/>
          </a:prstGeom>
        </p:spPr>
      </p:pic>
    </p:spTree>
    <p:extLst>
      <p:ext uri="{BB962C8B-B14F-4D97-AF65-F5344CB8AC3E}">
        <p14:creationId xmlns:p14="http://schemas.microsoft.com/office/powerpoint/2010/main" val="11525334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par>
                          <p:cTn id="18" fill="hold">
                            <p:stCondLst>
                              <p:cond delay="500"/>
                            </p:stCondLst>
                            <p:childTnLst>
                              <p:par>
                                <p:cTn id="19" presetID="2" presetClass="entr" presetSubtype="8" decel="10000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0-#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decel="100000" fill="hold" nodeType="withEffect">
                                  <p:stCondLst>
                                    <p:cond delay="25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2" name="Group 1">
            <a:extLst>
              <a:ext uri="{FF2B5EF4-FFF2-40B4-BE49-F238E27FC236}">
                <a16:creationId xmlns:a16="http://schemas.microsoft.com/office/drawing/2014/main" id="{7AAA272B-8809-9DC9-A6A6-9687EB11219D}"/>
              </a:ext>
            </a:extLst>
          </p:cNvPr>
          <p:cNvGrpSpPr/>
          <p:nvPr/>
        </p:nvGrpSpPr>
        <p:grpSpPr>
          <a:xfrm>
            <a:off x="1101537" y="922830"/>
            <a:ext cx="10017567" cy="2076401"/>
            <a:chOff x="462338" y="1414021"/>
            <a:chExt cx="6101971" cy="1610168"/>
          </a:xfrm>
        </p:grpSpPr>
        <p:grpSp>
          <p:nvGrpSpPr>
            <p:cNvPr id="3" name="Group 2">
              <a:extLst>
                <a:ext uri="{FF2B5EF4-FFF2-40B4-BE49-F238E27FC236}">
                  <a16:creationId xmlns:a16="http://schemas.microsoft.com/office/drawing/2014/main" id="{A2386D8B-EF9D-1128-1D13-4FA7B48B6C0F}"/>
                </a:ext>
              </a:extLst>
            </p:cNvPr>
            <p:cNvGrpSpPr/>
            <p:nvPr/>
          </p:nvGrpSpPr>
          <p:grpSpPr>
            <a:xfrm>
              <a:off x="462338" y="1414021"/>
              <a:ext cx="6101971" cy="1610168"/>
              <a:chOff x="1093934" y="2361398"/>
              <a:chExt cx="6101971" cy="1183616"/>
            </a:xfrm>
          </p:grpSpPr>
          <p:pic>
            <p:nvPicPr>
              <p:cNvPr id="12" name="Picture 11">
                <a:extLst>
                  <a:ext uri="{FF2B5EF4-FFF2-40B4-BE49-F238E27FC236}">
                    <a16:creationId xmlns:a16="http://schemas.microsoft.com/office/drawing/2014/main" id="{971AC501-E9E8-8C39-D1AC-E835ECB49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13" name="Picture 12">
                <a:extLst>
                  <a:ext uri="{FF2B5EF4-FFF2-40B4-BE49-F238E27FC236}">
                    <a16:creationId xmlns:a16="http://schemas.microsoft.com/office/drawing/2014/main" id="{7709347A-CE7A-47F0-1F6D-79E4E31039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sp>
          <p:nvSpPr>
            <p:cNvPr id="10" name="TextBox 9">
              <a:extLst>
                <a:ext uri="{FF2B5EF4-FFF2-40B4-BE49-F238E27FC236}">
                  <a16:creationId xmlns:a16="http://schemas.microsoft.com/office/drawing/2014/main" id="{BC1897DA-1125-42C9-F2B3-BFF1344B65B4}"/>
                </a:ext>
              </a:extLst>
            </p:cNvPr>
            <p:cNvSpPr txBox="1"/>
            <p:nvPr/>
          </p:nvSpPr>
          <p:spPr>
            <a:xfrm>
              <a:off x="905585" y="1623922"/>
              <a:ext cx="4620480" cy="10262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outerShdw blurRad="12700" dist="38100" dir="2700000" algn="tl">
                      <a:prstClr val="white"/>
                    </a:outerShdw>
                  </a:effectLst>
                  <a:uLnTx/>
                  <a:uFillTx/>
                  <a:latin typeface="Times New Roman" panose="02020603050405020304" pitchFamily="18" charset="0"/>
                  <a:cs typeface="Times New Roman" panose="02020603050405020304" pitchFamily="18" charset="0"/>
                </a:rPr>
                <a:t>Năm 1427, quân của Liễu Thăng tiến vào nước ta</a:t>
              </a:r>
              <a:endParaRPr kumimoji="0" lang="zh-CN" altLang="en-US" sz="4000" b="1" i="0" u="none" strike="noStrike" kern="1200" cap="none" spc="300" normalizeH="0" baseline="0" noProof="0" dirty="0">
                <a:ln>
                  <a:noFill/>
                </a:ln>
                <a:solidFill>
                  <a:prstClr val="black"/>
                </a:solidFill>
                <a:effectLst>
                  <a:outerShdw blurRad="12700" dist="38100" dir="2700000" algn="tl">
                    <a:prstClr val="white"/>
                  </a:outerShdw>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grpSp>
      <p:grpSp>
        <p:nvGrpSpPr>
          <p:cNvPr id="14" name="Group 13">
            <a:extLst>
              <a:ext uri="{FF2B5EF4-FFF2-40B4-BE49-F238E27FC236}">
                <a16:creationId xmlns:a16="http://schemas.microsoft.com/office/drawing/2014/main" id="{7360D8C1-0C0A-1A6C-0240-E6083D8FA9EF}"/>
              </a:ext>
            </a:extLst>
          </p:cNvPr>
          <p:cNvGrpSpPr/>
          <p:nvPr/>
        </p:nvGrpSpPr>
        <p:grpSpPr>
          <a:xfrm>
            <a:off x="1124504" y="3245406"/>
            <a:ext cx="10017567" cy="3252670"/>
            <a:chOff x="462338" y="1414021"/>
            <a:chExt cx="6101971" cy="2522319"/>
          </a:xfrm>
        </p:grpSpPr>
        <p:grpSp>
          <p:nvGrpSpPr>
            <p:cNvPr id="15" name="Group 14">
              <a:extLst>
                <a:ext uri="{FF2B5EF4-FFF2-40B4-BE49-F238E27FC236}">
                  <a16:creationId xmlns:a16="http://schemas.microsoft.com/office/drawing/2014/main" id="{556D7612-4359-B0AE-3EDA-137DD8496EA2}"/>
                </a:ext>
              </a:extLst>
            </p:cNvPr>
            <p:cNvGrpSpPr/>
            <p:nvPr/>
          </p:nvGrpSpPr>
          <p:grpSpPr>
            <a:xfrm>
              <a:off x="462338" y="1414021"/>
              <a:ext cx="6101971" cy="2522319"/>
              <a:chOff x="1093934" y="2361398"/>
              <a:chExt cx="6101971" cy="1854128"/>
            </a:xfrm>
          </p:grpSpPr>
          <p:pic>
            <p:nvPicPr>
              <p:cNvPr id="17" name="Picture 16">
                <a:extLst>
                  <a:ext uri="{FF2B5EF4-FFF2-40B4-BE49-F238E27FC236}">
                    <a16:creationId xmlns:a16="http://schemas.microsoft.com/office/drawing/2014/main" id="{2894F760-2563-E099-A01A-BA681FD62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934" y="2361398"/>
                <a:ext cx="5943165" cy="1854128"/>
              </a:xfrm>
              <a:prstGeom prst="rect">
                <a:avLst/>
              </a:prstGeom>
              <a:effectLst>
                <a:outerShdw blurRad="25400" dist="38100" dir="10800000" algn="r" rotWithShape="0">
                  <a:prstClr val="black">
                    <a:alpha val="65000"/>
                  </a:prstClr>
                </a:outerShdw>
              </a:effectLst>
            </p:spPr>
          </p:pic>
          <p:pic>
            <p:nvPicPr>
              <p:cNvPr id="20" name="Picture 19">
                <a:extLst>
                  <a:ext uri="{FF2B5EF4-FFF2-40B4-BE49-F238E27FC236}">
                    <a16:creationId xmlns:a16="http://schemas.microsoft.com/office/drawing/2014/main" id="{24EE65F8-4679-5B15-CE72-45DACF6522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sp>
          <p:nvSpPr>
            <p:cNvPr id="16" name="TextBox 15">
              <a:extLst>
                <a:ext uri="{FF2B5EF4-FFF2-40B4-BE49-F238E27FC236}">
                  <a16:creationId xmlns:a16="http://schemas.microsoft.com/office/drawing/2014/main" id="{2583B42F-38CA-294E-2574-755380EC6180}"/>
                </a:ext>
              </a:extLst>
            </p:cNvPr>
            <p:cNvSpPr txBox="1"/>
            <p:nvPr/>
          </p:nvSpPr>
          <p:spPr>
            <a:xfrm>
              <a:off x="891595" y="1843432"/>
              <a:ext cx="5054329" cy="15036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outerShdw blurRad="12700" dist="38100" dir="2700000" algn="tl">
                      <a:prstClr val="white"/>
                    </a:outerShdw>
                  </a:effectLst>
                  <a:uLnTx/>
                  <a:uFillTx/>
                  <a:latin typeface="Times New Roman" panose="02020603050405020304" pitchFamily="18" charset="0"/>
                  <a:cs typeface="Times New Roman" panose="02020603050405020304" pitchFamily="18" charset="0"/>
                </a:rPr>
                <a:t>Quân ta mai phục và đã giả vờ thua để nhử quân giặc vào trận địa, dụ quân Minh kéo đến của ải Chi Lăng</a:t>
              </a:r>
              <a:endParaRPr kumimoji="0" lang="zh-CN" altLang="en-US" sz="4000" b="1" i="0" u="none" strike="noStrike" kern="1200" cap="none" spc="300" normalizeH="0" baseline="0" noProof="0" dirty="0">
                <a:ln>
                  <a:noFill/>
                </a:ln>
                <a:solidFill>
                  <a:prstClr val="black"/>
                </a:solidFill>
                <a:effectLst>
                  <a:outerShdw blurRad="12700" dist="38100" dir="2700000" algn="tl">
                    <a:prstClr val="white"/>
                  </a:outerShdw>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8678864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0-#ppt_w/2"/>
                                          </p:val>
                                        </p:tav>
                                        <p:tav tm="100000">
                                          <p:val>
                                            <p:strVal val="#ppt_x"/>
                                          </p:val>
                                        </p:tav>
                                      </p:tavLst>
                                    </p:anim>
                                    <p:anim calcmode="lin" valueType="num">
                                      <p:cBhvr additive="base">
                                        <p:cTn id="1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0-#ppt_w/2"/>
                                          </p:val>
                                        </p:tav>
                                        <p:tav tm="100000">
                                          <p:val>
                                            <p:strVal val="#ppt_x"/>
                                          </p:val>
                                        </p:tav>
                                      </p:tavLst>
                                    </p:anim>
                                    <p:anim calcmode="lin" valueType="num">
                                      <p:cBhvr additive="base">
                                        <p:cTn id="24"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7360D8C1-0C0A-1A6C-0240-E6083D8FA9EF}"/>
              </a:ext>
            </a:extLst>
          </p:cNvPr>
          <p:cNvGrpSpPr/>
          <p:nvPr/>
        </p:nvGrpSpPr>
        <p:grpSpPr>
          <a:xfrm>
            <a:off x="1087216" y="438821"/>
            <a:ext cx="10017567" cy="3252670"/>
            <a:chOff x="462338" y="1414021"/>
            <a:chExt cx="6101971" cy="2522319"/>
          </a:xfrm>
        </p:grpSpPr>
        <p:grpSp>
          <p:nvGrpSpPr>
            <p:cNvPr id="15" name="Group 14">
              <a:extLst>
                <a:ext uri="{FF2B5EF4-FFF2-40B4-BE49-F238E27FC236}">
                  <a16:creationId xmlns:a16="http://schemas.microsoft.com/office/drawing/2014/main" id="{556D7612-4359-B0AE-3EDA-137DD8496EA2}"/>
                </a:ext>
              </a:extLst>
            </p:cNvPr>
            <p:cNvGrpSpPr/>
            <p:nvPr/>
          </p:nvGrpSpPr>
          <p:grpSpPr>
            <a:xfrm>
              <a:off x="462338" y="1414021"/>
              <a:ext cx="6101971" cy="2522319"/>
              <a:chOff x="1093934" y="2361398"/>
              <a:chExt cx="6101971" cy="1854128"/>
            </a:xfrm>
          </p:grpSpPr>
          <p:pic>
            <p:nvPicPr>
              <p:cNvPr id="17" name="Picture 16">
                <a:extLst>
                  <a:ext uri="{FF2B5EF4-FFF2-40B4-BE49-F238E27FC236}">
                    <a16:creationId xmlns:a16="http://schemas.microsoft.com/office/drawing/2014/main" id="{2894F760-2563-E099-A01A-BA681FD62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934" y="2361398"/>
                <a:ext cx="5943165" cy="1854128"/>
              </a:xfrm>
              <a:prstGeom prst="rect">
                <a:avLst/>
              </a:prstGeom>
              <a:effectLst>
                <a:outerShdw blurRad="25400" dist="38100" dir="10800000" algn="r" rotWithShape="0">
                  <a:prstClr val="black">
                    <a:alpha val="65000"/>
                  </a:prstClr>
                </a:outerShdw>
              </a:effectLst>
            </p:spPr>
          </p:pic>
          <p:pic>
            <p:nvPicPr>
              <p:cNvPr id="20" name="Picture 19">
                <a:extLst>
                  <a:ext uri="{FF2B5EF4-FFF2-40B4-BE49-F238E27FC236}">
                    <a16:creationId xmlns:a16="http://schemas.microsoft.com/office/drawing/2014/main" id="{24EE65F8-4679-5B15-CE72-45DACF6522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sp>
          <p:nvSpPr>
            <p:cNvPr id="16" name="TextBox 15">
              <a:extLst>
                <a:ext uri="{FF2B5EF4-FFF2-40B4-BE49-F238E27FC236}">
                  <a16:creationId xmlns:a16="http://schemas.microsoft.com/office/drawing/2014/main" id="{2583B42F-38CA-294E-2574-755380EC6180}"/>
                </a:ext>
              </a:extLst>
            </p:cNvPr>
            <p:cNvSpPr txBox="1"/>
            <p:nvPr/>
          </p:nvSpPr>
          <p:spPr>
            <a:xfrm>
              <a:off x="621144" y="1843432"/>
              <a:ext cx="5784359" cy="15036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outerShdw blurRad="12700" dist="38100" dir="2700000" algn="tl">
                      <a:prstClr val="white"/>
                    </a:outerShdw>
                  </a:effectLst>
                  <a:uLnTx/>
                  <a:uFillTx/>
                  <a:latin typeface="Times New Roman" panose="02020603050405020304" pitchFamily="18" charset="0"/>
                  <a:ea typeface="+mn-ea"/>
                  <a:cs typeface="Times New Roman" panose="02020603050405020304" pitchFamily="18" charset="0"/>
                </a:rPr>
                <a:t>+ Liễu Thăng tự đắc do mấy lần đều đánh thắng nên quân tiến vào ải Chi Lăng, rơi vào trận địa mai phục lớn của ta</a:t>
              </a:r>
              <a:endParaRPr kumimoji="0" lang="zh-CN" altLang="en-US" sz="4000" b="1" i="0" u="none" strike="noStrike" kern="1200" cap="none" spc="300" normalizeH="0" baseline="0" noProof="0" dirty="0">
                <a:ln>
                  <a:noFill/>
                </a:ln>
                <a:solidFill>
                  <a:prstClr val="black"/>
                </a:solidFill>
                <a:effectLst>
                  <a:outerShdw blurRad="12700" dist="38100" dir="2700000" algn="tl">
                    <a:prstClr val="white"/>
                  </a:outerShdw>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CE5F0506-9928-8050-EC4D-C33350634C79}"/>
              </a:ext>
            </a:extLst>
          </p:cNvPr>
          <p:cNvGrpSpPr/>
          <p:nvPr/>
        </p:nvGrpSpPr>
        <p:grpSpPr>
          <a:xfrm>
            <a:off x="1087216" y="3333004"/>
            <a:ext cx="10017567" cy="3252670"/>
            <a:chOff x="462338" y="1414021"/>
            <a:chExt cx="6101971" cy="2522319"/>
          </a:xfrm>
        </p:grpSpPr>
        <p:grpSp>
          <p:nvGrpSpPr>
            <p:cNvPr id="5" name="Group 4">
              <a:extLst>
                <a:ext uri="{FF2B5EF4-FFF2-40B4-BE49-F238E27FC236}">
                  <a16:creationId xmlns:a16="http://schemas.microsoft.com/office/drawing/2014/main" id="{8386FBA5-D7C9-B2F9-05BB-8553BED1D4D0}"/>
                </a:ext>
              </a:extLst>
            </p:cNvPr>
            <p:cNvGrpSpPr/>
            <p:nvPr/>
          </p:nvGrpSpPr>
          <p:grpSpPr>
            <a:xfrm>
              <a:off x="462338" y="1414021"/>
              <a:ext cx="6101971" cy="2522319"/>
              <a:chOff x="1093934" y="2361398"/>
              <a:chExt cx="6101971" cy="1854128"/>
            </a:xfrm>
          </p:grpSpPr>
          <p:pic>
            <p:nvPicPr>
              <p:cNvPr id="7" name="Picture 6">
                <a:extLst>
                  <a:ext uri="{FF2B5EF4-FFF2-40B4-BE49-F238E27FC236}">
                    <a16:creationId xmlns:a16="http://schemas.microsoft.com/office/drawing/2014/main" id="{A5A8D1B5-6183-89A2-0508-9151E3851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934" y="2361398"/>
                <a:ext cx="5943165" cy="1854128"/>
              </a:xfrm>
              <a:prstGeom prst="rect">
                <a:avLst/>
              </a:prstGeom>
              <a:effectLst>
                <a:outerShdw blurRad="25400" dist="38100" dir="10800000" algn="r" rotWithShape="0">
                  <a:prstClr val="black">
                    <a:alpha val="65000"/>
                  </a:prstClr>
                </a:outerShdw>
              </a:effectLst>
            </p:spPr>
          </p:pic>
          <p:pic>
            <p:nvPicPr>
              <p:cNvPr id="8" name="Picture 7">
                <a:extLst>
                  <a:ext uri="{FF2B5EF4-FFF2-40B4-BE49-F238E27FC236}">
                    <a16:creationId xmlns:a16="http://schemas.microsoft.com/office/drawing/2014/main" id="{AFD5DDFC-9AD8-15DB-85A3-0B66811FA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sp>
          <p:nvSpPr>
            <p:cNvPr id="6" name="TextBox 5">
              <a:extLst>
                <a:ext uri="{FF2B5EF4-FFF2-40B4-BE49-F238E27FC236}">
                  <a16:creationId xmlns:a16="http://schemas.microsoft.com/office/drawing/2014/main" id="{D11367EC-C021-F7C7-CBCB-C1B1862F22D2}"/>
                </a:ext>
              </a:extLst>
            </p:cNvPr>
            <p:cNvSpPr txBox="1"/>
            <p:nvPr/>
          </p:nvSpPr>
          <p:spPr>
            <a:xfrm>
              <a:off x="621144" y="1843432"/>
              <a:ext cx="5784359" cy="15036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outerShdw blurRad="12700" dist="38100" dir="2700000" algn="tl">
                      <a:prstClr val="white"/>
                    </a:outerShdw>
                  </a:effectLst>
                  <a:uLnTx/>
                  <a:uFillTx/>
                  <a:latin typeface="Times New Roman" panose="02020603050405020304" pitchFamily="18" charset="0"/>
                  <a:ea typeface="+mn-ea"/>
                  <a:cs typeface="Times New Roman" panose="02020603050405020304" pitchFamily="18" charset="0"/>
                </a:rPr>
                <a:t>+ Từ hai bên vách núi, quân ta bắn tên, phóng lao xuống, Liễu Thăng tử trận, quân Minh thua trận tan tác</a:t>
              </a:r>
              <a:endParaRPr kumimoji="0" lang="zh-CN" altLang="en-US" sz="4000" b="1" i="0" u="none" strike="noStrike" kern="1200" cap="none" spc="300" normalizeH="0" baseline="0" noProof="0" dirty="0">
                <a:ln>
                  <a:noFill/>
                </a:ln>
                <a:solidFill>
                  <a:prstClr val="black"/>
                </a:solidFill>
                <a:effectLst>
                  <a:outerShdw blurRad="12700" dist="38100" dir="2700000" algn="tl">
                    <a:prstClr val="white"/>
                  </a:outerShdw>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9169272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0-#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750" fill="hold"/>
                                        <p:tgtEl>
                                          <p:spTgt spid="4"/>
                                        </p:tgtEl>
                                        <p:attrNameLst>
                                          <p:attrName>ppt_x</p:attrName>
                                        </p:attrNameLst>
                                      </p:cBhvr>
                                      <p:tavLst>
                                        <p:tav tm="0">
                                          <p:val>
                                            <p:strVal val="0-#ppt_w/2"/>
                                          </p:val>
                                        </p:tav>
                                        <p:tav tm="100000">
                                          <p:val>
                                            <p:strVal val="#ppt_x"/>
                                          </p:val>
                                        </p:tav>
                                      </p:tavLst>
                                    </p:anim>
                                    <p:anim calcmode="lin" valueType="num">
                                      <p:cBhvr additive="base">
                                        <p:cTn id="2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rPr>
                <a:t>1</a:t>
              </a:r>
              <a:endParaRPr lang="zh-CN" sz="4000" dirty="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589666" y="2465308"/>
            <a:ext cx="3182281" cy="707886"/>
          </a:xfrm>
          <a:prstGeom prst="rect">
            <a:avLst/>
          </a:prstGeom>
          <a:noFill/>
        </p:spPr>
        <p:txBody>
          <a:bodyPr wrap="none">
            <a:spAutoFit/>
          </a:bodyPr>
          <a:lstStyle/>
          <a:p>
            <a:pPr algn="ctr">
              <a:defRPr/>
            </a:pPr>
            <a:r>
              <a:rPr lang="en-US" sz="400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Xem lại bài</a:t>
            </a:r>
            <a:endPar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rPr>
                <a:t>2</a:t>
              </a:r>
              <a:endParaRPr lang="zh-CN" sz="4000" dirty="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576841" y="3829714"/>
            <a:ext cx="7571303" cy="707886"/>
          </a:xfrm>
          <a:prstGeom prst="rect">
            <a:avLst/>
          </a:prstGeom>
          <a:noFill/>
        </p:spPr>
        <p:txBody>
          <a:bodyPr wrap="none">
            <a:spAutoFit/>
          </a:bodyPr>
          <a:lstStyle/>
          <a:p>
            <a:pPr algn="ctr">
              <a:defRPr/>
            </a:pPr>
            <a:r>
              <a:rPr lang="en-US" sz="400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Chuẩn bị bài tiếp theo tiết 2.</a:t>
            </a:r>
            <a:endPar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168228" y="272312"/>
            <a:ext cx="3855543"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sp>
        <p:nvSpPr>
          <p:cNvPr id="4" name="Rectangle 3">
            <a:extLst>
              <a:ext uri="{FF2B5EF4-FFF2-40B4-BE49-F238E27FC236}">
                <a16:creationId xmlns:a16="http://schemas.microsoft.com/office/drawing/2014/main" id="{7F03F094-54F8-43C8-A3E2-95222579B64F}"/>
              </a:ext>
            </a:extLst>
          </p:cNvPr>
          <p:cNvSpPr/>
          <p:nvPr/>
        </p:nvSpPr>
        <p:spPr>
          <a:xfrm>
            <a:off x="3905250" y="1923901"/>
            <a:ext cx="8396081" cy="3046988"/>
          </a:xfrm>
          <a:prstGeom prst="rect">
            <a:avLst/>
          </a:prstGeom>
          <a:noFill/>
        </p:spPr>
        <p:txBody>
          <a:bodyPr wrap="square">
            <a:spAutoFit/>
          </a:bodyPr>
          <a:lstStyle/>
          <a:p>
            <a:pPr algn="ctr" eaLnBrk="1" hangingPunct="1">
              <a:defRPr/>
            </a:pPr>
            <a:r>
              <a:rPr lang="en-US" sz="9600" b="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Chúc các em</a:t>
            </a:r>
          </a:p>
          <a:p>
            <a:pPr algn="ctr" eaLnBrk="1" hangingPunct="1">
              <a:defRPr/>
            </a:pPr>
            <a:r>
              <a:rPr lang="en-US" sz="9600" b="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học tốt</a:t>
            </a:r>
            <a:endParaRPr lang="en-US" sz="8800" b="1" dirty="0">
              <a:ln w="9525">
                <a:solidFill>
                  <a:schemeClr val="bg1"/>
                </a:solidFill>
                <a:prstDash val="solid"/>
              </a:ln>
              <a:solidFill>
                <a:srgbClr val="775B46"/>
              </a:solidFill>
              <a:effectLst>
                <a:outerShdw blurRad="12700" dist="63500" dir="240000" algn="tl" rotWithShape="0">
                  <a:schemeClr val="bg1"/>
                </a:outerShdw>
              </a:effectLst>
              <a:latin typeface="UTM Azuki" panose="02040603050506020204" pitchFamily="18" charset="0"/>
              <a:cs typeface="Calibri Light" panose="020F0302020204030204" pitchFamily="34" charset="0"/>
            </a:endParaRPr>
          </a:p>
        </p:txBody>
      </p:sp>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1174967" y="2321004"/>
            <a:ext cx="9419566" cy="221599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0"/>
                <a:solidFill>
                  <a:srgbClr val="FF0000"/>
                </a:solidFill>
                <a:effectLst>
                  <a:outerShdw blurRad="25400" dist="19050" dir="2700000" algn="tl" rotWithShape="0">
                    <a:prstClr val="black"/>
                  </a:outerShdw>
                </a:effectLst>
                <a:uLnTx/>
                <a:uFillTx/>
                <a:latin typeface="Coiny" panose="02000903060500060000" pitchFamily="2" charset="0"/>
                <a:cs typeface="Calibri Light" panose="020F0302020204030204" pitchFamily="34" charset="0"/>
              </a:rPr>
              <a:t>Khởi</a:t>
            </a:r>
            <a:r>
              <a:rPr kumimoji="0" lang="en-US" sz="13800" b="1" i="0" u="none" strike="noStrike" kern="1200" cap="none" spc="0" normalizeH="0" noProof="0">
                <a:ln w="0"/>
                <a:solidFill>
                  <a:srgbClr val="FF0000"/>
                </a:solidFill>
                <a:effectLst>
                  <a:outerShdw blurRad="25400" dist="19050" dir="2700000" algn="tl" rotWithShape="0">
                    <a:prstClr val="black"/>
                  </a:outerShdw>
                </a:effectLst>
                <a:uLnTx/>
                <a:uFillTx/>
                <a:latin typeface="Coiny" panose="02000903060500060000" pitchFamily="2" charset="0"/>
                <a:cs typeface="Calibri Light" panose="020F0302020204030204" pitchFamily="34" charset="0"/>
              </a:rPr>
              <a:t> động</a:t>
            </a:r>
            <a:endParaRPr kumimoji="0" lang="en-US" sz="13800" b="1" i="0" u="none" strike="noStrike" kern="1200" cap="none" spc="0" normalizeH="0" baseline="0" noProof="0" dirty="0">
              <a:ln w="0"/>
              <a:solidFill>
                <a:srgbClr val="FF0000"/>
              </a:solidFill>
              <a:effectLst>
                <a:outerShdw blurRad="25400" dist="19050" dir="2700000" algn="tl" rotWithShape="0">
                  <a:prstClr val="black"/>
                </a:outerShdw>
              </a:effectLst>
              <a:uLnTx/>
              <a:uFillTx/>
              <a:latin typeface="Coiny" panose="02000903060500060000" pitchFamily="2" charset="0"/>
              <a:cs typeface="Calibri Light" panose="020F0302020204030204" pitchFamily="34" charset="0"/>
            </a:endParaRPr>
          </a:p>
        </p:txBody>
      </p:sp>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par>
                                <p:cTn id="30" presetID="22" presetClass="entr" presetSubtype="2"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just"/>
            <a:r>
              <a:rPr lang="vi-VN" altLang="en-US" sz="4800" b="1">
                <a:solidFill>
                  <a:srgbClr val="02546A"/>
                </a:solidFill>
                <a:latin typeface="Times New Roman" panose="02020603050405020304" pitchFamily="18" charset="0"/>
                <a:cs typeface="Times New Roman" panose="02020603050405020304" pitchFamily="18" charset="0"/>
              </a:rPr>
              <a:t>Em hãy cho biết Sự tích Hồ Gươm nói về vị vua nào của dân tộc Việt Nam.</a:t>
            </a:r>
            <a:endParaRPr lang="en-US" altLang="en-US" sz="4800" b="1">
              <a:solidFill>
                <a:srgbClr val="02546A"/>
              </a:solidFill>
              <a:latin typeface="Times New Roman" panose="02020603050405020304" pitchFamily="18" charset="0"/>
              <a:cs typeface="Times New Roman" panose="02020603050405020304" pitchFamily="18" charset="0"/>
            </a:endParaRPr>
          </a:p>
        </p:txBody>
      </p:sp>
      <p:pic>
        <p:nvPicPr>
          <p:cNvPr id="1026" name="Picture 2" descr="Hồ Gươm Hà Nội: Cẩm nang du lịch chi tiết 2024">
            <a:extLst>
              <a:ext uri="{FF2B5EF4-FFF2-40B4-BE49-F238E27FC236}">
                <a16:creationId xmlns:a16="http://schemas.microsoft.com/office/drawing/2014/main" id="{790FAA99-8191-C58F-21A3-3298A2632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444" y="2171700"/>
            <a:ext cx="6496576" cy="43263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9"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ppt_x</p:attrName>
                                        </p:attrNameLst>
                                      </p:cBhvr>
                                      <p:tavLst>
                                        <p:tav tm="0">
                                          <p:val>
                                            <p:strVal val="#ppt_x-.2"/>
                                          </p:val>
                                        </p:tav>
                                        <p:tav tm="100000">
                                          <p:val>
                                            <p:strVal val="#ppt_x"/>
                                          </p:val>
                                        </p:tav>
                                      </p:tavLst>
                                    </p:anim>
                                    <p:anim calcmode="lin" valueType="num">
                                      <p:cBhvr>
                                        <p:cTn id="16"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809750" y="545258"/>
            <a:ext cx="94527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a:solidFill>
                  <a:srgbClr val="02546A"/>
                </a:solidFill>
                <a:latin typeface="Times New Roman" panose="02020603050405020304" pitchFamily="18" charset="0"/>
                <a:cs typeface="Times New Roman" panose="02020603050405020304" pitchFamily="18" charset="0"/>
              </a:rPr>
              <a:t>Sự tích Hồ Gươm nói về vị </a:t>
            </a:r>
            <a:r>
              <a:rPr lang="vi-VN" altLang="en-US" sz="4800" b="1">
                <a:solidFill>
                  <a:srgbClr val="FF0000"/>
                </a:solidFill>
                <a:latin typeface="Times New Roman" panose="02020603050405020304" pitchFamily="18" charset="0"/>
                <a:cs typeface="Times New Roman" panose="02020603050405020304" pitchFamily="18" charset="0"/>
              </a:rPr>
              <a:t>vua Lê Thái Tổ </a:t>
            </a:r>
            <a:r>
              <a:rPr lang="vi-VN" altLang="en-US" sz="4800" b="1">
                <a:solidFill>
                  <a:srgbClr val="02546A"/>
                </a:solidFill>
                <a:latin typeface="Times New Roman" panose="02020603050405020304" pitchFamily="18" charset="0"/>
                <a:cs typeface="Times New Roman" panose="02020603050405020304" pitchFamily="18" charset="0"/>
              </a:rPr>
              <a:t>của dân tộc Việt Nam.</a:t>
            </a:r>
            <a:endParaRPr kumimoji="0" lang="en-US" altLang="en-US" sz="4800" b="1" i="0" u="none" strike="noStrike" kern="1200" cap="none" spc="0" normalizeH="0" baseline="0" noProof="0">
              <a:ln>
                <a:noFill/>
              </a:ln>
              <a:solidFill>
                <a:srgbClr val="02546A"/>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Sở Giáo Dục Và Đào Tạo Vĩnh Phúc">
            <a:extLst>
              <a:ext uri="{FF2B5EF4-FFF2-40B4-BE49-F238E27FC236}">
                <a16:creationId xmlns:a16="http://schemas.microsoft.com/office/drawing/2014/main" id="{C24C4F32-D95D-4319-B282-62041CF7F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683" y="2107454"/>
            <a:ext cx="7485534" cy="420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3901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9"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ppt_x</p:attrName>
                                        </p:attrNameLst>
                                      </p:cBhvr>
                                      <p:tavLst>
                                        <p:tav tm="0">
                                          <p:val>
                                            <p:strVal val="#ppt_x-.2"/>
                                          </p:val>
                                        </p:tav>
                                        <p:tav tm="100000">
                                          <p:val>
                                            <p:strVal val="#ppt_x"/>
                                          </p:val>
                                        </p:tav>
                                      </p:tavLst>
                                    </p:anim>
                                    <p:anim calcmode="lin" valueType="num">
                                      <p:cBhvr>
                                        <p:cTn id="16"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1349695" y="2321004"/>
            <a:ext cx="9070112" cy="221599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0"/>
                <a:solidFill>
                  <a:srgbClr val="FF0000"/>
                </a:solidFill>
                <a:effectLst>
                  <a:outerShdw blurRad="25400" dist="19050" dir="2700000" algn="tl" rotWithShape="0">
                    <a:prstClr val="black"/>
                  </a:outerShdw>
                </a:effectLst>
                <a:uLnTx/>
                <a:uFillTx/>
                <a:latin typeface="Coiny" panose="02000903060500060000" pitchFamily="2" charset="0"/>
                <a:ea typeface="+mn-ea"/>
                <a:cs typeface="Calibri Light" panose="020F0302020204030204" pitchFamily="34" charset="0"/>
              </a:rPr>
              <a:t>Khám</a:t>
            </a:r>
            <a:r>
              <a:rPr kumimoji="0" lang="en-US" sz="13800" b="1" i="0" u="none" strike="noStrike" kern="1200" cap="none" spc="0" normalizeH="0" noProof="0">
                <a:ln w="0"/>
                <a:solidFill>
                  <a:srgbClr val="FF0000"/>
                </a:solidFill>
                <a:effectLst>
                  <a:outerShdw blurRad="25400" dist="19050" dir="2700000" algn="tl" rotWithShape="0">
                    <a:prstClr val="black"/>
                  </a:outerShdw>
                </a:effectLst>
                <a:uLnTx/>
                <a:uFillTx/>
                <a:latin typeface="Coiny" panose="02000903060500060000" pitchFamily="2" charset="0"/>
                <a:ea typeface="+mn-ea"/>
                <a:cs typeface="Calibri Light" panose="020F0302020204030204" pitchFamily="34" charset="0"/>
              </a:rPr>
              <a:t> phá</a:t>
            </a:r>
            <a:endParaRPr kumimoji="0" lang="en-US" sz="13800" b="1" i="0" u="none" strike="noStrike" kern="1200" cap="none" spc="0" normalizeH="0" baseline="0" noProof="0" dirty="0">
              <a:ln w="0"/>
              <a:solidFill>
                <a:srgbClr val="FF0000"/>
              </a:solidFill>
              <a:effectLst>
                <a:outerShdw blurRad="25400" dist="19050" dir="2700000" algn="tl" rotWithShape="0">
                  <a:prstClr val="black"/>
                </a:outerShdw>
              </a:effectLst>
              <a:uLnTx/>
              <a:uFillTx/>
              <a:latin typeface="Coiny" panose="02000903060500060000" pitchFamily="2" charset="0"/>
              <a:ea typeface="+mn-ea"/>
              <a:cs typeface="Calibri Light" panose="020F0302020204030204" pitchFamily="34" charset="0"/>
            </a:endParaRPr>
          </a:p>
        </p:txBody>
      </p:sp>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par>
                                <p:cTn id="30" presetID="22" presetClass="entr" presetSubtype="2"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pic>
        <p:nvPicPr>
          <p:cNvPr id="3074" name="Picture 2" descr="Thời kỳ đầu cuộc khởi nghĩa Lam Sơn đánh đuổi quân Minh xâm lược (Phần 1) -  TRANG THÔNG TIN ĐIỆN TỬ CỦA HỘI ĐỒNG HỌ LÊ VIỆT NAM">
            <a:extLst>
              <a:ext uri="{FF2B5EF4-FFF2-40B4-BE49-F238E27FC236}">
                <a16:creationId xmlns:a16="http://schemas.microsoft.com/office/drawing/2014/main" id="{60836B8F-AC09-E272-11FA-20D7C7F1DE8E}"/>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1162050" y="634326"/>
            <a:ext cx="10004046" cy="525212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34399" y="1009650"/>
            <a:ext cx="4622563" cy="3785652"/>
          </a:xfrm>
          <a:prstGeom prst="rect">
            <a:avLst/>
          </a:prstGeom>
          <a:solidFill>
            <a:srgbClr val="CBB391"/>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6000" b="1">
                <a:solidFill>
                  <a:srgbClr val="FF0000"/>
                </a:solidFill>
                <a:latin typeface="Times New Roman" panose="02020603050405020304" pitchFamily="18" charset="0"/>
                <a:cs typeface="Times New Roman" panose="02020603050405020304" pitchFamily="18" charset="0"/>
              </a:rPr>
              <a:t>Tìm hiểu một số nét chính về khởi nghĩa Lam Sơn</a:t>
            </a:r>
            <a:endParaRPr kumimoji="0" lang="en-US" altLang="en-US" sz="6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31">
            <a:extLst>
              <a:ext uri="{FF2B5EF4-FFF2-40B4-BE49-F238E27FC236}">
                <a16:creationId xmlns:a16="http://schemas.microsoft.com/office/drawing/2014/main" id="{719CE826-67BF-E53C-204D-23E4E4E3E414}"/>
              </a:ext>
            </a:extLst>
          </p:cNvPr>
          <p:cNvPicPr>
            <a:picLocks noChangeAspect="1" noChangeArrowheads="1"/>
          </p:cNvPicPr>
          <p:nvPr/>
        </p:nvPicPr>
        <p:blipFill rotWithShape="1">
          <a:blip r:embed="rId6"/>
          <a:srcRect l="14949" r="14906"/>
          <a:stretch/>
        </p:blipFill>
        <p:spPr bwMode="auto">
          <a:xfrm>
            <a:off x="6736532" y="879395"/>
            <a:ext cx="3713860" cy="50070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600" b="1">
                <a:solidFill>
                  <a:srgbClr val="C00000"/>
                </a:solidFill>
                <a:latin typeface="Times New Roman" panose="02020603050405020304" pitchFamily="18" charset="0"/>
                <a:cs typeface="Times New Roman" panose="02020603050405020304" pitchFamily="18" charset="0"/>
              </a:rPr>
              <a:t>Đọc thông tin và quan sát các hình 1, 2, 3, em hãy:</a:t>
            </a:r>
          </a:p>
          <a:p>
            <a:pPr lvl="0" algn="just"/>
            <a:r>
              <a:rPr lang="vi-VN" altLang="en-US" sz="3600" b="1">
                <a:solidFill>
                  <a:srgbClr val="C00000"/>
                </a:solidFill>
                <a:latin typeface="Times New Roman" panose="02020603050405020304" pitchFamily="18" charset="0"/>
                <a:cs typeface="Times New Roman" panose="02020603050405020304" pitchFamily="18" charset="0"/>
              </a:rPr>
              <a:t>– Trình bày tóm tắt cuộc khởi nghĩa Lam Sơn.</a:t>
            </a:r>
          </a:p>
          <a:p>
            <a:pPr lvl="0" algn="just"/>
            <a:r>
              <a:rPr lang="vi-VN" altLang="en-US" sz="3600" b="1">
                <a:solidFill>
                  <a:srgbClr val="C00000"/>
                </a:solidFill>
                <a:latin typeface="Times New Roman" panose="02020603050405020304" pitchFamily="18" charset="0"/>
                <a:cs typeface="Times New Roman" panose="02020603050405020304" pitchFamily="18" charset="0"/>
              </a:rPr>
              <a:t>– Kể lại chiến thắng Chi Lăng của nghĩa quân Lam Sơn.</a:t>
            </a:r>
            <a:endParaRPr kumimoji="0" lang="en-US" altLang="vi-VN"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Từ năm 1418 đến năm 1427, Lê Lợi lãnh đạo cuộc khởi nghĩa Lam Sơn nhằm</a:t>
            </a:r>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đánh đuổi quân Minh xâm lược. Nhiều người tài giỏi như Nguyễn Trãi, Nguyễn</a:t>
            </a:r>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Chích, Lê Lai,... đều tham gia nghĩa quân.</a:t>
            </a:r>
          </a:p>
          <a:p>
            <a:pPr lvl="0" algn="just"/>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Trong suốt 10 năm chiến đấu, Lê Lợi và nghĩa quân Lam Sơn giành chiến thắng</a:t>
            </a:r>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nhiều trận như: Tốt Động – Chúc Động, Chi Lăng – Xương Giang,... Cuộc khởi nghĩa</a:t>
            </a:r>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thắng lợi, ách thống trị tàn bạo của nhà Minh bị lật đổ, mở ra thời kì độc lập của</a:t>
            </a:r>
            <a:r>
              <a:rPr lang="en-US" altLang="en-US" sz="3200" b="1">
                <a:solidFill>
                  <a:srgbClr val="02546A"/>
                </a:solidFill>
                <a:latin typeface="Times New Roman" panose="02020603050405020304" pitchFamily="18" charset="0"/>
                <a:cs typeface="Times New Roman" panose="02020603050405020304" pitchFamily="18" charset="0"/>
              </a:rPr>
              <a:t> </a:t>
            </a:r>
            <a:r>
              <a:rPr lang="vi-VN" altLang="en-US" sz="3200" b="1">
                <a:solidFill>
                  <a:srgbClr val="02546A"/>
                </a:solidFill>
                <a:latin typeface="Times New Roman" panose="02020603050405020304" pitchFamily="18" charset="0"/>
                <a:cs typeface="Times New Roman" panose="02020603050405020304" pitchFamily="18" charset="0"/>
              </a:rPr>
              <a:t>quốc gia Đại Việt.</a:t>
            </a:r>
            <a:endParaRPr kumimoji="0" lang="en-US" altLang="en-US" sz="3200" b="1" i="0" u="none" strike="noStrike" kern="1200" cap="none" spc="0" normalizeH="0" baseline="0" noProof="0">
              <a:ln>
                <a:noFill/>
              </a:ln>
              <a:solidFill>
                <a:srgbClr val="02546A"/>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9"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ppt_x</p:attrName>
                                        </p:attrNameLst>
                                      </p:cBhvr>
                                      <p:tavLst>
                                        <p:tav tm="0">
                                          <p:val>
                                            <p:strVal val="#ppt_x-.2"/>
                                          </p:val>
                                        </p:tav>
                                        <p:tav tm="100000">
                                          <p:val>
                                            <p:strVal val="#ppt_x"/>
                                          </p:val>
                                        </p:tav>
                                      </p:tavLst>
                                    </p:anim>
                                    <p:anim calcmode="lin" valueType="num">
                                      <p:cBhvr>
                                        <p:cTn id="16"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670</TotalTime>
  <Words>725</Words>
  <Application>Microsoft Office PowerPoint</Application>
  <PresentationFormat>Widescreen</PresentationFormat>
  <Paragraphs>70</Paragraphs>
  <Slides>26</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Coiny</vt:lpstr>
      <vt:lpstr>字魂36号-正文宋楷</vt:lpstr>
      <vt:lpstr>Arial</vt:lpstr>
      <vt:lpstr>Calibri</vt:lpstr>
      <vt:lpstr>LNTH-LuoLuoNotangYuanTi 1</vt:lpstr>
      <vt:lpstr>UTM Loko</vt:lpstr>
      <vt:lpstr>DengXian</vt:lpstr>
      <vt:lpstr>UTM Guanine</vt:lpstr>
      <vt:lpstr>UTM Azuki</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cp:revision>
  <dcterms:created xsi:type="dcterms:W3CDTF">2020-07-21T07:25:20Z</dcterms:created>
  <dcterms:modified xsi:type="dcterms:W3CDTF">2024-12-28T12:19:28Z</dcterms:modified>
  <cp:category>9Slide.vn</cp:category>
</cp:coreProperties>
</file>