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65" r:id="rId2"/>
    <p:sldMasterId id="2147483669" r:id="rId3"/>
    <p:sldMasterId id="2147483674" r:id="rId4"/>
  </p:sldMasterIdLst>
  <p:notesMasterIdLst>
    <p:notesMasterId r:id="rId39"/>
  </p:notesMasterIdLst>
  <p:sldIdLst>
    <p:sldId id="11458" r:id="rId5"/>
    <p:sldId id="285" r:id="rId6"/>
    <p:sldId id="11459" r:id="rId7"/>
    <p:sldId id="11448" r:id="rId8"/>
    <p:sldId id="11434" r:id="rId9"/>
    <p:sldId id="11449" r:id="rId10"/>
    <p:sldId id="306" r:id="rId11"/>
    <p:sldId id="11460" r:id="rId12"/>
    <p:sldId id="11461" r:id="rId13"/>
    <p:sldId id="11462" r:id="rId14"/>
    <p:sldId id="11463" r:id="rId15"/>
    <p:sldId id="11464" r:id="rId16"/>
    <p:sldId id="11465" r:id="rId17"/>
    <p:sldId id="11466" r:id="rId18"/>
    <p:sldId id="293" r:id="rId19"/>
    <p:sldId id="11438" r:id="rId20"/>
    <p:sldId id="11467" r:id="rId21"/>
    <p:sldId id="11468" r:id="rId22"/>
    <p:sldId id="307" r:id="rId23"/>
    <p:sldId id="11469" r:id="rId24"/>
    <p:sldId id="11470" r:id="rId25"/>
    <p:sldId id="11473" r:id="rId26"/>
    <p:sldId id="11474" r:id="rId27"/>
    <p:sldId id="11475" r:id="rId28"/>
    <p:sldId id="11476" r:id="rId29"/>
    <p:sldId id="11479" r:id="rId30"/>
    <p:sldId id="11480" r:id="rId31"/>
    <p:sldId id="294" r:id="rId32"/>
    <p:sldId id="11481" r:id="rId33"/>
    <p:sldId id="11482" r:id="rId34"/>
    <p:sldId id="11483" r:id="rId35"/>
    <p:sldId id="289" r:id="rId36"/>
    <p:sldId id="2631" r:id="rId37"/>
    <p:sldId id="2633" r:id="rId38"/>
  </p:sldIdLst>
  <p:sldSz cx="12192000" cy="6858000"/>
  <p:notesSz cx="6858000" cy="9144000"/>
  <p:embeddedFontLst>
    <p:embeddedFont>
      <p:font typeface="等线" panose="02010600030101010101" pitchFamily="2" charset="-122"/>
      <p:regular r:id="rId40"/>
      <p:bold r:id="rId41"/>
    </p:embeddedFont>
    <p:embeddedFont>
      <p:font typeface="#9Slide03 Bebas Neue Bold" panose="020B0604020202020204" charset="0"/>
      <p:bold r:id="rId42"/>
    </p:embeddedFont>
    <p:embeddedFont>
      <p:font typeface="#9Slide07 IcielBC Cubano Normal" panose="020B0604020202020204" charset="0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E52314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85010" autoAdjust="0"/>
  </p:normalViewPr>
  <p:slideViewPr>
    <p:cSldViewPr snapToGrid="0">
      <p:cViewPr varScale="1">
        <p:scale>
          <a:sx n="112" d="100"/>
          <a:sy n="112" d="100"/>
        </p:scale>
        <p:origin x="732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giới thiệu bài: Trong trường hợp này, mặt cười khá lớn, chúng ta khó có thể cắt rồi ráp mặt cười thành 1 hình chữ nhật để tính diện tích. Vậy, chúng ta phải làm thế nào mới tính được diện tích hình tròn?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4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2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1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4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70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7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45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67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3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66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80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50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0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6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7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2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6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2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4B7B742-919B-AE5C-0F24-11DD07E40A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8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81BD93B3-E543-98E0-6B07-AB679F3C20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8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F45D80F-ADB9-2ADA-3155-CD8378F999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8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E4FA62-046F-7FEB-778D-43A8676777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60658B-7429-44CD-ACD0-6957C29AA6D4}"/>
              </a:ext>
            </a:extLst>
          </p:cNvPr>
          <p:cNvSpPr/>
          <p:nvPr/>
        </p:nvSpPr>
        <p:spPr>
          <a:xfrm>
            <a:off x="3697592" y="1959321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algn="ctr"/>
            <a:r>
              <a:rPr lang="en-US" sz="4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Bài 49 - Tiết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A5141-A405-4ECA-9F82-9AFE83EE5E0B}"/>
              </a:ext>
            </a:extLst>
          </p:cNvPr>
          <p:cNvSpPr/>
          <p:nvPr/>
        </p:nvSpPr>
        <p:spPr>
          <a:xfrm>
            <a:off x="3135809" y="2611702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DIỆN TÍCH </a:t>
            </a:r>
          </a:p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HÌNH TRÒN</a:t>
            </a:r>
            <a:endParaRPr lang="en-US" sz="8800" b="1" cap="none" spc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58382-4B46-0D8A-40F8-935133CF2D7E}"/>
              </a:ext>
            </a:extLst>
          </p:cNvPr>
          <p:cNvSpPr/>
          <p:nvPr/>
        </p:nvSpPr>
        <p:spPr>
          <a:xfrm>
            <a:off x="1896723" y="4918458"/>
            <a:ext cx="8908126" cy="690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Từ 1 hình tròn, cắt và ghép lại được 1 hình chữ nhật.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pic>
        <p:nvPicPr>
          <p:cNvPr id="2" name="Image 1978">
            <a:extLst>
              <a:ext uri="{FF2B5EF4-FFF2-40B4-BE49-F238E27FC236}">
                <a16:creationId xmlns:a16="http://schemas.microsoft.com/office/drawing/2014/main" id="{480C693D-3122-CDF4-0695-E7CBECA5B50A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899" y="987820"/>
            <a:ext cx="10398200" cy="33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58382-4B46-0D8A-40F8-935133CF2D7E}"/>
              </a:ext>
            </a:extLst>
          </p:cNvPr>
          <p:cNvSpPr/>
          <p:nvPr/>
        </p:nvSpPr>
        <p:spPr>
          <a:xfrm>
            <a:off x="1641937" y="4609323"/>
            <a:ext cx="8908126" cy="13168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Dựa vào công thức tính diện tích hình chữ nhật, xây dựng công thức tính diện tích hình tròn.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pic>
        <p:nvPicPr>
          <p:cNvPr id="2" name="Image 1978">
            <a:extLst>
              <a:ext uri="{FF2B5EF4-FFF2-40B4-BE49-F238E27FC236}">
                <a16:creationId xmlns:a16="http://schemas.microsoft.com/office/drawing/2014/main" id="{480C693D-3122-CDF4-0695-E7CBECA5B50A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899" y="987820"/>
            <a:ext cx="10398200" cy="33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7758382-4B46-0D8A-40F8-935133CF2D7E}"/>
                  </a:ext>
                </a:extLst>
              </p:cNvPr>
              <p:cNvSpPr/>
              <p:nvPr/>
            </p:nvSpPr>
            <p:spPr>
              <a:xfrm>
                <a:off x="290804" y="1996750"/>
                <a:ext cx="11610392" cy="42466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Diện tích hình tròn bằng diện tích hình chữ nhật vì hình chữ nhật được ghép bởi các mảnh cắt của hình tròn.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			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10 × 2 × 3,14 : 2 = 31,4</a:t>
                </a:r>
              </a:p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Chiều dài hình chữ nhật là 31,4 cm.</a:t>
                </a:r>
              </a:p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Chiều rộng hình chữ nhật (bằng bán kính hình tròn) là 10 cm.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			</a:t>
                </a: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31,4 × 10 = 314</a:t>
                </a:r>
              </a:p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Diện tích hình chữ nhật là 314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Vì diện tích hình tròn bằng diện tích hình chữ nhật nên diện tích hình tròn là 314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7758382-4B46-0D8A-40F8-935133CF2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04" y="1996750"/>
                <a:ext cx="11610392" cy="4246654"/>
              </a:xfrm>
              <a:prstGeom prst="roundRect">
                <a:avLst/>
              </a:prstGeom>
              <a:blipFill>
                <a:blip r:embed="rId2"/>
                <a:stretch>
                  <a:fillRect b="-43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978">
            <a:extLst>
              <a:ext uri="{FF2B5EF4-FFF2-40B4-BE49-F238E27FC236}">
                <a16:creationId xmlns:a16="http://schemas.microsoft.com/office/drawing/2014/main" id="{480C693D-3122-CDF4-0695-E7CBECA5B50A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7902" y="409322"/>
            <a:ext cx="4496195" cy="14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9C3D0-FC39-DB74-DD19-E616BFDE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5" y="1024937"/>
            <a:ext cx="10159570" cy="48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60658B-7429-44CD-ACD0-6957C29AA6D4}"/>
              </a:ext>
            </a:extLst>
          </p:cNvPr>
          <p:cNvSpPr/>
          <p:nvPr/>
        </p:nvSpPr>
        <p:spPr>
          <a:xfrm>
            <a:off x="3697592" y="1959321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rgbClr val="4EA57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Bài 49 - Tiết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A5141-A405-4ECA-9F82-9AFE83EE5E0B}"/>
              </a:ext>
            </a:extLst>
          </p:cNvPr>
          <p:cNvSpPr/>
          <p:nvPr/>
        </p:nvSpPr>
        <p:spPr>
          <a:xfrm>
            <a:off x="3135809" y="2611702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4EA57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DIỆN TÍCH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4EA57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HÌNH TRÒN</a:t>
            </a:r>
            <a:endParaRPr kumimoji="0" lang="en-US" sz="8800" b="1" i="0" u="none" strike="noStrike" kern="1200" cap="none" spc="0" normalizeH="0" baseline="0" noProof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rgbClr val="4EA57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63C39D7-29CE-4F40-BF8A-963C094AB7B3}"/>
              </a:ext>
            </a:extLst>
          </p:cNvPr>
          <p:cNvSpPr/>
          <p:nvPr/>
        </p:nvSpPr>
        <p:spPr>
          <a:xfrm>
            <a:off x="3450083" y="246308"/>
            <a:ext cx="52918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766565" y="255883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tròn, ta lấy độ dài bán kính nhân với chính nó rồi nhân với số 3,14.</a:t>
            </a: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r là bán kính hình tròn</a:t>
            </a: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B1159-AF11-3C94-E3BC-EFC0AD4FC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99" y="2141440"/>
            <a:ext cx="2900593" cy="2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Diện tích hình tròn có bán kính 3 dm là: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Ví dụ: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/>
              <p:nvPr/>
            </p:nvSpPr>
            <p:spPr>
              <a:xfrm>
                <a:off x="1564641" y="2427212"/>
                <a:ext cx="9470395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3 × 3 × 3,14 = 28,26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solidFill>
                              <a:srgbClr val="E5231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4800" b="1" i="1" smtClean="0">
                            <a:solidFill>
                              <a:srgbClr val="E5231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altLang="en-US" sz="4800" b="1" i="1" smtClean="0">
                            <a:solidFill>
                              <a:srgbClr val="E5231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).</a:t>
                </a:r>
                <a:endParaRPr lang="en-US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641" y="2427212"/>
                <a:ext cx="9470395" cy="847733"/>
              </a:xfrm>
              <a:prstGeom prst="rect">
                <a:avLst/>
              </a:prstGeom>
              <a:blipFill>
                <a:blip r:embed="rId2"/>
                <a:stretch>
                  <a:fillRect t="-16547" b="-43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E4B3FCE-1C1E-5EC9-0DBD-28190FA4A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3" y="3481323"/>
            <a:ext cx="2900593" cy="2900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8FDFD-433D-B4D2-6BDA-49268B74C1ED}"/>
              </a:ext>
            </a:extLst>
          </p:cNvPr>
          <p:cNvSpPr txBox="1"/>
          <p:nvPr/>
        </p:nvSpPr>
        <p:spPr>
          <a:xfrm>
            <a:off x="5632410" y="4272200"/>
            <a:ext cx="142371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3 dm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795" y="7410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3711794" y="1905504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THỰC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noProof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4141" y="2262837"/>
            <a:ext cx="102269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Tính được diện tích hình tròn biết bán kính của hình tròn đó.</a:t>
            </a:r>
          </a:p>
          <a:p>
            <a:pPr lvl="0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Giải quyết được một số vấn đề đơn giản liên quan đến diện tích hình tròn.</a:t>
            </a:r>
          </a:p>
          <a:p>
            <a:pPr lvl="0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HS có cơ hội để phát triển các năng lực tư duy và lập luận toán học; giao tiếp toán học; mô hình hoá toán học; sử dụng các công cụ, phương tiện học toán, giải quyết vấn đề toán học và các phẩm chất chăm chỉ, trung thực, trách nhiệm.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E3DEF-95C8-EEA0-0001-6197130C13F3}"/>
              </a:ext>
            </a:extLst>
          </p:cNvPr>
          <p:cNvSpPr txBox="1"/>
          <p:nvPr/>
        </p:nvSpPr>
        <p:spPr>
          <a:xfrm>
            <a:off x="1505792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Tính diện tích hình tròn biết bán kính 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1DF0F-5225-BD7F-FC34-0D318BF4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2" y="521570"/>
            <a:ext cx="860680" cy="937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/>
              <p:nvPr/>
            </p:nvSpPr>
            <p:spPr>
              <a:xfrm>
                <a:off x="802886" y="1839787"/>
                <a:ext cx="11389114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pt-BR" sz="48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pt-BR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= 5 dm 	</a:t>
                </a:r>
                <a:r>
                  <a:rPr lang="pt-BR" sz="48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pt-BR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= 0,3 cm 		</a:t>
                </a:r>
                <a:r>
                  <a:rPr lang="pt-BR" sz="48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pt-BR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4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6" y="1839787"/>
                <a:ext cx="11389114" cy="1135311"/>
              </a:xfrm>
              <a:prstGeom prst="rect">
                <a:avLst/>
              </a:prstGeom>
              <a:blipFill>
                <a:blip r:embed="rId3"/>
                <a:stretch>
                  <a:fillRect l="-2463" t="-1075" b="-1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496143B-58F9-0A8E-BBFA-9AA012E75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77" y="3294710"/>
            <a:ext cx="2900593" cy="2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E3DEF-95C8-EEA0-0001-6197130C13F3}"/>
              </a:ext>
            </a:extLst>
          </p:cNvPr>
          <p:cNvSpPr txBox="1"/>
          <p:nvPr/>
        </p:nvSpPr>
        <p:spPr>
          <a:xfrm>
            <a:off x="1505792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diện tích hình tròn biết bán kính 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1DF0F-5225-BD7F-FC34-0D318BF4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2" y="521570"/>
            <a:ext cx="860680" cy="937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68E1B-14A2-1AA9-7B57-8CD663F9A8A6}"/>
              </a:ext>
            </a:extLst>
          </p:cNvPr>
          <p:cNvSpPr txBox="1"/>
          <p:nvPr/>
        </p:nvSpPr>
        <p:spPr>
          <a:xfrm>
            <a:off x="802886" y="1839787"/>
            <a:ext cx="113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= 5 dm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6143B-58F9-0A8E-BBFA-9AA012E75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2" y="3051951"/>
            <a:ext cx="2900593" cy="29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4337341" y="3811911"/>
                <a:ext cx="8408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 × 5 × 3,14 = 78,5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𝑑𝑚</m:t>
                        </m:r>
                      </m:e>
                      <m:sup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341" y="3811911"/>
                <a:ext cx="8408275" cy="830997"/>
              </a:xfrm>
              <a:prstGeom prst="rect">
                <a:avLst/>
              </a:prstGeom>
              <a:blipFill>
                <a:blip r:embed="rId4"/>
                <a:stretch>
                  <a:fillRect l="-3336"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2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E3DEF-95C8-EEA0-0001-6197130C13F3}"/>
              </a:ext>
            </a:extLst>
          </p:cNvPr>
          <p:cNvSpPr txBox="1"/>
          <p:nvPr/>
        </p:nvSpPr>
        <p:spPr>
          <a:xfrm>
            <a:off x="1505792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diện tích hình tròn biết bán kính 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1DF0F-5225-BD7F-FC34-0D318BF4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2" y="521570"/>
            <a:ext cx="860680" cy="937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68E1B-14A2-1AA9-7B57-8CD663F9A8A6}"/>
              </a:ext>
            </a:extLst>
          </p:cNvPr>
          <p:cNvSpPr txBox="1"/>
          <p:nvPr/>
        </p:nvSpPr>
        <p:spPr>
          <a:xfrm>
            <a:off x="802886" y="1839787"/>
            <a:ext cx="113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= 0,3 cm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6143B-58F9-0A8E-BBFA-9AA012E75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33" y="1810894"/>
            <a:ext cx="2900593" cy="29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1751903" y="5030962"/>
                <a:ext cx="8688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pl-PL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0,3 × 0,3 × 3,14 = 0,2826 </a:t>
                </a: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903" y="5030962"/>
                <a:ext cx="8688194" cy="830997"/>
              </a:xfrm>
              <a:prstGeom prst="rect">
                <a:avLst/>
              </a:prstGeom>
              <a:blipFill>
                <a:blip r:embed="rId4"/>
                <a:stretch>
                  <a:fillRect l="-3156" t="-17518" r="-3086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6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E3DEF-95C8-EEA0-0001-6197130C13F3}"/>
              </a:ext>
            </a:extLst>
          </p:cNvPr>
          <p:cNvSpPr txBox="1"/>
          <p:nvPr/>
        </p:nvSpPr>
        <p:spPr>
          <a:xfrm>
            <a:off x="1505792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diện tích hình tròn biết bán kính 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1DF0F-5225-BD7F-FC34-0D318BF4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2" y="521570"/>
            <a:ext cx="860680" cy="937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/>
              <p:nvPr/>
            </p:nvSpPr>
            <p:spPr>
              <a:xfrm>
                <a:off x="802886" y="1839787"/>
                <a:ext cx="11389114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</a:t>
                </a: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6" y="1839787"/>
                <a:ext cx="11389114" cy="1135311"/>
              </a:xfrm>
              <a:prstGeom prst="rect">
                <a:avLst/>
              </a:prstGeom>
              <a:blipFill>
                <a:blip r:embed="rId3"/>
                <a:stretch>
                  <a:fillRect l="-2463" t="-1075" b="-1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496143B-58F9-0A8E-BBFA-9AA012E75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33" y="1810894"/>
            <a:ext cx="2900593" cy="29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2153346" y="4910400"/>
                <a:ext cx="8688194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l-PL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l-PL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× 3,14 = 0, 785 </a:t>
                </a: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346" y="4910400"/>
                <a:ext cx="8688194" cy="1135311"/>
              </a:xfrm>
              <a:prstGeom prst="rect">
                <a:avLst/>
              </a:prstGeom>
              <a:blipFill>
                <a:blip r:embed="rId5"/>
                <a:stretch>
                  <a:fillRect t="-1075" b="-1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72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E3DEF-95C8-EEA0-0001-6197130C13F3}"/>
              </a:ext>
            </a:extLst>
          </p:cNvPr>
          <p:cNvSpPr txBox="1"/>
          <p:nvPr/>
        </p:nvSpPr>
        <p:spPr>
          <a:xfrm>
            <a:off x="1057923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diện tích hình tròn biết đường kính d.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6143B-58F9-0A8E-BBFA-9AA012E7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77" y="3294710"/>
            <a:ext cx="2900593" cy="2900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3E45E-B3B4-3C0C-73FA-80FD62A28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2" y="658115"/>
            <a:ext cx="791803" cy="86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984DD-1B85-8183-A30D-976EDAF4FA59}"/>
                  </a:ext>
                </a:extLst>
              </p:cNvPr>
              <p:cNvSpPr txBox="1"/>
              <p:nvPr/>
            </p:nvSpPr>
            <p:spPr>
              <a:xfrm>
                <a:off x="588733" y="1844682"/>
                <a:ext cx="11389114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pt-BR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pt-BR" sz="4800">
                    <a:latin typeface="Arial" panose="020B0604020202020204" pitchFamily="34" charset="0"/>
                    <a:cs typeface="Arial" panose="020B0604020202020204" pitchFamily="34" charset="0"/>
                  </a:rPr>
                  <a:t>d = 8 cm</a:t>
                </a:r>
                <a:r>
                  <a:rPr lang="pt-BR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 b) </a:t>
                </a:r>
                <a:r>
                  <a:rPr lang="pt-BR" sz="4800">
                    <a:latin typeface="Arial" panose="020B0604020202020204" pitchFamily="34" charset="0"/>
                    <a:cs typeface="Arial" panose="020B0604020202020204" pitchFamily="34" charset="0"/>
                  </a:rPr>
                  <a:t>d = 0,4 dm</a:t>
                </a:r>
                <a:r>
                  <a:rPr lang="pt-BR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c) </a:t>
                </a:r>
                <a:r>
                  <a:rPr lang="pt-BR" sz="4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4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984DD-1B85-8183-A30D-976EDAF4F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3" y="1844682"/>
                <a:ext cx="11389114" cy="1141403"/>
              </a:xfrm>
              <a:prstGeom prst="rect">
                <a:avLst/>
              </a:prstGeom>
              <a:blipFill>
                <a:blip r:embed="rId4"/>
                <a:stretch>
                  <a:fillRect l="-2463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21FD8E-A1EB-0377-ABFD-D712F590AD90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4275977" y="4745007"/>
            <a:ext cx="29005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B5FA5A-2BEC-A7A9-FF02-F2CB1788FA6A}"/>
              </a:ext>
            </a:extLst>
          </p:cNvPr>
          <p:cNvSpPr txBox="1"/>
          <p:nvPr/>
        </p:nvSpPr>
        <p:spPr>
          <a:xfrm>
            <a:off x="5054535" y="3938792"/>
            <a:ext cx="155153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E68E1B-14A2-1AA9-7B57-8CD663F9A8A6}"/>
              </a:ext>
            </a:extLst>
          </p:cNvPr>
          <p:cNvSpPr txBox="1"/>
          <p:nvPr/>
        </p:nvSpPr>
        <p:spPr>
          <a:xfrm>
            <a:off x="802886" y="1839787"/>
            <a:ext cx="113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= 8 cm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1027698" y="3244944"/>
                <a:ext cx="848107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 = 4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 kính hình tròn là 4 cm.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× 4 × 3,14 = 50,24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 tích hình tròn là 50,24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4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98" y="3244944"/>
                <a:ext cx="8481070" cy="2800767"/>
              </a:xfrm>
              <a:prstGeom prst="rect">
                <a:avLst/>
              </a:prstGeom>
              <a:blipFill>
                <a:blip r:embed="rId2"/>
                <a:stretch>
                  <a:fillRect l="-431" t="-4565" b="-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3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diện tích hình tròn biết đường kính d.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10BD1-EF1E-DD1B-BD90-1813CFEC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2" y="658115"/>
            <a:ext cx="791803" cy="86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E86F0-9DFB-0243-6A83-C42F254CC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58" y="1674349"/>
            <a:ext cx="2908044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E68E1B-14A2-1AA9-7B57-8CD663F9A8A6}"/>
              </a:ext>
            </a:extLst>
          </p:cNvPr>
          <p:cNvSpPr txBox="1"/>
          <p:nvPr/>
        </p:nvSpPr>
        <p:spPr>
          <a:xfrm>
            <a:off x="802886" y="1839787"/>
            <a:ext cx="113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= 0,4 dm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1027698" y="3244944"/>
                <a:ext cx="848107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0,4 : 2 = 0,2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 kính hình tròn là 0,2 dm.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0,2 × 0,2 × 3,14 = 0,1256</a:t>
                </a:r>
              </a:p>
              <a:p>
                <a:pPr lvl="0" algn="ctr"/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 tích hình tròn là 0,1256</a:t>
                </a:r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𝑑𝑚</m:t>
                        </m:r>
                      </m:e>
                      <m:sup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98" y="3244944"/>
                <a:ext cx="8481070" cy="2800767"/>
              </a:xfrm>
              <a:prstGeom prst="rect">
                <a:avLst/>
              </a:prstGeom>
              <a:blipFill>
                <a:blip r:embed="rId2"/>
                <a:stretch>
                  <a:fillRect l="-2660" t="-4565" b="-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3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diện tích hình tròn biết đường kính d.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10BD1-EF1E-DD1B-BD90-1813CFEC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2" y="658115"/>
            <a:ext cx="791803" cy="86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E86F0-9DFB-0243-6A83-C42F254CC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70" y="1674349"/>
            <a:ext cx="2908044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/>
              <p:nvPr/>
            </p:nvSpPr>
            <p:spPr>
              <a:xfrm>
                <a:off x="802886" y="1775530"/>
                <a:ext cx="11389114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</a:t>
                </a:r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68E1B-14A2-1AA9-7B57-8CD663F9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6" y="1775530"/>
                <a:ext cx="11389114" cy="1141403"/>
              </a:xfrm>
              <a:prstGeom prst="rect">
                <a:avLst/>
              </a:prstGeom>
              <a:blipFill>
                <a:blip r:embed="rId2"/>
                <a:stretch>
                  <a:fillRect l="-2463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/>
              <p:nvPr/>
            </p:nvSpPr>
            <p:spPr>
              <a:xfrm>
                <a:off x="1133925" y="2545423"/>
                <a:ext cx="8481070" cy="3654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pt-BR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: 2 =</a:t>
                </a:r>
                <a:r>
                  <a:rPr lang="pt-BR" sz="44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 algn="ctr"/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 kính hình tròn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m.</a:t>
                </a:r>
              </a:p>
              <a:p>
                <a:pPr lvl="0" algn="ctr"/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× 3,14 = </a:t>
                </a:r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1,1304</a:t>
                </a:r>
                <a:endPara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 algn="ctr"/>
                <a:r>
                  <a:rPr kumimoji="0" lang="pt-BR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Diện tích hình tròn là </a:t>
                </a:r>
                <a:r>
                  <a:rPr lang="pt-BR" sz="4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1,1304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9E93F5-B1EA-BC9A-01D9-3432A1B5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5" y="2545423"/>
                <a:ext cx="8481070" cy="3654462"/>
              </a:xfrm>
              <a:prstGeom prst="rect">
                <a:avLst/>
              </a:prstGeom>
              <a:blipFill>
                <a:blip r:embed="rId3"/>
                <a:stretch>
                  <a:fillRect l="-647" t="-334" b="-7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3" y="812289"/>
            <a:ext cx="107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diện tích hình tròn biết đường kính d.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10BD1-EF1E-DD1B-BD90-1813CFEC5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2" y="658115"/>
            <a:ext cx="791803" cy="86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E86F0-9DFB-0243-6A83-C42F254C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070" y="1674349"/>
            <a:ext cx="2908044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500176" y="1687991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78079-4420-1168-F45C-D846452AF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" y="150029"/>
            <a:ext cx="2668555" cy="24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3" y="812289"/>
            <a:ext cx="10288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hình ảnh các bạn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sinh lớp 5. Theo em, diện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 bề mặt sân khấu hình tròn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 đây khoảng bao nhiêu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 vuông? (Làm tròn số đo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 kính theo đơn vị mét đến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 đơn vị.)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8C9E0-C63B-15A9-18D3-57404FDC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71" cy="1118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2519-24AD-15A8-DE86-87D233B8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090" y="3186979"/>
            <a:ext cx="5245210" cy="30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3" y="812289"/>
            <a:ext cx="102881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hận biết: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 kính của bề mặt sân khấu bằng tổng độ dài sải tay của 4 bạn.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độ dài sải tay mỗi người thường bằng số đo chiều cao của người đó nên đường kính của bề mặt sân khấu bằng tổng số đo chiều cao của 4 bạn.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8C9E0-C63B-15A9-18D3-57404FDC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71" cy="1118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2519-24AD-15A8-DE86-87D233B8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18" y="4198775"/>
            <a:ext cx="3813286" cy="21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98F9-29FC-DD94-7AB0-8F6BB10292C1}"/>
              </a:ext>
            </a:extLst>
          </p:cNvPr>
          <p:cNvSpPr txBox="1"/>
          <p:nvPr/>
        </p:nvSpPr>
        <p:spPr>
          <a:xfrm>
            <a:off x="1057924" y="812289"/>
            <a:ext cx="9467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FF0000"/>
                </a:solidFill>
                <a:cs typeface="Arial" panose="020B0604020202020204" pitchFamily="34" charset="0"/>
              </a:rPr>
              <a:t>Các bạn dưới lớp thực hiện tính:</a:t>
            </a:r>
          </a:p>
          <a:p>
            <a:pPr lvl="0" algn="just"/>
            <a:r>
              <a:rPr lang="vi-VN" sz="3600">
                <a:cs typeface="Arial" panose="020B0604020202020204" pitchFamily="34" charset="0"/>
              </a:rPr>
              <a:t>+ Đường kính bề mặt sân khấu.</a:t>
            </a:r>
          </a:p>
          <a:p>
            <a:pPr lvl="0" algn="just"/>
            <a:r>
              <a:rPr lang="vi-VN" sz="3600">
                <a:cs typeface="Arial" panose="020B0604020202020204" pitchFamily="34" charset="0"/>
              </a:rPr>
              <a:t>+ Bán kính bề mặt sân khấu, làm tròn số đo bán kính theo đơn vị mét đến hàng đơn vị).</a:t>
            </a:r>
          </a:p>
          <a:p>
            <a:pPr lvl="0" algn="just"/>
            <a:r>
              <a:rPr lang="vi-VN" sz="3600">
                <a:cs typeface="Arial" panose="020B0604020202020204" pitchFamily="34" charset="0"/>
              </a:rPr>
              <a:t>+ Diện tích bề mặt sân khấu.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8C9E0-C63B-15A9-18D3-57404FDC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71" cy="1118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2519-24AD-15A8-DE86-87D233B8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356" y="3848205"/>
            <a:ext cx="4138023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hình tròn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UTM Avo" panose="0204060305050602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đường kính của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bán kính của 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975">
            <a:extLst>
              <a:ext uri="{FF2B5EF4-FFF2-40B4-BE49-F238E27FC236}">
                <a16:creationId xmlns:a16="http://schemas.microsoft.com/office/drawing/2014/main" id="{1FB743BA-295F-37DB-86C2-2D667F66DAD3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7763" y="681135"/>
            <a:ext cx="6010918" cy="45906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58382-4B46-0D8A-40F8-935133CF2D7E}"/>
              </a:ext>
            </a:extLst>
          </p:cNvPr>
          <p:cNvSpPr/>
          <p:nvPr/>
        </p:nvSpPr>
        <p:spPr>
          <a:xfrm>
            <a:off x="3097763" y="5486400"/>
            <a:ext cx="6569753" cy="690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#9Slide03 Bebas Neue Bold" panose="020B0606020202050201" pitchFamily="34" charset="0"/>
              </a:rPr>
              <a:t>Tính diện tích hình tròn bán kính 10 cm</a:t>
            </a:r>
          </a:p>
        </p:txBody>
      </p:sp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975">
            <a:extLst>
              <a:ext uri="{FF2B5EF4-FFF2-40B4-BE49-F238E27FC236}">
                <a16:creationId xmlns:a16="http://schemas.microsoft.com/office/drawing/2014/main" id="{1FB743BA-295F-37DB-86C2-2D667F66DAD3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6880" r="35736" b="53354"/>
          <a:stretch/>
        </p:blipFill>
        <p:spPr>
          <a:xfrm>
            <a:off x="858416" y="1031046"/>
            <a:ext cx="6755949" cy="419409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58382-4B46-0D8A-40F8-935133CF2D7E}"/>
              </a:ext>
            </a:extLst>
          </p:cNvPr>
          <p:cNvSpPr/>
          <p:nvPr/>
        </p:nvSpPr>
        <p:spPr>
          <a:xfrm>
            <a:off x="3044181" y="5225143"/>
            <a:ext cx="6569753" cy="690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Hai hình tròn bằng nhau, giống hệt nhau.</a:t>
            </a:r>
          </a:p>
        </p:txBody>
      </p:sp>
      <p:pic>
        <p:nvPicPr>
          <p:cNvPr id="2" name="Image 1976">
            <a:extLst>
              <a:ext uri="{FF2B5EF4-FFF2-40B4-BE49-F238E27FC236}">
                <a16:creationId xmlns:a16="http://schemas.microsoft.com/office/drawing/2014/main" id="{66F91898-4FD9-EA79-363D-27D390DBE398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4365" y="1031046"/>
            <a:ext cx="3999139" cy="39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58382-4B46-0D8A-40F8-935133CF2D7E}"/>
              </a:ext>
            </a:extLst>
          </p:cNvPr>
          <p:cNvSpPr/>
          <p:nvPr/>
        </p:nvSpPr>
        <p:spPr>
          <a:xfrm>
            <a:off x="6243288" y="1903445"/>
            <a:ext cx="4420309" cy="2687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hình tròn này đã được chia thành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16 phần bằng nhau; tô 8 phần màu xám và 8 phần màu trắng.</a:t>
            </a:r>
          </a:p>
        </p:txBody>
      </p:sp>
      <p:pic>
        <p:nvPicPr>
          <p:cNvPr id="6" name="Image 1976">
            <a:extLst>
              <a:ext uri="{FF2B5EF4-FFF2-40B4-BE49-F238E27FC236}">
                <a16:creationId xmlns:a16="http://schemas.microsoft.com/office/drawing/2014/main" id="{A8483AA2-78BD-80A2-BE00-88961783A16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2855" y="1292304"/>
            <a:ext cx="3999139" cy="39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505</TotalTime>
  <Words>1054</Words>
  <Application>Microsoft Office PowerPoint</Application>
  <PresentationFormat>Widescreen</PresentationFormat>
  <Paragraphs>100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UTM Kabel KT</vt:lpstr>
      <vt:lpstr>Aptos</vt:lpstr>
      <vt:lpstr>Cambria Math</vt:lpstr>
      <vt:lpstr>UTM Guanine</vt:lpstr>
      <vt:lpstr>#9Slide03 Bebas Neue Bold</vt:lpstr>
      <vt:lpstr>UTM Avo</vt:lpstr>
      <vt:lpstr>UTM Showcard</vt:lpstr>
      <vt:lpstr>Times New Roman</vt:lpstr>
      <vt:lpstr>UTM Cookies</vt:lpstr>
      <vt:lpstr>Calibri</vt:lpstr>
      <vt:lpstr>Cambria</vt:lpstr>
      <vt:lpstr>Wingdings</vt:lpstr>
      <vt:lpstr>UTM Flamenco</vt:lpstr>
      <vt:lpstr>等线</vt:lpstr>
      <vt:lpstr>#9Slide07 IcielBC Cubano Normal</vt:lpstr>
      <vt:lpstr>Arial</vt:lpstr>
      <vt:lpstr>Aptos Display</vt:lpstr>
      <vt:lpstr>1_Office 主题​​</vt:lpstr>
      <vt:lpstr>2_Office 主题​​</vt:lpstr>
      <vt:lpstr>3_Office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Administrator</cp:lastModifiedBy>
  <cp:revision>62</cp:revision>
  <dcterms:created xsi:type="dcterms:W3CDTF">2020-02-07T01:48:05Z</dcterms:created>
  <dcterms:modified xsi:type="dcterms:W3CDTF">2024-12-27T07:25:49Z</dcterms:modified>
  <cp:category>9Slide.vn</cp:category>
</cp:coreProperties>
</file>