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2" r:id="rId4"/>
    <p:sldMasterId id="2147483734" r:id="rId5"/>
  </p:sldMasterIdLst>
  <p:notesMasterIdLst>
    <p:notesMasterId r:id="rId29"/>
  </p:notesMasterIdLst>
  <p:sldIdLst>
    <p:sldId id="366" r:id="rId6"/>
    <p:sldId id="331" r:id="rId7"/>
    <p:sldId id="290" r:id="rId8"/>
    <p:sldId id="275" r:id="rId9"/>
    <p:sldId id="276" r:id="rId10"/>
    <p:sldId id="277" r:id="rId11"/>
    <p:sldId id="286" r:id="rId12"/>
    <p:sldId id="350" r:id="rId13"/>
    <p:sldId id="368" r:id="rId14"/>
    <p:sldId id="369" r:id="rId15"/>
    <p:sldId id="367" r:id="rId16"/>
    <p:sldId id="371" r:id="rId17"/>
    <p:sldId id="372" r:id="rId18"/>
    <p:sldId id="370" r:id="rId19"/>
    <p:sldId id="373" r:id="rId20"/>
    <p:sldId id="351" r:id="rId21"/>
    <p:sldId id="374" r:id="rId22"/>
    <p:sldId id="375" r:id="rId23"/>
    <p:sldId id="376" r:id="rId24"/>
    <p:sldId id="348" r:id="rId25"/>
    <p:sldId id="349" r:id="rId26"/>
    <p:sldId id="2631" r:id="rId27"/>
    <p:sldId id="2633" r:id="rId28"/>
  </p:sldIdLst>
  <p:sldSz cx="12192000" cy="6858000"/>
  <p:notesSz cx="6858000" cy="9144000"/>
  <p:embeddedFontLst>
    <p:embeddedFont>
      <p:font typeface="#9Slide05 Phobia" panose="020B0604020202020204" charset="0"/>
      <p:regular r:id="rId30"/>
    </p:embeddedFont>
    <p:embeddedFont>
      <p:font typeface="#9Slide06 SVNLemon Tuesday" panose="020B0604020202020204" charset="0"/>
      <p:regular r:id="rId31"/>
    </p:embeddedFont>
    <p:embeddedFont>
      <p:font typeface="Cambria" panose="02040503050406030204" pitchFamily="18" charset="0"/>
      <p:regular r:id="rId32"/>
      <p:bold r:id="rId33"/>
      <p:italic r:id="rId34"/>
      <p:boldItalic r:id="rId35"/>
    </p:embeddedFont>
    <p:embeddedFont>
      <p:font typeface="Cambria Math" panose="02040503050406030204" pitchFamily="18"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FFD"/>
    <a:srgbClr val="A19E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D6D00-8257-4AB3-82F3-AE0C3672F290}" v="658" dt="2023-08-30T15:23:43.4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76" autoAdjust="0"/>
    <p:restoredTop sz="89733" autoAdjust="0"/>
  </p:normalViewPr>
  <p:slideViewPr>
    <p:cSldViewPr snapToGrid="0">
      <p:cViewPr varScale="1">
        <p:scale>
          <a:sx n="112" d="100"/>
          <a:sy n="112" d="100"/>
        </p:scale>
        <p:origin x="62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font" Target="fonts/font5.fntdata"/><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C444E3-4186-4D73-B362-046AE2B87DF7}" type="datetimeFigureOut">
              <a:rPr lang="en-US" smtClean="0"/>
              <a:t>12/27/2024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FCC7B-C3ED-420B-9394-D2DCCF22E5D2}" type="slidenum">
              <a:rPr lang="en-US" smtClean="0"/>
              <a:t>‹#›</a:t>
            </a:fld>
            <a:endParaRPr lang="en-US"/>
          </a:p>
        </p:txBody>
      </p:sp>
    </p:spTree>
    <p:extLst>
      <p:ext uri="{BB962C8B-B14F-4D97-AF65-F5344CB8AC3E}">
        <p14:creationId xmlns:p14="http://schemas.microsoft.com/office/powerpoint/2010/main" val="1010626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13274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76418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44264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7520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609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3998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69784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Nhấn</a:t>
            </a:r>
            <a:r>
              <a:rPr lang="en-US"/>
              <a:t> vào mũi tên </a:t>
            </a:r>
            <a:r>
              <a:rPr lang="en-US" dirty="0" err="1"/>
              <a:t>để</a:t>
            </a:r>
            <a:r>
              <a:rPr lang="en-US" dirty="0"/>
              <a:t> </a:t>
            </a:r>
            <a:r>
              <a:rPr lang="en-US" dirty="0" err="1"/>
              <a:t>đến</a:t>
            </a:r>
            <a:r>
              <a:rPr lang="en-US" dirty="0"/>
              <a:t> slide </a:t>
            </a:r>
            <a:r>
              <a:rPr lang="en-US" dirty="0" err="1"/>
              <a:t>bài</a:t>
            </a:r>
            <a:r>
              <a:rPr lang="en-US" dirty="0"/>
              <a:t> </a:t>
            </a:r>
            <a:r>
              <a:rPr lang="en-US" dirty="0" err="1"/>
              <a:t>học</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91564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Nhấn vào các chữ cái A,B,C,D để kiểm tra đáp án. Nhấn vào nút mũi tên đỏ ở dưới góc phải để quay trở lại </a:t>
            </a:r>
            <a:r>
              <a:rPr lang="vi-VN"/>
              <a:t>slide </a:t>
            </a:r>
            <a:r>
              <a:rPr lang="en-US"/>
              <a:t>4</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97947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Nhấn vào các chữ cái A,B,C,D để kiểm tra đáp án. Nhấn vào nút mũi tên đỏ ở dưới góc phải để quay trở lại </a:t>
            </a:r>
            <a:r>
              <a:rPr lang="vi-VN"/>
              <a:t>slide </a:t>
            </a:r>
            <a:r>
              <a:rPr lang="en-US"/>
              <a:t>4</a:t>
            </a:r>
            <a:endParaRPr lang="vi-VN" dirty="0"/>
          </a:p>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AAB9EC7-ABF1-41AB-AAC4-0F24981F9488}"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436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0136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4832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99470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7447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73EF8-45AF-4F64-A1C1-92B752BBFFE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25496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834646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054231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3652416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84983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33600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78211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73945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93359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470768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72039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205096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111057" y="5910852"/>
            <a:ext cx="949258" cy="979436"/>
          </a:xfrm>
          <a:prstGeom prst="rect">
            <a:avLst/>
          </a:prstGeom>
        </p:spPr>
      </p:pic>
      <p:sp>
        <p:nvSpPr>
          <p:cNvPr id="9" name="TextBox 8"/>
          <p:cNvSpPr txBox="1"/>
          <p:nvPr userDrawn="1"/>
        </p:nvSpPr>
        <p:spPr>
          <a:xfrm>
            <a:off x="11058180" y="6585165"/>
            <a:ext cx="1505639" cy="338554"/>
          </a:xfrm>
          <a:prstGeom prst="rect">
            <a:avLst/>
          </a:prstGeom>
          <a:noFill/>
        </p:spPr>
        <p:txBody>
          <a:bodyPr wrap="square" rtlCol="0">
            <a:spAutoFit/>
          </a:bodyPr>
          <a:lstStyle/>
          <a:p>
            <a:r>
              <a:rPr lang="en-GB" sz="1600" dirty="0" err="1">
                <a:solidFill>
                  <a:srgbClr val="126853"/>
                </a:solidFill>
                <a:latin typeface="#9Slide06 SVNLemon Tuesday" panose="02000506040000020004" pitchFamily="2" charset="0"/>
              </a:rPr>
              <a:t>YenNhi_MNT</a:t>
            </a:r>
            <a:endParaRPr lang="en-GB" sz="1600" dirty="0">
              <a:solidFill>
                <a:srgbClr val="126853"/>
              </a:solidFill>
              <a:latin typeface="#9Slide06 SVNLemon Tuesday" panose="02000506040000020004" pitchFamily="2" charset="0"/>
            </a:endParaRPr>
          </a:p>
        </p:txBody>
      </p:sp>
    </p:spTree>
    <p:extLst>
      <p:ext uri="{BB962C8B-B14F-4D97-AF65-F5344CB8AC3E}">
        <p14:creationId xmlns:p14="http://schemas.microsoft.com/office/powerpoint/2010/main" val="1549888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86953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325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249244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11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114774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274223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71779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1437021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11754327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4290755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t>27/12/2024</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t>‹#›</a:t>
            </a:fld>
            <a:endParaRPr lang="en-GB"/>
          </a:p>
        </p:txBody>
      </p:sp>
    </p:spTree>
    <p:extLst>
      <p:ext uri="{BB962C8B-B14F-4D97-AF65-F5344CB8AC3E}">
        <p14:creationId xmlns:p14="http://schemas.microsoft.com/office/powerpoint/2010/main" val="173257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068D5585-CAF3-01DD-3CD5-D7DBCD50073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9" name="Picture 8"/>
          <p:cNvPicPr>
            <a:picLocks noChangeAspect="1"/>
          </p:cNvPicPr>
          <p:nvPr userDrawn="1"/>
        </p:nvPicPr>
        <p:blipFill>
          <a:blip r:embed="rId13"/>
          <a:stretch>
            <a:fillRect/>
          </a:stretch>
        </p:blipFill>
        <p:spPr>
          <a:xfrm>
            <a:off x="0" y="3780"/>
            <a:ext cx="12193057" cy="6870787"/>
          </a:xfrm>
          <a:prstGeom prst="rect">
            <a:avLst/>
          </a:prstGeom>
        </p:spPr>
      </p:pic>
    </p:spTree>
    <p:extLst>
      <p:ext uri="{BB962C8B-B14F-4D97-AF65-F5344CB8AC3E}">
        <p14:creationId xmlns:p14="http://schemas.microsoft.com/office/powerpoint/2010/main" val="15791924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721B1E19-E602-DAC1-D663-0DDD8FD33ED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12/27/2024</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28157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2.png"/><Relationship Id="rId5" Type="http://schemas.openxmlformats.org/officeDocument/2006/relationships/image" Target="../media/image8.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microsoft.com/office/2007/relationships/hdphoto" Target="../media/hdphoto4.wdp"/><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45.jpg"/><Relationship Id="rId5" Type="http://schemas.microsoft.com/office/2007/relationships/hdphoto" Target="../media/hdphoto4.wdp"/><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audio" Target="NUL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slide" Target="slide5.xml"/><Relationship Id="rId3" Type="http://schemas.openxmlformats.org/officeDocument/2006/relationships/tags" Target="../tags/tag1.xml"/><Relationship Id="rId7" Type="http://schemas.openxmlformats.org/officeDocument/2006/relationships/image" Target="../media/image10.png"/><Relationship Id="rId12" Type="http://schemas.openxmlformats.org/officeDocument/2006/relationships/image" Target="../media/image12.png"/><Relationship Id="rId17" Type="http://schemas.openxmlformats.org/officeDocument/2006/relationships/slide" Target="slide7.xml"/><Relationship Id="rId2" Type="http://schemas.openxmlformats.org/officeDocument/2006/relationships/audio" Target="../media/media1.mp3"/><Relationship Id="rId16" Type="http://schemas.openxmlformats.org/officeDocument/2006/relationships/image" Target="../media/image15.png"/><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slide" Target="slide6.xml"/><Relationship Id="rId5" Type="http://schemas.openxmlformats.org/officeDocument/2006/relationships/notesSlide" Target="../notesSlides/notesSlide2.xml"/><Relationship Id="rId15" Type="http://schemas.openxmlformats.org/officeDocument/2006/relationships/image" Target="../media/image14.png"/><Relationship Id="rId10" Type="http://schemas.microsoft.com/office/2007/relationships/hdphoto" Target="../media/hdphoto2.wdp"/><Relationship Id="rId4" Type="http://schemas.openxmlformats.org/officeDocument/2006/relationships/slideLayout" Target="../slideLayouts/slideLayout7.xml"/><Relationship Id="rId9" Type="http://schemas.openxmlformats.org/officeDocument/2006/relationships/image" Target="../media/image11.pn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6.png"/><Relationship Id="rId15" Type="http://schemas.openxmlformats.org/officeDocument/2006/relationships/image" Target="../media/image21.gif"/><Relationship Id="rId10" Type="http://schemas.openxmlformats.org/officeDocument/2006/relationships/image" Target="../media/image200.png"/><Relationship Id="rId4" Type="http://schemas.openxmlformats.org/officeDocument/2006/relationships/audio" Target="../media/audio3.wav"/><Relationship Id="rId9" Type="http://schemas.openxmlformats.org/officeDocument/2006/relationships/image" Target="../media/image20.png"/><Relationship Id="rId14" Type="http://schemas.openxmlformats.org/officeDocument/2006/relationships/slide" Target="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1.gif"/><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7.png"/><Relationship Id="rId5" Type="http://schemas.openxmlformats.org/officeDocument/2006/relationships/image" Target="../media/image16.png"/><Relationship Id="rId15" Type="http://schemas.openxmlformats.org/officeDocument/2006/relationships/slide" Target="slide4.xml"/><Relationship Id="rId10" Type="http://schemas.openxmlformats.org/officeDocument/2006/relationships/image" Target="../media/image26.png"/><Relationship Id="rId4" Type="http://schemas.openxmlformats.org/officeDocument/2006/relationships/audio" Target="../media/audio4.wav"/><Relationship Id="rId9" Type="http://schemas.openxmlformats.org/officeDocument/2006/relationships/image" Target="../media/image20.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Nhóm 15">
            <a:extLst>
              <a:ext uri="{FF2B5EF4-FFF2-40B4-BE49-F238E27FC236}">
                <a16:creationId xmlns:a16="http://schemas.microsoft.com/office/drawing/2014/main" id="{9DA9AB68-7087-B1E9-3D71-57BF93F21864}"/>
              </a:ext>
            </a:extLst>
          </p:cNvPr>
          <p:cNvGrpSpPr/>
          <p:nvPr/>
        </p:nvGrpSpPr>
        <p:grpSpPr>
          <a:xfrm>
            <a:off x="0" y="0"/>
            <a:ext cx="11763666" cy="1361912"/>
            <a:chOff x="286527" y="-292848"/>
            <a:chExt cx="11763666" cy="1361912"/>
          </a:xfrm>
        </p:grpSpPr>
        <p:sp>
          <p:nvSpPr>
            <p:cNvPr id="3" name="Hộp Văn bản 22">
              <a:extLst>
                <a:ext uri="{FF2B5EF4-FFF2-40B4-BE49-F238E27FC236}">
                  <a16:creationId xmlns:a16="http://schemas.microsoft.com/office/drawing/2014/main" id="{3EB6B38B-E1C3-519B-CB82-BD079D16E3C4}"/>
                </a:ext>
              </a:extLst>
            </p:cNvPr>
            <p:cNvSpPr txBox="1"/>
            <p:nvPr/>
          </p:nvSpPr>
          <p:spPr>
            <a:xfrm>
              <a:off x="286527" y="-292847"/>
              <a:ext cx="11763666" cy="13619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0" i="0" u="none" strike="noStrike" kern="1200" cap="none" spc="0" normalizeH="0" baseline="0" noProof="0">
                  <a:ln w="152400">
                    <a:solidFill>
                      <a:prstClr val="white"/>
                    </a:solidFill>
                  </a:ln>
                  <a:solidFill>
                    <a:srgbClr val="7030A0"/>
                  </a:solidFill>
                  <a:effectLst/>
                  <a:uLnTx/>
                  <a:uFillTx/>
                  <a:latin typeface="#9Slide05 Phobia" panose="02000506000000020003" pitchFamily="2" charset="0"/>
                  <a:ea typeface="微软雅黑" panose="020B0503020204020204" pitchFamily="34" charset="-122"/>
                  <a:cs typeface="+mn-cs"/>
                </a:rPr>
                <a:t>Thứ … ngày … tháng … năm …</a:t>
              </a:r>
            </a:p>
          </p:txBody>
        </p:sp>
        <p:sp>
          <p:nvSpPr>
            <p:cNvPr id="4" name="Hộp Văn bản 17">
              <a:extLst>
                <a:ext uri="{FF2B5EF4-FFF2-40B4-BE49-F238E27FC236}">
                  <a16:creationId xmlns:a16="http://schemas.microsoft.com/office/drawing/2014/main" id="{733F82F9-7A06-62D8-3957-B852D00BB86A}"/>
                </a:ext>
              </a:extLst>
            </p:cNvPr>
            <p:cNvSpPr txBox="1"/>
            <p:nvPr/>
          </p:nvSpPr>
          <p:spPr>
            <a:xfrm>
              <a:off x="286527" y="-292848"/>
              <a:ext cx="11763666" cy="13619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0" i="0" u="none" strike="noStrike" kern="1200" cap="none" spc="0" normalizeH="0" baseline="0" noProof="0">
                  <a:ln w="25400">
                    <a:noFill/>
                  </a:ln>
                  <a:solidFill>
                    <a:srgbClr val="C00000"/>
                  </a:solidFill>
                  <a:effectLst/>
                  <a:uLnTx/>
                  <a:uFillTx/>
                  <a:latin typeface="#9Slide05 Phobia" panose="02000506000000020003" pitchFamily="2" charset="0"/>
                  <a:ea typeface="微软雅黑" panose="020B0503020204020204" pitchFamily="34" charset="-122"/>
                  <a:cs typeface="+mn-cs"/>
                </a:rPr>
                <a:t>Thứ … ngày … tháng … năm …</a:t>
              </a:r>
              <a:endParaRPr kumimoji="0" lang="en-US" altLang="zh-CN" sz="6000" b="0" i="0" u="none" strike="noStrike" kern="1200" cap="none" spc="0" normalizeH="0" baseline="0" noProof="0" dirty="0">
                <a:ln w="25400">
                  <a:noFill/>
                </a:ln>
                <a:solidFill>
                  <a:srgbClr val="C00000"/>
                </a:solidFill>
                <a:effectLst/>
                <a:uLnTx/>
                <a:uFillTx/>
                <a:latin typeface="#9Slide05 Phobia" panose="02000506000000020003" pitchFamily="2" charset="0"/>
                <a:ea typeface="微软雅黑" panose="020B0503020204020204" pitchFamily="34" charset="-122"/>
                <a:cs typeface="+mn-cs"/>
              </a:endParaRPr>
            </a:p>
          </p:txBody>
        </p:sp>
      </p:grpSp>
      <p:pic>
        <p:nvPicPr>
          <p:cNvPr id="12" name="Picture 11">
            <a:extLst>
              <a:ext uri="{FF2B5EF4-FFF2-40B4-BE49-F238E27FC236}">
                <a16:creationId xmlns:a16="http://schemas.microsoft.com/office/drawing/2014/main" id="{04D7D4E7-36DF-5C42-C205-AA5A905D00FD}"/>
              </a:ext>
            </a:extLst>
          </p:cNvPr>
          <p:cNvPicPr>
            <a:picLocks noChangeAspect="1"/>
          </p:cNvPicPr>
          <p:nvPr/>
        </p:nvPicPr>
        <p:blipFill rotWithShape="1">
          <a:blip r:embed="rId3"/>
          <a:srcRect t="56799"/>
          <a:stretch/>
        </p:blipFill>
        <p:spPr>
          <a:xfrm>
            <a:off x="0" y="3191110"/>
            <a:ext cx="12192000" cy="1753183"/>
          </a:xfrm>
          <a:prstGeom prst="rect">
            <a:avLst/>
          </a:prstGeom>
        </p:spPr>
      </p:pic>
      <p:sp>
        <p:nvSpPr>
          <p:cNvPr id="8" name="Hộp Văn bản 17">
            <a:extLst>
              <a:ext uri="{FF2B5EF4-FFF2-40B4-BE49-F238E27FC236}">
                <a16:creationId xmlns:a16="http://schemas.microsoft.com/office/drawing/2014/main" id="{C598D14C-7479-AE54-0853-A18F5E527364}"/>
              </a:ext>
            </a:extLst>
          </p:cNvPr>
          <p:cNvSpPr txBox="1"/>
          <p:nvPr/>
        </p:nvSpPr>
        <p:spPr>
          <a:xfrm>
            <a:off x="-110360" y="2067089"/>
            <a:ext cx="11763666" cy="136191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6000" b="1" i="0" u="none" strike="noStrike" kern="1200" cap="none" spc="0" normalizeH="0" baseline="0" noProof="0">
                <a:ln w="25400">
                  <a:noFill/>
                </a:ln>
                <a:solidFill>
                  <a:srgbClr val="C00000"/>
                </a:solidFill>
                <a:effectLst/>
                <a:uLnTx/>
                <a:uFillTx/>
                <a:latin typeface="#9Slide05 Phobia" panose="02000506000000020003" pitchFamily="2" charset="0"/>
                <a:ea typeface="微软雅黑" panose="020B0503020204020204" pitchFamily="34" charset="-122"/>
                <a:cs typeface="+mn-cs"/>
              </a:rPr>
              <a:t>Bài 48 - Tiết 2</a:t>
            </a:r>
            <a:endParaRPr kumimoji="0" lang="en-US" altLang="zh-CN" sz="6000" b="1" i="0" u="none" strike="noStrike" kern="1200" cap="none" spc="0" normalizeH="0" baseline="0" noProof="0" dirty="0">
              <a:ln w="25400">
                <a:noFill/>
              </a:ln>
              <a:solidFill>
                <a:srgbClr val="C00000"/>
              </a:solidFill>
              <a:effectLst/>
              <a:uLnTx/>
              <a:uFillTx/>
              <a:latin typeface="#9Slide05 Phobia" panose="02000506000000020003" pitchFamily="2" charset="0"/>
              <a:ea typeface="微软雅黑" panose="020B0503020204020204" pitchFamily="34" charset="-122"/>
              <a:cs typeface="+mn-cs"/>
            </a:endParaRPr>
          </a:p>
        </p:txBody>
      </p:sp>
      <p:pic>
        <p:nvPicPr>
          <p:cNvPr id="9" name="Picture 8">
            <a:extLst>
              <a:ext uri="{FF2B5EF4-FFF2-40B4-BE49-F238E27FC236}">
                <a16:creationId xmlns:a16="http://schemas.microsoft.com/office/drawing/2014/main" id="{0A503E50-C912-79E2-6117-2DC19658BAE4}"/>
              </a:ext>
            </a:extLst>
          </p:cNvPr>
          <p:cNvPicPr>
            <a:picLocks noChangeAspect="1"/>
          </p:cNvPicPr>
          <p:nvPr/>
        </p:nvPicPr>
        <p:blipFill rotWithShape="1">
          <a:blip r:embed="rId3"/>
          <a:srcRect l="38222" t="10104" r="47338" b="70009"/>
          <a:stretch/>
        </p:blipFill>
        <p:spPr>
          <a:xfrm>
            <a:off x="4891231" y="1418480"/>
            <a:ext cx="1760483" cy="807080"/>
          </a:xfrm>
          <a:prstGeom prst="rect">
            <a:avLst/>
          </a:prstGeom>
        </p:spPr>
      </p:pic>
    </p:spTree>
    <p:extLst>
      <p:ext uri="{BB962C8B-B14F-4D97-AF65-F5344CB8AC3E}">
        <p14:creationId xmlns:p14="http://schemas.microsoft.com/office/powerpoint/2010/main" val="1138691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2201426" y="781444"/>
            <a:ext cx="8686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Tính chu vi của các hình tròn sau:</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267437-BCA4-A96F-91D7-D3FB891CC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874" y="671120"/>
            <a:ext cx="756655" cy="756655"/>
          </a:xfrm>
          <a:prstGeom prst="rect">
            <a:avLst/>
          </a:prstGeom>
        </p:spPr>
      </p:pic>
      <p:sp>
        <p:nvSpPr>
          <p:cNvPr id="2" name="Rectangle: Rounded Corners 1">
            <a:extLst>
              <a:ext uri="{FF2B5EF4-FFF2-40B4-BE49-F238E27FC236}">
                <a16:creationId xmlns:a16="http://schemas.microsoft.com/office/drawing/2014/main" id="{A71FBA45-9675-8023-885A-E83F24A5118C}"/>
              </a:ext>
            </a:extLst>
          </p:cNvPr>
          <p:cNvSpPr/>
          <p:nvPr/>
        </p:nvSpPr>
        <p:spPr>
          <a:xfrm>
            <a:off x="5738648" y="2301766"/>
            <a:ext cx="4997669" cy="2727250"/>
          </a:xfrm>
          <a:prstGeom prst="roundRect">
            <a:avLst/>
          </a:prstGeom>
          <a:solidFill>
            <a:srgbClr val="D4EFFD"/>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800">
                <a:solidFill>
                  <a:srgbClr val="FF0000"/>
                </a:solidFill>
              </a:rPr>
              <a:t>C =  7,8 × 3,14 </a:t>
            </a:r>
          </a:p>
          <a:p>
            <a:pPr lvl="0" algn="ctr"/>
            <a:r>
              <a:rPr lang="en-US" sz="4800">
                <a:solidFill>
                  <a:srgbClr val="FF0000"/>
                </a:solidFill>
              </a:rPr>
              <a:t>      = 24,492 (cm)</a:t>
            </a:r>
            <a:endParaRPr kumimoji="0" lang="en-US" sz="4800" b="0"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FE60749-B5E0-0EC3-3AA6-31B64DC6B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5294" y="2301766"/>
            <a:ext cx="3990646" cy="2956035"/>
          </a:xfrm>
          <a:prstGeom prst="rect">
            <a:avLst/>
          </a:prstGeom>
        </p:spPr>
      </p:pic>
    </p:spTree>
    <p:extLst>
      <p:ext uri="{BB962C8B-B14F-4D97-AF65-F5344CB8AC3E}">
        <p14:creationId xmlns:p14="http://schemas.microsoft.com/office/powerpoint/2010/main" val="1722924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1876187" y="781444"/>
            <a:ext cx="9012039" cy="1754326"/>
          </a:xfrm>
          <a:prstGeom prst="rect">
            <a:avLst/>
          </a:prstGeom>
          <a:noFill/>
        </p:spPr>
        <p:txBody>
          <a:bodyPr wrap="square" rtlCol="0">
            <a:spAutoFit/>
          </a:bodyPr>
          <a:lstStyle/>
          <a:p>
            <a:pPr algn="just"/>
            <a:r>
              <a:rPr lang="vi-VN" sz="3600"/>
              <a:t>Vành của chiếc nón lá có dạng đường tròn.</a:t>
            </a:r>
            <a:r>
              <a:rPr lang="en-US" sz="3600"/>
              <a:t> </a:t>
            </a:r>
            <a:r>
              <a:rPr lang="vi-VN" sz="3600"/>
              <a:t>Hỏi một nón lá có đường kính vành nón là 40 cm</a:t>
            </a:r>
            <a:r>
              <a:rPr lang="en-US" sz="3600"/>
              <a:t> </a:t>
            </a:r>
            <a:r>
              <a:rPr lang="vi-VN" sz="3600"/>
              <a:t>thì độ dài vành nón đó là bao nhiêu?</a:t>
            </a:r>
            <a:endParaRPr lang="en-US" sz="3600"/>
          </a:p>
        </p:txBody>
      </p:sp>
      <p:pic>
        <p:nvPicPr>
          <p:cNvPr id="8" name="Picture 7">
            <a:extLst>
              <a:ext uri="{FF2B5EF4-FFF2-40B4-BE49-F238E27FC236}">
                <a16:creationId xmlns:a16="http://schemas.microsoft.com/office/drawing/2014/main" id="{9D1DB9AA-32CC-CAD1-EFB4-C5738E4F0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48" y="680019"/>
            <a:ext cx="886001" cy="886001"/>
          </a:xfrm>
          <a:prstGeom prst="rect">
            <a:avLst/>
          </a:prstGeom>
        </p:spPr>
      </p:pic>
      <p:pic>
        <p:nvPicPr>
          <p:cNvPr id="4" name="Picture 3">
            <a:extLst>
              <a:ext uri="{FF2B5EF4-FFF2-40B4-BE49-F238E27FC236}">
                <a16:creationId xmlns:a16="http://schemas.microsoft.com/office/drawing/2014/main" id="{1CA7EC4C-ABFE-545A-F70F-EC4C1A86B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4506" y="2874570"/>
            <a:ext cx="5070712" cy="3257768"/>
          </a:xfrm>
          <a:prstGeom prst="rect">
            <a:avLst/>
          </a:prstGeom>
        </p:spPr>
      </p:pic>
    </p:spTree>
    <p:extLst>
      <p:ext uri="{BB962C8B-B14F-4D97-AF65-F5344CB8AC3E}">
        <p14:creationId xmlns:p14="http://schemas.microsoft.com/office/powerpoint/2010/main" val="101050630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1876187" y="781444"/>
            <a:ext cx="9012039"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Vành của chiếc nón lá có dạng đường tròn.</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Hỏi một nón lá có đường kính vành nón là 40 cm</a:t>
            </a: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thì độ dài vành nón đó là bao nhiêu?</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D1DB9AA-32CC-CAD1-EFB4-C5738E4F02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848" y="680019"/>
            <a:ext cx="886001" cy="886001"/>
          </a:xfrm>
          <a:prstGeom prst="rect">
            <a:avLst/>
          </a:prstGeom>
        </p:spPr>
      </p:pic>
      <p:pic>
        <p:nvPicPr>
          <p:cNvPr id="4" name="Picture 3">
            <a:extLst>
              <a:ext uri="{FF2B5EF4-FFF2-40B4-BE49-F238E27FC236}">
                <a16:creationId xmlns:a16="http://schemas.microsoft.com/office/drawing/2014/main" id="{1CA7EC4C-ABFE-545A-F70F-EC4C1A86B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9983" y="2874570"/>
            <a:ext cx="5070712" cy="3257768"/>
          </a:xfrm>
          <a:prstGeom prst="rect">
            <a:avLst/>
          </a:prstGeom>
        </p:spPr>
      </p:pic>
      <p:sp>
        <p:nvSpPr>
          <p:cNvPr id="2" name="TextBox 1">
            <a:extLst>
              <a:ext uri="{FF2B5EF4-FFF2-40B4-BE49-F238E27FC236}">
                <a16:creationId xmlns:a16="http://schemas.microsoft.com/office/drawing/2014/main" id="{BFE04ED0-EA51-1D61-438B-30FDE7F171F2}"/>
              </a:ext>
            </a:extLst>
          </p:cNvPr>
          <p:cNvSpPr txBox="1"/>
          <p:nvPr/>
        </p:nvSpPr>
        <p:spPr>
          <a:xfrm>
            <a:off x="921305" y="2891070"/>
            <a:ext cx="5070712"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Bài giải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C00000"/>
                </a:solidFill>
                <a:effectLst/>
                <a:uLnTx/>
                <a:uFillTx/>
                <a:latin typeface="Arial" panose="020B0604020202020204" pitchFamily="34" charset="0"/>
                <a:ea typeface="+mn-ea"/>
                <a:cs typeface="+mn-cs"/>
              </a:rPr>
              <a:t>40 × 3,14 = 125,6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2060"/>
                </a:solidFill>
                <a:effectLst/>
                <a:uLnTx/>
                <a:uFillTx/>
                <a:latin typeface="Arial" panose="020B0604020202020204" pitchFamily="34" charset="0"/>
                <a:ea typeface="+mn-ea"/>
                <a:cs typeface="+mn-cs"/>
              </a:rPr>
              <a:t>Độ dài của vành nón (hay chu vi của vành nón) là 125,6 cm.</a:t>
            </a:r>
          </a:p>
        </p:txBody>
      </p:sp>
    </p:spTree>
    <p:extLst>
      <p:ext uri="{BB962C8B-B14F-4D97-AF65-F5344CB8AC3E}">
        <p14:creationId xmlns:p14="http://schemas.microsoft.com/office/powerpoint/2010/main" val="1976771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921305" y="647283"/>
            <a:ext cx="10224916"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Nón thường dùng để che nắng, che mưa, làm quạt khi nóng. Đôi khi có thể dùng để múc nước hoặc để đựng. Ngày nay, nón lá cũng được xem là quà tặng đặc biệt cho du khách khi đến tham quan Việt Nam. Nhưng hơn hết nón lá còn thể hiện đặc trưng văn hoá nước ta. Chiếc nón lá gắn liền với đời sống tinh thần của nhân dân, với người phụ nữ Việt. Trải dài mọi miền đất nước, hình ảnh nón lá luôn hiện diện, đó chính là nét đẹp, nét duyên, là sự bình dị, mộc mạc của người phụ nữ Việt Nam. Nón</a:t>
            </a:r>
            <a:r>
              <a:rPr kumimoji="0" lang="en-US" sz="2400" b="0" i="0" u="none" strike="noStrike" kern="1200" cap="none" spc="0" normalizeH="0" noProof="0">
                <a:ln>
                  <a:noFill/>
                </a:ln>
                <a:solidFill>
                  <a:prstClr val="black"/>
                </a:solidFill>
                <a:effectLst/>
                <a:uLnTx/>
                <a:uFillTx/>
                <a:latin typeface="Arial" panose="020B0604020202020204" pitchFamily="34" charset="0"/>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lá đi liền với tà áo dài, tạo nên một vẻ đẹp rất bình dị và mộc mạc của người Việt Nam.</a:t>
            </a:r>
          </a:p>
        </p:txBody>
      </p:sp>
      <p:pic>
        <p:nvPicPr>
          <p:cNvPr id="4" name="Picture 3">
            <a:extLst>
              <a:ext uri="{FF2B5EF4-FFF2-40B4-BE49-F238E27FC236}">
                <a16:creationId xmlns:a16="http://schemas.microsoft.com/office/drawing/2014/main" id="{1CA7EC4C-ABFE-545A-F70F-EC4C1A86B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4567" y="4246652"/>
            <a:ext cx="2994136" cy="1923635"/>
          </a:xfrm>
          <a:prstGeom prst="rect">
            <a:avLst/>
          </a:prstGeom>
        </p:spPr>
      </p:pic>
      <p:pic>
        <p:nvPicPr>
          <p:cNvPr id="1026" name="Picture 2" descr="Hình ảnh Đội Nón PNG, Vector, PSD, và biểu tượng để tải về miễn phí |  pngtree">
            <a:extLst>
              <a:ext uri="{FF2B5EF4-FFF2-40B4-BE49-F238E27FC236}">
                <a16:creationId xmlns:a16="http://schemas.microsoft.com/office/drawing/2014/main" id="{BD44E832-832F-29F2-034E-AADCC66EF0C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8056" b="90556" l="10000" r="90000">
                        <a14:foregroundMark x1="68611" y1="11667" x2="69167" y2="13056"/>
                        <a14:foregroundMark x1="67778" y1="8056" x2="71389" y2="17222"/>
                        <a14:foregroundMark x1="68611" y1="55833" x2="68611" y2="86111"/>
                        <a14:foregroundMark x1="63056" y1="88889" x2="63611" y2="90556"/>
                        <a14:foregroundMark x1="72778" y1="85278" x2="74167" y2="87500"/>
                        <a14:foregroundMark x1="24167" y1="83889" x2="24167" y2="86944"/>
                        <a14:foregroundMark x1="25000" y1="77778" x2="24444" y2="87500"/>
                        <a14:foregroundMark x1="35556" y1="76111" x2="36111" y2="86111"/>
                        <a14:foregroundMark x1="32778" y1="75000" x2="31944" y2="85556"/>
                        <a14:foregroundMark x1="23611" y1="77778" x2="23611" y2="83333"/>
                        <a14:foregroundMark x1="78333" y1="65833" x2="80556" y2="72222"/>
                        <a14:foregroundMark x1="80556" y1="67222" x2="81111" y2="71389"/>
                        <a14:foregroundMark x1="83333" y1="69167" x2="83333" y2="69167"/>
                        <a14:foregroundMark x1="26944" y1="35000" x2="34722"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3775504" y="3552871"/>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92854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2201426" y="781444"/>
            <a:ext cx="86868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Một sợi dây thép được sử dụng để làm một</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cái khung như hình bên. Biết độ dài đường kính</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của hai hình tròn là 0,6 m và 0,9 m. Tính độ dài</a:t>
            </a: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sợi dây thép đó.</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77845EB6-1637-A173-9C64-DC5142CA2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79" y="781444"/>
            <a:ext cx="877111" cy="877111"/>
          </a:xfrm>
          <a:prstGeom prst="rect">
            <a:avLst/>
          </a:prstGeom>
        </p:spPr>
      </p:pic>
      <p:pic>
        <p:nvPicPr>
          <p:cNvPr id="3" name="Picture 2">
            <a:extLst>
              <a:ext uri="{FF2B5EF4-FFF2-40B4-BE49-F238E27FC236}">
                <a16:creationId xmlns:a16="http://schemas.microsoft.com/office/drawing/2014/main" id="{22B9C992-B91D-F461-1290-EA748AA0B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606" y="3089768"/>
            <a:ext cx="2986788" cy="2986788"/>
          </a:xfrm>
          <a:prstGeom prst="rect">
            <a:avLst/>
          </a:prstGeom>
        </p:spPr>
      </p:pic>
    </p:spTree>
    <p:extLst>
      <p:ext uri="{BB962C8B-B14F-4D97-AF65-F5344CB8AC3E}">
        <p14:creationId xmlns:p14="http://schemas.microsoft.com/office/powerpoint/2010/main" val="37773965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183042" y="1082417"/>
            <a:ext cx="8686800" cy="47705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Bài giải</a:t>
            </a:r>
            <a:endPar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panose="020F0502020204030204"/>
                <a:ea typeface="+mn-ea"/>
                <a:cs typeface="+mn-cs"/>
              </a:rPr>
              <a:t>0,6 x 3,14 = 1,884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panose="020F0502020204030204"/>
                <a:ea typeface="+mn-ea"/>
                <a:cs typeface="+mn-cs"/>
              </a:rPr>
              <a:t>Chu vi hình tròn nhỏ là 1,884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panose="020F0502020204030204"/>
                <a:ea typeface="+mn-ea"/>
                <a:cs typeface="+mn-cs"/>
              </a:rPr>
              <a:t>0,9 x 3,14 = 2,826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4400" b="0" i="0" u="none" strike="noStrike" kern="1200" cap="none" spc="0" normalizeH="0" baseline="0" noProof="0">
                <a:ln>
                  <a:noFill/>
                </a:ln>
                <a:solidFill>
                  <a:srgbClr val="0070C0"/>
                </a:solidFill>
                <a:effectLst/>
                <a:uLnTx/>
                <a:uFillTx/>
                <a:latin typeface="Calibri" panose="020F0502020204030204"/>
                <a:ea typeface="+mn-ea"/>
                <a:cs typeface="+mn-cs"/>
              </a:rPr>
              <a:t>Chu vi hình tròn lớn là 2,826 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panose="020F0502020204030204"/>
                <a:ea typeface="+mn-ea"/>
                <a:cs typeface="+mn-cs"/>
              </a:rPr>
              <a:t>1,884 + 2,826 + 0,9 x 2 = 6,51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0070C0"/>
                </a:solidFill>
                <a:effectLst/>
                <a:uLnTx/>
                <a:uFillTx/>
                <a:latin typeface="Calibri" panose="020F0502020204030204"/>
                <a:ea typeface="+mn-ea"/>
                <a:cs typeface="+mn-cs"/>
              </a:rPr>
              <a:t>Sợi dây thép dài 6,51 m.</a:t>
            </a:r>
          </a:p>
        </p:txBody>
      </p:sp>
      <p:pic>
        <p:nvPicPr>
          <p:cNvPr id="11" name="Picture 10">
            <a:extLst>
              <a:ext uri="{FF2B5EF4-FFF2-40B4-BE49-F238E27FC236}">
                <a16:creationId xmlns:a16="http://schemas.microsoft.com/office/drawing/2014/main" id="{77845EB6-1637-A173-9C64-DC5142CA26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79" y="781444"/>
            <a:ext cx="877111" cy="877111"/>
          </a:xfrm>
          <a:prstGeom prst="rect">
            <a:avLst/>
          </a:prstGeom>
        </p:spPr>
      </p:pic>
      <p:pic>
        <p:nvPicPr>
          <p:cNvPr id="3" name="Picture 2">
            <a:extLst>
              <a:ext uri="{FF2B5EF4-FFF2-40B4-BE49-F238E27FC236}">
                <a16:creationId xmlns:a16="http://schemas.microsoft.com/office/drawing/2014/main" id="{22B9C992-B91D-F461-1290-EA748AA0B6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6774" y="3089768"/>
            <a:ext cx="2986788" cy="2986788"/>
          </a:xfrm>
          <a:prstGeom prst="rect">
            <a:avLst/>
          </a:prstGeom>
        </p:spPr>
      </p:pic>
    </p:spTree>
    <p:extLst>
      <p:ext uri="{BB962C8B-B14F-4D97-AF65-F5344CB8AC3E}">
        <p14:creationId xmlns:p14="http://schemas.microsoft.com/office/powerpoint/2010/main" val="399984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randombar(horizont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randombar(horizont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randombar(horizont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randombar(horizont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randombar(horizontal)">
                                      <p:cBhvr>
                                        <p:cTn id="32" dur="500"/>
                                        <p:tgtEl>
                                          <p:spTgt spid="1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animEffect transition="in" filter="randombar(horizontal)">
                                      <p:cBhvr>
                                        <p:cTn id="3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169E3F-4C64-9902-5AEA-B1EF88150CBF}"/>
              </a:ext>
            </a:extLst>
          </p:cNvPr>
          <p:cNvPicPr>
            <a:picLocks noChangeAspect="1"/>
          </p:cNvPicPr>
          <p:nvPr/>
        </p:nvPicPr>
        <p:blipFill>
          <a:blip r:embed="rId2"/>
          <a:stretch>
            <a:fillRect/>
          </a:stretch>
        </p:blipFill>
        <p:spPr>
          <a:xfrm>
            <a:off x="1913168" y="2173531"/>
            <a:ext cx="3386830" cy="4148592"/>
          </a:xfrm>
          <a:prstGeom prst="rect">
            <a:avLst/>
          </a:prstGeom>
        </p:spPr>
      </p:pic>
      <p:pic>
        <p:nvPicPr>
          <p:cNvPr id="6" name="Picture 5">
            <a:extLst>
              <a:ext uri="{FF2B5EF4-FFF2-40B4-BE49-F238E27FC236}">
                <a16:creationId xmlns:a16="http://schemas.microsoft.com/office/drawing/2014/main" id="{919463BE-5A2B-5904-CBED-90BED5C88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998" y="1284940"/>
            <a:ext cx="4670401" cy="3951270"/>
          </a:xfrm>
          <a:prstGeom prst="rect">
            <a:avLst/>
          </a:prstGeom>
        </p:spPr>
      </p:pic>
    </p:spTree>
    <p:extLst>
      <p:ext uri="{BB962C8B-B14F-4D97-AF65-F5344CB8AC3E}">
        <p14:creationId xmlns:p14="http://schemas.microsoft.com/office/powerpoint/2010/main" val="314607509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10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 presetClass="mediacall" presetSubtype="0" fill="hold" nodeType="withEffect">
                                      <p:stCondLst>
                                        <p:cond delay="0"/>
                                      </p:stCondLst>
                                      <p:childTnLst>
                                        <p:cmd type="call" cmd="playFrom(0.0)">
                                          <p:cBhvr>
                                            <p:cTn id="14" dur="441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3"/>
                    </p:tgtEl>
                  </p:cMediaNode>
                </p:audio>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764439" y="1046821"/>
            <a:ext cx="7919948" cy="4401205"/>
          </a:xfrm>
          <a:prstGeom prst="rect">
            <a:avLst/>
          </a:prstGeom>
          <a:noFill/>
        </p:spPr>
        <p:txBody>
          <a:bodyPr wrap="square" rtlCol="0">
            <a:spAutoFit/>
          </a:bodyPr>
          <a:lstStyle/>
          <a:p>
            <a:pPr lvl="0" algn="just"/>
            <a:r>
              <a:rPr lang="vi-VN" sz="4000" b="1" i="1">
                <a:solidFill>
                  <a:srgbClr val="7030A0"/>
                </a:solidFill>
              </a:rPr>
              <a:t>Số?</a:t>
            </a:r>
          </a:p>
          <a:p>
            <a:pPr lvl="0" algn="just"/>
            <a:r>
              <a:rPr lang="vi-VN" sz="4000">
                <a:solidFill>
                  <a:prstClr val="black"/>
                </a:solidFill>
              </a:rPr>
              <a:t>Đường kính của một bánh xe đạp là 0,4 m.</a:t>
            </a:r>
          </a:p>
          <a:p>
            <a:pPr lvl="0" algn="just"/>
            <a:r>
              <a:rPr lang="vi-VN" sz="4000">
                <a:solidFill>
                  <a:srgbClr val="FF0000"/>
                </a:solidFill>
              </a:rPr>
              <a:t>a)</a:t>
            </a:r>
            <a:r>
              <a:rPr lang="vi-VN" sz="4000">
                <a:solidFill>
                  <a:prstClr val="black"/>
                </a:solidFill>
              </a:rPr>
              <a:t> Chu vi của bánh xe đó là </a:t>
            </a:r>
            <a:r>
              <a:rPr lang="vi-VN" sz="4000">
                <a:solidFill>
                  <a:srgbClr val="00B0F0"/>
                </a:solidFill>
              </a:rPr>
              <a:t>.?.</a:t>
            </a:r>
            <a:r>
              <a:rPr lang="vi-VN" sz="4000">
                <a:solidFill>
                  <a:prstClr val="black"/>
                </a:solidFill>
              </a:rPr>
              <a:t> m.</a:t>
            </a:r>
          </a:p>
          <a:p>
            <a:pPr lvl="0" algn="just"/>
            <a:r>
              <a:rPr lang="vi-VN" sz="4000">
                <a:solidFill>
                  <a:srgbClr val="FF0000"/>
                </a:solidFill>
              </a:rPr>
              <a:t>b) </a:t>
            </a:r>
            <a:r>
              <a:rPr lang="vi-VN" sz="4000">
                <a:solidFill>
                  <a:prstClr val="black"/>
                </a:solidFill>
              </a:rPr>
              <a:t>Chú hề sẽ đi được </a:t>
            </a:r>
            <a:r>
              <a:rPr lang="vi-VN" sz="4000">
                <a:solidFill>
                  <a:srgbClr val="00B0F0"/>
                </a:solidFill>
              </a:rPr>
              <a:t>.?.</a:t>
            </a:r>
            <a:r>
              <a:rPr lang="vi-VN" sz="4000">
                <a:solidFill>
                  <a:prstClr val="black"/>
                </a:solidFill>
              </a:rPr>
              <a:t> m nếu bánh xe lăn</a:t>
            </a:r>
            <a:r>
              <a:rPr lang="en-US" sz="4000">
                <a:solidFill>
                  <a:prstClr val="black"/>
                </a:solidFill>
              </a:rPr>
              <a:t> </a:t>
            </a:r>
            <a:r>
              <a:rPr lang="vi-VN" sz="4000">
                <a:solidFill>
                  <a:prstClr val="black"/>
                </a:solidFill>
              </a:rPr>
              <a:t>trên mặt đất được </a:t>
            </a:r>
            <a:endParaRPr lang="en-US" sz="4000">
              <a:solidFill>
                <a:prstClr val="black"/>
              </a:solidFill>
            </a:endParaRPr>
          </a:p>
          <a:p>
            <a:pPr lvl="0" algn="just"/>
            <a:r>
              <a:rPr lang="vi-VN" sz="4000">
                <a:solidFill>
                  <a:prstClr val="black"/>
                </a:solidFill>
              </a:rPr>
              <a:t>1 000 vòng.</a:t>
            </a:r>
            <a:endParaRPr kumimoji="0" lang="en-US" sz="4400" b="0" i="0" u="none" strike="noStrike" kern="1200" cap="none" spc="0" normalizeH="0" baseline="0" noProof="0">
              <a:ln>
                <a:noFill/>
              </a:ln>
              <a:solidFill>
                <a:srgbClr val="0070C0"/>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2721D5A-5DC7-2A4E-E8DA-A23404890879}"/>
              </a:ext>
            </a:extLst>
          </p:cNvPr>
          <p:cNvPicPr>
            <a:picLocks noChangeAspect="1"/>
          </p:cNvPicPr>
          <p:nvPr/>
        </p:nvPicPr>
        <p:blipFill>
          <a:blip r:embed="rId3"/>
          <a:stretch>
            <a:fillRect/>
          </a:stretch>
        </p:blipFill>
        <p:spPr>
          <a:xfrm>
            <a:off x="8963316" y="2104998"/>
            <a:ext cx="2698801" cy="3058510"/>
          </a:xfrm>
          <a:prstGeom prst="rect">
            <a:avLst/>
          </a:prstGeom>
        </p:spPr>
      </p:pic>
    </p:spTree>
    <p:extLst>
      <p:ext uri="{BB962C8B-B14F-4D97-AF65-F5344CB8AC3E}">
        <p14:creationId xmlns:p14="http://schemas.microsoft.com/office/powerpoint/2010/main" val="173855030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1224355" y="487640"/>
            <a:ext cx="7919948"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a:ln>
                  <a:noFill/>
                </a:ln>
                <a:solidFill>
                  <a:srgbClr val="7030A0"/>
                </a:solidFill>
                <a:effectLst/>
                <a:uLnTx/>
                <a:uFillTx/>
                <a:latin typeface="Arial" panose="020B0604020202020204" pitchFamily="34" charset="0"/>
                <a:ea typeface="+mn-ea"/>
                <a:cs typeface="+mn-cs"/>
              </a:rPr>
              <a:t>Số?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Đường kính của một bánh xe đạp là 0,4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Chu vi của bánh xe đó là </a:t>
            </a:r>
            <a:r>
              <a:rPr kumimoji="0" lang="vi-VN" sz="4000" b="0" i="0" u="none" strike="noStrike" kern="1200" cap="none" spc="0" normalizeH="0" baseline="0" noProof="0">
                <a:ln>
                  <a:noFill/>
                </a:ln>
                <a:solidFill>
                  <a:srgbClr val="00B0F0"/>
                </a:solidFill>
                <a:effectLst/>
                <a:uLnTx/>
                <a:uFillTx/>
                <a:latin typeface="Arial" panose="020B0604020202020204" pitchFamily="34" charset="0"/>
                <a:ea typeface="+mn-ea"/>
                <a:cs typeface="+mn-cs"/>
              </a:rPr>
              <a:t>.?.</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a:t>
            </a:r>
          </a:p>
        </p:txBody>
      </p:sp>
      <p:pic>
        <p:nvPicPr>
          <p:cNvPr id="4" name="Picture 3">
            <a:extLst>
              <a:ext uri="{FF2B5EF4-FFF2-40B4-BE49-F238E27FC236}">
                <a16:creationId xmlns:a16="http://schemas.microsoft.com/office/drawing/2014/main" id="{12721D5A-5DC7-2A4E-E8DA-A23404890879}"/>
              </a:ext>
            </a:extLst>
          </p:cNvPr>
          <p:cNvPicPr>
            <a:picLocks noChangeAspect="1"/>
          </p:cNvPicPr>
          <p:nvPr/>
        </p:nvPicPr>
        <p:blipFill>
          <a:blip r:embed="rId3"/>
          <a:stretch>
            <a:fillRect/>
          </a:stretch>
        </p:blipFill>
        <p:spPr>
          <a:xfrm>
            <a:off x="9144303" y="3429000"/>
            <a:ext cx="2336826" cy="2648289"/>
          </a:xfrm>
          <a:prstGeom prst="rect">
            <a:avLst/>
          </a:prstGeom>
        </p:spPr>
      </p:pic>
      <p:sp>
        <p:nvSpPr>
          <p:cNvPr id="2" name="TextBox 1">
            <a:extLst>
              <a:ext uri="{FF2B5EF4-FFF2-40B4-BE49-F238E27FC236}">
                <a16:creationId xmlns:a16="http://schemas.microsoft.com/office/drawing/2014/main" id="{281DC772-F682-51E9-84A8-7538B22D0719}"/>
              </a:ext>
            </a:extLst>
          </p:cNvPr>
          <p:cNvSpPr txBox="1"/>
          <p:nvPr/>
        </p:nvSpPr>
        <p:spPr>
          <a:xfrm>
            <a:off x="1043368" y="3475569"/>
            <a:ext cx="7919948" cy="1938992"/>
          </a:xfrm>
          <a:prstGeom prst="rect">
            <a:avLst/>
          </a:prstGeom>
          <a:noFill/>
        </p:spPr>
        <p:txBody>
          <a:bodyPr wrap="square" rtlCol="0">
            <a:spAutoFit/>
          </a:bodyPr>
          <a:lstStyle/>
          <a:p>
            <a:pPr lvl="0" algn="just"/>
            <a:r>
              <a:rPr lang="vi-VN" sz="4000" b="1" i="1">
                <a:solidFill>
                  <a:srgbClr val="7030A0"/>
                </a:solidFill>
                <a:latin typeface="Arial" panose="020B0604020202020204" pitchFamily="34" charset="0"/>
                <a:cs typeface="Arial" panose="020B0604020202020204" pitchFamily="34" charset="0"/>
              </a:rPr>
              <a:t>Muốn tính chu vi của bánh xe, ta lấy đườn</a:t>
            </a:r>
            <a:r>
              <a:rPr lang="en-US" sz="4000" b="1" i="1">
                <a:solidFill>
                  <a:srgbClr val="7030A0"/>
                </a:solidFill>
                <a:latin typeface="Arial" panose="020B0604020202020204" pitchFamily="34" charset="0"/>
                <a:cs typeface="Arial" panose="020B0604020202020204" pitchFamily="34" charset="0"/>
              </a:rPr>
              <a:t>g </a:t>
            </a:r>
            <a:r>
              <a:rPr lang="vi-VN" sz="4000" b="1" i="1">
                <a:solidFill>
                  <a:srgbClr val="7030A0"/>
                </a:solidFill>
                <a:latin typeface="Arial" panose="020B0604020202020204" pitchFamily="34" charset="0"/>
                <a:cs typeface="Arial" panose="020B0604020202020204" pitchFamily="34" charset="0"/>
              </a:rPr>
              <a:t>kính nhân 3,14.</a:t>
            </a:r>
            <a:endParaRPr lang="en-US" sz="4000" b="1" i="1">
              <a:solidFill>
                <a:srgbClr val="7030A0"/>
              </a:solidFill>
              <a:latin typeface="Arial" panose="020B0604020202020204" pitchFamily="34" charset="0"/>
              <a:cs typeface="Arial" panose="020B0604020202020204" pitchFamily="34" charset="0"/>
            </a:endParaRPr>
          </a:p>
          <a:p>
            <a:pPr lvl="0" algn="ctr"/>
            <a:r>
              <a:rPr lang="en-US" sz="4000" b="1">
                <a:solidFill>
                  <a:srgbClr val="FF0000"/>
                </a:solidFill>
                <a:latin typeface="Arial" panose="020B0604020202020204" pitchFamily="34" charset="0"/>
                <a:cs typeface="Arial" panose="020B0604020202020204" pitchFamily="34" charset="0"/>
              </a:rPr>
              <a:t>0,</a:t>
            </a:r>
            <a:r>
              <a:rPr lang="vi-VN" sz="4000" b="1">
                <a:solidFill>
                  <a:srgbClr val="FF0000"/>
                </a:solidFill>
                <a:latin typeface="Arial" panose="020B0604020202020204" pitchFamily="34" charset="0"/>
                <a:cs typeface="Arial" panose="020B0604020202020204" pitchFamily="34" charset="0"/>
              </a:rPr>
              <a:t>4 × 3,14 = 1,256 (m)</a:t>
            </a:r>
            <a:endParaRPr kumimoji="0" lang="vi-VN" sz="40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F99EF2B-A502-ABBE-DE2D-2FE7B77BADD4}"/>
              </a:ext>
            </a:extLst>
          </p:cNvPr>
          <p:cNvSpPr txBox="1"/>
          <p:nvPr/>
        </p:nvSpPr>
        <p:spPr>
          <a:xfrm>
            <a:off x="1224355" y="511046"/>
            <a:ext cx="8400177" cy="2554545"/>
          </a:xfrm>
          <a:prstGeom prst="rect">
            <a:avLst/>
          </a:prstGeom>
          <a:solidFill>
            <a:schemeClr val="bg1"/>
          </a:solidFill>
          <a:ln>
            <a:solidFill>
              <a:schemeClr val="bg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a:ln>
                  <a:noFill/>
                </a:ln>
                <a:solidFill>
                  <a:srgbClr val="7030A0"/>
                </a:solidFill>
                <a:effectLst/>
                <a:uLnTx/>
                <a:uFillTx/>
                <a:latin typeface="Arial" panose="020B0604020202020204" pitchFamily="34" charset="0"/>
                <a:ea typeface="+mn-ea"/>
                <a:cs typeface="+mn-cs"/>
              </a:rPr>
              <a:t>Số?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Đường kính của một bánh xe đạp là 0,4 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FF0000"/>
                </a:solidFill>
                <a:effectLst/>
                <a:uLnTx/>
                <a:uFillTx/>
                <a:latin typeface="Arial" panose="020B0604020202020204" pitchFamily="34" charset="0"/>
                <a:ea typeface="+mn-ea"/>
                <a:cs typeface="+mn-cs"/>
              </a:rPr>
              <a:t>a)</a:t>
            </a: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Chu vi của bánh xe đó l</a:t>
            </a:r>
            <a:r>
              <a:rPr lang="en-US" sz="4000">
                <a:solidFill>
                  <a:prstClr val="black"/>
                </a:solidFill>
                <a:latin typeface="Arial" panose="020B0604020202020204" pitchFamily="34" charset="0"/>
              </a:rPr>
              <a:t>à </a:t>
            </a:r>
            <a:r>
              <a:rPr kumimoji="0" lang="en-US" sz="4000" b="1" i="0" u="none" strike="noStrike" kern="1200" cap="none" spc="0" normalizeH="0" baseline="0" noProof="0">
                <a:ln>
                  <a:noFill/>
                </a:ln>
                <a:solidFill>
                  <a:srgbClr val="FF0000"/>
                </a:solidFill>
                <a:effectLst/>
                <a:uLnTx/>
                <a:uFillTx/>
                <a:latin typeface="Arial" panose="020B0604020202020204" pitchFamily="34" charset="0"/>
                <a:ea typeface="+mn-ea"/>
                <a:cs typeface="+mn-cs"/>
              </a:rPr>
              <a:t>1,256</a:t>
            </a:r>
            <a:r>
              <a:rPr kumimoji="0" lang="en-US"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 m</a:t>
            </a:r>
            <a:endPar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8825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1224355" y="487640"/>
            <a:ext cx="8739452" cy="31700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200" cap="none" spc="0" normalizeH="0" baseline="0" noProof="0">
                <a:ln>
                  <a:noFill/>
                </a:ln>
                <a:solidFill>
                  <a:srgbClr val="7030A0"/>
                </a:solidFill>
                <a:effectLst/>
                <a:uLnTx/>
                <a:uFillTx/>
                <a:latin typeface="Arial" panose="020B0604020202020204" pitchFamily="34" charset="0"/>
                <a:ea typeface="+mn-ea"/>
                <a:cs typeface="+mn-cs"/>
              </a:rPr>
              <a:t>Số?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Đường kính của một bánh xe đạp là 0,4 m.</a:t>
            </a:r>
          </a:p>
          <a:p>
            <a:pPr lvl="0" algn="just"/>
            <a:r>
              <a:rPr lang="vi-VN" sz="4000">
                <a:solidFill>
                  <a:srgbClr val="FF0000"/>
                </a:solidFill>
              </a:rPr>
              <a:t>b) </a:t>
            </a:r>
            <a:r>
              <a:rPr lang="vi-VN" sz="4000">
                <a:solidFill>
                  <a:prstClr val="black"/>
                </a:solidFill>
              </a:rPr>
              <a:t>Chú hề sẽ đi được </a:t>
            </a:r>
            <a:r>
              <a:rPr lang="vi-VN" sz="4000">
                <a:solidFill>
                  <a:srgbClr val="00B0F0"/>
                </a:solidFill>
              </a:rPr>
              <a:t>.?.</a:t>
            </a:r>
            <a:r>
              <a:rPr lang="vi-VN" sz="4000">
                <a:solidFill>
                  <a:prstClr val="black"/>
                </a:solidFill>
              </a:rPr>
              <a:t> m nếu bánh xe lăn</a:t>
            </a:r>
            <a:r>
              <a:rPr lang="en-US" sz="4000">
                <a:solidFill>
                  <a:prstClr val="black"/>
                </a:solidFill>
              </a:rPr>
              <a:t> </a:t>
            </a:r>
            <a:r>
              <a:rPr lang="vi-VN" sz="4000">
                <a:solidFill>
                  <a:prstClr val="black"/>
                </a:solidFill>
              </a:rPr>
              <a:t>trên mặt đất được </a:t>
            </a:r>
            <a:r>
              <a:rPr lang="en-US" sz="4000">
                <a:solidFill>
                  <a:prstClr val="black"/>
                </a:solidFill>
              </a:rPr>
              <a:t> </a:t>
            </a:r>
            <a:r>
              <a:rPr lang="vi-VN" sz="4000">
                <a:solidFill>
                  <a:prstClr val="black"/>
                </a:solidFill>
              </a:rPr>
              <a:t>1 000 vòng.</a:t>
            </a:r>
            <a:endParaRPr lang="en-US" sz="4400">
              <a:solidFill>
                <a:srgbClr val="0070C0"/>
              </a:solidFill>
            </a:endParaRPr>
          </a:p>
        </p:txBody>
      </p:sp>
      <p:sp>
        <p:nvSpPr>
          <p:cNvPr id="2" name="TextBox 1">
            <a:extLst>
              <a:ext uri="{FF2B5EF4-FFF2-40B4-BE49-F238E27FC236}">
                <a16:creationId xmlns:a16="http://schemas.microsoft.com/office/drawing/2014/main" id="{281DC772-F682-51E9-84A8-7538B22D0719}"/>
              </a:ext>
            </a:extLst>
          </p:cNvPr>
          <p:cNvSpPr txBox="1"/>
          <p:nvPr/>
        </p:nvSpPr>
        <p:spPr>
          <a:xfrm>
            <a:off x="1224355" y="4087343"/>
            <a:ext cx="6926417" cy="1938992"/>
          </a:xfrm>
          <a:prstGeom prst="rect">
            <a:avLst/>
          </a:prstGeom>
          <a:noFill/>
        </p:spPr>
        <p:txBody>
          <a:bodyPr wrap="square" rtlCol="0">
            <a:spAutoFit/>
          </a:bodyPr>
          <a:lstStyle/>
          <a:p>
            <a:pPr lvl="0" algn="ctr"/>
            <a:r>
              <a:rPr lang="vi-VN" sz="4000" b="1" i="1">
                <a:solidFill>
                  <a:srgbClr val="7030A0"/>
                </a:solidFill>
                <a:cs typeface="Arial" panose="020B0604020202020204" pitchFamily="34" charset="0"/>
              </a:rPr>
              <a:t>Gấp chu vi của bánh xe lên </a:t>
            </a:r>
            <a:endParaRPr lang="en-US" sz="4000" b="1" i="1">
              <a:solidFill>
                <a:srgbClr val="7030A0"/>
              </a:solidFill>
              <a:cs typeface="Arial" panose="020B0604020202020204" pitchFamily="34" charset="0"/>
            </a:endParaRPr>
          </a:p>
          <a:p>
            <a:pPr lvl="0" algn="ctr"/>
            <a:r>
              <a:rPr lang="vi-VN" sz="4000" b="1" i="1">
                <a:solidFill>
                  <a:srgbClr val="7030A0"/>
                </a:solidFill>
                <a:cs typeface="Arial" panose="020B0604020202020204" pitchFamily="34" charset="0"/>
              </a:rPr>
              <a:t>1 000 lần.</a:t>
            </a:r>
            <a:endParaRPr lang="en-US" sz="4000" b="1" i="1">
              <a:solidFill>
                <a:srgbClr val="7030A0"/>
              </a:solidFill>
              <a:cs typeface="Arial" panose="020B0604020202020204" pitchFamily="34" charset="0"/>
            </a:endParaRPr>
          </a:p>
          <a:p>
            <a:pPr lvl="0" algn="ctr"/>
            <a:r>
              <a:rPr lang="en-US" sz="4000" b="1">
                <a:solidFill>
                  <a:srgbClr val="FF0000"/>
                </a:solidFill>
                <a:latin typeface="Arial" panose="020B0604020202020204" pitchFamily="34" charset="0"/>
                <a:cs typeface="Arial" panose="020B0604020202020204" pitchFamily="34" charset="0"/>
              </a:rPr>
              <a:t>1,256 × 1 000 = 1 256 (m)</a:t>
            </a:r>
            <a:endParaRPr kumimoji="0" lang="vi-VN" sz="4000" b="1"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5F99EF2B-A502-ABBE-DE2D-2FE7B77BADD4}"/>
              </a:ext>
            </a:extLst>
          </p:cNvPr>
          <p:cNvSpPr txBox="1"/>
          <p:nvPr/>
        </p:nvSpPr>
        <p:spPr>
          <a:xfrm>
            <a:off x="1043367" y="595736"/>
            <a:ext cx="9078095" cy="3170099"/>
          </a:xfrm>
          <a:prstGeom prst="rect">
            <a:avLst/>
          </a:prstGeom>
          <a:solidFill>
            <a:schemeClr val="bg1"/>
          </a:solidFill>
          <a:ln>
            <a:solidFill>
              <a:schemeClr val="bg1"/>
            </a:solidFill>
          </a:ln>
        </p:spPr>
        <p:txBody>
          <a:bodyPr wrap="square" rtlCol="0">
            <a:spAutoFit/>
          </a:bodyPr>
          <a:lstStyle/>
          <a:p>
            <a:pPr lvl="0" algn="just">
              <a:defRPr/>
            </a:pPr>
            <a:r>
              <a:rPr lang="vi-VN" sz="4000" b="1" i="1">
                <a:solidFill>
                  <a:srgbClr val="7030A0"/>
                </a:solidFill>
              </a:rPr>
              <a:t>Số?</a:t>
            </a:r>
          </a:p>
          <a:p>
            <a:pPr lvl="0" algn="just">
              <a:defRPr/>
            </a:pPr>
            <a:r>
              <a:rPr lang="vi-VN" sz="4000">
                <a:solidFill>
                  <a:prstClr val="black"/>
                </a:solidFill>
              </a:rPr>
              <a:t>Đường kính của một bánh xe đạp là 0,4 m.</a:t>
            </a:r>
          </a:p>
          <a:p>
            <a:pPr lvl="0" algn="just"/>
            <a:r>
              <a:rPr lang="vi-VN" sz="4000">
                <a:solidFill>
                  <a:srgbClr val="FF0000"/>
                </a:solidFill>
              </a:rPr>
              <a:t>b) </a:t>
            </a:r>
            <a:r>
              <a:rPr lang="vi-VN" sz="4000">
                <a:solidFill>
                  <a:prstClr val="black"/>
                </a:solidFill>
              </a:rPr>
              <a:t>Chú hề sẽ đi được </a:t>
            </a:r>
            <a:r>
              <a:rPr lang="en-US" sz="4000" b="1">
                <a:solidFill>
                  <a:srgbClr val="00B0F0"/>
                </a:solidFill>
              </a:rPr>
              <a:t>1256</a:t>
            </a:r>
            <a:r>
              <a:rPr lang="vi-VN" sz="4000">
                <a:solidFill>
                  <a:prstClr val="black"/>
                </a:solidFill>
              </a:rPr>
              <a:t> m nếu bánh xe lăn</a:t>
            </a:r>
            <a:r>
              <a:rPr lang="en-US" sz="4000">
                <a:solidFill>
                  <a:prstClr val="black"/>
                </a:solidFill>
              </a:rPr>
              <a:t> </a:t>
            </a:r>
            <a:r>
              <a:rPr lang="vi-VN" sz="4000">
                <a:solidFill>
                  <a:prstClr val="black"/>
                </a:solidFill>
              </a:rPr>
              <a:t>trên mặt đất được </a:t>
            </a:r>
            <a:r>
              <a:rPr lang="en-US" sz="4000">
                <a:solidFill>
                  <a:prstClr val="black"/>
                </a:solidFill>
              </a:rPr>
              <a:t> </a:t>
            </a:r>
            <a:r>
              <a:rPr lang="vi-VN" sz="4000">
                <a:solidFill>
                  <a:prstClr val="black"/>
                </a:solidFill>
              </a:rPr>
              <a:t>1 000 vòng.</a:t>
            </a:r>
            <a:endParaRPr lang="en-US" sz="4400">
              <a:solidFill>
                <a:srgbClr val="0070C0"/>
              </a:solidFill>
            </a:endParaRPr>
          </a:p>
        </p:txBody>
      </p:sp>
      <p:pic>
        <p:nvPicPr>
          <p:cNvPr id="4" name="Picture 3">
            <a:extLst>
              <a:ext uri="{FF2B5EF4-FFF2-40B4-BE49-F238E27FC236}">
                <a16:creationId xmlns:a16="http://schemas.microsoft.com/office/drawing/2014/main" id="{12721D5A-5DC7-2A4E-E8DA-A23404890879}"/>
              </a:ext>
            </a:extLst>
          </p:cNvPr>
          <p:cNvPicPr>
            <a:picLocks noChangeAspect="1"/>
          </p:cNvPicPr>
          <p:nvPr/>
        </p:nvPicPr>
        <p:blipFill>
          <a:blip r:embed="rId3"/>
          <a:stretch>
            <a:fillRect/>
          </a:stretch>
        </p:blipFill>
        <p:spPr>
          <a:xfrm>
            <a:off x="9065113" y="3748447"/>
            <a:ext cx="2286929" cy="2591742"/>
          </a:xfrm>
          <a:prstGeom prst="rect">
            <a:avLst/>
          </a:prstGeom>
        </p:spPr>
      </p:pic>
    </p:spTree>
    <p:extLst>
      <p:ext uri="{BB962C8B-B14F-4D97-AF65-F5344CB8AC3E}">
        <p14:creationId xmlns:p14="http://schemas.microsoft.com/office/powerpoint/2010/main" val="1025252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1" dur="500"/>
                                        <p:tgtEl>
                                          <p:spTgt spid="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randombar(horizont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14ED8C92-DE9C-AC1C-792A-163CFBF8B33D}"/>
              </a:ext>
            </a:extLst>
          </p:cNvPr>
          <p:cNvSpPr/>
          <p:nvPr/>
        </p:nvSpPr>
        <p:spPr>
          <a:xfrm>
            <a:off x="363415" y="1387366"/>
            <a:ext cx="11465169" cy="4957163"/>
          </a:xfrm>
          <a:prstGeom prst="roundRect">
            <a:avLst/>
          </a:prstGeom>
          <a:solidFill>
            <a:schemeClr val="bg1">
              <a:alpha val="83000"/>
            </a:schemeClr>
          </a:solidFill>
          <a:ln w="38100">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Hộp Văn bản 7">
            <a:extLst>
              <a:ext uri="{FF2B5EF4-FFF2-40B4-BE49-F238E27FC236}">
                <a16:creationId xmlns:a16="http://schemas.microsoft.com/office/drawing/2014/main" id="{7A7A2122-1D26-3071-6BDE-C4FA2BA1C452}"/>
              </a:ext>
            </a:extLst>
          </p:cNvPr>
          <p:cNvSpPr txBox="1"/>
          <p:nvPr/>
        </p:nvSpPr>
        <p:spPr>
          <a:xfrm>
            <a:off x="1357768" y="1387366"/>
            <a:ext cx="9929764" cy="5016758"/>
          </a:xfrm>
          <a:prstGeom prst="rect">
            <a:avLst/>
          </a:prstGeom>
          <a:noFill/>
        </p:spPr>
        <p:txBody>
          <a:bodyPr wrap="square">
            <a:spAutoFit/>
          </a:bodyPr>
          <a:lstStyle/>
          <a:p>
            <a:pPr lvl="0" algn="just"/>
            <a:r>
              <a:rPr lang="vi-VN" sz="3200">
                <a:solidFill>
                  <a:prstClr val="black"/>
                </a:solidFill>
                <a:latin typeface="Calibri" panose="020F0502020204030204" pitchFamily="34" charset="0"/>
                <a:cs typeface="Calibri" panose="020F0502020204030204" pitchFamily="34" charset="0"/>
              </a:rPr>
              <a:t>–Nhận biết được cách hình thành quy tắc và công thức tính chu vi hình tròn.</a:t>
            </a:r>
          </a:p>
          <a:p>
            <a:pPr lvl="0" algn="just"/>
            <a:r>
              <a:rPr lang="vi-VN" sz="3200">
                <a:solidFill>
                  <a:prstClr val="black"/>
                </a:solidFill>
                <a:latin typeface="Calibri" panose="020F0502020204030204" pitchFamily="34" charset="0"/>
                <a:cs typeface="Calibri" panose="020F0502020204030204" pitchFamily="34" charset="0"/>
              </a:rPr>
              <a:t>–Tính được chu vi hình tròn.</a:t>
            </a:r>
          </a:p>
          <a:p>
            <a:pPr lvl="0" algn="just"/>
            <a:r>
              <a:rPr lang="vi-VN" sz="3200">
                <a:solidFill>
                  <a:prstClr val="black"/>
                </a:solidFill>
                <a:latin typeface="Calibri" panose="020F0502020204030204" pitchFamily="34" charset="0"/>
                <a:cs typeface="Calibri" panose="020F0502020204030204" pitchFamily="34" charset="0"/>
              </a:rPr>
              <a:t>–Giải quyết được một số vấn đề đơn giản liên quan đến chu vi hình tròn.</a:t>
            </a:r>
          </a:p>
          <a:p>
            <a:pPr lvl="0" algn="just"/>
            <a:r>
              <a:rPr lang="vi-VN" sz="3200">
                <a:solidFill>
                  <a:prstClr val="black"/>
                </a:solidFill>
                <a:latin typeface="Calibri" panose="020F0502020204030204" pitchFamily="34" charset="0"/>
                <a:cs typeface="Calibri" panose="020F0502020204030204" pitchFamily="34" charset="0"/>
              </a:rPr>
              <a:t>–HS có cơ hội để phát triển các năng lực tư duy và lập luận toán học; sử dụng các công cụ, phương tiện học toán; giao tiếp toán học; mô hình hoá toán học; giải quyết vấn đề toán học và các phẩm chất chăm chỉ, trung thực, trách nhiệm và nhân ái.</a:t>
            </a:r>
          </a:p>
        </p:txBody>
      </p:sp>
      <p:pic>
        <p:nvPicPr>
          <p:cNvPr id="16" name="Picture 17">
            <a:extLst>
              <a:ext uri="{FF2B5EF4-FFF2-40B4-BE49-F238E27FC236}">
                <a16:creationId xmlns:a16="http://schemas.microsoft.com/office/drawing/2014/main" id="{46DE41C7-4ACD-B270-C4EA-C2A1AEC0E8C8}"/>
              </a:ext>
            </a:extLst>
          </p:cNvPr>
          <p:cNvPicPr>
            <a:picLocks noChangeAspect="1"/>
          </p:cNvPicPr>
          <p:nvPr/>
        </p:nvPicPr>
        <p:blipFill>
          <a:blip r:embed="rId2"/>
          <a:stretch>
            <a:fillRect/>
          </a:stretch>
        </p:blipFill>
        <p:spPr>
          <a:xfrm rot="20229500" flipH="1">
            <a:off x="645190" y="1370286"/>
            <a:ext cx="698323" cy="698323"/>
          </a:xfrm>
          <a:prstGeom prst="rect">
            <a:avLst/>
          </a:prstGeom>
        </p:spPr>
      </p:pic>
      <p:pic>
        <p:nvPicPr>
          <p:cNvPr id="18" name="Picture 17">
            <a:extLst>
              <a:ext uri="{FF2B5EF4-FFF2-40B4-BE49-F238E27FC236}">
                <a16:creationId xmlns:a16="http://schemas.microsoft.com/office/drawing/2014/main" id="{31A2E252-D7D8-1C16-3F56-A0AEB5238D43}"/>
              </a:ext>
            </a:extLst>
          </p:cNvPr>
          <p:cNvPicPr>
            <a:picLocks noChangeAspect="1"/>
          </p:cNvPicPr>
          <p:nvPr/>
        </p:nvPicPr>
        <p:blipFill>
          <a:blip r:embed="rId2"/>
          <a:stretch>
            <a:fillRect/>
          </a:stretch>
        </p:blipFill>
        <p:spPr>
          <a:xfrm rot="20229500" flipH="1">
            <a:off x="626333" y="2116360"/>
            <a:ext cx="698323" cy="698323"/>
          </a:xfrm>
          <a:prstGeom prst="rect">
            <a:avLst/>
          </a:prstGeom>
        </p:spPr>
      </p:pic>
      <p:pic>
        <p:nvPicPr>
          <p:cNvPr id="3" name="Picture 2">
            <a:extLst>
              <a:ext uri="{FF2B5EF4-FFF2-40B4-BE49-F238E27FC236}">
                <a16:creationId xmlns:a16="http://schemas.microsoft.com/office/drawing/2014/main" id="{B8AB4D0A-6B06-FC7F-922A-7CACCC3A3A3E}"/>
              </a:ext>
            </a:extLst>
          </p:cNvPr>
          <p:cNvPicPr>
            <a:picLocks noChangeAspect="1"/>
          </p:cNvPicPr>
          <p:nvPr/>
        </p:nvPicPr>
        <p:blipFill>
          <a:blip r:embed="rId3"/>
          <a:stretch>
            <a:fillRect/>
          </a:stretch>
        </p:blipFill>
        <p:spPr>
          <a:xfrm>
            <a:off x="0" y="-43067"/>
            <a:ext cx="12192000" cy="1564874"/>
          </a:xfrm>
          <a:prstGeom prst="rect">
            <a:avLst/>
          </a:prstGeom>
        </p:spPr>
      </p:pic>
      <p:pic>
        <p:nvPicPr>
          <p:cNvPr id="4" name="Picture 3">
            <a:extLst>
              <a:ext uri="{FF2B5EF4-FFF2-40B4-BE49-F238E27FC236}">
                <a16:creationId xmlns:a16="http://schemas.microsoft.com/office/drawing/2014/main" id="{C1B02911-06B2-1A70-9C57-316C35079B10}"/>
              </a:ext>
            </a:extLst>
          </p:cNvPr>
          <p:cNvPicPr>
            <a:picLocks noChangeAspect="1"/>
          </p:cNvPicPr>
          <p:nvPr/>
        </p:nvPicPr>
        <p:blipFill>
          <a:blip r:embed="rId2"/>
          <a:stretch>
            <a:fillRect/>
          </a:stretch>
        </p:blipFill>
        <p:spPr>
          <a:xfrm rot="20229500" flipH="1">
            <a:off x="645191" y="2632877"/>
            <a:ext cx="698323" cy="698323"/>
          </a:xfrm>
          <a:prstGeom prst="rect">
            <a:avLst/>
          </a:prstGeom>
        </p:spPr>
      </p:pic>
      <p:pic>
        <p:nvPicPr>
          <p:cNvPr id="9" name="Picture 8">
            <a:extLst>
              <a:ext uri="{FF2B5EF4-FFF2-40B4-BE49-F238E27FC236}">
                <a16:creationId xmlns:a16="http://schemas.microsoft.com/office/drawing/2014/main" id="{72D1D637-8B3E-ED61-20B2-40C2CDDF58DF}"/>
              </a:ext>
            </a:extLst>
          </p:cNvPr>
          <p:cNvPicPr>
            <a:picLocks noChangeAspect="1"/>
          </p:cNvPicPr>
          <p:nvPr/>
        </p:nvPicPr>
        <p:blipFill>
          <a:blip r:embed="rId2"/>
          <a:stretch>
            <a:fillRect/>
          </a:stretch>
        </p:blipFill>
        <p:spPr>
          <a:xfrm rot="20229500" flipH="1">
            <a:off x="645189" y="3667926"/>
            <a:ext cx="698323" cy="698323"/>
          </a:xfrm>
          <a:prstGeom prst="rect">
            <a:avLst/>
          </a:prstGeom>
        </p:spPr>
      </p:pic>
    </p:spTree>
    <p:extLst>
      <p:ext uri="{BB962C8B-B14F-4D97-AF65-F5344CB8AC3E}">
        <p14:creationId xmlns:p14="http://schemas.microsoft.com/office/powerpoint/2010/main" val="7856656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ppt_x"/>
                                          </p:val>
                                        </p:tav>
                                        <p:tav tm="100000">
                                          <p:val>
                                            <p:strVal val="#ppt_x"/>
                                          </p:val>
                                        </p:tav>
                                      </p:tavLst>
                                    </p:anim>
                                    <p:anim calcmode="lin" valueType="num">
                                      <p:cBhvr additive="base">
                                        <p:cTn id="11" dur="500" fill="hold"/>
                                        <p:tgtEl>
                                          <p:spTgt spid="16"/>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a16="http://schemas.microsoft.com/office/drawing/2014/main" id="{51FE4D03-D41B-2DAE-20C5-0A41CCE51599}"/>
              </a:ext>
            </a:extLst>
          </p:cNvPr>
          <p:cNvSpPr/>
          <p:nvPr/>
        </p:nvSpPr>
        <p:spPr>
          <a:xfrm>
            <a:off x="323850" y="332509"/>
            <a:ext cx="11544300" cy="6348845"/>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3" descr="A picture containing text&#10;&#10;Description automatically generated">
            <a:extLst>
              <a:ext uri="{FF2B5EF4-FFF2-40B4-BE49-F238E27FC236}">
                <a16:creationId xmlns:a16="http://schemas.microsoft.com/office/drawing/2014/main" id="{A936326D-8580-8AA8-4A39-E71F03D954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271590" y="3226427"/>
            <a:ext cx="2920409" cy="3454927"/>
          </a:xfrm>
          <a:prstGeom prst="rect">
            <a:avLst/>
          </a:prstGeom>
        </p:spPr>
      </p:pic>
      <p:sp>
        <p:nvSpPr>
          <p:cNvPr id="10" name="TextBox 6">
            <a:extLst>
              <a:ext uri="{FF2B5EF4-FFF2-40B4-BE49-F238E27FC236}">
                <a16:creationId xmlns:a16="http://schemas.microsoft.com/office/drawing/2014/main" id="{B479511B-9DE7-DBD4-0D5C-F94E72A3A845}"/>
              </a:ext>
            </a:extLst>
          </p:cNvPr>
          <p:cNvSpPr txBox="1"/>
          <p:nvPr/>
        </p:nvSpPr>
        <p:spPr>
          <a:xfrm>
            <a:off x="3496491" y="390593"/>
            <a:ext cx="519901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VN Banh Mi" pitchFamily="2" charset="0"/>
                <a:ea typeface="+mn-ea"/>
                <a:cs typeface="+mn-cs"/>
              </a:rPr>
              <a:t>DẶN DÒ</a:t>
            </a:r>
          </a:p>
        </p:txBody>
      </p:sp>
      <p:sp>
        <p:nvSpPr>
          <p:cNvPr id="12" name="TextBox 16">
            <a:extLst>
              <a:ext uri="{FF2B5EF4-FFF2-40B4-BE49-F238E27FC236}">
                <a16:creationId xmlns:a16="http://schemas.microsoft.com/office/drawing/2014/main" id="{ADCA8C38-5CE4-5082-18D1-1B48E0BF2F36}"/>
              </a:ext>
            </a:extLst>
          </p:cNvPr>
          <p:cNvSpPr txBox="1"/>
          <p:nvPr/>
        </p:nvSpPr>
        <p:spPr>
          <a:xfrm>
            <a:off x="1863363" y="1978000"/>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9" name="Picture 17">
            <a:extLst>
              <a:ext uri="{FF2B5EF4-FFF2-40B4-BE49-F238E27FC236}">
                <a16:creationId xmlns:a16="http://schemas.microsoft.com/office/drawing/2014/main" id="{3F75EB71-E161-933B-30B4-80CE26765C27}"/>
              </a:ext>
            </a:extLst>
          </p:cNvPr>
          <p:cNvPicPr>
            <a:picLocks noChangeAspect="1"/>
          </p:cNvPicPr>
          <p:nvPr/>
        </p:nvPicPr>
        <p:blipFill>
          <a:blip r:embed="rId3"/>
          <a:stretch>
            <a:fillRect/>
          </a:stretch>
        </p:blipFill>
        <p:spPr>
          <a:xfrm rot="737208" flipH="1">
            <a:off x="671249" y="1895349"/>
            <a:ext cx="919996" cy="919996"/>
          </a:xfrm>
          <a:prstGeom prst="rect">
            <a:avLst/>
          </a:prstGeom>
        </p:spPr>
      </p:pic>
      <p:sp>
        <p:nvSpPr>
          <p:cNvPr id="20" name="TextBox 18">
            <a:extLst>
              <a:ext uri="{FF2B5EF4-FFF2-40B4-BE49-F238E27FC236}">
                <a16:creationId xmlns:a16="http://schemas.microsoft.com/office/drawing/2014/main" id="{1EEFD748-97BD-DE20-F380-786658474199}"/>
              </a:ext>
            </a:extLst>
          </p:cNvPr>
          <p:cNvSpPr txBox="1"/>
          <p:nvPr/>
        </p:nvSpPr>
        <p:spPr>
          <a:xfrm>
            <a:off x="1863363" y="2959012"/>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1" name="Picture 19">
            <a:extLst>
              <a:ext uri="{FF2B5EF4-FFF2-40B4-BE49-F238E27FC236}">
                <a16:creationId xmlns:a16="http://schemas.microsoft.com/office/drawing/2014/main" id="{46A38A4B-027A-98C1-C183-4AF2340CCA9E}"/>
              </a:ext>
            </a:extLst>
          </p:cNvPr>
          <p:cNvPicPr>
            <a:picLocks noChangeAspect="1"/>
          </p:cNvPicPr>
          <p:nvPr/>
        </p:nvPicPr>
        <p:blipFill>
          <a:blip r:embed="rId3"/>
          <a:stretch>
            <a:fillRect/>
          </a:stretch>
        </p:blipFill>
        <p:spPr>
          <a:xfrm rot="737208" flipH="1">
            <a:off x="671249" y="2876361"/>
            <a:ext cx="919996" cy="919996"/>
          </a:xfrm>
          <a:prstGeom prst="rect">
            <a:avLst/>
          </a:prstGeom>
        </p:spPr>
      </p:pic>
      <p:sp>
        <p:nvSpPr>
          <p:cNvPr id="22" name="TextBox 20">
            <a:extLst>
              <a:ext uri="{FF2B5EF4-FFF2-40B4-BE49-F238E27FC236}">
                <a16:creationId xmlns:a16="http://schemas.microsoft.com/office/drawing/2014/main" id="{24208FB0-9CC6-F754-DBF8-30566A520571}"/>
              </a:ext>
            </a:extLst>
          </p:cNvPr>
          <p:cNvSpPr txBox="1"/>
          <p:nvPr/>
        </p:nvSpPr>
        <p:spPr>
          <a:xfrm>
            <a:off x="1863363" y="3940024"/>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3" name="Picture 21">
            <a:extLst>
              <a:ext uri="{FF2B5EF4-FFF2-40B4-BE49-F238E27FC236}">
                <a16:creationId xmlns:a16="http://schemas.microsoft.com/office/drawing/2014/main" id="{8A119A21-055C-024C-0131-3C9FBED3B348}"/>
              </a:ext>
            </a:extLst>
          </p:cNvPr>
          <p:cNvPicPr>
            <a:picLocks noChangeAspect="1"/>
          </p:cNvPicPr>
          <p:nvPr/>
        </p:nvPicPr>
        <p:blipFill>
          <a:blip r:embed="rId3"/>
          <a:stretch>
            <a:fillRect/>
          </a:stretch>
        </p:blipFill>
        <p:spPr>
          <a:xfrm rot="737208" flipH="1">
            <a:off x="671249" y="3857373"/>
            <a:ext cx="919996" cy="919996"/>
          </a:xfrm>
          <a:prstGeom prst="rect">
            <a:avLst/>
          </a:prstGeom>
        </p:spPr>
      </p:pic>
      <p:sp>
        <p:nvSpPr>
          <p:cNvPr id="24" name="TextBox 22">
            <a:extLst>
              <a:ext uri="{FF2B5EF4-FFF2-40B4-BE49-F238E27FC236}">
                <a16:creationId xmlns:a16="http://schemas.microsoft.com/office/drawing/2014/main" id="{7E094762-D1F3-7946-B639-4782AADBE722}"/>
              </a:ext>
            </a:extLst>
          </p:cNvPr>
          <p:cNvSpPr txBox="1"/>
          <p:nvPr/>
        </p:nvSpPr>
        <p:spPr>
          <a:xfrm>
            <a:off x="1863363" y="492103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5" name="Picture 23">
            <a:extLst>
              <a:ext uri="{FF2B5EF4-FFF2-40B4-BE49-F238E27FC236}">
                <a16:creationId xmlns:a16="http://schemas.microsoft.com/office/drawing/2014/main" id="{4453358C-132B-3540-E548-15DC4988536F}"/>
              </a:ext>
            </a:extLst>
          </p:cNvPr>
          <p:cNvPicPr>
            <a:picLocks noChangeAspect="1"/>
          </p:cNvPicPr>
          <p:nvPr/>
        </p:nvPicPr>
        <p:blipFill>
          <a:blip r:embed="rId3"/>
          <a:stretch>
            <a:fillRect/>
          </a:stretch>
        </p:blipFill>
        <p:spPr>
          <a:xfrm rot="737208" flipH="1">
            <a:off x="671249" y="4838385"/>
            <a:ext cx="919996" cy="919996"/>
          </a:xfrm>
          <a:prstGeom prst="rect">
            <a:avLst/>
          </a:prstGeom>
        </p:spPr>
      </p:pic>
    </p:spTree>
    <p:extLst>
      <p:ext uri="{BB962C8B-B14F-4D97-AF65-F5344CB8AC3E}">
        <p14:creationId xmlns:p14="http://schemas.microsoft.com/office/powerpoint/2010/main" val="1154797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wipe(left)">
                                      <p:cBhvr>
                                        <p:cTn id="18" dur="500"/>
                                        <p:tgtEl>
                                          <p:spTgt spid="12">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20">
                                            <p:txEl>
                                              <p:pRg st="0" end="0"/>
                                            </p:txEl>
                                          </p:spTgt>
                                        </p:tgtEl>
                                        <p:attrNameLst>
                                          <p:attrName>style.visibility</p:attrName>
                                        </p:attrNameLst>
                                      </p:cBhvr>
                                      <p:to>
                                        <p:strVal val="visible"/>
                                      </p:to>
                                    </p:set>
                                    <p:animEffect transition="in" filter="wipe(left)">
                                      <p:cBhvr>
                                        <p:cTn id="26" dur="500"/>
                                        <p:tgtEl>
                                          <p:spTgt spid="20">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22">
                                            <p:txEl>
                                              <p:pRg st="0" end="0"/>
                                            </p:txEl>
                                          </p:spTgt>
                                        </p:tgtEl>
                                        <p:attrNameLst>
                                          <p:attrName>style.visibility</p:attrName>
                                        </p:attrNameLst>
                                      </p:cBhvr>
                                      <p:to>
                                        <p:strVal val="visible"/>
                                      </p:to>
                                    </p:set>
                                    <p:animEffect transition="in" filter="wipe(left)">
                                      <p:cBhvr>
                                        <p:cTn id="34" dur="500"/>
                                        <p:tgtEl>
                                          <p:spTgt spid="22">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wipe(left)">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P spid="20" grpId="0" uiExpand="1" build="p"/>
      <p:bldP spid="22" grpId="0" uiExpand="1" build="p"/>
      <p:bldP spid="24"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Tieng-yeah-tre-con-www_tiengdong_com">
            <a:hlinkClick r:id="" action="ppaction://media"/>
            <a:extLst>
              <a:ext uri="{FF2B5EF4-FFF2-40B4-BE49-F238E27FC236}">
                <a16:creationId xmlns:a16="http://schemas.microsoft.com/office/drawing/2014/main" id="{E7EBE92D-084A-108D-8908-EBADBE4F7EC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1835" y="-487363"/>
            <a:ext cx="487363" cy="487363"/>
          </a:xfrm>
          <a:prstGeom prst="rect">
            <a:avLst/>
          </a:prstGeom>
        </p:spPr>
      </p:pic>
      <p:pic>
        <p:nvPicPr>
          <p:cNvPr id="2" name="Picture 19">
            <a:extLst>
              <a:ext uri="{FF2B5EF4-FFF2-40B4-BE49-F238E27FC236}">
                <a16:creationId xmlns:a16="http://schemas.microsoft.com/office/drawing/2014/main" id="{7E71D27E-2A33-0BAF-78F2-BCAB2EAE79E9}"/>
              </a:ext>
            </a:extLst>
          </p:cNvPr>
          <p:cNvPicPr>
            <a:picLocks noChangeAspect="1"/>
          </p:cNvPicPr>
          <p:nvPr/>
        </p:nvPicPr>
        <p:blipFill>
          <a:blip r:embed="rId5"/>
          <a:stretch>
            <a:fillRect/>
          </a:stretch>
        </p:blipFill>
        <p:spPr>
          <a:xfrm>
            <a:off x="7800342" y="2744795"/>
            <a:ext cx="3125065" cy="3827951"/>
          </a:xfrm>
          <a:prstGeom prst="rect">
            <a:avLst/>
          </a:prstGeom>
        </p:spPr>
      </p:pic>
      <p:pic>
        <p:nvPicPr>
          <p:cNvPr id="3" name="Picture 2">
            <a:extLst>
              <a:ext uri="{FF2B5EF4-FFF2-40B4-BE49-F238E27FC236}">
                <a16:creationId xmlns:a16="http://schemas.microsoft.com/office/drawing/2014/main" id="{3727A419-4FFA-3D18-CCF5-00C77D291A65}"/>
              </a:ext>
            </a:extLst>
          </p:cNvPr>
          <p:cNvPicPr>
            <a:picLocks noChangeAspect="1"/>
          </p:cNvPicPr>
          <p:nvPr/>
        </p:nvPicPr>
        <p:blipFill>
          <a:blip r:embed="rId6"/>
          <a:stretch>
            <a:fillRect/>
          </a:stretch>
        </p:blipFill>
        <p:spPr>
          <a:xfrm>
            <a:off x="555926" y="1154995"/>
            <a:ext cx="7456054" cy="4548010"/>
          </a:xfrm>
          <a:prstGeom prst="rect">
            <a:avLst/>
          </a:prstGeom>
        </p:spPr>
      </p:pic>
    </p:spTree>
    <p:extLst>
      <p:ext uri="{BB962C8B-B14F-4D97-AF65-F5344CB8AC3E}">
        <p14:creationId xmlns:p14="http://schemas.microsoft.com/office/powerpoint/2010/main" val="139382842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8"/>
                                            </p:tgtEl>
                                          </p:cBhvr>
                                        </p:cmd>
                                      </p:childTnLst>
                                    </p:cTn>
                                  </p:par>
                                </p:childTnLst>
                              </p:cTn>
                            </p:par>
                            <p:par>
                              <p:cTn id="7" fill="hold">
                                <p:stCondLst>
                                  <p:cond delay="4414"/>
                                </p:stCondLst>
                                <p:childTnLst>
                                  <p:par>
                                    <p:cTn id="8" presetID="2" presetClass="entr" presetSubtype="12" fill="hold" nodeType="afterEffect" p14:presetBounceEnd="60000">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14:bounceEnd="60000">
                                          <p:cBhvr additive="base">
                                            <p:cTn id="10" dur="10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11" dur="1000" fill="hold"/>
                                            <p:tgtEl>
                                              <p:spTgt spid="2"/>
                                            </p:tgtEl>
                                            <p:attrNameLst>
                                              <p:attrName>ppt_y</p:attrName>
                                            </p:attrNameLst>
                                          </p:cBhvr>
                                          <p:tavLst>
                                            <p:tav tm="0">
                                              <p:val>
                                                <p:strVal val="1+#ppt_h/2"/>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8"/>
                                            </p:tgtEl>
                                          </p:cBhvr>
                                        </p:cmd>
                                      </p:childTnLst>
                                    </p:cTn>
                                  </p:par>
                                </p:childTnLst>
                              </p:cTn>
                            </p:par>
                            <p:par>
                              <p:cTn id="7" fill="hold">
                                <p:stCondLst>
                                  <p:cond delay="4414"/>
                                </p:stCondLst>
                                <p:childTnLst>
                                  <p:par>
                                    <p:cTn id="8" presetID="2" presetClass="entr" presetSubtype="12"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1000" fill="hold"/>
                                            <p:tgtEl>
                                              <p:spTgt spid="2"/>
                                            </p:tgtEl>
                                            <p:attrNameLst>
                                              <p:attrName>ppt_x</p:attrName>
                                            </p:attrNameLst>
                                          </p:cBhvr>
                                          <p:tavLst>
                                            <p:tav tm="0">
                                              <p:val>
                                                <p:strVal val="0-#ppt_w/2"/>
                                              </p:val>
                                            </p:tav>
                                            <p:tav tm="100000">
                                              <p:val>
                                                <p:strVal val="#ppt_x"/>
                                              </p:val>
                                            </p:tav>
                                          </p:tavLst>
                                        </p:anim>
                                        <p:anim calcmode="lin" valueType="num">
                                          <p:cBhvr additive="base">
                                            <p:cTn id="11" dur="1000" fill="hold"/>
                                            <p:tgtEl>
                                              <p:spTgt spid="2"/>
                                            </p:tgtEl>
                                            <p:attrNameLst>
                                              <p:attrName>ppt_y</p:attrName>
                                            </p:attrNameLst>
                                          </p:cBhvr>
                                          <p:tavLst>
                                            <p:tav tm="0">
                                              <p:val>
                                                <p:strVal val="1+#ppt_h/2"/>
                                              </p:val>
                                            </p:tav>
                                            <p:tav tm="100000">
                                              <p:val>
                                                <p:strVal val="#ppt_y"/>
                                              </p:val>
                                            </p:tav>
                                          </p:tavLst>
                                        </p:anim>
                                      </p:childTnLst>
                                    </p:cTn>
                                  </p:par>
                                  <p:par>
                                    <p:cTn id="12" presetID="31"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8"/>
                    </p:tgtEl>
                  </p:cMediaNode>
                </p:audio>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8A0F0B-3E6F-540A-EC61-F4AB4F485C4A}"/>
              </a:ext>
            </a:extLst>
          </p:cNvPr>
          <p:cNvPicPr>
            <a:picLocks noChangeAspect="1"/>
          </p:cNvPicPr>
          <p:nvPr/>
        </p:nvPicPr>
        <p:blipFill>
          <a:blip r:embed="rId2"/>
          <a:stretch>
            <a:fillRect/>
          </a:stretch>
        </p:blipFill>
        <p:spPr>
          <a:xfrm>
            <a:off x="7439642" y="2709043"/>
            <a:ext cx="3125065" cy="3827951"/>
          </a:xfrm>
          <a:prstGeom prst="rect">
            <a:avLst/>
          </a:prstGeom>
        </p:spPr>
      </p:pic>
      <p:pic>
        <p:nvPicPr>
          <p:cNvPr id="5" name="Picture 4">
            <a:extLst>
              <a:ext uri="{FF2B5EF4-FFF2-40B4-BE49-F238E27FC236}">
                <a16:creationId xmlns:a16="http://schemas.microsoft.com/office/drawing/2014/main" id="{B0EDC0C0-C754-15FA-E4A9-3D98FEDBB09D}"/>
              </a:ext>
            </a:extLst>
          </p:cNvPr>
          <p:cNvPicPr>
            <a:picLocks noChangeAspect="1"/>
          </p:cNvPicPr>
          <p:nvPr/>
        </p:nvPicPr>
        <p:blipFill>
          <a:blip r:embed="rId3"/>
          <a:stretch>
            <a:fillRect/>
          </a:stretch>
        </p:blipFill>
        <p:spPr>
          <a:xfrm>
            <a:off x="2923559" y="1073501"/>
            <a:ext cx="5383451" cy="3467768"/>
          </a:xfrm>
          <a:prstGeom prst="rect">
            <a:avLst/>
          </a:prstGeom>
        </p:spPr>
      </p:pic>
    </p:spTree>
    <p:extLst>
      <p:ext uri="{BB962C8B-B14F-4D97-AF65-F5344CB8AC3E}">
        <p14:creationId xmlns:p14="http://schemas.microsoft.com/office/powerpoint/2010/main" val="43598633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5" name="laser.wav"/>
                                            </p:tgtEl>
                                          </p:cMediaNode>
                                        </p:audio>
                                      </p:subTnLst>
                                    </p:cTn>
                                  </p:par>
                                  <p:par>
                                    <p:cTn id="15" presetID="32" presetClass="emph" presetSubtype="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collection of mushrooms and a hedgehog&#10;&#10;Description automatically generated with medium confidence">
            <a:extLst>
              <a:ext uri="{FF2B5EF4-FFF2-40B4-BE49-F238E27FC236}">
                <a16:creationId xmlns:a16="http://schemas.microsoft.com/office/drawing/2014/main" id="{CA881BA2-B5F2-998E-0068-6B02F73811C7}"/>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l="4052" t="3880" r="51542" b="61299"/>
          <a:stretch/>
        </p:blipFill>
        <p:spPr>
          <a:xfrm>
            <a:off x="8735856" y="4228406"/>
            <a:ext cx="3203292" cy="2511895"/>
          </a:xfrm>
          <a:prstGeom prst="rect">
            <a:avLst/>
          </a:prstGeom>
        </p:spPr>
      </p:pic>
      <p:pic>
        <p:nvPicPr>
          <p:cNvPr id="29" name="Picture 28" descr="A cartoon of a basket&#10;&#10;Description automatically generated with low confidence">
            <a:extLst>
              <a:ext uri="{FF2B5EF4-FFF2-40B4-BE49-F238E27FC236}">
                <a16:creationId xmlns:a16="http://schemas.microsoft.com/office/drawing/2014/main" id="{5D8BE996-0951-8CEF-D6DC-929A49124DD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tretch>
            <a:fillRect/>
          </a:stretch>
        </p:blipFill>
        <p:spPr>
          <a:xfrm>
            <a:off x="6783158" y="4166554"/>
            <a:ext cx="2733183" cy="2902576"/>
          </a:xfrm>
          <a:prstGeom prst="rect">
            <a:avLst/>
          </a:prstGeom>
        </p:spPr>
      </p:pic>
      <p:pic>
        <p:nvPicPr>
          <p:cNvPr id="18" name="Picture 17" descr="A group of mushrooms on grass&#10;&#10;Description automatically generated with low confidence">
            <a:hlinkClick r:id="rId11" action="ppaction://hlinksldjump"/>
            <a:extLst>
              <a:ext uri="{FF2B5EF4-FFF2-40B4-BE49-F238E27FC236}">
                <a16:creationId xmlns:a16="http://schemas.microsoft.com/office/drawing/2014/main" id="{9E2BCBFB-E0B0-E38B-358F-9CDA6FBD0F90}"/>
              </a:ext>
            </a:extLst>
          </p:cNvPr>
          <p:cNvPicPr>
            <a:picLocks noChangeAspect="1"/>
          </p:cNvPicPr>
          <p:nvPr/>
        </p:nvPicPr>
        <p:blipFill rotWithShape="1">
          <a:blip r:embed="rId12">
            <a:extLst>
              <a:ext uri="{28A0092B-C50C-407E-A947-70E740481C1C}">
                <a14:useLocalDpi xmlns:a14="http://schemas.microsoft.com/office/drawing/2010/main" val="0"/>
              </a:ext>
            </a:extLst>
          </a:blip>
          <a:srcRect l="56369" t="10119" r="10829" b="52024"/>
          <a:stretch/>
        </p:blipFill>
        <p:spPr>
          <a:xfrm>
            <a:off x="2691976" y="5066334"/>
            <a:ext cx="892851" cy="1030437"/>
          </a:xfrm>
          <a:prstGeom prst="rect">
            <a:avLst/>
          </a:prstGeom>
        </p:spPr>
      </p:pic>
      <p:pic>
        <p:nvPicPr>
          <p:cNvPr id="20" name="Picture 19" descr="A group of mushrooms on grass&#10;&#10;Description automatically generated with low confidence">
            <a:hlinkClick r:id="rId13" action="ppaction://hlinksldjump"/>
            <a:extLst>
              <a:ext uri="{FF2B5EF4-FFF2-40B4-BE49-F238E27FC236}">
                <a16:creationId xmlns:a16="http://schemas.microsoft.com/office/drawing/2014/main" id="{4CABFF5B-7F36-0AAA-8484-151CE525FCB9}"/>
              </a:ext>
            </a:extLst>
          </p:cNvPr>
          <p:cNvPicPr>
            <a:picLocks noChangeAspect="1"/>
          </p:cNvPicPr>
          <p:nvPr/>
        </p:nvPicPr>
        <p:blipFill rotWithShape="1">
          <a:blip r:embed="rId12">
            <a:extLst>
              <a:ext uri="{28A0092B-C50C-407E-A947-70E740481C1C}">
                <a14:useLocalDpi xmlns:a14="http://schemas.microsoft.com/office/drawing/2010/main" val="0"/>
              </a:ext>
            </a:extLst>
          </a:blip>
          <a:srcRect l="9286" t="50000" r="50476" b="10546"/>
          <a:stretch/>
        </p:blipFill>
        <p:spPr>
          <a:xfrm>
            <a:off x="4878279" y="4828733"/>
            <a:ext cx="1047002" cy="1026611"/>
          </a:xfrm>
          <a:prstGeom prst="rect">
            <a:avLst/>
          </a:prstGeom>
        </p:spPr>
      </p:pic>
      <p:pic>
        <p:nvPicPr>
          <p:cNvPr id="41" name="Picture 40">
            <a:extLst>
              <a:ext uri="{FF2B5EF4-FFF2-40B4-BE49-F238E27FC236}">
                <a16:creationId xmlns:a16="http://schemas.microsoft.com/office/drawing/2014/main" id="{7DEF278D-2A76-856B-C44D-516E803410AA}"/>
              </a:ext>
            </a:extLst>
          </p:cNvPr>
          <p:cNvPicPr>
            <a:picLocks noChangeAspect="1"/>
          </p:cNvPicPr>
          <p:nvPr/>
        </p:nvPicPr>
        <p:blipFill>
          <a:blip r:embed="rId14"/>
          <a:stretch>
            <a:fillRect/>
          </a:stretch>
        </p:blipFill>
        <p:spPr>
          <a:xfrm>
            <a:off x="917094" y="483959"/>
            <a:ext cx="6086083" cy="2033830"/>
          </a:xfrm>
          <a:prstGeom prst="rect">
            <a:avLst/>
          </a:prstGeom>
        </p:spPr>
      </p:pic>
      <p:pic>
        <p:nvPicPr>
          <p:cNvPr id="42" name="Picture 41">
            <a:extLst>
              <a:ext uri="{FF2B5EF4-FFF2-40B4-BE49-F238E27FC236}">
                <a16:creationId xmlns:a16="http://schemas.microsoft.com/office/drawing/2014/main" id="{BB380082-1618-9569-207B-B64F4A77C6C6}"/>
              </a:ext>
            </a:extLst>
          </p:cNvPr>
          <p:cNvPicPr>
            <a:picLocks noChangeAspect="1"/>
          </p:cNvPicPr>
          <p:nvPr/>
        </p:nvPicPr>
        <p:blipFill>
          <a:blip r:embed="rId15"/>
          <a:stretch>
            <a:fillRect/>
          </a:stretch>
        </p:blipFill>
        <p:spPr>
          <a:xfrm>
            <a:off x="6245571" y="1617532"/>
            <a:ext cx="6827412" cy="1800513"/>
          </a:xfrm>
          <a:prstGeom prst="rect">
            <a:avLst/>
          </a:prstGeom>
        </p:spPr>
      </p:pic>
      <p:pic>
        <p:nvPicPr>
          <p:cNvPr id="30" name="Picture 29" descr="A cartoon of a basket&#10;&#10;Description automatically generated with low confidence">
            <a:extLst>
              <a:ext uri="{FF2B5EF4-FFF2-40B4-BE49-F238E27FC236}">
                <a16:creationId xmlns:a16="http://schemas.microsoft.com/office/drawing/2014/main" id="{249C950E-5665-3EDB-3D00-B0403C0002B6}"/>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833">
                        <a14:foregroundMark x1="90833" y1="38917" x2="90500" y2="41250"/>
                      </a14:backgroundRemoval>
                    </a14:imgEffect>
                  </a14:imgLayer>
                </a14:imgProps>
              </a:ext>
              <a:ext uri="{28A0092B-C50C-407E-A947-70E740481C1C}">
                <a14:useLocalDpi xmlns:a14="http://schemas.microsoft.com/office/drawing/2010/main" val="0"/>
              </a:ext>
            </a:extLst>
          </a:blip>
          <a:srcRect l="10105" t="41925" r="7257" b="11592"/>
          <a:stretch/>
        </p:blipFill>
        <p:spPr>
          <a:xfrm>
            <a:off x="7020101" y="5484354"/>
            <a:ext cx="2259295" cy="1224834"/>
          </a:xfrm>
          <a:prstGeom prst="rect">
            <a:avLst/>
          </a:prstGeom>
        </p:spPr>
      </p:pic>
      <p:pic>
        <p:nvPicPr>
          <p:cNvPr id="43" name="PA_59afa2ffbebc8">
            <a:hlinkClick r:id="" action="ppaction://media"/>
            <a:extLst>
              <a:ext uri="{FF2B5EF4-FFF2-40B4-BE49-F238E27FC236}">
                <a16:creationId xmlns:a16="http://schemas.microsoft.com/office/drawing/2014/main" id="{6BBB279A-A178-B88D-4FE6-CA362ABCC061}"/>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1193255" y="3961236"/>
            <a:ext cx="608092" cy="608092"/>
          </a:xfrm>
          <a:prstGeom prst="rect">
            <a:avLst/>
          </a:prstGeom>
        </p:spPr>
      </p:pic>
      <p:sp>
        <p:nvSpPr>
          <p:cNvPr id="2" name="Arrow: Right 1">
            <a:hlinkClick r:id="rId17" action="ppaction://hlinksldjump"/>
            <a:extLst>
              <a:ext uri="{FF2B5EF4-FFF2-40B4-BE49-F238E27FC236}">
                <a16:creationId xmlns:a16="http://schemas.microsoft.com/office/drawing/2014/main" id="{7EDEBD3D-B985-CAE6-D178-323312FC44B9}"/>
              </a:ext>
            </a:extLst>
          </p:cNvPr>
          <p:cNvSpPr/>
          <p:nvPr/>
        </p:nvSpPr>
        <p:spPr>
          <a:xfrm>
            <a:off x="10948770" y="322415"/>
            <a:ext cx="652272" cy="3230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vi-VN" sz="1200">
              <a:solidFill>
                <a:prstClr val="white"/>
              </a:solidFill>
              <a:latin typeface="Arial" panose="020B0604020202020204" pitchFamily="34" charset="0"/>
            </a:endParaRPr>
          </a:p>
        </p:txBody>
      </p:sp>
    </p:spTree>
    <p:extLst>
      <p:ext uri="{BB962C8B-B14F-4D97-AF65-F5344CB8AC3E}">
        <p14:creationId xmlns:p14="http://schemas.microsoft.com/office/powerpoint/2010/main" val="1870403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
                                        </p:tgtEl>
                                        <p:attrNameLst>
                                          <p:attrName>r</p:attrName>
                                        </p:attrNameLst>
                                      </p:cBhvr>
                                    </p:animRot>
                                    <p:animRot by="-240000">
                                      <p:cBhvr>
                                        <p:cTn id="9" dur="200" fill="hold">
                                          <p:stCondLst>
                                            <p:cond delay="200"/>
                                          </p:stCondLst>
                                        </p:cTn>
                                        <p:tgtEl>
                                          <p:spTgt spid="20"/>
                                        </p:tgtEl>
                                        <p:attrNameLst>
                                          <p:attrName>r</p:attrName>
                                        </p:attrNameLst>
                                      </p:cBhvr>
                                    </p:animRot>
                                    <p:animRot by="240000">
                                      <p:cBhvr>
                                        <p:cTn id="10" dur="200" fill="hold">
                                          <p:stCondLst>
                                            <p:cond delay="400"/>
                                          </p:stCondLst>
                                        </p:cTn>
                                        <p:tgtEl>
                                          <p:spTgt spid="20"/>
                                        </p:tgtEl>
                                        <p:attrNameLst>
                                          <p:attrName>r</p:attrName>
                                        </p:attrNameLst>
                                      </p:cBhvr>
                                    </p:animRot>
                                    <p:animRot by="-240000">
                                      <p:cBhvr>
                                        <p:cTn id="11" dur="200" fill="hold">
                                          <p:stCondLst>
                                            <p:cond delay="600"/>
                                          </p:stCondLst>
                                        </p:cTn>
                                        <p:tgtEl>
                                          <p:spTgt spid="20"/>
                                        </p:tgtEl>
                                        <p:attrNameLst>
                                          <p:attrName>r</p:attrName>
                                        </p:attrNameLst>
                                      </p:cBhvr>
                                    </p:animRot>
                                    <p:animRot by="120000">
                                      <p:cBhvr>
                                        <p:cTn id="12" dur="200" fill="hold">
                                          <p:stCondLst>
                                            <p:cond delay="800"/>
                                          </p:stCondLst>
                                        </p:cTn>
                                        <p:tgtEl>
                                          <p:spTgt spid="2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8"/>
                                        </p:tgtEl>
                                        <p:attrNameLst>
                                          <p:attrName>r</p:attrName>
                                        </p:attrNameLst>
                                      </p:cBhvr>
                                    </p:animRot>
                                    <p:animRot by="-240000">
                                      <p:cBhvr>
                                        <p:cTn id="15" dur="200" fill="hold">
                                          <p:stCondLst>
                                            <p:cond delay="200"/>
                                          </p:stCondLst>
                                        </p:cTn>
                                        <p:tgtEl>
                                          <p:spTgt spid="18"/>
                                        </p:tgtEl>
                                        <p:attrNameLst>
                                          <p:attrName>r</p:attrName>
                                        </p:attrNameLst>
                                      </p:cBhvr>
                                    </p:animRot>
                                    <p:animRot by="240000">
                                      <p:cBhvr>
                                        <p:cTn id="16" dur="200" fill="hold">
                                          <p:stCondLst>
                                            <p:cond delay="400"/>
                                          </p:stCondLst>
                                        </p:cTn>
                                        <p:tgtEl>
                                          <p:spTgt spid="18"/>
                                        </p:tgtEl>
                                        <p:attrNameLst>
                                          <p:attrName>r</p:attrName>
                                        </p:attrNameLst>
                                      </p:cBhvr>
                                    </p:animRot>
                                    <p:animRot by="-240000">
                                      <p:cBhvr>
                                        <p:cTn id="17" dur="200" fill="hold">
                                          <p:stCondLst>
                                            <p:cond delay="600"/>
                                          </p:stCondLst>
                                        </p:cTn>
                                        <p:tgtEl>
                                          <p:spTgt spid="18"/>
                                        </p:tgtEl>
                                        <p:attrNameLst>
                                          <p:attrName>r</p:attrName>
                                        </p:attrNameLst>
                                      </p:cBhvr>
                                    </p:animRot>
                                    <p:animRot by="120000">
                                      <p:cBhvr>
                                        <p:cTn id="18"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
                    </p:tgtEl>
                  </p:cond>
                </p:stCondLst>
                <p:endSync evt="end" delay="0">
                  <p:rtn val="all"/>
                </p:endSync>
                <p:childTnLst>
                  <p:par>
                    <p:cTn id="20" fill="hold">
                      <p:stCondLst>
                        <p:cond delay="0"/>
                      </p:stCondLst>
                      <p:childTnLst>
                        <p:par>
                          <p:cTn id="21" fill="hold">
                            <p:stCondLst>
                              <p:cond delay="0"/>
                            </p:stCondLst>
                            <p:childTnLst>
                              <p:par>
                                <p:cTn id="22" presetID="49" presetClass="path" presetSubtype="0" accel="50000" decel="50000" fill="hold" nodeType="withEffect">
                                  <p:stCondLst>
                                    <p:cond delay="0"/>
                                  </p:stCondLst>
                                  <p:childTnLst>
                                    <p:animMotion origin="layout" path="M 0.00156 -0.01575 L 0.23854 0.02083 " pathEditMode="relative" rAng="0" ptsTypes="AA">
                                      <p:cBhvr>
                                        <p:cTn id="23" dur="2000" fill="hold"/>
                                        <p:tgtEl>
                                          <p:spTgt spid="20"/>
                                        </p:tgtEl>
                                        <p:attrNameLst>
                                          <p:attrName>ppt_x</p:attrName>
                                          <p:attrName>ppt_y</p:attrName>
                                        </p:attrNameLst>
                                      </p:cBhvr>
                                      <p:rCtr x="11849" y="1829"/>
                                    </p:animMotion>
                                  </p:childTnLst>
                                  <p:subTnLst>
                                    <p:audio>
                                      <p:cMediaNode>
                                        <p:cTn display="0" masterRel="sameClick">
                                          <p:stCondLst>
                                            <p:cond evt="begin" delay="0">
                                              <p:tn val="22"/>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20"/>
                  </p:tgtEl>
                </p:cond>
              </p:nextCondLst>
            </p:seq>
            <p:seq concurrent="1" nextAc="seek">
              <p:cTn id="24" restart="whenNotActive" fill="hold" evtFilter="cancelBubble" nodeType="interactiveSeq">
                <p:stCondLst>
                  <p:cond evt="onClick" delay="0">
                    <p:tgtEl>
                      <p:spTgt spid="18"/>
                    </p:tgtEl>
                  </p:cond>
                </p:stCondLst>
                <p:endSync evt="end" delay="0">
                  <p:rtn val="all"/>
                </p:endSync>
                <p:childTnLst>
                  <p:par>
                    <p:cTn id="25" fill="hold">
                      <p:stCondLst>
                        <p:cond delay="0"/>
                      </p:stCondLst>
                      <p:childTnLst>
                        <p:par>
                          <p:cTn id="26" fill="hold">
                            <p:stCondLst>
                              <p:cond delay="0"/>
                            </p:stCondLst>
                            <p:childTnLst>
                              <p:par>
                                <p:cTn id="27" presetID="56" presetClass="path" presetSubtype="0" accel="50000" decel="50000" fill="hold" nodeType="withEffect">
                                  <p:stCondLst>
                                    <p:cond delay="0"/>
                                  </p:stCondLst>
                                  <p:childTnLst>
                                    <p:animMotion origin="layout" path="M -1.875E-6 2.59259E-6 L 0.41758 -0.08519 " pathEditMode="relative" rAng="0" ptsTypes="AA">
                                      <p:cBhvr>
                                        <p:cTn id="28" dur="2000" fill="hold"/>
                                        <p:tgtEl>
                                          <p:spTgt spid="18"/>
                                        </p:tgtEl>
                                        <p:attrNameLst>
                                          <p:attrName>ppt_x</p:attrName>
                                          <p:attrName>ppt_y</p:attrName>
                                        </p:attrNameLst>
                                      </p:cBhvr>
                                      <p:rCtr x="20872" y="-4259"/>
                                    </p:animMotion>
                                  </p:childTnLst>
                                  <p:subTnLst>
                                    <p:audio>
                                      <p:cMediaNode vol="90000">
                                        <p:cTn display="0" masterRel="sameClick">
                                          <p:stCondLst>
                                            <p:cond evt="begin" delay="0">
                                              <p:tn val="27"/>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8"/>
                  </p:tgtEl>
                </p:cond>
              </p:nextCondLst>
            </p:seq>
            <p:audio>
              <p:cMediaNode vol="9091">
                <p:cTn id="29" fill="hold" display="0">
                  <p:stCondLst>
                    <p:cond delay="indefinite"/>
                  </p:stCondLst>
                  <p:endCondLst>
                    <p:cond evt="onStopAudio" delay="0">
                      <p:tgtEl>
                        <p:sldTgt/>
                      </p:tgtEl>
                    </p:cond>
                  </p:endCondLst>
                </p:cTn>
                <p:tgtEl>
                  <p:spTgt spid="4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41">
            <a:extLst>
              <a:ext uri="{FF2B5EF4-FFF2-40B4-BE49-F238E27FC236}">
                <a16:creationId xmlns:a16="http://schemas.microsoft.com/office/drawing/2014/main" id="{698B7258-D17A-6ABB-94FB-D1A9D56C3DCC}"/>
              </a:ext>
            </a:extLst>
          </p:cNvPr>
          <p:cNvGrpSpPr/>
          <p:nvPr/>
        </p:nvGrpSpPr>
        <p:grpSpPr>
          <a:xfrm>
            <a:off x="855586" y="213098"/>
            <a:ext cx="10045754" cy="2486274"/>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Calibri" panose="020F0502020204030204"/>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endParaRPr lang="en-US" dirty="0">
                <a:solidFill>
                  <a:prstClr val="white"/>
                </a:solidFill>
                <a:latin typeface="Calibri" panose="020F0502020204030204"/>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2723616" y="426954"/>
            <a:ext cx="6648509" cy="1938992"/>
          </a:xfrm>
          <a:prstGeom prst="rect">
            <a:avLst/>
          </a:prstGeom>
          <a:noFill/>
        </p:spPr>
        <p:txBody>
          <a:bodyPr wrap="square" rtlCol="0">
            <a:spAutoFit/>
          </a:bodyPr>
          <a:lstStyle/>
          <a:p>
            <a:pPr algn="ctr" defTabSz="914446"/>
            <a:r>
              <a:rPr lang="vi-VN" sz="4000" b="1">
                <a:solidFill>
                  <a:srgbClr val="70AD47">
                    <a:lumMod val="50000"/>
                  </a:srgbClr>
                </a:solidFill>
                <a:latin typeface="Cambria" panose="02040503050406030204" pitchFamily="18" charset="0"/>
                <a:ea typeface="Cambria" panose="02040503050406030204" pitchFamily="18" charset="0"/>
              </a:rPr>
              <a:t>Muốn tính chu vi của hình tròn ta lấy độ dài của đường kính nhân với số </a:t>
            </a:r>
            <a:r>
              <a:rPr lang="en-US" sz="4000" b="1">
                <a:solidFill>
                  <a:srgbClr val="70AD47">
                    <a:lumMod val="50000"/>
                  </a:srgbClr>
                </a:solidFill>
                <a:latin typeface="Cambria" panose="02040503050406030204" pitchFamily="18" charset="0"/>
                <a:ea typeface="Cambria" panose="02040503050406030204" pitchFamily="18" charset="0"/>
              </a:rPr>
              <a:t>....</a:t>
            </a:r>
            <a:r>
              <a:rPr lang="vi-VN" sz="4000" b="1">
                <a:solidFill>
                  <a:srgbClr val="70AD47">
                    <a:lumMod val="50000"/>
                  </a:srgbClr>
                </a:solidFill>
                <a:latin typeface="Cambria" panose="02040503050406030204" pitchFamily="18" charset="0"/>
                <a:ea typeface="Cambria" panose="02040503050406030204" pitchFamily="18" charset="0"/>
              </a:rPr>
              <a:t>.</a:t>
            </a:r>
            <a:endParaRPr lang="vi-VN" sz="4000" b="1" dirty="0" err="1">
              <a:solidFill>
                <a:srgbClr val="70AD47">
                  <a:lumMod val="50000"/>
                </a:srgbClr>
              </a:solidFill>
              <a:latin typeface="Cambria" panose="02040503050406030204" pitchFamily="18" charset="0"/>
              <a:ea typeface="Cambria" panose="02040503050406030204" pitchFamily="18" charset="0"/>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5"/>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6">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3"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7"/>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6">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528528" y="2385194"/>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8"/>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6">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687873" y="4169264"/>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9"/>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6">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2212D96-A716-5310-2D53-A99990A8A486}"/>
                  </a:ext>
                </a:extLst>
              </p:cNvPr>
              <p:cNvSpPr txBox="1"/>
              <p:nvPr/>
            </p:nvSpPr>
            <p:spPr>
              <a:xfrm>
                <a:off x="1694084" y="3368850"/>
                <a:ext cx="2127100" cy="605422"/>
              </a:xfrm>
              <a:prstGeom prst="rect">
                <a:avLst/>
              </a:prstGeom>
              <a:noFill/>
            </p:spPr>
            <p:txBody>
              <a:bodyPr wrap="square" rtlCol="0">
                <a:spAutoFit/>
              </a:bodyPr>
              <a:lstStyle/>
              <a:p>
                <a:pPr defTabSz="914446"/>
                <a14:m>
                  <m:oMathPara xmlns:m="http://schemas.openxmlformats.org/officeDocument/2006/math">
                    <m:oMathParaPr>
                      <m:jc m:val="centerGroup"/>
                    </m:oMathParaPr>
                    <m:oMath xmlns:m="http://schemas.openxmlformats.org/officeDocument/2006/math">
                      <m:r>
                        <a:rPr lang="en-US" sz="3334" b="1" i="1" dirty="0" smtClean="0">
                          <a:solidFill>
                            <a:srgbClr val="70AD47">
                              <a:lumMod val="50000"/>
                            </a:srgbClr>
                          </a:solidFill>
                          <a:latin typeface="Cambria Math" panose="02040503050406030204" pitchFamily="18" charset="0"/>
                          <a:ea typeface="Cambria" panose="02040503050406030204" pitchFamily="18" charset="0"/>
                        </a:rPr>
                        <m:t>𝟐</m:t>
                      </m:r>
                      <m:r>
                        <a:rPr lang="en-US" sz="3334" b="1" i="1" dirty="0" smtClean="0">
                          <a:solidFill>
                            <a:srgbClr val="70AD47">
                              <a:lumMod val="50000"/>
                            </a:srgbClr>
                          </a:solidFill>
                          <a:latin typeface="Cambria Math" panose="02040503050406030204" pitchFamily="18" charset="0"/>
                          <a:ea typeface="Cambria" panose="02040503050406030204" pitchFamily="18" charset="0"/>
                        </a:rPr>
                        <m:t>,</m:t>
                      </m:r>
                      <m:r>
                        <a:rPr lang="en-US" sz="3334" b="1" i="1" dirty="0" smtClean="0">
                          <a:solidFill>
                            <a:srgbClr val="70AD47">
                              <a:lumMod val="50000"/>
                            </a:srgbClr>
                          </a:solidFill>
                          <a:latin typeface="Cambria Math" panose="02040503050406030204" pitchFamily="18" charset="0"/>
                          <a:ea typeface="Cambria" panose="02040503050406030204" pitchFamily="18" charset="0"/>
                        </a:rPr>
                        <m:t>𝟐𝟒</m:t>
                      </m:r>
                    </m:oMath>
                  </m:oMathPara>
                </a14:m>
                <a:endParaRPr lang="vi-VN" sz="3334" b="1" dirty="0">
                  <a:solidFill>
                    <a:srgbClr val="70AD47">
                      <a:lumMod val="50000"/>
                    </a:srgbClr>
                  </a:solidFill>
                  <a:latin typeface="Cambria" panose="02040503050406030204" pitchFamily="18" charset="0"/>
                  <a:ea typeface="Cambria" panose="02040503050406030204" pitchFamily="18" charset="0"/>
                </a:endParaRPr>
              </a:p>
            </p:txBody>
          </p:sp>
        </mc:Choice>
        <mc:Fallback xmlns="">
          <p:sp>
            <p:nvSpPr>
              <p:cNvPr id="35" name="TextBox 34">
                <a:extLst>
                  <a:ext uri="{FF2B5EF4-FFF2-40B4-BE49-F238E27FC236}">
                    <a16:creationId xmlns:a16="http://schemas.microsoft.com/office/drawing/2014/main" id="{E2212D96-A716-5310-2D53-A99990A8A486}"/>
                  </a:ext>
                </a:extLst>
              </p:cNvPr>
              <p:cNvSpPr txBox="1">
                <a:spLocks noRot="1" noChangeAspect="1" noMove="1" noResize="1" noEditPoints="1" noAdjustHandles="1" noChangeArrowheads="1" noChangeShapeType="1" noTextEdit="1"/>
              </p:cNvSpPr>
              <p:nvPr/>
            </p:nvSpPr>
            <p:spPr>
              <a:xfrm>
                <a:off x="1694084" y="3368850"/>
                <a:ext cx="2127100" cy="60542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982EA57-78B7-A5FC-696E-76843D5D6AB2}"/>
                  </a:ext>
                </a:extLst>
              </p:cNvPr>
              <p:cNvSpPr txBox="1"/>
              <p:nvPr/>
            </p:nvSpPr>
            <p:spPr>
              <a:xfrm>
                <a:off x="1707735" y="5093284"/>
                <a:ext cx="2127100" cy="605422"/>
              </a:xfrm>
              <a:prstGeom prst="rect">
                <a:avLst/>
              </a:prstGeom>
              <a:noFill/>
            </p:spPr>
            <p:txBody>
              <a:bodyPr wrap="square" rtlCol="0">
                <a:spAutoFit/>
              </a:bodyPr>
              <a:lstStyle/>
              <a:p>
                <a:pPr defTabSz="914446"/>
                <a14:m>
                  <m:oMathPara xmlns:m="http://schemas.openxmlformats.org/officeDocument/2006/math">
                    <m:oMathParaPr>
                      <m:jc m:val="centerGroup"/>
                    </m:oMathParaPr>
                    <m:oMath xmlns:m="http://schemas.openxmlformats.org/officeDocument/2006/math">
                      <m:r>
                        <a:rPr lang="en-US" sz="3334" b="1" i="1" dirty="0" smtClean="0">
                          <a:solidFill>
                            <a:srgbClr val="70AD47">
                              <a:lumMod val="50000"/>
                            </a:srgbClr>
                          </a:solidFill>
                          <a:latin typeface="Cambria Math" panose="02040503050406030204" pitchFamily="18" charset="0"/>
                          <a:ea typeface="Cambria" panose="02040503050406030204" pitchFamily="18" charset="0"/>
                        </a:rPr>
                        <m:t>𝟑</m:t>
                      </m:r>
                      <m:r>
                        <a:rPr lang="en-US" sz="3334" b="1" i="1" dirty="0" smtClean="0">
                          <a:solidFill>
                            <a:srgbClr val="70AD47">
                              <a:lumMod val="50000"/>
                            </a:srgbClr>
                          </a:solidFill>
                          <a:latin typeface="Cambria Math" panose="02040503050406030204" pitchFamily="18" charset="0"/>
                          <a:ea typeface="Cambria" panose="02040503050406030204" pitchFamily="18" charset="0"/>
                        </a:rPr>
                        <m:t>,</m:t>
                      </m:r>
                      <m:r>
                        <a:rPr lang="en-US" sz="3334" b="1" i="1" dirty="0" smtClean="0">
                          <a:solidFill>
                            <a:srgbClr val="70AD47">
                              <a:lumMod val="50000"/>
                            </a:srgbClr>
                          </a:solidFill>
                          <a:latin typeface="Cambria Math" panose="02040503050406030204" pitchFamily="18" charset="0"/>
                          <a:ea typeface="Cambria" panose="02040503050406030204" pitchFamily="18" charset="0"/>
                        </a:rPr>
                        <m:t>𝟐𝟒</m:t>
                      </m:r>
                    </m:oMath>
                  </m:oMathPara>
                </a14:m>
                <a:endParaRPr lang="vi-VN" sz="3334" b="1" dirty="0">
                  <a:solidFill>
                    <a:srgbClr val="70AD47">
                      <a:lumMod val="50000"/>
                    </a:srgbClr>
                  </a:solidFill>
                  <a:latin typeface="Cambria" panose="02040503050406030204" pitchFamily="18" charset="0"/>
                  <a:ea typeface="Cambria" panose="02040503050406030204" pitchFamily="18" charset="0"/>
                </a:endParaRPr>
              </a:p>
            </p:txBody>
          </p:sp>
        </mc:Choice>
        <mc:Fallback xmlns="">
          <p:sp>
            <p:nvSpPr>
              <p:cNvPr id="36" name="TextBox 35">
                <a:extLst>
                  <a:ext uri="{FF2B5EF4-FFF2-40B4-BE49-F238E27FC236}">
                    <a16:creationId xmlns:a16="http://schemas.microsoft.com/office/drawing/2014/main" id="{1982EA57-78B7-A5FC-696E-76843D5D6AB2}"/>
                  </a:ext>
                </a:extLst>
              </p:cNvPr>
              <p:cNvSpPr txBox="1">
                <a:spLocks noRot="1" noChangeAspect="1" noMove="1" noResize="1" noEditPoints="1" noAdjustHandles="1" noChangeArrowheads="1" noChangeShapeType="1" noTextEdit="1"/>
              </p:cNvSpPr>
              <p:nvPr/>
            </p:nvSpPr>
            <p:spPr>
              <a:xfrm>
                <a:off x="1707735" y="5093284"/>
                <a:ext cx="2127100" cy="60542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D9DEDF9-D60D-CA8F-8136-DD53E455128F}"/>
                  </a:ext>
                </a:extLst>
              </p:cNvPr>
              <p:cNvSpPr txBox="1"/>
              <p:nvPr/>
            </p:nvSpPr>
            <p:spPr>
              <a:xfrm>
                <a:off x="7405646" y="3290792"/>
                <a:ext cx="2127100" cy="605422"/>
              </a:xfrm>
              <a:prstGeom prst="rect">
                <a:avLst/>
              </a:prstGeom>
              <a:noFill/>
            </p:spPr>
            <p:txBody>
              <a:bodyPr wrap="square" rtlCol="0">
                <a:spAutoFit/>
              </a:bodyPr>
              <a:lstStyle/>
              <a:p>
                <a:pPr defTabSz="914446"/>
                <a14:m>
                  <m:oMathPara xmlns:m="http://schemas.openxmlformats.org/officeDocument/2006/math">
                    <m:oMathParaPr>
                      <m:jc m:val="centerGroup"/>
                    </m:oMathParaPr>
                    <m:oMath xmlns:m="http://schemas.openxmlformats.org/officeDocument/2006/math">
                      <m:r>
                        <a:rPr lang="en-US" sz="3334" b="1" i="1" dirty="0" smtClean="0">
                          <a:solidFill>
                            <a:srgbClr val="70AD47">
                              <a:lumMod val="50000"/>
                            </a:srgbClr>
                          </a:solidFill>
                          <a:latin typeface="Cambria Math" panose="02040503050406030204" pitchFamily="18" charset="0"/>
                          <a:ea typeface="Cambria" panose="02040503050406030204" pitchFamily="18" charset="0"/>
                        </a:rPr>
                        <m:t>𝟑</m:t>
                      </m:r>
                      <m:r>
                        <a:rPr lang="en-US" sz="3334" b="1" i="1" dirty="0" smtClean="0">
                          <a:solidFill>
                            <a:srgbClr val="70AD47">
                              <a:lumMod val="50000"/>
                            </a:srgbClr>
                          </a:solidFill>
                          <a:latin typeface="Cambria Math" panose="02040503050406030204" pitchFamily="18" charset="0"/>
                          <a:ea typeface="Cambria" panose="02040503050406030204" pitchFamily="18" charset="0"/>
                        </a:rPr>
                        <m:t>,</m:t>
                      </m:r>
                      <m:r>
                        <a:rPr lang="en-US" sz="3334" b="1" i="1" dirty="0" smtClean="0">
                          <a:solidFill>
                            <a:srgbClr val="70AD47">
                              <a:lumMod val="50000"/>
                            </a:srgbClr>
                          </a:solidFill>
                          <a:latin typeface="Cambria Math" panose="02040503050406030204" pitchFamily="18" charset="0"/>
                          <a:ea typeface="Cambria" panose="02040503050406030204" pitchFamily="18" charset="0"/>
                        </a:rPr>
                        <m:t>𝟏𝟒</m:t>
                      </m:r>
                    </m:oMath>
                  </m:oMathPara>
                </a14:m>
                <a:endParaRPr lang="vi-VN" sz="3334" b="1" dirty="0">
                  <a:solidFill>
                    <a:srgbClr val="70AD47">
                      <a:lumMod val="50000"/>
                    </a:srgbClr>
                  </a:solidFill>
                  <a:latin typeface="Cambria" panose="02040503050406030204" pitchFamily="18" charset="0"/>
                  <a:ea typeface="Cambria" panose="02040503050406030204" pitchFamily="18" charset="0"/>
                </a:endParaRPr>
              </a:p>
            </p:txBody>
          </p:sp>
        </mc:Choice>
        <mc:Fallback xmlns="">
          <p:sp>
            <p:nvSpPr>
              <p:cNvPr id="37" name="TextBox 36">
                <a:extLst>
                  <a:ext uri="{FF2B5EF4-FFF2-40B4-BE49-F238E27FC236}">
                    <a16:creationId xmlns:a16="http://schemas.microsoft.com/office/drawing/2014/main" id="{CD9DEDF9-D60D-CA8F-8136-DD53E455128F}"/>
                  </a:ext>
                </a:extLst>
              </p:cNvPr>
              <p:cNvSpPr txBox="1">
                <a:spLocks noRot="1" noChangeAspect="1" noMove="1" noResize="1" noEditPoints="1" noAdjustHandles="1" noChangeArrowheads="1" noChangeShapeType="1" noTextEdit="1"/>
              </p:cNvSpPr>
              <p:nvPr/>
            </p:nvSpPr>
            <p:spPr>
              <a:xfrm>
                <a:off x="7405646" y="3290792"/>
                <a:ext cx="2127100" cy="605422"/>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A0AD589-F338-4048-6B2C-EC2C7510BEE3}"/>
                  </a:ext>
                </a:extLst>
              </p:cNvPr>
              <p:cNvSpPr txBox="1"/>
              <p:nvPr/>
            </p:nvSpPr>
            <p:spPr>
              <a:xfrm>
                <a:off x="7922597" y="5037777"/>
                <a:ext cx="1405117" cy="605422"/>
              </a:xfrm>
              <a:prstGeom prst="rect">
                <a:avLst/>
              </a:prstGeom>
              <a:noFill/>
            </p:spPr>
            <p:txBody>
              <a:bodyPr wrap="square" rtlCol="0">
                <a:spAutoFit/>
              </a:bodyPr>
              <a:lstStyle/>
              <a:p>
                <a:pPr defTabSz="914446"/>
                <a14:m>
                  <m:oMathPara xmlns:m="http://schemas.openxmlformats.org/officeDocument/2006/math">
                    <m:oMathParaPr>
                      <m:jc m:val="centerGroup"/>
                    </m:oMathParaPr>
                    <m:oMath xmlns:m="http://schemas.openxmlformats.org/officeDocument/2006/math">
                      <m:r>
                        <a:rPr lang="en-US" sz="3334" b="1" i="1" dirty="0" smtClean="0">
                          <a:solidFill>
                            <a:srgbClr val="70AD47">
                              <a:lumMod val="50000"/>
                            </a:srgbClr>
                          </a:solidFill>
                          <a:latin typeface="Cambria Math" panose="02040503050406030204" pitchFamily="18" charset="0"/>
                          <a:ea typeface="Cambria" panose="02040503050406030204" pitchFamily="18" charset="0"/>
                        </a:rPr>
                        <m:t>𝟑</m:t>
                      </m:r>
                      <m:r>
                        <a:rPr lang="en-US" sz="3334" b="1" i="1" dirty="0" smtClean="0">
                          <a:solidFill>
                            <a:srgbClr val="70AD47">
                              <a:lumMod val="50000"/>
                            </a:srgbClr>
                          </a:solidFill>
                          <a:latin typeface="Cambria Math" panose="02040503050406030204" pitchFamily="18" charset="0"/>
                          <a:ea typeface="Cambria" panose="02040503050406030204" pitchFamily="18" charset="0"/>
                        </a:rPr>
                        <m:t>,</m:t>
                      </m:r>
                      <m:r>
                        <a:rPr lang="en-US" sz="3334" b="1" i="1" dirty="0" smtClean="0">
                          <a:solidFill>
                            <a:srgbClr val="70AD47">
                              <a:lumMod val="50000"/>
                            </a:srgbClr>
                          </a:solidFill>
                          <a:latin typeface="Cambria Math" panose="02040503050406030204" pitchFamily="18" charset="0"/>
                          <a:ea typeface="Cambria" panose="02040503050406030204" pitchFamily="18" charset="0"/>
                        </a:rPr>
                        <m:t>𝟒</m:t>
                      </m:r>
                    </m:oMath>
                  </m:oMathPara>
                </a14:m>
                <a:endParaRPr lang="vi-VN" sz="3334" b="1" dirty="0">
                  <a:solidFill>
                    <a:srgbClr val="70AD47">
                      <a:lumMod val="50000"/>
                    </a:srgbClr>
                  </a:solidFill>
                  <a:latin typeface="Cambria" panose="02040503050406030204" pitchFamily="18" charset="0"/>
                  <a:ea typeface="Cambria" panose="02040503050406030204" pitchFamily="18" charset="0"/>
                </a:endParaRPr>
              </a:p>
            </p:txBody>
          </p:sp>
        </mc:Choice>
        <mc:Fallback xmlns="">
          <p:sp>
            <p:nvSpPr>
              <p:cNvPr id="38" name="TextBox 37">
                <a:extLst>
                  <a:ext uri="{FF2B5EF4-FFF2-40B4-BE49-F238E27FC236}">
                    <a16:creationId xmlns:a16="http://schemas.microsoft.com/office/drawing/2014/main" id="{7A0AD589-F338-4048-6B2C-EC2C7510BEE3}"/>
                  </a:ext>
                </a:extLst>
              </p:cNvPr>
              <p:cNvSpPr txBox="1">
                <a:spLocks noRot="1" noChangeAspect="1" noMove="1" noResize="1" noEditPoints="1" noAdjustHandles="1" noChangeArrowheads="1" noChangeShapeType="1" noTextEdit="1"/>
              </p:cNvSpPr>
              <p:nvPr/>
            </p:nvSpPr>
            <p:spPr>
              <a:xfrm>
                <a:off x="7922597" y="5037777"/>
                <a:ext cx="1405117" cy="605422"/>
              </a:xfrm>
              <a:prstGeom prst="rect">
                <a:avLst/>
              </a:prstGeom>
              <a:blipFill>
                <a:blip r:embed="rId13"/>
                <a:stretch>
                  <a:fillRect/>
                </a:stretch>
              </a:blipFill>
            </p:spPr>
            <p:txBody>
              <a:bodyPr/>
              <a:lstStyle/>
              <a:p>
                <a:r>
                  <a:rPr lang="en-US">
                    <a:noFill/>
                  </a:rPr>
                  <a:t> </a:t>
                </a:r>
              </a:p>
            </p:txBody>
          </p:sp>
        </mc:Fallback>
      </mc:AlternateContent>
      <p:pic>
        <p:nvPicPr>
          <p:cNvPr id="25" name="Picture 24" descr="Icon&#10;&#10;Description automatically generated">
            <a:hlinkClick r:id="rId14"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800000">
            <a:off x="11110058" y="6212792"/>
            <a:ext cx="967327" cy="483664"/>
          </a:xfrm>
          <a:prstGeom prst="rect">
            <a:avLst/>
          </a:prstGeom>
          <a:solidFill>
            <a:schemeClr val="accent6">
              <a:lumMod val="50000"/>
            </a:schemeClr>
          </a:solidFill>
        </p:spPr>
      </p:pic>
      <p:pic>
        <p:nvPicPr>
          <p:cNvPr id="52" name="Picture 51" descr="A green tick and red x&#10;&#10;Description automatically generated with medium confidence">
            <a:extLst>
              <a:ext uri="{FF2B5EF4-FFF2-40B4-BE49-F238E27FC236}">
                <a16:creationId xmlns:a16="http://schemas.microsoft.com/office/drawing/2014/main" id="{B045D3A6-C573-D179-B4D6-D4078F1B25CC}"/>
              </a:ext>
            </a:extLst>
          </p:cNvPr>
          <p:cNvPicPr>
            <a:picLocks noChangeAspect="1"/>
          </p:cNvPicPr>
          <p:nvPr/>
        </p:nvPicPr>
        <p:blipFill rotWithShape="1">
          <a:blip r:embed="rId16">
            <a:extLst>
              <a:ext uri="{28A0092B-C50C-407E-A947-70E740481C1C}">
                <a14:useLocalDpi xmlns:a14="http://schemas.microsoft.com/office/drawing/2010/main" val="0"/>
              </a:ext>
            </a:extLst>
          </a:blip>
          <a:srcRect r="52143"/>
          <a:stretch/>
        </p:blipFill>
        <p:spPr>
          <a:xfrm>
            <a:off x="9556654" y="2771462"/>
            <a:ext cx="1446729" cy="1509361"/>
          </a:xfrm>
          <a:prstGeom prst="rect">
            <a:avLst/>
          </a:prstGeom>
        </p:spPr>
      </p:pic>
      <p:pic>
        <p:nvPicPr>
          <p:cNvPr id="54" name="Picture 53" descr="A green tick and red x&#10;&#10;Description automatically generated with medium confidence">
            <a:extLst>
              <a:ext uri="{FF2B5EF4-FFF2-40B4-BE49-F238E27FC236}">
                <a16:creationId xmlns:a16="http://schemas.microsoft.com/office/drawing/2014/main" id="{5E8EFE26-6410-F5A4-CA4F-6654D6F7CA73}"/>
              </a:ext>
            </a:extLst>
          </p:cNvPr>
          <p:cNvPicPr>
            <a:picLocks noChangeAspect="1"/>
          </p:cNvPicPr>
          <p:nvPr/>
        </p:nvPicPr>
        <p:blipFill rotWithShape="1">
          <a:blip r:embed="rId16">
            <a:extLst>
              <a:ext uri="{28A0092B-C50C-407E-A947-70E740481C1C}">
                <a14:useLocalDpi xmlns:a14="http://schemas.microsoft.com/office/drawing/2010/main" val="0"/>
              </a:ext>
            </a:extLst>
          </a:blip>
          <a:srcRect l="56228"/>
          <a:stretch/>
        </p:blipFill>
        <p:spPr>
          <a:xfrm>
            <a:off x="3727454" y="2830194"/>
            <a:ext cx="1317950" cy="1503355"/>
          </a:xfrm>
          <a:prstGeom prst="rect">
            <a:avLst/>
          </a:prstGeom>
        </p:spPr>
      </p:pic>
      <p:pic>
        <p:nvPicPr>
          <p:cNvPr id="55" name="Picture 54" descr="A green tick and red x&#10;&#10;Description automatically generated with medium confidence">
            <a:extLst>
              <a:ext uri="{FF2B5EF4-FFF2-40B4-BE49-F238E27FC236}">
                <a16:creationId xmlns:a16="http://schemas.microsoft.com/office/drawing/2014/main" id="{CA182F22-F20C-3388-4408-6A1B8BA5CDA3}"/>
              </a:ext>
            </a:extLst>
          </p:cNvPr>
          <p:cNvPicPr>
            <a:picLocks noChangeAspect="1"/>
          </p:cNvPicPr>
          <p:nvPr/>
        </p:nvPicPr>
        <p:blipFill rotWithShape="1">
          <a:blip r:embed="rId16">
            <a:extLst>
              <a:ext uri="{28A0092B-C50C-407E-A947-70E740481C1C}">
                <a14:useLocalDpi xmlns:a14="http://schemas.microsoft.com/office/drawing/2010/main" val="0"/>
              </a:ext>
            </a:extLst>
          </a:blip>
          <a:srcRect l="56228"/>
          <a:stretch/>
        </p:blipFill>
        <p:spPr>
          <a:xfrm>
            <a:off x="3316740" y="4802324"/>
            <a:ext cx="1317950" cy="1503355"/>
          </a:xfrm>
          <a:prstGeom prst="rect">
            <a:avLst/>
          </a:prstGeom>
        </p:spPr>
      </p:pic>
      <p:pic>
        <p:nvPicPr>
          <p:cNvPr id="56" name="Picture 55" descr="A green tick and red x&#10;&#10;Description automatically generated with medium confidence">
            <a:extLst>
              <a:ext uri="{FF2B5EF4-FFF2-40B4-BE49-F238E27FC236}">
                <a16:creationId xmlns:a16="http://schemas.microsoft.com/office/drawing/2014/main" id="{BED74477-DCDA-5B20-CA25-5095EE272623}"/>
              </a:ext>
            </a:extLst>
          </p:cNvPr>
          <p:cNvPicPr>
            <a:picLocks noChangeAspect="1"/>
          </p:cNvPicPr>
          <p:nvPr/>
        </p:nvPicPr>
        <p:blipFill rotWithShape="1">
          <a:blip r:embed="rId16">
            <a:extLst>
              <a:ext uri="{28A0092B-C50C-407E-A947-70E740481C1C}">
                <a14:useLocalDpi xmlns:a14="http://schemas.microsoft.com/office/drawing/2010/main" val="0"/>
              </a:ext>
            </a:extLst>
          </a:blip>
          <a:srcRect l="56228"/>
          <a:stretch/>
        </p:blipFill>
        <p:spPr>
          <a:xfrm>
            <a:off x="9560498" y="4549831"/>
            <a:ext cx="1317950" cy="1503355"/>
          </a:xfrm>
          <a:prstGeom prst="rect">
            <a:avLst/>
          </a:prstGeom>
        </p:spPr>
      </p:pic>
    </p:spTree>
    <p:extLst>
      <p:ext uri="{BB962C8B-B14F-4D97-AF65-F5344CB8AC3E}">
        <p14:creationId xmlns:p14="http://schemas.microsoft.com/office/powerpoint/2010/main" val="267236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barn(inVertical)">
                                      <p:cBhvr>
                                        <p:cTn id="10" dur="5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1000"/>
                                        <p:tgtEl>
                                          <p:spTgt spid="48"/>
                                        </p:tgtEl>
                                      </p:cBhvr>
                                    </p:animEffect>
                                    <p:anim calcmode="lin" valueType="num">
                                      <p:cBhvr>
                                        <p:cTn id="14" dur="1000" fill="hold"/>
                                        <p:tgtEl>
                                          <p:spTgt spid="48"/>
                                        </p:tgtEl>
                                        <p:attrNameLst>
                                          <p:attrName>ppt_x</p:attrName>
                                        </p:attrNameLst>
                                      </p:cBhvr>
                                      <p:tavLst>
                                        <p:tav tm="0">
                                          <p:val>
                                            <p:strVal val="#ppt_x"/>
                                          </p:val>
                                        </p:tav>
                                        <p:tav tm="100000">
                                          <p:val>
                                            <p:strVal val="#ppt_x"/>
                                          </p:val>
                                        </p:tav>
                                      </p:tavLst>
                                    </p:anim>
                                    <p:anim calcmode="lin" valueType="num">
                                      <p:cBhvr>
                                        <p:cTn id="15" dur="1000" fill="hold"/>
                                        <p:tgtEl>
                                          <p:spTgt spid="4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1000"/>
                                        <p:tgtEl>
                                          <p:spTgt spid="36"/>
                                        </p:tgtEl>
                                      </p:cBhvr>
                                    </p:animEffect>
                                    <p:anim calcmode="lin" valueType="num">
                                      <p:cBhvr>
                                        <p:cTn id="19" dur="1000" fill="hold"/>
                                        <p:tgtEl>
                                          <p:spTgt spid="36"/>
                                        </p:tgtEl>
                                        <p:attrNameLst>
                                          <p:attrName>ppt_x</p:attrName>
                                        </p:attrNameLst>
                                      </p:cBhvr>
                                      <p:tavLst>
                                        <p:tav tm="0">
                                          <p:val>
                                            <p:strVal val="#ppt_x"/>
                                          </p:val>
                                        </p:tav>
                                        <p:tav tm="100000">
                                          <p:val>
                                            <p:strVal val="#ppt_x"/>
                                          </p:val>
                                        </p:tav>
                                      </p:tavLst>
                                    </p:anim>
                                    <p:anim calcmode="lin" valueType="num">
                                      <p:cBhvr>
                                        <p:cTn id="20" dur="1000" fill="hold"/>
                                        <p:tgtEl>
                                          <p:spTgt spid="36"/>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barn(inVertical)">
                                      <p:cBhvr>
                                        <p:cTn id="23" dur="500"/>
                                        <p:tgtEl>
                                          <p:spTgt spid="4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barn(inVertical)">
                                      <p:cBhvr>
                                        <p:cTn id="26" dur="500"/>
                                        <p:tgtEl>
                                          <p:spTgt spid="37"/>
                                        </p:tgtEl>
                                      </p:cBhvr>
                                    </p:animEffect>
                                  </p:childTnLst>
                                </p:cTn>
                              </p:par>
                              <p:par>
                                <p:cTn id="27" presetID="16" presetClass="entr" presetSubtype="21"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barn(inVertical)">
                                      <p:cBhvr>
                                        <p:cTn id="29" dur="500"/>
                                        <p:tgtEl>
                                          <p:spTgt spid="5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arn(inVertical)">
                                      <p:cBhvr>
                                        <p:cTn id="3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47"/>
                    </p:tgtEl>
                  </p:cond>
                </p:stCondLst>
                <p:endSync evt="end" delay="0">
                  <p:rtn val="all"/>
                </p:endSync>
                <p:childTnLst>
                  <p:par>
                    <p:cTn id="34" fill="hold">
                      <p:stCondLst>
                        <p:cond delay="0"/>
                      </p:stCondLst>
                      <p:childTnLst>
                        <p:par>
                          <p:cTn id="35" fill="hold">
                            <p:stCondLst>
                              <p:cond delay="0"/>
                            </p:stCondLst>
                            <p:childTnLst>
                              <p:par>
                                <p:cTn id="36" presetID="16" presetClass="entr" presetSubtype="21" fill="hold" nodeType="withEffect">
                                  <p:stCondLst>
                                    <p:cond delay="0"/>
                                  </p:stCondLst>
                                  <p:childTnLst>
                                    <p:set>
                                      <p:cBhvr>
                                        <p:cTn id="37" dur="1" fill="hold">
                                          <p:stCondLst>
                                            <p:cond delay="0"/>
                                          </p:stCondLst>
                                        </p:cTn>
                                        <p:tgtEl>
                                          <p:spTgt spid="54"/>
                                        </p:tgtEl>
                                        <p:attrNameLst>
                                          <p:attrName>style.visibility</p:attrName>
                                        </p:attrNameLst>
                                      </p:cBhvr>
                                      <p:to>
                                        <p:strVal val="visible"/>
                                      </p:to>
                                    </p:set>
                                    <p:animEffect transition="in" filter="barn(inVertical)">
                                      <p:cBhvr>
                                        <p:cTn id="38" dur="500"/>
                                        <p:tgtEl>
                                          <p:spTgt spid="54"/>
                                        </p:tgtEl>
                                      </p:cBhvr>
                                    </p:animEffect>
                                  </p:childTnLst>
                                  <p:subTnLst>
                                    <p:audio>
                                      <p:cMediaNode>
                                        <p:cTn display="0" masterRel="sameClick">
                                          <p:stCondLst>
                                            <p:cond evt="begin" delay="0">
                                              <p:tn val="36"/>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7"/>
                  </p:tgtEl>
                </p:cond>
              </p:nextCondLst>
            </p:seq>
            <p:seq concurrent="1" nextAc="seek">
              <p:cTn id="39" restart="whenNotActive" fill="hold" evtFilter="cancelBubble" nodeType="interactiveSeq">
                <p:stCondLst>
                  <p:cond evt="onClick" delay="0">
                    <p:tgtEl>
                      <p:spTgt spid="48"/>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barn(inVertical)">
                                      <p:cBhvr>
                                        <p:cTn id="44" dur="500"/>
                                        <p:tgtEl>
                                          <p:spTgt spid="55"/>
                                        </p:tgtEl>
                                      </p:cBhvr>
                                    </p:animEffect>
                                  </p:childTnLst>
                                  <p:subTnLst>
                                    <p:audio>
                                      <p:cMediaNode>
                                        <p:cTn display="0" masterRel="sameClick">
                                          <p:stCondLst>
                                            <p:cond evt="begin" delay="0">
                                              <p:tn val="42"/>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48"/>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6" presetClass="entr" presetSubtype="21"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barn(inVertical)">
                                      <p:cBhvr>
                                        <p:cTn id="50" dur="500"/>
                                        <p:tgtEl>
                                          <p:spTgt spid="52"/>
                                        </p:tgtEl>
                                      </p:cBhvr>
                                    </p:animEffect>
                                  </p:childTnLst>
                                  <p:subTnLst>
                                    <p:audio>
                                      <p:cMediaNode>
                                        <p:cTn display="0" masterRel="sameClick">
                                          <p:stCondLst>
                                            <p:cond evt="begin" delay="0">
                                              <p:tn val="4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9"/>
                  </p:tgtEl>
                </p:cond>
              </p:nextCondLst>
            </p:seq>
            <p:seq concurrent="1" nextAc="seek">
              <p:cTn id="51" restart="whenNotActive" fill="hold" evtFilter="cancelBubble" nodeType="interactiveSeq">
                <p:stCondLst>
                  <p:cond evt="onClick" delay="0">
                    <p:tgtEl>
                      <p:spTgt spid="50"/>
                    </p:tgtEl>
                  </p:cond>
                </p:stCondLst>
                <p:endSync evt="end" delay="0">
                  <p:rtn val="all"/>
                </p:endSync>
                <p:childTnLst>
                  <p:par>
                    <p:cTn id="52" fill="hold">
                      <p:stCondLst>
                        <p:cond delay="0"/>
                      </p:stCondLst>
                      <p:childTnLst>
                        <p:par>
                          <p:cTn id="53" fill="hold">
                            <p:stCondLst>
                              <p:cond delay="0"/>
                            </p:stCondLst>
                            <p:childTnLst>
                              <p:par>
                                <p:cTn id="54" presetID="16" presetClass="entr" presetSubtype="21" fill="hold" nodeType="withEffect">
                                  <p:stCondLst>
                                    <p:cond delay="0"/>
                                  </p:stCondLst>
                                  <p:childTnLst>
                                    <p:set>
                                      <p:cBhvr>
                                        <p:cTn id="55" dur="1" fill="hold">
                                          <p:stCondLst>
                                            <p:cond delay="0"/>
                                          </p:stCondLst>
                                        </p:cTn>
                                        <p:tgtEl>
                                          <p:spTgt spid="56"/>
                                        </p:tgtEl>
                                        <p:attrNameLst>
                                          <p:attrName>style.visibility</p:attrName>
                                        </p:attrNameLst>
                                      </p:cBhvr>
                                      <p:to>
                                        <p:strVal val="visible"/>
                                      </p:to>
                                    </p:set>
                                    <p:animEffect transition="in" filter="barn(inVertical)">
                                      <p:cBhvr>
                                        <p:cTn id="56" dur="500"/>
                                        <p:tgtEl>
                                          <p:spTgt spid="56"/>
                                        </p:tgtEl>
                                      </p:cBhvr>
                                    </p:animEffect>
                                  </p:childTnLst>
                                  <p:subTnLst>
                                    <p:audio>
                                      <p:cMediaNode>
                                        <p:cTn display="0" masterRel="sameClick">
                                          <p:stCondLst>
                                            <p:cond evt="begin" delay="0">
                                              <p:tn val="54"/>
                                            </p:cond>
                                          </p:stCondLst>
                                          <p:endCondLst>
                                            <p:cond evt="onStopAudio" delay="0">
                                              <p:tgtEl>
                                                <p:sldTgt/>
                                              </p:tgtEl>
                                            </p:cond>
                                          </p:endCondLst>
                                        </p:cTn>
                                        <p:tgtEl>
                                          <p:sndTgt r:embed="rId3" name="coin.wav"/>
                                        </p:tgtEl>
                                      </p:cMediaNode>
                                    </p:audio>
                                  </p:subTnLst>
                                </p:cTn>
                              </p:par>
                            </p:childTnLst>
                          </p:cTn>
                        </p:par>
                      </p:childTnLst>
                    </p:cTn>
                  </p:par>
                </p:childTnLst>
              </p:cTn>
              <p:nextCondLst>
                <p:cond evt="onClick" delay="0">
                  <p:tgtEl>
                    <p:spTgt spid="50"/>
                  </p:tgtEl>
                </p:cond>
              </p:nextCondLst>
            </p:seq>
          </p:childTnLst>
        </p:cTn>
      </p:par>
    </p:tnLst>
    <p:bldLst>
      <p:bldP spid="35" grpId="0"/>
      <p:bldP spid="36" grpId="0"/>
      <p:bldP spid="37" grpId="0"/>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41">
            <a:extLst>
              <a:ext uri="{FF2B5EF4-FFF2-40B4-BE49-F238E27FC236}">
                <a16:creationId xmlns:a16="http://schemas.microsoft.com/office/drawing/2014/main" id="{698B7258-D17A-6ABB-94FB-D1A9D56C3DCC}"/>
              </a:ext>
            </a:extLst>
          </p:cNvPr>
          <p:cNvGrpSpPr/>
          <p:nvPr/>
        </p:nvGrpSpPr>
        <p:grpSpPr>
          <a:xfrm>
            <a:off x="855586" y="213098"/>
            <a:ext cx="10045754" cy="2060661"/>
            <a:chOff x="1513192" y="1554345"/>
            <a:chExt cx="9542584" cy="2489152"/>
          </a:xfrm>
        </p:grpSpPr>
        <p:sp>
          <p:nvSpPr>
            <p:cNvPr id="12" name="Rectangle 4">
              <a:extLst>
                <a:ext uri="{FF2B5EF4-FFF2-40B4-BE49-F238E27FC236}">
                  <a16:creationId xmlns:a16="http://schemas.microsoft.com/office/drawing/2014/main" id="{F04496C3-720D-7618-FEAE-A03CF6F327A4}"/>
                </a:ext>
              </a:extLst>
            </p:cNvPr>
            <p:cNvSpPr/>
            <p:nvPr/>
          </p:nvSpPr>
          <p:spPr>
            <a:xfrm>
              <a:off x="1513192" y="1554345"/>
              <a:ext cx="9542584" cy="2489152"/>
            </a:xfrm>
            <a:prstGeom prst="roundRect">
              <a:avLst>
                <a:gd name="adj" fmla="val 50000"/>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dirty="0">
                <a:solidFill>
                  <a:prstClr val="white"/>
                </a:solidFill>
                <a:latin typeface="Calibri" panose="020F0502020204030204"/>
              </a:endParaRPr>
            </a:p>
          </p:txBody>
        </p:sp>
        <p:sp>
          <p:nvSpPr>
            <p:cNvPr id="13" name="Rectangle 4">
              <a:extLst>
                <a:ext uri="{FF2B5EF4-FFF2-40B4-BE49-F238E27FC236}">
                  <a16:creationId xmlns:a16="http://schemas.microsoft.com/office/drawing/2014/main" id="{57E96D8E-9312-1DB6-C22F-1DF9B4DA2699}"/>
                </a:ext>
              </a:extLst>
            </p:cNvPr>
            <p:cNvSpPr/>
            <p:nvPr/>
          </p:nvSpPr>
          <p:spPr>
            <a:xfrm>
              <a:off x="1706880" y="1727314"/>
              <a:ext cx="9178079" cy="2112677"/>
            </a:xfrm>
            <a:prstGeom prst="roundRect">
              <a:avLst>
                <a:gd name="adj" fmla="val 50000"/>
              </a:avLst>
            </a:prstGeom>
            <a:noFill/>
            <a:ln w="38100" cap="rnd">
              <a:solidFill>
                <a:srgbClr val="1FC2A4"/>
              </a:solidFill>
              <a:prstDash val="dash"/>
              <a:round/>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defRPr/>
              </a:pPr>
              <a:endParaRPr lang="en-US" dirty="0">
                <a:solidFill>
                  <a:prstClr val="white"/>
                </a:solidFill>
                <a:latin typeface="Calibri" panose="020F0502020204030204"/>
              </a:endParaRPr>
            </a:p>
          </p:txBody>
        </p:sp>
      </p:grpSp>
      <p:sp>
        <p:nvSpPr>
          <p:cNvPr id="34" name="TextBox 33">
            <a:extLst>
              <a:ext uri="{FF2B5EF4-FFF2-40B4-BE49-F238E27FC236}">
                <a16:creationId xmlns:a16="http://schemas.microsoft.com/office/drawing/2014/main" id="{33BE813E-A264-2B51-F324-8306DC91DE23}"/>
              </a:ext>
            </a:extLst>
          </p:cNvPr>
          <p:cNvSpPr txBox="1"/>
          <p:nvPr/>
        </p:nvSpPr>
        <p:spPr>
          <a:xfrm>
            <a:off x="1461582" y="457218"/>
            <a:ext cx="8801833" cy="1323439"/>
          </a:xfrm>
          <a:prstGeom prst="rect">
            <a:avLst/>
          </a:prstGeom>
          <a:noFill/>
        </p:spPr>
        <p:txBody>
          <a:bodyPr wrap="square" rtlCol="0">
            <a:spAutoFit/>
          </a:bodyPr>
          <a:lstStyle/>
          <a:p>
            <a:pPr algn="ctr" defTabSz="914446">
              <a:defRPr/>
            </a:pPr>
            <a:r>
              <a:rPr lang="en-US" sz="4000" b="1" i="1">
                <a:solidFill>
                  <a:srgbClr val="1F497D"/>
                </a:solidFill>
                <a:latin typeface="Times New Roman" pitchFamily="18" charset="0"/>
                <a:cs typeface="Times New Roman" pitchFamily="18" charset="0"/>
              </a:rPr>
              <a:t>Muốn tính </a:t>
            </a:r>
            <a:r>
              <a:rPr lang="en-US" sz="4000" b="1" i="1">
                <a:solidFill>
                  <a:srgbClr val="FF0000"/>
                </a:solidFill>
                <a:latin typeface="Times New Roman" pitchFamily="18" charset="0"/>
                <a:cs typeface="Times New Roman" pitchFamily="18" charset="0"/>
              </a:rPr>
              <a:t>chu vi</a:t>
            </a:r>
            <a:r>
              <a:rPr lang="en-US" sz="4000" b="1" i="1">
                <a:solidFill>
                  <a:srgbClr val="1F497D"/>
                </a:solidFill>
                <a:latin typeface="Times New Roman" pitchFamily="18" charset="0"/>
                <a:cs typeface="Times New Roman" pitchFamily="18" charset="0"/>
              </a:rPr>
              <a:t> hình tròn ta lấy </a:t>
            </a:r>
            <a:r>
              <a:rPr lang="en-US" sz="4000" b="1" i="1">
                <a:solidFill>
                  <a:srgbClr val="FF0000"/>
                </a:solidFill>
                <a:latin typeface="Times New Roman" pitchFamily="18" charset="0"/>
                <a:cs typeface="Times New Roman" pitchFamily="18" charset="0"/>
              </a:rPr>
              <a:t>......</a:t>
            </a:r>
            <a:r>
              <a:rPr lang="en-US" sz="4000" b="1" i="1">
                <a:solidFill>
                  <a:srgbClr val="1F497D"/>
                </a:solidFill>
                <a:latin typeface="Times New Roman" pitchFamily="18" charset="0"/>
                <a:cs typeface="Times New Roman" pitchFamily="18" charset="0"/>
              </a:rPr>
              <a:t> nhân với số 3,14.</a:t>
            </a:r>
            <a:endParaRPr lang="vi-VN" sz="6600" b="1" dirty="0">
              <a:solidFill>
                <a:srgbClr val="70AD47">
                  <a:lumMod val="50000"/>
                </a:srgbClr>
              </a:solidFill>
              <a:latin typeface="Cambria" panose="02040503050406030204" pitchFamily="18" charset="0"/>
              <a:ea typeface="Cambria" panose="02040503050406030204" pitchFamily="18" charset="0"/>
            </a:endParaRPr>
          </a:p>
        </p:txBody>
      </p:sp>
      <p:grpSp>
        <p:nvGrpSpPr>
          <p:cNvPr id="47" name="Group 46">
            <a:extLst>
              <a:ext uri="{FF2B5EF4-FFF2-40B4-BE49-F238E27FC236}">
                <a16:creationId xmlns:a16="http://schemas.microsoft.com/office/drawing/2014/main" id="{C41A2DAD-F389-5975-CA17-D673DACDAB56}"/>
              </a:ext>
            </a:extLst>
          </p:cNvPr>
          <p:cNvGrpSpPr/>
          <p:nvPr/>
        </p:nvGrpSpPr>
        <p:grpSpPr>
          <a:xfrm>
            <a:off x="-91610" y="2379526"/>
            <a:ext cx="8303472" cy="2627604"/>
            <a:chOff x="24085" y="2432689"/>
            <a:chExt cx="8303472" cy="2627604"/>
          </a:xfrm>
        </p:grpSpPr>
        <p:pic>
          <p:nvPicPr>
            <p:cNvPr id="30" name="Picture 29">
              <a:extLst>
                <a:ext uri="{FF2B5EF4-FFF2-40B4-BE49-F238E27FC236}">
                  <a16:creationId xmlns:a16="http://schemas.microsoft.com/office/drawing/2014/main" id="{57E777E1-EEBA-CE62-2337-0E428F292A93}"/>
                </a:ext>
              </a:extLst>
            </p:cNvPr>
            <p:cNvPicPr>
              <a:picLocks noChangeAspect="1"/>
            </p:cNvPicPr>
            <p:nvPr/>
          </p:nvPicPr>
          <p:blipFill>
            <a:blip r:embed="rId5"/>
            <a:stretch>
              <a:fillRect/>
            </a:stretch>
          </p:blipFill>
          <p:spPr>
            <a:xfrm>
              <a:off x="24085" y="2432689"/>
              <a:ext cx="8303472" cy="2627604"/>
            </a:xfrm>
            <a:prstGeom prst="rect">
              <a:avLst/>
            </a:prstGeom>
          </p:spPr>
        </p:pic>
        <p:pic>
          <p:nvPicPr>
            <p:cNvPr id="43" name="图片 14">
              <a:extLst>
                <a:ext uri="{FF2B5EF4-FFF2-40B4-BE49-F238E27FC236}">
                  <a16:creationId xmlns:a16="http://schemas.microsoft.com/office/drawing/2014/main" id="{64BC045D-62E3-13A1-C67F-4409A858A3D5}"/>
                </a:ext>
              </a:extLst>
            </p:cNvPr>
            <p:cNvPicPr>
              <a:picLocks/>
            </p:cNvPicPr>
            <p:nvPr/>
          </p:nvPicPr>
          <p:blipFill rotWithShape="1">
            <a:blip r:embed="rId6">
              <a:extLst>
                <a:ext uri="{28A0092B-C50C-407E-A947-70E740481C1C}">
                  <a14:useLocalDpi xmlns:a14="http://schemas.microsoft.com/office/drawing/2010/main" val="0"/>
                </a:ext>
              </a:extLst>
            </a:blip>
            <a:srcRect r="78832" b="79921"/>
            <a:stretch/>
          </p:blipFill>
          <p:spPr>
            <a:xfrm>
              <a:off x="275108" y="3027934"/>
              <a:ext cx="1187127" cy="1330788"/>
            </a:xfrm>
            <a:prstGeom prst="rect">
              <a:avLst/>
            </a:prstGeom>
          </p:spPr>
        </p:pic>
      </p:grpSp>
      <p:grpSp>
        <p:nvGrpSpPr>
          <p:cNvPr id="48" name="Group 47">
            <a:extLst>
              <a:ext uri="{FF2B5EF4-FFF2-40B4-BE49-F238E27FC236}">
                <a16:creationId xmlns:a16="http://schemas.microsoft.com/office/drawing/2014/main" id="{A4D4C3F9-E1A7-4A5A-5C77-4458EEE79BAF}"/>
              </a:ext>
            </a:extLst>
          </p:cNvPr>
          <p:cNvGrpSpPr/>
          <p:nvPr/>
        </p:nvGrpSpPr>
        <p:grpSpPr>
          <a:xfrm>
            <a:off x="73833" y="4280878"/>
            <a:ext cx="8291279" cy="2566638"/>
            <a:chOff x="60363" y="4288749"/>
            <a:chExt cx="8291279" cy="2566638"/>
          </a:xfrm>
        </p:grpSpPr>
        <p:pic>
          <p:nvPicPr>
            <p:cNvPr id="31" name="Picture 30">
              <a:extLst>
                <a:ext uri="{FF2B5EF4-FFF2-40B4-BE49-F238E27FC236}">
                  <a16:creationId xmlns:a16="http://schemas.microsoft.com/office/drawing/2014/main" id="{4D16D269-C83D-7AB6-9241-D4BB1438FCEE}"/>
                </a:ext>
              </a:extLst>
            </p:cNvPr>
            <p:cNvPicPr>
              <a:picLocks noChangeAspect="1"/>
            </p:cNvPicPr>
            <p:nvPr/>
          </p:nvPicPr>
          <p:blipFill>
            <a:blip r:embed="rId7"/>
            <a:stretch>
              <a:fillRect/>
            </a:stretch>
          </p:blipFill>
          <p:spPr>
            <a:xfrm>
              <a:off x="60363" y="4288749"/>
              <a:ext cx="8291279" cy="2566638"/>
            </a:xfrm>
            <a:prstGeom prst="rect">
              <a:avLst/>
            </a:prstGeom>
          </p:spPr>
        </p:pic>
        <p:pic>
          <p:nvPicPr>
            <p:cNvPr id="44" name="图片 15">
              <a:extLst>
                <a:ext uri="{FF2B5EF4-FFF2-40B4-BE49-F238E27FC236}">
                  <a16:creationId xmlns:a16="http://schemas.microsoft.com/office/drawing/2014/main" id="{8DABDC9B-2270-390B-8A10-469DB6FF8117}"/>
                </a:ext>
              </a:extLst>
            </p:cNvPr>
            <p:cNvPicPr>
              <a:picLocks/>
            </p:cNvPicPr>
            <p:nvPr/>
          </p:nvPicPr>
          <p:blipFill rotWithShape="1">
            <a:blip r:embed="rId6">
              <a:extLst>
                <a:ext uri="{28A0092B-C50C-407E-A947-70E740481C1C}">
                  <a14:useLocalDpi xmlns:a14="http://schemas.microsoft.com/office/drawing/2010/main" val="0"/>
                </a:ext>
              </a:extLst>
            </a:blip>
            <a:srcRect l="19481" t="-1124" r="59351" b="81045"/>
            <a:stretch/>
          </p:blipFill>
          <p:spPr>
            <a:xfrm>
              <a:off x="108534" y="4856995"/>
              <a:ext cx="1187127" cy="1430145"/>
            </a:xfrm>
            <a:prstGeom prst="rect">
              <a:avLst/>
            </a:prstGeom>
          </p:spPr>
        </p:pic>
      </p:grpSp>
      <p:grpSp>
        <p:nvGrpSpPr>
          <p:cNvPr id="49" name="Group 48">
            <a:extLst>
              <a:ext uri="{FF2B5EF4-FFF2-40B4-BE49-F238E27FC236}">
                <a16:creationId xmlns:a16="http://schemas.microsoft.com/office/drawing/2014/main" id="{27613AFB-BB4A-0C2D-6AB7-79FCAB12F0EC}"/>
              </a:ext>
            </a:extLst>
          </p:cNvPr>
          <p:cNvGrpSpPr/>
          <p:nvPr/>
        </p:nvGrpSpPr>
        <p:grpSpPr>
          <a:xfrm>
            <a:off x="5773386" y="2406961"/>
            <a:ext cx="8297375" cy="2572735"/>
            <a:chOff x="5878463" y="2406961"/>
            <a:chExt cx="8297375" cy="2572735"/>
          </a:xfrm>
        </p:grpSpPr>
        <p:pic>
          <p:nvPicPr>
            <p:cNvPr id="32" name="Picture 31">
              <a:extLst>
                <a:ext uri="{FF2B5EF4-FFF2-40B4-BE49-F238E27FC236}">
                  <a16:creationId xmlns:a16="http://schemas.microsoft.com/office/drawing/2014/main" id="{C4B795C8-AB07-AB09-8EE4-A4FE05DF93B0}"/>
                </a:ext>
              </a:extLst>
            </p:cNvPr>
            <p:cNvPicPr>
              <a:picLocks noChangeAspect="1"/>
            </p:cNvPicPr>
            <p:nvPr/>
          </p:nvPicPr>
          <p:blipFill>
            <a:blip r:embed="rId8"/>
            <a:stretch>
              <a:fillRect/>
            </a:stretch>
          </p:blipFill>
          <p:spPr>
            <a:xfrm>
              <a:off x="5878463" y="2406961"/>
              <a:ext cx="8297375" cy="2572735"/>
            </a:xfrm>
            <a:prstGeom prst="rect">
              <a:avLst/>
            </a:prstGeom>
          </p:spPr>
        </p:pic>
        <p:pic>
          <p:nvPicPr>
            <p:cNvPr id="45" name="图片 16">
              <a:extLst>
                <a:ext uri="{FF2B5EF4-FFF2-40B4-BE49-F238E27FC236}">
                  <a16:creationId xmlns:a16="http://schemas.microsoft.com/office/drawing/2014/main" id="{A8413F0C-0BD2-51BD-9A45-C477D026E084}"/>
                </a:ext>
              </a:extLst>
            </p:cNvPr>
            <p:cNvPicPr>
              <a:picLocks/>
            </p:cNvPicPr>
            <p:nvPr/>
          </p:nvPicPr>
          <p:blipFill rotWithShape="1">
            <a:blip r:embed="rId6">
              <a:extLst>
                <a:ext uri="{28A0092B-C50C-407E-A947-70E740481C1C}">
                  <a14:useLocalDpi xmlns:a14="http://schemas.microsoft.com/office/drawing/2010/main" val="0"/>
                </a:ext>
              </a:extLst>
            </a:blip>
            <a:srcRect l="39221" t="-1542" r="39611" b="81463"/>
            <a:stretch/>
          </p:blipFill>
          <p:spPr>
            <a:xfrm>
              <a:off x="6114177" y="2807293"/>
              <a:ext cx="1202436" cy="1272737"/>
            </a:xfrm>
            <a:prstGeom prst="rect">
              <a:avLst/>
            </a:prstGeom>
          </p:spPr>
        </p:pic>
      </p:grpSp>
      <p:grpSp>
        <p:nvGrpSpPr>
          <p:cNvPr id="50" name="Group 49">
            <a:extLst>
              <a:ext uri="{FF2B5EF4-FFF2-40B4-BE49-F238E27FC236}">
                <a16:creationId xmlns:a16="http://schemas.microsoft.com/office/drawing/2014/main" id="{4A94A842-107C-13A6-444E-52E14C8664F1}"/>
              </a:ext>
            </a:extLst>
          </p:cNvPr>
          <p:cNvGrpSpPr/>
          <p:nvPr/>
        </p:nvGrpSpPr>
        <p:grpSpPr>
          <a:xfrm>
            <a:off x="5808253" y="4214056"/>
            <a:ext cx="8297375" cy="2566638"/>
            <a:chOff x="5932730" y="4247347"/>
            <a:chExt cx="8297375" cy="2566638"/>
          </a:xfrm>
        </p:grpSpPr>
        <p:pic>
          <p:nvPicPr>
            <p:cNvPr id="33" name="Picture 32">
              <a:extLst>
                <a:ext uri="{FF2B5EF4-FFF2-40B4-BE49-F238E27FC236}">
                  <a16:creationId xmlns:a16="http://schemas.microsoft.com/office/drawing/2014/main" id="{444FD3F6-7049-C15F-E11D-03645C0DA3F3}"/>
                </a:ext>
              </a:extLst>
            </p:cNvPr>
            <p:cNvPicPr>
              <a:picLocks noChangeAspect="1"/>
            </p:cNvPicPr>
            <p:nvPr/>
          </p:nvPicPr>
          <p:blipFill>
            <a:blip r:embed="rId9"/>
            <a:stretch>
              <a:fillRect/>
            </a:stretch>
          </p:blipFill>
          <p:spPr>
            <a:xfrm>
              <a:off x="5932730" y="4247347"/>
              <a:ext cx="8297375" cy="2566638"/>
            </a:xfrm>
            <a:prstGeom prst="rect">
              <a:avLst/>
            </a:prstGeom>
          </p:spPr>
        </p:pic>
        <p:pic>
          <p:nvPicPr>
            <p:cNvPr id="46" name="图片 17">
              <a:extLst>
                <a:ext uri="{FF2B5EF4-FFF2-40B4-BE49-F238E27FC236}">
                  <a16:creationId xmlns:a16="http://schemas.microsoft.com/office/drawing/2014/main" id="{0851C158-852E-A33B-3818-FCC3BE1AEF51}"/>
                </a:ext>
              </a:extLst>
            </p:cNvPr>
            <p:cNvPicPr>
              <a:picLocks/>
            </p:cNvPicPr>
            <p:nvPr/>
          </p:nvPicPr>
          <p:blipFill rotWithShape="1">
            <a:blip r:embed="rId6">
              <a:extLst>
                <a:ext uri="{28A0092B-C50C-407E-A947-70E740481C1C}">
                  <a14:useLocalDpi xmlns:a14="http://schemas.microsoft.com/office/drawing/2010/main" val="0"/>
                </a:ext>
              </a:extLst>
            </a:blip>
            <a:srcRect l="59091" t="-915" r="19741" b="80836"/>
            <a:stretch/>
          </p:blipFill>
          <p:spPr>
            <a:xfrm>
              <a:off x="6234017" y="4768107"/>
              <a:ext cx="1082596" cy="1246608"/>
            </a:xfrm>
            <a:prstGeom prst="rect">
              <a:avLst/>
            </a:prstGeom>
          </p:spPr>
        </p:pic>
      </p:gr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E2212D96-A716-5310-2D53-A99990A8A486}"/>
                  </a:ext>
                </a:extLst>
              </p:cNvPr>
              <p:cNvSpPr txBox="1"/>
              <p:nvPr/>
            </p:nvSpPr>
            <p:spPr>
              <a:xfrm>
                <a:off x="1189640" y="3377834"/>
                <a:ext cx="3019160" cy="605422"/>
              </a:xfrm>
              <a:prstGeom prst="rect">
                <a:avLst/>
              </a:prstGeom>
              <a:noFill/>
            </p:spPr>
            <p:txBody>
              <a:bodyPr wrap="square" rtlCol="0">
                <a:spAutoFit/>
              </a:bodyPr>
              <a:lstStyle/>
              <a:p>
                <a:pPr defTabSz="914446">
                  <a:defRPr/>
                </a:pPr>
                <a14:m>
                  <m:oMathPara xmlns:m="http://schemas.openxmlformats.org/officeDocument/2006/math">
                    <m:oMathParaPr>
                      <m:jc m:val="centerGroup"/>
                    </m:oMathParaPr>
                    <m:oMath xmlns:m="http://schemas.openxmlformats.org/officeDocument/2006/math">
                      <m:r>
                        <a:rPr lang="en-US" sz="3334" b="1" i="0" dirty="0" smtClean="0">
                          <a:solidFill>
                            <a:srgbClr val="70AD47">
                              <a:lumMod val="50000"/>
                            </a:srgbClr>
                          </a:solidFill>
                          <a:latin typeface="Cambria Math" panose="02040503050406030204" pitchFamily="18" charset="0"/>
                          <a:ea typeface="Cambria" panose="02040503050406030204" pitchFamily="18" charset="0"/>
                        </a:rPr>
                        <m:t>𝟐</m:t>
                      </m:r>
                      <m:r>
                        <a:rPr lang="en-US" sz="3334" b="1" i="0" dirty="0" smtClean="0">
                          <a:solidFill>
                            <a:srgbClr val="70AD47">
                              <a:lumMod val="50000"/>
                            </a:srgbClr>
                          </a:solidFill>
                          <a:latin typeface="Cambria Math" panose="02040503050406030204" pitchFamily="18" charset="0"/>
                          <a:ea typeface="Cambria" panose="02040503050406030204" pitchFamily="18" charset="0"/>
                        </a:rPr>
                        <m:t> </m:t>
                      </m:r>
                      <m:r>
                        <a:rPr lang="en-US" sz="3334" b="1" i="0" dirty="0" smtClean="0">
                          <a:solidFill>
                            <a:srgbClr val="70AD47">
                              <a:lumMod val="50000"/>
                            </a:srgbClr>
                          </a:solidFill>
                          <a:latin typeface="Cambria Math" panose="02040503050406030204" pitchFamily="18" charset="0"/>
                          <a:ea typeface="Cambria" panose="02040503050406030204" pitchFamily="18" charset="0"/>
                        </a:rPr>
                        <m:t>𝐥</m:t>
                      </m:r>
                      <m:r>
                        <a:rPr lang="en-US" sz="3334" b="1" i="0" dirty="0" smtClean="0">
                          <a:solidFill>
                            <a:srgbClr val="70AD47">
                              <a:lumMod val="50000"/>
                            </a:srgbClr>
                          </a:solidFill>
                          <a:latin typeface="Cambria Math" panose="02040503050406030204" pitchFamily="18" charset="0"/>
                          <a:ea typeface="Cambria" panose="02040503050406030204" pitchFamily="18" charset="0"/>
                        </a:rPr>
                        <m:t>ầ</m:t>
                      </m:r>
                      <m:r>
                        <a:rPr lang="en-US" sz="3334" b="1" i="0" dirty="0" smtClean="0">
                          <a:solidFill>
                            <a:srgbClr val="70AD47">
                              <a:lumMod val="50000"/>
                            </a:srgbClr>
                          </a:solidFill>
                          <a:latin typeface="Cambria Math" panose="02040503050406030204" pitchFamily="18" charset="0"/>
                          <a:ea typeface="Cambria" panose="02040503050406030204" pitchFamily="18" charset="0"/>
                        </a:rPr>
                        <m:t>𝐧</m:t>
                      </m:r>
                      <m:r>
                        <a:rPr lang="en-US" sz="3334" b="1" i="0" dirty="0" smtClean="0">
                          <a:solidFill>
                            <a:srgbClr val="70AD47">
                              <a:lumMod val="50000"/>
                            </a:srgbClr>
                          </a:solidFill>
                          <a:latin typeface="Cambria Math" panose="02040503050406030204" pitchFamily="18" charset="0"/>
                          <a:ea typeface="Cambria" panose="02040503050406030204" pitchFamily="18" charset="0"/>
                        </a:rPr>
                        <m:t> </m:t>
                      </m:r>
                      <m:r>
                        <a:rPr lang="en-US" sz="3334" b="1" i="0" dirty="0" smtClean="0">
                          <a:solidFill>
                            <a:srgbClr val="70AD47">
                              <a:lumMod val="50000"/>
                            </a:srgbClr>
                          </a:solidFill>
                          <a:latin typeface="Cambria Math" panose="02040503050406030204" pitchFamily="18" charset="0"/>
                          <a:ea typeface="Cambria" panose="02040503050406030204" pitchFamily="18" charset="0"/>
                        </a:rPr>
                        <m:t>𝐛</m:t>
                      </m:r>
                      <m:r>
                        <a:rPr lang="en-US" sz="3334" b="1" i="0" dirty="0" smtClean="0">
                          <a:solidFill>
                            <a:srgbClr val="70AD47">
                              <a:lumMod val="50000"/>
                            </a:srgbClr>
                          </a:solidFill>
                          <a:latin typeface="Cambria Math" panose="02040503050406030204" pitchFamily="18" charset="0"/>
                          <a:ea typeface="Cambria" panose="02040503050406030204" pitchFamily="18" charset="0"/>
                        </a:rPr>
                        <m:t>á</m:t>
                      </m:r>
                      <m:r>
                        <a:rPr lang="en-US" sz="3334" b="1" i="0" dirty="0" smtClean="0">
                          <a:solidFill>
                            <a:srgbClr val="70AD47">
                              <a:lumMod val="50000"/>
                            </a:srgbClr>
                          </a:solidFill>
                          <a:latin typeface="Cambria Math" panose="02040503050406030204" pitchFamily="18" charset="0"/>
                          <a:ea typeface="Cambria" panose="02040503050406030204" pitchFamily="18" charset="0"/>
                        </a:rPr>
                        <m:t>𝐧</m:t>
                      </m:r>
                      <m:r>
                        <a:rPr lang="en-US" sz="3334" b="1" i="0" dirty="0" smtClean="0">
                          <a:solidFill>
                            <a:srgbClr val="70AD47">
                              <a:lumMod val="50000"/>
                            </a:srgbClr>
                          </a:solidFill>
                          <a:latin typeface="Cambria Math" panose="02040503050406030204" pitchFamily="18" charset="0"/>
                          <a:ea typeface="Cambria" panose="02040503050406030204" pitchFamily="18" charset="0"/>
                        </a:rPr>
                        <m:t> </m:t>
                      </m:r>
                      <m:r>
                        <a:rPr lang="en-US" sz="3334" b="1" i="0" dirty="0" smtClean="0">
                          <a:solidFill>
                            <a:srgbClr val="70AD47">
                              <a:lumMod val="50000"/>
                            </a:srgbClr>
                          </a:solidFill>
                          <a:latin typeface="Cambria Math" panose="02040503050406030204" pitchFamily="18" charset="0"/>
                          <a:ea typeface="Cambria" panose="02040503050406030204" pitchFamily="18" charset="0"/>
                        </a:rPr>
                        <m:t>𝐤</m:t>
                      </m:r>
                      <m:r>
                        <a:rPr lang="en-US" sz="3334" b="1" i="0" dirty="0" smtClean="0">
                          <a:solidFill>
                            <a:srgbClr val="70AD47">
                              <a:lumMod val="50000"/>
                            </a:srgbClr>
                          </a:solidFill>
                          <a:latin typeface="Cambria Math" panose="02040503050406030204" pitchFamily="18" charset="0"/>
                          <a:ea typeface="Cambria" panose="02040503050406030204" pitchFamily="18" charset="0"/>
                        </a:rPr>
                        <m:t>í</m:t>
                      </m:r>
                      <m:r>
                        <a:rPr lang="en-US" sz="3334" b="1" i="0" dirty="0" smtClean="0">
                          <a:solidFill>
                            <a:srgbClr val="70AD47">
                              <a:lumMod val="50000"/>
                            </a:srgbClr>
                          </a:solidFill>
                          <a:latin typeface="Cambria Math" panose="02040503050406030204" pitchFamily="18" charset="0"/>
                          <a:ea typeface="Cambria" panose="02040503050406030204" pitchFamily="18" charset="0"/>
                        </a:rPr>
                        <m:t>𝐧𝐡</m:t>
                      </m:r>
                    </m:oMath>
                  </m:oMathPara>
                </a14:m>
                <a:endParaRPr lang="vi-VN" sz="3334" b="1" dirty="0">
                  <a:solidFill>
                    <a:srgbClr val="70AD47">
                      <a:lumMod val="50000"/>
                    </a:srgbClr>
                  </a:solidFill>
                  <a:latin typeface="Arial" panose="020B0604020202020204" pitchFamily="34" charset="0"/>
                  <a:ea typeface="Cambria" panose="02040503050406030204" pitchFamily="18" charset="0"/>
                  <a:cs typeface="Arial" panose="020B0604020202020204" pitchFamily="34" charset="0"/>
                </a:endParaRPr>
              </a:p>
            </p:txBody>
          </p:sp>
        </mc:Choice>
        <mc:Fallback xmlns="">
          <p:sp>
            <p:nvSpPr>
              <p:cNvPr id="35" name="TextBox 34">
                <a:extLst>
                  <a:ext uri="{FF2B5EF4-FFF2-40B4-BE49-F238E27FC236}">
                    <a16:creationId xmlns:a16="http://schemas.microsoft.com/office/drawing/2014/main" id="{E2212D96-A716-5310-2D53-A99990A8A486}"/>
                  </a:ext>
                </a:extLst>
              </p:cNvPr>
              <p:cNvSpPr txBox="1">
                <a:spLocks noRot="1" noChangeAspect="1" noMove="1" noResize="1" noEditPoints="1" noAdjustHandles="1" noChangeArrowheads="1" noChangeShapeType="1" noTextEdit="1"/>
              </p:cNvSpPr>
              <p:nvPr/>
            </p:nvSpPr>
            <p:spPr>
              <a:xfrm>
                <a:off x="1189640" y="3377834"/>
                <a:ext cx="3019160" cy="605422"/>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982EA57-78B7-A5FC-696E-76843D5D6AB2}"/>
                  </a:ext>
                </a:extLst>
              </p:cNvPr>
              <p:cNvSpPr txBox="1"/>
              <p:nvPr/>
            </p:nvSpPr>
            <p:spPr>
              <a:xfrm>
                <a:off x="1271178" y="5303867"/>
                <a:ext cx="2127100" cy="605422"/>
              </a:xfrm>
              <a:prstGeom prst="rect">
                <a:avLst/>
              </a:prstGeom>
              <a:noFill/>
            </p:spPr>
            <p:txBody>
              <a:bodyPr wrap="square" rtlCol="0">
                <a:spAutoFit/>
              </a:bodyPr>
              <a:lstStyle/>
              <a:p>
                <a:pPr lvl="0" defTabSz="914446">
                  <a:defRPr/>
                </a:pPr>
                <a14:m>
                  <m:oMathPara xmlns:m="http://schemas.openxmlformats.org/officeDocument/2006/math">
                    <m:oMathParaPr>
                      <m:jc m:val="centerGroup"/>
                    </m:oMathParaPr>
                    <m:oMath xmlns:m="http://schemas.openxmlformats.org/officeDocument/2006/math">
                      <m:r>
                        <a:rPr lang="en-US" sz="3334" b="1" i="0" dirty="0" smtClean="0">
                          <a:solidFill>
                            <a:srgbClr val="70AD47">
                              <a:lumMod val="50000"/>
                            </a:srgbClr>
                          </a:solidFill>
                          <a:latin typeface="Cambria Math" panose="02040503050406030204" pitchFamily="18" charset="0"/>
                          <a:ea typeface="Cambria" panose="02040503050406030204" pitchFamily="18" charset="0"/>
                        </a:rPr>
                        <m:t>𝟐</m:t>
                      </m:r>
                      <m:r>
                        <a:rPr lang="en-US" sz="3334" b="1" dirty="0">
                          <a:solidFill>
                            <a:srgbClr val="70AD47">
                              <a:lumMod val="50000"/>
                            </a:srgbClr>
                          </a:solidFill>
                          <a:latin typeface="Cambria Math" panose="02040503050406030204" pitchFamily="18" charset="0"/>
                          <a:ea typeface="Cambria" panose="02040503050406030204" pitchFamily="18" charset="0"/>
                        </a:rPr>
                        <m:t> </m:t>
                      </m:r>
                      <m:r>
                        <a:rPr lang="en-US" sz="3334" b="1" dirty="0">
                          <a:solidFill>
                            <a:srgbClr val="70AD47">
                              <a:lumMod val="50000"/>
                            </a:srgbClr>
                          </a:solidFill>
                          <a:latin typeface="Cambria Math" panose="02040503050406030204" pitchFamily="18" charset="0"/>
                          <a:ea typeface="Cambria" panose="02040503050406030204" pitchFamily="18" charset="0"/>
                        </a:rPr>
                        <m:t>𝐥</m:t>
                      </m:r>
                      <m:r>
                        <a:rPr lang="en-US" sz="3334" b="1" dirty="0">
                          <a:solidFill>
                            <a:srgbClr val="70AD47">
                              <a:lumMod val="50000"/>
                            </a:srgbClr>
                          </a:solidFill>
                          <a:latin typeface="Cambria Math" panose="02040503050406030204" pitchFamily="18" charset="0"/>
                          <a:ea typeface="Cambria" panose="02040503050406030204" pitchFamily="18" charset="0"/>
                        </a:rPr>
                        <m:t>ầ</m:t>
                      </m:r>
                      <m:r>
                        <a:rPr lang="en-US" sz="3334" b="1" dirty="0">
                          <a:solidFill>
                            <a:srgbClr val="70AD47">
                              <a:lumMod val="50000"/>
                            </a:srgbClr>
                          </a:solidFill>
                          <a:latin typeface="Cambria Math" panose="02040503050406030204" pitchFamily="18" charset="0"/>
                          <a:ea typeface="Cambria" panose="02040503050406030204" pitchFamily="18" charset="0"/>
                        </a:rPr>
                        <m:t>𝐧</m:t>
                      </m:r>
                      <m:r>
                        <a:rPr lang="en-US" sz="3334" b="1" dirty="0">
                          <a:solidFill>
                            <a:srgbClr val="70AD47">
                              <a:lumMod val="50000"/>
                            </a:srgbClr>
                          </a:solidFill>
                          <a:latin typeface="Cambria Math" panose="02040503050406030204" pitchFamily="18" charset="0"/>
                          <a:ea typeface="Cambria" panose="02040503050406030204" pitchFamily="18" charset="0"/>
                        </a:rPr>
                        <m:t> đườ</m:t>
                      </m:r>
                      <m:r>
                        <a:rPr lang="en-US" sz="3334" b="1" i="0" dirty="0" smtClean="0">
                          <a:solidFill>
                            <a:srgbClr val="70AD47">
                              <a:lumMod val="50000"/>
                            </a:srgbClr>
                          </a:solidFill>
                          <a:latin typeface="Cambria Math" panose="02040503050406030204" pitchFamily="18" charset="0"/>
                          <a:ea typeface="Cambria" panose="02040503050406030204" pitchFamily="18" charset="0"/>
                        </a:rPr>
                        <m:t>𝐧𝐠</m:t>
                      </m:r>
                      <m:r>
                        <a:rPr lang="en-US" sz="3334" b="1" dirty="0">
                          <a:solidFill>
                            <a:srgbClr val="70AD47">
                              <a:lumMod val="50000"/>
                            </a:srgbClr>
                          </a:solidFill>
                          <a:latin typeface="Cambria Math" panose="02040503050406030204" pitchFamily="18" charset="0"/>
                          <a:ea typeface="Cambria" panose="02040503050406030204" pitchFamily="18" charset="0"/>
                        </a:rPr>
                        <m:t> </m:t>
                      </m:r>
                      <m:r>
                        <a:rPr lang="en-US" sz="3334" b="1" dirty="0">
                          <a:solidFill>
                            <a:srgbClr val="70AD47">
                              <a:lumMod val="50000"/>
                            </a:srgbClr>
                          </a:solidFill>
                          <a:latin typeface="Cambria Math" panose="02040503050406030204" pitchFamily="18" charset="0"/>
                          <a:ea typeface="Cambria" panose="02040503050406030204" pitchFamily="18" charset="0"/>
                        </a:rPr>
                        <m:t>𝐤</m:t>
                      </m:r>
                      <m:r>
                        <a:rPr lang="en-US" sz="3334" b="1" dirty="0">
                          <a:solidFill>
                            <a:srgbClr val="70AD47">
                              <a:lumMod val="50000"/>
                            </a:srgbClr>
                          </a:solidFill>
                          <a:latin typeface="Cambria Math" panose="02040503050406030204" pitchFamily="18" charset="0"/>
                          <a:ea typeface="Cambria" panose="02040503050406030204" pitchFamily="18" charset="0"/>
                        </a:rPr>
                        <m:t>í</m:t>
                      </m:r>
                      <m:r>
                        <a:rPr lang="en-US" sz="3334" b="1" dirty="0">
                          <a:solidFill>
                            <a:srgbClr val="70AD47">
                              <a:lumMod val="50000"/>
                            </a:srgbClr>
                          </a:solidFill>
                          <a:latin typeface="Cambria Math" panose="02040503050406030204" pitchFamily="18" charset="0"/>
                          <a:ea typeface="Cambria" panose="02040503050406030204" pitchFamily="18" charset="0"/>
                        </a:rPr>
                        <m:t>𝐧𝐡</m:t>
                      </m:r>
                    </m:oMath>
                  </m:oMathPara>
                </a14:m>
                <a:endParaRPr lang="vi-VN" sz="3334" b="1" dirty="0">
                  <a:solidFill>
                    <a:srgbClr val="70AD47">
                      <a:lumMod val="50000"/>
                    </a:srgbClr>
                  </a:solidFill>
                  <a:ea typeface="Cambria" panose="02040503050406030204" pitchFamily="18" charset="0"/>
                  <a:cs typeface="Arial" panose="020B0604020202020204" pitchFamily="34" charset="0"/>
                </a:endParaRPr>
              </a:p>
            </p:txBody>
          </p:sp>
        </mc:Choice>
        <mc:Fallback xmlns="">
          <p:sp>
            <p:nvSpPr>
              <p:cNvPr id="36" name="TextBox 35">
                <a:extLst>
                  <a:ext uri="{FF2B5EF4-FFF2-40B4-BE49-F238E27FC236}">
                    <a16:creationId xmlns:a16="http://schemas.microsoft.com/office/drawing/2014/main" id="{1982EA57-78B7-A5FC-696E-76843D5D6AB2}"/>
                  </a:ext>
                </a:extLst>
              </p:cNvPr>
              <p:cNvSpPr txBox="1">
                <a:spLocks noRot="1" noChangeAspect="1" noMove="1" noResize="1" noEditPoints="1" noAdjustHandles="1" noChangeArrowheads="1" noChangeShapeType="1" noTextEdit="1"/>
              </p:cNvSpPr>
              <p:nvPr/>
            </p:nvSpPr>
            <p:spPr>
              <a:xfrm>
                <a:off x="1271178" y="5303867"/>
                <a:ext cx="2127100" cy="605422"/>
              </a:xfrm>
              <a:prstGeom prst="rect">
                <a:avLst/>
              </a:prstGeom>
              <a:blipFill>
                <a:blip r:embed="rId11"/>
                <a:stretch>
                  <a:fillRect r="-580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D9DEDF9-D60D-CA8F-8136-DD53E455128F}"/>
                  </a:ext>
                </a:extLst>
              </p:cNvPr>
              <p:cNvSpPr txBox="1"/>
              <p:nvPr/>
            </p:nvSpPr>
            <p:spPr>
              <a:xfrm>
                <a:off x="7249183" y="3386937"/>
                <a:ext cx="2925684" cy="605422"/>
              </a:xfrm>
              <a:prstGeom prst="rect">
                <a:avLst/>
              </a:prstGeom>
              <a:noFill/>
            </p:spPr>
            <p:txBody>
              <a:bodyPr wrap="square" rtlCol="0">
                <a:spAutoFit/>
              </a:bodyPr>
              <a:lstStyle/>
              <a:p>
                <a:pPr lvl="0" defTabSz="914446">
                  <a:defRPr/>
                </a:pPr>
                <a:r>
                  <a:rPr lang="en-US" sz="3334" b="1" dirty="0">
                    <a:solidFill>
                      <a:srgbClr val="70AD47">
                        <a:lumMod val="50000"/>
                      </a:srgbClr>
                    </a:solidFill>
                    <a:ea typeface="Cambria" panose="02040503050406030204" pitchFamily="18" charset="0"/>
                  </a:rPr>
                  <a:t>3 </a:t>
                </a:r>
                <a14:m>
                  <m:oMath xmlns:m="http://schemas.openxmlformats.org/officeDocument/2006/math">
                    <m:r>
                      <a:rPr lang="en-US" sz="3334" b="1" dirty="0">
                        <a:solidFill>
                          <a:srgbClr val="70AD47">
                            <a:lumMod val="50000"/>
                          </a:srgbClr>
                        </a:solidFill>
                        <a:latin typeface="Cambria Math" panose="02040503050406030204" pitchFamily="18" charset="0"/>
                        <a:ea typeface="Cambria" panose="02040503050406030204" pitchFamily="18" charset="0"/>
                      </a:rPr>
                      <m:t>𝐥</m:t>
                    </m:r>
                    <m:r>
                      <a:rPr lang="en-US" sz="3334" b="1" dirty="0">
                        <a:solidFill>
                          <a:srgbClr val="70AD47">
                            <a:lumMod val="50000"/>
                          </a:srgbClr>
                        </a:solidFill>
                        <a:latin typeface="Cambria Math" panose="02040503050406030204" pitchFamily="18" charset="0"/>
                        <a:ea typeface="Cambria" panose="02040503050406030204" pitchFamily="18" charset="0"/>
                      </a:rPr>
                      <m:t>ầ</m:t>
                    </m:r>
                    <m:r>
                      <a:rPr lang="en-US" sz="3334" b="1" dirty="0">
                        <a:solidFill>
                          <a:srgbClr val="70AD47">
                            <a:lumMod val="50000"/>
                          </a:srgbClr>
                        </a:solidFill>
                        <a:latin typeface="Cambria Math" panose="02040503050406030204" pitchFamily="18" charset="0"/>
                        <a:ea typeface="Cambria" panose="02040503050406030204" pitchFamily="18" charset="0"/>
                      </a:rPr>
                      <m:t>𝐧</m:t>
                    </m:r>
                    <m:r>
                      <a:rPr lang="en-US" sz="3334" b="1" dirty="0">
                        <a:solidFill>
                          <a:srgbClr val="70AD47">
                            <a:lumMod val="50000"/>
                          </a:srgbClr>
                        </a:solidFill>
                        <a:latin typeface="Cambria Math" panose="02040503050406030204" pitchFamily="18" charset="0"/>
                        <a:ea typeface="Cambria" panose="02040503050406030204" pitchFamily="18" charset="0"/>
                      </a:rPr>
                      <m:t> </m:t>
                    </m:r>
                    <m:r>
                      <a:rPr lang="en-US" sz="3334" b="1" dirty="0">
                        <a:solidFill>
                          <a:srgbClr val="70AD47">
                            <a:lumMod val="50000"/>
                          </a:srgbClr>
                        </a:solidFill>
                        <a:latin typeface="Cambria Math" panose="02040503050406030204" pitchFamily="18" charset="0"/>
                        <a:ea typeface="Cambria" panose="02040503050406030204" pitchFamily="18" charset="0"/>
                      </a:rPr>
                      <m:t>𝐛</m:t>
                    </m:r>
                    <m:r>
                      <a:rPr lang="en-US" sz="3334" b="1" dirty="0">
                        <a:solidFill>
                          <a:srgbClr val="70AD47">
                            <a:lumMod val="50000"/>
                          </a:srgbClr>
                        </a:solidFill>
                        <a:latin typeface="Cambria Math" panose="02040503050406030204" pitchFamily="18" charset="0"/>
                        <a:ea typeface="Cambria" panose="02040503050406030204" pitchFamily="18" charset="0"/>
                      </a:rPr>
                      <m:t>á</m:t>
                    </m:r>
                    <m:r>
                      <a:rPr lang="en-US" sz="3334" b="1" dirty="0">
                        <a:solidFill>
                          <a:srgbClr val="70AD47">
                            <a:lumMod val="50000"/>
                          </a:srgbClr>
                        </a:solidFill>
                        <a:latin typeface="Cambria Math" panose="02040503050406030204" pitchFamily="18" charset="0"/>
                        <a:ea typeface="Cambria" panose="02040503050406030204" pitchFamily="18" charset="0"/>
                      </a:rPr>
                      <m:t>𝐧</m:t>
                    </m:r>
                    <m:r>
                      <a:rPr lang="en-US" sz="3334" b="1" dirty="0">
                        <a:solidFill>
                          <a:srgbClr val="70AD47">
                            <a:lumMod val="50000"/>
                          </a:srgbClr>
                        </a:solidFill>
                        <a:latin typeface="Cambria Math" panose="02040503050406030204" pitchFamily="18" charset="0"/>
                        <a:ea typeface="Cambria" panose="02040503050406030204" pitchFamily="18" charset="0"/>
                      </a:rPr>
                      <m:t> </m:t>
                    </m:r>
                    <m:r>
                      <a:rPr lang="en-US" sz="3334" b="1" dirty="0">
                        <a:solidFill>
                          <a:srgbClr val="70AD47">
                            <a:lumMod val="50000"/>
                          </a:srgbClr>
                        </a:solidFill>
                        <a:latin typeface="Cambria Math" panose="02040503050406030204" pitchFamily="18" charset="0"/>
                        <a:ea typeface="Cambria" panose="02040503050406030204" pitchFamily="18" charset="0"/>
                      </a:rPr>
                      <m:t>𝐤</m:t>
                    </m:r>
                    <m:r>
                      <a:rPr lang="en-US" sz="3334" b="1" dirty="0">
                        <a:solidFill>
                          <a:srgbClr val="70AD47">
                            <a:lumMod val="50000"/>
                          </a:srgbClr>
                        </a:solidFill>
                        <a:latin typeface="Cambria Math" panose="02040503050406030204" pitchFamily="18" charset="0"/>
                        <a:ea typeface="Cambria" panose="02040503050406030204" pitchFamily="18" charset="0"/>
                      </a:rPr>
                      <m:t>í</m:t>
                    </m:r>
                    <m:r>
                      <a:rPr lang="en-US" sz="3334" b="1" dirty="0">
                        <a:solidFill>
                          <a:srgbClr val="70AD47">
                            <a:lumMod val="50000"/>
                          </a:srgbClr>
                        </a:solidFill>
                        <a:latin typeface="Cambria Math" panose="02040503050406030204" pitchFamily="18" charset="0"/>
                        <a:ea typeface="Cambria" panose="02040503050406030204" pitchFamily="18" charset="0"/>
                      </a:rPr>
                      <m:t>𝐧𝐡</m:t>
                    </m:r>
                  </m:oMath>
                </a14:m>
                <a:endParaRPr lang="vi-VN" sz="3334" b="1" dirty="0">
                  <a:solidFill>
                    <a:srgbClr val="70AD47">
                      <a:lumMod val="50000"/>
                    </a:srgbClr>
                  </a:solidFill>
                  <a:ea typeface="Cambria" panose="02040503050406030204" pitchFamily="18" charset="0"/>
                  <a:cs typeface="Arial" panose="020B0604020202020204" pitchFamily="34" charset="0"/>
                </a:endParaRPr>
              </a:p>
            </p:txBody>
          </p:sp>
        </mc:Choice>
        <mc:Fallback xmlns="">
          <p:sp>
            <p:nvSpPr>
              <p:cNvPr id="37" name="TextBox 36">
                <a:extLst>
                  <a:ext uri="{FF2B5EF4-FFF2-40B4-BE49-F238E27FC236}">
                    <a16:creationId xmlns:a16="http://schemas.microsoft.com/office/drawing/2014/main" id="{CD9DEDF9-D60D-CA8F-8136-DD53E455128F}"/>
                  </a:ext>
                </a:extLst>
              </p:cNvPr>
              <p:cNvSpPr txBox="1">
                <a:spLocks noRot="1" noChangeAspect="1" noMove="1" noResize="1" noEditPoints="1" noAdjustHandles="1" noChangeArrowheads="1" noChangeShapeType="1" noTextEdit="1"/>
              </p:cNvSpPr>
              <p:nvPr/>
            </p:nvSpPr>
            <p:spPr>
              <a:xfrm>
                <a:off x="7249183" y="3386937"/>
                <a:ext cx="2925684" cy="605422"/>
              </a:xfrm>
              <a:prstGeom prst="rect">
                <a:avLst/>
              </a:prstGeom>
              <a:blipFill>
                <a:blip r:embed="rId12"/>
                <a:stretch>
                  <a:fillRect l="-5625" t="-12121" b="-353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A0AD589-F338-4048-6B2C-EC2C7510BEE3}"/>
                  </a:ext>
                </a:extLst>
              </p:cNvPr>
              <p:cNvSpPr txBox="1"/>
              <p:nvPr/>
            </p:nvSpPr>
            <p:spPr>
              <a:xfrm>
                <a:off x="7425062" y="5263560"/>
                <a:ext cx="2482674" cy="605422"/>
              </a:xfrm>
              <a:prstGeom prst="rect">
                <a:avLst/>
              </a:prstGeom>
              <a:noFill/>
            </p:spPr>
            <p:txBody>
              <a:bodyPr wrap="square" rtlCol="0">
                <a:spAutoFit/>
              </a:bodyPr>
              <a:lstStyle/>
              <a:p>
                <a:pPr lvl="0" defTabSz="914446">
                  <a:defRPr/>
                </a:pPr>
                <a14:m>
                  <m:oMathPara xmlns:m="http://schemas.openxmlformats.org/officeDocument/2006/math">
                    <m:oMathParaPr>
                      <m:jc m:val="centerGroup"/>
                    </m:oMathParaPr>
                    <m:oMath xmlns:m="http://schemas.openxmlformats.org/officeDocument/2006/math">
                      <m:r>
                        <a:rPr lang="en-US" sz="3334" b="1" i="0" dirty="0" smtClean="0">
                          <a:solidFill>
                            <a:srgbClr val="70AD47">
                              <a:lumMod val="50000"/>
                            </a:srgbClr>
                          </a:solidFill>
                          <a:latin typeface="Cambria Math" panose="02040503050406030204" pitchFamily="18" charset="0"/>
                          <a:ea typeface="Cambria" panose="02040503050406030204" pitchFamily="18" charset="0"/>
                        </a:rPr>
                        <m:t>𝟒</m:t>
                      </m:r>
                      <m:r>
                        <a:rPr lang="en-US" sz="3334" b="1" dirty="0">
                          <a:solidFill>
                            <a:srgbClr val="70AD47">
                              <a:lumMod val="50000"/>
                            </a:srgbClr>
                          </a:solidFill>
                          <a:latin typeface="Cambria Math" panose="02040503050406030204" pitchFamily="18" charset="0"/>
                          <a:ea typeface="Cambria" panose="02040503050406030204" pitchFamily="18" charset="0"/>
                        </a:rPr>
                        <m:t> </m:t>
                      </m:r>
                      <m:r>
                        <a:rPr lang="en-US" sz="3334" b="1" dirty="0">
                          <a:solidFill>
                            <a:srgbClr val="70AD47">
                              <a:lumMod val="50000"/>
                            </a:srgbClr>
                          </a:solidFill>
                          <a:latin typeface="Cambria Math" panose="02040503050406030204" pitchFamily="18" charset="0"/>
                          <a:ea typeface="Cambria" panose="02040503050406030204" pitchFamily="18" charset="0"/>
                        </a:rPr>
                        <m:t>𝐥</m:t>
                      </m:r>
                      <m:r>
                        <a:rPr lang="en-US" sz="3334" b="1" dirty="0">
                          <a:solidFill>
                            <a:srgbClr val="70AD47">
                              <a:lumMod val="50000"/>
                            </a:srgbClr>
                          </a:solidFill>
                          <a:latin typeface="Cambria Math" panose="02040503050406030204" pitchFamily="18" charset="0"/>
                          <a:ea typeface="Cambria" panose="02040503050406030204" pitchFamily="18" charset="0"/>
                        </a:rPr>
                        <m:t>ầ</m:t>
                      </m:r>
                      <m:r>
                        <a:rPr lang="en-US" sz="3334" b="1" dirty="0">
                          <a:solidFill>
                            <a:srgbClr val="70AD47">
                              <a:lumMod val="50000"/>
                            </a:srgbClr>
                          </a:solidFill>
                          <a:latin typeface="Cambria Math" panose="02040503050406030204" pitchFamily="18" charset="0"/>
                          <a:ea typeface="Cambria" panose="02040503050406030204" pitchFamily="18" charset="0"/>
                        </a:rPr>
                        <m:t>𝐧</m:t>
                      </m:r>
                      <m:r>
                        <a:rPr lang="en-US" sz="3334" b="1" dirty="0">
                          <a:solidFill>
                            <a:srgbClr val="70AD47">
                              <a:lumMod val="50000"/>
                            </a:srgbClr>
                          </a:solidFill>
                          <a:latin typeface="Cambria Math" panose="02040503050406030204" pitchFamily="18" charset="0"/>
                          <a:ea typeface="Cambria" panose="02040503050406030204" pitchFamily="18" charset="0"/>
                        </a:rPr>
                        <m:t> </m:t>
                      </m:r>
                      <m:r>
                        <a:rPr lang="en-US" sz="3334" b="1" dirty="0">
                          <a:solidFill>
                            <a:srgbClr val="70AD47">
                              <a:lumMod val="50000"/>
                            </a:srgbClr>
                          </a:solidFill>
                          <a:latin typeface="Cambria Math" panose="02040503050406030204" pitchFamily="18" charset="0"/>
                          <a:ea typeface="Cambria" panose="02040503050406030204" pitchFamily="18" charset="0"/>
                        </a:rPr>
                        <m:t>𝐛</m:t>
                      </m:r>
                      <m:r>
                        <a:rPr lang="en-US" sz="3334" b="1" dirty="0">
                          <a:solidFill>
                            <a:srgbClr val="70AD47">
                              <a:lumMod val="50000"/>
                            </a:srgbClr>
                          </a:solidFill>
                          <a:latin typeface="Cambria Math" panose="02040503050406030204" pitchFamily="18" charset="0"/>
                          <a:ea typeface="Cambria" panose="02040503050406030204" pitchFamily="18" charset="0"/>
                        </a:rPr>
                        <m:t>á</m:t>
                      </m:r>
                      <m:r>
                        <a:rPr lang="en-US" sz="3334" b="1" dirty="0">
                          <a:solidFill>
                            <a:srgbClr val="70AD47">
                              <a:lumMod val="50000"/>
                            </a:srgbClr>
                          </a:solidFill>
                          <a:latin typeface="Cambria Math" panose="02040503050406030204" pitchFamily="18" charset="0"/>
                          <a:ea typeface="Cambria" panose="02040503050406030204" pitchFamily="18" charset="0"/>
                        </a:rPr>
                        <m:t>𝐧</m:t>
                      </m:r>
                      <m:r>
                        <a:rPr lang="en-US" sz="3334" b="1" dirty="0">
                          <a:solidFill>
                            <a:srgbClr val="70AD47">
                              <a:lumMod val="50000"/>
                            </a:srgbClr>
                          </a:solidFill>
                          <a:latin typeface="Cambria Math" panose="02040503050406030204" pitchFamily="18" charset="0"/>
                          <a:ea typeface="Cambria" panose="02040503050406030204" pitchFamily="18" charset="0"/>
                        </a:rPr>
                        <m:t> </m:t>
                      </m:r>
                      <m:r>
                        <a:rPr lang="en-US" sz="3334" b="1" dirty="0">
                          <a:solidFill>
                            <a:srgbClr val="70AD47">
                              <a:lumMod val="50000"/>
                            </a:srgbClr>
                          </a:solidFill>
                          <a:latin typeface="Cambria Math" panose="02040503050406030204" pitchFamily="18" charset="0"/>
                          <a:ea typeface="Cambria" panose="02040503050406030204" pitchFamily="18" charset="0"/>
                        </a:rPr>
                        <m:t>𝐤</m:t>
                      </m:r>
                      <m:r>
                        <a:rPr lang="en-US" sz="3334" b="1" dirty="0">
                          <a:solidFill>
                            <a:srgbClr val="70AD47">
                              <a:lumMod val="50000"/>
                            </a:srgbClr>
                          </a:solidFill>
                          <a:latin typeface="Cambria Math" panose="02040503050406030204" pitchFamily="18" charset="0"/>
                          <a:ea typeface="Cambria" panose="02040503050406030204" pitchFamily="18" charset="0"/>
                        </a:rPr>
                        <m:t>í</m:t>
                      </m:r>
                      <m:r>
                        <a:rPr lang="en-US" sz="3334" b="1" dirty="0">
                          <a:solidFill>
                            <a:srgbClr val="70AD47">
                              <a:lumMod val="50000"/>
                            </a:srgbClr>
                          </a:solidFill>
                          <a:latin typeface="Cambria Math" panose="02040503050406030204" pitchFamily="18" charset="0"/>
                          <a:ea typeface="Cambria" panose="02040503050406030204" pitchFamily="18" charset="0"/>
                        </a:rPr>
                        <m:t>𝐧𝐡</m:t>
                      </m:r>
                    </m:oMath>
                  </m:oMathPara>
                </a14:m>
                <a:endParaRPr lang="vi-VN" sz="3334" b="1" dirty="0">
                  <a:solidFill>
                    <a:srgbClr val="70AD47">
                      <a:lumMod val="50000"/>
                    </a:srgbClr>
                  </a:solidFill>
                  <a:ea typeface="Cambria" panose="02040503050406030204" pitchFamily="18" charset="0"/>
                  <a:cs typeface="Arial" panose="020B0604020202020204" pitchFamily="34" charset="0"/>
                </a:endParaRPr>
              </a:p>
            </p:txBody>
          </p:sp>
        </mc:Choice>
        <mc:Fallback xmlns="">
          <p:sp>
            <p:nvSpPr>
              <p:cNvPr id="38" name="TextBox 37">
                <a:extLst>
                  <a:ext uri="{FF2B5EF4-FFF2-40B4-BE49-F238E27FC236}">
                    <a16:creationId xmlns:a16="http://schemas.microsoft.com/office/drawing/2014/main" id="{7A0AD589-F338-4048-6B2C-EC2C7510BEE3}"/>
                  </a:ext>
                </a:extLst>
              </p:cNvPr>
              <p:cNvSpPr txBox="1">
                <a:spLocks noRot="1" noChangeAspect="1" noMove="1" noResize="1" noEditPoints="1" noAdjustHandles="1" noChangeArrowheads="1" noChangeShapeType="1" noTextEdit="1"/>
              </p:cNvSpPr>
              <p:nvPr/>
            </p:nvSpPr>
            <p:spPr>
              <a:xfrm>
                <a:off x="7425062" y="5263560"/>
                <a:ext cx="2482674" cy="605422"/>
              </a:xfrm>
              <a:prstGeom prst="rect">
                <a:avLst/>
              </a:prstGeom>
              <a:blipFill>
                <a:blip r:embed="rId13"/>
                <a:stretch>
                  <a:fillRect r="-14251"/>
                </a:stretch>
              </a:blipFill>
            </p:spPr>
            <p:txBody>
              <a:bodyPr/>
              <a:lstStyle/>
              <a:p>
                <a:r>
                  <a:rPr lang="en-US">
                    <a:noFill/>
                  </a:rPr>
                  <a:t> </a:t>
                </a:r>
              </a:p>
            </p:txBody>
          </p:sp>
        </mc:Fallback>
      </mc:AlternateContent>
      <p:pic>
        <p:nvPicPr>
          <p:cNvPr id="2" name="Picture 1" descr="A green tick and red x&#10;&#10;Description automatically generated with medium confidence">
            <a:extLst>
              <a:ext uri="{FF2B5EF4-FFF2-40B4-BE49-F238E27FC236}">
                <a16:creationId xmlns:a16="http://schemas.microsoft.com/office/drawing/2014/main" id="{166C7637-7F45-CE56-2AA0-4A2372032AE5}"/>
              </a:ext>
            </a:extLst>
          </p:cNvPr>
          <p:cNvPicPr>
            <a:picLocks noChangeAspect="1"/>
          </p:cNvPicPr>
          <p:nvPr/>
        </p:nvPicPr>
        <p:blipFill rotWithShape="1">
          <a:blip r:embed="rId14">
            <a:extLst>
              <a:ext uri="{28A0092B-C50C-407E-A947-70E740481C1C}">
                <a14:useLocalDpi xmlns:a14="http://schemas.microsoft.com/office/drawing/2010/main" val="0"/>
              </a:ext>
            </a:extLst>
          </a:blip>
          <a:srcRect r="52143"/>
          <a:stretch/>
        </p:blipFill>
        <p:spPr>
          <a:xfrm>
            <a:off x="4243667" y="2777558"/>
            <a:ext cx="1446729" cy="1509361"/>
          </a:xfrm>
          <a:prstGeom prst="rect">
            <a:avLst/>
          </a:prstGeom>
        </p:spPr>
      </p:pic>
      <p:pic>
        <p:nvPicPr>
          <p:cNvPr id="3" name="Picture 2" descr="A green tick and red x&#10;&#10;Description automatically generated with medium confidence">
            <a:extLst>
              <a:ext uri="{FF2B5EF4-FFF2-40B4-BE49-F238E27FC236}">
                <a16:creationId xmlns:a16="http://schemas.microsoft.com/office/drawing/2014/main" id="{F28DC997-81C3-2A5C-AB70-B237EE775859}"/>
              </a:ext>
            </a:extLst>
          </p:cNvPr>
          <p:cNvPicPr>
            <a:picLocks noChangeAspect="1"/>
          </p:cNvPicPr>
          <p:nvPr/>
        </p:nvPicPr>
        <p:blipFill rotWithShape="1">
          <a:blip r:embed="rId14">
            <a:extLst>
              <a:ext uri="{28A0092B-C50C-407E-A947-70E740481C1C}">
                <a14:useLocalDpi xmlns:a14="http://schemas.microsoft.com/office/drawing/2010/main" val="0"/>
              </a:ext>
            </a:extLst>
          </a:blip>
          <a:srcRect l="56228"/>
          <a:stretch/>
        </p:blipFill>
        <p:spPr>
          <a:xfrm>
            <a:off x="10603264" y="2807293"/>
            <a:ext cx="1317950" cy="1503355"/>
          </a:xfrm>
          <a:prstGeom prst="rect">
            <a:avLst/>
          </a:prstGeom>
        </p:spPr>
      </p:pic>
      <p:pic>
        <p:nvPicPr>
          <p:cNvPr id="4" name="Picture 3" descr="A green tick and red x&#10;&#10;Description automatically generated with medium confidence">
            <a:extLst>
              <a:ext uri="{FF2B5EF4-FFF2-40B4-BE49-F238E27FC236}">
                <a16:creationId xmlns:a16="http://schemas.microsoft.com/office/drawing/2014/main" id="{29F94F73-C76C-F610-4239-0E7E5FD3516C}"/>
              </a:ext>
            </a:extLst>
          </p:cNvPr>
          <p:cNvPicPr>
            <a:picLocks noChangeAspect="1"/>
          </p:cNvPicPr>
          <p:nvPr/>
        </p:nvPicPr>
        <p:blipFill rotWithShape="1">
          <a:blip r:embed="rId14">
            <a:extLst>
              <a:ext uri="{28A0092B-C50C-407E-A947-70E740481C1C}">
                <a14:useLocalDpi xmlns:a14="http://schemas.microsoft.com/office/drawing/2010/main" val="0"/>
              </a:ext>
            </a:extLst>
          </a:blip>
          <a:srcRect l="56228"/>
          <a:stretch/>
        </p:blipFill>
        <p:spPr>
          <a:xfrm>
            <a:off x="4544549" y="4796737"/>
            <a:ext cx="1317950" cy="1503355"/>
          </a:xfrm>
          <a:prstGeom prst="rect">
            <a:avLst/>
          </a:prstGeom>
        </p:spPr>
      </p:pic>
      <p:pic>
        <p:nvPicPr>
          <p:cNvPr id="5" name="Picture 4" descr="A green tick and red x&#10;&#10;Description automatically generated with medium confidence">
            <a:extLst>
              <a:ext uri="{FF2B5EF4-FFF2-40B4-BE49-F238E27FC236}">
                <a16:creationId xmlns:a16="http://schemas.microsoft.com/office/drawing/2014/main" id="{76BA4DEB-85B1-2C9D-036C-DA43E7FE4802}"/>
              </a:ext>
            </a:extLst>
          </p:cNvPr>
          <p:cNvPicPr>
            <a:picLocks noChangeAspect="1"/>
          </p:cNvPicPr>
          <p:nvPr/>
        </p:nvPicPr>
        <p:blipFill rotWithShape="1">
          <a:blip r:embed="rId14">
            <a:extLst>
              <a:ext uri="{28A0092B-C50C-407E-A947-70E740481C1C}">
                <a14:useLocalDpi xmlns:a14="http://schemas.microsoft.com/office/drawing/2010/main" val="0"/>
              </a:ext>
            </a:extLst>
          </a:blip>
          <a:srcRect l="56228"/>
          <a:stretch/>
        </p:blipFill>
        <p:spPr>
          <a:xfrm>
            <a:off x="10309709" y="4757732"/>
            <a:ext cx="1317950" cy="1503355"/>
          </a:xfrm>
          <a:prstGeom prst="rect">
            <a:avLst/>
          </a:prstGeom>
        </p:spPr>
      </p:pic>
      <p:pic>
        <p:nvPicPr>
          <p:cNvPr id="25" name="Picture 24" descr="Icon&#10;&#10;Description automatically generated">
            <a:hlinkClick r:id="rId15" action="ppaction://hlinksldjump"/>
            <a:extLst>
              <a:ext uri="{FF2B5EF4-FFF2-40B4-BE49-F238E27FC236}">
                <a16:creationId xmlns:a16="http://schemas.microsoft.com/office/drawing/2014/main" id="{9DD473AD-8F2C-B5B8-0E2C-B876D079473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0800000">
            <a:off x="11110058" y="6212792"/>
            <a:ext cx="967327" cy="483664"/>
          </a:xfrm>
          <a:prstGeom prst="rect">
            <a:avLst/>
          </a:prstGeom>
          <a:solidFill>
            <a:schemeClr val="accent6">
              <a:lumMod val="50000"/>
            </a:schemeClr>
          </a:solidFill>
        </p:spPr>
      </p:pic>
    </p:spTree>
    <p:extLst>
      <p:ext uri="{BB962C8B-B14F-4D97-AF65-F5344CB8AC3E}">
        <p14:creationId xmlns:p14="http://schemas.microsoft.com/office/powerpoint/2010/main" val="720658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barn(inVertical)">
                                      <p:cBhvr>
                                        <p:cTn id="10" dur="500"/>
                                        <p:tgtEl>
                                          <p:spTgt spid="4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barn(inVertical)">
                                      <p:cBhvr>
                                        <p:cTn id="13" dur="500"/>
                                        <p:tgtEl>
                                          <p:spTgt spid="35"/>
                                        </p:tgtEl>
                                      </p:cBhvr>
                                    </p:animEffect>
                                  </p:childTnLst>
                                </p:cTn>
                              </p:par>
                              <p:par>
                                <p:cTn id="14" presetID="42" presetClass="entr" presetSubtype="0"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par>
                                <p:cTn id="24" presetID="16" presetClass="entr" presetSubtype="21" fill="hold"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barn(inVertical)">
                                      <p:cBhvr>
                                        <p:cTn id="26" dur="500"/>
                                        <p:tgtEl>
                                          <p:spTgt spid="4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par>
                                <p:cTn id="30" presetID="16" presetClass="entr" presetSubtype="21" fill="hold" nodeType="with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barn(inVertical)">
                                      <p:cBhvr>
                                        <p:cTn id="32" dur="500"/>
                                        <p:tgtEl>
                                          <p:spTgt spid="5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barn(inVertical)">
                                      <p:cBhvr>
                                        <p:cTn id="3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47"/>
                    </p:tgtEl>
                  </p:cond>
                </p:stCondLst>
                <p:endSync evt="end" delay="0">
                  <p:rtn val="all"/>
                </p:endSync>
                <p:childTnLst>
                  <p:par>
                    <p:cTn id="37" fill="hold">
                      <p:stCondLst>
                        <p:cond delay="0"/>
                      </p:stCondLst>
                      <p:childTnLst>
                        <p:par>
                          <p:cTn id="38" fill="hold">
                            <p:stCondLst>
                              <p:cond delay="0"/>
                            </p:stCondLst>
                            <p:childTnLst>
                              <p:par>
                                <p:cTn id="39" presetID="16" presetClass="entr" presetSubtype="21"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7"/>
                  </p:tgtEl>
                </p:cond>
              </p:nextCondLst>
            </p:seq>
            <p:seq concurrent="1" nextAc="seek">
              <p:cTn id="42" restart="whenNotActive" fill="hold" evtFilter="cancelBubble" nodeType="interactiveSeq">
                <p:stCondLst>
                  <p:cond evt="onClick" delay="0">
                    <p:tgtEl>
                      <p:spTgt spid="48"/>
                    </p:tgtEl>
                  </p:cond>
                </p:stCondLst>
                <p:endSync evt="end" delay="0">
                  <p:rtn val="all"/>
                </p:endSync>
                <p:childTnLst>
                  <p:par>
                    <p:cTn id="43" fill="hold">
                      <p:stCondLst>
                        <p:cond delay="0"/>
                      </p:stCondLst>
                      <p:childTnLst>
                        <p:par>
                          <p:cTn id="44" fill="hold">
                            <p:stCondLst>
                              <p:cond delay="0"/>
                            </p:stCondLst>
                            <p:childTnLst>
                              <p:par>
                                <p:cTn id="45" presetID="16" presetClass="entr" presetSubtype="21" fill="hold" nodeType="with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barn(inVertical)">
                                      <p:cBhvr>
                                        <p:cTn id="47" dur="500"/>
                                        <p:tgtEl>
                                          <p:spTgt spid="4"/>
                                        </p:tgtEl>
                                      </p:cBhvr>
                                    </p:animEffect>
                                  </p:childTnLst>
                                  <p:subTnLst>
                                    <p:audio>
                                      <p:cMediaNode>
                                        <p:cTn display="0" masterRel="sameClick">
                                          <p:stCondLst>
                                            <p:cond evt="begin" delay="0">
                                              <p:tn val="45"/>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8"/>
                  </p:tgtEl>
                </p:cond>
              </p:nextCondLst>
            </p:seq>
            <p:seq concurrent="1" nextAc="seek">
              <p:cTn id="48" restart="whenNotActive" fill="hold" evtFilter="cancelBubble" nodeType="interactiveSeq">
                <p:stCondLst>
                  <p:cond evt="onClick" delay="0">
                    <p:tgtEl>
                      <p:spTgt spid="49"/>
                    </p:tgtEl>
                  </p:cond>
                </p:stCondLst>
                <p:endSync evt="end" delay="0">
                  <p:rtn val="all"/>
                </p:endSync>
                <p:childTnLst>
                  <p:par>
                    <p:cTn id="49" fill="hold">
                      <p:stCondLst>
                        <p:cond delay="0"/>
                      </p:stCondLst>
                      <p:childTnLst>
                        <p:par>
                          <p:cTn id="50" fill="hold">
                            <p:stCondLst>
                              <p:cond delay="0"/>
                            </p:stCondLst>
                            <p:childTnLst>
                              <p:par>
                                <p:cTn id="51" presetID="16" presetClass="entr" presetSubtype="21" fill="hold" nodeType="withEffect">
                                  <p:stCondLst>
                                    <p:cond delay="0"/>
                                  </p:stCondLst>
                                  <p:childTnLst>
                                    <p:set>
                                      <p:cBhvr>
                                        <p:cTn id="52" dur="1" fill="hold">
                                          <p:stCondLst>
                                            <p:cond delay="0"/>
                                          </p:stCondLst>
                                        </p:cTn>
                                        <p:tgtEl>
                                          <p:spTgt spid="3"/>
                                        </p:tgtEl>
                                        <p:attrNameLst>
                                          <p:attrName>style.visibility</p:attrName>
                                        </p:attrNameLst>
                                      </p:cBhvr>
                                      <p:to>
                                        <p:strVal val="visible"/>
                                      </p:to>
                                    </p:set>
                                    <p:animEffect transition="in" filter="barn(inVertical)">
                                      <p:cBhvr>
                                        <p:cTn id="53" dur="500"/>
                                        <p:tgtEl>
                                          <p:spTgt spid="3"/>
                                        </p:tgtEl>
                                      </p:cBhvr>
                                    </p:animEffect>
                                  </p:childTnLst>
                                  <p:subTnLst>
                                    <p:audio>
                                      <p:cMediaNode>
                                        <p:cTn display="0" masterRel="sameClick">
                                          <p:stCondLst>
                                            <p:cond evt="begin" delay="0">
                                              <p:tn val="51"/>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49"/>
                  </p:tgtEl>
                </p:cond>
              </p:nextCondLst>
            </p:seq>
            <p:seq concurrent="1" nextAc="seek">
              <p:cTn id="54" restart="whenNotActive" fill="hold" evtFilter="cancelBubble" nodeType="interactiveSeq">
                <p:stCondLst>
                  <p:cond evt="onClick" delay="0">
                    <p:tgtEl>
                      <p:spTgt spid="50"/>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inVertical)">
                                      <p:cBhvr>
                                        <p:cTn id="59" dur="500"/>
                                        <p:tgtEl>
                                          <p:spTgt spid="5"/>
                                        </p:tgtEl>
                                      </p:cBhvr>
                                    </p:animEffect>
                                  </p:childTnLst>
                                  <p:subTnLst>
                                    <p:audio>
                                      <p:cMediaNode vol="90000">
                                        <p:cTn display="0" masterRel="sameClick">
                                          <p:stCondLst>
                                            <p:cond evt="begin" delay="0">
                                              <p:tn val="5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0"/>
                  </p:tgtEl>
                </p:cond>
              </p:nextCondLst>
            </p:seq>
          </p:childTnLst>
        </p:cTn>
      </p:par>
    </p:tnLst>
    <p:bldLst>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DCC7"/>
        </a:solidFill>
        <a:effectLst/>
      </p:bgPr>
    </p:bg>
    <p:spTree>
      <p:nvGrpSpPr>
        <p:cNvPr id="1" name="">
          <a:extLst>
            <a:ext uri="{FF2B5EF4-FFF2-40B4-BE49-F238E27FC236}">
              <a16:creationId xmlns:a16="http://schemas.microsoft.com/office/drawing/2014/main" id="{A54034DD-6C65-F312-8019-48CEE1920F5E}"/>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912B08CB-BBFE-C6F7-8D49-16BD24AD00C7}"/>
              </a:ext>
            </a:extLst>
          </p:cNvPr>
          <p:cNvPicPr>
            <a:picLocks noChangeAspect="1"/>
          </p:cNvPicPr>
          <p:nvPr/>
        </p:nvPicPr>
        <p:blipFill>
          <a:blip r:embed="rId2"/>
          <a:stretch>
            <a:fillRect/>
          </a:stretch>
        </p:blipFill>
        <p:spPr>
          <a:xfrm>
            <a:off x="496112" y="1904796"/>
            <a:ext cx="11900840" cy="3048407"/>
          </a:xfrm>
          <a:prstGeom prst="rect">
            <a:avLst/>
          </a:prstGeom>
        </p:spPr>
      </p:pic>
    </p:spTree>
    <p:extLst>
      <p:ext uri="{BB962C8B-B14F-4D97-AF65-F5344CB8AC3E}">
        <p14:creationId xmlns:p14="http://schemas.microsoft.com/office/powerpoint/2010/main" val="1739682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2201426" y="781444"/>
            <a:ext cx="8686800" cy="646331"/>
          </a:xfrm>
          <a:prstGeom prst="rect">
            <a:avLst/>
          </a:prstGeom>
          <a:noFill/>
        </p:spPr>
        <p:txBody>
          <a:bodyPr wrap="square" rtlCol="0">
            <a:spAutoFit/>
          </a:bodyPr>
          <a:lstStyle/>
          <a:p>
            <a:r>
              <a:rPr lang="vi-VN" sz="3600"/>
              <a:t>Tính chu vi của các hình tròn sau:</a:t>
            </a:r>
            <a:endParaRPr lang="en-US" sz="3600"/>
          </a:p>
        </p:txBody>
      </p:sp>
      <p:pic>
        <p:nvPicPr>
          <p:cNvPr id="3" name="Picture 2">
            <a:extLst>
              <a:ext uri="{FF2B5EF4-FFF2-40B4-BE49-F238E27FC236}">
                <a16:creationId xmlns:a16="http://schemas.microsoft.com/office/drawing/2014/main" id="{0E267437-BCA4-A96F-91D7-D3FB891CC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874" y="671120"/>
            <a:ext cx="756655" cy="756655"/>
          </a:xfrm>
          <a:prstGeom prst="rect">
            <a:avLst/>
          </a:prstGeom>
        </p:spPr>
      </p:pic>
      <p:pic>
        <p:nvPicPr>
          <p:cNvPr id="14" name="Picture 13">
            <a:extLst>
              <a:ext uri="{FF2B5EF4-FFF2-40B4-BE49-F238E27FC236}">
                <a16:creationId xmlns:a16="http://schemas.microsoft.com/office/drawing/2014/main" id="{6D3A35CF-ED8D-5DE5-3F2C-57021EE41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597" y="2472964"/>
            <a:ext cx="3524971" cy="2727250"/>
          </a:xfrm>
          <a:prstGeom prst="rect">
            <a:avLst/>
          </a:prstGeom>
        </p:spPr>
      </p:pic>
      <p:pic>
        <p:nvPicPr>
          <p:cNvPr id="16" name="Picture 15">
            <a:extLst>
              <a:ext uri="{FF2B5EF4-FFF2-40B4-BE49-F238E27FC236}">
                <a16:creationId xmlns:a16="http://schemas.microsoft.com/office/drawing/2014/main" id="{BCED086E-9A0C-3CB8-EC7B-717962DC3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3813" y="2362604"/>
            <a:ext cx="3681788" cy="2727251"/>
          </a:xfrm>
          <a:prstGeom prst="rect">
            <a:avLst/>
          </a:prstGeom>
        </p:spPr>
      </p:pic>
    </p:spTree>
    <p:extLst>
      <p:ext uri="{BB962C8B-B14F-4D97-AF65-F5344CB8AC3E}">
        <p14:creationId xmlns:p14="http://schemas.microsoft.com/office/powerpoint/2010/main" val="150597683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Góc Tròn 5">
            <a:extLst>
              <a:ext uri="{FF2B5EF4-FFF2-40B4-BE49-F238E27FC236}">
                <a16:creationId xmlns:a16="http://schemas.microsoft.com/office/drawing/2014/main" id="{2BE5A722-3B69-1C46-9C28-705002A2AB35}"/>
              </a:ext>
            </a:extLst>
          </p:cNvPr>
          <p:cNvSpPr/>
          <p:nvPr/>
        </p:nvSpPr>
        <p:spPr>
          <a:xfrm>
            <a:off x="485510" y="464234"/>
            <a:ext cx="11176607" cy="6006904"/>
          </a:xfrm>
          <a:prstGeom prst="roundRect">
            <a:avLst/>
          </a:prstGeom>
          <a:solidFill>
            <a:schemeClr val="bg1"/>
          </a:solidFill>
          <a:ln w="38100">
            <a:no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5B2619CF-E053-89E4-02DA-179E1B100C53}"/>
              </a:ext>
            </a:extLst>
          </p:cNvPr>
          <p:cNvSpPr txBox="1"/>
          <p:nvPr/>
        </p:nvSpPr>
        <p:spPr>
          <a:xfrm>
            <a:off x="2201426" y="781444"/>
            <a:ext cx="8686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mn-cs"/>
              </a:rPr>
              <a:t>Tính chu vi của các hình tròn sau:</a:t>
            </a:r>
            <a:endParaRPr kumimoji="0" lang="en-US"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267437-BCA4-A96F-91D7-D3FB891CC5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874" y="671120"/>
            <a:ext cx="756655" cy="756655"/>
          </a:xfrm>
          <a:prstGeom prst="rect">
            <a:avLst/>
          </a:prstGeom>
        </p:spPr>
      </p:pic>
      <p:pic>
        <p:nvPicPr>
          <p:cNvPr id="14" name="Picture 13">
            <a:extLst>
              <a:ext uri="{FF2B5EF4-FFF2-40B4-BE49-F238E27FC236}">
                <a16:creationId xmlns:a16="http://schemas.microsoft.com/office/drawing/2014/main" id="{6D3A35CF-ED8D-5DE5-3F2C-57021EE41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2874" y="2425667"/>
            <a:ext cx="3524971" cy="2727250"/>
          </a:xfrm>
          <a:prstGeom prst="rect">
            <a:avLst/>
          </a:prstGeom>
        </p:spPr>
      </p:pic>
      <p:sp>
        <p:nvSpPr>
          <p:cNvPr id="2" name="Rectangle: Rounded Corners 1">
            <a:extLst>
              <a:ext uri="{FF2B5EF4-FFF2-40B4-BE49-F238E27FC236}">
                <a16:creationId xmlns:a16="http://schemas.microsoft.com/office/drawing/2014/main" id="{A71FBA45-9675-8023-885A-E83F24A5118C}"/>
              </a:ext>
            </a:extLst>
          </p:cNvPr>
          <p:cNvSpPr/>
          <p:nvPr/>
        </p:nvSpPr>
        <p:spPr>
          <a:xfrm>
            <a:off x="5738648" y="2301766"/>
            <a:ext cx="4997669" cy="2727250"/>
          </a:xfrm>
          <a:prstGeom prst="roundRect">
            <a:avLst/>
          </a:prstGeom>
          <a:solidFill>
            <a:srgbClr val="D4EFFD"/>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rgbClr val="FF0000"/>
                </a:solidFill>
              </a:rPr>
              <a:t>C = 4,5 × 2 × 3,14 </a:t>
            </a:r>
          </a:p>
          <a:p>
            <a:pPr algn="ctr"/>
            <a:r>
              <a:rPr lang="en-US" sz="4800">
                <a:solidFill>
                  <a:srgbClr val="FF0000"/>
                </a:solidFill>
              </a:rPr>
              <a:t>= 28,26 (cm)</a:t>
            </a:r>
          </a:p>
        </p:txBody>
      </p:sp>
    </p:spTree>
    <p:extLst>
      <p:ext uri="{BB962C8B-B14F-4D97-AF65-F5344CB8AC3E}">
        <p14:creationId xmlns:p14="http://schemas.microsoft.com/office/powerpoint/2010/main" val="857759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3474fc8-c587-4375-aa46-28eda414bf2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B142D96DF8BD4187C0BD8915B76B44" ma:contentTypeVersion="15" ma:contentTypeDescription="Create a new document." ma:contentTypeScope="" ma:versionID="4a821e8b90d5534630909510268fc21c">
  <xsd:schema xmlns:xsd="http://www.w3.org/2001/XMLSchema" xmlns:xs="http://www.w3.org/2001/XMLSchema" xmlns:p="http://schemas.microsoft.com/office/2006/metadata/properties" xmlns:ns3="e3474fc8-c587-4375-aa46-28eda414bf22" xmlns:ns4="ef9fbb00-3a11-451f-a0e3-723ec126c7ed" targetNamespace="http://schemas.microsoft.com/office/2006/metadata/properties" ma:root="true" ma:fieldsID="e5f7571b6a457ba031e347f6fd2780bb" ns3:_="" ns4:_="">
    <xsd:import namespace="e3474fc8-c587-4375-aa46-28eda414bf22"/>
    <xsd:import namespace="ef9fbb00-3a11-451f-a0e3-723ec126c7e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_activity"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ObjectDetectorVersion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474fc8-c587-4375-aa46-28eda414bf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_activity" ma:index="15" nillable="true" ma:displayName="_activity" ma:hidden="true" ma:internalName="_activity">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9fbb00-3a11-451f-a0e3-723ec126c7e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A424A2-FFF9-4809-AEE1-205EBAF48D4C}">
  <ds:schemaRefs>
    <ds:schemaRef ds:uri="http://purl.org/dc/terms/"/>
    <ds:schemaRef ds:uri="ef9fbb00-3a11-451f-a0e3-723ec126c7ed"/>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e3474fc8-c587-4375-aa46-28eda414bf22"/>
    <ds:schemaRef ds:uri="http://www.w3.org/XML/1998/namespace"/>
    <ds:schemaRef ds:uri="http://purl.org/dc/dcmitype/"/>
  </ds:schemaRefs>
</ds:datastoreItem>
</file>

<file path=customXml/itemProps2.xml><?xml version="1.0" encoding="utf-8"?>
<ds:datastoreItem xmlns:ds="http://schemas.openxmlformats.org/officeDocument/2006/customXml" ds:itemID="{4FE1D65D-1FB1-415A-80F1-F57F7E025190}">
  <ds:schemaRefs>
    <ds:schemaRef ds:uri="http://schemas.microsoft.com/sharepoint/v3/contenttype/forms"/>
  </ds:schemaRefs>
</ds:datastoreItem>
</file>

<file path=customXml/itemProps3.xml><?xml version="1.0" encoding="utf-8"?>
<ds:datastoreItem xmlns:ds="http://schemas.openxmlformats.org/officeDocument/2006/customXml" ds:itemID="{BE49CCCA-437D-4923-8CFA-5CD2BB4C4B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474fc8-c587-4375-aa46-28eda414bf22"/>
    <ds:schemaRef ds:uri="ef9fbb00-3a11-451f-a0e3-723ec126c7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538</TotalTime>
  <Words>1031</Words>
  <Application>Microsoft Office PowerPoint</Application>
  <PresentationFormat>Widescreen</PresentationFormat>
  <Paragraphs>94</Paragraphs>
  <Slides>23</Slides>
  <Notes>17</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UVN Banh Mi</vt:lpstr>
      <vt:lpstr>Aptos Display</vt:lpstr>
      <vt:lpstr>Calibri</vt:lpstr>
      <vt:lpstr>Arial</vt:lpstr>
      <vt:lpstr>Aptos</vt:lpstr>
      <vt:lpstr>#9Slide06 SVNLemon Tuesday</vt:lpstr>
      <vt:lpstr>Cambria Math</vt:lpstr>
      <vt:lpstr>Times New Roman</vt:lpstr>
      <vt:lpstr>#9Slide05 Phobia</vt:lpstr>
      <vt:lpstr>Cambria</vt:lpstr>
      <vt:lpstr>2_Office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dc:creator>
  <dc:description>9Slide.vn</dc:description>
  <cp:lastModifiedBy>Administrator</cp:lastModifiedBy>
  <cp:revision>13</cp:revision>
  <dcterms:created xsi:type="dcterms:W3CDTF">2023-08-30T07:52:31Z</dcterms:created>
  <dcterms:modified xsi:type="dcterms:W3CDTF">2024-12-27T07:21:13Z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0x01010087B142D96DF8BD4187C0BD8915B76B44</vt:lpwstr>
  </property>
</Properties>
</file>