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88" r:id="rId5"/>
  </p:sldMasterIdLst>
  <p:notesMasterIdLst>
    <p:notesMasterId r:id="rId41"/>
  </p:notesMasterIdLst>
  <p:sldIdLst>
    <p:sldId id="260" r:id="rId6"/>
    <p:sldId id="256" r:id="rId7"/>
    <p:sldId id="295" r:id="rId8"/>
    <p:sldId id="262" r:id="rId9"/>
    <p:sldId id="287" r:id="rId10"/>
    <p:sldId id="296" r:id="rId11"/>
    <p:sldId id="297" r:id="rId12"/>
    <p:sldId id="294" r:id="rId13"/>
    <p:sldId id="298" r:id="rId14"/>
    <p:sldId id="291" r:id="rId15"/>
    <p:sldId id="299" r:id="rId16"/>
    <p:sldId id="258" r:id="rId17"/>
    <p:sldId id="261" r:id="rId18"/>
    <p:sldId id="263" r:id="rId19"/>
    <p:sldId id="265" r:id="rId20"/>
    <p:sldId id="300" r:id="rId21"/>
    <p:sldId id="301" r:id="rId22"/>
    <p:sldId id="302" r:id="rId23"/>
    <p:sldId id="303" r:id="rId24"/>
    <p:sldId id="304" r:id="rId25"/>
    <p:sldId id="305" r:id="rId26"/>
    <p:sldId id="271" r:id="rId27"/>
    <p:sldId id="306" r:id="rId28"/>
    <p:sldId id="285" r:id="rId29"/>
    <p:sldId id="279" r:id="rId30"/>
    <p:sldId id="307" r:id="rId31"/>
    <p:sldId id="308" r:id="rId32"/>
    <p:sldId id="309" r:id="rId33"/>
    <p:sldId id="269" r:id="rId34"/>
    <p:sldId id="310" r:id="rId35"/>
    <p:sldId id="280" r:id="rId36"/>
    <p:sldId id="292" r:id="rId37"/>
    <p:sldId id="293" r:id="rId38"/>
    <p:sldId id="2631" r:id="rId39"/>
    <p:sldId id="263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00"/>
    <a:srgbClr val="00FFFF"/>
    <a:srgbClr val="FA7496"/>
    <a:srgbClr val="FF3399"/>
    <a:srgbClr val="E4E5E8"/>
    <a:srgbClr val="000000"/>
    <a:srgbClr val="FFFFCC"/>
    <a:srgbClr val="CCCC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474" autoAdjust="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6A490-8969-4D8D-989F-2BEB2D66A6F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36335-B69E-4D85-B7CC-E77266A87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3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1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0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35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8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7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48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76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68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4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45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3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1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30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77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9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1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9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93B8979-FCA8-89E3-A819-A87C2222E6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1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kids sitting on a field&#10;&#10;Description automatically generated">
            <a:extLst>
              <a:ext uri="{FF2B5EF4-FFF2-40B4-BE49-F238E27FC236}">
                <a16:creationId xmlns:a16="http://schemas.microsoft.com/office/drawing/2014/main" id="{AE492B05-A6EB-54D8-E7A6-64B7CD6B8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257596-A1DB-195E-72D1-1C1782A3CC18}"/>
              </a:ext>
            </a:extLst>
          </p:cNvPr>
          <p:cNvSpPr txBox="1"/>
          <p:nvPr/>
        </p:nvSpPr>
        <p:spPr>
          <a:xfrm>
            <a:off x="5100329" y="334118"/>
            <a:ext cx="273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TIẾNG VIỆT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788C-6F25-ADF1-2632-B545062116BC}"/>
              </a:ext>
            </a:extLst>
          </p:cNvPr>
          <p:cNvSpPr txBox="1"/>
          <p:nvPr/>
        </p:nvSpPr>
        <p:spPr>
          <a:xfrm>
            <a:off x="4864638" y="2897677"/>
            <a:ext cx="3650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5 –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8F683-AC27-88DC-D96F-96C652B14821}"/>
              </a:ext>
            </a:extLst>
          </p:cNvPr>
          <p:cNvSpPr txBox="1"/>
          <p:nvPr/>
        </p:nvSpPr>
        <p:spPr>
          <a:xfrm>
            <a:off x="2145005" y="2163579"/>
            <a:ext cx="199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Chủ</a:t>
            </a:r>
            <a:r>
              <a:rPr lang="en-US" sz="4000" b="1" i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điểm</a:t>
            </a:r>
            <a:r>
              <a:rPr lang="en-US" sz="4000" b="1" i="1" dirty="0">
                <a:solidFill>
                  <a:srgbClr val="FF0000"/>
                </a:solidFill>
                <a:latin typeface="UTM Duepuntozero" panose="02040603050506020204" pitchFamily="18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2D11F-75D8-51BD-3C8F-CF25E3F9D9A9}"/>
              </a:ext>
            </a:extLst>
          </p:cNvPr>
          <p:cNvSpPr txBox="1"/>
          <p:nvPr/>
        </p:nvSpPr>
        <p:spPr>
          <a:xfrm>
            <a:off x="3195723" y="1251997"/>
            <a:ext cx="766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Thứ</a:t>
            </a:r>
            <a:r>
              <a:rPr lang="en-US" sz="4000" b="1" dirty="0"/>
              <a:t> … </a:t>
            </a:r>
            <a:r>
              <a:rPr lang="en-US" sz="4000" b="1" dirty="0" err="1"/>
              <a:t>ngày</a:t>
            </a:r>
            <a:r>
              <a:rPr lang="en-US" sz="4000" b="1" dirty="0"/>
              <a:t> … </a:t>
            </a:r>
            <a:r>
              <a:rPr lang="en-US" sz="4000" b="1" dirty="0" err="1"/>
              <a:t>tháng</a:t>
            </a:r>
            <a:r>
              <a:rPr lang="en-US" sz="4000" b="1" dirty="0"/>
              <a:t> … </a:t>
            </a:r>
            <a:r>
              <a:rPr lang="en-US" sz="4000" b="1" dirty="0" err="1"/>
              <a:t>năm</a:t>
            </a:r>
            <a:r>
              <a:rPr lang="en-US" sz="4000" b="1" dirty="0"/>
              <a:t> 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5B96A5-56F2-84BD-99D1-1D8A172869A2}"/>
              </a:ext>
            </a:extLst>
          </p:cNvPr>
          <p:cNvGrpSpPr/>
          <p:nvPr/>
        </p:nvGrpSpPr>
        <p:grpSpPr>
          <a:xfrm>
            <a:off x="2001035" y="3707267"/>
            <a:ext cx="8633446" cy="935078"/>
            <a:chOff x="2001035" y="3707267"/>
            <a:chExt cx="8633446" cy="9350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4348E8-825D-3639-B847-CD945C2940AC}"/>
                </a:ext>
              </a:extLst>
            </p:cNvPr>
            <p:cNvSpPr txBox="1"/>
            <p:nvPr/>
          </p:nvSpPr>
          <p:spPr>
            <a:xfrm>
              <a:off x="2001035" y="3719015"/>
              <a:ext cx="86334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n w="381000">
                    <a:solidFill>
                      <a:schemeClr val="bg1"/>
                    </a:solidFill>
                  </a:ln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Apple" panose="02040603050506020204" pitchFamily="18" charset="0"/>
                </a:rPr>
                <a:t>Luyện tập về đại từ và kết từ</a:t>
              </a:r>
              <a:endParaRPr lang="en-US" sz="5400" b="1" dirty="0">
                <a:ln w="381000"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pple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E49FC1-BB10-27C2-8FE6-157012E31EC5}"/>
                </a:ext>
              </a:extLst>
            </p:cNvPr>
            <p:cNvSpPr txBox="1"/>
            <p:nvPr/>
          </p:nvSpPr>
          <p:spPr>
            <a:xfrm>
              <a:off x="2638988" y="3707267"/>
              <a:ext cx="7357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17000"/>
                      </a:prstClr>
                    </a:innerShdw>
                  </a:effectLst>
                  <a:latin typeface="SVN-Apple" panose="02040603050506020204" pitchFamily="18" charset="0"/>
                </a:rPr>
                <a:t>Luyện tập về đại từ và kết từ</a:t>
              </a:r>
              <a:endParaRPr lang="en-US" sz="5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17000"/>
                    </a:prstClr>
                  </a:innerShdw>
                </a:effectLst>
                <a:latin typeface="SVN-Apple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0DF1FD-845A-8124-F8CF-0948387C7EA8}"/>
              </a:ext>
            </a:extLst>
          </p:cNvPr>
          <p:cNvSpPr txBox="1"/>
          <p:nvPr/>
        </p:nvSpPr>
        <p:spPr>
          <a:xfrm>
            <a:off x="4142605" y="2107199"/>
            <a:ext cx="6262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28575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Cộng đồng gắn bó</a:t>
            </a:r>
            <a:endParaRPr lang="en-US" sz="4400" dirty="0">
              <a:ln w="28575">
                <a:solidFill>
                  <a:schemeClr val="bg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36300-9D7B-9962-CDA2-6958F7907C78}"/>
              </a:ext>
            </a:extLst>
          </p:cNvPr>
          <p:cNvSpPr txBox="1"/>
          <p:nvPr/>
        </p:nvSpPr>
        <p:spPr>
          <a:xfrm>
            <a:off x="2135372" y="628233"/>
            <a:ext cx="8518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Tìm và nêu tác dụng của kết từ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729" y="1775637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536342" y="1922943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775186" y="2040115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	</a:t>
            </a:r>
            <a:r>
              <a:rPr lang="vi-VN" sz="3200"/>
              <a:t>Cánh đồng làng tôi bốn mùa được dệt bởi hai màu chủ đạo: màu xanh</a:t>
            </a:r>
            <a:r>
              <a:rPr lang="en-US" sz="3200"/>
              <a:t> </a:t>
            </a:r>
            <a:r>
              <a:rPr lang="vi-VN" sz="3200"/>
              <a:t>biêng biếc và màu vàng ươm như nắng. Thỉnh thoảng, bức tranh đơn sắc</a:t>
            </a:r>
            <a:r>
              <a:rPr lang="en-US" sz="3200"/>
              <a:t> </a:t>
            </a:r>
            <a:r>
              <a:rPr lang="vi-VN" sz="3200"/>
              <a:t>ấy còn được điểm bởi màu trắng của cánh cò hoặc màu đen bóng mượt</a:t>
            </a:r>
            <a:r>
              <a:rPr lang="en-US" sz="3200"/>
              <a:t> </a:t>
            </a:r>
            <a:r>
              <a:rPr lang="vi-VN" sz="3200"/>
              <a:t>của đàn trâu ra đồng sớm. Tôi thích ngắm nhìn những chú trâu thong thả,</a:t>
            </a:r>
            <a:r>
              <a:rPr lang="en-US" sz="3200"/>
              <a:t> </a:t>
            </a:r>
            <a:r>
              <a:rPr lang="vi-VN" sz="3200"/>
              <a:t>hiền lành, bước lững thững trong nắng sớm mai. Chúng chẳng chuyện trò</a:t>
            </a:r>
            <a:r>
              <a:rPr lang="en-US" sz="3200"/>
              <a:t> </a:t>
            </a:r>
            <a:r>
              <a:rPr lang="vi-VN" sz="3200"/>
              <a:t>gì mấy, mà chỉ vừa đi vừa lặng yên lắng nghe âm thanh ngày mới.</a:t>
            </a:r>
          </a:p>
          <a:p>
            <a:pPr algn="just"/>
            <a:r>
              <a:rPr lang="en-US" sz="3200"/>
              <a:t>							</a:t>
            </a:r>
            <a:r>
              <a:rPr lang="vi-VN" sz="2800" i="1"/>
              <a:t>Xuân Nguyên</a:t>
            </a:r>
            <a:endParaRPr lang="en-US" sz="3200" i="1" dirty="0"/>
          </a:p>
        </p:txBody>
      </p:sp>
      <p:pic>
        <p:nvPicPr>
          <p:cNvPr id="8" name="Picture 7" descr="A rectangular white and orange rectangle with black background&#10;&#10;Description automatically generated">
            <a:extLst>
              <a:ext uri="{FF2B5EF4-FFF2-40B4-BE49-F238E27FC236}">
                <a16:creationId xmlns:a16="http://schemas.microsoft.com/office/drawing/2014/main" id="{8CF764D0-981A-5E7B-9738-1EA755F5A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9748" r="6359" b="29695"/>
          <a:stretch/>
        </p:blipFill>
        <p:spPr>
          <a:xfrm>
            <a:off x="134574" y="150832"/>
            <a:ext cx="11875575" cy="1330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C4403-41AE-5631-7D71-C17570ABE0AE}"/>
              </a:ext>
            </a:extLst>
          </p:cNvPr>
          <p:cNvSpPr txBox="1"/>
          <p:nvPr/>
        </p:nvSpPr>
        <p:spPr>
          <a:xfrm>
            <a:off x="1589544" y="216101"/>
            <a:ext cx="10304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FF"/>
                </a:solidFill>
                <a:latin typeface="Arial-Rounded-Bold"/>
              </a:rPr>
              <a:t>1. </a:t>
            </a:r>
            <a:r>
              <a:rPr lang="vi-VN" sz="2800" b="1">
                <a:solidFill>
                  <a:srgbClr val="000000"/>
                </a:solidFill>
                <a:latin typeface="Arial-BoldMT"/>
              </a:rPr>
              <a:t>Tìm kết từ trong đoạn văn sau. Cho biết mỗi kết từ đó được dùng</a:t>
            </a:r>
            <a:r>
              <a:rPr lang="en-US" sz="2800" b="1">
                <a:solidFill>
                  <a:srgbClr val="000000"/>
                </a:solidFill>
                <a:latin typeface="Arial-BoldMT"/>
              </a:rPr>
              <a:t> để nối những từ ngữ nào trong câu.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 descr="A cartoon monkey holding a number one&#10;&#10;Description automatically generated">
            <a:extLst>
              <a:ext uri="{FF2B5EF4-FFF2-40B4-BE49-F238E27FC236}">
                <a16:creationId xmlns:a16="http://schemas.microsoft.com/office/drawing/2014/main" id="{CBE6FA28-619A-4983-CD08-1C6AC5A27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4" t="33953" r="42529" b="41085"/>
          <a:stretch/>
        </p:blipFill>
        <p:spPr>
          <a:xfrm>
            <a:off x="539676" y="297540"/>
            <a:ext cx="1049868" cy="9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33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5520673" y="781492"/>
            <a:ext cx="6320219" cy="5295013"/>
          </a:xfrm>
          <a:prstGeom prst="rect">
            <a:avLst/>
          </a:prstGeom>
        </p:spPr>
      </p:pic>
      <p:pic>
        <p:nvPicPr>
          <p:cNvPr id="8" name="Picture 7" descr="A cartoon of kids sitting at a table&#10;&#10;Description automatically generated">
            <a:extLst>
              <a:ext uri="{FF2B5EF4-FFF2-40B4-BE49-F238E27FC236}">
                <a16:creationId xmlns:a16="http://schemas.microsoft.com/office/drawing/2014/main" id="{98E5A02D-547C-9872-E7B6-DE712EC1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t="39225" r="42267" b="39069"/>
          <a:stretch/>
        </p:blipFill>
        <p:spPr>
          <a:xfrm>
            <a:off x="5911707" y="1711842"/>
            <a:ext cx="5422599" cy="3721395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23DDA-11CB-60EE-2194-3CC09AA55EF8}"/>
              </a:ext>
            </a:extLst>
          </p:cNvPr>
          <p:cNvSpPr txBox="1"/>
          <p:nvPr/>
        </p:nvSpPr>
        <p:spPr>
          <a:xfrm>
            <a:off x="186781" y="2551835"/>
            <a:ext cx="5289600" cy="1754326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2700">
                  <a:solidFill>
                    <a:schemeClr val="bg1"/>
                  </a:solidFill>
                </a:ln>
                <a:solidFill>
                  <a:srgbClr val="F31559"/>
                </a:solidFill>
                <a:latin typeface="SVN-Gretoon" panose="02040603050506020204" pitchFamily="18" charset="0"/>
              </a:rPr>
              <a:t>THẢO LUẬN </a:t>
            </a:r>
          </a:p>
          <a:p>
            <a:pPr algn="ctr"/>
            <a:r>
              <a:rPr lang="en-US" sz="5400" dirty="0">
                <a:ln w="12700">
                  <a:solidFill>
                    <a:schemeClr val="bg1"/>
                  </a:solidFill>
                </a:ln>
                <a:solidFill>
                  <a:srgbClr val="F31559"/>
                </a:solidFill>
                <a:latin typeface="SVN-Gretoon" panose="02040603050506020204" pitchFamily="18" charset="0"/>
              </a:rPr>
              <a:t>NHÓM ĐÔI</a:t>
            </a:r>
          </a:p>
        </p:txBody>
      </p:sp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pic>
        <p:nvPicPr>
          <p:cNvPr id="30" name="Picture 29" descr="A flower on a black background&#10;&#10;Description automatically generated">
            <a:extLst>
              <a:ext uri="{FF2B5EF4-FFF2-40B4-BE49-F238E27FC236}">
                <a16:creationId xmlns:a16="http://schemas.microsoft.com/office/drawing/2014/main" id="{61870699-3F0B-B6CB-494E-B4F0199C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31240" r="41047" b="33954"/>
          <a:stretch/>
        </p:blipFill>
        <p:spPr>
          <a:xfrm>
            <a:off x="4995341" y="4762103"/>
            <a:ext cx="1641343" cy="16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713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boys running in a grass field&#10;&#10;Description automatically generated">
            <a:extLst>
              <a:ext uri="{FF2B5EF4-FFF2-40B4-BE49-F238E27FC236}">
                <a16:creationId xmlns:a16="http://schemas.microsoft.com/office/drawing/2014/main" id="{CEF3B4DE-9CB4-B6D3-EBEB-884BEB84B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35319-EDD3-4363-7387-B4680D54D928}"/>
              </a:ext>
            </a:extLst>
          </p:cNvPr>
          <p:cNvSpPr txBox="1"/>
          <p:nvPr/>
        </p:nvSpPr>
        <p:spPr>
          <a:xfrm>
            <a:off x="1088064" y="504185"/>
            <a:ext cx="5440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UTM Mother" panose="02040603050506020204" pitchFamily="18" charset="0"/>
              </a:rPr>
              <a:t>T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latin typeface="UTM Mother" panose="02040603050506020204" pitchFamily="18" charset="0"/>
              </a:rPr>
              <a:t>r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/>
                <a:latin typeface="UTM Mother" panose="02040603050506020204" pitchFamily="18" charset="0"/>
              </a:rPr>
              <a:t>ò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UTM Mother" panose="02040603050506020204" pitchFamily="18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/>
                <a:latin typeface="UTM Mother" panose="02040603050506020204" pitchFamily="18" charset="0"/>
              </a:rPr>
              <a:t>h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latin typeface="UTM Mother" panose="02040603050506020204" pitchFamily="18" charset="0"/>
              </a:rPr>
              <a:t>ơ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UTM Mother" panose="02040603050506020204" pitchFamily="18" charset="0"/>
              </a:rPr>
              <a:t>i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47CEF8"/>
                </a:solidFill>
                <a:effectLst/>
                <a:latin typeface="UTM Mother" panose="02040603050506020204" pitchFamily="18" charset="0"/>
              </a:rPr>
              <a:t>T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latin typeface="UTM Mother" panose="02040603050506020204" pitchFamily="18" charset="0"/>
              </a:rPr>
              <a:t>i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3298FF"/>
                </a:solidFill>
                <a:effectLst/>
                <a:latin typeface="UTM Mother" panose="02040603050506020204" pitchFamily="18" charset="0"/>
              </a:rPr>
              <a:t>ế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UTM Mother" panose="02040603050506020204" pitchFamily="18" charset="0"/>
              </a:rPr>
              <a:t>p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/>
                <a:latin typeface="UTM Mother" panose="02040603050506020204" pitchFamily="18" charset="0"/>
              </a:rPr>
              <a:t>s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86AF"/>
                </a:solidFill>
                <a:effectLst/>
                <a:latin typeface="UTM Mother" panose="02040603050506020204" pitchFamily="18" charset="0"/>
              </a:rPr>
              <a:t>ứ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UTM Mother" panose="02040603050506020204" pitchFamily="18" charset="0"/>
              </a:rPr>
              <a:t>c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</a:p>
        </p:txBody>
      </p:sp>
      <p:pic>
        <p:nvPicPr>
          <p:cNvPr id="16" name="Picture 15" descr="A couple of kids holding a white sign&#10;&#10;Description automatically generated">
            <a:extLst>
              <a:ext uri="{FF2B5EF4-FFF2-40B4-BE49-F238E27FC236}">
                <a16:creationId xmlns:a16="http://schemas.microsoft.com/office/drawing/2014/main" id="{8723B848-A5AD-325A-7C77-95D1907B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12493" r="25175" b="22856"/>
          <a:stretch/>
        </p:blipFill>
        <p:spPr>
          <a:xfrm>
            <a:off x="5794744" y="1489069"/>
            <a:ext cx="6060559" cy="44337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5F4B3D-1A57-7B2C-610A-A1DB2FFCFFB6}"/>
              </a:ext>
            </a:extLst>
          </p:cNvPr>
          <p:cNvSpPr txBox="1"/>
          <p:nvPr/>
        </p:nvSpPr>
        <p:spPr>
          <a:xfrm>
            <a:off x="6096000" y="4045492"/>
            <a:ext cx="6060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Đội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hoàn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thành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nhanh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thắng</a:t>
            </a:r>
            <a:r>
              <a:rPr lang="en-US" sz="40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5052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D9E1AF-8E1F-A171-BBAA-FD8988D2ACE6}"/>
              </a:ext>
            </a:extLst>
          </p:cNvPr>
          <p:cNvGrpSpPr/>
          <p:nvPr/>
        </p:nvGrpSpPr>
        <p:grpSpPr>
          <a:xfrm>
            <a:off x="4198091" y="478465"/>
            <a:ext cx="4125433" cy="2308324"/>
            <a:chOff x="4198091" y="478465"/>
            <a:chExt cx="4125433" cy="23083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CA256C-9A58-112D-0A4B-ED4A56EE61BD}"/>
                </a:ext>
              </a:extLst>
            </p:cNvPr>
            <p:cNvSpPr txBox="1"/>
            <p:nvPr/>
          </p:nvSpPr>
          <p:spPr>
            <a:xfrm>
              <a:off x="4198091" y="478465"/>
              <a:ext cx="412543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193675">
                    <a:solidFill>
                      <a:srgbClr val="0000FF"/>
                    </a:solidFill>
                  </a:ln>
                  <a:solidFill>
                    <a:srgbClr val="0000FF"/>
                  </a:solidFill>
                  <a:latin typeface="SVN-Apple" panose="02040603050506020204" pitchFamily="18" charset="0"/>
                </a:rPr>
                <a:t>CHIA SẺ TRƯỚC LỚP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B38FA0-5DF1-5B71-D36A-D762B4EA198D}"/>
                </a:ext>
              </a:extLst>
            </p:cNvPr>
            <p:cNvSpPr txBox="1"/>
            <p:nvPr/>
          </p:nvSpPr>
          <p:spPr>
            <a:xfrm>
              <a:off x="4465675" y="478465"/>
              <a:ext cx="35902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FFFF00"/>
                  </a:solidFill>
                  <a:latin typeface="SVN-Apple" panose="02040603050506020204" pitchFamily="18" charset="0"/>
                </a:rPr>
                <a:t>CHIA SẺ TRƯỚC LỚP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75818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9065459" y="1652600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bởi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01C4BD-D634-C962-9EF0-716FD93013F0}"/>
              </a:ext>
            </a:extLst>
          </p:cNvPr>
          <p:cNvCxnSpPr/>
          <p:nvPr/>
        </p:nvCxnSpPr>
        <p:spPr>
          <a:xfrm>
            <a:off x="7283669" y="2142779"/>
            <a:ext cx="163961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0BD93-762A-18BF-7022-D49EA9A7F5BC}"/>
              </a:ext>
            </a:extLst>
          </p:cNvPr>
          <p:cNvCxnSpPr/>
          <p:nvPr/>
        </p:nvCxnSpPr>
        <p:spPr>
          <a:xfrm>
            <a:off x="9872983" y="2127014"/>
            <a:ext cx="163961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AB2AE9-67C3-246C-ABAE-7BC81A7A8B73}"/>
              </a:ext>
            </a:extLst>
          </p:cNvPr>
          <p:cNvCxnSpPr/>
          <p:nvPr/>
        </p:nvCxnSpPr>
        <p:spPr>
          <a:xfrm>
            <a:off x="679403" y="2678807"/>
            <a:ext cx="163961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906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6802964" y="2140859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2585545" y="2678807"/>
            <a:ext cx="3894083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7482080" y="2635536"/>
            <a:ext cx="2938927" cy="43271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032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10614252" y="2145832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8450318" y="2647277"/>
            <a:ext cx="216393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679403" y="3170621"/>
            <a:ext cx="1007507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08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8555110" y="2627541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còn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4619297" y="3123326"/>
            <a:ext cx="3815255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9516519" y="3123326"/>
            <a:ext cx="186618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42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931ACF2-15E3-6E59-E85C-FBA185586FCB}"/>
              </a:ext>
            </a:extLst>
          </p:cNvPr>
          <p:cNvSpPr/>
          <p:nvPr/>
        </p:nvSpPr>
        <p:spPr>
          <a:xfrm>
            <a:off x="668077" y="1711842"/>
            <a:ext cx="10910778" cy="4763385"/>
          </a:xfrm>
          <a:prstGeom prst="flowChartTerminator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A200AD36-8E4F-ACB7-5427-3A6C354F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27907" r="27529" b="41705"/>
          <a:stretch/>
        </p:blipFill>
        <p:spPr>
          <a:xfrm>
            <a:off x="3363432" y="491066"/>
            <a:ext cx="5465135" cy="2222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9EDBB4-2CBA-8A59-ACA6-C87AC6587CEA}"/>
              </a:ext>
            </a:extLst>
          </p:cNvPr>
          <p:cNvSpPr txBox="1"/>
          <p:nvPr/>
        </p:nvSpPr>
        <p:spPr>
          <a:xfrm>
            <a:off x="1432255" y="2900338"/>
            <a:ext cx="98351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 - Luyện tập sử dụng đại từ và kết từ.</a:t>
            </a:r>
          </a:p>
          <a:p>
            <a:r>
              <a:rPr lang="en-US" sz="4800"/>
              <a:t>- Phát triển năng lực ngôn ngữ.</a:t>
            </a:r>
          </a:p>
          <a:p>
            <a:r>
              <a:rPr lang="en-US" sz="4800"/>
              <a:t>- Biết vận dụng bài học vào thực tiễn cuộc sống.</a:t>
            </a:r>
            <a:endParaRPr lang="en-US" sz="4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5C21F-29A6-9083-D72F-3CD203CEFF1C}"/>
              </a:ext>
            </a:extLst>
          </p:cNvPr>
          <p:cNvSpPr txBox="1"/>
          <p:nvPr/>
        </p:nvSpPr>
        <p:spPr>
          <a:xfrm rot="242162">
            <a:off x="4271148" y="1592112"/>
            <a:ext cx="415733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553965"/>
              </a:avLst>
            </a:prstTxWarp>
            <a:spAutoFit/>
            <a:scene3d>
              <a:camera prst="obliqueBottomLeft"/>
              <a:lightRig rig="threePt" dir="t"/>
            </a:scene3d>
          </a:bodyPr>
          <a:lstStyle/>
          <a:p>
            <a:r>
              <a:rPr lang="en-US" sz="7200" dirty="0">
                <a:ln w="50800">
                  <a:solidFill>
                    <a:schemeClr val="bg1"/>
                  </a:solidFill>
                </a:ln>
                <a:solidFill>
                  <a:srgbClr val="17DC99"/>
                </a:solidFill>
                <a:latin typeface="UTM Showcard" panose="02040603050506020204" pitchFamily="18" charset="0"/>
              </a:rPr>
              <a:t>MỤC TIÊU </a:t>
            </a:r>
          </a:p>
        </p:txBody>
      </p:sp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:a16="http://schemas.microsoft.com/office/drawing/2014/main" id="{FE586FEE-1059-3AEE-1EDE-DF2299C6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7715478" y="126190"/>
            <a:ext cx="1916871" cy="20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679403" y="3136612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bởi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679403" y="4148085"/>
            <a:ext cx="3815255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1507636" y="3644311"/>
            <a:ext cx="978047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2801A7-FD22-687C-82AD-817D53E4FD88}"/>
              </a:ext>
            </a:extLst>
          </p:cNvPr>
          <p:cNvCxnSpPr>
            <a:cxnSpLocks/>
          </p:cNvCxnSpPr>
          <p:nvPr/>
        </p:nvCxnSpPr>
        <p:spPr>
          <a:xfrm>
            <a:off x="9506607" y="3136612"/>
            <a:ext cx="200599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621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3391072" y="3120846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4352481" y="3644311"/>
            <a:ext cx="1512291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2801A7-FD22-687C-82AD-817D53E4FD88}"/>
              </a:ext>
            </a:extLst>
          </p:cNvPr>
          <p:cNvCxnSpPr>
            <a:cxnSpLocks/>
          </p:cNvCxnSpPr>
          <p:nvPr/>
        </p:nvCxnSpPr>
        <p:spPr>
          <a:xfrm>
            <a:off x="1385082" y="3628544"/>
            <a:ext cx="200599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9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36300-9D7B-9962-CDA2-6958F7907C78}"/>
              </a:ext>
            </a:extLst>
          </p:cNvPr>
          <p:cNvSpPr txBox="1"/>
          <p:nvPr/>
        </p:nvSpPr>
        <p:spPr>
          <a:xfrm>
            <a:off x="2135372" y="628233"/>
            <a:ext cx="8518452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Chữa lỗi lặp từ trong đoạn văn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827558" y="201486"/>
            <a:ext cx="108331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Đọc đoạn văn của một bạn học sinh viết dưới đây và thực hiện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yêu cầu: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F49978-9B76-13C6-C9D3-88E93A48E201}"/>
              </a:ext>
            </a:extLst>
          </p:cNvPr>
          <p:cNvSpPr/>
          <p:nvPr/>
        </p:nvSpPr>
        <p:spPr>
          <a:xfrm>
            <a:off x="679403" y="1724835"/>
            <a:ext cx="10671769" cy="4256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Nhà của cá đuôi cờ ở trong một vuông ruộng ăm ắp nước. Quẩn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mãi dưới mấy gốc lúa cũng buồn nên một hôm, cá đuôi cờ quyết định sẽ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đi du lịch.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Sáng sớm, cá đuôi cờ đã náo nức lên đường. Cá đuôi cờ bơi theo rãnh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nhỏ nối liền các đám ruộng, tìm ra rạch nước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đâu đấy? – Cá rô ron tò mò hỏi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ngắm cảnh đẹp đó đây. Cậu có muốn đi cùng không?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 rô ron hào hứng bơi theo bạn.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9602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C861D5C-1985-2230-BF88-0B9E3C377537}"/>
              </a:ext>
            </a:extLst>
          </p:cNvPr>
          <p:cNvGrpSpPr/>
          <p:nvPr/>
        </p:nvGrpSpPr>
        <p:grpSpPr>
          <a:xfrm>
            <a:off x="0" y="5316"/>
            <a:ext cx="12191999" cy="6858000"/>
            <a:chOff x="0" y="5316"/>
            <a:chExt cx="12191999" cy="6858000"/>
          </a:xfrm>
        </p:grpSpPr>
        <p:pic>
          <p:nvPicPr>
            <p:cNvPr id="9" name="Picture 8" descr="A group of kids in a classroom&#10;&#10;Description automatically generated">
              <a:extLst>
                <a:ext uri="{FF2B5EF4-FFF2-40B4-BE49-F238E27FC236}">
                  <a16:creationId xmlns:a16="http://schemas.microsoft.com/office/drawing/2014/main" id="{5A7AD137-9AE2-D292-EBCC-04727899A8E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16"/>
              <a:ext cx="12191999" cy="6858000"/>
            </a:xfrm>
            <a:prstGeom prst="rect">
              <a:avLst/>
            </a:prstGeom>
          </p:spPr>
        </p:pic>
        <p:pic>
          <p:nvPicPr>
            <p:cNvPr id="11" name="Picture 10" descr="A person holding a pointer and a box&#10;&#10;Description automatically generated">
              <a:extLst>
                <a:ext uri="{FF2B5EF4-FFF2-40B4-BE49-F238E27FC236}">
                  <a16:creationId xmlns:a16="http://schemas.microsoft.com/office/drawing/2014/main" id="{C462C323-B02C-55C6-5371-92241177C4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20" t="13489" r="42704" b="21240"/>
            <a:stretch/>
          </p:blipFill>
          <p:spPr>
            <a:xfrm>
              <a:off x="2317897" y="1268545"/>
              <a:ext cx="2147778" cy="460501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27DF2F0-3CE9-2DC0-9D99-911FCD0D3754}"/>
              </a:ext>
            </a:extLst>
          </p:cNvPr>
          <p:cNvGrpSpPr/>
          <p:nvPr/>
        </p:nvGrpSpPr>
        <p:grpSpPr>
          <a:xfrm>
            <a:off x="4198091" y="478465"/>
            <a:ext cx="4125433" cy="2308324"/>
            <a:chOff x="4198091" y="478465"/>
            <a:chExt cx="4125433" cy="23083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CA256C-9A58-112D-0A4B-ED4A56EE61BD}"/>
                </a:ext>
              </a:extLst>
            </p:cNvPr>
            <p:cNvSpPr txBox="1"/>
            <p:nvPr/>
          </p:nvSpPr>
          <p:spPr>
            <a:xfrm>
              <a:off x="4198091" y="478465"/>
              <a:ext cx="412543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93675">
                    <a:solidFill>
                      <a:srgbClr val="0000FF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+mn-cs"/>
                </a:rPr>
                <a:t>CHIA SẺ TRƯỚC LỚP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B38FA0-5DF1-5B71-D36A-D762B4EA198D}"/>
                </a:ext>
              </a:extLst>
            </p:cNvPr>
            <p:cNvSpPr txBox="1"/>
            <p:nvPr/>
          </p:nvSpPr>
          <p:spPr>
            <a:xfrm>
              <a:off x="4465675" y="478465"/>
              <a:ext cx="35902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+mn-cs"/>
                </a:rPr>
                <a:t>CHIA SẺ TRƯỚC LỚP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55556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kids sitting on a field&#10;&#10;Description automatically generated">
            <a:extLst>
              <a:ext uri="{FF2B5EF4-FFF2-40B4-BE49-F238E27FC236}">
                <a16:creationId xmlns:a16="http://schemas.microsoft.com/office/drawing/2014/main" id="{98E16464-379C-CE8D-D0D4-375A2D2AF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pic>
        <p:nvPicPr>
          <p:cNvPr id="3" name="Picture 2" descr="A white rectangular frame with a rainbow and clouds&#10;&#10;Description automatically generated">
            <a:extLst>
              <a:ext uri="{FF2B5EF4-FFF2-40B4-BE49-F238E27FC236}">
                <a16:creationId xmlns:a16="http://schemas.microsoft.com/office/drawing/2014/main" id="{6937E3EA-DE98-6DEF-1681-EC44A54C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t="10959" r="18911" b="18571"/>
          <a:stretch/>
        </p:blipFill>
        <p:spPr>
          <a:xfrm>
            <a:off x="1643448" y="472966"/>
            <a:ext cx="8905099" cy="6385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1DDF7-DB65-9879-83D8-C2911EDD22CB}"/>
              </a:ext>
            </a:extLst>
          </p:cNvPr>
          <p:cNvSpPr txBox="1"/>
          <p:nvPr/>
        </p:nvSpPr>
        <p:spPr>
          <a:xfrm>
            <a:off x="2554906" y="1860719"/>
            <a:ext cx="76769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Chỉ ra lỗi lặp từ.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Giúp bạn chữa lỗi lặp từ đã chỉ ra ở bài tập a bằng cách sử dụng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 từ hoặc danh từ dùng để xưng hô phù hợp.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cartoon of a chick&#10;&#10;Description automatically generated">
            <a:extLst>
              <a:ext uri="{FF2B5EF4-FFF2-40B4-BE49-F238E27FC236}">
                <a16:creationId xmlns:a16="http://schemas.microsoft.com/office/drawing/2014/main" id="{B7276E7F-A5AA-0DC7-C6EB-4FF596551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2" t="30290" r="38779" b="29922"/>
          <a:stretch/>
        </p:blipFill>
        <p:spPr>
          <a:xfrm>
            <a:off x="8706286" y="5428514"/>
            <a:ext cx="1288320" cy="12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8242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FC11DACE-C996-8CB7-34CF-C9F28579D51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7C750D-51A7-BDC4-0682-3973474E2776}"/>
              </a:ext>
            </a:extLst>
          </p:cNvPr>
          <p:cNvSpPr>
            <a:spLocks/>
          </p:cNvSpPr>
          <p:nvPr/>
        </p:nvSpPr>
        <p:spPr>
          <a:xfrm>
            <a:off x="0" y="1282"/>
            <a:ext cx="12191980" cy="6856718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0ADA1D-4566-D997-B73B-749C0B334F12}"/>
              </a:ext>
            </a:extLst>
          </p:cNvPr>
          <p:cNvGrpSpPr/>
          <p:nvPr/>
        </p:nvGrpSpPr>
        <p:grpSpPr>
          <a:xfrm>
            <a:off x="3248693" y="452148"/>
            <a:ext cx="6471663" cy="5473801"/>
            <a:chOff x="253244" y="326023"/>
            <a:chExt cx="6471663" cy="5473801"/>
          </a:xfrm>
        </p:grpSpPr>
        <p:pic>
          <p:nvPicPr>
            <p:cNvPr id="16" name="Picture 15" descr="A cartoon face with a blue rectangle&#10;&#10;Description automatically generated">
              <a:extLst>
                <a:ext uri="{FF2B5EF4-FFF2-40B4-BE49-F238E27FC236}">
                  <a16:creationId xmlns:a16="http://schemas.microsoft.com/office/drawing/2014/main" id="{5B829D6D-1A67-F660-C4C1-EBAA171E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2" t="17984" r="14273" b="13469"/>
            <a:stretch/>
          </p:blipFill>
          <p:spPr>
            <a:xfrm>
              <a:off x="253244" y="2242189"/>
              <a:ext cx="6471663" cy="3557635"/>
            </a:xfrm>
            <a:prstGeom prst="rect">
              <a:avLst/>
            </a:prstGeom>
          </p:spPr>
        </p:pic>
        <p:pic>
          <p:nvPicPr>
            <p:cNvPr id="33" name="Picture 32" descr="A cartoon of a child and child&#10;&#10;Description automatically generated">
              <a:extLst>
                <a:ext uri="{FF2B5EF4-FFF2-40B4-BE49-F238E27FC236}">
                  <a16:creationId xmlns:a16="http://schemas.microsoft.com/office/drawing/2014/main" id="{E7C13338-C1B7-80C9-4583-B4E20FE6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8" t="17674" r="12965" b="2375"/>
            <a:stretch/>
          </p:blipFill>
          <p:spPr>
            <a:xfrm>
              <a:off x="1215368" y="326023"/>
              <a:ext cx="3904782" cy="235787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8BDDC4-76A0-AF8E-BECD-A18D862CD768}"/>
              </a:ext>
            </a:extLst>
          </p:cNvPr>
          <p:cNvSpPr txBox="1"/>
          <p:nvPr/>
        </p:nvSpPr>
        <p:spPr>
          <a:xfrm>
            <a:off x="4466285" y="3134767"/>
            <a:ext cx="5185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54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LUẬN NHÓM ĐÔI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cartoon monkey holding a number&#10;&#10;Description automatically generated">
            <a:extLst>
              <a:ext uri="{FF2B5EF4-FFF2-40B4-BE49-F238E27FC236}">
                <a16:creationId xmlns:a16="http://schemas.microsoft.com/office/drawing/2014/main" id="{82344EFA-3912-A04F-9068-3D4B6A1277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4" t="33333" r="9739" b="33644"/>
          <a:stretch/>
        </p:blipFill>
        <p:spPr>
          <a:xfrm>
            <a:off x="3397472" y="3555125"/>
            <a:ext cx="1454428" cy="1025805"/>
          </a:xfrm>
          <a:prstGeom prst="rect">
            <a:avLst/>
          </a:prstGeom>
        </p:spPr>
      </p:pic>
      <p:pic>
        <p:nvPicPr>
          <p:cNvPr id="25" name="Picture 24" descr="A rainbow and clouds on a black background&#10;&#10;Description automatically generated">
            <a:extLst>
              <a:ext uri="{FF2B5EF4-FFF2-40B4-BE49-F238E27FC236}">
                <a16:creationId xmlns:a16="http://schemas.microsoft.com/office/drawing/2014/main" id="{1727A7CE-70B5-21BA-00CF-29AEE6DD2B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30866" r="37384" b="38168"/>
          <a:stretch/>
        </p:blipFill>
        <p:spPr>
          <a:xfrm rot="1078199">
            <a:off x="570344" y="388849"/>
            <a:ext cx="2646103" cy="15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827558" y="201486"/>
            <a:ext cx="108331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Đọc đoạn văn của một bạn học sinh viết dưới đây và thực hiện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yêu cầu: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F49978-9B76-13C6-C9D3-88E93A48E201}"/>
              </a:ext>
            </a:extLst>
          </p:cNvPr>
          <p:cNvSpPr/>
          <p:nvPr/>
        </p:nvSpPr>
        <p:spPr>
          <a:xfrm>
            <a:off x="679403" y="1724835"/>
            <a:ext cx="10671769" cy="4256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Nhà của cá đuôi cờ ở trong một vuông ruộng ăm ắp nước. Quẩn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mãi dưới mấy gốc lúa cũng buồn nên một hôm, cá đuôi cờ quyết định sẽ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đi du lịch.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Sáng sớm, cá đuôi cờ đã náo nức lên đường. Cá đuôi cờ bơi theo rãnh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nhỏ nối liền các đám ruộng, tìm ra rạch nước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đâu đấy? – Cá rô ron tò mò hỏi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ngắm cảnh đẹp đó đây. Cậu có muốn đi cùng không?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 rô ron hào hứng bơi theo bạn.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28F9CC-363A-F343-A0EF-1AB8B3C72AB8}"/>
              </a:ext>
            </a:extLst>
          </p:cNvPr>
          <p:cNvCxnSpPr/>
          <p:nvPr/>
        </p:nvCxnSpPr>
        <p:spPr>
          <a:xfrm>
            <a:off x="10641724" y="2727434"/>
            <a:ext cx="47296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968341-C963-B07B-67F1-2F39E914AEB2}"/>
              </a:ext>
            </a:extLst>
          </p:cNvPr>
          <p:cNvCxnSpPr>
            <a:cxnSpLocks/>
          </p:cNvCxnSpPr>
          <p:nvPr/>
        </p:nvCxnSpPr>
        <p:spPr>
          <a:xfrm>
            <a:off x="827558" y="3200399"/>
            <a:ext cx="126925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519159-6440-8351-DAE5-51EDDE214DAF}"/>
              </a:ext>
            </a:extLst>
          </p:cNvPr>
          <p:cNvCxnSpPr>
            <a:cxnSpLocks/>
          </p:cNvCxnSpPr>
          <p:nvPr/>
        </p:nvCxnSpPr>
        <p:spPr>
          <a:xfrm>
            <a:off x="3326524" y="2333296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CA902A-704E-65A0-CB36-65D4627897E1}"/>
              </a:ext>
            </a:extLst>
          </p:cNvPr>
          <p:cNvCxnSpPr>
            <a:cxnSpLocks/>
          </p:cNvCxnSpPr>
          <p:nvPr/>
        </p:nvCxnSpPr>
        <p:spPr>
          <a:xfrm>
            <a:off x="3610304" y="3594537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5E150E-5694-B592-F8F4-F2D0F366CDEC}"/>
              </a:ext>
            </a:extLst>
          </p:cNvPr>
          <p:cNvCxnSpPr>
            <a:cxnSpLocks/>
          </p:cNvCxnSpPr>
          <p:nvPr/>
        </p:nvCxnSpPr>
        <p:spPr>
          <a:xfrm>
            <a:off x="8812925" y="3610303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45AF13-7B57-C6EC-DFE4-B628584F7171}"/>
              </a:ext>
            </a:extLst>
          </p:cNvPr>
          <p:cNvCxnSpPr>
            <a:cxnSpLocks/>
          </p:cNvCxnSpPr>
          <p:nvPr/>
        </p:nvCxnSpPr>
        <p:spPr>
          <a:xfrm>
            <a:off x="1277007" y="4445875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AF9F24-FE4B-B419-72CF-3B613AF22E1E}"/>
              </a:ext>
            </a:extLst>
          </p:cNvPr>
          <p:cNvCxnSpPr>
            <a:cxnSpLocks/>
          </p:cNvCxnSpPr>
          <p:nvPr/>
        </p:nvCxnSpPr>
        <p:spPr>
          <a:xfrm>
            <a:off x="1277007" y="4871544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910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827558" y="201486"/>
            <a:ext cx="108331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Đọc đoạn văn của một bạn học sinh viết dưới đây và thực hiện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yêu cầu: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F49978-9B76-13C6-C9D3-88E93A48E201}"/>
              </a:ext>
            </a:extLst>
          </p:cNvPr>
          <p:cNvSpPr/>
          <p:nvPr/>
        </p:nvSpPr>
        <p:spPr>
          <a:xfrm>
            <a:off x="679403" y="1724835"/>
            <a:ext cx="10671769" cy="4256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Nhà của cá đuôi cờ ở trong một vuông ruộng ăm ắp nước. Quẩn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mãi dưới mấy gốc lúa cũng buồn nên một hôm,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nó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quyết định sẽ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đi du lịch.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Sáng sớm, cá đuôi cờ đã náo nức lên đường.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Nó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bơi theo rãnh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nhỏ nối liền các đám ruộng, tìm ra rạch nước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đi đâu đấy? – Cá rô ron tò mò hỏi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Tớ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đi ngắm cảnh đẹp đó đây. Cậu có muốn đi cùng không?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 rô ron hào hứng bơi theo bạn.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2876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36300-9D7B-9962-CDA2-6958F7907C78}"/>
              </a:ext>
            </a:extLst>
          </p:cNvPr>
          <p:cNvSpPr txBox="1"/>
          <p:nvPr/>
        </p:nvSpPr>
        <p:spPr>
          <a:xfrm>
            <a:off x="2135372" y="628233"/>
            <a:ext cx="8518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Viết câu có sử dụng kết từ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4E0DC-592A-1B13-3DD2-95B8C876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584" y="139418"/>
            <a:ext cx="811447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5520673" y="781492"/>
            <a:ext cx="6320219" cy="5295013"/>
          </a:xfrm>
          <a:prstGeom prst="rect">
            <a:avLst/>
          </a:prstGeom>
        </p:spPr>
      </p:pic>
      <p:pic>
        <p:nvPicPr>
          <p:cNvPr id="8" name="Picture 7" descr="A cartoon of kids sitting at a table&#10;&#10;Description automatically generated">
            <a:extLst>
              <a:ext uri="{FF2B5EF4-FFF2-40B4-BE49-F238E27FC236}">
                <a16:creationId xmlns:a16="http://schemas.microsoft.com/office/drawing/2014/main" id="{98E5A02D-547C-9872-E7B6-DE712EC1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t="39225" r="42267" b="39069"/>
          <a:stretch/>
        </p:blipFill>
        <p:spPr>
          <a:xfrm>
            <a:off x="5911707" y="1711842"/>
            <a:ext cx="5422599" cy="3721395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23DDA-11CB-60EE-2194-3CC09AA55EF8}"/>
              </a:ext>
            </a:extLst>
          </p:cNvPr>
          <p:cNvSpPr txBox="1"/>
          <p:nvPr/>
        </p:nvSpPr>
        <p:spPr>
          <a:xfrm>
            <a:off x="426590" y="1313369"/>
            <a:ext cx="4587497" cy="3847207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u="none" strike="noStrike" baseline="0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vi-VN" sz="4000" b="1" i="0" u="none" strike="noStrike" baseline="0">
                <a:solidFill>
                  <a:srgbClr val="000000"/>
                </a:solidFill>
                <a:latin typeface="Arial-BoldMT"/>
              </a:rPr>
              <a:t>Viết 3 – 4 câu giới thiệu một nhân vật trong bài đọc “Những lá thư”,</a:t>
            </a:r>
            <a:r>
              <a:rPr lang="en-US" sz="4000" b="1" i="0" u="none" strike="noStrike" baseline="0">
                <a:solidFill>
                  <a:srgbClr val="000000"/>
                </a:solidFill>
                <a:latin typeface="Arial-BoldMT"/>
              </a:rPr>
              <a:t> trong đó có sử dụng kết từ.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srgbClr val="F31559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pic>
        <p:nvPicPr>
          <p:cNvPr id="30" name="Picture 29" descr="A flower on a black background&#10;&#10;Description automatically generated">
            <a:extLst>
              <a:ext uri="{FF2B5EF4-FFF2-40B4-BE49-F238E27FC236}">
                <a16:creationId xmlns:a16="http://schemas.microsoft.com/office/drawing/2014/main" id="{61870699-3F0B-B6CB-494E-B4F0199C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31240" r="41047" b="33954"/>
          <a:stretch/>
        </p:blipFill>
        <p:spPr>
          <a:xfrm>
            <a:off x="4995341" y="4762103"/>
            <a:ext cx="1641343" cy="16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164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kids sitting on a field&#10;&#10;Description automatically generated">
            <a:extLst>
              <a:ext uri="{FF2B5EF4-FFF2-40B4-BE49-F238E27FC236}">
                <a16:creationId xmlns:a16="http://schemas.microsoft.com/office/drawing/2014/main" id="{98E16464-379C-CE8D-D0D4-375A2D2AF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pic>
        <p:nvPicPr>
          <p:cNvPr id="8" name="Picture 7" descr="A rectangular white and orange rectangle with black background&#10;&#10;Description automatically generated">
            <a:extLst>
              <a:ext uri="{FF2B5EF4-FFF2-40B4-BE49-F238E27FC236}">
                <a16:creationId xmlns:a16="http://schemas.microsoft.com/office/drawing/2014/main" id="{8CF764D0-981A-5E7B-9738-1EA755F5A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9748" r="6359" b="29695"/>
          <a:stretch/>
        </p:blipFill>
        <p:spPr>
          <a:xfrm>
            <a:off x="63845" y="252180"/>
            <a:ext cx="11911689" cy="1825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C4403-41AE-5631-7D71-C17570ABE0AE}"/>
              </a:ext>
            </a:extLst>
          </p:cNvPr>
          <p:cNvSpPr txBox="1"/>
          <p:nvPr/>
        </p:nvSpPr>
        <p:spPr>
          <a:xfrm>
            <a:off x="4943759" y="726117"/>
            <a:ext cx="2544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FBD3CF5F-EEA8-B824-AD37-8CA7B6598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031" r="30930" b="31018"/>
          <a:stretch/>
        </p:blipFill>
        <p:spPr>
          <a:xfrm>
            <a:off x="573403" y="562989"/>
            <a:ext cx="1562568" cy="12910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572CA-8B41-CE5D-E51E-79AF0B128734}"/>
              </a:ext>
            </a:extLst>
          </p:cNvPr>
          <p:cNvSpPr>
            <a:spLocks/>
          </p:cNvSpPr>
          <p:nvPr/>
        </p:nvSpPr>
        <p:spPr>
          <a:xfrm>
            <a:off x="131525" y="2466753"/>
            <a:ext cx="11875575" cy="416299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99278-66A2-F51B-AC8E-154B30666938}"/>
              </a:ext>
            </a:extLst>
          </p:cNvPr>
          <p:cNvSpPr txBox="1"/>
          <p:nvPr/>
        </p:nvSpPr>
        <p:spPr>
          <a:xfrm>
            <a:off x="494578" y="2981869"/>
            <a:ext cx="11419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 Ao-ki là người rất tốt bụng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nhân hậu. Sau khi trò chuyện với đồng nghiệp bác càng yêu mến cụ Ya-e-nô, thấu hiểu, đồng cảm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mong muốn được bầu bạn cùng cụ.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93722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23D94B23-1FDC-CCB7-527A-7DACA954EC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Content Placeholder 12" descr="A video game of a person holding a pointer&#10;&#10;Description automatically generated">
            <a:extLst>
              <a:ext uri="{FF2B5EF4-FFF2-40B4-BE49-F238E27FC236}">
                <a16:creationId xmlns:a16="http://schemas.microsoft.com/office/drawing/2014/main" id="{33B86565-1BBB-6628-3AAD-81ADD2168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729CA7-6EDD-152D-092F-41C89026B7DA}"/>
              </a:ext>
            </a:extLst>
          </p:cNvPr>
          <p:cNvSpPr/>
          <p:nvPr/>
        </p:nvSpPr>
        <p:spPr>
          <a:xfrm>
            <a:off x="276446" y="320786"/>
            <a:ext cx="11504428" cy="6216428"/>
          </a:xfrm>
          <a:prstGeom prst="round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76AA1-F2D6-2714-5670-B0C26B7E82B1}"/>
              </a:ext>
            </a:extLst>
          </p:cNvPr>
          <p:cNvSpPr txBox="1"/>
          <p:nvPr/>
        </p:nvSpPr>
        <p:spPr>
          <a:xfrm>
            <a:off x="4550735" y="701749"/>
            <a:ext cx="295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E6F1-5167-2584-1F91-42C6E7488BBF}"/>
              </a:ext>
            </a:extLst>
          </p:cNvPr>
          <p:cNvSpPr txBox="1"/>
          <p:nvPr/>
        </p:nvSpPr>
        <p:spPr>
          <a:xfrm>
            <a:off x="4014326" y="2726892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080BA-5FCC-BAD7-90DF-690D39A9B0F3}"/>
              </a:ext>
            </a:extLst>
          </p:cNvPr>
          <p:cNvSpPr txBox="1"/>
          <p:nvPr/>
        </p:nvSpPr>
        <p:spPr>
          <a:xfrm>
            <a:off x="4014326" y="1947516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A4D7E-CCB1-97A6-FADA-AA9E375DEEA5}"/>
              </a:ext>
            </a:extLst>
          </p:cNvPr>
          <p:cNvSpPr txBox="1"/>
          <p:nvPr/>
        </p:nvSpPr>
        <p:spPr>
          <a:xfrm>
            <a:off x="4014326" y="3506268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DCEFF-8483-E01D-2494-D01C5953D606}"/>
              </a:ext>
            </a:extLst>
          </p:cNvPr>
          <p:cNvSpPr txBox="1"/>
          <p:nvPr/>
        </p:nvSpPr>
        <p:spPr>
          <a:xfrm>
            <a:off x="4014326" y="4343178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 descr="A cartoon of a child writing on a book&#10;&#10;Description automatically generated">
            <a:extLst>
              <a:ext uri="{FF2B5EF4-FFF2-40B4-BE49-F238E27FC236}">
                <a16:creationId xmlns:a16="http://schemas.microsoft.com/office/drawing/2014/main" id="{7F2A7DC5-32D1-BC92-758D-F01785E01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8" t="26658" r="42791" b="33653"/>
          <a:stretch/>
        </p:blipFill>
        <p:spPr>
          <a:xfrm>
            <a:off x="9025612" y="3688272"/>
            <a:ext cx="2464981" cy="2804603"/>
          </a:xfrm>
          <a:prstGeom prst="rect">
            <a:avLst/>
          </a:prstGeom>
        </p:spPr>
      </p:pic>
      <p:pic>
        <p:nvPicPr>
          <p:cNvPr id="15" name="Picture 14" descr="A video game of a person holding a pointer&#10;&#10;Description automatically generated">
            <a:extLst>
              <a:ext uri="{FF2B5EF4-FFF2-40B4-BE49-F238E27FC236}">
                <a16:creationId xmlns:a16="http://schemas.microsoft.com/office/drawing/2014/main" id="{B974C5D6-8492-E4FF-130C-83F348106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3" t="29561" r="45145" b="29922"/>
          <a:stretch/>
        </p:blipFill>
        <p:spPr>
          <a:xfrm>
            <a:off x="838200" y="2194235"/>
            <a:ext cx="1713535" cy="41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holding hands outside a school&#10;&#10;Description automatically generated">
            <a:extLst>
              <a:ext uri="{FF2B5EF4-FFF2-40B4-BE49-F238E27FC236}">
                <a16:creationId xmlns:a16="http://schemas.microsoft.com/office/drawing/2014/main" id="{4612C763-D1CF-9459-980F-E09ADC2A5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70F72-6820-BA8D-F2AA-5BFC29D6431A}"/>
              </a:ext>
            </a:extLst>
          </p:cNvPr>
          <p:cNvSpPr txBox="1"/>
          <p:nvPr/>
        </p:nvSpPr>
        <p:spPr>
          <a:xfrm>
            <a:off x="2959396" y="0"/>
            <a:ext cx="7825562" cy="274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X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4E5A2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D8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BE9A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D508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759B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D92B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83AA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Ặ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1CCF5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759B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646016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ptos" panose="02110004020202020204"/>
              </a:rPr>
              <a:t>Đại từ là gì?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>
                <a:solidFill>
                  <a:srgbClr val="0000FF"/>
                </a:solidFill>
                <a:latin typeface="Calibri" panose="020F0502020204030204"/>
              </a:rPr>
              <a:t>Đại từ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là những từ dùng để xưng hô (đại từ xưng hô: tôi, chúng tôi, nó,</a:t>
            </a: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chúng nó,…), để hỏi (đại từ nghi vấn: ai, gì, nào, bao nhiêu,...) hoặc để thay</a:t>
            </a: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thế các từ ngữ khác (đại từ thay thế: này, đây, đó, thế, vậy,...).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Đại từ xưng hô là gì?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>
                <a:solidFill>
                  <a:srgbClr val="0000FF"/>
                </a:solidFill>
                <a:latin typeface="Calibri" panose="020F0502020204030204"/>
              </a:rPr>
              <a:t>	</a:t>
            </a:r>
            <a:r>
              <a:rPr lang="vi-VN" sz="2800" b="1">
                <a:solidFill>
                  <a:srgbClr val="0000FF"/>
                </a:solidFill>
                <a:latin typeface="Calibri" panose="020F0502020204030204"/>
              </a:rPr>
              <a:t>Đại từ xưng hô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là từ được người nói dùng để tự chỉ mình hoặc chỉ người</a:t>
            </a: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khác khi giao tiếp: </a:t>
            </a:r>
            <a:r>
              <a:rPr lang="vi-VN" sz="2800" i="1">
                <a:solidFill>
                  <a:srgbClr val="0000FF"/>
                </a:solidFill>
                <a:latin typeface="Calibri" panose="020F0502020204030204"/>
              </a:rPr>
              <a:t>tôi, chúng tôi, mày, chúng mày, nó, chúng nó, họ,…</a:t>
            </a:r>
          </a:p>
          <a:p>
            <a:pPr lvl="0" algn="just">
              <a:defRPr/>
            </a:pP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	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Ngoài ra, trong giao tiếp, ta còn dùng một số danh từ để xưng hô: </a:t>
            </a:r>
            <a:r>
              <a:rPr lang="vi-VN" sz="2800" i="1">
                <a:solidFill>
                  <a:srgbClr val="0000FF"/>
                </a:solidFill>
                <a:latin typeface="Calibri" panose="020F0502020204030204"/>
              </a:rPr>
              <a:t>ông,</a:t>
            </a:r>
          </a:p>
          <a:p>
            <a:pPr lvl="0" algn="just">
              <a:defRPr/>
            </a:pPr>
            <a:r>
              <a:rPr lang="vi-VN" sz="2800" i="1">
                <a:solidFill>
                  <a:srgbClr val="0000FF"/>
                </a:solidFill>
                <a:latin typeface="Calibri" panose="020F0502020204030204"/>
              </a:rPr>
              <a:t>bà, cha, mẹ, chú, bác, cậu, mợ, anh, chị, em, con, cháu; thầy, cô, bạn,…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Kết từ là gì?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>
                <a:solidFill>
                  <a:srgbClr val="0000FF"/>
                </a:solidFill>
                <a:latin typeface="Calibri" panose="020F0502020204030204"/>
              </a:rPr>
              <a:t>	Kết từ là từ nối các từ ngữ hoặc các câu, nhằm thể hiện mối quan hệ giữa các từ ngữ hoặc các câu đó với nhau.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43DE81BF-6CAA-D2DA-5295-1FE23C839E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41085" r="32500" b="41241"/>
          <a:stretch/>
        </p:blipFill>
        <p:spPr>
          <a:xfrm>
            <a:off x="1304237" y="3698405"/>
            <a:ext cx="3714982" cy="1051081"/>
          </a:xfrm>
          <a:prstGeom prst="rect">
            <a:avLst/>
          </a:prstGeom>
        </p:spPr>
      </p:pic>
      <p:pic>
        <p:nvPicPr>
          <p:cNvPr id="4" name="Picture 3" descr="A pin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F6E79821-6479-15CE-439C-085E4B3EC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7" t="37347" r="31899" b="44745"/>
          <a:stretch/>
        </p:blipFill>
        <p:spPr>
          <a:xfrm>
            <a:off x="1363176" y="2300517"/>
            <a:ext cx="3714982" cy="1051081"/>
          </a:xfrm>
          <a:prstGeom prst="rect">
            <a:avLst/>
          </a:prstGeom>
        </p:spPr>
      </p:pic>
      <p:pic>
        <p:nvPicPr>
          <p:cNvPr id="5" name="Picture 4" descr="A blue oval with white border&#10;&#10;Description automatically generated">
            <a:extLst>
              <a:ext uri="{FF2B5EF4-FFF2-40B4-BE49-F238E27FC236}">
                <a16:creationId xmlns:a16="http://schemas.microsoft.com/office/drawing/2014/main" id="{E8BD7EC4-779E-2B25-BA07-34D216BE79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37176" r="32171" b="45052"/>
          <a:stretch/>
        </p:blipFill>
        <p:spPr>
          <a:xfrm>
            <a:off x="6514555" y="3800869"/>
            <a:ext cx="3853964" cy="1090403"/>
          </a:xfrm>
          <a:prstGeom prst="rect">
            <a:avLst/>
          </a:prstGeom>
        </p:spPr>
      </p:pic>
      <p:pic>
        <p:nvPicPr>
          <p:cNvPr id="7" name="Picture 6" descr="A close-up of a minus&#10;&#10;Description automatically generated">
            <a:extLst>
              <a:ext uri="{FF2B5EF4-FFF2-40B4-BE49-F238E27FC236}">
                <a16:creationId xmlns:a16="http://schemas.microsoft.com/office/drawing/2014/main" id="{B880F11E-D6AF-2743-E601-5785CAB89B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43671" r="31918" b="38655"/>
          <a:stretch/>
        </p:blipFill>
        <p:spPr>
          <a:xfrm>
            <a:off x="6514555" y="2293278"/>
            <a:ext cx="3853964" cy="1051081"/>
          </a:xfrm>
          <a:prstGeom prst="rect">
            <a:avLst/>
          </a:prstGeom>
        </p:spPr>
      </p:pic>
      <p:pic>
        <p:nvPicPr>
          <p:cNvPr id="8" name="Picture 7" descr="A dragonfly on a letter d&#10;&#10;Description automatically generated">
            <a:extLst>
              <a:ext uri="{FF2B5EF4-FFF2-40B4-BE49-F238E27FC236}">
                <a16:creationId xmlns:a16="http://schemas.microsoft.com/office/drawing/2014/main" id="{DB89D4BA-1A04-9FBC-F441-2936F2692F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3" t="9188" r="28253" b="9188"/>
          <a:stretch/>
        </p:blipFill>
        <p:spPr>
          <a:xfrm>
            <a:off x="6364462" y="3486465"/>
            <a:ext cx="1117731" cy="1262701"/>
          </a:xfrm>
          <a:prstGeom prst="rect">
            <a:avLst/>
          </a:prstGeom>
        </p:spPr>
      </p:pic>
      <p:pic>
        <p:nvPicPr>
          <p:cNvPr id="9" name="Picture 8" descr="A cartoon cow with a green letter&#10;&#10;Description automatically generated">
            <a:extLst>
              <a:ext uri="{FF2B5EF4-FFF2-40B4-BE49-F238E27FC236}">
                <a16:creationId xmlns:a16="http://schemas.microsoft.com/office/drawing/2014/main" id="{ABED0292-D1F2-4F57-39C6-F77DBADAF2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5" t="9540" r="30658" b="10271"/>
          <a:stretch/>
        </p:blipFill>
        <p:spPr>
          <a:xfrm>
            <a:off x="1080350" y="3579138"/>
            <a:ext cx="1119490" cy="1262701"/>
          </a:xfrm>
          <a:prstGeom prst="rect">
            <a:avLst/>
          </a:prstGeom>
        </p:spPr>
      </p:pic>
      <p:pic>
        <p:nvPicPr>
          <p:cNvPr id="10" name="Picture 9" descr="A bug on a letter&#10;&#10;Description automatically generated">
            <a:extLst>
              <a:ext uri="{FF2B5EF4-FFF2-40B4-BE49-F238E27FC236}">
                <a16:creationId xmlns:a16="http://schemas.microsoft.com/office/drawing/2014/main" id="{404E6FE9-20D6-0E8D-035A-E4582BDC43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3" t="29200" r="35823" b="20796"/>
          <a:stretch/>
        </p:blipFill>
        <p:spPr>
          <a:xfrm>
            <a:off x="6363259" y="2188440"/>
            <a:ext cx="990217" cy="1217165"/>
          </a:xfrm>
          <a:prstGeom prst="rect">
            <a:avLst/>
          </a:prstGeom>
        </p:spPr>
      </p:pic>
      <p:pic>
        <p:nvPicPr>
          <p:cNvPr id="11" name="Picture 10" descr="A yellow letter with a worm in it&#10;&#10;Description automatically generated">
            <a:extLst>
              <a:ext uri="{FF2B5EF4-FFF2-40B4-BE49-F238E27FC236}">
                <a16:creationId xmlns:a16="http://schemas.microsoft.com/office/drawing/2014/main" id="{0C1B5447-79DE-7833-80E7-0D82FF3C37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0" t="35605" r="43982" b="41279"/>
          <a:stretch/>
        </p:blipFill>
        <p:spPr>
          <a:xfrm>
            <a:off x="1161447" y="2129292"/>
            <a:ext cx="990217" cy="121716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1841134" y="204390"/>
            <a:ext cx="10796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00" b="1"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/>
              </a:rPr>
              <a:t>Đại từ xưng hô trong câu sau là?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0DFA01-135E-D592-DC21-F36B1582A0A2}"/>
              </a:ext>
            </a:extLst>
          </p:cNvPr>
          <p:cNvSpPr txBox="1"/>
          <p:nvPr/>
        </p:nvSpPr>
        <p:spPr>
          <a:xfrm>
            <a:off x="609411" y="946330"/>
            <a:ext cx="1187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Aptos" panose="02110004020202020204"/>
              </a:rPr>
              <a:t>Tôi thong rong đi trên con đường thơm mùi lúa chín.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214314" y="204706"/>
            <a:ext cx="16144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8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endParaRPr kumimoji="0" lang="en-US" sz="38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B234B-2A8B-56A4-A78D-8CC9E0ADBD59}"/>
              </a:ext>
            </a:extLst>
          </p:cNvPr>
          <p:cNvSpPr txBox="1"/>
          <p:nvPr/>
        </p:nvSpPr>
        <p:spPr>
          <a:xfrm>
            <a:off x="7994136" y="2492272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5E40E1-A52C-6FAD-9821-6FF423F0963F}"/>
              </a:ext>
            </a:extLst>
          </p:cNvPr>
          <p:cNvSpPr txBox="1"/>
          <p:nvPr/>
        </p:nvSpPr>
        <p:spPr>
          <a:xfrm>
            <a:off x="2253168" y="2449341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thong rong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A0B9FA-8AEF-2E72-A204-13A0EF46754B}"/>
              </a:ext>
            </a:extLst>
          </p:cNvPr>
          <p:cNvSpPr txBox="1"/>
          <p:nvPr/>
        </p:nvSpPr>
        <p:spPr>
          <a:xfrm>
            <a:off x="2709021" y="3846688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09F984-852C-A573-40B7-2AB96AB5D7C2}"/>
              </a:ext>
            </a:extLst>
          </p:cNvPr>
          <p:cNvSpPr txBox="1"/>
          <p:nvPr/>
        </p:nvSpPr>
        <p:spPr>
          <a:xfrm>
            <a:off x="8115376" y="3920167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5" name="Picture 34" descr="A cartoon pig in green shirt and green shirt&#10;&#10;Description automatically generated">
            <a:extLst>
              <a:ext uri="{FF2B5EF4-FFF2-40B4-BE49-F238E27FC236}">
                <a16:creationId xmlns:a16="http://schemas.microsoft.com/office/drawing/2014/main" id="{BB2A5DB7-30AB-3FBD-F3AC-9D37C5AE1E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9194" y="3818012"/>
            <a:ext cx="1771287" cy="2223954"/>
          </a:xfrm>
          <a:prstGeom prst="rect">
            <a:avLst/>
          </a:prstGeom>
        </p:spPr>
      </p:pic>
      <p:pic>
        <p:nvPicPr>
          <p:cNvPr id="18" name="Picture 17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818709D-75F7-9DE5-0169-E3FED45996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6465"/>
            <a:ext cx="1425058" cy="2116061"/>
          </a:xfrm>
          <a:prstGeom prst="rect">
            <a:avLst/>
          </a:prstGeom>
        </p:spPr>
      </p:pic>
      <p:pic>
        <p:nvPicPr>
          <p:cNvPr id="12" name="Picture 11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B356207-6723-1B04-7ACD-F50922F278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22629" y="3486465"/>
            <a:ext cx="1425058" cy="2116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13" name="Picture 12" descr="A cartoon pig in green shirt and green shirt&#10;&#10;Description automatically generated">
            <a:extLst>
              <a:ext uri="{FF2B5EF4-FFF2-40B4-BE49-F238E27FC236}">
                <a16:creationId xmlns:a16="http://schemas.microsoft.com/office/drawing/2014/main" id="{A4790285-5664-EFB7-A32C-3FC3A327252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3871" y="3789143"/>
            <a:ext cx="1771287" cy="2223954"/>
          </a:xfrm>
          <a:prstGeom prst="rect">
            <a:avLst/>
          </a:prstGeom>
        </p:spPr>
      </p:pic>
      <p:pic>
        <p:nvPicPr>
          <p:cNvPr id="36" name="Picture 35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077B107E-4504-DEE3-893D-B2591912196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14793" y="3463550"/>
            <a:ext cx="1425058" cy="211606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7" name="Picture 36" descr="A cartoon pig in green shirt and green shirt&#10;&#10;Description automatically generated">
            <a:extLst>
              <a:ext uri="{FF2B5EF4-FFF2-40B4-BE49-F238E27FC236}">
                <a16:creationId xmlns:a16="http://schemas.microsoft.com/office/drawing/2014/main" id="{0B7206AA-3056-18CC-A4B9-A61C5E2640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58548" y="3785611"/>
            <a:ext cx="1771287" cy="2223954"/>
          </a:xfrm>
          <a:prstGeom prst="rect">
            <a:avLst/>
          </a:prstGeom>
        </p:spPr>
      </p:pic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4056"/>
            <a:ext cx="1425058" cy="2116061"/>
          </a:xfrm>
          <a:prstGeom prst="rect">
            <a:avLst/>
          </a:prstGeom>
        </p:spPr>
      </p:pic>
      <p:pic>
        <p:nvPicPr>
          <p:cNvPr id="47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E22DE83-B00D-F1ED-6E81-6A0C6DFC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26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48148E-6 L -0.79023 0.00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11022E-16 L -0.3888 0.02315 " pathEditMode="relative" rAng="0" ptsTypes="AA">
                                      <p:cBhvr>
                                        <p:cTn id="76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115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2.91667E-6 1.11022E-16 L 2.91667E-6 0.25 " pathEditMode="relative" rAng="0" ptsTypes="AA">
                                      <p:cBhvr>
                                        <p:cTn id="82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1.11022E-16 L -0.37565 0.05625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88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54167E-6 -3.33333E-6 L -0.00235 0.20301 " pathEditMode="relative" rAng="0" ptsTypes="AA">
                                      <p:cBhvr>
                                        <p:cTn id="112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7.40741E-7 L -0.37565 0.05625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9" y="280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4.375E-6 -3.7037E-7 L -0.00235 0.20301 " pathEditMode="relative" rAng="0" ptsTypes="AA">
                                      <p:cBhvr>
                                        <p:cTn id="139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408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1" grpId="0" animBg="1"/>
      <p:bldP spid="20" grpId="0"/>
      <p:bldP spid="22" grpId="0"/>
      <p:bldP spid="6" grpId="0"/>
      <p:bldP spid="17" grpId="0"/>
      <p:bldP spid="19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43DE81BF-6CAA-D2DA-5295-1FE23C839E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41085" r="32500" b="41241"/>
          <a:stretch/>
        </p:blipFill>
        <p:spPr>
          <a:xfrm>
            <a:off x="1304237" y="3698405"/>
            <a:ext cx="3714982" cy="1051081"/>
          </a:xfrm>
          <a:prstGeom prst="rect">
            <a:avLst/>
          </a:prstGeom>
        </p:spPr>
      </p:pic>
      <p:pic>
        <p:nvPicPr>
          <p:cNvPr id="4" name="Picture 3" descr="A pin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F6E79821-6479-15CE-439C-085E4B3EC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7" t="37347" r="31899" b="44745"/>
          <a:stretch/>
        </p:blipFill>
        <p:spPr>
          <a:xfrm>
            <a:off x="1363176" y="2300517"/>
            <a:ext cx="3714982" cy="1051081"/>
          </a:xfrm>
          <a:prstGeom prst="rect">
            <a:avLst/>
          </a:prstGeom>
        </p:spPr>
      </p:pic>
      <p:pic>
        <p:nvPicPr>
          <p:cNvPr id="5" name="Picture 4" descr="A blue oval with white border&#10;&#10;Description automatically generated">
            <a:extLst>
              <a:ext uri="{FF2B5EF4-FFF2-40B4-BE49-F238E27FC236}">
                <a16:creationId xmlns:a16="http://schemas.microsoft.com/office/drawing/2014/main" id="{E8BD7EC4-779E-2B25-BA07-34D216BE79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37176" r="32171" b="45052"/>
          <a:stretch/>
        </p:blipFill>
        <p:spPr>
          <a:xfrm>
            <a:off x="6514555" y="3800869"/>
            <a:ext cx="3853964" cy="1090403"/>
          </a:xfrm>
          <a:prstGeom prst="rect">
            <a:avLst/>
          </a:prstGeom>
        </p:spPr>
      </p:pic>
      <p:pic>
        <p:nvPicPr>
          <p:cNvPr id="7" name="Picture 6" descr="A close-up of a minus&#10;&#10;Description automatically generated">
            <a:extLst>
              <a:ext uri="{FF2B5EF4-FFF2-40B4-BE49-F238E27FC236}">
                <a16:creationId xmlns:a16="http://schemas.microsoft.com/office/drawing/2014/main" id="{B880F11E-D6AF-2743-E601-5785CAB89B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43671" r="31918" b="38655"/>
          <a:stretch/>
        </p:blipFill>
        <p:spPr>
          <a:xfrm>
            <a:off x="6514555" y="2293278"/>
            <a:ext cx="3853964" cy="1051081"/>
          </a:xfrm>
          <a:prstGeom prst="rect">
            <a:avLst/>
          </a:prstGeom>
        </p:spPr>
      </p:pic>
      <p:pic>
        <p:nvPicPr>
          <p:cNvPr id="8" name="Picture 7" descr="A dragonfly on a letter d&#10;&#10;Description automatically generated">
            <a:extLst>
              <a:ext uri="{FF2B5EF4-FFF2-40B4-BE49-F238E27FC236}">
                <a16:creationId xmlns:a16="http://schemas.microsoft.com/office/drawing/2014/main" id="{DB89D4BA-1A04-9FBC-F441-2936F2692F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3" t="9188" r="28253" b="9188"/>
          <a:stretch/>
        </p:blipFill>
        <p:spPr>
          <a:xfrm>
            <a:off x="6364462" y="3486465"/>
            <a:ext cx="1117731" cy="1262701"/>
          </a:xfrm>
          <a:prstGeom prst="rect">
            <a:avLst/>
          </a:prstGeom>
        </p:spPr>
      </p:pic>
      <p:pic>
        <p:nvPicPr>
          <p:cNvPr id="9" name="Picture 8" descr="A cartoon cow with a green letter&#10;&#10;Description automatically generated">
            <a:extLst>
              <a:ext uri="{FF2B5EF4-FFF2-40B4-BE49-F238E27FC236}">
                <a16:creationId xmlns:a16="http://schemas.microsoft.com/office/drawing/2014/main" id="{ABED0292-D1F2-4F57-39C6-F77DBADAF2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5" t="9540" r="30658" b="10271"/>
          <a:stretch/>
        </p:blipFill>
        <p:spPr>
          <a:xfrm>
            <a:off x="1080350" y="3579138"/>
            <a:ext cx="1119490" cy="1262701"/>
          </a:xfrm>
          <a:prstGeom prst="rect">
            <a:avLst/>
          </a:prstGeom>
        </p:spPr>
      </p:pic>
      <p:pic>
        <p:nvPicPr>
          <p:cNvPr id="10" name="Picture 9" descr="A bug on a letter&#10;&#10;Description automatically generated">
            <a:extLst>
              <a:ext uri="{FF2B5EF4-FFF2-40B4-BE49-F238E27FC236}">
                <a16:creationId xmlns:a16="http://schemas.microsoft.com/office/drawing/2014/main" id="{404E6FE9-20D6-0E8D-035A-E4582BDC43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3" t="29200" r="35823" b="20796"/>
          <a:stretch/>
        </p:blipFill>
        <p:spPr>
          <a:xfrm>
            <a:off x="6363259" y="2188440"/>
            <a:ext cx="990217" cy="1217165"/>
          </a:xfrm>
          <a:prstGeom prst="rect">
            <a:avLst/>
          </a:prstGeom>
        </p:spPr>
      </p:pic>
      <p:pic>
        <p:nvPicPr>
          <p:cNvPr id="11" name="Picture 10" descr="A yellow letter with a worm in it&#10;&#10;Description automatically generated">
            <a:extLst>
              <a:ext uri="{FF2B5EF4-FFF2-40B4-BE49-F238E27FC236}">
                <a16:creationId xmlns:a16="http://schemas.microsoft.com/office/drawing/2014/main" id="{0C1B5447-79DE-7833-80E7-0D82FF3C37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0" t="35605" r="43982" b="41279"/>
          <a:stretch/>
        </p:blipFill>
        <p:spPr>
          <a:xfrm>
            <a:off x="1161447" y="2129292"/>
            <a:ext cx="990217" cy="121716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1841134" y="204390"/>
            <a:ext cx="10796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900" b="1" i="0" u="none" strike="noStrike" kern="1200" cap="none" spc="0" normalizeH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kết từ trong câu sau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0DFA01-135E-D592-DC21-F36B1582A0A2}"/>
              </a:ext>
            </a:extLst>
          </p:cNvPr>
          <p:cNvSpPr txBox="1"/>
          <p:nvPr/>
        </p:nvSpPr>
        <p:spPr>
          <a:xfrm>
            <a:off x="609411" y="946330"/>
            <a:ext cx="1187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 trời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mưa nên chúng tôi chưa đi cắm trại được.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214314" y="204706"/>
            <a:ext cx="16144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8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endParaRPr kumimoji="0" lang="en-US" sz="38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B234B-2A8B-56A4-A78D-8CC9E0ADBD59}"/>
              </a:ext>
            </a:extLst>
          </p:cNvPr>
          <p:cNvSpPr txBox="1"/>
          <p:nvPr/>
        </p:nvSpPr>
        <p:spPr>
          <a:xfrm>
            <a:off x="7994136" y="2492272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do....đi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5E40E1-A52C-6FAD-9821-6FF423F0963F}"/>
              </a:ext>
            </a:extLst>
          </p:cNvPr>
          <p:cNvSpPr txBox="1"/>
          <p:nvPr/>
        </p:nvSpPr>
        <p:spPr>
          <a:xfrm>
            <a:off x="2253168" y="2449341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do...chưa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A0B9FA-8AEF-2E72-A204-13A0EF46754B}"/>
              </a:ext>
            </a:extLst>
          </p:cNvPr>
          <p:cNvSpPr txBox="1"/>
          <p:nvPr/>
        </p:nvSpPr>
        <p:spPr>
          <a:xfrm>
            <a:off x="2349933" y="3846688"/>
            <a:ext cx="306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do....nên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09F984-852C-A573-40B7-2AB96AB5D7C2}"/>
              </a:ext>
            </a:extLst>
          </p:cNvPr>
          <p:cNvSpPr txBox="1"/>
          <p:nvPr/>
        </p:nvSpPr>
        <p:spPr>
          <a:xfrm>
            <a:off x="7786697" y="3956048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mưa...đi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5" name="Picture 34" descr="A cartoon pig in green shirt and green shirt&#10;&#10;Description automatically generated">
            <a:extLst>
              <a:ext uri="{FF2B5EF4-FFF2-40B4-BE49-F238E27FC236}">
                <a16:creationId xmlns:a16="http://schemas.microsoft.com/office/drawing/2014/main" id="{BB2A5DB7-30AB-3FBD-F3AC-9D37C5AE1E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9194" y="3818012"/>
            <a:ext cx="1771287" cy="2223954"/>
          </a:xfrm>
          <a:prstGeom prst="rect">
            <a:avLst/>
          </a:prstGeom>
        </p:spPr>
      </p:pic>
      <p:pic>
        <p:nvPicPr>
          <p:cNvPr id="18" name="Picture 17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818709D-75F7-9DE5-0169-E3FED45996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6465"/>
            <a:ext cx="1425058" cy="2116061"/>
          </a:xfrm>
          <a:prstGeom prst="rect">
            <a:avLst/>
          </a:prstGeom>
        </p:spPr>
      </p:pic>
      <p:pic>
        <p:nvPicPr>
          <p:cNvPr id="12" name="Picture 11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B356207-6723-1B04-7ACD-F50922F278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22629" y="3486465"/>
            <a:ext cx="1425058" cy="2116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13" name="Picture 12" descr="A cartoon pig in green shirt and green shirt&#10;&#10;Description automatically generated">
            <a:extLst>
              <a:ext uri="{FF2B5EF4-FFF2-40B4-BE49-F238E27FC236}">
                <a16:creationId xmlns:a16="http://schemas.microsoft.com/office/drawing/2014/main" id="{A4790285-5664-EFB7-A32C-3FC3A327252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3871" y="3789143"/>
            <a:ext cx="1771287" cy="2223954"/>
          </a:xfrm>
          <a:prstGeom prst="rect">
            <a:avLst/>
          </a:prstGeom>
        </p:spPr>
      </p:pic>
      <p:pic>
        <p:nvPicPr>
          <p:cNvPr id="36" name="Picture 35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077B107E-4504-DEE3-893D-B2591912196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14793" y="3463550"/>
            <a:ext cx="1425058" cy="211606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7" name="Picture 36" descr="A cartoon pig in green shirt and green shirt&#10;&#10;Description automatically generated">
            <a:extLst>
              <a:ext uri="{FF2B5EF4-FFF2-40B4-BE49-F238E27FC236}">
                <a16:creationId xmlns:a16="http://schemas.microsoft.com/office/drawing/2014/main" id="{0B7206AA-3056-18CC-A4B9-A61C5E2640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58548" y="3785611"/>
            <a:ext cx="1771287" cy="2223954"/>
          </a:xfrm>
          <a:prstGeom prst="rect">
            <a:avLst/>
          </a:prstGeom>
        </p:spPr>
      </p:pic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4056"/>
            <a:ext cx="1425058" cy="2116061"/>
          </a:xfrm>
          <a:prstGeom prst="rect">
            <a:avLst/>
          </a:prstGeom>
        </p:spPr>
      </p:pic>
      <p:pic>
        <p:nvPicPr>
          <p:cNvPr id="47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E22DE83-B00D-F1ED-6E81-6A0C6DFC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90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48148E-6 L -0.79023 0.00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11022E-16 L -0.3888 0.02315 " pathEditMode="relative" rAng="0" ptsTypes="AA">
                                      <p:cBhvr>
                                        <p:cTn id="76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115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2.91667E-6 1.11022E-16 L 2.91667E-6 0.25 " pathEditMode="relative" rAng="0" ptsTypes="AA">
                                      <p:cBhvr>
                                        <p:cTn id="82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1.11022E-16 L -0.37565 0.05625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88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54167E-6 -3.33333E-6 L -0.00235 0.20301 " pathEditMode="relative" rAng="0" ptsTypes="AA">
                                      <p:cBhvr>
                                        <p:cTn id="112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7.40741E-7 L -0.37565 0.05625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9" y="280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4.375E-6 -3.7037E-7 L -0.00235 0.20301 " pathEditMode="relative" rAng="0" ptsTypes="AA">
                                      <p:cBhvr>
                                        <p:cTn id="139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408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1" grpId="0" animBg="1"/>
      <p:bldP spid="20" grpId="0"/>
      <p:bldP spid="22" grpId="0"/>
      <p:bldP spid="6" grpId="0"/>
      <p:bldP spid="17" grpId="0"/>
      <p:bldP spid="19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b4d614-387f-4869-a043-b320c2c8d4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2" ma:contentTypeDescription="Create a new document." ma:contentTypeScope="" ma:versionID="190044eba93ced93158e977644152f72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cc47b5e57532e648f31547bee784f4f7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56F6A2-A4D2-4D4F-8816-A9241AF7FA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663335-F450-4BE2-A5F5-6E5ED3A2DFC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39b4d614-387f-4869-a043-b320c2c8d4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4C0A73-CF0D-464F-817C-912FB02FC1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4434</TotalTime>
  <Words>1846</Words>
  <Application>Microsoft Office PowerPoint</Application>
  <PresentationFormat>Widescreen</PresentationFormat>
  <Paragraphs>110</Paragraphs>
  <Slides>35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Aptos</vt:lpstr>
      <vt:lpstr>Aptos Display</vt:lpstr>
      <vt:lpstr>Arial</vt:lpstr>
      <vt:lpstr>Arial-BoldMT</vt:lpstr>
      <vt:lpstr>Arial-Rounded-Bold</vt:lpstr>
      <vt:lpstr>Calibri</vt:lpstr>
      <vt:lpstr>SVN-Apple</vt:lpstr>
      <vt:lpstr>SVN-Gretoon</vt:lpstr>
      <vt:lpstr>Times New Roman</vt:lpstr>
      <vt:lpstr>UTM Duepuntozero</vt:lpstr>
      <vt:lpstr>UTM Mother</vt:lpstr>
      <vt:lpstr>UTM Showcard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96</cp:revision>
  <dcterms:created xsi:type="dcterms:W3CDTF">2023-07-30T08:35:16Z</dcterms:created>
  <dcterms:modified xsi:type="dcterms:W3CDTF">2024-12-27T07:04:48Z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