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9"/>
  </p:notesMasterIdLst>
  <p:sldIdLst>
    <p:sldId id="256" r:id="rId3"/>
    <p:sldId id="257" r:id="rId4"/>
    <p:sldId id="258" r:id="rId5"/>
    <p:sldId id="259" r:id="rId6"/>
    <p:sldId id="289" r:id="rId7"/>
    <p:sldId id="290" r:id="rId8"/>
    <p:sldId id="264" r:id="rId9"/>
    <p:sldId id="265" r:id="rId10"/>
    <p:sldId id="262" r:id="rId11"/>
    <p:sldId id="291" r:id="rId12"/>
    <p:sldId id="270" r:id="rId13"/>
    <p:sldId id="266" r:id="rId14"/>
    <p:sldId id="292" r:id="rId15"/>
    <p:sldId id="293" r:id="rId16"/>
    <p:sldId id="294" r:id="rId17"/>
    <p:sldId id="295" r:id="rId18"/>
    <p:sldId id="296" r:id="rId19"/>
    <p:sldId id="297" r:id="rId20"/>
    <p:sldId id="269" r:id="rId21"/>
    <p:sldId id="263" r:id="rId22"/>
    <p:sldId id="268" r:id="rId23"/>
    <p:sldId id="261" r:id="rId24"/>
    <p:sldId id="298" r:id="rId25"/>
    <p:sldId id="267" r:id="rId26"/>
    <p:sldId id="282" r:id="rId27"/>
    <p:sldId id="299" r:id="rId28"/>
    <p:sldId id="301" r:id="rId29"/>
    <p:sldId id="302" r:id="rId30"/>
    <p:sldId id="303" r:id="rId31"/>
    <p:sldId id="304" r:id="rId32"/>
    <p:sldId id="300" r:id="rId33"/>
    <p:sldId id="305" r:id="rId34"/>
    <p:sldId id="307" r:id="rId35"/>
    <p:sldId id="306" r:id="rId36"/>
    <p:sldId id="308" r:id="rId37"/>
    <p:sldId id="309" r:id="rId38"/>
    <p:sldId id="310" r:id="rId39"/>
    <p:sldId id="283" r:id="rId40"/>
    <p:sldId id="311" r:id="rId41"/>
    <p:sldId id="285" r:id="rId42"/>
    <p:sldId id="286" r:id="rId43"/>
    <p:sldId id="287" r:id="rId44"/>
    <p:sldId id="260" r:id="rId45"/>
    <p:sldId id="288" r:id="rId46"/>
    <p:sldId id="2631" r:id="rId47"/>
    <p:sldId id="2633" r:id="rId48"/>
  </p:sldIdLst>
  <p:sldSz cx="18288000" cy="10287000"/>
  <p:notesSz cx="6858000" cy="9144000"/>
  <p:embeddedFontLst>
    <p:embeddedFont>
      <p:font typeface="#9Slide05 Phobia" panose="020B0604020202020204" charset="0"/>
      <p:regular r:id="rId50"/>
    </p:embeddedFont>
    <p:embeddedFont>
      <p:font typeface="#9Slide05 SVNClementine" panose="020F0502020204030203" charset="0"/>
      <p:regular r:id="rId51"/>
    </p:embeddedFont>
    <p:embeddedFont>
      <p:font typeface="LNTH-Hoa Nho LNTH" panose="020B0604020202020204" charset="0"/>
      <p:regular r:id="rId52"/>
    </p:embeddedFont>
    <p:embeddedFont>
      <p:font typeface="SVN-Poky's"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0066"/>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0554" autoAdjust="0"/>
  </p:normalViewPr>
  <p:slideViewPr>
    <p:cSldViewPr>
      <p:cViewPr varScale="1">
        <p:scale>
          <a:sx n="74" d="100"/>
          <a:sy n="74" d="100"/>
        </p:scale>
        <p:origin x="101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7CA53BC-AB38-F6D6-947A-C2C30B966F6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3" name="Picture 12">
            <a:extLst>
              <a:ext uri="{FF2B5EF4-FFF2-40B4-BE49-F238E27FC236}">
                <a16:creationId xmlns:a16="http://schemas.microsoft.com/office/drawing/2014/main" id="{496F18DE-4911-FB13-1E1A-969B0FF78CF0}"/>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457200" y="158544"/>
            <a:ext cx="2209800" cy="2212921"/>
          </a:xfrm>
          <a:prstGeom prst="rect">
            <a:avLst/>
          </a:prstGeom>
        </p:spPr>
      </p:pic>
      <p:pic>
        <p:nvPicPr>
          <p:cNvPr id="14" name="Picture 13">
            <a:extLst>
              <a:ext uri="{FF2B5EF4-FFF2-40B4-BE49-F238E27FC236}">
                <a16:creationId xmlns:a16="http://schemas.microsoft.com/office/drawing/2014/main" id="{A2D76327-411D-738C-9C57-B8C3D709BF62}"/>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tretch>
            <a:fillRect/>
          </a:stretch>
        </p:blipFill>
        <p:spPr>
          <a:xfrm>
            <a:off x="-6629400" y="8074079"/>
            <a:ext cx="2209800" cy="221292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18.png"/><Relationship Id="rId21" Type="http://schemas.openxmlformats.org/officeDocument/2006/relationships/image" Target="../media/image62.sv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audio" Target="../media/audio3.wav"/><Relationship Id="rId16" Type="http://schemas.openxmlformats.org/officeDocument/2006/relationships/image" Target="../media/image57.sv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22.png"/><Relationship Id="rId15" Type="http://schemas.openxmlformats.org/officeDocument/2006/relationships/image" Target="../media/image56.png"/><Relationship Id="rId23" Type="http://schemas.openxmlformats.org/officeDocument/2006/relationships/image" Target="../media/image64.svg"/><Relationship Id="rId10" Type="http://schemas.openxmlformats.org/officeDocument/2006/relationships/image" Target="../media/image51.svg"/><Relationship Id="rId19" Type="http://schemas.openxmlformats.org/officeDocument/2006/relationships/image" Target="../media/image60.svg"/><Relationship Id="rId4" Type="http://schemas.openxmlformats.org/officeDocument/2006/relationships/image" Target="../media/image19.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6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6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6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sv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sv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sv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5.png"/><Relationship Id="rId3" Type="http://schemas.openxmlformats.org/officeDocument/2006/relationships/image" Target="../media/image7.svg"/><Relationship Id="rId7" Type="http://schemas.openxmlformats.org/officeDocument/2006/relationships/image" Target="../media/image68.svg"/><Relationship Id="rId12"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3.png"/><Relationship Id="rId5" Type="http://schemas.openxmlformats.org/officeDocument/2006/relationships/image" Target="../media/image66.sv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75.png"/><Relationship Id="rId3" Type="http://schemas.openxmlformats.org/officeDocument/2006/relationships/image" Target="../media/image77.svg"/><Relationship Id="rId7" Type="http://schemas.openxmlformats.org/officeDocument/2006/relationships/image" Target="../media/image81.png"/><Relationship Id="rId12"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73.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1.sv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7.svg"/><Relationship Id="rId10" Type="http://schemas.openxmlformats.org/officeDocument/2006/relationships/image" Target="../media/image92.svg"/><Relationship Id="rId4" Type="http://schemas.openxmlformats.org/officeDocument/2006/relationships/image" Target="../media/image6.png"/><Relationship Id="rId9"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1.sv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7.svg"/><Relationship Id="rId10" Type="http://schemas.openxmlformats.org/officeDocument/2006/relationships/image" Target="../media/image92.svg"/><Relationship Id="rId4" Type="http://schemas.openxmlformats.org/officeDocument/2006/relationships/image" Target="../media/image6.png"/><Relationship Id="rId9"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1.svg"/><Relationship Id="rId7"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9.svg"/><Relationship Id="rId7" Type="http://schemas.openxmlformats.org/officeDocument/2006/relationships/image" Target="../media/image9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8.svg"/><Relationship Id="rId5" Type="http://schemas.openxmlformats.org/officeDocument/2006/relationships/image" Target="../media/image96.svg"/><Relationship Id="rId10" Type="http://schemas.openxmlformats.org/officeDocument/2006/relationships/image" Target="../media/image67.png"/><Relationship Id="rId4" Type="http://schemas.openxmlformats.org/officeDocument/2006/relationships/image" Target="../media/image95.png"/><Relationship Id="rId9"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 Id="rId1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1.svg"/><Relationship Id="rId7"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sv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19.svg"/></Relationships>
</file>

<file path=ppt/slides/_rels/slide3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1.svg"/><Relationship Id="rId7"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sv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43.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105.png"/><Relationship Id="rId4" Type="http://schemas.openxmlformats.org/officeDocument/2006/relationships/image" Target="../media/image19.svg"/><Relationship Id="rId9" Type="http://schemas.openxmlformats.org/officeDocument/2006/relationships/image" Target="../media/image45.sv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5.png"/><Relationship Id="rId3" Type="http://schemas.openxmlformats.org/officeDocument/2006/relationships/image" Target="../media/image7.svg"/><Relationship Id="rId7" Type="http://schemas.openxmlformats.org/officeDocument/2006/relationships/image" Target="../media/image68.svg"/><Relationship Id="rId12"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3.png"/><Relationship Id="rId5" Type="http://schemas.openxmlformats.org/officeDocument/2006/relationships/image" Target="../media/image66.sv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36.svg"/></Relationships>
</file>

<file path=ppt/slides/_rels/slide4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75.png"/><Relationship Id="rId3" Type="http://schemas.openxmlformats.org/officeDocument/2006/relationships/image" Target="../media/image77.svg"/><Relationship Id="rId7" Type="http://schemas.openxmlformats.org/officeDocument/2006/relationships/image" Target="../media/image81.png"/><Relationship Id="rId12"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73.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6.sv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2.jpg"/><Relationship Id="rId5" Type="http://schemas.microsoft.com/office/2007/relationships/hdphoto" Target="../media/hdphoto2.wdp"/><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9.svg"/><Relationship Id="rId7" Type="http://schemas.openxmlformats.org/officeDocument/2006/relationships/image" Target="../media/image15.png"/><Relationship Id="rId12"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sv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sv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876800" y="231049"/>
            <a:ext cx="10480699" cy="1015663"/>
          </a:xfrm>
          <a:prstGeom prst="rect">
            <a:avLst/>
          </a:prstGeom>
          <a:noFill/>
        </p:spPr>
        <p:txBody>
          <a:bodyPr wrap="square" rtlCol="0">
            <a:spAutoFit/>
          </a:bodyPr>
          <a:lstStyle/>
          <a:p>
            <a:pPr algn="ctr"/>
            <a:r>
              <a:rPr lang="en-US" sz="6000" b="1" dirty="0" err="1">
                <a:solidFill>
                  <a:schemeClr val="bg1">
                    <a:lumMod val="10000"/>
                  </a:schemeClr>
                </a:solidFill>
                <a:latin typeface="UTM Edwardian" panose="02040603050506020204" pitchFamily="18" charset="0"/>
              </a:rPr>
              <a:t>Thứ</a:t>
            </a:r>
            <a:r>
              <a:rPr lang="en-US" sz="6000" b="1" dirty="0">
                <a:solidFill>
                  <a:schemeClr val="bg1">
                    <a:lumMod val="10000"/>
                  </a:schemeClr>
                </a:solidFill>
                <a:latin typeface="UTM Edwardian" panose="02040603050506020204" pitchFamily="18" charset="0"/>
              </a:rPr>
              <a:t> … </a:t>
            </a:r>
            <a:r>
              <a:rPr lang="en-US" sz="6000" b="1" dirty="0" err="1">
                <a:solidFill>
                  <a:schemeClr val="bg1">
                    <a:lumMod val="10000"/>
                  </a:schemeClr>
                </a:solidFill>
                <a:latin typeface="UTM Edwardian" panose="02040603050506020204" pitchFamily="18" charset="0"/>
              </a:rPr>
              <a:t>ngày</a:t>
            </a:r>
            <a:r>
              <a:rPr lang="en-US" sz="6000" b="1" dirty="0">
                <a:solidFill>
                  <a:schemeClr val="bg1">
                    <a:lumMod val="10000"/>
                  </a:schemeClr>
                </a:solidFill>
                <a:latin typeface="UTM Edwardian" panose="02040603050506020204" pitchFamily="18" charset="0"/>
              </a:rPr>
              <a:t> … </a:t>
            </a:r>
            <a:r>
              <a:rPr lang="en-US" sz="6000" b="1" dirty="0" err="1">
                <a:solidFill>
                  <a:schemeClr val="bg1">
                    <a:lumMod val="10000"/>
                  </a:schemeClr>
                </a:solidFill>
                <a:latin typeface="UTM Edwardian" panose="02040603050506020204" pitchFamily="18" charset="0"/>
              </a:rPr>
              <a:t>tháng</a:t>
            </a:r>
            <a:r>
              <a:rPr lang="en-US" sz="6000" b="1" dirty="0">
                <a:solidFill>
                  <a:schemeClr val="bg1">
                    <a:lumMod val="10000"/>
                  </a:schemeClr>
                </a:solidFill>
                <a:latin typeface="UTM Edwardian" panose="02040603050506020204" pitchFamily="18" charset="0"/>
              </a:rPr>
              <a:t> … </a:t>
            </a:r>
            <a:r>
              <a:rPr lang="en-US" sz="6000" b="1" dirty="0" err="1">
                <a:solidFill>
                  <a:schemeClr val="bg1">
                    <a:lumMod val="10000"/>
                  </a:schemeClr>
                </a:solidFill>
                <a:latin typeface="UTM Edwardian" panose="02040603050506020204" pitchFamily="18" charset="0"/>
              </a:rPr>
              <a:t>năm</a:t>
            </a:r>
            <a:r>
              <a:rPr lang="en-US" sz="60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id="{0F450834-03E3-4AF3-90D1-0B4D0EBAC817}"/>
              </a:ext>
            </a:extLst>
          </p:cNvPr>
          <p:cNvSpPr txBox="1"/>
          <p:nvPr/>
        </p:nvSpPr>
        <p:spPr>
          <a:xfrm>
            <a:off x="6527579" y="1246636"/>
            <a:ext cx="6358144" cy="923330"/>
          </a:xfrm>
          <a:prstGeom prst="rect">
            <a:avLst/>
          </a:prstGeom>
          <a:noFill/>
        </p:spPr>
        <p:txBody>
          <a:bodyPr wrap="square" rtlCol="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Avo" panose="02040603050506020204" pitchFamily="18" charset="0"/>
              </a:rPr>
              <a:t>Tiếng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Avo" panose="020406030505060202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Avo" panose="02040603050506020204" pitchFamily="18" charset="0"/>
              </a:rPr>
              <a:t>Việt</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Avo" panose="02040603050506020204" pitchFamily="18" charset="0"/>
            </a:endParaRPr>
          </a:p>
        </p:txBody>
      </p:sp>
      <p:sp>
        <p:nvSpPr>
          <p:cNvPr id="16" name="TextBox 15">
            <a:extLst>
              <a:ext uri="{FF2B5EF4-FFF2-40B4-BE49-F238E27FC236}">
                <a16:creationId xmlns:a16="http://schemas.microsoft.com/office/drawing/2014/main" id="{7A365003-CC05-4549-B953-83D687C3EA1E}"/>
              </a:ext>
            </a:extLst>
          </p:cNvPr>
          <p:cNvSpPr txBox="1"/>
          <p:nvPr/>
        </p:nvSpPr>
        <p:spPr>
          <a:xfrm>
            <a:off x="6707164" y="2168311"/>
            <a:ext cx="6178559" cy="830997"/>
          </a:xfrm>
          <a:prstGeom prst="rect">
            <a:avLst/>
          </a:prstGeom>
          <a:noFill/>
        </p:spPr>
        <p:txBody>
          <a:bodyPr wrap="square">
            <a:spAutoFit/>
          </a:bodyPr>
          <a:lstStyle/>
          <a:p>
            <a:pPr algn="ctr"/>
            <a:r>
              <a:rPr lang="en-US" sz="4800" b="1">
                <a:ln w="6600">
                  <a:solidFill>
                    <a:srgbClr val="002060"/>
                  </a:solidFill>
                  <a:prstDash val="solid"/>
                </a:ln>
                <a:solidFill>
                  <a:srgbClr val="CCFFFF"/>
                </a:solidFill>
                <a:effectLst>
                  <a:outerShdw dist="38100" dir="2700000" algn="tl" rotWithShape="0">
                    <a:srgbClr val="002060"/>
                  </a:outerShdw>
                </a:effectLst>
                <a:latin typeface="UTM Avo" panose="02040603050506020204" pitchFamily="18" charset="0"/>
              </a:rPr>
              <a:t>Bài 6 - Tiết 1</a:t>
            </a:r>
            <a:endParaRPr lang="en-US" sz="4800" b="1" dirty="0">
              <a:ln w="6600">
                <a:solidFill>
                  <a:srgbClr val="002060"/>
                </a:solidFill>
                <a:prstDash val="solid"/>
              </a:ln>
              <a:solidFill>
                <a:srgbClr val="CCFFFF"/>
              </a:solidFill>
              <a:effectLst>
                <a:outerShdw dist="38100" dir="2700000" algn="tl" rotWithShape="0">
                  <a:srgbClr val="002060"/>
                </a:outerShdw>
              </a:effectLst>
              <a:latin typeface="UTM Avo" panose="02040603050506020204" pitchFamily="18" charset="0"/>
            </a:endParaRPr>
          </a:p>
        </p:txBody>
      </p:sp>
      <p:sp>
        <p:nvSpPr>
          <p:cNvPr id="11" name="TextBox 10">
            <a:extLst>
              <a:ext uri="{FF2B5EF4-FFF2-40B4-BE49-F238E27FC236}">
                <a16:creationId xmlns:a16="http://schemas.microsoft.com/office/drawing/2014/main" id="{2E72C3BA-9354-8265-CE04-4E63A33257F8}"/>
              </a:ext>
            </a:extLst>
          </p:cNvPr>
          <p:cNvSpPr txBox="1"/>
          <p:nvPr/>
        </p:nvSpPr>
        <p:spPr>
          <a:xfrm>
            <a:off x="4267200" y="2997653"/>
            <a:ext cx="13106400" cy="923330"/>
          </a:xfrm>
          <a:prstGeom prst="rect">
            <a:avLst/>
          </a:prstGeom>
          <a:noFill/>
        </p:spPr>
        <p:txBody>
          <a:bodyPr wrap="square">
            <a:spAutoFit/>
          </a:bodyPr>
          <a:lstStyle/>
          <a:p>
            <a:pPr algn="ctr"/>
            <a:r>
              <a:rPr lang="en-US" sz="5400" b="1">
                <a:ln w="6600">
                  <a:solidFill>
                    <a:srgbClr val="002060"/>
                  </a:solidFill>
                  <a:prstDash val="solid"/>
                </a:ln>
                <a:solidFill>
                  <a:srgbClr val="66FFFF"/>
                </a:solidFill>
                <a:effectLst>
                  <a:outerShdw dist="38100" dir="2700000" algn="tl" rotWithShape="0">
                    <a:srgbClr val="002060"/>
                  </a:outerShdw>
                </a:effectLst>
                <a:latin typeface="UTM Avo" panose="02040603050506020204" pitchFamily="18" charset="0"/>
              </a:rPr>
              <a:t>NGÔI NHÀ CHUNG CỦA BUÔN LÀNG </a:t>
            </a:r>
            <a:endParaRPr lang="en-US" sz="5400" b="1" err="1">
              <a:ln w="6600">
                <a:solidFill>
                  <a:srgbClr val="002060"/>
                </a:solidFill>
                <a:prstDash val="solid"/>
              </a:ln>
              <a:solidFill>
                <a:srgbClr val="66FFFF"/>
              </a:solidFill>
              <a:effectLst>
                <a:outerShdw dist="38100" dir="2700000" algn="tl" rotWithShape="0">
                  <a:srgbClr val="002060"/>
                </a:outerShdw>
              </a:effectLst>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6">
                                            <p:txEl>
                                              <p:pRg st="0" end="0"/>
                                            </p:txEl>
                                          </p:spTgt>
                                        </p:tgtEl>
                                      </p:cBhvr>
                                    </p:animEffect>
                                  </p:childTnLst>
                                </p:cTn>
                              </p:par>
                            </p:childTnLst>
                          </p:cTn>
                        </p:par>
                        <p:par>
                          <p:cTn id="24" fill="hold">
                            <p:stCondLst>
                              <p:cond delay="195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build="allAtOnce"/>
      <p:bldP spid="11"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63564" y="770528"/>
            <a:ext cx="16822612" cy="434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056210" y="300937"/>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28D259C-8C25-411A-A9C0-97A25BB512F3}"/>
              </a:ext>
            </a:extLst>
          </p:cNvPr>
          <p:cNvSpPr/>
          <p:nvPr/>
        </p:nvSpPr>
        <p:spPr>
          <a:xfrm>
            <a:off x="1600200" y="1243272"/>
            <a:ext cx="14515599"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Cuộc sống có nhiều đổi thay, nhưng nhà rông, nhà gươl vẫn là nơi nuôi dưỡng, neo đậu tình cảm quê nhà, nơi gắn kết cộng đồng, nơi quyện hoà cùng thiên nhiên của bà con các dân tộc Tây Nguyên. </a:t>
            </a:r>
            <a:endPar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Xuân Tường tổng hợp</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749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5"/>
            <a:stretch>
              <a:fillRect/>
            </a:stretch>
          </a:blipFill>
        </p:spPr>
        <p:txBody>
          <a:bodyPr/>
          <a:lstStyle/>
          <a:p>
            <a:endParaRPr lang="en-US"/>
          </a:p>
        </p:txBody>
      </p:sp>
      <p:grpSp>
        <p:nvGrpSpPr>
          <p:cNvPr id="20" name="Group 19">
            <a:extLst>
              <a:ext uri="{FF2B5EF4-FFF2-40B4-BE49-F238E27FC236}">
                <a16:creationId xmlns:a16="http://schemas.microsoft.com/office/drawing/2014/main" id="{6BEE5A78-B30D-45BE-938C-CDCD13549D90}"/>
              </a:ext>
            </a:extLst>
          </p:cNvPr>
          <p:cNvGrpSpPr/>
          <p:nvPr/>
        </p:nvGrpSpPr>
        <p:grpSpPr>
          <a:xfrm>
            <a:off x="4852747" y="859093"/>
            <a:ext cx="10922945" cy="2226887"/>
            <a:chOff x="466913" y="0"/>
            <a:chExt cx="7430455" cy="1504604"/>
          </a:xfrm>
        </p:grpSpPr>
        <p:grpSp>
          <p:nvGrpSpPr>
            <p:cNvPr id="21" name="Group 20">
              <a:extLst>
                <a:ext uri="{FF2B5EF4-FFF2-40B4-BE49-F238E27FC236}">
                  <a16:creationId xmlns:a16="http://schemas.microsoft.com/office/drawing/2014/main" id="{A917D263-1B7D-4359-946B-811DAEDF9F02}"/>
                </a:ext>
              </a:extLst>
            </p:cNvPr>
            <p:cNvGrpSpPr/>
            <p:nvPr/>
          </p:nvGrpSpPr>
          <p:grpSpPr>
            <a:xfrm>
              <a:off x="1174094" y="0"/>
              <a:ext cx="6723274" cy="1504604"/>
              <a:chOff x="1575311" y="446027"/>
              <a:chExt cx="7479830" cy="1504604"/>
            </a:xfrm>
          </p:grpSpPr>
          <p:sp>
            <p:nvSpPr>
              <p:cNvPr id="23" name="TextBox 22">
                <a:extLst>
                  <a:ext uri="{FF2B5EF4-FFF2-40B4-BE49-F238E27FC236}">
                    <a16:creationId xmlns:a16="http://schemas.microsoft.com/office/drawing/2014/main" id="{AF75772A-20DA-4DE3-96EE-BFE22017B06E}"/>
                  </a:ext>
                </a:extLst>
              </p:cNvPr>
              <p:cNvSpPr txBox="1"/>
              <p:nvPr/>
            </p:nvSpPr>
            <p:spPr>
              <a:xfrm>
                <a:off x="1575311" y="446027"/>
                <a:ext cx="7458168" cy="1497242"/>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115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GIỌNG</a:t>
                </a:r>
                <a:r>
                  <a:rPr lang="sv-SE" sz="13800" dirty="0">
                    <a:ln w="231775">
                      <a:solidFill>
                        <a:srgbClr val="FFFFFF"/>
                      </a:solidFill>
                    </a:ln>
                    <a:solidFill>
                      <a:srgbClr val="FFFFFF"/>
                    </a:solidFill>
                    <a:latin typeface="LNTH-Hoa Nho LNTH" pitchFamily="2" charset="0"/>
                    <a:ea typeface="LNTH-LuoLuoNotangYuanTi 1" pitchFamily="2" charset="-128"/>
                    <a:cs typeface="LNTH-LuoLuoNotangYuanTi 1" pitchFamily="2" charset="-128"/>
                  </a:rPr>
                  <a:t> </a:t>
                </a:r>
                <a:r>
                  <a:rPr lang="sv-SE" sz="115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ĐỌC</a:t>
                </a:r>
              </a:p>
            </p:txBody>
          </p:sp>
          <p:sp>
            <p:nvSpPr>
              <p:cNvPr id="24" name="TextBox 23">
                <a:extLst>
                  <a:ext uri="{FF2B5EF4-FFF2-40B4-BE49-F238E27FC236}">
                    <a16:creationId xmlns:a16="http://schemas.microsoft.com/office/drawing/2014/main" id="{D337C05E-015C-4EB1-9965-70E91701F919}"/>
                  </a:ext>
                </a:extLst>
              </p:cNvPr>
              <p:cNvSpPr txBox="1"/>
              <p:nvPr/>
            </p:nvSpPr>
            <p:spPr>
              <a:xfrm>
                <a:off x="1593978" y="453389"/>
                <a:ext cx="7461163" cy="1497242"/>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11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11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I</a:t>
                </a:r>
                <a:r>
                  <a:rPr lang="sv-SE" sz="115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115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11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13800" dirty="0">
                    <a:solidFill>
                      <a:srgbClr val="77D460"/>
                    </a:solidFill>
                    <a:latin typeface="LNTH-Hoa Nho LNTH" pitchFamily="2" charset="0"/>
                    <a:ea typeface="LNTH-LuoLuoNotangYuanTi 1" pitchFamily="2" charset="-128"/>
                    <a:cs typeface="LNTH-LuoLuoNotangYuanTi 1" pitchFamily="2" charset="-128"/>
                  </a:rPr>
                  <a:t> </a:t>
                </a:r>
                <a:r>
                  <a:rPr lang="sv-SE" sz="11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a:t>
                </a:r>
                <a:r>
                  <a:rPr lang="sv-SE" sz="115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115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endParaRPr lang="sv-SE" sz="115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grpSp>
        <p:pic>
          <p:nvPicPr>
            <p:cNvPr id="22" name="Picture 21">
              <a:extLst>
                <a:ext uri="{FF2B5EF4-FFF2-40B4-BE49-F238E27FC236}">
                  <a16:creationId xmlns:a16="http://schemas.microsoft.com/office/drawing/2014/main" id="{810FAD31-0409-413F-BC70-5DA98F5DB42F}"/>
                </a:ext>
              </a:extLst>
            </p:cNvPr>
            <p:cNvPicPr>
              <a:picLocks noChangeAspect="1"/>
            </p:cNvPicPr>
            <p:nvPr/>
          </p:nvPicPr>
          <p:blipFill>
            <a:blip r:embed="rId6"/>
            <a:stretch>
              <a:fillRect/>
            </a:stretch>
          </p:blipFill>
          <p:spPr>
            <a:xfrm rot="20591673">
              <a:off x="466913" y="544562"/>
              <a:ext cx="665088" cy="665088"/>
            </a:xfrm>
            <a:prstGeom prst="rect">
              <a:avLst/>
            </a:prstGeom>
          </p:spPr>
        </p:pic>
      </p:gr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5170646"/>
          </a:xfrm>
          <a:prstGeom prst="rect">
            <a:avLst/>
          </a:prstGeom>
          <a:noFill/>
        </p:spPr>
        <p:txBody>
          <a:bodyPr wrap="square" rtlCol="0">
            <a:spAutoFit/>
          </a:bodyPr>
          <a:lstStyle/>
          <a:p>
            <a:pPr marL="857250" indent="-857250" algn="just">
              <a:buFont typeface="Wingdings" panose="05000000000000000000" pitchFamily="2" charset="2"/>
              <a:buChar char="ü"/>
            </a:pPr>
            <a:r>
              <a:rPr lang="vi-VN" sz="6600" i="1">
                <a:solidFill>
                  <a:srgbClr val="0070C0"/>
                </a:solidFill>
                <a:latin typeface="Calibri" panose="020F0502020204030204" pitchFamily="34" charset="0"/>
                <a:cs typeface="Calibri" panose="020F0502020204030204" pitchFamily="34" charset="0"/>
              </a:rPr>
              <a:t>Toàn bài đọc với giọng thong thả, rõ ràng, rành mạch.</a:t>
            </a:r>
            <a:endParaRPr lang="en-US" sz="6600" i="1">
              <a:solidFill>
                <a:srgbClr val="0070C0"/>
              </a:solidFill>
              <a:latin typeface="Calibri" panose="020F0502020204030204" pitchFamily="34" charset="0"/>
              <a:cs typeface="Calibri" panose="020F0502020204030204" pitchFamily="34" charset="0"/>
            </a:endParaRPr>
          </a:p>
          <a:p>
            <a:pPr marL="857250" indent="-857250" algn="just">
              <a:buFont typeface="Wingdings" panose="05000000000000000000" pitchFamily="2" charset="2"/>
              <a:buChar char="ü"/>
            </a:pPr>
            <a:r>
              <a:rPr lang="vi-VN" sz="6600" i="1">
                <a:solidFill>
                  <a:srgbClr val="0070C0"/>
                </a:solidFill>
                <a:latin typeface="Calibri" panose="020F0502020204030204" pitchFamily="34" charset="0"/>
                <a:cs typeface="Calibri" panose="020F0502020204030204" pitchFamily="34" charset="0"/>
              </a:rPr>
              <a:t>Nhấn giọng ở những từ ngữ chỉ công dụng của nhà rông,…</a:t>
            </a:r>
            <a:endParaRPr lang="vi-VN" sz="6600" i="1" dirty="0">
              <a:solidFill>
                <a:srgbClr val="0070C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Bài</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tập</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đọc</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được</a:t>
              </a:r>
              <a:r>
                <a:rPr lang="en-US" sz="6600" b="1" dirty="0">
                  <a:latin typeface="Calibri" panose="020F0502020204030204" pitchFamily="34" charset="0"/>
                  <a:ea typeface="Roboto" panose="02000000000000000000" pitchFamily="2" charset="0"/>
                  <a:cs typeface="Calibri" panose="020F0502020204030204" pitchFamily="34" charset="0"/>
                </a:rPr>
                <a:t> chia </a:t>
              </a:r>
              <a:r>
                <a:rPr lang="en-US" sz="6600" b="1" dirty="0" err="1">
                  <a:latin typeface="Calibri" panose="020F0502020204030204" pitchFamily="34" charset="0"/>
                  <a:ea typeface="Roboto" panose="02000000000000000000" pitchFamily="2" charset="0"/>
                  <a:cs typeface="Calibri" panose="020F0502020204030204" pitchFamily="34" charset="0"/>
                </a:rPr>
                <a:t>làm</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mấy</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đoạn</a:t>
              </a:r>
              <a:r>
                <a:rPr lang="en-US" sz="6600" b="1" dirty="0">
                  <a:latin typeface="Calibri" panose="020F0502020204030204" pitchFamily="34" charset="0"/>
                  <a:ea typeface="Roboto" panose="02000000000000000000" pitchFamily="2" charset="0"/>
                  <a:cs typeface="Calibri" panose="020F0502020204030204" pitchFamily="34"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312763"/>
            <a:chOff x="1748773" y="2920501"/>
            <a:chExt cx="13034027" cy="2312763"/>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1972015" cy="769441"/>
            </a:xfrm>
            <a:prstGeom prst="rect">
              <a:avLst/>
            </a:prstGeom>
          </p:spPr>
          <p:txBody>
            <a:bodyPr wrap="none">
              <a:spAutoFit/>
            </a:bodyPr>
            <a:lstStyle/>
            <a:p>
              <a:r>
                <a:rPr lang="en-US" sz="4400"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Đoạn</a:t>
              </a:r>
              <a:r>
                <a:rPr lang="en-US" sz="4400" b="1" dirty="0">
                  <a:latin typeface="Calibri" panose="020F0502020204030204" pitchFamily="34" charset="0"/>
                  <a:ea typeface="Roboto" panose="02000000000000000000" pitchFamily="2" charset="0"/>
                  <a:cs typeface="Calibri" panose="020F0502020204030204" pitchFamily="34" charset="0"/>
                </a:rPr>
                <a:t> 1</a:t>
              </a:r>
              <a:endParaRPr lang="en-US" sz="4400" dirty="0"/>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1938992"/>
            </a:xfrm>
            <a:prstGeom prst="rect">
              <a:avLst/>
            </a:prstGeom>
          </p:spPr>
          <p:txBody>
            <a:bodyPr wrap="square">
              <a:spAutoFit/>
            </a:bodyPr>
            <a:lstStyle/>
            <a:p>
              <a:r>
                <a:rPr lang="en-US" sz="6000">
                  <a:latin typeface="Calibri" panose="020F0502020204030204" pitchFamily="34" charset="0"/>
                  <a:ea typeface="Roboto" panose="02000000000000000000" pitchFamily="2" charset="0"/>
                  <a:cs typeface="Calibri" panose="020F0502020204030204" pitchFamily="34" charset="0"/>
                </a:rPr>
                <a:t>Đoạn 1: Từ đầu đến “cồng, chiêng, ché,...”.</a:t>
              </a:r>
              <a:endParaRPr lang="en-US" sz="6000" dirty="0"/>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408242"/>
            <a:chOff x="2052813" y="4714475"/>
            <a:chExt cx="13034777" cy="2408242"/>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1972015" cy="769441"/>
            </a:xfrm>
            <a:prstGeom prst="rect">
              <a:avLst/>
            </a:prstGeom>
          </p:spPr>
          <p:txBody>
            <a:bodyPr wrap="none">
              <a:spAutoFit/>
            </a:bodyPr>
            <a:lstStyle/>
            <a:p>
              <a:r>
                <a:rPr lang="en-US" sz="4400"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Đoạn</a:t>
              </a:r>
              <a:r>
                <a:rPr lang="en-US" sz="4400" b="1" dirty="0">
                  <a:latin typeface="Calibri" panose="020F0502020204030204" pitchFamily="34" charset="0"/>
                  <a:ea typeface="Roboto" panose="02000000000000000000" pitchFamily="2" charset="0"/>
                  <a:cs typeface="Calibri" panose="020F0502020204030204" pitchFamily="34" charset="0"/>
                </a:rPr>
                <a:t> </a:t>
              </a:r>
              <a:r>
                <a:rPr lang="vi-VN" sz="4400" b="1" dirty="0">
                  <a:latin typeface="Calibri" panose="020F0502020204030204" pitchFamily="34" charset="0"/>
                  <a:ea typeface="Roboto" panose="02000000000000000000" pitchFamily="2" charset="0"/>
                  <a:cs typeface="Calibri" panose="020F0502020204030204" pitchFamily="34" charset="0"/>
                </a:rPr>
                <a:t>2</a:t>
              </a:r>
              <a:endParaRPr lang="en-US" sz="4400" dirty="0"/>
            </a:p>
          </p:txBody>
        </p:sp>
        <p:sp>
          <p:nvSpPr>
            <p:cNvPr id="35" name="Rectangle 34">
              <a:extLst>
                <a:ext uri="{FF2B5EF4-FFF2-40B4-BE49-F238E27FC236}">
                  <a16:creationId xmlns:a16="http://schemas.microsoft.com/office/drawing/2014/main" id="{47D8CC1C-168C-4707-80ED-AF53A0C42AE7}"/>
                </a:ext>
              </a:extLst>
            </p:cNvPr>
            <p:cNvSpPr/>
            <p:nvPr/>
          </p:nvSpPr>
          <p:spPr>
            <a:xfrm>
              <a:off x="4784896" y="5183725"/>
              <a:ext cx="9997903" cy="1938992"/>
            </a:xfrm>
            <a:prstGeom prst="rect">
              <a:avLst/>
            </a:prstGeom>
          </p:spPr>
          <p:txBody>
            <a:bodyPr wrap="square">
              <a:spAutoFit/>
            </a:bodyPr>
            <a:lstStyle/>
            <a:p>
              <a:r>
                <a:rPr lang="vi-VN" sz="6000">
                  <a:latin typeface="Calibri" panose="020F0502020204030204" pitchFamily="34" charset="0"/>
                  <a:ea typeface="Roboto" panose="02000000000000000000" pitchFamily="2" charset="0"/>
                  <a:cs typeface="Calibri" panose="020F0502020204030204" pitchFamily="34" charset="0"/>
                </a:rPr>
                <a:t>Đoạn 2: Tiếp theo đến “quả bầu đựng nước,...”.</a:t>
              </a:r>
              <a:endParaRPr lang="en-US" sz="6000" dirty="0"/>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1972015" cy="769441"/>
            </a:xfrm>
            <a:prstGeom prst="rect">
              <a:avLst/>
            </a:prstGeom>
          </p:spPr>
          <p:txBody>
            <a:bodyPr wrap="none">
              <a:spAutoFit/>
            </a:bodyPr>
            <a:lstStyle/>
            <a:p>
              <a:r>
                <a:rPr lang="en-US" sz="4400"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Đoạn</a:t>
              </a:r>
              <a:r>
                <a:rPr lang="en-US" sz="4400" b="1" dirty="0">
                  <a:latin typeface="Calibri" panose="020F0502020204030204" pitchFamily="34" charset="0"/>
                  <a:ea typeface="Roboto" panose="02000000000000000000" pitchFamily="2" charset="0"/>
                  <a:cs typeface="Calibri" panose="020F0502020204030204" pitchFamily="34" charset="0"/>
                </a:rPr>
                <a:t> </a:t>
              </a:r>
              <a:r>
                <a:rPr lang="vi-VN" sz="4400" b="1" dirty="0">
                  <a:latin typeface="Calibri" panose="020F0502020204030204" pitchFamily="34" charset="0"/>
                  <a:ea typeface="Roboto" panose="02000000000000000000" pitchFamily="2" charset="0"/>
                  <a:cs typeface="Calibri" panose="020F0502020204030204" pitchFamily="34" charset="0"/>
                </a:rPr>
                <a:t>3</a:t>
              </a:r>
              <a:endParaRPr lang="en-US" sz="4400" dirty="0"/>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libri" panose="020F0502020204030204" pitchFamily="34" charset="0"/>
                  <a:ea typeface="Roboto" panose="02000000000000000000" pitchFamily="2" charset="0"/>
                  <a:cs typeface="Calibri" panose="020F0502020204030204" pitchFamily="34" charset="0"/>
                </a:rPr>
                <a:t>Đoạn còn lại</a:t>
              </a:r>
              <a:endParaRPr lang="en-US" sz="6000"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rPr>
              <a:t>nhà rông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ndParaRPr>
          </a:p>
        </p:txBody>
      </p:sp>
      <p:sp>
        <p:nvSpPr>
          <p:cNvPr id="46" name="TextBox 45">
            <a:extLst>
              <a:ext uri="{FF2B5EF4-FFF2-40B4-BE49-F238E27FC236}">
                <a16:creationId xmlns:a16="http://schemas.microsoft.com/office/drawing/2014/main" id="{85F79F8D-F670-4722-831C-ADD36B74261B}"/>
              </a:ext>
            </a:extLst>
          </p:cNvPr>
          <p:cNvSpPr txBox="1"/>
          <p:nvPr/>
        </p:nvSpPr>
        <p:spPr>
          <a:xfrm>
            <a:off x="1052782" y="1697535"/>
            <a:ext cx="788996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LUYỆN ĐỌC </a:t>
            </a:r>
            <a:endParaRPr kumimoji="0" lang="vi-VN"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T</a:t>
            </a:r>
            <a:r>
              <a:rPr lang="en-US" sz="8000" b="1"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UTM Cookies" panose="02040603050506020204" pitchFamily="18" charset="0"/>
              </a:rPr>
              <a:t>Ừ KHÓ</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rPr>
              <a:t>nhà gươl</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rPr>
              <a:t>Gia-rai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rPr>
              <a:t>Cơ-tu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rPr>
              <a:t>Gié-Triêng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ndParaRPr>
          </a:p>
        </p:txBody>
      </p:sp>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8942747" y="2057400"/>
            <a:ext cx="8888053" cy="6172200"/>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a:ln w="9525">
                  <a:solidFill>
                    <a:prstClr val="white"/>
                  </a:solidFill>
                  <a:prstDash val="solid"/>
                </a:ln>
                <a:solidFill>
                  <a:srgbClr val="002060"/>
                </a:solidFill>
                <a:effectLst>
                  <a:outerShdw blurRad="12700" dist="38100" dir="2700000" algn="tl" rotWithShape="0">
                    <a:srgbClr val="4BACC6">
                      <a:lumMod val="60000"/>
                      <a:lumOff val="40000"/>
                    </a:srgbClr>
                  </a:outerShdw>
                </a:effectLst>
              </a:rPr>
              <a:t>Nóc nhà gươl của người Cơ-tu/ tạc hình hai con gà trống đang vươn cổ gáy,/ hoặc hình hai con trâu đực/ nằm nối đuôi nhau.//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ndParaRPr>
          </a:p>
        </p:txBody>
      </p:sp>
      <p:sp>
        <p:nvSpPr>
          <p:cNvPr id="46" name="TextBox 45">
            <a:extLst>
              <a:ext uri="{FF2B5EF4-FFF2-40B4-BE49-F238E27FC236}">
                <a16:creationId xmlns:a16="http://schemas.microsoft.com/office/drawing/2014/main" id="{85F79F8D-F670-4722-831C-ADD36B74261B}"/>
              </a:ext>
            </a:extLst>
          </p:cNvPr>
          <p:cNvSpPr txBox="1"/>
          <p:nvPr/>
        </p:nvSpPr>
        <p:spPr>
          <a:xfrm>
            <a:off x="1052782" y="1697535"/>
            <a:ext cx="788996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LUYỆN ĐỌC </a:t>
            </a:r>
            <a:endParaRPr kumimoji="0" lang="vi-VN"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CÂU</a:t>
            </a:r>
            <a:r>
              <a:rPr kumimoji="0" lang="en-US" sz="8000" b="1" i="0" u="none" strike="noStrike" kern="1200" cap="none" spc="0" normalizeH="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 DÀI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8584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97561" y="502343"/>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7855929" y="489881"/>
            <a:ext cx="10127271" cy="9307237"/>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a:ln w="9525">
                  <a:solidFill>
                    <a:prstClr val="white"/>
                  </a:solidFill>
                  <a:prstDash val="solid"/>
                </a:ln>
                <a:solidFill>
                  <a:srgbClr val="002060"/>
                </a:solidFill>
                <a:effectLst>
                  <a:outerShdw blurRad="12700" dist="38100" dir="2700000" algn="tl" rotWithShape="0">
                    <a:srgbClr val="4BACC6">
                      <a:lumMod val="60000"/>
                      <a:lumOff val="40000"/>
                    </a:srgbClr>
                  </a:outerShdw>
                </a:effectLst>
              </a:rPr>
              <a:t>Cuộc sống có nhiều đổi thay,/ nhưng nhà rông,/ nhà gươl/ vẫn là nơi nuôi dưỡng,/ neo đậu tình cảm quê nhà,/ nơi gắn kết cộng đồng,/ nơi quyện hoà cùng thiên nhiên/ của bà con các dân tộc Tây Nguyên.//</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sp>
        <p:nvSpPr>
          <p:cNvPr id="46" name="TextBox 45">
            <a:extLst>
              <a:ext uri="{FF2B5EF4-FFF2-40B4-BE49-F238E27FC236}">
                <a16:creationId xmlns:a16="http://schemas.microsoft.com/office/drawing/2014/main" id="{85F79F8D-F670-4722-831C-ADD36B74261B}"/>
              </a:ext>
            </a:extLst>
          </p:cNvPr>
          <p:cNvSpPr txBox="1"/>
          <p:nvPr/>
        </p:nvSpPr>
        <p:spPr>
          <a:xfrm>
            <a:off x="-299843" y="1620140"/>
            <a:ext cx="788996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LUYỆN ĐỌC </a:t>
            </a:r>
            <a:endParaRPr kumimoji="0" lang="vi-VN"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CÂU DÀI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35536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8593" y="-94349"/>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097481" y="51650"/>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28D259C-8C25-411A-A9C0-97A25BB512F3}"/>
              </a:ext>
            </a:extLst>
          </p:cNvPr>
          <p:cNvSpPr/>
          <p:nvPr/>
        </p:nvSpPr>
        <p:spPr>
          <a:xfrm>
            <a:off x="1981200" y="2839411"/>
            <a:ext cx="14907106" cy="74789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Ngôi nhà chung của buôn làng</a:t>
            </a:r>
            <a:endPar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Đồng bào Tây Nguyên thường có ngôi nhà chung, gọi là “nhà rông” hoặc “nhà gươl”, uy nghi toạ lạc ở trung tâm buôn làng.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Nhà rông được xây dựng bằng trí tuệ, tâm sức và đôi tay tài hoa của cả cộng đồng. Đây là không gian sinh hoạt chung, nơi tổ chức lễ hội, tiếp đón khách quý,... Đây cũng là nơi lưu giữ báu vật, của cải chung của buôn làng, như cồng, chiêng, ché,…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9A297BE-BBA3-665D-483B-53F57C6731D3}"/>
              </a:ext>
            </a:extLst>
          </p:cNvPr>
          <p:cNvPicPr>
            <a:picLocks noChangeAspect="1"/>
          </p:cNvPicPr>
          <p:nvPr/>
        </p:nvPicPr>
        <p:blipFill>
          <a:blip r:embed="rId9"/>
          <a:stretch>
            <a:fillRect/>
          </a:stretch>
        </p:blipFill>
        <p:spPr>
          <a:xfrm>
            <a:off x="2162812" y="284214"/>
            <a:ext cx="13906181" cy="2810500"/>
          </a:xfrm>
          <a:prstGeom prst="rect">
            <a:avLst/>
          </a:prstGeom>
        </p:spPr>
      </p:pic>
    </p:spTree>
    <p:extLst>
      <p:ext uri="{BB962C8B-B14F-4D97-AF65-F5344CB8AC3E}">
        <p14:creationId xmlns:p14="http://schemas.microsoft.com/office/powerpoint/2010/main" val="237758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8593" y="-94349"/>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097481" y="51650"/>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28D259C-8C25-411A-A9C0-97A25BB512F3}"/>
              </a:ext>
            </a:extLst>
          </p:cNvPr>
          <p:cNvSpPr/>
          <p:nvPr/>
        </p:nvSpPr>
        <p:spPr>
          <a:xfrm>
            <a:off x="2057400" y="2339838"/>
            <a:ext cx="14907106" cy="7478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Mỗi buôn làng có lối tạo dáng, trang trí hoa văn riêng cho ngôi nhà chung của mình. Mái nhà rông của người Gia-rai như một lưỡi rìu khổng lồ hướng lên trời xanh. Nhà rông của người Ba-na cao lớn, sừng sững với nóc nhà được trang trí bằng dải hoạ tiết chính là hình cây rau dớn. Nóc nhà gươl của người Cơ-tu tạc hình hai con gà trống đang vươn cổ gáy, hoặc hình hai con trâu đực nằm nối đuôi nhau. Trên đầu cầu thang, người Gié-Triêng chạm hình núm chiêng, hình mũi thuyền; người Gia-rai tạc hình quả bầu đựng nước,... </a:t>
            </a:r>
          </a:p>
        </p:txBody>
      </p:sp>
      <p:pic>
        <p:nvPicPr>
          <p:cNvPr id="3" name="Picture 2">
            <a:extLst>
              <a:ext uri="{FF2B5EF4-FFF2-40B4-BE49-F238E27FC236}">
                <a16:creationId xmlns:a16="http://schemas.microsoft.com/office/drawing/2014/main" id="{9448A572-F7A7-4C4D-0927-08D500B47745}"/>
              </a:ext>
            </a:extLst>
          </p:cNvPr>
          <p:cNvPicPr>
            <a:picLocks noChangeAspect="1"/>
          </p:cNvPicPr>
          <p:nvPr/>
        </p:nvPicPr>
        <p:blipFill>
          <a:blip r:embed="rId9"/>
          <a:stretch>
            <a:fillRect/>
          </a:stretch>
        </p:blipFill>
        <p:spPr>
          <a:xfrm>
            <a:off x="2990667" y="72417"/>
            <a:ext cx="12306666" cy="2277447"/>
          </a:xfrm>
          <a:prstGeom prst="rect">
            <a:avLst/>
          </a:prstGeom>
        </p:spPr>
      </p:pic>
    </p:spTree>
    <p:extLst>
      <p:ext uri="{BB962C8B-B14F-4D97-AF65-F5344CB8AC3E}">
        <p14:creationId xmlns:p14="http://schemas.microsoft.com/office/powerpoint/2010/main" val="1365547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8593" y="-94349"/>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097481" y="51650"/>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28D259C-8C25-411A-A9C0-97A25BB512F3}"/>
              </a:ext>
            </a:extLst>
          </p:cNvPr>
          <p:cNvSpPr/>
          <p:nvPr/>
        </p:nvSpPr>
        <p:spPr>
          <a:xfrm>
            <a:off x="1737341" y="3519139"/>
            <a:ext cx="14907106"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Cuộc sống có nhiều đổi thay, nhưng nhà rông, nhà gươl vẫn là nơi nuôi dưỡng, neo đậu tình cảm quê nhà, nơi gắn kết cộng đồng, nơi quyện hoà cùng thiên nhiên của bà con các dân tộc Tây Nguyên.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Xuân Tường tổng hợp</a:t>
            </a:r>
          </a:p>
        </p:txBody>
      </p:sp>
      <p:pic>
        <p:nvPicPr>
          <p:cNvPr id="2" name="Picture 1">
            <a:extLst>
              <a:ext uri="{FF2B5EF4-FFF2-40B4-BE49-F238E27FC236}">
                <a16:creationId xmlns:a16="http://schemas.microsoft.com/office/drawing/2014/main" id="{553797E1-90D2-8857-9A77-3550DE6B064D}"/>
              </a:ext>
            </a:extLst>
          </p:cNvPr>
          <p:cNvPicPr>
            <a:picLocks noChangeAspect="1"/>
          </p:cNvPicPr>
          <p:nvPr/>
        </p:nvPicPr>
        <p:blipFill>
          <a:blip r:embed="rId9"/>
          <a:stretch>
            <a:fillRect/>
          </a:stretch>
        </p:blipFill>
        <p:spPr>
          <a:xfrm>
            <a:off x="2473706" y="553689"/>
            <a:ext cx="14198815" cy="2627604"/>
          </a:xfrm>
          <a:prstGeom prst="rect">
            <a:avLst/>
          </a:prstGeom>
        </p:spPr>
      </p:pic>
    </p:spTree>
    <p:extLst>
      <p:ext uri="{BB962C8B-B14F-4D97-AF65-F5344CB8AC3E}">
        <p14:creationId xmlns:p14="http://schemas.microsoft.com/office/powerpoint/2010/main" val="271564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5400" b="0" i="0" dirty="0" err="1">
                  <a:solidFill>
                    <a:srgbClr val="000000"/>
                  </a:solidFill>
                  <a:effectLst/>
                  <a:latin typeface="UTM Duepuntozero" panose="02040603050506020204" pitchFamily="18" charset="0"/>
                </a:rPr>
                <a:t>Phân</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công</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đọc</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theo</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đoạn</a:t>
              </a:r>
              <a:r>
                <a:rPr lang="en-US" sz="5400" b="0" i="0" dirty="0">
                  <a:solidFill>
                    <a:srgbClr val="000000"/>
                  </a:solidFill>
                  <a:effectLst/>
                  <a:latin typeface="UTM Duepuntozero" panose="02040603050506020204" pitchFamily="18" charset="0"/>
                </a:rPr>
                <a:t>.</a:t>
              </a:r>
            </a:p>
            <a:p>
              <a:pPr marL="1025525" lvl="1" algn="just">
                <a:lnSpc>
                  <a:spcPct val="120000"/>
                </a:lnSpc>
              </a:pPr>
              <a:r>
                <a:rPr lang="en-US" sz="5400" b="0" i="0" dirty="0" err="1">
                  <a:solidFill>
                    <a:srgbClr val="000000"/>
                  </a:solidFill>
                  <a:effectLst/>
                  <a:latin typeface="UTM Duepuntozero" panose="02040603050506020204" pitchFamily="18" charset="0"/>
                </a:rPr>
                <a:t>Tất</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cả</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thành</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viên</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đều</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đọc</a:t>
              </a:r>
              <a:r>
                <a:rPr lang="en-US" sz="5400" b="0" i="0" dirty="0">
                  <a:solidFill>
                    <a:srgbClr val="000000"/>
                  </a:solidFill>
                  <a:effectLst/>
                  <a:latin typeface="UTM Duepuntozero" panose="02040603050506020204" pitchFamily="18" charset="0"/>
                </a:rPr>
                <a:t>.</a:t>
              </a:r>
            </a:p>
            <a:p>
              <a:pPr marL="1025525" lvl="1" algn="just">
                <a:lnSpc>
                  <a:spcPct val="120000"/>
                </a:lnSpc>
              </a:pPr>
              <a:r>
                <a:rPr lang="en-US" sz="5400" dirty="0" err="1">
                  <a:solidFill>
                    <a:srgbClr val="000000"/>
                  </a:solidFill>
                  <a:latin typeface="UTM Duepuntozero" panose="02040603050506020204" pitchFamily="18" charset="0"/>
                </a:rPr>
                <a:t>Giải</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nghĩa</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từ</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cùng</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nhau</a:t>
              </a:r>
              <a:r>
                <a:rPr lang="en-US" sz="5400" dirty="0">
                  <a:solidFill>
                    <a:srgbClr val="000000"/>
                  </a:solidFill>
                  <a:latin typeface="UTM Duepuntozero" panose="02040603050506020204" pitchFamily="18" charset="0"/>
                </a:rPr>
                <a:t>.</a:t>
              </a:r>
              <a:r>
                <a:rPr lang="en-US" sz="5400" b="0" i="0" dirty="0">
                  <a:solidFill>
                    <a:srgbClr val="000000"/>
                  </a:solidFill>
                  <a:effectLst/>
                  <a:latin typeface="UTM Duepuntozero" panose="02040603050506020204" pitchFamily="18" charset="0"/>
                </a:rPr>
                <a:t> </a:t>
              </a:r>
              <a:endParaRPr lang="vi-VN" sz="54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5400" dirty="0">
                    <a:solidFill>
                      <a:srgbClr val="000000"/>
                    </a:solidFill>
                    <a:latin typeface="UTM Duepuntozero" panose="02040603050506020204" pitchFamily="18" charset="0"/>
                  </a:rPr>
                  <a:t>1.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đúng</a:t>
                </a:r>
                <a:r>
                  <a:rPr lang="en-US" sz="5400" dirty="0">
                    <a:solidFill>
                      <a:srgbClr val="000000"/>
                    </a:solidFill>
                    <a:latin typeface="UTM Duepuntozero" panose="02040603050506020204" pitchFamily="18" charset="0"/>
                  </a:rPr>
                  <a:t>.</a:t>
                </a:r>
              </a:p>
              <a:p>
                <a:pPr algn="just">
                  <a:lnSpc>
                    <a:spcPct val="110000"/>
                  </a:lnSpc>
                </a:pPr>
                <a:r>
                  <a:rPr lang="en-US" sz="5400" dirty="0">
                    <a:solidFill>
                      <a:srgbClr val="000000"/>
                    </a:solidFill>
                    <a:latin typeface="UTM Duepuntozero" panose="02040603050506020204" pitchFamily="18" charset="0"/>
                  </a:rPr>
                  <a:t>2.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to, </a:t>
                </a:r>
                <a:r>
                  <a:rPr lang="en-US" sz="5400" dirty="0" err="1">
                    <a:solidFill>
                      <a:srgbClr val="000000"/>
                    </a:solidFill>
                    <a:latin typeface="UTM Duepuntozero" panose="02040603050506020204" pitchFamily="18" charset="0"/>
                  </a:rPr>
                  <a:t>rõ</a:t>
                </a:r>
                <a:r>
                  <a:rPr lang="en-US" sz="5400" dirty="0">
                    <a:solidFill>
                      <a:srgbClr val="000000"/>
                    </a:solidFill>
                    <a:latin typeface="UTM Duepuntozero" panose="02040603050506020204" pitchFamily="18" charset="0"/>
                  </a:rPr>
                  <a:t>.</a:t>
                </a:r>
              </a:p>
              <a:p>
                <a:pPr algn="just">
                  <a:lnSpc>
                    <a:spcPct val="110000"/>
                  </a:lnSpc>
                </a:pPr>
                <a:r>
                  <a:rPr lang="en-US" sz="5400" dirty="0">
                    <a:solidFill>
                      <a:srgbClr val="000000"/>
                    </a:solidFill>
                    <a:latin typeface="UTM Duepuntozero" panose="02040603050506020204" pitchFamily="18" charset="0"/>
                  </a:rPr>
                  <a:t>3.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ngắt</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nghỉ</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đúng</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chỗ</a:t>
                </a:r>
                <a:r>
                  <a:rPr lang="en-US" sz="5400" dirty="0">
                    <a:solidFill>
                      <a:srgbClr val="000000"/>
                    </a:solidFill>
                    <a:latin typeface="UTM Duepuntozero" panose="02040603050506020204" pitchFamily="18" charset="0"/>
                  </a:rPr>
                  <a:t>.</a:t>
                </a:r>
                <a:endParaRPr lang="en-US" sz="5400" b="0" i="0" dirty="0">
                  <a:solidFill>
                    <a:srgbClr val="000000"/>
                  </a:solidFill>
                  <a:effectLst/>
                  <a:latin typeface="UTM Duepuntozero" panose="0204060305050602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sp>
        <p:nvSpPr>
          <p:cNvPr id="46" name="TextBox 45">
            <a:extLst>
              <a:ext uri="{FF2B5EF4-FFF2-40B4-BE49-F238E27FC236}">
                <a16:creationId xmlns:a16="http://schemas.microsoft.com/office/drawing/2014/main" id="{85F79F8D-F670-4722-831C-ADD36B74261B}"/>
              </a:ext>
            </a:extLst>
          </p:cNvPr>
          <p:cNvSpPr txBox="1"/>
          <p:nvPr/>
        </p:nvSpPr>
        <p:spPr>
          <a:xfrm>
            <a:off x="1052782" y="1697535"/>
            <a:ext cx="7889965"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14:bounceEnd="66000">
                                          <p:cBhvr additive="base">
                                            <p:cTn id="16"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524000" y="1147654"/>
            <a:ext cx="15316200" cy="8644045"/>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292895">
            <a:off x="4950023" y="147241"/>
            <a:ext cx="8757592" cy="3109970"/>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D053BA4C-ADCA-4B0B-BC43-D22FF0A9A935}"/>
              </a:ext>
            </a:extLst>
          </p:cNvPr>
          <p:cNvSpPr txBox="1"/>
          <p:nvPr/>
        </p:nvSpPr>
        <p:spPr>
          <a:xfrm>
            <a:off x="5657832" y="1062530"/>
            <a:ext cx="8050381" cy="1323439"/>
          </a:xfrm>
          <a:prstGeom prst="rect">
            <a:avLst/>
          </a:prstGeom>
          <a:noFill/>
        </p:spPr>
        <p:txBody>
          <a:bodyPr wrap="square" rtlCol="0">
            <a:spAutoFit/>
          </a:bodyPr>
          <a:lstStyle/>
          <a:p>
            <a:pPr algn="ctr"/>
            <a:r>
              <a:rPr lang="en-US" sz="80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N Banh Mi" pitchFamily="2" charset="0"/>
              </a:rPr>
              <a:t>YÊU CẦU CẦN ĐẠT</a:t>
            </a:r>
            <a:endPar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N Banh Mi" pitchFamily="2" charset="0"/>
            </a:endParaRPr>
          </a:p>
        </p:txBody>
      </p:sp>
      <p:sp>
        <p:nvSpPr>
          <p:cNvPr id="16" name="Rectangle 15">
            <a:extLst>
              <a:ext uri="{FF2B5EF4-FFF2-40B4-BE49-F238E27FC236}">
                <a16:creationId xmlns:a16="http://schemas.microsoft.com/office/drawing/2014/main" id="{93ED7636-A692-4F90-82F8-D210FDDE957B}"/>
              </a:ext>
            </a:extLst>
          </p:cNvPr>
          <p:cNvSpPr/>
          <p:nvPr/>
        </p:nvSpPr>
        <p:spPr>
          <a:xfrm>
            <a:off x="2566544" y="3002021"/>
            <a:ext cx="13664056" cy="5940088"/>
          </a:xfrm>
          <a:prstGeom prst="rect">
            <a:avLst/>
          </a:prstGeom>
        </p:spPr>
        <p:txBody>
          <a:bodyPr wrap="square">
            <a:spAutoFit/>
          </a:bodyPr>
          <a:lstStyle/>
          <a:p>
            <a:pPr marL="457200" algn="just">
              <a:spcBef>
                <a:spcPts val="1200"/>
              </a:spcBef>
            </a:pPr>
            <a:r>
              <a:rPr lang="en-US" sz="4000" b="1">
                <a:solidFill>
                  <a:schemeClr val="bg1">
                    <a:lumMod val="10000"/>
                  </a:schemeClr>
                </a:solidFill>
                <a:latin typeface="Calibri" panose="020F0502020204030204" pitchFamily="34" charset="0"/>
                <a:cs typeface="Calibri" panose="020F0502020204030204" pitchFamily="34" charset="0"/>
              </a:rPr>
              <a:t>- </a:t>
            </a:r>
            <a:r>
              <a:rPr lang="vi-VN" sz="4000" b="1">
                <a:solidFill>
                  <a:schemeClr val="bg1">
                    <a:lumMod val="10000"/>
                  </a:schemeClr>
                </a:solidFill>
                <a:latin typeface="Calibri" panose="020F0502020204030204" pitchFamily="34" charset="0"/>
                <a:cs typeface="Calibri" panose="020F0502020204030204" pitchFamily="34" charset="0"/>
              </a:rPr>
              <a:t>Nói được với bạn điều em biết về những ngôi nhà ở Tây Nguyên.</a:t>
            </a:r>
          </a:p>
          <a:p>
            <a:pPr marL="457200" algn="just">
              <a:spcBef>
                <a:spcPts val="1200"/>
              </a:spcBef>
            </a:pPr>
            <a:r>
              <a:rPr lang="vi-VN" sz="4000"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hoạt động khởi động và tranh minh hoạ.</a:t>
            </a:r>
          </a:p>
          <a:p>
            <a:pPr marL="457200" algn="just">
              <a:spcBef>
                <a:spcPts val="1200"/>
              </a:spcBef>
            </a:pPr>
            <a:r>
              <a:rPr lang="vi-VN" sz="4000"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Biết thêm thông tin về nhà rông ở Tây Nguyên cũng như các giá trị về văn hoá, sinh hoạt cộng đồng của người dân Tây Nguyên.</a:t>
            </a:r>
            <a:endParaRPr lang="vi-VN" sz="4000" b="1" dirty="0">
              <a:solidFill>
                <a:schemeClr val="bg1">
                  <a:lumMod val="10000"/>
                </a:schemeClr>
              </a:solidFill>
              <a:latin typeface="Calibri" panose="020F0502020204030204" pitchFamily="34" charset="0"/>
              <a:cs typeface="Calibri" panose="020F0502020204030204" pitchFamily="34" charset="0"/>
            </a:endParaRPr>
          </a:p>
        </p:txBody>
      </p:sp>
      <p:pic>
        <p:nvPicPr>
          <p:cNvPr id="1026" name="Picture 2" descr="Bút Chì Hoạt Hình Màu Vàng Với Ba Lô Nháy Mắt Và Cho Đi Được Hình minh họa  Sẵn có - Tải xuống Hình ảnh Ngay bây giờ - iStock">
            <a:extLst>
              <a:ext uri="{FF2B5EF4-FFF2-40B4-BE49-F238E27FC236}">
                <a16:creationId xmlns:a16="http://schemas.microsoft.com/office/drawing/2014/main" id="{ED50016D-34C8-4495-940C-57BD10BB8E5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58894" y1="38702" x2="58413" y2="56490"/>
                        <a14:foregroundMark x1="56250" y1="37740" x2="55288" y2="60337"/>
                        <a14:foregroundMark x1="45913" y1="46154" x2="52163" y2="60817"/>
                        <a14:foregroundMark x1="31010" y1="57692" x2="44231" y2="71154"/>
                        <a14:foregroundMark x1="53606" y1="31971" x2="53606" y2="56010"/>
                      </a14:backgroundRemoval>
                    </a14:imgEffect>
                  </a14:imgLayer>
                </a14:imgProps>
              </a:ext>
              <a:ext uri="{28A0092B-C50C-407E-A947-70E740481C1C}">
                <a14:useLocalDpi xmlns:a14="http://schemas.microsoft.com/office/drawing/2010/main" val="0"/>
              </a:ext>
            </a:extLst>
          </a:blip>
          <a:srcRect/>
          <a:stretch>
            <a:fillRect/>
          </a:stretch>
        </p:blipFill>
        <p:spPr bwMode="auto">
          <a:xfrm>
            <a:off x="961309" y="3162060"/>
            <a:ext cx="2444629" cy="24446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út Chì Hoạt Hình Màu Vàng Với Ba Lô Nháy Mắt Và Cho Đi Được Hình minh họa  Sẵn có - Tải xuống Hình ảnh Ngay bây giờ - iStock">
            <a:extLst>
              <a:ext uri="{FF2B5EF4-FFF2-40B4-BE49-F238E27FC236}">
                <a16:creationId xmlns:a16="http://schemas.microsoft.com/office/drawing/2014/main" id="{ECB6127A-5B16-4E7C-AF8B-54FCD69EBC7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58894" y1="38702" x2="58413" y2="56490"/>
                        <a14:foregroundMark x1="56250" y1="37740" x2="55288" y2="60337"/>
                        <a14:foregroundMark x1="45913" y1="46154" x2="52163" y2="60817"/>
                        <a14:foregroundMark x1="31010" y1="57692" x2="44231" y2="71154"/>
                        <a14:foregroundMark x1="53606" y1="31971" x2="53606" y2="56010"/>
                      </a14:backgroundRemoval>
                    </a14:imgEffect>
                  </a14:imgLayer>
                </a14:imgProps>
              </a:ext>
              <a:ext uri="{28A0092B-C50C-407E-A947-70E740481C1C}">
                <a14:useLocalDpi xmlns:a14="http://schemas.microsoft.com/office/drawing/2010/main" val="0"/>
              </a:ext>
            </a:extLst>
          </a:blip>
          <a:srcRect/>
          <a:stretch>
            <a:fillRect/>
          </a:stretch>
        </p:blipFill>
        <p:spPr bwMode="auto">
          <a:xfrm>
            <a:off x="1042102" y="6146921"/>
            <a:ext cx="2444629" cy="24446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fade">
                                      <p:cBhvr>
                                        <p:cTn id="26" dur="500"/>
                                        <p:tgtEl>
                                          <p:spTgt spid="16">
                                            <p:txEl>
                                              <p:pRg st="1" end="1"/>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9B3B5A8A-217E-41B1-B1AC-7065A7C8C47F}"/>
              </a:ext>
            </a:extLst>
          </p:cNvPr>
          <p:cNvSpPr txBox="1"/>
          <p:nvPr/>
        </p:nvSpPr>
        <p:spPr>
          <a:xfrm>
            <a:off x="3092199" y="1624833"/>
            <a:ext cx="11606852" cy="1323439"/>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443725" cy="5019136"/>
            <a:chOff x="5145935" y="3870562"/>
            <a:chExt cx="5299991"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latin typeface="UTM Duepuntozero" panose="02040603050506020204" pitchFamily="18" charset="0"/>
                  </a:rPr>
                  <a:t>1. </a:t>
                </a:r>
                <a:r>
                  <a:rPr lang="en-US" sz="6000" dirty="0" err="1">
                    <a:solidFill>
                      <a:srgbClr val="000000"/>
                    </a:solidFill>
                    <a:latin typeface="UTM Duepuntozero" panose="02040603050506020204" pitchFamily="18" charset="0"/>
                  </a:rPr>
                  <a:t>Đọc</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đúng</a:t>
                </a:r>
                <a:r>
                  <a:rPr lang="en-US" sz="6000" dirty="0">
                    <a:solidFill>
                      <a:srgbClr val="000000"/>
                    </a:solidFill>
                    <a:latin typeface="UTM Duepuntozero" panose="02040603050506020204" pitchFamily="18" charset="0"/>
                  </a:rPr>
                  <a:t>.</a:t>
                </a:r>
              </a:p>
              <a:p>
                <a:pPr algn="just">
                  <a:lnSpc>
                    <a:spcPct val="110000"/>
                  </a:lnSpc>
                </a:pPr>
                <a:r>
                  <a:rPr lang="en-US" sz="6000" dirty="0">
                    <a:solidFill>
                      <a:srgbClr val="000000"/>
                    </a:solidFill>
                    <a:latin typeface="UTM Duepuntozero" panose="02040603050506020204" pitchFamily="18" charset="0"/>
                  </a:rPr>
                  <a:t>2. </a:t>
                </a:r>
                <a:r>
                  <a:rPr lang="en-US" sz="6000" dirty="0" err="1">
                    <a:solidFill>
                      <a:srgbClr val="000000"/>
                    </a:solidFill>
                    <a:latin typeface="UTM Duepuntozero" panose="02040603050506020204" pitchFamily="18" charset="0"/>
                  </a:rPr>
                  <a:t>Đọc</a:t>
                </a:r>
                <a:r>
                  <a:rPr lang="en-US" sz="6000" dirty="0">
                    <a:solidFill>
                      <a:srgbClr val="000000"/>
                    </a:solidFill>
                    <a:latin typeface="UTM Duepuntozero" panose="02040603050506020204" pitchFamily="18" charset="0"/>
                  </a:rPr>
                  <a:t> to, </a:t>
                </a:r>
                <a:r>
                  <a:rPr lang="en-US" sz="6000" dirty="0" err="1">
                    <a:solidFill>
                      <a:srgbClr val="000000"/>
                    </a:solidFill>
                    <a:latin typeface="UTM Duepuntozero" panose="02040603050506020204" pitchFamily="18" charset="0"/>
                  </a:rPr>
                  <a:t>rõ</a:t>
                </a:r>
                <a:r>
                  <a:rPr lang="en-US" sz="6000" dirty="0">
                    <a:solidFill>
                      <a:srgbClr val="000000"/>
                    </a:solidFill>
                    <a:latin typeface="UTM Duepuntozero" panose="02040603050506020204" pitchFamily="18" charset="0"/>
                  </a:rPr>
                  <a:t>.</a:t>
                </a:r>
              </a:p>
              <a:p>
                <a:pPr algn="just">
                  <a:lnSpc>
                    <a:spcPct val="110000"/>
                  </a:lnSpc>
                </a:pPr>
                <a:r>
                  <a:rPr lang="en-US" sz="6000" dirty="0">
                    <a:solidFill>
                      <a:srgbClr val="000000"/>
                    </a:solidFill>
                    <a:latin typeface="UTM Duepuntozero" panose="02040603050506020204" pitchFamily="18" charset="0"/>
                  </a:rPr>
                  <a:t>3. </a:t>
                </a:r>
                <a:r>
                  <a:rPr lang="en-US" sz="6000" dirty="0" err="1">
                    <a:solidFill>
                      <a:srgbClr val="000000"/>
                    </a:solidFill>
                    <a:latin typeface="UTM Duepuntozero" panose="02040603050506020204" pitchFamily="18" charset="0"/>
                  </a:rPr>
                  <a:t>Đọc</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ngắt</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nghỉ</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đúng</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chỗ</a:t>
                </a:r>
                <a:r>
                  <a:rPr lang="en-US" sz="6000" dirty="0">
                    <a:solidFill>
                      <a:srgbClr val="000000"/>
                    </a:solidFill>
                    <a:latin typeface="UTM Duepuntozero" panose="02040603050506020204" pitchFamily="18" charset="0"/>
                  </a:rPr>
                  <a:t>.</a:t>
                </a:r>
                <a:endParaRPr lang="en-US" sz="6000" b="0" i="0" dirty="0">
                  <a:solidFill>
                    <a:srgbClr val="000000"/>
                  </a:solidFill>
                  <a:effectLst/>
                  <a:latin typeface="UTM Duepuntozero" panose="02040603050506020204" pitchFamily="18" charset="0"/>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376080" y="4821443"/>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6819410" y="4821443"/>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7932754" y="4821443"/>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376080" y="5402382"/>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6819410" y="5402382"/>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7932754" y="5402382"/>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271720" y="5885485"/>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8715047" y="5885485"/>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9828394" y="5885485"/>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sp>
        <p:nvSpPr>
          <p:cNvPr id="14" name="TextBox 13">
            <a:extLst>
              <a:ext uri="{FF2B5EF4-FFF2-40B4-BE49-F238E27FC236}">
                <a16:creationId xmlns:a16="http://schemas.microsoft.com/office/drawing/2014/main" id="{5A6CCF97-084F-4A99-A742-F3CDFF8A483B}"/>
              </a:ext>
            </a:extLst>
          </p:cNvPr>
          <p:cNvSpPr txBox="1"/>
          <p:nvPr/>
        </p:nvSpPr>
        <p:spPr>
          <a:xfrm>
            <a:off x="2383399" y="5313667"/>
            <a:ext cx="14339008" cy="1341393"/>
          </a:xfrm>
          <a:prstGeom prst="rect">
            <a:avLst/>
          </a:prstGeom>
          <a:noFill/>
        </p:spPr>
        <p:txBody>
          <a:bodyPr wrap="square">
            <a:spAutoFit/>
          </a:bodyPr>
          <a:lstStyle/>
          <a:p>
            <a:pPr algn="ctr">
              <a:lnSpc>
                <a:spcPct val="80000"/>
              </a:lnSpc>
            </a:pP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9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9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9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9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9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15" name="Group 14">
            <a:extLst>
              <a:ext uri="{FF2B5EF4-FFF2-40B4-BE49-F238E27FC236}">
                <a16:creationId xmlns:a16="http://schemas.microsoft.com/office/drawing/2014/main" id="{2DA7F704-E955-47C0-BA83-FF7E2E3A0358}"/>
              </a:ext>
            </a:extLst>
          </p:cNvPr>
          <p:cNvGrpSpPr/>
          <p:nvPr/>
        </p:nvGrpSpPr>
        <p:grpSpPr>
          <a:xfrm rot="962128">
            <a:off x="6192096" y="3579422"/>
            <a:ext cx="4766572" cy="1097251"/>
            <a:chOff x="159959" y="912415"/>
            <a:chExt cx="6055113" cy="1097251"/>
          </a:xfrm>
        </p:grpSpPr>
        <p:sp>
          <p:nvSpPr>
            <p:cNvPr id="16" name="TextBox 15">
              <a:extLst>
                <a:ext uri="{FF2B5EF4-FFF2-40B4-BE49-F238E27FC236}">
                  <a16:creationId xmlns:a16="http://schemas.microsoft.com/office/drawing/2014/main" id="{B57C8E0B-FAC9-443E-BB2A-1872239BB9A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7200" dirty="0">
                <a:ln w="127000">
                  <a:solidFill>
                    <a:schemeClr val="bg1"/>
                  </a:solidFill>
                </a:ln>
                <a:solidFill>
                  <a:srgbClr val="FFFFFF"/>
                </a:solidFill>
                <a:latin typeface="#9Slide05 Phobia" panose="02000506000000020003" pitchFamily="2" charset="0"/>
              </a:endParaRPr>
            </a:p>
          </p:txBody>
        </p:sp>
        <p:sp>
          <p:nvSpPr>
            <p:cNvPr id="17" name="TextBox 16">
              <a:extLst>
                <a:ext uri="{FF2B5EF4-FFF2-40B4-BE49-F238E27FC236}">
                  <a16:creationId xmlns:a16="http://schemas.microsoft.com/office/drawing/2014/main" id="{D5BA6CC8-A503-4E90-8F4B-FEDC9FC45BA9}"/>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7200" dirty="0" err="1">
                  <a:solidFill>
                    <a:schemeClr val="tx2">
                      <a:lumMod val="75000"/>
                    </a:schemeClr>
                  </a:solidFill>
                  <a:latin typeface="#9Slide05 Phobia" panose="02000506000000020003" pitchFamily="2" charset="0"/>
                </a:rPr>
                <a:t>Hoạt</a:t>
              </a:r>
              <a:r>
                <a:rPr lang="en-US" sz="7200" dirty="0">
                  <a:solidFill>
                    <a:schemeClr val="tx2">
                      <a:lumMod val="75000"/>
                    </a:schemeClr>
                  </a:solidFill>
                  <a:latin typeface="#9Slide05 Phobia" panose="02000506000000020003" pitchFamily="2" charset="0"/>
                </a:rPr>
                <a:t>  </a:t>
              </a:r>
              <a:r>
                <a:rPr lang="en-US" sz="7200" dirty="0" err="1">
                  <a:solidFill>
                    <a:schemeClr val="tx2">
                      <a:lumMod val="75000"/>
                    </a:schemeClr>
                  </a:solidFill>
                  <a:latin typeface="#9Slide05 Phobia" panose="02000506000000020003" pitchFamily="2" charset="0"/>
                </a:rPr>
                <a:t>Động</a:t>
              </a:r>
              <a:endParaRPr lang="en-US" sz="7200" dirty="0">
                <a:solidFill>
                  <a:schemeClr val="tx2">
                    <a:lumMod val="75000"/>
                  </a:schemeClr>
                </a:solidFill>
                <a:latin typeface="#9Slide05 Phobia" panose="02000506000000020003"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9.72222E-7 4.19753E-6 L 9.72222E-7 -0.07223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endParaRPr lang="en-US"/>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5DFE10A2-C51C-43E6-AA52-6A5EA45DF015}"/>
              </a:ext>
            </a:extLst>
          </p:cNvPr>
          <p:cNvSpPr txBox="1"/>
          <p:nvPr/>
        </p:nvSpPr>
        <p:spPr>
          <a:xfrm>
            <a:off x="760787" y="1931160"/>
            <a:ext cx="5005477" cy="2554545"/>
          </a:xfrm>
          <a:prstGeom prst="rect">
            <a:avLst/>
          </a:prstGeom>
          <a:noFill/>
        </p:spPr>
        <p:txBody>
          <a:bodyPr wrap="square" rtlCol="0">
            <a:spAutoFit/>
          </a:bodyPr>
          <a:lstStyle/>
          <a:p>
            <a:pPr algn="ctr"/>
            <a:r>
              <a:rPr lang="vi-VN"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Giải nghĩa </a:t>
            </a:r>
          </a:p>
          <a:p>
            <a:pPr algn="ctr"/>
            <a:r>
              <a:rPr lang="vi-VN"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từ khó</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1" y="2602083"/>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18CCD483-1E84-4A48-B73F-C5FA4002CA6E}"/>
                </a:ext>
              </a:extLst>
            </p:cNvPr>
            <p:cNvSpPr txBox="1"/>
            <p:nvPr/>
          </p:nvSpPr>
          <p:spPr>
            <a:xfrm>
              <a:off x="7602472" y="4816641"/>
              <a:ext cx="7604271" cy="2308324"/>
            </a:xfrm>
            <a:prstGeom prst="rect">
              <a:avLst/>
            </a:prstGeom>
            <a:noFill/>
          </p:spPr>
          <p:txBody>
            <a:bodyPr wrap="square">
              <a:spAutoFit/>
            </a:bodyPr>
            <a:lstStyle/>
            <a:p>
              <a:pPr algn="ctr"/>
              <a:r>
                <a:rPr lang="en-US" sz="7200">
                  <a:solidFill>
                    <a:schemeClr val="tx2">
                      <a:lumMod val="75000"/>
                    </a:schemeClr>
                  </a:solidFill>
                  <a:latin typeface="Calibri" panose="020F0502020204030204" pitchFamily="34" charset="0"/>
                  <a:cs typeface="Calibri" panose="020F0502020204030204" pitchFamily="34" charset="0"/>
                </a:rPr>
                <a:t>T</a:t>
              </a:r>
              <a:r>
                <a:rPr lang="vi-VN" sz="7200">
                  <a:solidFill>
                    <a:schemeClr val="tx2">
                      <a:lumMod val="75000"/>
                    </a:schemeClr>
                  </a:solidFill>
                  <a:latin typeface="Calibri" panose="020F0502020204030204" pitchFamily="34" charset="0"/>
                  <a:cs typeface="Calibri" panose="020F0502020204030204" pitchFamily="34" charset="0"/>
                </a:rPr>
                <a:t>ên một số dân tộc thiểu số ở nước ta.</a:t>
              </a:r>
              <a:endParaRPr lang="vi-VN" sz="7200" dirty="0">
                <a:solidFill>
                  <a:schemeClr val="tx2">
                    <a:lumMod val="75000"/>
                  </a:schemeClr>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6662892" y="984286"/>
            <a:ext cx="9262908" cy="2862322"/>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8" cy="2123658"/>
            </a:xfrm>
            <a:prstGeom prst="rect">
              <a:avLst/>
            </a:prstGeom>
            <a:noFill/>
          </p:spPr>
          <p:txBody>
            <a:bodyPr wrap="square">
              <a:spAutoFit/>
            </a:bodyPr>
            <a:lstStyle/>
            <a:p>
              <a:pPr algn="ctr"/>
              <a:r>
                <a:rPr lang="vi-VN" sz="6600" b="1">
                  <a:latin typeface="Calibri" panose="020F0502020204030204" pitchFamily="34" charset="0"/>
                  <a:cs typeface="Calibri" panose="020F0502020204030204" pitchFamily="34" charset="0"/>
                </a:rPr>
                <a:t>Gia-rai, Ba-na, Cơ-tu, Gié-Triêng:</a:t>
              </a:r>
              <a:endParaRPr lang="vi-VN" sz="6600" b="1" dirty="0">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DFE10A2-C51C-43E6-AA52-6A5EA45DF015}"/>
              </a:ext>
            </a:extLst>
          </p:cNvPr>
          <p:cNvSpPr txBox="1"/>
          <p:nvPr/>
        </p:nvSpPr>
        <p:spPr>
          <a:xfrm>
            <a:off x="760787" y="1931160"/>
            <a:ext cx="500547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Giải nghĩa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từ khó</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1" y="2602083"/>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02472" y="4816641"/>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một loại cây thuộc họ dương xỉ, rễ và thân ngắn.</a:t>
              </a:r>
              <a:endParaRPr kumimoji="0" lang="vi-VN" sz="72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6662892" y="984286"/>
            <a:ext cx="9262908" cy="2862322"/>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6392" y="1734331"/>
              <a:ext cx="715590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Rau dớn: </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43458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vi-VN" sz="6600" b="1">
                <a:solidFill>
                  <a:srgbClr val="FF0066"/>
                </a:solidFill>
                <a:latin typeface="Calibri" panose="020F0502020204030204" pitchFamily="34" charset="0"/>
                <a:cs typeface="Calibri" panose="020F0502020204030204" pitchFamily="34" charset="0"/>
              </a:rPr>
              <a:t>1. Hai đoạn đầu giới thiệu những gì về nhà rông của đồng bào Tây Nguyên? </a:t>
            </a:r>
            <a:endParaRPr lang="en-US" sz="6600" b="1" dirty="0">
              <a:solidFill>
                <a:srgbClr val="FF0066"/>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vi-VN" sz="6600" i="1">
                <a:solidFill>
                  <a:schemeClr val="tx1"/>
                </a:solidFill>
                <a:latin typeface="Calibri" panose="020F0502020204030204" pitchFamily="34" charset="0"/>
                <a:cs typeface="Calibri" panose="020F0502020204030204" pitchFamily="34" charset="0"/>
              </a:rPr>
              <a:t>Hai đoạn đầu cho biết nhà rông toạ lạc ở trung tâm buôn làng, là không gian sinh hoạt chung, nơi tổ chức lễ hội, tiếp đón khách quý,... Đây cũng là nơi lưu giữ báu vật, của cải chung của buôn làng.</a:t>
            </a:r>
            <a:endParaRPr lang="en-US" sz="6600" i="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1"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Giới thiệu một số thông tin về nhà rông.</a:t>
              </a:r>
              <a:endParaRPr kumimoji="0" lang="vi-VN" sz="8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sp>
        <p:nvSpPr>
          <p:cNvPr id="16" name="TextBox 15">
            <a:extLst>
              <a:ext uri="{FF2B5EF4-FFF2-40B4-BE49-F238E27FC236}">
                <a16:creationId xmlns:a16="http://schemas.microsoft.com/office/drawing/2014/main" id="{DB04D42A-D336-48FA-97F2-6C8990022742}"/>
              </a:ext>
            </a:extLst>
          </p:cNvPr>
          <p:cNvSpPr txBox="1"/>
          <p:nvPr/>
        </p:nvSpPr>
        <p:spPr>
          <a:xfrm>
            <a:off x="-383467" y="2548739"/>
            <a:ext cx="7492926" cy="97872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7200" b="1">
                <a:ln w="28575">
                  <a:solidFill>
                    <a:srgbClr val="002060"/>
                  </a:solidFill>
                  <a:prstDash val="solid"/>
                </a:ln>
                <a:solidFill>
                  <a:srgbClr val="99FF99"/>
                </a:solidFill>
                <a:effectLst>
                  <a:outerShdw blurRad="12700" dist="38100" dir="2700000" algn="tl" rotWithShape="0">
                    <a:srgbClr val="4BACC6">
                      <a:lumMod val="60000"/>
                      <a:lumOff val="40000"/>
                    </a:srgbClr>
                  </a:outerShdw>
                </a:effectLst>
                <a:latin typeface="SVN-Poky's" panose="020B0606040200020203" pitchFamily="34" charset="0"/>
              </a:rPr>
              <a:t>Ý ĐOẠN 1</a:t>
            </a:r>
            <a:r>
              <a:rPr kumimoji="0" lang="vi-VN"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rPr>
              <a:t> </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2</a:t>
            </a:r>
            <a:r>
              <a:rPr kumimoji="0" lang="vi-VN" sz="6600" b="1"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 Tìm những hình ảnh miêu tả nhà rông của các dân tộc Tây Nguyên.</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6805310-9229-38D5-1304-3297BAD6B4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7922" y="4468738"/>
            <a:ext cx="16179547" cy="1224286"/>
          </a:xfrm>
          <a:prstGeom prst="rect">
            <a:avLst/>
          </a:prstGeom>
        </p:spPr>
      </p:pic>
      <p:sp>
        <p:nvSpPr>
          <p:cNvPr id="5" name="Freeform 13">
            <a:extLst>
              <a:ext uri="{FF2B5EF4-FFF2-40B4-BE49-F238E27FC236}">
                <a16:creationId xmlns:a16="http://schemas.microsoft.com/office/drawing/2014/main" id="{5134876F-6FC8-4AA1-869C-564CF53C34B4}"/>
              </a:ext>
            </a:extLst>
          </p:cNvPr>
          <p:cNvSpPr/>
          <p:nvPr/>
        </p:nvSpPr>
        <p:spPr>
          <a:xfrm>
            <a:off x="6309861" y="604681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14">
            <a:extLst>
              <a:ext uri="{FF2B5EF4-FFF2-40B4-BE49-F238E27FC236}">
                <a16:creationId xmlns:a16="http://schemas.microsoft.com/office/drawing/2014/main" id="{DD5E6922-2D9C-20E7-AD66-3FB926AECFC4}"/>
              </a:ext>
            </a:extLst>
          </p:cNvPr>
          <p:cNvSpPr/>
          <p:nvPr/>
        </p:nvSpPr>
        <p:spPr>
          <a:xfrm>
            <a:off x="9448800" y="611419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9799373" y="2850335"/>
            <a:ext cx="7250835" cy="5386090"/>
          </a:xfrm>
          <a:prstGeom prst="rect">
            <a:avLst/>
          </a:prstGeom>
        </p:spPr>
        <p:txBody>
          <a:bodyPr wrap="square" lIns="0" tIns="0" rIns="0" bIns="0" rtlCol="0" anchor="t">
            <a:spAutoFit/>
          </a:bodyPr>
          <a:lstStyle/>
          <a:p>
            <a:pPr lvl="0" algn="ctr">
              <a:lnSpc>
                <a:spcPts val="7014"/>
              </a:lnSpc>
            </a:pPr>
            <a:r>
              <a:rPr lang="vi-VN" sz="6600" b="1">
                <a:solidFill>
                  <a:srgbClr val="FF0066"/>
                </a:solidFill>
                <a:latin typeface="Calibri" panose="020F0502020204030204" pitchFamily="34" charset="0"/>
                <a:cs typeface="Calibri" panose="020F0502020204030204" pitchFamily="34" charset="0"/>
              </a:rPr>
              <a:t>Mái nhà rông như một lưỡi rìu khổng lồ hướng lên trời xanh, trên đầu cầu thang tạc hình quả bầu đựng nước.</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6805310-9229-38D5-1304-3297BAD6B4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76845" b="-37822"/>
          <a:stretch/>
        </p:blipFill>
        <p:spPr>
          <a:xfrm>
            <a:off x="2098336" y="1399095"/>
            <a:ext cx="6649271" cy="2994773"/>
          </a:xfrm>
          <a:prstGeom prst="rect">
            <a:avLst/>
          </a:prstGeom>
        </p:spPr>
      </p:pic>
      <p:pic>
        <p:nvPicPr>
          <p:cNvPr id="5122" name="Picture 2" descr="Nhà rông lớn nhất Tây Nguyên ở Gia Lai">
            <a:extLst>
              <a:ext uri="{FF2B5EF4-FFF2-40B4-BE49-F238E27FC236}">
                <a16:creationId xmlns:a16="http://schemas.microsoft.com/office/drawing/2014/main" id="{CA9FA304-A9DB-17AA-617D-5079BDB43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746" y="3861353"/>
            <a:ext cx="8172450"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9799373" y="2850335"/>
            <a:ext cx="7250835" cy="4488408"/>
          </a:xfrm>
          <a:prstGeom prst="rect">
            <a:avLst/>
          </a:prstGeom>
        </p:spPr>
        <p:txBody>
          <a:bodyPr wrap="square" lIns="0" tIns="0" rIns="0" bIns="0" rtlCol="0" anchor="t">
            <a:spAutoFit/>
          </a:bodyPr>
          <a:lstStyle/>
          <a:p>
            <a:pPr lvl="0" algn="ctr">
              <a:lnSpc>
                <a:spcPts val="7014"/>
              </a:lnSpc>
            </a:pPr>
            <a:r>
              <a:rPr lang="vi-VN" sz="6600" b="1">
                <a:solidFill>
                  <a:srgbClr val="FF0066"/>
                </a:solidFill>
                <a:latin typeface="Calibri" panose="020F0502020204030204" pitchFamily="34" charset="0"/>
                <a:cs typeface="Calibri" panose="020F0502020204030204" pitchFamily="34" charset="0"/>
              </a:rPr>
              <a:t>Nhà rông cao lớn, sừng sững, nóc nhà được trang trí bằng dải hoạ tiết chính là hình cây rau dớn</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6805310-9229-38D5-1304-3297BAD6B4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65" t="-13316" r="51380" b="-24507"/>
          <a:stretch/>
        </p:blipFill>
        <p:spPr>
          <a:xfrm>
            <a:off x="2098336" y="1399095"/>
            <a:ext cx="6649271" cy="2994773"/>
          </a:xfrm>
          <a:prstGeom prst="rect">
            <a:avLst/>
          </a:prstGeom>
        </p:spPr>
      </p:pic>
      <p:pic>
        <p:nvPicPr>
          <p:cNvPr id="6146" name="Picture 2" descr="Nhà Rông người Bana - Điểm du lịch Kon Tum">
            <a:extLst>
              <a:ext uri="{FF2B5EF4-FFF2-40B4-BE49-F238E27FC236}">
                <a16:creationId xmlns:a16="http://schemas.microsoft.com/office/drawing/2014/main" id="{9A5C79F3-885E-743D-D2A3-18647F220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0472" y="4508514"/>
            <a:ext cx="7283527" cy="484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36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9649959" y="2887689"/>
            <a:ext cx="7620000" cy="4488408"/>
          </a:xfrm>
          <a:prstGeom prst="rect">
            <a:avLst/>
          </a:prstGeom>
        </p:spPr>
        <p:txBody>
          <a:bodyPr wrap="square" lIns="0" tIns="0" rIns="0" bIns="0" rtlCol="0" anchor="t">
            <a:spAutoFit/>
          </a:bodyPr>
          <a:lstStyle/>
          <a:p>
            <a:pPr lvl="0" algn="ctr">
              <a:lnSpc>
                <a:spcPts val="7014"/>
              </a:lnSpc>
            </a:pPr>
            <a:r>
              <a:rPr lang="vi-VN" sz="6600" b="1">
                <a:solidFill>
                  <a:srgbClr val="FF0066"/>
                </a:solidFill>
                <a:latin typeface="Calibri" panose="020F0502020204030204" pitchFamily="34" charset="0"/>
                <a:cs typeface="Calibri" panose="020F0502020204030204" pitchFamily="34" charset="0"/>
              </a:rPr>
              <a:t>Nóc nhà tạc hình hai con gà trống đang vươn cổ gáy, hoặc hình hai con trâu đực nằm nối đuôi nhau.</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6805310-9229-38D5-1304-3297BAD6B4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97" t="-15361" r="23848" b="-22462"/>
          <a:stretch/>
        </p:blipFill>
        <p:spPr>
          <a:xfrm>
            <a:off x="2168673" y="1181100"/>
            <a:ext cx="6649271" cy="2994773"/>
          </a:xfrm>
          <a:prstGeom prst="rect">
            <a:avLst/>
          </a:prstGeom>
        </p:spPr>
      </p:pic>
      <p:pic>
        <p:nvPicPr>
          <p:cNvPr id="7172" name="Picture 4" descr="Độc đáo không gian kiến trúc nhà cổ của người Cơ Tu">
            <a:extLst>
              <a:ext uri="{FF2B5EF4-FFF2-40B4-BE49-F238E27FC236}">
                <a16:creationId xmlns:a16="http://schemas.microsoft.com/office/drawing/2014/main" id="{B818C419-1B0D-8341-261A-54E523772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045" y="4032187"/>
            <a:ext cx="7376955" cy="553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46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1E96192F-0637-4530-AA02-312E18A01A94}"/>
              </a:ext>
            </a:extLst>
          </p:cNvPr>
          <p:cNvGrpSpPr/>
          <p:nvPr/>
        </p:nvGrpSpPr>
        <p:grpSpPr>
          <a:xfrm>
            <a:off x="4742557" y="2172720"/>
            <a:ext cx="7979347" cy="5444953"/>
            <a:chOff x="5250002" y="6585059"/>
            <a:chExt cx="13208091" cy="9520407"/>
          </a:xfrm>
        </p:grpSpPr>
        <p:sp>
          <p:nvSpPr>
            <p:cNvPr id="12" name="TextBox 11">
              <a:extLst>
                <a:ext uri="{FF2B5EF4-FFF2-40B4-BE49-F238E27FC236}">
                  <a16:creationId xmlns:a16="http://schemas.microsoft.com/office/drawing/2014/main" id="{E31EB14E-1D74-41AA-A666-7C78026E11E4}"/>
                </a:ext>
              </a:extLst>
            </p:cNvPr>
            <p:cNvSpPr txBox="1"/>
            <p:nvPr/>
          </p:nvSpPr>
          <p:spPr>
            <a:xfrm>
              <a:off x="5250005" y="6585061"/>
              <a:ext cx="13208088" cy="9520405"/>
            </a:xfrm>
            <a:prstGeom prst="rect">
              <a:avLst/>
            </a:prstGeom>
            <a:noFill/>
          </p:spPr>
          <p:txBody>
            <a:bodyPr wrap="square" rtlCol="0">
              <a:spAutoFit/>
            </a:bodyPr>
            <a:lstStyle/>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2">
              <a:extLst>
                <a:ext uri="{FF2B5EF4-FFF2-40B4-BE49-F238E27FC236}">
                  <a16:creationId xmlns:a16="http://schemas.microsoft.com/office/drawing/2014/main" id="{41B0AD4F-9F2C-4526-872A-AD3F0DA4215A}"/>
                </a:ext>
              </a:extLst>
            </p:cNvPr>
            <p:cNvSpPr txBox="1"/>
            <p:nvPr/>
          </p:nvSpPr>
          <p:spPr>
            <a:xfrm>
              <a:off x="5250002" y="6585059"/>
              <a:ext cx="13208091" cy="9520405"/>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9317687" y="4610100"/>
            <a:ext cx="7620000" cy="3590727"/>
          </a:xfrm>
          <a:prstGeom prst="rect">
            <a:avLst/>
          </a:prstGeom>
        </p:spPr>
        <p:txBody>
          <a:bodyPr wrap="square" lIns="0" tIns="0" rIns="0" bIns="0" rtlCol="0" anchor="t">
            <a:spAutoFit/>
          </a:bodyPr>
          <a:lstStyle/>
          <a:p>
            <a:pPr lvl="0" algn="ctr">
              <a:lnSpc>
                <a:spcPts val="7014"/>
              </a:lnSpc>
            </a:pPr>
            <a:r>
              <a:rPr lang="vi-VN" sz="7200" b="1">
                <a:solidFill>
                  <a:srgbClr val="FF0066"/>
                </a:solidFill>
                <a:latin typeface="Calibri" panose="020F0502020204030204" pitchFamily="34" charset="0"/>
                <a:cs typeface="Calibri" panose="020F0502020204030204" pitchFamily="34" charset="0"/>
              </a:rPr>
              <a:t>Trên đầu cầu thang chạm hình núm chiêng, hình mũi thuyền.</a:t>
            </a:r>
            <a:endParaRPr kumimoji="0" lang="en-US" sz="72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6805310-9229-38D5-1304-3297BAD6B4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597" t="-21041" r="-752" b="-16782"/>
          <a:stretch/>
        </p:blipFill>
        <p:spPr>
          <a:xfrm>
            <a:off x="2168673" y="1181100"/>
            <a:ext cx="6649271" cy="2994773"/>
          </a:xfrm>
          <a:prstGeom prst="rect">
            <a:avLst/>
          </a:prstGeom>
        </p:spPr>
      </p:pic>
      <p:pic>
        <p:nvPicPr>
          <p:cNvPr id="8194" name="Picture 2" descr="Con trâu trong kiến trúc nhà rông của người Giẻ Triêng | Báo Dân tộc và  Phát triển">
            <a:extLst>
              <a:ext uri="{FF2B5EF4-FFF2-40B4-BE49-F238E27FC236}">
                <a16:creationId xmlns:a16="http://schemas.microsoft.com/office/drawing/2014/main" id="{F2B8482D-2C5D-1AC1-DA13-9C68E0E3F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996878"/>
            <a:ext cx="7293944" cy="547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23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968384" y="3567143"/>
              <a:ext cx="6690498"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Nhà rông của mỗi dân tộc Tây Nguyên đều có nét đặc trưng riêng.</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sp>
        <p:nvSpPr>
          <p:cNvPr id="16" name="TextBox 15">
            <a:extLst>
              <a:ext uri="{FF2B5EF4-FFF2-40B4-BE49-F238E27FC236}">
                <a16:creationId xmlns:a16="http://schemas.microsoft.com/office/drawing/2014/main" id="{DB04D42A-D336-48FA-97F2-6C8990022742}"/>
              </a:ext>
            </a:extLst>
          </p:cNvPr>
          <p:cNvSpPr txBox="1"/>
          <p:nvPr/>
        </p:nvSpPr>
        <p:spPr>
          <a:xfrm>
            <a:off x="-383467" y="2548739"/>
            <a:ext cx="7492926" cy="97872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rPr>
              <a:t>Ý ĐOẠN 2</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897682"/>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3. Đoạn cuối của bài đọc nói lên điều gì? </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FA28286-826F-15C6-687C-BF1E85BDA872}"/>
              </a:ext>
            </a:extLst>
          </p:cNvPr>
          <p:cNvSpPr/>
          <p:nvPr/>
        </p:nvSpPr>
        <p:spPr>
          <a:xfrm>
            <a:off x="1676145" y="4124515"/>
            <a:ext cx="14907106"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Cuộc sống có nhiều đổi thay, nhưng nhà rông, nhà gươl vẫn là nơi nuôi dưỡng, neo đậu tình cảm quê nhà, nơi gắn kết cộng đồng, nơi quyện hoà cùng thiên nhiên của bà con các dân tộc Tây Nguyên.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7" name="Rectangle 6">
            <a:extLst>
              <a:ext uri="{FF2B5EF4-FFF2-40B4-BE49-F238E27FC236}">
                <a16:creationId xmlns:a16="http://schemas.microsoft.com/office/drawing/2014/main" id="{5A1D4B0B-06FA-34B7-2EB8-0B0C1494B9C8}"/>
              </a:ext>
            </a:extLst>
          </p:cNvPr>
          <p:cNvSpPr/>
          <p:nvPr/>
        </p:nvSpPr>
        <p:spPr>
          <a:xfrm>
            <a:off x="2120289" y="3891479"/>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vi-VN" sz="6600" i="1">
                <a:solidFill>
                  <a:schemeClr val="tx1"/>
                </a:solidFill>
                <a:latin typeface="Calibri" panose="020F0502020204030204" pitchFamily="34" charset="0"/>
                <a:cs typeface="Calibri" panose="020F0502020204030204" pitchFamily="34" charset="0"/>
              </a:rPr>
              <a:t>Dù trải qua bao năm tháng, nhà rông vẫn là nơi có ý nghĩa quan trọng, thiêng liêng đối với bà con các dân tộc ở Tây Nguyên.</a:t>
            </a:r>
            <a:endParaRPr lang="en-US" sz="66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5" presetID="14" presetClass="exit" presetSubtype="10" fill="hold" grpId="1" nodeType="withEffect">
                                  <p:stCondLst>
                                    <p:cond delay="0"/>
                                  </p:stCondLst>
                                  <p:childTnLst>
                                    <p:animEffect transition="out" filter="randombar(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9211255"/>
            <a:chOff x="5901381" y="2602083"/>
            <a:chExt cx="10617856" cy="7803153"/>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946459" y="3664929"/>
              <a:ext cx="6690498" cy="67403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Sự gắn kết giữa nhà rông với thiên nhiên, cộng đồng người dân Tây Nguyên.</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sp>
        <p:nvSpPr>
          <p:cNvPr id="16" name="TextBox 15">
            <a:extLst>
              <a:ext uri="{FF2B5EF4-FFF2-40B4-BE49-F238E27FC236}">
                <a16:creationId xmlns:a16="http://schemas.microsoft.com/office/drawing/2014/main" id="{DB04D42A-D336-48FA-97F2-6C8990022742}"/>
              </a:ext>
            </a:extLst>
          </p:cNvPr>
          <p:cNvSpPr txBox="1"/>
          <p:nvPr/>
        </p:nvSpPr>
        <p:spPr>
          <a:xfrm>
            <a:off x="-383467" y="2548739"/>
            <a:ext cx="7492926" cy="97872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rPr>
              <a:t>Ý ĐOẠN 3</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417922" y="1485900"/>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4. Tóm tắt nội dung của mỗi đoạn văn bằng một câu. </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FA28286-826F-15C6-687C-BF1E85BDA872}"/>
              </a:ext>
            </a:extLst>
          </p:cNvPr>
          <p:cNvSpPr/>
          <p:nvPr/>
        </p:nvSpPr>
        <p:spPr>
          <a:xfrm>
            <a:off x="1864134" y="3892315"/>
            <a:ext cx="14907106" cy="2862322"/>
          </a:xfrm>
          <a:prstGeom prst="rect">
            <a:avLst/>
          </a:prstGeom>
        </p:spPr>
        <p:txBody>
          <a:bodyPr wrap="square">
            <a:spAutoFit/>
          </a:bodyPr>
          <a:lstStyle/>
          <a:p>
            <a:pPr lvl="0" algn="just"/>
            <a:r>
              <a:rPr lang="vi-VN" sz="6000" b="1">
                <a:solidFill>
                  <a:prstClr val="black"/>
                </a:solidFill>
                <a:latin typeface="Calibri" panose="020F0502020204030204" pitchFamily="34" charset="0"/>
                <a:cs typeface="Calibri" panose="020F0502020204030204" pitchFamily="34" charset="0"/>
              </a:rPr>
              <a:t>Đồng bào Tây Nguyên thường có ngôi nhà chung, gọi là “nhà rông” hoặc “nhà gươl”, uy nghi toạ lạc ở trung tâm buôn làng. </a:t>
            </a:r>
          </a:p>
        </p:txBody>
      </p:sp>
      <p:sp>
        <p:nvSpPr>
          <p:cNvPr id="7" name="Rectangle 6">
            <a:extLst>
              <a:ext uri="{FF2B5EF4-FFF2-40B4-BE49-F238E27FC236}">
                <a16:creationId xmlns:a16="http://schemas.microsoft.com/office/drawing/2014/main" id="{5A1D4B0B-06FA-34B7-2EB8-0B0C1494B9C8}"/>
              </a:ext>
            </a:extLst>
          </p:cNvPr>
          <p:cNvSpPr/>
          <p:nvPr/>
        </p:nvSpPr>
        <p:spPr>
          <a:xfrm>
            <a:off x="2038331" y="6746999"/>
            <a:ext cx="14721186" cy="331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7014"/>
              </a:lnSpc>
            </a:pPr>
            <a:r>
              <a:rPr lang="vi-VN" sz="6600" b="1" i="1">
                <a:solidFill>
                  <a:srgbClr val="0070C0"/>
                </a:solidFill>
                <a:latin typeface="Calibri" panose="020F0502020204030204" pitchFamily="34" charset="0"/>
                <a:cs typeface="Calibri" panose="020F0502020204030204" pitchFamily="34" charset="0"/>
                <a:sym typeface="Wingdings" panose="05000000000000000000" pitchFamily="2" charset="2"/>
              </a:rPr>
              <a:t></a:t>
            </a:r>
            <a:r>
              <a:rPr lang="en-US" sz="6600" b="1" i="1">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vi-VN" sz="6600" b="1" i="1">
                <a:solidFill>
                  <a:srgbClr val="0070C0"/>
                </a:solidFill>
                <a:latin typeface="Calibri" panose="020F0502020204030204" pitchFamily="34" charset="0"/>
                <a:cs typeface="Calibri" panose="020F0502020204030204" pitchFamily="34" charset="0"/>
              </a:rPr>
              <a:t>Nhà rông ở Tây Nguyên toạ lạc ở trung tâm buôn làng</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229134"/>
            <a:ext cx="17568573" cy="1000413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FA28286-826F-15C6-687C-BF1E85BDA872}"/>
              </a:ext>
            </a:extLst>
          </p:cNvPr>
          <p:cNvSpPr/>
          <p:nvPr/>
        </p:nvSpPr>
        <p:spPr>
          <a:xfrm>
            <a:off x="1852411" y="647700"/>
            <a:ext cx="14907106" cy="6555641"/>
          </a:xfrm>
          <a:prstGeom prst="rect">
            <a:avLst/>
          </a:prstGeom>
        </p:spPr>
        <p:txBody>
          <a:bodyPr wrap="square">
            <a:spAutoFit/>
          </a:bodyPr>
          <a:lstStyle/>
          <a:p>
            <a:pPr lvl="0" algn="just"/>
            <a:r>
              <a:rPr lang="vi-VN" sz="6000" b="1">
                <a:solidFill>
                  <a:prstClr val="black"/>
                </a:solidFill>
                <a:latin typeface="Calibri" panose="020F0502020204030204" pitchFamily="34" charset="0"/>
                <a:cs typeface="Calibri" panose="020F0502020204030204" pitchFamily="34" charset="0"/>
              </a:rPr>
              <a:t>Nhà rông được xây dựng bằng trí tuệ, tâm sức và đôi tay tài hoa của cả cộng đồng. Đây là không gian sinh hoạt chung, nơi tổ chức lễ hội, tiếp đón khách quý,... Đây cũng là nơi lưu giữ báu vật, của cải chung của buôn làng, như cồng, chiêng, ché,… </a:t>
            </a:r>
          </a:p>
          <a:p>
            <a:pPr lvl="0" algn="just"/>
            <a:r>
              <a:rPr lang="vi-VN" sz="6000" b="1">
                <a:solidFill>
                  <a:prstClr val="black"/>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5A1D4B0B-06FA-34B7-2EB8-0B0C1494B9C8}"/>
              </a:ext>
            </a:extLst>
          </p:cNvPr>
          <p:cNvSpPr/>
          <p:nvPr/>
        </p:nvSpPr>
        <p:spPr>
          <a:xfrm>
            <a:off x="2038331" y="6328433"/>
            <a:ext cx="14721186" cy="331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7014"/>
              </a:lnSpc>
            </a:pPr>
            <a:r>
              <a:rPr kumimoji="0" lang="vi-VN" sz="66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r>
              <a:rPr kumimoji="0" lang="en-US" sz="66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lang="vi-VN" sz="6600" b="1" i="1">
                <a:solidFill>
                  <a:srgbClr val="0070C0"/>
                </a:solidFill>
                <a:latin typeface="Calibri" panose="020F0502020204030204" pitchFamily="34" charset="0"/>
                <a:cs typeface="Calibri" panose="020F0502020204030204" pitchFamily="34" charset="0"/>
              </a:rPr>
              <a:t>Nhà rông là không gian sinh hoạt chung, nơi tổ chức lễ hội, tiếp đón khách quý và lưu giữ báu vật, của cải chung của buôn làng.</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47494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229134"/>
            <a:ext cx="17568573" cy="1000413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FA28286-826F-15C6-687C-BF1E85BDA872}"/>
              </a:ext>
            </a:extLst>
          </p:cNvPr>
          <p:cNvSpPr/>
          <p:nvPr/>
        </p:nvSpPr>
        <p:spPr>
          <a:xfrm>
            <a:off x="1864134" y="866106"/>
            <a:ext cx="14907106" cy="6324808"/>
          </a:xfrm>
          <a:prstGeom prst="rect">
            <a:avLst/>
          </a:prstGeom>
        </p:spPr>
        <p:txBody>
          <a:bodyPr wrap="square">
            <a:spAutoFit/>
          </a:bodyPr>
          <a:lstStyle/>
          <a:p>
            <a:pPr lvl="0" algn="just"/>
            <a:r>
              <a:rPr lang="en-US" sz="4500" b="1">
                <a:solidFill>
                  <a:prstClr val="black"/>
                </a:solidFill>
                <a:latin typeface="Calibri" panose="020F0502020204030204" pitchFamily="34" charset="0"/>
                <a:cs typeface="Calibri" panose="020F0502020204030204" pitchFamily="34" charset="0"/>
              </a:rPr>
              <a:t>	</a:t>
            </a:r>
            <a:r>
              <a:rPr lang="vi-VN" sz="4500" b="1">
                <a:solidFill>
                  <a:prstClr val="black"/>
                </a:solidFill>
                <a:latin typeface="Calibri" panose="020F0502020204030204" pitchFamily="34" charset="0"/>
                <a:cs typeface="Calibri" panose="020F0502020204030204" pitchFamily="34" charset="0"/>
              </a:rPr>
              <a:t>Mỗi buôn làng có lối tạo dáng, trang trí hoa văn riêng cho ngôi nhà chung của mình. Mái nhà rông của người Gia-rai như một lưỡi rìu khổng lồ hướng lên trời xanh. Nhà rông của người Ba-na cao lớn, sừng sững với nóc nhà được trang trí bằng dải hoạ tiết chính là hình cây rau dớn. Nóc nhà gươl của người Cơ-tu tạc hình hai con gà trống đang vươn cổ gáy, hoặc hình hai con trâu đực nằm nối đuôi nhau. Trên đầu cầu thang, người Gié-Triêng chạm hình núm chiêng, hình mũi thuyền; người Gia-rai tạc hình quả bầu đựng nước,... </a:t>
            </a:r>
            <a:endParaRPr kumimoji="0" lang="vi-VN" sz="45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A1D4B0B-06FA-34B7-2EB8-0B0C1494B9C8}"/>
              </a:ext>
            </a:extLst>
          </p:cNvPr>
          <p:cNvSpPr/>
          <p:nvPr/>
        </p:nvSpPr>
        <p:spPr>
          <a:xfrm>
            <a:off x="2038331" y="7505700"/>
            <a:ext cx="14721186" cy="2552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7014"/>
              </a:lnSpc>
            </a:pPr>
            <a:r>
              <a:rPr kumimoji="0" lang="vi-VN" sz="6000" b="1"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Wingdings" panose="05000000000000000000" pitchFamily="2" charset="2"/>
              </a:rPr>
              <a:t></a:t>
            </a:r>
            <a:r>
              <a:rPr kumimoji="0" lang="en-US" sz="6000" b="1"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Wingdings" panose="05000000000000000000" pitchFamily="2" charset="2"/>
              </a:rPr>
              <a:t> </a:t>
            </a:r>
            <a:r>
              <a:rPr lang="vi-VN" sz="6000" b="1" i="1">
                <a:solidFill>
                  <a:srgbClr val="0070C0"/>
                </a:solidFill>
                <a:latin typeface="Calibri" panose="020F0502020204030204" pitchFamily="34" charset="0"/>
                <a:cs typeface="Calibri" panose="020F0502020204030204" pitchFamily="34" charset="0"/>
              </a:rPr>
              <a:t>Mỗi dân tộc ở Tây Nguyên có cách tạo dáng và trang trí hoa văn nhà rông riêng biệt.</a:t>
            </a:r>
            <a:endParaRPr kumimoji="0" lang="en-US" sz="60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52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229134"/>
            <a:ext cx="17568573" cy="1000413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FA28286-826F-15C6-687C-BF1E85BDA872}"/>
              </a:ext>
            </a:extLst>
          </p:cNvPr>
          <p:cNvSpPr/>
          <p:nvPr/>
        </p:nvSpPr>
        <p:spPr>
          <a:xfrm>
            <a:off x="1864134" y="1772093"/>
            <a:ext cx="14907106" cy="4247317"/>
          </a:xfrm>
          <a:prstGeom prst="rect">
            <a:avLst/>
          </a:prstGeom>
        </p:spPr>
        <p:txBody>
          <a:bodyPr wrap="square">
            <a:spAutoFit/>
          </a:bodyPr>
          <a:lstStyle/>
          <a:p>
            <a:pPr lvl="0" algn="just"/>
            <a:r>
              <a:rPr lang="en-US" sz="5400" b="1">
                <a:solidFill>
                  <a:prstClr val="black"/>
                </a:solidFill>
                <a:latin typeface="Calibri" panose="020F0502020204030204" pitchFamily="34" charset="0"/>
                <a:cs typeface="Calibri" panose="020F0502020204030204" pitchFamily="34" charset="0"/>
              </a:rPr>
              <a:t>	</a:t>
            </a:r>
            <a:r>
              <a:rPr lang="vi-VN" sz="5400" b="1">
                <a:solidFill>
                  <a:prstClr val="black"/>
                </a:solidFill>
                <a:latin typeface="Calibri" panose="020F0502020204030204" pitchFamily="34" charset="0"/>
                <a:cs typeface="Calibri" panose="020F0502020204030204" pitchFamily="34" charset="0"/>
              </a:rPr>
              <a:t>Cuộc sống có nhiều đổi thay, nhưng nhà rông, nhà gươl vẫn là nơi nuôi dưỡng, neo đậu tình cảm quê nhà, nơi gắn kết cộng đồng, nơi quyện hoà cùng thiên nhiên của bà con các dân tộc Tây Nguyên. </a:t>
            </a:r>
            <a:endParaRPr kumimoji="0" lang="vi-VN" sz="5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A1D4B0B-06FA-34B7-2EB8-0B0C1494B9C8}"/>
              </a:ext>
            </a:extLst>
          </p:cNvPr>
          <p:cNvSpPr/>
          <p:nvPr/>
        </p:nvSpPr>
        <p:spPr>
          <a:xfrm>
            <a:off x="2062086" y="6391248"/>
            <a:ext cx="14721186" cy="2552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7014"/>
              </a:lnSpc>
            </a:pPr>
            <a:r>
              <a:rPr kumimoji="0" lang="vi-VN" sz="60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r>
              <a:rPr kumimoji="0" lang="en-US" sz="60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lang="vi-VN" sz="6000" b="1" i="1">
                <a:solidFill>
                  <a:srgbClr val="0070C0"/>
                </a:solidFill>
                <a:latin typeface="Calibri" panose="020F0502020204030204" pitchFamily="34" charset="0"/>
                <a:cs typeface="Calibri" panose="020F0502020204030204" pitchFamily="34" charset="0"/>
              </a:rPr>
              <a:t>Nhà rông có ý nghĩa quan trọng đối với đồng bào ở Tây Nguyên.</a:t>
            </a:r>
            <a:endParaRPr kumimoji="0" lang="en-US" sz="60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975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grpSp>
        <p:nvGrpSpPr>
          <p:cNvPr id="12" name="Group 11">
            <a:extLst>
              <a:ext uri="{FF2B5EF4-FFF2-40B4-BE49-F238E27FC236}">
                <a16:creationId xmlns:a16="http://schemas.microsoft.com/office/drawing/2014/main" id="{5693C413-FCEC-4250-852D-70A7BBA405D1}"/>
              </a:ext>
            </a:extLst>
          </p:cNvPr>
          <p:cNvGrpSpPr/>
          <p:nvPr/>
        </p:nvGrpSpPr>
        <p:grpSpPr>
          <a:xfrm rot="1059586">
            <a:off x="5809533" y="2875794"/>
            <a:ext cx="4766572" cy="1097251"/>
            <a:chOff x="159959" y="912415"/>
            <a:chExt cx="6055113" cy="1097251"/>
          </a:xfrm>
        </p:grpSpPr>
        <p:sp>
          <p:nvSpPr>
            <p:cNvPr id="13" name="TextBox 12">
              <a:extLst>
                <a:ext uri="{FF2B5EF4-FFF2-40B4-BE49-F238E27FC236}">
                  <a16:creationId xmlns:a16="http://schemas.microsoft.com/office/drawing/2014/main" id="{E35773BB-F811-48B6-BF9A-8FE418A9AC27}"/>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8000" b="1" dirty="0">
                <a:ln w="127000">
                  <a:solidFill>
                    <a:schemeClr val="bg1"/>
                  </a:solidFill>
                </a:ln>
                <a:solidFill>
                  <a:srgbClr val="002060"/>
                </a:solidFill>
                <a:latin typeface="#9Slide05 Phobia" panose="02000506000000020003" pitchFamily="2" charset="0"/>
              </a:endParaRPr>
            </a:p>
          </p:txBody>
        </p:sp>
        <p:sp>
          <p:nvSpPr>
            <p:cNvPr id="14" name="TextBox 13">
              <a:extLst>
                <a:ext uri="{FF2B5EF4-FFF2-40B4-BE49-F238E27FC236}">
                  <a16:creationId xmlns:a16="http://schemas.microsoft.com/office/drawing/2014/main" id="{E1A1B362-B239-45F1-96DF-8EDD62087893}"/>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8000" b="1" dirty="0" err="1">
                  <a:solidFill>
                    <a:srgbClr val="002060"/>
                  </a:solidFill>
                  <a:latin typeface="#9Slide05 Phobia" panose="02000506000000020003" pitchFamily="2" charset="0"/>
                </a:rPr>
                <a:t>Hoạt</a:t>
              </a:r>
              <a:r>
                <a:rPr lang="en-US" sz="8000" b="1" dirty="0">
                  <a:solidFill>
                    <a:srgbClr val="002060"/>
                  </a:solidFill>
                  <a:latin typeface="#9Slide05 Phobia" panose="02000506000000020003" pitchFamily="2" charset="0"/>
                </a:rPr>
                <a:t>  </a:t>
              </a:r>
              <a:r>
                <a:rPr lang="en-US" sz="8000" b="1" dirty="0" err="1">
                  <a:solidFill>
                    <a:srgbClr val="002060"/>
                  </a:solidFill>
                  <a:latin typeface="#9Slide05 Phobia" panose="02000506000000020003" pitchFamily="2" charset="0"/>
                </a:rPr>
                <a:t>Động</a:t>
              </a:r>
              <a:endParaRPr lang="en-US" sz="8000" b="1" dirty="0">
                <a:solidFill>
                  <a:srgbClr val="002060"/>
                </a:solidFill>
                <a:latin typeface="#9Slide05 Phobia" panose="02000506000000020003" pitchFamily="2" charset="0"/>
              </a:endParaRPr>
            </a:p>
          </p:txBody>
        </p:sp>
      </p:grpSp>
      <p:sp>
        <p:nvSpPr>
          <p:cNvPr id="16" name="TextBox 15">
            <a:extLst>
              <a:ext uri="{FF2B5EF4-FFF2-40B4-BE49-F238E27FC236}">
                <a16:creationId xmlns:a16="http://schemas.microsoft.com/office/drawing/2014/main" id="{E83C9920-77D0-4764-B32C-809F19260CDD}"/>
              </a:ext>
            </a:extLst>
          </p:cNvPr>
          <p:cNvSpPr txBox="1"/>
          <p:nvPr/>
        </p:nvSpPr>
        <p:spPr>
          <a:xfrm>
            <a:off x="2945482" y="4791941"/>
            <a:ext cx="12045505" cy="1791260"/>
          </a:xfrm>
          <a:prstGeom prst="rect">
            <a:avLst/>
          </a:prstGeom>
          <a:noFill/>
        </p:spPr>
        <p:txBody>
          <a:bodyPr wrap="square">
            <a:spAutoFit/>
          </a:bodyPr>
          <a:lstStyle/>
          <a:p>
            <a:pPr algn="ctr">
              <a:lnSpc>
                <a:spcPct val="80000"/>
              </a:lnSpc>
            </a:pPr>
            <a:r>
              <a:rPr lang="en-US" sz="13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13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13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13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13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13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13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13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13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13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13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13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13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13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58333E-6 -2.09877E-6 L -4.58333E-6 -0.07222 " pathEditMode="relative" rAng="0" ptsTypes="AA">
                                      <p:cBhvr>
                                        <p:cTn id="13" dur="250" accel="50000" decel="50000" autoRev="1" fill="hold">
                                          <p:stCondLst>
                                            <p:cond delay="0"/>
                                          </p:stCondLst>
                                        </p:cTn>
                                        <p:tgtEl>
                                          <p:spTgt spid="16"/>
                                        </p:tgtEl>
                                        <p:attrNameLst>
                                          <p:attrName>ppt_x</p:attrName>
                                          <p:attrName>ppt_y</p:attrName>
                                        </p:attrNameLst>
                                      </p:cBhvr>
                                      <p:rCtr x="0" y="-3611"/>
                                    </p:animMotion>
                                    <p:animRot by="1500000">
                                      <p:cBhvr>
                                        <p:cTn id="14" dur="125" fill="hold">
                                          <p:stCondLst>
                                            <p:cond delay="0"/>
                                          </p:stCondLst>
                                        </p:cTn>
                                        <p:tgtEl>
                                          <p:spTgt spid="16"/>
                                        </p:tgtEl>
                                        <p:attrNameLst>
                                          <p:attrName>r</p:attrName>
                                        </p:attrNameLst>
                                      </p:cBhvr>
                                    </p:animRot>
                                    <p:animRot by="-1500000">
                                      <p:cBhvr>
                                        <p:cTn id="15" dur="125" fill="hold">
                                          <p:stCondLst>
                                            <p:cond delay="125"/>
                                          </p:stCondLst>
                                        </p:cTn>
                                        <p:tgtEl>
                                          <p:spTgt spid="16"/>
                                        </p:tgtEl>
                                        <p:attrNameLst>
                                          <p:attrName>r</p:attrName>
                                        </p:attrNameLst>
                                      </p:cBhvr>
                                    </p:animRot>
                                    <p:animRot by="-1500000">
                                      <p:cBhvr>
                                        <p:cTn id="16" dur="125" fill="hold">
                                          <p:stCondLst>
                                            <p:cond delay="250"/>
                                          </p:stCondLst>
                                        </p:cTn>
                                        <p:tgtEl>
                                          <p:spTgt spid="16"/>
                                        </p:tgtEl>
                                        <p:attrNameLst>
                                          <p:attrName>r</p:attrName>
                                        </p:attrNameLst>
                                      </p:cBhvr>
                                    </p:animRot>
                                    <p:animRot by="1500000">
                                      <p:cBhvr>
                                        <p:cTn id="17"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6BEE5A78-B30D-45BE-938C-CDCD13549D90}"/>
              </a:ext>
            </a:extLst>
          </p:cNvPr>
          <p:cNvGrpSpPr/>
          <p:nvPr/>
        </p:nvGrpSpPr>
        <p:grpSpPr>
          <a:xfrm>
            <a:off x="4852747" y="859093"/>
            <a:ext cx="10922945" cy="2226887"/>
            <a:chOff x="466913" y="0"/>
            <a:chExt cx="7430455" cy="1504604"/>
          </a:xfrm>
        </p:grpSpPr>
        <p:grpSp>
          <p:nvGrpSpPr>
            <p:cNvPr id="21" name="Group 20">
              <a:extLst>
                <a:ext uri="{FF2B5EF4-FFF2-40B4-BE49-F238E27FC236}">
                  <a16:creationId xmlns:a16="http://schemas.microsoft.com/office/drawing/2014/main" id="{A917D263-1B7D-4359-946B-811DAEDF9F02}"/>
                </a:ext>
              </a:extLst>
            </p:cNvPr>
            <p:cNvGrpSpPr/>
            <p:nvPr/>
          </p:nvGrpSpPr>
          <p:grpSpPr>
            <a:xfrm>
              <a:off x="1174094" y="0"/>
              <a:ext cx="6723274" cy="1504604"/>
              <a:chOff x="1575311" y="446027"/>
              <a:chExt cx="7479830" cy="1504604"/>
            </a:xfrm>
          </p:grpSpPr>
          <p:sp>
            <p:nvSpPr>
              <p:cNvPr id="23" name="TextBox 22">
                <a:extLst>
                  <a:ext uri="{FF2B5EF4-FFF2-40B4-BE49-F238E27FC236}">
                    <a16:creationId xmlns:a16="http://schemas.microsoft.com/office/drawing/2014/main" id="{AF75772A-20DA-4DE3-96EE-BFE22017B06E}"/>
                  </a:ext>
                </a:extLst>
              </p:cNvPr>
              <p:cNvSpPr txBox="1"/>
              <p:nvPr/>
            </p:nvSpPr>
            <p:spPr>
              <a:xfrm>
                <a:off x="1575311" y="446027"/>
                <a:ext cx="7458168" cy="149724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115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GIỌNG</a:t>
                </a:r>
                <a:r>
                  <a:rPr kumimoji="0" lang="sv-SE" sz="13800" b="0" i="0" u="none" strike="noStrike" kern="1200" cap="none" spc="0" normalizeH="0" baseline="0" noProof="0" dirty="0">
                    <a:ln w="231775">
                      <a:solidFill>
                        <a:srgbClr val="FFFFFF"/>
                      </a:solidFill>
                    </a:ln>
                    <a:solidFill>
                      <a:srgbClr val="FFFFFF"/>
                    </a:solidFill>
                    <a:effectLst/>
                    <a:uLnTx/>
                    <a:uFillTx/>
                    <a:latin typeface="LNTH-Hoa Nho LNTH" pitchFamily="2" charset="0"/>
                    <a:ea typeface="LNTH-LuoLuoNotangYuanTi 1" pitchFamily="2" charset="-128"/>
                    <a:cs typeface="LNTH-LuoLuoNotangYuanTi 1" pitchFamily="2" charset="-128"/>
                  </a:rPr>
                  <a:t> </a:t>
                </a:r>
                <a:r>
                  <a:rPr kumimoji="0" lang="sv-SE" sz="11500" b="1" i="0" u="none" strike="noStrike" kern="1200" cap="none" spc="0" normalizeH="0" baseline="0" noProof="0" dirty="0">
                    <a:ln w="231775">
                      <a:solidFill>
                        <a:srgbClr val="FFFFFF"/>
                      </a:solidFill>
                      <a:prstDash val="solid"/>
                    </a:ln>
                    <a:solidFill>
                      <a:srgbClr val="FFFFFF"/>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ĐỌC</a:t>
                </a:r>
              </a:p>
            </p:txBody>
          </p:sp>
          <p:sp>
            <p:nvSpPr>
              <p:cNvPr id="24" name="TextBox 23">
                <a:extLst>
                  <a:ext uri="{FF2B5EF4-FFF2-40B4-BE49-F238E27FC236}">
                    <a16:creationId xmlns:a16="http://schemas.microsoft.com/office/drawing/2014/main" id="{D337C05E-015C-4EB1-9965-70E91701F919}"/>
                  </a:ext>
                </a:extLst>
              </p:cNvPr>
              <p:cNvSpPr txBox="1"/>
              <p:nvPr/>
            </p:nvSpPr>
            <p:spPr>
              <a:xfrm>
                <a:off x="1593978" y="453389"/>
                <a:ext cx="7461163" cy="149724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115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G</a:t>
                </a:r>
                <a:r>
                  <a:rPr kumimoji="0" lang="sv-SE" sz="115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I</a:t>
                </a:r>
                <a:r>
                  <a:rPr kumimoji="0" lang="sv-SE" sz="115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Ọ</a:t>
                </a:r>
                <a:r>
                  <a:rPr kumimoji="0" lang="sv-SE" sz="115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N</a:t>
                </a:r>
                <a:r>
                  <a:rPr kumimoji="0" lang="sv-SE" sz="115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G</a:t>
                </a:r>
                <a:r>
                  <a:rPr kumimoji="0" lang="sv-SE" sz="13800" b="0" i="0" u="none" strike="noStrike" kern="1200" cap="none" spc="0" normalizeH="0" baseline="0" noProof="0" dirty="0">
                    <a:ln>
                      <a:noFill/>
                    </a:ln>
                    <a:solidFill>
                      <a:srgbClr val="77D460"/>
                    </a:solidFill>
                    <a:effectLst/>
                    <a:uLnTx/>
                    <a:uFillTx/>
                    <a:latin typeface="LNTH-Hoa Nho LNTH" pitchFamily="2" charset="0"/>
                    <a:ea typeface="LNTH-LuoLuoNotangYuanTi 1" pitchFamily="2" charset="-128"/>
                    <a:cs typeface="LNTH-LuoLuoNotangYuanTi 1" pitchFamily="2" charset="-128"/>
                  </a:rPr>
                  <a:t> </a:t>
                </a:r>
                <a:r>
                  <a:rPr kumimoji="0" lang="sv-SE" sz="115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Đ</a:t>
                </a:r>
                <a:r>
                  <a:rPr kumimoji="0" lang="sv-SE" sz="115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Ọ</a:t>
                </a:r>
                <a:r>
                  <a:rPr kumimoji="0" lang="sv-SE" sz="115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rPr>
                  <a:t>C</a:t>
                </a:r>
                <a:endParaRPr kumimoji="0" lang="sv-SE" sz="115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4BACC6">
                        <a:lumMod val="60000"/>
                        <a:lumOff val="40000"/>
                      </a:srgbClr>
                    </a:outerShdw>
                  </a:effectLst>
                  <a:uLnTx/>
                  <a:uFillTx/>
                  <a:latin typeface="LNTH-Hoa Nho LNTH" pitchFamily="2" charset="0"/>
                  <a:ea typeface="LNTH-LuoLuoNotangYuanTi 1" pitchFamily="2" charset="-128"/>
                  <a:cs typeface="LNTH-LuoLuoNotangYuanTi 1" pitchFamily="2" charset="-128"/>
                </a:endParaRPr>
              </a:p>
            </p:txBody>
          </p:sp>
        </p:grpSp>
        <p:pic>
          <p:nvPicPr>
            <p:cNvPr id="22" name="Picture 21">
              <a:extLst>
                <a:ext uri="{FF2B5EF4-FFF2-40B4-BE49-F238E27FC236}">
                  <a16:creationId xmlns:a16="http://schemas.microsoft.com/office/drawing/2014/main" id="{810FAD31-0409-413F-BC70-5DA98F5DB42F}"/>
                </a:ext>
              </a:extLst>
            </p:cNvPr>
            <p:cNvPicPr>
              <a:picLocks noChangeAspect="1"/>
            </p:cNvPicPr>
            <p:nvPr/>
          </p:nvPicPr>
          <p:blipFill>
            <a:blip r:embed="rId6"/>
            <a:stretch>
              <a:fillRect/>
            </a:stretch>
          </p:blipFill>
          <p:spPr>
            <a:xfrm rot="20591673">
              <a:off x="466913" y="544562"/>
              <a:ext cx="665088" cy="665088"/>
            </a:xfrm>
            <a:prstGeom prst="rect">
              <a:avLst/>
            </a:prstGeom>
          </p:spPr>
        </p:pic>
      </p:gr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5170646"/>
          </a:xfrm>
          <a:prstGeom prst="rect">
            <a:avLst/>
          </a:prstGeom>
          <a:noFill/>
        </p:spPr>
        <p:txBody>
          <a:bodyPr wrap="square" rtlCol="0">
            <a:spAutoFit/>
          </a:bodyPr>
          <a:lstStyle/>
          <a:p>
            <a:pPr marL="857250" marR="0" lvl="0" indent="-8572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6600" b="0"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Toàn bài đọc với giọng thong thả, rõ ràng, rành mạch.</a:t>
            </a:r>
            <a:endParaRPr kumimoji="0" lang="en-US" sz="6600" b="0"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6600" b="0"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Nhấn giọng ở những từ ngữ chỉ công dụng của nhà rông,…</a:t>
            </a:r>
            <a:endParaRPr kumimoji="0" lang="vi-VN" sz="66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914400" y="952500"/>
            <a:ext cx="16078199" cy="815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815284" y="6373479"/>
            <a:ext cx="3911506" cy="39135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48561">
            <a:off x="-11148" y="206167"/>
            <a:ext cx="2012574" cy="1299627"/>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7"/>
            <a:stretch>
              <a:fillRect/>
            </a:stretch>
          </a:blipFill>
        </p:spPr>
        <p:txBody>
          <a:bodyPr/>
          <a:lstStyle/>
          <a:p>
            <a:endParaRPr lang="en-US"/>
          </a:p>
        </p:txBody>
      </p:sp>
      <p:sp>
        <p:nvSpPr>
          <p:cNvPr id="8" name="Freeform 8"/>
          <p:cNvSpPr/>
          <p:nvPr/>
        </p:nvSpPr>
        <p:spPr>
          <a:xfrm>
            <a:off x="15894178" y="-39478"/>
            <a:ext cx="2393822" cy="2303438"/>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8"/>
            <a:stretch>
              <a:fillRect/>
            </a:stretch>
          </a:blipFill>
        </p:spPr>
        <p:txBody>
          <a:bodyPr/>
          <a:lstStyle/>
          <a:p>
            <a:endParaRPr lang="en-US"/>
          </a:p>
        </p:txBody>
      </p:sp>
      <p:grpSp>
        <p:nvGrpSpPr>
          <p:cNvPr id="11" name="Group 10">
            <a:extLst>
              <a:ext uri="{FF2B5EF4-FFF2-40B4-BE49-F238E27FC236}">
                <a16:creationId xmlns:a16="http://schemas.microsoft.com/office/drawing/2014/main" id="{C11473DA-4EEE-4551-AA11-9C11476977C4}"/>
              </a:ext>
            </a:extLst>
          </p:cNvPr>
          <p:cNvGrpSpPr/>
          <p:nvPr/>
        </p:nvGrpSpPr>
        <p:grpSpPr>
          <a:xfrm>
            <a:off x="1820090" y="922020"/>
            <a:ext cx="11438710" cy="2131178"/>
            <a:chOff x="-264083" y="1045100"/>
            <a:chExt cx="11438710" cy="2131178"/>
          </a:xfrm>
        </p:grpSpPr>
        <p:sp>
          <p:nvSpPr>
            <p:cNvPr id="12" name="TextBox 11">
              <a:extLst>
                <a:ext uri="{FF2B5EF4-FFF2-40B4-BE49-F238E27FC236}">
                  <a16:creationId xmlns:a16="http://schemas.microsoft.com/office/drawing/2014/main" id="{5C8D4836-B442-4E0C-BBB1-D81058F395A4}"/>
                </a:ext>
              </a:extLst>
            </p:cNvPr>
            <p:cNvSpPr txBox="1"/>
            <p:nvPr/>
          </p:nvSpPr>
          <p:spPr>
            <a:xfrm>
              <a:off x="1227877" y="1235321"/>
              <a:ext cx="9946750" cy="1940957"/>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5400">
                  <a:latin typeface="Calibri" panose="020F0502020204030204" pitchFamily="34" charset="0"/>
                  <a:ea typeface="Roboto" panose="02000000000000000000" pitchFamily="2" charset="0"/>
                  <a:cs typeface="Calibri" panose="020F0502020204030204" pitchFamily="34" charset="0"/>
                </a:rPr>
                <a:t>Nói với bạn điều em biết về những ngôi nhà ở Tây Nguyên.</a:t>
              </a:r>
              <a:endParaRPr lang="en-US" sz="54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E282136A-5636-47E6-B580-D2F9F2E1C10D}"/>
                </a:ext>
              </a:extLst>
            </p:cNvPr>
            <p:cNvPicPr>
              <a:picLocks noChangeAspect="1"/>
            </p:cNvPicPr>
            <p:nvPr/>
          </p:nvPicPr>
          <p:blipFill>
            <a:blip r:embed="rId9"/>
            <a:stretch>
              <a:fillRect/>
            </a:stretch>
          </p:blipFill>
          <p:spPr>
            <a:xfrm>
              <a:off x="-264083" y="1045100"/>
              <a:ext cx="887562" cy="802640"/>
            </a:xfrm>
            <a:prstGeom prst="rect">
              <a:avLst/>
            </a:prstGeom>
          </p:spPr>
        </p:pic>
      </p:grpSp>
      <p:pic>
        <p:nvPicPr>
          <p:cNvPr id="4098" name="Picture 2" descr="Nhà Rông Tây Nguyên Và Những Điều Thú Vị Mà Bạn Chưa Biết">
            <a:extLst>
              <a:ext uri="{FF2B5EF4-FFF2-40B4-BE49-F238E27FC236}">
                <a16:creationId xmlns:a16="http://schemas.microsoft.com/office/drawing/2014/main" id="{968D085F-9E69-9A3A-1660-75CDB4FAB4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8591" y="3644172"/>
            <a:ext cx="5380991" cy="4031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D428058-659E-C235-02EA-3AF015ACE2F1}"/>
              </a:ext>
            </a:extLst>
          </p:cNvPr>
          <p:cNvPicPr>
            <a:picLocks noChangeAspect="1"/>
          </p:cNvPicPr>
          <p:nvPr/>
        </p:nvPicPr>
        <p:blipFill>
          <a:blip r:embed="rId11"/>
          <a:stretch>
            <a:fillRect/>
          </a:stretch>
        </p:blipFill>
        <p:spPr>
          <a:xfrm>
            <a:off x="3428504" y="7993283"/>
            <a:ext cx="11430991" cy="2225233"/>
          </a:xfrm>
          <a:prstGeom prst="rect">
            <a:avLst/>
          </a:prstGeom>
        </p:spPr>
      </p:pic>
      <p:pic>
        <p:nvPicPr>
          <p:cNvPr id="4102" name="Picture 6" descr="Đặc điểm của kiến trúc nhà sàn Tây Nguyên - Casagranda Việt Nam">
            <a:extLst>
              <a:ext uri="{FF2B5EF4-FFF2-40B4-BE49-F238E27FC236}">
                <a16:creationId xmlns:a16="http://schemas.microsoft.com/office/drawing/2014/main" id="{B7D3E425-93C3-B671-0517-A51ACF72CC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9161" y="3616851"/>
            <a:ext cx="5380991" cy="4035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5"/>
            <a:stretch>
              <a:fillRect/>
            </a:stretch>
          </a:blipFill>
        </p:spPr>
        <p:txBody>
          <a:bodyPr/>
          <a:lstStyle/>
          <a:p>
            <a:endParaRPr lang="en-US"/>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E4BC8BF4-AD3F-474C-9807-E8FBA1AC7C4B}"/>
              </a:ext>
            </a:extLst>
          </p:cNvPr>
          <p:cNvPicPr>
            <a:picLocks noChangeAspect="1"/>
          </p:cNvPicPr>
          <p:nvPr/>
        </p:nvPicPr>
        <p:blipFill>
          <a:blip r:embed="rId10"/>
          <a:stretch>
            <a:fillRect/>
          </a:stretch>
        </p:blipFill>
        <p:spPr>
          <a:xfrm>
            <a:off x="3113801" y="71615"/>
            <a:ext cx="10817403" cy="1574174"/>
          </a:xfrm>
          <a:prstGeom prst="rect">
            <a:avLst/>
          </a:prstGeom>
        </p:spPr>
      </p:pic>
      <p:sp>
        <p:nvSpPr>
          <p:cNvPr id="18" name="Rectangle 17">
            <a:extLst>
              <a:ext uri="{FF2B5EF4-FFF2-40B4-BE49-F238E27FC236}">
                <a16:creationId xmlns:a16="http://schemas.microsoft.com/office/drawing/2014/main" id="{20E4B86F-43B7-4EA9-8421-FE7DADDA9C2C}"/>
              </a:ext>
            </a:extLst>
          </p:cNvPr>
          <p:cNvSpPr/>
          <p:nvPr/>
        </p:nvSpPr>
        <p:spPr>
          <a:xfrm>
            <a:off x="1828800" y="1758880"/>
            <a:ext cx="15093836" cy="7660880"/>
          </a:xfrm>
          <a:prstGeom prst="rect">
            <a:avLst/>
          </a:prstGeom>
        </p:spPr>
        <p:txBody>
          <a:bodyPr wrap="square">
            <a:spAutoFit/>
          </a:bodyPr>
          <a:lstStyle/>
          <a:p>
            <a:pPr indent="90170" algn="just">
              <a:lnSpc>
                <a:spcPct val="115000"/>
              </a:lnSpc>
            </a:pPr>
            <a:r>
              <a:rPr lang="en-US" sz="5400" i="1">
                <a:solidFill>
                  <a:srgbClr val="000000"/>
                </a:solidFill>
                <a:latin typeface="Times New Roman" panose="02020603050405020304" pitchFamily="18" charset="0"/>
                <a:ea typeface="Calibri" panose="020F0502020204030204" pitchFamily="34" charset="0"/>
              </a:rPr>
              <a:t>	Đồng bào Tây Nguyên thường có </a:t>
            </a:r>
            <a:r>
              <a:rPr lang="en-US" sz="5400" i="1" u="sng">
                <a:solidFill>
                  <a:srgbClr val="000000"/>
                </a:solidFill>
                <a:latin typeface="Times New Roman" panose="02020603050405020304" pitchFamily="18" charset="0"/>
                <a:ea typeface="Calibri" panose="020F0502020204030204" pitchFamily="34" charset="0"/>
              </a:rPr>
              <a:t>ngôi nhà chung</a:t>
            </a:r>
            <a:r>
              <a:rPr lang="en-US" sz="5400" i="1">
                <a:solidFill>
                  <a:srgbClr val="000000"/>
                </a:solidFill>
                <a:latin typeface="Times New Roman" panose="02020603050405020304" pitchFamily="18" charset="0"/>
                <a:ea typeface="Calibri" panose="020F0502020204030204" pitchFamily="34" charset="0"/>
              </a:rPr>
              <a:t>,/ gọi là “</a:t>
            </a:r>
            <a:r>
              <a:rPr lang="en-US" sz="5400" i="1" u="sng">
                <a:solidFill>
                  <a:srgbClr val="000000"/>
                </a:solidFill>
                <a:latin typeface="Times New Roman" panose="02020603050405020304" pitchFamily="18" charset="0"/>
                <a:ea typeface="Calibri" panose="020F0502020204030204" pitchFamily="34" charset="0"/>
              </a:rPr>
              <a:t>nhà rông</a:t>
            </a:r>
            <a:r>
              <a:rPr lang="en-US" sz="5400" i="1">
                <a:solidFill>
                  <a:srgbClr val="000000"/>
                </a:solidFill>
                <a:latin typeface="Times New Roman" panose="02020603050405020304" pitchFamily="18" charset="0"/>
                <a:ea typeface="Calibri" panose="020F0502020204030204" pitchFamily="34" charset="0"/>
              </a:rPr>
              <a:t>”/ hoặc “</a:t>
            </a:r>
            <a:r>
              <a:rPr lang="en-US" sz="5400" i="1" u="sng">
                <a:solidFill>
                  <a:srgbClr val="000000"/>
                </a:solidFill>
                <a:latin typeface="Times New Roman" panose="02020603050405020304" pitchFamily="18" charset="0"/>
                <a:ea typeface="Calibri" panose="020F0502020204030204" pitchFamily="34" charset="0"/>
              </a:rPr>
              <a:t>nhà gươl</a:t>
            </a:r>
            <a:r>
              <a:rPr lang="en-US" sz="5400" i="1">
                <a:solidFill>
                  <a:srgbClr val="000000"/>
                </a:solidFill>
                <a:latin typeface="Times New Roman" panose="02020603050405020304" pitchFamily="18" charset="0"/>
                <a:ea typeface="Calibri" panose="020F0502020204030204" pitchFamily="34" charset="0"/>
              </a:rPr>
              <a:t>”,/ </a:t>
            </a:r>
            <a:r>
              <a:rPr lang="en-US" sz="5400" i="1" u="sng">
                <a:solidFill>
                  <a:srgbClr val="000000"/>
                </a:solidFill>
                <a:latin typeface="Times New Roman" panose="02020603050405020304" pitchFamily="18" charset="0"/>
                <a:ea typeface="Calibri" panose="020F0502020204030204" pitchFamily="34" charset="0"/>
              </a:rPr>
              <a:t>uy nghi</a:t>
            </a:r>
            <a:r>
              <a:rPr lang="en-US" sz="5400" i="1">
                <a:solidFill>
                  <a:srgbClr val="000000"/>
                </a:solidFill>
                <a:latin typeface="Times New Roman" panose="02020603050405020304" pitchFamily="18" charset="0"/>
                <a:ea typeface="Calibri" panose="020F0502020204030204" pitchFamily="34" charset="0"/>
              </a:rPr>
              <a:t>/ toạ lạc ở </a:t>
            </a:r>
            <a:r>
              <a:rPr lang="en-US" sz="5400" i="1" u="sng">
                <a:solidFill>
                  <a:srgbClr val="000000"/>
                </a:solidFill>
                <a:latin typeface="Times New Roman" panose="02020603050405020304" pitchFamily="18" charset="0"/>
                <a:ea typeface="Calibri" panose="020F0502020204030204" pitchFamily="34" charset="0"/>
              </a:rPr>
              <a:t>trung tâm</a:t>
            </a:r>
            <a:r>
              <a:rPr lang="en-US" sz="5400" i="1">
                <a:solidFill>
                  <a:srgbClr val="000000"/>
                </a:solidFill>
                <a:latin typeface="Times New Roman" panose="02020603050405020304" pitchFamily="18" charset="0"/>
                <a:ea typeface="Calibri" panose="020F0502020204030204" pitchFamily="34" charset="0"/>
              </a:rPr>
              <a:t> buôn làng.//</a:t>
            </a:r>
          </a:p>
          <a:p>
            <a:pPr indent="90170" algn="just">
              <a:lnSpc>
                <a:spcPct val="115000"/>
              </a:lnSpc>
            </a:pPr>
            <a:r>
              <a:rPr lang="en-US" sz="5400" i="1">
                <a:solidFill>
                  <a:srgbClr val="000000"/>
                </a:solidFill>
                <a:latin typeface="Times New Roman" panose="02020603050405020304" pitchFamily="18" charset="0"/>
                <a:ea typeface="Calibri" panose="020F0502020204030204" pitchFamily="34" charset="0"/>
              </a:rPr>
              <a:t>	Nhà rông được xây dựng bằng </a:t>
            </a:r>
            <a:r>
              <a:rPr lang="en-US" sz="5400" i="1" u="sng">
                <a:solidFill>
                  <a:srgbClr val="000000"/>
                </a:solidFill>
                <a:latin typeface="Times New Roman" panose="02020603050405020304" pitchFamily="18" charset="0"/>
                <a:ea typeface="Calibri" panose="020F0502020204030204" pitchFamily="34" charset="0"/>
              </a:rPr>
              <a:t>trí tuệ</a:t>
            </a:r>
            <a:r>
              <a:rPr lang="en-US" sz="5400" i="1">
                <a:solidFill>
                  <a:srgbClr val="000000"/>
                </a:solidFill>
                <a:latin typeface="Times New Roman" panose="02020603050405020304" pitchFamily="18" charset="0"/>
                <a:ea typeface="Calibri" panose="020F0502020204030204" pitchFamily="34" charset="0"/>
              </a:rPr>
              <a:t>,/ </a:t>
            </a:r>
            <a:r>
              <a:rPr lang="en-US" sz="5400" i="1" u="sng">
                <a:solidFill>
                  <a:srgbClr val="000000"/>
                </a:solidFill>
                <a:latin typeface="Times New Roman" panose="02020603050405020304" pitchFamily="18" charset="0"/>
                <a:ea typeface="Calibri" panose="020F0502020204030204" pitchFamily="34" charset="0"/>
              </a:rPr>
              <a:t>tâm sức</a:t>
            </a:r>
            <a:r>
              <a:rPr lang="en-US" sz="5400" i="1">
                <a:solidFill>
                  <a:srgbClr val="000000"/>
                </a:solidFill>
                <a:latin typeface="Times New Roman" panose="02020603050405020304" pitchFamily="18" charset="0"/>
                <a:ea typeface="Calibri" panose="020F0502020204030204" pitchFamily="34" charset="0"/>
              </a:rPr>
              <a:t>/ và đôi tay </a:t>
            </a:r>
            <a:r>
              <a:rPr lang="en-US" sz="5400" i="1" u="sng">
                <a:solidFill>
                  <a:srgbClr val="000000"/>
                </a:solidFill>
                <a:latin typeface="Times New Roman" panose="02020603050405020304" pitchFamily="18" charset="0"/>
                <a:ea typeface="Calibri" panose="020F0502020204030204" pitchFamily="34" charset="0"/>
              </a:rPr>
              <a:t>tài hoa</a:t>
            </a:r>
            <a:r>
              <a:rPr lang="en-US" sz="5400" i="1">
                <a:solidFill>
                  <a:srgbClr val="000000"/>
                </a:solidFill>
                <a:latin typeface="Times New Roman" panose="02020603050405020304" pitchFamily="18" charset="0"/>
                <a:ea typeface="Calibri" panose="020F0502020204030204" pitchFamily="34" charset="0"/>
              </a:rPr>
              <a:t> của </a:t>
            </a:r>
            <a:r>
              <a:rPr lang="en-US" sz="5400" i="1" u="sng">
                <a:solidFill>
                  <a:srgbClr val="000000"/>
                </a:solidFill>
                <a:latin typeface="Times New Roman" panose="02020603050405020304" pitchFamily="18" charset="0"/>
                <a:ea typeface="Calibri" panose="020F0502020204030204" pitchFamily="34" charset="0"/>
              </a:rPr>
              <a:t>cả</a:t>
            </a:r>
            <a:r>
              <a:rPr lang="en-US" sz="5400" i="1">
                <a:solidFill>
                  <a:srgbClr val="000000"/>
                </a:solidFill>
                <a:latin typeface="Times New Roman" panose="02020603050405020304" pitchFamily="18" charset="0"/>
                <a:ea typeface="Calibri" panose="020F0502020204030204" pitchFamily="34" charset="0"/>
              </a:rPr>
              <a:t> cộng đồng.// Đây/ là không gian </a:t>
            </a:r>
            <a:r>
              <a:rPr lang="en-US" sz="5400" i="1" u="sng">
                <a:solidFill>
                  <a:srgbClr val="000000"/>
                </a:solidFill>
                <a:latin typeface="Times New Roman" panose="02020603050405020304" pitchFamily="18" charset="0"/>
                <a:ea typeface="Calibri" panose="020F0502020204030204" pitchFamily="34" charset="0"/>
              </a:rPr>
              <a:t>sinh hoạt chung</a:t>
            </a:r>
            <a:r>
              <a:rPr lang="en-US" sz="5400" i="1">
                <a:solidFill>
                  <a:srgbClr val="000000"/>
                </a:solidFill>
                <a:latin typeface="Times New Roman" panose="02020603050405020304" pitchFamily="18" charset="0"/>
                <a:ea typeface="Calibri" panose="020F0502020204030204" pitchFamily="34" charset="0"/>
              </a:rPr>
              <a:t>,/ nơi tổ chức </a:t>
            </a:r>
            <a:r>
              <a:rPr lang="en-US" sz="5400" i="1" u="sng">
                <a:solidFill>
                  <a:srgbClr val="000000"/>
                </a:solidFill>
                <a:latin typeface="Times New Roman" panose="02020603050405020304" pitchFamily="18" charset="0"/>
                <a:ea typeface="Calibri" panose="020F0502020204030204" pitchFamily="34" charset="0"/>
              </a:rPr>
              <a:t>lễ hội</a:t>
            </a:r>
            <a:r>
              <a:rPr lang="en-US" sz="5400" i="1">
                <a:solidFill>
                  <a:srgbClr val="000000"/>
                </a:solidFill>
                <a:latin typeface="Times New Roman" panose="02020603050405020304" pitchFamily="18" charset="0"/>
                <a:ea typeface="Calibri" panose="020F0502020204030204" pitchFamily="34" charset="0"/>
              </a:rPr>
              <a:t>,/ tiếp đón </a:t>
            </a:r>
            <a:r>
              <a:rPr lang="en-US" sz="5400" i="1" u="sng">
                <a:solidFill>
                  <a:srgbClr val="000000"/>
                </a:solidFill>
                <a:latin typeface="Times New Roman" panose="02020603050405020304" pitchFamily="18" charset="0"/>
                <a:ea typeface="Calibri" panose="020F0502020204030204" pitchFamily="34" charset="0"/>
              </a:rPr>
              <a:t>khách quý</a:t>
            </a:r>
            <a:r>
              <a:rPr lang="en-US" sz="5400" i="1">
                <a:solidFill>
                  <a:srgbClr val="000000"/>
                </a:solidFill>
                <a:latin typeface="Times New Roman" panose="02020603050405020304" pitchFamily="18" charset="0"/>
                <a:ea typeface="Calibri" panose="020F0502020204030204" pitchFamily="34" charset="0"/>
              </a:rPr>
              <a:t>,...// Đây/ cũng là nơi </a:t>
            </a:r>
            <a:r>
              <a:rPr lang="en-US" sz="5400" i="1" u="sng">
                <a:solidFill>
                  <a:srgbClr val="000000"/>
                </a:solidFill>
                <a:latin typeface="Times New Roman" panose="02020603050405020304" pitchFamily="18" charset="0"/>
                <a:ea typeface="Calibri" panose="020F0502020204030204" pitchFamily="34" charset="0"/>
              </a:rPr>
              <a:t>lưu giữ báu vật</a:t>
            </a:r>
            <a:r>
              <a:rPr lang="en-US" sz="5400" i="1">
                <a:solidFill>
                  <a:srgbClr val="000000"/>
                </a:solidFill>
                <a:latin typeface="Times New Roman" panose="02020603050405020304" pitchFamily="18" charset="0"/>
                <a:ea typeface="Calibri" panose="020F0502020204030204" pitchFamily="34" charset="0"/>
              </a:rPr>
              <a:t>,/ </a:t>
            </a:r>
            <a:r>
              <a:rPr lang="en-US" sz="5400" i="1" u="sng">
                <a:solidFill>
                  <a:srgbClr val="000000"/>
                </a:solidFill>
                <a:latin typeface="Times New Roman" panose="02020603050405020304" pitchFamily="18" charset="0"/>
                <a:ea typeface="Calibri" panose="020F0502020204030204" pitchFamily="34" charset="0"/>
              </a:rPr>
              <a:t>của cải chung</a:t>
            </a:r>
            <a:r>
              <a:rPr lang="en-US" sz="5400" i="1">
                <a:solidFill>
                  <a:srgbClr val="000000"/>
                </a:solidFill>
                <a:latin typeface="Times New Roman" panose="02020603050405020304" pitchFamily="18" charset="0"/>
                <a:ea typeface="Calibri" panose="020F0502020204030204" pitchFamily="34" charset="0"/>
              </a:rPr>
              <a:t> của buôn làng,/ như cồng,/ chiêng,/ ché,…//</a:t>
            </a:r>
          </a:p>
        </p:txBody>
      </p:sp>
    </p:spTree>
    <p:extLst>
      <p:ext uri="{BB962C8B-B14F-4D97-AF65-F5344CB8AC3E}">
        <p14:creationId xmlns:p14="http://schemas.microsoft.com/office/powerpoint/2010/main" val="42546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5400" b="0" i="0" dirty="0" err="1">
                  <a:solidFill>
                    <a:srgbClr val="000000"/>
                  </a:solidFill>
                  <a:effectLst/>
                  <a:latin typeface="UTM Duepuntozero" panose="02040603050506020204" pitchFamily="18" charset="0"/>
                </a:rPr>
                <a:t>Phân</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công</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đọc</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theo</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đoạn</a:t>
              </a:r>
              <a:r>
                <a:rPr lang="en-US" sz="5400" b="0" i="0" dirty="0">
                  <a:solidFill>
                    <a:srgbClr val="000000"/>
                  </a:solidFill>
                  <a:effectLst/>
                  <a:latin typeface="UTM Duepuntozero" panose="02040603050506020204" pitchFamily="18" charset="0"/>
                </a:rPr>
                <a:t>.</a:t>
              </a:r>
            </a:p>
            <a:p>
              <a:pPr marL="1025525" lvl="1" algn="just">
                <a:lnSpc>
                  <a:spcPct val="120000"/>
                </a:lnSpc>
              </a:pPr>
              <a:r>
                <a:rPr lang="en-US" sz="5400" b="0" i="0" dirty="0" err="1">
                  <a:solidFill>
                    <a:srgbClr val="000000"/>
                  </a:solidFill>
                  <a:effectLst/>
                  <a:latin typeface="UTM Duepuntozero" panose="02040603050506020204" pitchFamily="18" charset="0"/>
                </a:rPr>
                <a:t>Tất</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cả</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thành</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viên</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đều</a:t>
              </a:r>
              <a:r>
                <a:rPr lang="en-US" sz="5400" b="0" i="0" dirty="0">
                  <a:solidFill>
                    <a:srgbClr val="000000"/>
                  </a:solidFill>
                  <a:effectLst/>
                  <a:latin typeface="UTM Duepuntozero" panose="02040603050506020204" pitchFamily="18" charset="0"/>
                </a:rPr>
                <a:t> </a:t>
              </a:r>
              <a:r>
                <a:rPr lang="en-US" sz="5400" b="0" i="0" dirty="0" err="1">
                  <a:solidFill>
                    <a:srgbClr val="000000"/>
                  </a:solidFill>
                  <a:effectLst/>
                  <a:latin typeface="UTM Duepuntozero" panose="02040603050506020204" pitchFamily="18" charset="0"/>
                </a:rPr>
                <a:t>đọc</a:t>
              </a:r>
              <a:r>
                <a:rPr lang="en-US" sz="5400" b="0" i="0" dirty="0">
                  <a:solidFill>
                    <a:srgbClr val="000000"/>
                  </a:solidFill>
                  <a:effectLst/>
                  <a:latin typeface="UTM Duepuntozero" panose="02040603050506020204" pitchFamily="18" charset="0"/>
                </a:rPr>
                <a:t>.</a:t>
              </a:r>
            </a:p>
            <a:p>
              <a:pPr marL="1025525" lvl="1" algn="just">
                <a:lnSpc>
                  <a:spcPct val="120000"/>
                </a:lnSpc>
              </a:pPr>
              <a:r>
                <a:rPr lang="en-US" sz="5400" dirty="0" err="1">
                  <a:solidFill>
                    <a:srgbClr val="000000"/>
                  </a:solidFill>
                  <a:latin typeface="UTM Duepuntozero" panose="02040603050506020204" pitchFamily="18" charset="0"/>
                </a:rPr>
                <a:t>Giải</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nghĩa</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từ</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cùng</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nhau</a:t>
              </a:r>
              <a:r>
                <a:rPr lang="en-US" sz="5400" dirty="0">
                  <a:solidFill>
                    <a:srgbClr val="000000"/>
                  </a:solidFill>
                  <a:latin typeface="UTM Duepuntozero" panose="02040603050506020204" pitchFamily="18" charset="0"/>
                </a:rPr>
                <a:t>.</a:t>
              </a:r>
              <a:r>
                <a:rPr lang="en-US" sz="5400" b="0" i="0" dirty="0">
                  <a:solidFill>
                    <a:srgbClr val="000000"/>
                  </a:solidFill>
                  <a:effectLst/>
                  <a:latin typeface="UTM Duepuntozero" panose="02040603050506020204" pitchFamily="18" charset="0"/>
                </a:rPr>
                <a:t> </a:t>
              </a:r>
              <a:endParaRPr lang="vi-VN" sz="54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5400" dirty="0">
                    <a:solidFill>
                      <a:srgbClr val="000000"/>
                    </a:solidFill>
                    <a:latin typeface="UTM Duepuntozero" panose="02040603050506020204" pitchFamily="18" charset="0"/>
                  </a:rPr>
                  <a:t>1.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đúng</a:t>
                </a:r>
                <a:r>
                  <a:rPr lang="en-US" sz="5400" dirty="0">
                    <a:solidFill>
                      <a:srgbClr val="000000"/>
                    </a:solidFill>
                    <a:latin typeface="UTM Duepuntozero" panose="02040603050506020204" pitchFamily="18" charset="0"/>
                  </a:rPr>
                  <a:t>.</a:t>
                </a:r>
              </a:p>
              <a:p>
                <a:pPr algn="just">
                  <a:lnSpc>
                    <a:spcPct val="110000"/>
                  </a:lnSpc>
                </a:pPr>
                <a:r>
                  <a:rPr lang="en-US" sz="5400" dirty="0">
                    <a:solidFill>
                      <a:srgbClr val="000000"/>
                    </a:solidFill>
                    <a:latin typeface="UTM Duepuntozero" panose="02040603050506020204" pitchFamily="18" charset="0"/>
                  </a:rPr>
                  <a:t>2.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to, </a:t>
                </a:r>
                <a:r>
                  <a:rPr lang="en-US" sz="5400" dirty="0" err="1">
                    <a:solidFill>
                      <a:srgbClr val="000000"/>
                    </a:solidFill>
                    <a:latin typeface="UTM Duepuntozero" panose="02040603050506020204" pitchFamily="18" charset="0"/>
                  </a:rPr>
                  <a:t>rõ</a:t>
                </a:r>
                <a:r>
                  <a:rPr lang="en-US" sz="5400" dirty="0">
                    <a:solidFill>
                      <a:srgbClr val="000000"/>
                    </a:solidFill>
                    <a:latin typeface="UTM Duepuntozero" panose="02040603050506020204" pitchFamily="18" charset="0"/>
                  </a:rPr>
                  <a:t>.</a:t>
                </a:r>
              </a:p>
              <a:p>
                <a:pPr algn="just">
                  <a:lnSpc>
                    <a:spcPct val="110000"/>
                  </a:lnSpc>
                </a:pPr>
                <a:r>
                  <a:rPr lang="en-US" sz="5400" dirty="0">
                    <a:solidFill>
                      <a:srgbClr val="000000"/>
                    </a:solidFill>
                    <a:latin typeface="UTM Duepuntozero" panose="02040603050506020204" pitchFamily="18" charset="0"/>
                  </a:rPr>
                  <a:t>3.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ngắt</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nghỉ</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đúng</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chỗ</a:t>
                </a:r>
                <a:r>
                  <a:rPr lang="en-US" sz="5400" dirty="0">
                    <a:solidFill>
                      <a:srgbClr val="000000"/>
                    </a:solidFill>
                    <a:latin typeface="UTM Duepuntozero" panose="02040603050506020204" pitchFamily="18" charset="0"/>
                  </a:rPr>
                  <a:t>.</a:t>
                </a:r>
                <a:endParaRPr lang="en-US" sz="5400" b="0" i="0" dirty="0">
                  <a:solidFill>
                    <a:srgbClr val="000000"/>
                  </a:solidFill>
                  <a:effectLst/>
                  <a:latin typeface="UTM Duepuntozero" panose="0204060305050602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sp>
        <p:nvSpPr>
          <p:cNvPr id="46" name="TextBox 45">
            <a:extLst>
              <a:ext uri="{FF2B5EF4-FFF2-40B4-BE49-F238E27FC236}">
                <a16:creationId xmlns:a16="http://schemas.microsoft.com/office/drawing/2014/main" id="{85F79F8D-F670-4722-831C-ADD36B74261B}"/>
              </a:ext>
            </a:extLst>
          </p:cNvPr>
          <p:cNvSpPr txBox="1"/>
          <p:nvPr/>
        </p:nvSpPr>
        <p:spPr>
          <a:xfrm>
            <a:off x="1052782" y="1697535"/>
            <a:ext cx="7889965"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69167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14:bounceEnd="66000">
                                          <p:cBhvr additive="base">
                                            <p:cTn id="16"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9B3B5A8A-217E-41B1-B1AC-7065A7C8C47F}"/>
              </a:ext>
            </a:extLst>
          </p:cNvPr>
          <p:cNvSpPr txBox="1"/>
          <p:nvPr/>
        </p:nvSpPr>
        <p:spPr>
          <a:xfrm>
            <a:off x="3092199" y="1624833"/>
            <a:ext cx="11606852" cy="1323439"/>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443725" cy="5019136"/>
            <a:chOff x="5145935" y="3870562"/>
            <a:chExt cx="5299991"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latin typeface="UTM Duepuntozero" panose="02040603050506020204" pitchFamily="18" charset="0"/>
                  </a:rPr>
                  <a:t>1. </a:t>
                </a:r>
                <a:r>
                  <a:rPr lang="en-US" sz="6000" dirty="0" err="1">
                    <a:solidFill>
                      <a:srgbClr val="000000"/>
                    </a:solidFill>
                    <a:latin typeface="UTM Duepuntozero" panose="02040603050506020204" pitchFamily="18" charset="0"/>
                  </a:rPr>
                  <a:t>Đọc</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đúng</a:t>
                </a:r>
                <a:r>
                  <a:rPr lang="en-US" sz="6000" dirty="0">
                    <a:solidFill>
                      <a:srgbClr val="000000"/>
                    </a:solidFill>
                    <a:latin typeface="UTM Duepuntozero" panose="02040603050506020204" pitchFamily="18" charset="0"/>
                  </a:rPr>
                  <a:t>.</a:t>
                </a:r>
              </a:p>
              <a:p>
                <a:pPr algn="just">
                  <a:lnSpc>
                    <a:spcPct val="110000"/>
                  </a:lnSpc>
                </a:pPr>
                <a:r>
                  <a:rPr lang="en-US" sz="6000" dirty="0">
                    <a:solidFill>
                      <a:srgbClr val="000000"/>
                    </a:solidFill>
                    <a:latin typeface="UTM Duepuntozero" panose="02040603050506020204" pitchFamily="18" charset="0"/>
                  </a:rPr>
                  <a:t>2. </a:t>
                </a:r>
                <a:r>
                  <a:rPr lang="en-US" sz="6000" dirty="0" err="1">
                    <a:solidFill>
                      <a:srgbClr val="000000"/>
                    </a:solidFill>
                    <a:latin typeface="UTM Duepuntozero" panose="02040603050506020204" pitchFamily="18" charset="0"/>
                  </a:rPr>
                  <a:t>Đọc</a:t>
                </a:r>
                <a:r>
                  <a:rPr lang="en-US" sz="6000" dirty="0">
                    <a:solidFill>
                      <a:srgbClr val="000000"/>
                    </a:solidFill>
                    <a:latin typeface="UTM Duepuntozero" panose="02040603050506020204" pitchFamily="18" charset="0"/>
                  </a:rPr>
                  <a:t> to, </a:t>
                </a:r>
                <a:r>
                  <a:rPr lang="en-US" sz="6000" dirty="0" err="1">
                    <a:solidFill>
                      <a:srgbClr val="000000"/>
                    </a:solidFill>
                    <a:latin typeface="UTM Duepuntozero" panose="02040603050506020204" pitchFamily="18" charset="0"/>
                  </a:rPr>
                  <a:t>rõ</a:t>
                </a:r>
                <a:r>
                  <a:rPr lang="en-US" sz="6000" dirty="0">
                    <a:solidFill>
                      <a:srgbClr val="000000"/>
                    </a:solidFill>
                    <a:latin typeface="UTM Duepuntozero" panose="02040603050506020204" pitchFamily="18" charset="0"/>
                  </a:rPr>
                  <a:t>.</a:t>
                </a:r>
              </a:p>
              <a:p>
                <a:pPr algn="just">
                  <a:lnSpc>
                    <a:spcPct val="110000"/>
                  </a:lnSpc>
                </a:pPr>
                <a:r>
                  <a:rPr lang="en-US" sz="6000" dirty="0">
                    <a:solidFill>
                      <a:srgbClr val="000000"/>
                    </a:solidFill>
                    <a:latin typeface="UTM Duepuntozero" panose="02040603050506020204" pitchFamily="18" charset="0"/>
                  </a:rPr>
                  <a:t>3. </a:t>
                </a:r>
                <a:r>
                  <a:rPr lang="en-US" sz="6000" dirty="0" err="1">
                    <a:solidFill>
                      <a:srgbClr val="000000"/>
                    </a:solidFill>
                    <a:latin typeface="UTM Duepuntozero" panose="02040603050506020204" pitchFamily="18" charset="0"/>
                  </a:rPr>
                  <a:t>Đọc</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ngắt</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nghỉ</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đúng</a:t>
                </a:r>
                <a:r>
                  <a:rPr lang="en-US" sz="6000" dirty="0">
                    <a:solidFill>
                      <a:srgbClr val="000000"/>
                    </a:solidFill>
                    <a:latin typeface="UTM Duepuntozero" panose="02040603050506020204" pitchFamily="18" charset="0"/>
                  </a:rPr>
                  <a:t> </a:t>
                </a:r>
                <a:r>
                  <a:rPr lang="en-US" sz="6000" dirty="0" err="1">
                    <a:solidFill>
                      <a:srgbClr val="000000"/>
                    </a:solidFill>
                    <a:latin typeface="UTM Duepuntozero" panose="02040603050506020204" pitchFamily="18" charset="0"/>
                  </a:rPr>
                  <a:t>chỗ</a:t>
                </a:r>
                <a:r>
                  <a:rPr lang="en-US" sz="6000" dirty="0">
                    <a:solidFill>
                      <a:srgbClr val="000000"/>
                    </a:solidFill>
                    <a:latin typeface="UTM Duepuntozero" panose="02040603050506020204" pitchFamily="18" charset="0"/>
                  </a:rPr>
                  <a:t>.</a:t>
                </a:r>
                <a:endParaRPr lang="en-US" sz="6000" b="0" i="0" dirty="0">
                  <a:solidFill>
                    <a:srgbClr val="000000"/>
                  </a:solidFill>
                  <a:effectLst/>
                  <a:latin typeface="UTM Duepuntozero" panose="02040603050506020204" pitchFamily="18" charset="0"/>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376080" y="4821443"/>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6819410" y="4821443"/>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7932754" y="4821443"/>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376080" y="5402382"/>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6819410" y="5402382"/>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7932754" y="5402382"/>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271720" y="5885485"/>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8715047" y="5885485"/>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1364056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3" name="Freeform 13"/>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4">
              <a:extLst>
                <a:ext uri="{96DAC541-7B7A-43D3-8B79-37D633B846F1}">
                  <asvg:svgBlip xmlns:asvg="http://schemas.microsoft.com/office/drawing/2016/SVG/main" r:embed="rId5"/>
                </a:ext>
              </a:extLst>
            </a:blip>
            <a:stretch>
              <a:fillRect l="-26797"/>
            </a:stretch>
          </a:blipFill>
        </p:spPr>
        <p:txBody>
          <a:bodyPr/>
          <a:lstStyle/>
          <a:p>
            <a:endParaRPr lang="en-US"/>
          </a:p>
        </p:txBody>
      </p:sp>
      <p:sp>
        <p:nvSpPr>
          <p:cNvPr id="27" name="Freeform 27"/>
          <p:cNvSpPr/>
          <p:nvPr/>
        </p:nvSpPr>
        <p:spPr>
          <a:xfrm rot="-5983020" flipH="1" flipV="1">
            <a:off x="15008571" y="7914480"/>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4">
              <a:extLst>
                <a:ext uri="{96DAC541-7B7A-43D3-8B79-37D633B846F1}">
                  <asvg:svgBlip xmlns:asvg="http://schemas.microsoft.com/office/drawing/2016/SVG/main" r:embed="rId5"/>
                </a:ext>
              </a:extLst>
            </a:blip>
            <a:stretch>
              <a:fillRect l="-26797"/>
            </a:stretch>
          </a:blipFill>
        </p:spPr>
        <p:txBody>
          <a:bodyPr/>
          <a:lstStyle/>
          <a:p>
            <a:endParaRPr lang="en-US"/>
          </a:p>
        </p:txBody>
      </p:sp>
      <p:grpSp>
        <p:nvGrpSpPr>
          <p:cNvPr id="32" name="Group 31">
            <a:extLst>
              <a:ext uri="{FF2B5EF4-FFF2-40B4-BE49-F238E27FC236}">
                <a16:creationId xmlns:a16="http://schemas.microsoft.com/office/drawing/2014/main" id="{80205CED-1E7F-4740-895C-BDBE81593A57}"/>
              </a:ext>
            </a:extLst>
          </p:cNvPr>
          <p:cNvGrpSpPr/>
          <p:nvPr/>
        </p:nvGrpSpPr>
        <p:grpSpPr>
          <a:xfrm>
            <a:off x="5449036" y="225414"/>
            <a:ext cx="6955766" cy="1961280"/>
            <a:chOff x="3608614" y="0"/>
            <a:chExt cx="4974772" cy="1035655"/>
          </a:xfrm>
        </p:grpSpPr>
        <p:sp>
          <p:nvSpPr>
            <p:cNvPr id="33" name="TextBox 32">
              <a:extLst>
                <a:ext uri="{FF2B5EF4-FFF2-40B4-BE49-F238E27FC236}">
                  <a16:creationId xmlns:a16="http://schemas.microsoft.com/office/drawing/2014/main" id="{B5FE0D37-F1FB-423C-A8EA-3D721402C164}"/>
                </a:ext>
              </a:extLst>
            </p:cNvPr>
            <p:cNvSpPr txBox="1"/>
            <p:nvPr/>
          </p:nvSpPr>
          <p:spPr>
            <a:xfrm>
              <a:off x="3608614" y="0"/>
              <a:ext cx="4974772" cy="983256"/>
            </a:xfrm>
            <a:prstGeom prst="rect">
              <a:avLst/>
            </a:prstGeom>
            <a:noFill/>
          </p:spPr>
          <p:txBody>
            <a:bodyPr wrap="square" rtlCol="0">
              <a:spAutoFit/>
            </a:bodyPr>
            <a:lstStyle/>
            <a:p>
              <a:pPr algn="ctr"/>
              <a:r>
                <a:rPr lang="en-US" sz="11500" dirty="0">
                  <a:ln w="254000">
                    <a:solidFill>
                      <a:srgbClr val="FFFFFF"/>
                    </a:solidFill>
                  </a:ln>
                  <a:solidFill>
                    <a:srgbClr val="FFFFFF"/>
                  </a:solidFill>
                  <a:latin typeface="UVN Banh Mi" pitchFamily="2" charset="0"/>
                </a:rPr>
                <a:t>DẶN DÒ</a:t>
              </a:r>
            </a:p>
          </p:txBody>
        </p:sp>
        <p:sp>
          <p:nvSpPr>
            <p:cNvPr id="34" name="TextBox 33">
              <a:extLst>
                <a:ext uri="{FF2B5EF4-FFF2-40B4-BE49-F238E27FC236}">
                  <a16:creationId xmlns:a16="http://schemas.microsoft.com/office/drawing/2014/main" id="{D10B4988-353E-43D7-8FDF-0E9DDD2EA137}"/>
                </a:ext>
              </a:extLst>
            </p:cNvPr>
            <p:cNvSpPr txBox="1"/>
            <p:nvPr/>
          </p:nvSpPr>
          <p:spPr>
            <a:xfrm>
              <a:off x="3608614" y="52399"/>
              <a:ext cx="4974772" cy="983256"/>
            </a:xfrm>
            <a:prstGeom prst="rect">
              <a:avLst/>
            </a:prstGeom>
            <a:noFill/>
          </p:spPr>
          <p:txBody>
            <a:bodyPr wrap="square" rtlCol="0">
              <a:spAutoFit/>
            </a:bodyPr>
            <a:lstStyle/>
            <a:p>
              <a:pPr algn="ctr"/>
              <a:r>
                <a:rPr lang="en-US" sz="115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35" name="Rectangle: Rounded Corners 1">
            <a:extLst>
              <a:ext uri="{FF2B5EF4-FFF2-40B4-BE49-F238E27FC236}">
                <a16:creationId xmlns:a16="http://schemas.microsoft.com/office/drawing/2014/main" id="{AA01D7FC-0EC3-400C-85AB-FD0CA0376E1D}"/>
              </a:ext>
            </a:extLst>
          </p:cNvPr>
          <p:cNvSpPr/>
          <p:nvPr/>
        </p:nvSpPr>
        <p:spPr>
          <a:xfrm>
            <a:off x="639788" y="2476140"/>
            <a:ext cx="16138071" cy="7291809"/>
          </a:xfrm>
          <a:custGeom>
            <a:avLst/>
            <a:gdLst>
              <a:gd name="connsiteX0" fmla="*/ 0 w 16138071"/>
              <a:gd name="connsiteY0" fmla="*/ 988259 h 7291809"/>
              <a:gd name="connsiteX1" fmla="*/ 988259 w 16138071"/>
              <a:gd name="connsiteY1" fmla="*/ 0 h 7291809"/>
              <a:gd name="connsiteX2" fmla="*/ 15149812 w 16138071"/>
              <a:gd name="connsiteY2" fmla="*/ 0 h 7291809"/>
              <a:gd name="connsiteX3" fmla="*/ 16138071 w 16138071"/>
              <a:gd name="connsiteY3" fmla="*/ 988259 h 7291809"/>
              <a:gd name="connsiteX4" fmla="*/ 16138071 w 16138071"/>
              <a:gd name="connsiteY4" fmla="*/ 6303550 h 7291809"/>
              <a:gd name="connsiteX5" fmla="*/ 15149812 w 16138071"/>
              <a:gd name="connsiteY5" fmla="*/ 7291809 h 7291809"/>
              <a:gd name="connsiteX6" fmla="*/ 988259 w 16138071"/>
              <a:gd name="connsiteY6" fmla="*/ 7291809 h 7291809"/>
              <a:gd name="connsiteX7" fmla="*/ 0 w 16138071"/>
              <a:gd name="connsiteY7" fmla="*/ 6303550 h 7291809"/>
              <a:gd name="connsiteX8" fmla="*/ 0 w 16138071"/>
              <a:gd name="connsiteY8" fmla="*/ 988259 h 72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8071" h="7291809" fill="none" extrusionOk="0">
                <a:moveTo>
                  <a:pt x="0" y="988259"/>
                </a:moveTo>
                <a:cubicBezTo>
                  <a:pt x="3411" y="534782"/>
                  <a:pt x="496814" y="91224"/>
                  <a:pt x="988259" y="0"/>
                </a:cubicBezTo>
                <a:cubicBezTo>
                  <a:pt x="6194917" y="72427"/>
                  <a:pt x="11303862" y="61419"/>
                  <a:pt x="15149812" y="0"/>
                </a:cubicBezTo>
                <a:cubicBezTo>
                  <a:pt x="15682561" y="-89843"/>
                  <a:pt x="16059853" y="418800"/>
                  <a:pt x="16138071" y="988259"/>
                </a:cubicBezTo>
                <a:cubicBezTo>
                  <a:pt x="16238947" y="1626278"/>
                  <a:pt x="16030758" y="3741650"/>
                  <a:pt x="16138071" y="6303550"/>
                </a:cubicBezTo>
                <a:cubicBezTo>
                  <a:pt x="16140965" y="6834661"/>
                  <a:pt x="15638240" y="7227494"/>
                  <a:pt x="15149812" y="7291809"/>
                </a:cubicBezTo>
                <a:cubicBezTo>
                  <a:pt x="13038842" y="7321636"/>
                  <a:pt x="6915019" y="7212503"/>
                  <a:pt x="988259" y="7291809"/>
                </a:cubicBezTo>
                <a:cubicBezTo>
                  <a:pt x="535228" y="7281322"/>
                  <a:pt x="-43992" y="6858049"/>
                  <a:pt x="0" y="6303550"/>
                </a:cubicBezTo>
                <a:cubicBezTo>
                  <a:pt x="50037" y="3744488"/>
                  <a:pt x="770" y="2617186"/>
                  <a:pt x="0" y="988259"/>
                </a:cubicBezTo>
                <a:close/>
              </a:path>
              <a:path w="16138071" h="7291809" stroke="0" extrusionOk="0">
                <a:moveTo>
                  <a:pt x="0" y="988259"/>
                </a:moveTo>
                <a:cubicBezTo>
                  <a:pt x="35601" y="452163"/>
                  <a:pt x="472157" y="61875"/>
                  <a:pt x="988259" y="0"/>
                </a:cubicBezTo>
                <a:cubicBezTo>
                  <a:pt x="4148396" y="123000"/>
                  <a:pt x="9408857" y="-96860"/>
                  <a:pt x="15149812" y="0"/>
                </a:cubicBezTo>
                <a:cubicBezTo>
                  <a:pt x="15650912" y="-34068"/>
                  <a:pt x="16168596" y="380920"/>
                  <a:pt x="16138071" y="988259"/>
                </a:cubicBezTo>
                <a:cubicBezTo>
                  <a:pt x="16141244" y="2298681"/>
                  <a:pt x="16232338" y="3687783"/>
                  <a:pt x="16138071" y="6303550"/>
                </a:cubicBezTo>
                <a:cubicBezTo>
                  <a:pt x="16053980" y="6879814"/>
                  <a:pt x="15590523" y="7274610"/>
                  <a:pt x="15149812" y="7291809"/>
                </a:cubicBezTo>
                <a:cubicBezTo>
                  <a:pt x="9296169" y="7131102"/>
                  <a:pt x="6727983" y="7331476"/>
                  <a:pt x="988259" y="7291809"/>
                </a:cubicBezTo>
                <a:cubicBezTo>
                  <a:pt x="418052" y="7286880"/>
                  <a:pt x="-97462" y="6805197"/>
                  <a:pt x="0" y="6303550"/>
                </a:cubicBezTo>
                <a:cubicBezTo>
                  <a:pt x="32216" y="4023540"/>
                  <a:pt x="57206" y="2926190"/>
                  <a:pt x="0" y="988259"/>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6000" dirty="0">
              <a:solidFill>
                <a:schemeClr val="tx1"/>
              </a:solidFill>
            </a:endParaRPr>
          </a:p>
        </p:txBody>
      </p:sp>
      <p:sp>
        <p:nvSpPr>
          <p:cNvPr id="36" name="TextBox 35">
            <a:extLst>
              <a:ext uri="{FF2B5EF4-FFF2-40B4-BE49-F238E27FC236}">
                <a16:creationId xmlns:a16="http://schemas.microsoft.com/office/drawing/2014/main" id="{00E4350C-806A-4BBC-9339-BA4EE5FA251D}"/>
              </a:ext>
            </a:extLst>
          </p:cNvPr>
          <p:cNvSpPr txBox="1"/>
          <p:nvPr/>
        </p:nvSpPr>
        <p:spPr>
          <a:xfrm>
            <a:off x="2776315" y="2744878"/>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7" name="Picture 36">
            <a:extLst>
              <a:ext uri="{FF2B5EF4-FFF2-40B4-BE49-F238E27FC236}">
                <a16:creationId xmlns:a16="http://schemas.microsoft.com/office/drawing/2014/main" id="{4E9C16A6-D099-4F44-B389-2C2568232673}"/>
              </a:ext>
            </a:extLst>
          </p:cNvPr>
          <p:cNvPicPr>
            <a:picLocks noChangeAspect="1"/>
          </p:cNvPicPr>
          <p:nvPr/>
        </p:nvPicPr>
        <p:blipFill>
          <a:blip r:embed="rId6"/>
          <a:stretch>
            <a:fillRect/>
          </a:stretch>
        </p:blipFill>
        <p:spPr>
          <a:xfrm rot="737208" flipH="1">
            <a:off x="785128" y="2782801"/>
            <a:ext cx="1742251" cy="1742251"/>
          </a:xfrm>
          <a:prstGeom prst="rect">
            <a:avLst/>
          </a:prstGeom>
        </p:spPr>
      </p:pic>
      <p:sp>
        <p:nvSpPr>
          <p:cNvPr id="38" name="TextBox 37">
            <a:extLst>
              <a:ext uri="{FF2B5EF4-FFF2-40B4-BE49-F238E27FC236}">
                <a16:creationId xmlns:a16="http://schemas.microsoft.com/office/drawing/2014/main" id="{E36AE971-E8B7-4BA8-ACC0-CF95324C4419}"/>
              </a:ext>
            </a:extLst>
          </p:cNvPr>
          <p:cNvSpPr txBox="1"/>
          <p:nvPr/>
        </p:nvSpPr>
        <p:spPr>
          <a:xfrm>
            <a:off x="2765469" y="4283263"/>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9" name="Picture 38">
            <a:extLst>
              <a:ext uri="{FF2B5EF4-FFF2-40B4-BE49-F238E27FC236}">
                <a16:creationId xmlns:a16="http://schemas.microsoft.com/office/drawing/2014/main" id="{EB07C72F-DB17-4ABC-93EA-8CF58A996063}"/>
              </a:ext>
            </a:extLst>
          </p:cNvPr>
          <p:cNvPicPr>
            <a:picLocks noChangeAspect="1"/>
          </p:cNvPicPr>
          <p:nvPr/>
        </p:nvPicPr>
        <p:blipFill>
          <a:blip r:embed="rId6"/>
          <a:stretch>
            <a:fillRect/>
          </a:stretch>
        </p:blipFill>
        <p:spPr>
          <a:xfrm rot="737208" flipH="1">
            <a:off x="774282" y="4321186"/>
            <a:ext cx="1742251" cy="1742251"/>
          </a:xfrm>
          <a:prstGeom prst="rect">
            <a:avLst/>
          </a:prstGeom>
        </p:spPr>
      </p:pic>
      <p:sp>
        <p:nvSpPr>
          <p:cNvPr id="40" name="TextBox 39">
            <a:extLst>
              <a:ext uri="{FF2B5EF4-FFF2-40B4-BE49-F238E27FC236}">
                <a16:creationId xmlns:a16="http://schemas.microsoft.com/office/drawing/2014/main" id="{CD42E7EC-DD40-49FD-84F2-565A3186CCF9}"/>
              </a:ext>
            </a:extLst>
          </p:cNvPr>
          <p:cNvSpPr txBox="1"/>
          <p:nvPr/>
        </p:nvSpPr>
        <p:spPr>
          <a:xfrm>
            <a:off x="2765469" y="6011764"/>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1" name="Picture 40">
            <a:extLst>
              <a:ext uri="{FF2B5EF4-FFF2-40B4-BE49-F238E27FC236}">
                <a16:creationId xmlns:a16="http://schemas.microsoft.com/office/drawing/2014/main" id="{2AD26FFE-FFEB-4D29-BDCC-7A73A1073A35}"/>
              </a:ext>
            </a:extLst>
          </p:cNvPr>
          <p:cNvPicPr>
            <a:picLocks noChangeAspect="1"/>
          </p:cNvPicPr>
          <p:nvPr/>
        </p:nvPicPr>
        <p:blipFill>
          <a:blip r:embed="rId6"/>
          <a:stretch>
            <a:fillRect/>
          </a:stretch>
        </p:blipFill>
        <p:spPr>
          <a:xfrm rot="737208" flipH="1">
            <a:off x="774282" y="6049687"/>
            <a:ext cx="1742251" cy="1742251"/>
          </a:xfrm>
          <a:prstGeom prst="rect">
            <a:avLst/>
          </a:prstGeom>
        </p:spPr>
      </p:pic>
      <p:sp>
        <p:nvSpPr>
          <p:cNvPr id="42" name="TextBox 41">
            <a:extLst>
              <a:ext uri="{FF2B5EF4-FFF2-40B4-BE49-F238E27FC236}">
                <a16:creationId xmlns:a16="http://schemas.microsoft.com/office/drawing/2014/main" id="{3C296A25-14C4-4A52-A7E3-C905FEE31D58}"/>
              </a:ext>
            </a:extLst>
          </p:cNvPr>
          <p:cNvSpPr txBox="1"/>
          <p:nvPr/>
        </p:nvSpPr>
        <p:spPr>
          <a:xfrm>
            <a:off x="2776315" y="7741916"/>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3" name="Picture 42">
            <a:extLst>
              <a:ext uri="{FF2B5EF4-FFF2-40B4-BE49-F238E27FC236}">
                <a16:creationId xmlns:a16="http://schemas.microsoft.com/office/drawing/2014/main" id="{1F206FED-A9B7-4E5C-B559-DC12033D6C3D}"/>
              </a:ext>
            </a:extLst>
          </p:cNvPr>
          <p:cNvPicPr>
            <a:picLocks noChangeAspect="1"/>
          </p:cNvPicPr>
          <p:nvPr/>
        </p:nvPicPr>
        <p:blipFill>
          <a:blip r:embed="rId6"/>
          <a:stretch>
            <a:fillRect/>
          </a:stretch>
        </p:blipFill>
        <p:spPr>
          <a:xfrm rot="737208" flipH="1">
            <a:off x="785128" y="7779839"/>
            <a:ext cx="1742251" cy="1742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wipe(left)">
                                      <p:cBhvr>
                                        <p:cTn id="17" dur="500"/>
                                        <p:tgtEl>
                                          <p:spTgt spid="3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wipe(left)">
                                      <p:cBhvr>
                                        <p:cTn id="25" dur="500"/>
                                        <p:tgtEl>
                                          <p:spTgt spid="3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left)">
                                      <p:cBhvr>
                                        <p:cTn id="33" dur="500"/>
                                        <p:tgtEl>
                                          <p:spTgt spid="4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2">
                                            <p:txEl>
                                              <p:pRg st="0" end="0"/>
                                            </p:txEl>
                                          </p:spTgt>
                                        </p:tgtEl>
                                        <p:attrNameLst>
                                          <p:attrName>style.visibility</p:attrName>
                                        </p:attrNameLst>
                                      </p:cBhvr>
                                      <p:to>
                                        <p:strVal val="visible"/>
                                      </p:to>
                                    </p:set>
                                    <p:animEffect transition="in" filter="wipe(left)">
                                      <p:cBhvr>
                                        <p:cTn id="41"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P spid="38" grpId="0" uiExpand="1" build="p"/>
      <p:bldP spid="40" grpId="0" uiExpand="1" build="p"/>
      <p:bldP spid="4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sp>
        <p:nvSpPr>
          <p:cNvPr id="21" name="TextBox 20">
            <a:extLst>
              <a:ext uri="{FF2B5EF4-FFF2-40B4-BE49-F238E27FC236}">
                <a16:creationId xmlns:a16="http://schemas.microsoft.com/office/drawing/2014/main" id="{2CA0491A-C16E-4B53-B9D8-88D6298006E1}"/>
              </a:ext>
            </a:extLst>
          </p:cNvPr>
          <p:cNvSpPr txBox="1"/>
          <p:nvPr/>
        </p:nvSpPr>
        <p:spPr>
          <a:xfrm>
            <a:off x="7778202" y="2617627"/>
            <a:ext cx="7082996" cy="3417282"/>
          </a:xfrm>
          <a:prstGeom prst="rect">
            <a:avLst/>
          </a:prstGeom>
          <a:noFill/>
        </p:spPr>
        <p:txBody>
          <a:bodyPr wrap="square" rtlCol="0">
            <a:spAutoFit/>
          </a:bodyPr>
          <a:lstStyle/>
          <a:p>
            <a:pPr algn="ctr">
              <a:lnSpc>
                <a:spcPct val="130000"/>
              </a:lnSpc>
            </a:pP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381001" y="1028701"/>
            <a:ext cx="17115992" cy="8534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52977">
              <a:defRPr/>
            </a:pPr>
            <a:r>
              <a:rPr lang="en-US" sz="3600" b="1" dirty="0">
                <a:solidFill>
                  <a:srgbClr val="FF0000"/>
                </a:solidFill>
                <a:latin typeface="Times New Roman" panose="02020603050405020304" pitchFamily="18" charset="0"/>
                <a:cs typeface="Times New Roman" panose="02020603050405020304" pitchFamily="18" charset="0"/>
                <a:sym typeface="Arial"/>
              </a:rPr>
              <a:t>BÀI SOẠN CỦA EM LAN H</a:t>
            </a:r>
            <a:r>
              <a:rPr lang="vi-VN" sz="3600" b="1" dirty="0">
                <a:solidFill>
                  <a:srgbClr val="FF0000"/>
                </a:solidFill>
                <a:latin typeface="Times New Roman" panose="02020603050405020304" pitchFamily="18" charset="0"/>
                <a:cs typeface="Times New Roman" panose="02020603050405020304" pitchFamily="18" charset="0"/>
                <a:sym typeface="Arial"/>
              </a:rPr>
              <a:t>ƯƠN</a:t>
            </a:r>
            <a:r>
              <a:rPr lang="en-US" sz="3600" b="1" dirty="0">
                <a:solidFill>
                  <a:srgbClr val="FF0000"/>
                </a:solidFill>
                <a:latin typeface="Times New Roman" panose="02020603050405020304" pitchFamily="18" charset="0"/>
                <a:cs typeface="Times New Roman" panose="02020603050405020304" pitchFamily="18" charset="0"/>
                <a:sym typeface="Arial"/>
              </a:rPr>
              <a:t>G – 035.447.3852</a:t>
            </a:r>
          </a:p>
          <a:p>
            <a:pPr algn="ctr" defTabSz="1252977">
              <a:defRPr/>
            </a:pPr>
            <a:r>
              <a:rPr lang="en-US" sz="3600" b="1">
                <a:solidFill>
                  <a:srgbClr val="FF0000"/>
                </a:solidFill>
                <a:latin typeface="Times New Roman" panose="02020603050405020304" pitchFamily="18" charset="0"/>
                <a:cs typeface="Times New Roman" panose="02020603050405020304" pitchFamily="18" charset="0"/>
                <a:sym typeface="Arial"/>
              </a:rPr>
              <a:t>QUÝ </a:t>
            </a:r>
            <a:r>
              <a:rPr lang="en-US" sz="3600" b="1" dirty="0">
                <a:solidFill>
                  <a:srgbClr val="FF0000"/>
                </a:solidFill>
                <a:latin typeface="Times New Roman" panose="02020603050405020304" pitchFamily="18" charset="0"/>
                <a:cs typeface="Times New Roman" panose="02020603050405020304" pitchFamily="18" charset="0"/>
                <a:sym typeface="Arial"/>
              </a:rPr>
              <a:t>THẦY/ CÔ </a:t>
            </a:r>
            <a:r>
              <a:rPr lang="en-US" sz="6600" b="1">
                <a:solidFill>
                  <a:prstClr val="black"/>
                </a:solidFill>
                <a:latin typeface="Times New Roman" panose="02020603050405020304" pitchFamily="18" charset="0"/>
                <a:cs typeface="Times New Roman" panose="02020603050405020304" pitchFamily="18" charset="0"/>
                <a:sym typeface="Arial"/>
              </a:rPr>
              <a:t>KHÔNG GỬI BÀI </a:t>
            </a:r>
            <a:r>
              <a:rPr lang="en-US" sz="3600" b="1">
                <a:solidFill>
                  <a:srgbClr val="FF0000"/>
                </a:solidFill>
                <a:latin typeface="Times New Roman" panose="02020603050405020304" pitchFamily="18" charset="0"/>
                <a:cs typeface="Times New Roman" panose="02020603050405020304" pitchFamily="18" charset="0"/>
                <a:sym typeface="Arial"/>
              </a:rPr>
              <a:t>VÀO </a:t>
            </a:r>
            <a:r>
              <a:rPr lang="en-US" sz="3600" b="1" dirty="0">
                <a:solidFill>
                  <a:srgbClr val="FF0000"/>
                </a:solidFill>
                <a:latin typeface="Times New Roman" panose="02020603050405020304" pitchFamily="18" charset="0"/>
                <a:cs typeface="Times New Roman" panose="02020603050405020304" pitchFamily="18" charset="0"/>
                <a:sym typeface="Arial"/>
              </a:rPr>
              <a:t>CÁC </a:t>
            </a:r>
            <a:r>
              <a:rPr lang="en-US" sz="6000" b="1" dirty="0">
                <a:solidFill>
                  <a:srgbClr val="002060"/>
                </a:solidFill>
                <a:latin typeface="Times New Roman" panose="02020603050405020304" pitchFamily="18" charset="0"/>
                <a:cs typeface="Times New Roman" panose="02020603050405020304" pitchFamily="18" charset="0"/>
                <a:sym typeface="Arial"/>
              </a:rPr>
              <a:t>HỘI NHÓM ZALO HAY FB, CÁC WEB</a:t>
            </a:r>
            <a:r>
              <a:rPr lang="en-US" sz="6000" b="1">
                <a:solidFill>
                  <a:srgbClr val="002060"/>
                </a:solidFill>
                <a:latin typeface="Times New Roman" panose="02020603050405020304" pitchFamily="18" charset="0"/>
                <a:cs typeface="Times New Roman" panose="02020603050405020304" pitchFamily="18" charset="0"/>
                <a:sym typeface="Arial"/>
              </a:rPr>
              <a:t>..... </a:t>
            </a:r>
            <a:endParaRPr lang="en-US" sz="6000" b="1" dirty="0">
              <a:solidFill>
                <a:srgbClr val="002060"/>
              </a:solidFill>
              <a:latin typeface="Times New Roman" panose="02020603050405020304" pitchFamily="18" charset="0"/>
              <a:cs typeface="Times New Roman" panose="02020603050405020304" pitchFamily="18" charset="0"/>
              <a:sym typeface="Arial"/>
            </a:endParaRPr>
          </a:p>
          <a:p>
            <a:pPr algn="ctr" defTabSz="1252977">
              <a:defRPr/>
            </a:pPr>
            <a:r>
              <a:rPr lang="en-US" sz="4199" b="1">
                <a:solidFill>
                  <a:srgbClr val="00B0F0"/>
                </a:solidFill>
                <a:latin typeface="Times New Roman" panose="02020603050405020304" pitchFamily="18" charset="0"/>
                <a:cs typeface="Times New Roman" panose="02020603050405020304" pitchFamily="18" charset="0"/>
                <a:sym typeface="Arial"/>
              </a:rPr>
              <a:t>EM </a:t>
            </a:r>
            <a:r>
              <a:rPr lang="en-US" sz="4199" b="1" dirty="0">
                <a:solidFill>
                  <a:srgbClr val="00B0F0"/>
                </a:solidFill>
                <a:latin typeface="Times New Roman" panose="02020603050405020304" pitchFamily="18" charset="0"/>
                <a:cs typeface="Times New Roman" panose="02020603050405020304" pitchFamily="18" charset="0"/>
                <a:sym typeface="Arial"/>
              </a:rPr>
              <a:t>CHỈ GIAO DỊCH BẰNG </a:t>
            </a:r>
            <a:r>
              <a:rPr lang="en-US" sz="4800" b="1" dirty="0">
                <a:solidFill>
                  <a:srgbClr val="00B0F0"/>
                </a:solidFill>
                <a:latin typeface="Times New Roman" panose="02020603050405020304" pitchFamily="18" charset="0"/>
                <a:cs typeface="Times New Roman" panose="02020603050405020304" pitchFamily="18" charset="0"/>
                <a:sym typeface="Arial"/>
              </a:rPr>
              <a:t>DUY NHẤT 1 NICK FB :</a:t>
            </a:r>
            <a:r>
              <a:rPr lang="en-US" sz="4199" b="1" dirty="0">
                <a:solidFill>
                  <a:srgbClr val="00B0F0"/>
                </a:solidFill>
                <a:latin typeface="Times New Roman" panose="02020603050405020304" pitchFamily="18" charset="0"/>
                <a:cs typeface="Times New Roman" panose="02020603050405020304" pitchFamily="18" charset="0"/>
                <a:sym typeface="Arial"/>
              </a:rPr>
              <a:t> LAN H</a:t>
            </a:r>
            <a:r>
              <a:rPr lang="vi-VN" sz="4199" b="1">
                <a:solidFill>
                  <a:srgbClr val="00B0F0"/>
                </a:solidFill>
                <a:latin typeface="Times New Roman" panose="02020603050405020304" pitchFamily="18" charset="0"/>
                <a:cs typeface="Times New Roman" panose="02020603050405020304" pitchFamily="18" charset="0"/>
                <a:sym typeface="Arial"/>
              </a:rPr>
              <a:t>Ư</a:t>
            </a:r>
            <a:r>
              <a:rPr lang="en-US" sz="4199" b="1">
                <a:solidFill>
                  <a:srgbClr val="00B0F0"/>
                </a:solidFill>
                <a:latin typeface="Times New Roman" panose="02020603050405020304" pitchFamily="18" charset="0"/>
                <a:cs typeface="Times New Roman" panose="02020603050405020304" pitchFamily="18" charset="0"/>
                <a:sym typeface="Arial"/>
              </a:rPr>
              <a:t>ƠNG. Lik Fb của em: </a:t>
            </a:r>
            <a:r>
              <a:rPr lang="en-US" sz="4199" b="1">
                <a:solidFill>
                  <a:srgbClr val="7030A0"/>
                </a:solidFill>
                <a:latin typeface="Times New Roman" panose="02020603050405020304" pitchFamily="18" charset="0"/>
                <a:cs typeface="Times New Roman" panose="02020603050405020304" pitchFamily="18" charset="0"/>
                <a:sym typeface="Arial"/>
              </a:rPr>
              <a:t>https://www.facebook.com/GADTLANHUONG0354473852) </a:t>
            </a:r>
          </a:p>
          <a:p>
            <a:pPr algn="ctr" defTabSz="1252977">
              <a:defRPr/>
            </a:pPr>
            <a:r>
              <a:rPr lang="en-US" sz="4199" b="1">
                <a:solidFill>
                  <a:srgbClr val="00B0F0"/>
                </a:solidFill>
                <a:latin typeface="Times New Roman" panose="02020603050405020304" pitchFamily="18" charset="0"/>
                <a:cs typeface="Times New Roman" panose="02020603050405020304" pitchFamily="18" charset="0"/>
                <a:sym typeface="Arial"/>
              </a:rPr>
              <a:t>VÀ </a:t>
            </a:r>
            <a:r>
              <a:rPr lang="en-US" sz="4199" b="1" dirty="0">
                <a:solidFill>
                  <a:srgbClr val="00B0F0"/>
                </a:solidFill>
                <a:latin typeface="Times New Roman" panose="02020603050405020304" pitchFamily="18" charset="0"/>
                <a:cs typeface="Times New Roman" panose="02020603050405020304" pitchFamily="18" charset="0"/>
                <a:sym typeface="Arial"/>
              </a:rPr>
              <a:t>ZALO LAN H</a:t>
            </a:r>
            <a:r>
              <a:rPr lang="vi-VN" sz="4199" b="1" dirty="0">
                <a:solidFill>
                  <a:srgbClr val="00B0F0"/>
                </a:solidFill>
                <a:latin typeface="Times New Roman" panose="02020603050405020304" pitchFamily="18" charset="0"/>
                <a:cs typeface="Times New Roman" panose="02020603050405020304" pitchFamily="18" charset="0"/>
                <a:sym typeface="Arial"/>
              </a:rPr>
              <a:t>Ư</a:t>
            </a:r>
            <a:r>
              <a:rPr lang="en-US" sz="4199" b="1" dirty="0">
                <a:solidFill>
                  <a:srgbClr val="00B0F0"/>
                </a:solidFill>
                <a:latin typeface="Times New Roman" panose="02020603050405020304" pitchFamily="18" charset="0"/>
                <a:cs typeface="Times New Roman" panose="02020603050405020304" pitchFamily="18" charset="0"/>
                <a:sym typeface="Arial"/>
              </a:rPr>
              <a:t>ƠNG SĐT </a:t>
            </a:r>
            <a:r>
              <a:rPr lang="en-US" sz="5603" b="1" dirty="0">
                <a:solidFill>
                  <a:srgbClr val="00B0F0"/>
                </a:solidFill>
                <a:latin typeface="Times New Roman" panose="02020603050405020304" pitchFamily="18" charset="0"/>
                <a:cs typeface="Times New Roman" panose="02020603050405020304" pitchFamily="18" charset="0"/>
                <a:sym typeface="Arial"/>
              </a:rPr>
              <a:t>0354473852</a:t>
            </a:r>
            <a:r>
              <a:rPr lang="en-US" sz="5603" b="1">
                <a:solidFill>
                  <a:srgbClr val="00B0F0"/>
                </a:solidFill>
                <a:latin typeface="Times New Roman" panose="02020603050405020304" pitchFamily="18" charset="0"/>
                <a:cs typeface="Times New Roman" panose="02020603050405020304" pitchFamily="18" charset="0"/>
                <a:sym typeface="Arial"/>
              </a:rPr>
              <a:t>.</a:t>
            </a:r>
            <a:r>
              <a:rPr lang="en-US" sz="4199" b="1">
                <a:solidFill>
                  <a:srgbClr val="00B0F0"/>
                </a:solidFill>
                <a:latin typeface="Times New Roman" panose="02020603050405020304" pitchFamily="18" charset="0"/>
                <a:cs typeface="Times New Roman" panose="02020603050405020304" pitchFamily="18" charset="0"/>
                <a:sym typeface="Arial"/>
              </a:rPr>
              <a:t> </a:t>
            </a:r>
          </a:p>
          <a:p>
            <a:pPr algn="ctr" defTabSz="1252977">
              <a:defRPr/>
            </a:pPr>
            <a:r>
              <a:rPr lang="en-US" sz="4199" b="1">
                <a:solidFill>
                  <a:srgbClr val="00B0F0"/>
                </a:solidFill>
                <a:latin typeface="Times New Roman" panose="02020603050405020304" pitchFamily="18" charset="0"/>
                <a:cs typeface="Times New Roman" panose="02020603050405020304" pitchFamily="18" charset="0"/>
                <a:sym typeface="Arial"/>
              </a:rPr>
              <a:t>MỌI </a:t>
            </a:r>
            <a:r>
              <a:rPr lang="en-US" sz="4199" b="1" dirty="0">
                <a:solidFill>
                  <a:srgbClr val="00B0F0"/>
                </a:solidFill>
                <a:latin typeface="Times New Roman" panose="02020603050405020304" pitchFamily="18" charset="0"/>
                <a:cs typeface="Times New Roman" panose="02020603050405020304" pitchFamily="18" charset="0"/>
                <a:sym typeface="Arial"/>
              </a:rPr>
              <a:t>GIAO DỊCH BẰNG NICK KHÁC ĐỀU LÀ MẠO DANH EM VÀ LỪA ĐẢO Ạ!</a:t>
            </a:r>
          </a:p>
          <a:p>
            <a:pPr algn="ctr" defTabSz="1252977">
              <a:defRPr/>
            </a:pPr>
            <a:endParaRPr lang="en-US" sz="3600" b="1" dirty="0">
              <a:solidFill>
                <a:srgbClr val="FF0000"/>
              </a:solidFill>
              <a:latin typeface="Times New Roman" panose="02020603050405020304" pitchFamily="18" charset="0"/>
              <a:cs typeface="Times New Roman" panose="02020603050405020304" pitchFamily="18" charset="0"/>
              <a:sym typeface="Arial"/>
            </a:endParaRPr>
          </a:p>
          <a:p>
            <a:pPr algn="ctr" defTabSz="1252977">
              <a:defRPr/>
            </a:pPr>
            <a:r>
              <a:rPr lang="en-US" sz="3600" b="1" dirty="0">
                <a:solidFill>
                  <a:srgbClr val="FF0000"/>
                </a:solidFill>
                <a:latin typeface="Times New Roman" panose="02020603050405020304" pitchFamily="18" charset="0"/>
                <a:cs typeface="Times New Roman" panose="02020603050405020304" pitchFamily="18" charset="0"/>
                <a:sym typeface="Arial"/>
              </a:rPr>
              <a:t>EM XIN CHÂN THÀNH CẢM </a:t>
            </a:r>
            <a:r>
              <a:rPr lang="vi-VN" sz="3600" b="1" dirty="0">
                <a:solidFill>
                  <a:srgbClr val="FF0000"/>
                </a:solidFill>
                <a:latin typeface="Times New Roman" panose="02020603050405020304" pitchFamily="18" charset="0"/>
                <a:cs typeface="Times New Roman" panose="02020603050405020304" pitchFamily="18" charset="0"/>
                <a:sym typeface="Arial"/>
              </a:rPr>
              <a:t>Ơ</a:t>
            </a:r>
            <a:r>
              <a:rPr lang="en-US" sz="3600" b="1" dirty="0">
                <a:solidFill>
                  <a:srgbClr val="FF0000"/>
                </a:solidFill>
                <a:latin typeface="Times New Roman" panose="02020603050405020304" pitchFamily="18" charset="0"/>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4" y="723905"/>
            <a:ext cx="1662215" cy="164559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381001" y="1028701"/>
            <a:ext cx="17115992" cy="8534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52977">
              <a:defRPr/>
            </a:pPr>
            <a:endParaRPr lang="en-US" sz="4001"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4" y="723905"/>
            <a:ext cx="1662215" cy="164559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10287000" y="1546702"/>
            <a:ext cx="5562600" cy="777683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912781" y="2369498"/>
            <a:ext cx="8456201" cy="6370975"/>
          </a:xfrm>
          <a:prstGeom prst="rect">
            <a:avLst/>
          </a:prstGeom>
          <a:noFill/>
        </p:spPr>
        <p:txBody>
          <a:bodyPr wrap="square" rtlCol="0">
            <a:spAutoFit/>
          </a:bodyPr>
          <a:lstStyle/>
          <a:p>
            <a:pPr algn="ctr" defTabSz="1252977">
              <a:defRPr/>
            </a:pPr>
            <a:r>
              <a:rPr lang="en-US" sz="7200" b="1">
                <a:solidFill>
                  <a:srgbClr val="FF0000"/>
                </a:solidFill>
                <a:latin typeface="Times New Roman" panose="02020603050405020304" pitchFamily="18" charset="0"/>
                <a:cs typeface="Times New Roman" panose="02020603050405020304" pitchFamily="18" charset="0"/>
                <a:sym typeface="Arial"/>
              </a:rPr>
              <a:t>LAN H</a:t>
            </a:r>
            <a:r>
              <a:rPr lang="vi-VN" sz="7200" b="1">
                <a:solidFill>
                  <a:srgbClr val="FF0000"/>
                </a:solidFill>
                <a:latin typeface="Times New Roman" panose="02020603050405020304" pitchFamily="18" charset="0"/>
                <a:cs typeface="Times New Roman" panose="02020603050405020304" pitchFamily="18" charset="0"/>
                <a:sym typeface="Arial"/>
              </a:rPr>
              <a:t>Ư</a:t>
            </a:r>
            <a:r>
              <a:rPr lang="en-US" sz="7200" b="1">
                <a:solidFill>
                  <a:srgbClr val="FF0000"/>
                </a:solidFill>
                <a:latin typeface="Times New Roman" panose="02020603050405020304" pitchFamily="18" charset="0"/>
                <a:cs typeface="Times New Roman" panose="02020603050405020304" pitchFamily="18" charset="0"/>
                <a:sym typeface="Arial"/>
              </a:rPr>
              <a:t>ƠNG : </a:t>
            </a:r>
            <a:r>
              <a:rPr lang="en-US" sz="9600" b="1">
                <a:solidFill>
                  <a:srgbClr val="FF0000"/>
                </a:solidFill>
                <a:latin typeface="Times New Roman" panose="02020603050405020304" pitchFamily="18" charset="0"/>
                <a:cs typeface="Times New Roman" panose="02020603050405020304" pitchFamily="18" charset="0"/>
                <a:sym typeface="Arial"/>
              </a:rPr>
              <a:t>0354473852</a:t>
            </a:r>
          </a:p>
          <a:p>
            <a:pPr algn="ctr" defTabSz="1252977">
              <a:defRPr/>
            </a:pPr>
            <a:r>
              <a:rPr lang="en-US" sz="6000" b="1">
                <a:solidFill>
                  <a:srgbClr val="0070C0"/>
                </a:solidFill>
                <a:latin typeface="Times New Roman" panose="02020603050405020304" pitchFamily="18" charset="0"/>
                <a:cs typeface="Times New Roman" panose="02020603050405020304" pitchFamily="18" charset="0"/>
                <a:sym typeface="Arial"/>
              </a:rPr>
              <a:t>NHẬN SOẠN BÀI LẺ PPT LÊN TIẾT, THI  CỦA TẤT CẢ CÁC BỘ SÁCH LỚP 1-2-3-4-5 </a:t>
            </a:r>
            <a:endParaRPr lang="en-US" sz="4001" b="1"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Ấn tượng nhà rông Kon K'lor - Niềm kiêu hãnh của người Tây Nguyên">
            <a:hlinkClick r:id="" action="ppaction://media"/>
            <a:extLst>
              <a:ext uri="{FF2B5EF4-FFF2-40B4-BE49-F238E27FC236}">
                <a16:creationId xmlns:a16="http://schemas.microsoft.com/office/drawing/2014/main" id="{A868DB04-5D38-7064-51C6-FDF837B9E6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654"/>
            <a:ext cx="18314052" cy="10301654"/>
          </a:xfrm>
          <a:prstGeom prst="rect">
            <a:avLst/>
          </a:prstGeom>
        </p:spPr>
      </p:pic>
    </p:spTree>
    <p:extLst>
      <p:ext uri="{BB962C8B-B14F-4D97-AF65-F5344CB8AC3E}">
        <p14:creationId xmlns:p14="http://schemas.microsoft.com/office/powerpoint/2010/main" val="362127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572000" y="419100"/>
            <a:ext cx="10480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lumMod val="10000"/>
                  </a:prstClr>
                </a:solidFill>
                <a:effectLst/>
                <a:uLnTx/>
                <a:uFillTx/>
                <a:latin typeface="UTM Edwardian" panose="02040603050506020204" pitchFamily="18" charset="0"/>
                <a:ea typeface="+mn-ea"/>
                <a:cs typeface="+mn-cs"/>
              </a:rPr>
              <a:t>Thứ</a:t>
            </a:r>
            <a:r>
              <a:rPr kumimoji="0" lang="en-US" sz="6000" b="1" i="0" u="none" strike="noStrike" kern="1200" cap="none" spc="0" normalizeH="0" baseline="0" noProof="0" dirty="0">
                <a:ln>
                  <a:noFill/>
                </a:ln>
                <a:solidFill>
                  <a:prstClr val="white">
                    <a:lumMod val="10000"/>
                  </a:prstClr>
                </a:solidFill>
                <a:effectLst/>
                <a:uLnTx/>
                <a:uFillTx/>
                <a:latin typeface="UTM Edwardian" panose="02040603050506020204" pitchFamily="18" charset="0"/>
                <a:ea typeface="+mn-ea"/>
                <a:cs typeface="+mn-cs"/>
              </a:rPr>
              <a:t> … </a:t>
            </a:r>
            <a:r>
              <a:rPr kumimoji="0" lang="en-US" sz="6000" b="1" i="0" u="none" strike="noStrike" kern="1200" cap="none" spc="0" normalizeH="0" baseline="0" noProof="0" dirty="0" err="1">
                <a:ln>
                  <a:noFill/>
                </a:ln>
                <a:solidFill>
                  <a:prstClr val="white">
                    <a:lumMod val="10000"/>
                  </a:prstClr>
                </a:solidFill>
                <a:effectLst/>
                <a:uLnTx/>
                <a:uFillTx/>
                <a:latin typeface="UTM Edwardian" panose="02040603050506020204" pitchFamily="18" charset="0"/>
                <a:ea typeface="+mn-ea"/>
                <a:cs typeface="+mn-cs"/>
              </a:rPr>
              <a:t>ngày</a:t>
            </a:r>
            <a:r>
              <a:rPr kumimoji="0" lang="en-US" sz="6000" b="1" i="0" u="none" strike="noStrike" kern="1200" cap="none" spc="0" normalizeH="0" baseline="0" noProof="0" dirty="0">
                <a:ln>
                  <a:noFill/>
                </a:ln>
                <a:solidFill>
                  <a:prstClr val="white">
                    <a:lumMod val="10000"/>
                  </a:prstClr>
                </a:solidFill>
                <a:effectLst/>
                <a:uLnTx/>
                <a:uFillTx/>
                <a:latin typeface="UTM Edwardian" panose="02040603050506020204" pitchFamily="18" charset="0"/>
                <a:ea typeface="+mn-ea"/>
                <a:cs typeface="+mn-cs"/>
              </a:rPr>
              <a:t> … </a:t>
            </a:r>
            <a:r>
              <a:rPr kumimoji="0" lang="en-US" sz="6000" b="1" i="0" u="none" strike="noStrike" kern="1200" cap="none" spc="0" normalizeH="0" baseline="0" noProof="0" dirty="0" err="1">
                <a:ln>
                  <a:noFill/>
                </a:ln>
                <a:solidFill>
                  <a:prstClr val="white">
                    <a:lumMod val="10000"/>
                  </a:prstClr>
                </a:solidFill>
                <a:effectLst/>
                <a:uLnTx/>
                <a:uFillTx/>
                <a:latin typeface="UTM Edwardian" panose="02040603050506020204" pitchFamily="18" charset="0"/>
                <a:ea typeface="+mn-ea"/>
                <a:cs typeface="+mn-cs"/>
              </a:rPr>
              <a:t>tháng</a:t>
            </a:r>
            <a:r>
              <a:rPr kumimoji="0" lang="en-US" sz="6000" b="1" i="0" u="none" strike="noStrike" kern="1200" cap="none" spc="0" normalizeH="0" baseline="0" noProof="0" dirty="0">
                <a:ln>
                  <a:noFill/>
                </a:ln>
                <a:solidFill>
                  <a:prstClr val="white">
                    <a:lumMod val="10000"/>
                  </a:prstClr>
                </a:solidFill>
                <a:effectLst/>
                <a:uLnTx/>
                <a:uFillTx/>
                <a:latin typeface="UTM Edwardian" panose="02040603050506020204" pitchFamily="18" charset="0"/>
                <a:ea typeface="+mn-ea"/>
                <a:cs typeface="+mn-cs"/>
              </a:rPr>
              <a:t> … </a:t>
            </a:r>
            <a:r>
              <a:rPr kumimoji="0" lang="en-US" sz="6000" b="1" i="0" u="none" strike="noStrike" kern="1200" cap="none" spc="0" normalizeH="0" baseline="0" noProof="0" dirty="0" err="1">
                <a:ln>
                  <a:noFill/>
                </a:ln>
                <a:solidFill>
                  <a:prstClr val="white">
                    <a:lumMod val="10000"/>
                  </a:prstClr>
                </a:solidFill>
                <a:effectLst/>
                <a:uLnTx/>
                <a:uFillTx/>
                <a:latin typeface="UTM Edwardian" panose="02040603050506020204" pitchFamily="18" charset="0"/>
                <a:ea typeface="+mn-ea"/>
                <a:cs typeface="+mn-cs"/>
              </a:rPr>
              <a:t>năm</a:t>
            </a:r>
            <a:r>
              <a:rPr kumimoji="0" lang="en-US" sz="6000" b="1" i="0" u="none" strike="noStrike" kern="1200" cap="none" spc="0" normalizeH="0" baseline="0" noProof="0" dirty="0">
                <a:ln>
                  <a:noFill/>
                </a:ln>
                <a:solidFill>
                  <a:prstClr val="white">
                    <a:lumMod val="10000"/>
                  </a:prstClr>
                </a:solidFill>
                <a:effectLst/>
                <a:uLnTx/>
                <a:uFillTx/>
                <a:latin typeface="UTM Edwardian" panose="02040603050506020204" pitchFamily="18" charset="0"/>
                <a:ea typeface="+mn-ea"/>
                <a:cs typeface="+mn-cs"/>
              </a:rPr>
              <a:t> …</a:t>
            </a:r>
          </a:p>
        </p:txBody>
      </p:sp>
      <p:sp>
        <p:nvSpPr>
          <p:cNvPr id="15" name="TextBox 14">
            <a:extLst>
              <a:ext uri="{FF2B5EF4-FFF2-40B4-BE49-F238E27FC236}">
                <a16:creationId xmlns:a16="http://schemas.microsoft.com/office/drawing/2014/main" id="{0F450834-03E3-4AF3-90D1-0B4D0EBAC817}"/>
              </a:ext>
            </a:extLst>
          </p:cNvPr>
          <p:cNvSpPr txBox="1"/>
          <p:nvPr/>
        </p:nvSpPr>
        <p:spPr>
          <a:xfrm>
            <a:off x="6437787" y="1339196"/>
            <a:ext cx="63581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Tiếng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rPr>
              <a:t>Việt</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UTM Cookies" panose="02040603050506020204" pitchFamily="18" charset="0"/>
              <a:ea typeface="+mn-ea"/>
              <a:cs typeface="+mn-cs"/>
            </a:endParaRPr>
          </a:p>
        </p:txBody>
      </p:sp>
      <p:sp>
        <p:nvSpPr>
          <p:cNvPr id="16" name="TextBox 15">
            <a:extLst>
              <a:ext uri="{FF2B5EF4-FFF2-40B4-BE49-F238E27FC236}">
                <a16:creationId xmlns:a16="http://schemas.microsoft.com/office/drawing/2014/main" id="{7A365003-CC05-4549-B953-83D687C3EA1E}"/>
              </a:ext>
            </a:extLst>
          </p:cNvPr>
          <p:cNvSpPr txBox="1"/>
          <p:nvPr/>
        </p:nvSpPr>
        <p:spPr>
          <a:xfrm>
            <a:off x="6527579" y="2005832"/>
            <a:ext cx="617855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ea typeface="+mn-ea"/>
                <a:cs typeface="+mn-cs"/>
              </a:rPr>
              <a:t>Bài</a:t>
            </a:r>
            <a:r>
              <a:rPr kumimoji="0" lang="en-US" sz="60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vi-VN" sz="60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ea typeface="+mn-ea"/>
                <a:cs typeface="+mn-cs"/>
              </a:rPr>
              <a:t>6</a:t>
            </a:r>
            <a:endParaRPr kumimoji="0" lang="en-US" sz="60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sp>
        <p:nvSpPr>
          <p:cNvPr id="20" name="TextBox 19">
            <a:extLst>
              <a:ext uri="{FF2B5EF4-FFF2-40B4-BE49-F238E27FC236}">
                <a16:creationId xmlns:a16="http://schemas.microsoft.com/office/drawing/2014/main" id="{CA3AD693-41BD-45BB-8C58-4EDC75CB9EB1}"/>
              </a:ext>
            </a:extLst>
          </p:cNvPr>
          <p:cNvSpPr txBox="1"/>
          <p:nvPr/>
        </p:nvSpPr>
        <p:spPr>
          <a:xfrm>
            <a:off x="4630994" y="3213999"/>
            <a:ext cx="12874939" cy="75713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5400"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rPr>
              <a:t>NGÔI NHÀ CHUNG CỦA BUÔN LÀNG </a:t>
            </a:r>
            <a:endParaRPr kumimoji="0" lang="vi-VN" sz="54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4BACC6">
                    <a:lumMod val="60000"/>
                    <a:lumOff val="40000"/>
                  </a:srgbClr>
                </a:outerShd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426180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21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6">
                                            <p:txEl>
                                              <p:pRg st="0" end="0"/>
                                            </p:txEl>
                                          </p:spTgt>
                                        </p:tgtEl>
                                      </p:cBhvr>
                                    </p:animEffect>
                                  </p:childTnLst>
                                </p:cTn>
                              </p:par>
                            </p:childTnLst>
                          </p:cTn>
                        </p:par>
                        <p:par>
                          <p:cTn id="24" fill="hold">
                            <p:stCondLst>
                              <p:cond delay="275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34" presetClass="emph" presetSubtype="0" fill="hold" grpId="1" nodeType="withEffect">
                                  <p:stCondLst>
                                    <p:cond delay="0"/>
                                  </p:stCondLst>
                                  <p:iterate type="lt">
                                    <p:tmPct val="10000"/>
                                  </p:iterate>
                                  <p:childTnLst>
                                    <p:animMotion origin="layout" path="M 1.66667E-6 1.60494E-6 L 1.66667E-6 -0.07222 " pathEditMode="relative" rAng="0" ptsTypes="AA">
                                      <p:cBhvr>
                                        <p:cTn id="29" dur="250" accel="50000" decel="50000" autoRev="1" fill="hold">
                                          <p:stCondLst>
                                            <p:cond delay="0"/>
                                          </p:stCondLst>
                                        </p:cTn>
                                        <p:tgtEl>
                                          <p:spTgt spid="20"/>
                                        </p:tgtEl>
                                        <p:attrNameLst>
                                          <p:attrName>ppt_x</p:attrName>
                                          <p:attrName>ppt_y</p:attrName>
                                        </p:attrNameLst>
                                      </p:cBhvr>
                                      <p:rCtr x="0" y="-3611"/>
                                    </p:animMotion>
                                    <p:animRot by="1500000">
                                      <p:cBhvr>
                                        <p:cTn id="30" dur="125" fill="hold">
                                          <p:stCondLst>
                                            <p:cond delay="0"/>
                                          </p:stCondLst>
                                        </p:cTn>
                                        <p:tgtEl>
                                          <p:spTgt spid="20"/>
                                        </p:tgtEl>
                                        <p:attrNameLst>
                                          <p:attrName>r</p:attrName>
                                        </p:attrNameLst>
                                      </p:cBhvr>
                                    </p:animRot>
                                    <p:animRot by="-1500000">
                                      <p:cBhvr>
                                        <p:cTn id="31" dur="125" fill="hold">
                                          <p:stCondLst>
                                            <p:cond delay="125"/>
                                          </p:stCondLst>
                                        </p:cTn>
                                        <p:tgtEl>
                                          <p:spTgt spid="20"/>
                                        </p:tgtEl>
                                        <p:attrNameLst>
                                          <p:attrName>r</p:attrName>
                                        </p:attrNameLst>
                                      </p:cBhvr>
                                    </p:animRot>
                                    <p:animRot by="-1500000">
                                      <p:cBhvr>
                                        <p:cTn id="32" dur="125" fill="hold">
                                          <p:stCondLst>
                                            <p:cond delay="250"/>
                                          </p:stCondLst>
                                        </p:cTn>
                                        <p:tgtEl>
                                          <p:spTgt spid="20"/>
                                        </p:tgtEl>
                                        <p:attrNameLst>
                                          <p:attrName>r</p:attrName>
                                        </p:attrNameLst>
                                      </p:cBhvr>
                                    </p:animRot>
                                    <p:animRot by="1500000">
                                      <p:cBhvr>
                                        <p:cTn id="33"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build="allAtOnce"/>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5693C413-FCEC-4250-852D-70A7BBA405D1}"/>
              </a:ext>
            </a:extLst>
          </p:cNvPr>
          <p:cNvGrpSpPr/>
          <p:nvPr/>
        </p:nvGrpSpPr>
        <p:grpSpPr>
          <a:xfrm rot="1059586">
            <a:off x="5809533" y="2875794"/>
            <a:ext cx="4766572" cy="1097251"/>
            <a:chOff x="159959" y="912415"/>
            <a:chExt cx="6055113" cy="1097251"/>
          </a:xfrm>
        </p:grpSpPr>
        <p:sp>
          <p:nvSpPr>
            <p:cNvPr id="13" name="TextBox 12">
              <a:extLst>
                <a:ext uri="{FF2B5EF4-FFF2-40B4-BE49-F238E27FC236}">
                  <a16:creationId xmlns:a16="http://schemas.microsoft.com/office/drawing/2014/main" id="{E35773BB-F811-48B6-BF9A-8FE418A9AC27}"/>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8000" b="1" dirty="0">
                <a:ln w="127000">
                  <a:solidFill>
                    <a:schemeClr val="bg1"/>
                  </a:solidFill>
                </a:ln>
                <a:solidFill>
                  <a:srgbClr val="002060"/>
                </a:solidFill>
                <a:latin typeface="#9Slide05 Phobia" panose="02000506000000020003" pitchFamily="2" charset="0"/>
              </a:endParaRPr>
            </a:p>
          </p:txBody>
        </p:sp>
        <p:sp>
          <p:nvSpPr>
            <p:cNvPr id="14" name="TextBox 13">
              <a:extLst>
                <a:ext uri="{FF2B5EF4-FFF2-40B4-BE49-F238E27FC236}">
                  <a16:creationId xmlns:a16="http://schemas.microsoft.com/office/drawing/2014/main" id="{E1A1B362-B239-45F1-96DF-8EDD62087893}"/>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8000" b="1" dirty="0" err="1">
                  <a:solidFill>
                    <a:srgbClr val="002060"/>
                  </a:solidFill>
                  <a:latin typeface="#9Slide05 Phobia" panose="02000506000000020003" pitchFamily="2" charset="0"/>
                </a:rPr>
                <a:t>Hoạt</a:t>
              </a:r>
              <a:r>
                <a:rPr lang="en-US" sz="8000" b="1" dirty="0">
                  <a:solidFill>
                    <a:srgbClr val="002060"/>
                  </a:solidFill>
                  <a:latin typeface="#9Slide05 Phobia" panose="02000506000000020003" pitchFamily="2" charset="0"/>
                </a:rPr>
                <a:t>  </a:t>
              </a:r>
              <a:r>
                <a:rPr lang="en-US" sz="8000" b="1" dirty="0" err="1">
                  <a:solidFill>
                    <a:srgbClr val="002060"/>
                  </a:solidFill>
                  <a:latin typeface="#9Slide05 Phobia" panose="02000506000000020003" pitchFamily="2" charset="0"/>
                </a:rPr>
                <a:t>Động</a:t>
              </a:r>
              <a:endParaRPr lang="en-US" sz="8000" b="1" dirty="0">
                <a:solidFill>
                  <a:srgbClr val="002060"/>
                </a:solidFill>
                <a:latin typeface="#9Slide05 Phobia" panose="02000506000000020003" pitchFamily="2" charset="0"/>
              </a:endParaRPr>
            </a:p>
          </p:txBody>
        </p:sp>
      </p:grpSp>
      <p:sp>
        <p:nvSpPr>
          <p:cNvPr id="15" name="TextBox 14">
            <a:extLst>
              <a:ext uri="{FF2B5EF4-FFF2-40B4-BE49-F238E27FC236}">
                <a16:creationId xmlns:a16="http://schemas.microsoft.com/office/drawing/2014/main" id="{8BBE08E3-E6FF-4336-9E71-6046D4E66117}"/>
              </a:ext>
            </a:extLst>
          </p:cNvPr>
          <p:cNvSpPr txBox="1"/>
          <p:nvPr/>
        </p:nvSpPr>
        <p:spPr>
          <a:xfrm>
            <a:off x="3995018" y="3861060"/>
            <a:ext cx="9355130" cy="3626185"/>
          </a:xfrm>
          <a:prstGeom prst="rect">
            <a:avLst/>
          </a:prstGeom>
          <a:noFill/>
        </p:spPr>
        <p:txBody>
          <a:bodyPr wrap="square">
            <a:spAutoFit/>
          </a:bodyPr>
          <a:lstStyle/>
          <a:p>
            <a:pPr marL="432000" algn="ctr">
              <a:lnSpc>
                <a:spcPct val="15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lnSpc>
                <a:spcPct val="150000"/>
              </a:lnSpc>
            </a:pP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25E-6 -3.20988E-6 L 1.25E-6 -0.07222 " pathEditMode="relative" rAng="0" ptsTypes="AA">
                                      <p:cBhvr>
                                        <p:cTn id="13" dur="250" accel="50000" decel="50000" autoRev="1" fill="hold">
                                          <p:stCondLst>
                                            <p:cond delay="0"/>
                                          </p:stCondLst>
                                        </p:cTn>
                                        <p:tgtEl>
                                          <p:spTgt spid="15"/>
                                        </p:tgtEl>
                                        <p:attrNameLst>
                                          <p:attrName>ppt_x</p:attrName>
                                          <p:attrName>ppt_y</p:attrName>
                                        </p:attrNameLst>
                                      </p:cBhvr>
                                      <p:rCtr x="0" y="-3611"/>
                                    </p:animMotion>
                                    <p:animRot by="1500000">
                                      <p:cBhvr>
                                        <p:cTn id="14" dur="125" fill="hold">
                                          <p:stCondLst>
                                            <p:cond delay="0"/>
                                          </p:stCondLst>
                                        </p:cTn>
                                        <p:tgtEl>
                                          <p:spTgt spid="15"/>
                                        </p:tgtEl>
                                        <p:attrNameLst>
                                          <p:attrName>r</p:attrName>
                                        </p:attrNameLst>
                                      </p:cBhvr>
                                    </p:animRot>
                                    <p:animRot by="-1500000">
                                      <p:cBhvr>
                                        <p:cTn id="15" dur="125" fill="hold">
                                          <p:stCondLst>
                                            <p:cond delay="125"/>
                                          </p:stCondLst>
                                        </p:cTn>
                                        <p:tgtEl>
                                          <p:spTgt spid="15"/>
                                        </p:tgtEl>
                                        <p:attrNameLst>
                                          <p:attrName>r</p:attrName>
                                        </p:attrNameLst>
                                      </p:cBhvr>
                                    </p:animRot>
                                    <p:animRot by="-1500000">
                                      <p:cBhvr>
                                        <p:cTn id="16" dur="125" fill="hold">
                                          <p:stCondLst>
                                            <p:cond delay="250"/>
                                          </p:stCondLst>
                                        </p:cTn>
                                        <p:tgtEl>
                                          <p:spTgt spid="15"/>
                                        </p:tgtEl>
                                        <p:attrNameLst>
                                          <p:attrName>r</p:attrName>
                                        </p:attrNameLst>
                                      </p:cBhvr>
                                    </p:animRot>
                                    <p:animRot by="1500000">
                                      <p:cBhvr>
                                        <p:cTn id="17"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r:embed="rId10"/>
                </a:ext>
              </a:extLst>
            </a:blip>
            <a:stretch>
              <a:fillRect l="-26797"/>
            </a:stretch>
          </a:blipFill>
        </p:spPr>
        <p:txBody>
          <a:bodyPr/>
          <a:lstStyle/>
          <a:p>
            <a:endParaRPr lang="en-US"/>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UTM Duepuntozero" panose="02040603050506020204" pitchFamily="18" charset="0"/>
                </a:rPr>
                <a:t>Mắt</a:t>
              </a:r>
              <a:r>
                <a:rPr lang="en-US" sz="6600" b="1" dirty="0">
                  <a:solidFill>
                    <a:srgbClr val="002060"/>
                  </a:solidFill>
                  <a:latin typeface="UTM Duepuntozero" panose="02040603050506020204" pitchFamily="18" charset="0"/>
                </a:rPr>
                <a:t> </a:t>
              </a:r>
              <a:r>
                <a:rPr lang="en-US" sz="6600" b="1" dirty="0" err="1">
                  <a:solidFill>
                    <a:srgbClr val="002060"/>
                  </a:solidFill>
                  <a:latin typeface="UTM Duepuntozero" panose="02040603050506020204" pitchFamily="18" charset="0"/>
                </a:rPr>
                <a:t>dõi</a:t>
              </a:r>
              <a:endParaRPr lang="en-US" sz="6600" b="1" dirty="0">
                <a:solidFill>
                  <a:srgbClr val="002060"/>
                </a:solidFill>
                <a:latin typeface="UTM Duepuntozero" panose="02040603050506020204" pitchFamily="18"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UTM Duepuntozero" panose="02040603050506020204" pitchFamily="18" charset="0"/>
                </a:rPr>
                <a:t>Tai </a:t>
              </a:r>
              <a:r>
                <a:rPr lang="en-US" sz="6600" b="1" dirty="0" err="1">
                  <a:solidFill>
                    <a:srgbClr val="002060"/>
                  </a:solidFill>
                  <a:latin typeface="UTM Duepuntozero" panose="02040603050506020204" pitchFamily="18" charset="0"/>
                </a:rPr>
                <a:t>nghe</a:t>
              </a:r>
              <a:endParaRPr lang="en-US" sz="66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UTM Duepuntozero" panose="02040603050506020204" pitchFamily="18" charset="0"/>
                </a:rPr>
                <a:t>Tay </a:t>
              </a:r>
              <a:r>
                <a:rPr lang="en-US" sz="6600" b="1" dirty="0" err="1">
                  <a:solidFill>
                    <a:srgbClr val="002060"/>
                  </a:solidFill>
                  <a:latin typeface="UTM Duepuntozero" panose="02040603050506020204" pitchFamily="18" charset="0"/>
                </a:rPr>
                <a:t>dò</a:t>
              </a:r>
              <a:endParaRPr lang="en-US" sz="66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88593" y="-94349"/>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endParaRPr lang="en-US"/>
          </a:p>
        </p:txBody>
      </p:sp>
      <p:sp>
        <p:nvSpPr>
          <p:cNvPr id="8" name="Freeform 8"/>
          <p:cNvSpPr/>
          <p:nvPr/>
        </p:nvSpPr>
        <p:spPr>
          <a:xfrm>
            <a:off x="16097481" y="51650"/>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Rectangle 15">
            <a:extLst>
              <a:ext uri="{FF2B5EF4-FFF2-40B4-BE49-F238E27FC236}">
                <a16:creationId xmlns:a16="http://schemas.microsoft.com/office/drawing/2014/main" id="{F28D259C-8C25-411A-A9C0-97A25BB512F3}"/>
              </a:ext>
            </a:extLst>
          </p:cNvPr>
          <p:cNvSpPr/>
          <p:nvPr/>
        </p:nvSpPr>
        <p:spPr>
          <a:xfrm>
            <a:off x="1758660" y="327358"/>
            <a:ext cx="14907106" cy="9325630"/>
          </a:xfrm>
          <a:prstGeom prst="rect">
            <a:avLst/>
          </a:prstGeom>
        </p:spPr>
        <p:txBody>
          <a:bodyPr wrap="square">
            <a:spAutoFit/>
          </a:bodyPr>
          <a:lstStyle/>
          <a:p>
            <a:pPr algn="ctr"/>
            <a:r>
              <a:rPr lang="vi-VN" sz="4000" b="1">
                <a:solidFill>
                  <a:srgbClr val="FF0000"/>
                </a:solidFill>
                <a:latin typeface="Calibri" panose="020F0502020204030204" pitchFamily="34" charset="0"/>
                <a:cs typeface="Calibri" panose="020F0502020204030204" pitchFamily="34" charset="0"/>
              </a:rPr>
              <a:t>Ngôi nhà chung của buôn làng</a:t>
            </a:r>
            <a:endParaRPr lang="en-US" sz="4000" b="1">
              <a:solidFill>
                <a:srgbClr val="FF0000"/>
              </a:solidFill>
              <a:latin typeface="Calibri" panose="020F0502020204030204" pitchFamily="34" charset="0"/>
              <a:cs typeface="Calibri" panose="020F0502020204030204" pitchFamily="34" charset="0"/>
            </a:endParaRPr>
          </a:p>
          <a:p>
            <a:pPr algn="just"/>
            <a:r>
              <a:rPr lang="en-US" sz="4000" b="1">
                <a:latin typeface="Calibri" panose="020F0502020204030204" pitchFamily="34" charset="0"/>
                <a:cs typeface="Calibri" panose="020F0502020204030204" pitchFamily="34" charset="0"/>
              </a:rPr>
              <a:t>	</a:t>
            </a:r>
            <a:r>
              <a:rPr lang="vi-VN" sz="4000" b="1">
                <a:latin typeface="Calibri" panose="020F0502020204030204" pitchFamily="34" charset="0"/>
                <a:cs typeface="Calibri" panose="020F0502020204030204" pitchFamily="34" charset="0"/>
              </a:rPr>
              <a:t>Đồng bào Tây Nguyên thường có ngôi nhà chung, gọi là “nhà rông” hoặc “nhà gươl”, uy nghi toạ lạc ở trung tâm buôn làng.   </a:t>
            </a:r>
          </a:p>
          <a:p>
            <a:pPr algn="just"/>
            <a:r>
              <a:rPr lang="en-US" sz="4000" b="1">
                <a:latin typeface="Calibri" panose="020F0502020204030204" pitchFamily="34" charset="0"/>
                <a:cs typeface="Calibri" panose="020F0502020204030204" pitchFamily="34" charset="0"/>
              </a:rPr>
              <a:t>	</a:t>
            </a:r>
            <a:r>
              <a:rPr lang="vi-VN" sz="4000" b="1">
                <a:latin typeface="Calibri" panose="020F0502020204030204" pitchFamily="34" charset="0"/>
                <a:cs typeface="Calibri" panose="020F0502020204030204" pitchFamily="34" charset="0"/>
              </a:rPr>
              <a:t>Nhà rông được xây dựng bằng trí tuệ, tâm sức và đôi tay tài hoa của cả cộng đồng. Đây là không gian sinh hoạt chung, nơi tổ chức lễ hội, tiếp đón khách quý,... Đây cũng là nơi lưu giữ báu vật, của cải chung của buôn làng, như cồng, chiêng, ché,… </a:t>
            </a:r>
          </a:p>
          <a:p>
            <a:pPr algn="just"/>
            <a:r>
              <a:rPr lang="en-US" sz="4000" b="1">
                <a:latin typeface="Calibri" panose="020F0502020204030204" pitchFamily="34" charset="0"/>
                <a:cs typeface="Calibri" panose="020F0502020204030204" pitchFamily="34" charset="0"/>
              </a:rPr>
              <a:t>	</a:t>
            </a:r>
            <a:r>
              <a:rPr lang="vi-VN" sz="4000" b="1">
                <a:latin typeface="Calibri" panose="020F0502020204030204" pitchFamily="34" charset="0"/>
                <a:cs typeface="Calibri" panose="020F0502020204030204" pitchFamily="34" charset="0"/>
              </a:rPr>
              <a:t>Mỗi buôn làng có lối tạo dáng, trang trí hoa văn riêng cho ngôi nhà chung của mình. Mái nhà rông của người Gia-rai như một lưỡi rìu khổng lồ hướng lên trời xanh. Nhà rông của người Ba-na cao lớn, sừng sững với nóc nhà được trang trí bằng dải hoạ tiết chính là hình cây rau dớn. Nóc nhà gươl của người Cơ-tu tạc hình hai con gà trống đang vươn cổ gáy, hoặc hình hai con trâu đực nằm nối đuôi nhau. Trên đầu cầu thang, người Gié-Triêng chạm hình núm chiêng, hình mũi thuyền; người Gia-rai tạc hình quả bầu đựng nước,...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229</TotalTime>
  <Words>2090</Words>
  <Application>Microsoft Office PowerPoint</Application>
  <PresentationFormat>Custom</PresentationFormat>
  <Paragraphs>154</Paragraphs>
  <Slides>46</Slides>
  <Notes>2</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46</vt:i4>
      </vt:variant>
    </vt:vector>
  </HeadingPairs>
  <TitlesOfParts>
    <vt:vector size="64" baseType="lpstr">
      <vt:lpstr>SVN-Poky's</vt:lpstr>
      <vt:lpstr>UTM Cookies</vt:lpstr>
      <vt:lpstr>Wingdings</vt:lpstr>
      <vt:lpstr>#9Slide05 SVNClementine</vt:lpstr>
      <vt:lpstr>#9Slide05 Phobia</vt:lpstr>
      <vt:lpstr>Arial</vt:lpstr>
      <vt:lpstr>Aptos Display</vt:lpstr>
      <vt:lpstr>Aptos</vt:lpstr>
      <vt:lpstr>UVN Banh Mi</vt:lpstr>
      <vt:lpstr>SVN-Gretoon</vt:lpstr>
      <vt:lpstr>LNTH-Hoa Nho LNTH</vt:lpstr>
      <vt:lpstr>Times New Roman</vt:lpstr>
      <vt:lpstr>UTM Avo</vt:lpstr>
      <vt:lpstr>Calibri</vt:lpstr>
      <vt:lpstr>UTM Edwardian</vt:lpstr>
      <vt:lpstr>UTM Duepuntozero</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36</cp:revision>
  <dcterms:created xsi:type="dcterms:W3CDTF">2006-08-16T00:00:00Z</dcterms:created>
  <dcterms:modified xsi:type="dcterms:W3CDTF">2024-12-27T07:08:11Z</dcterms:modified>
  <cp:category>9Slide.vn</cp:category>
  <dc:identifier>DAFvmpzLTmY</dc:identifier>
</cp:coreProperties>
</file>