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4" r:id="rId4"/>
    <p:sldId id="275" r:id="rId5"/>
    <p:sldId id="258" r:id="rId6"/>
    <p:sldId id="259" r:id="rId7"/>
    <p:sldId id="276" r:id="rId8"/>
    <p:sldId id="261" r:id="rId9"/>
    <p:sldId id="262" r:id="rId10"/>
    <p:sldId id="263" r:id="rId11"/>
    <p:sldId id="264" r:id="rId12"/>
    <p:sldId id="277" r:id="rId13"/>
    <p:sldId id="267" r:id="rId14"/>
    <p:sldId id="278" r:id="rId15"/>
    <p:sldId id="279" r:id="rId16"/>
    <p:sldId id="280" r:id="rId17"/>
    <p:sldId id="269" r:id="rId18"/>
    <p:sldId id="270" r:id="rId19"/>
    <p:sldId id="271"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1729"/>
    <a:srgbClr val="C5DFFF"/>
    <a:srgbClr val="B7D8FF"/>
    <a:srgbClr val="F20068"/>
    <a:srgbClr val="FF016E"/>
    <a:srgbClr val="CDE4FF"/>
    <a:srgbClr val="F8D5FF"/>
    <a:srgbClr val="D9EAFF"/>
    <a:srgbClr val="FFA7D3"/>
    <a:srgbClr val="FB6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709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951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1488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382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884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2198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428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6737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927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37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p:txBody>
          <a:bodyPr/>
          <a:lstStyle/>
          <a:p>
            <a:fld id="{07B72963-1E16-4417-B179-43FEE79075CE}" type="datetimeFigureOut">
              <a:rPr lang="en-US" smtClean="0"/>
              <a:t>12/25/2024</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52098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2B2A559B-8207-50C9-DAC0-A201A3ADC3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12/25/2024</a:t>
            </a:fld>
            <a:endParaRPr lang="en-US"/>
          </a:p>
        </p:txBody>
      </p:sp>
      <p:sp>
        <p:nvSpPr>
          <p:cNvPr id="5" name="Footer Placeholder 4">
            <a:extLst>
              <a:ext uri="{FF2B5EF4-FFF2-40B4-BE49-F238E27FC236}">
                <a16:creationId xmlns:a16="http://schemas.microsoft.com/office/drawing/2014/main"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spTree>
    <p:extLst>
      <p:ext uri="{BB962C8B-B14F-4D97-AF65-F5344CB8AC3E}">
        <p14:creationId xmlns:p14="http://schemas.microsoft.com/office/powerpoint/2010/main" val="415321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Google Shape;384;p27">
            <a:extLst>
              <a:ext uri="{FF2B5EF4-FFF2-40B4-BE49-F238E27FC236}">
                <a16:creationId xmlns:a16="http://schemas.microsoft.com/office/drawing/2014/main" id="{F9786E26-9EC3-629A-F9AF-90B65C20DC8C}"/>
              </a:ext>
            </a:extLst>
          </p:cNvPr>
          <p:cNvSpPr/>
          <p:nvPr/>
        </p:nvSpPr>
        <p:spPr>
          <a:xfrm>
            <a:off x="3453793" y="1496879"/>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Hình chữ nhật: Góc Tròn 6">
            <a:extLst>
              <a:ext uri="{FF2B5EF4-FFF2-40B4-BE49-F238E27FC236}">
                <a16:creationId xmlns:a16="http://schemas.microsoft.com/office/drawing/2014/main" id="{AA653F25-653C-1A20-E892-878B7B6370F9}"/>
              </a:ext>
            </a:extLst>
          </p:cNvPr>
          <p:cNvSpPr/>
          <p:nvPr/>
        </p:nvSpPr>
        <p:spPr>
          <a:xfrm>
            <a:off x="414550" y="1561889"/>
            <a:ext cx="7504807" cy="373421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solidFill>
          <a:ln w="38100">
            <a:solidFill>
              <a:srgbClr val="7A1729"/>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Hộp Văn bản 25">
            <a:extLst>
              <a:ext uri="{FF2B5EF4-FFF2-40B4-BE49-F238E27FC236}">
                <a16:creationId xmlns:a16="http://schemas.microsoft.com/office/drawing/2014/main" id="{83427381-DBBC-1255-94B5-964CA57C9AE7}"/>
              </a:ext>
            </a:extLst>
          </p:cNvPr>
          <p:cNvSpPr txBox="1"/>
          <p:nvPr/>
        </p:nvSpPr>
        <p:spPr>
          <a:xfrm>
            <a:off x="616660" y="1680670"/>
            <a:ext cx="7100580" cy="923330"/>
          </a:xfrm>
          <a:prstGeom prst="rect">
            <a:avLst/>
          </a:prstGeom>
          <a:noFill/>
          <a:ln>
            <a:noFill/>
          </a:ln>
        </p:spPr>
        <p:txBody>
          <a:bodyPr wrap="square">
            <a:spAutoFit/>
          </a:bodyPr>
          <a:lstStyle/>
          <a:p>
            <a:pPr algn="ctr"/>
            <a:r>
              <a:rPr lang="en-US" sz="5400" dirty="0" err="1">
                <a:solidFill>
                  <a:srgbClr val="7A1729"/>
                </a:solidFill>
                <a:latin typeface="UTM Edwardian" panose="02040603050506020204" pitchFamily="18" charset="0"/>
                <a:cs typeface="Calibri" panose="020F0502020204030204" pitchFamily="34" charset="0"/>
              </a:rPr>
              <a:t>Thứ</a:t>
            </a:r>
            <a:r>
              <a:rPr lang="en-US" sz="5400" dirty="0">
                <a:solidFill>
                  <a:srgbClr val="7A1729"/>
                </a:solidFill>
                <a:latin typeface="UTM Edwardian" panose="02040603050506020204" pitchFamily="18" charset="0"/>
                <a:cs typeface="Calibri" panose="020F0502020204030204" pitchFamily="34" charset="0"/>
              </a:rPr>
              <a:t> … </a:t>
            </a:r>
            <a:r>
              <a:rPr lang="en-US" sz="5400" dirty="0" err="1">
                <a:solidFill>
                  <a:srgbClr val="7A1729"/>
                </a:solidFill>
                <a:latin typeface="UTM Edwardian" panose="02040603050506020204" pitchFamily="18" charset="0"/>
                <a:cs typeface="Calibri" panose="020F0502020204030204" pitchFamily="34" charset="0"/>
              </a:rPr>
              <a:t>ngày</a:t>
            </a:r>
            <a:r>
              <a:rPr lang="en-US" sz="5400" dirty="0">
                <a:solidFill>
                  <a:srgbClr val="7A1729"/>
                </a:solidFill>
                <a:latin typeface="UTM Edwardian" panose="02040603050506020204" pitchFamily="18" charset="0"/>
                <a:cs typeface="Calibri" panose="020F0502020204030204" pitchFamily="34" charset="0"/>
              </a:rPr>
              <a:t> … </a:t>
            </a:r>
            <a:r>
              <a:rPr lang="en-US" sz="5400" dirty="0" err="1">
                <a:solidFill>
                  <a:srgbClr val="7A1729"/>
                </a:solidFill>
                <a:latin typeface="UTM Edwardian" panose="02040603050506020204" pitchFamily="18" charset="0"/>
                <a:cs typeface="Calibri" panose="020F0502020204030204" pitchFamily="34" charset="0"/>
              </a:rPr>
              <a:t>tháng</a:t>
            </a:r>
            <a:r>
              <a:rPr lang="en-US" sz="5400" dirty="0">
                <a:solidFill>
                  <a:srgbClr val="7A1729"/>
                </a:solidFill>
                <a:latin typeface="UTM Edwardian" panose="02040603050506020204" pitchFamily="18" charset="0"/>
                <a:cs typeface="Calibri" panose="020F0502020204030204" pitchFamily="34" charset="0"/>
              </a:rPr>
              <a:t> … </a:t>
            </a:r>
            <a:r>
              <a:rPr lang="en-US" sz="5400" dirty="0" err="1">
                <a:solidFill>
                  <a:srgbClr val="7A1729"/>
                </a:solidFill>
                <a:latin typeface="UTM Edwardian" panose="02040603050506020204" pitchFamily="18" charset="0"/>
                <a:cs typeface="Calibri" panose="020F0502020204030204" pitchFamily="34" charset="0"/>
              </a:rPr>
              <a:t>năm</a:t>
            </a:r>
            <a:r>
              <a:rPr lang="en-US" sz="5400" dirty="0">
                <a:solidFill>
                  <a:srgbClr val="7A1729"/>
                </a:solidFill>
                <a:latin typeface="UTM Edwardian" panose="02040603050506020204" pitchFamily="18" charset="0"/>
                <a:cs typeface="Calibri" panose="020F0502020204030204" pitchFamily="34" charset="0"/>
              </a:rPr>
              <a:t> …</a:t>
            </a:r>
          </a:p>
        </p:txBody>
      </p:sp>
      <p:sp>
        <p:nvSpPr>
          <p:cNvPr id="11" name="Freeform 6">
            <a:extLst>
              <a:ext uri="{FF2B5EF4-FFF2-40B4-BE49-F238E27FC236}">
                <a16:creationId xmlns:a16="http://schemas.microsoft.com/office/drawing/2014/main" id="{1B1DFCDD-38D2-F683-748A-4350EC7F1198}"/>
              </a:ext>
            </a:extLst>
          </p:cNvPr>
          <p:cNvSpPr/>
          <p:nvPr/>
        </p:nvSpPr>
        <p:spPr>
          <a:xfrm>
            <a:off x="6660465" y="1182604"/>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sp>
        <p:nvSpPr>
          <p:cNvPr id="12" name="文本框 15">
            <a:extLst>
              <a:ext uri="{FF2B5EF4-FFF2-40B4-BE49-F238E27FC236}">
                <a16:creationId xmlns:a16="http://schemas.microsoft.com/office/drawing/2014/main" id="{53DEC11B-9CBD-A504-822F-E07BE903E64B}"/>
              </a:ext>
            </a:extLst>
          </p:cNvPr>
          <p:cNvSpPr txBox="1"/>
          <p:nvPr/>
        </p:nvSpPr>
        <p:spPr>
          <a:xfrm>
            <a:off x="964806" y="3584029"/>
            <a:ext cx="6404286" cy="707886"/>
          </a:xfrm>
          <a:prstGeom prst="rect">
            <a:avLst/>
          </a:prstGeom>
          <a:noFill/>
        </p:spPr>
        <p:txBody>
          <a:bodyPr wrap="square" rtlCol="0">
            <a:spAutoFit/>
          </a:bodyPr>
          <a:lstStyle/>
          <a:p>
            <a:pPr algn="ctr"/>
            <a:r>
              <a:rPr lang="en-US" altLang="zh-CN" sz="4000" spc="300" dirty="0">
                <a:ln>
                  <a:solidFill>
                    <a:srgbClr val="7A1729"/>
                  </a:solidFill>
                </a:ln>
                <a:solidFill>
                  <a:srgbClr val="DEACFA"/>
                </a:solidFill>
                <a:latin typeface="UTM Showcard" panose="02040603050506020204" pitchFamily="18" charset="0"/>
                <a:ea typeface="杨任东竹石体-Semibold" panose="02000000000000000000" pitchFamily="2" charset="-122"/>
              </a:rPr>
              <a:t>Ô</a:t>
            </a:r>
            <a:r>
              <a:rPr lang="en-US" altLang="zh-CN" sz="4000" spc="300" dirty="0">
                <a:ln>
                  <a:solidFill>
                    <a:srgbClr val="7A1729"/>
                  </a:solidFill>
                </a:ln>
                <a:solidFill>
                  <a:srgbClr val="A5FDAD"/>
                </a:solidFill>
                <a:latin typeface="UTM Showcard" panose="02040603050506020204" pitchFamily="18" charset="0"/>
                <a:ea typeface="杨任东竹石体-Semibold" panose="02000000000000000000" pitchFamily="2" charset="-122"/>
              </a:rPr>
              <a:t>N</a:t>
            </a:r>
            <a:r>
              <a:rPr lang="en-US" altLang="zh-CN" sz="4000" spc="300" dirty="0">
                <a:ln>
                  <a:solidFill>
                    <a:srgbClr val="7A1729"/>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rgbClr val="7A1729"/>
                  </a:solidFill>
                </a:ln>
                <a:solidFill>
                  <a:srgbClr val="FFB3B3"/>
                </a:solidFill>
                <a:latin typeface="UTM Showcard" panose="02040603050506020204" pitchFamily="18" charset="0"/>
                <a:ea typeface="杨任东竹石体-Semibold" panose="02000000000000000000" pitchFamily="2" charset="-122"/>
              </a:rPr>
              <a:t>T</a:t>
            </a:r>
            <a:r>
              <a:rPr lang="en-US" altLang="zh-CN" sz="4000" spc="300" dirty="0">
                <a:ln>
                  <a:solidFill>
                    <a:srgbClr val="7A1729"/>
                  </a:solidFill>
                </a:ln>
                <a:solidFill>
                  <a:srgbClr val="AFBCFF"/>
                </a:solidFill>
                <a:latin typeface="UTM Showcard" panose="02040603050506020204" pitchFamily="18" charset="0"/>
                <a:ea typeface="杨任东竹石体-Semibold" panose="02000000000000000000" pitchFamily="2" charset="-122"/>
              </a:rPr>
              <a:t>Ậ</a:t>
            </a:r>
            <a:r>
              <a:rPr lang="en-US" altLang="zh-CN" sz="4000" spc="300" dirty="0">
                <a:ln>
                  <a:solidFill>
                    <a:srgbClr val="7A1729"/>
                  </a:solidFill>
                </a:ln>
                <a:solidFill>
                  <a:srgbClr val="FFE699"/>
                </a:solidFill>
                <a:latin typeface="UTM Showcard" panose="02040603050506020204" pitchFamily="18" charset="0"/>
                <a:ea typeface="杨任东竹石体-Semibold" panose="02000000000000000000" pitchFamily="2" charset="-122"/>
              </a:rPr>
              <a:t>P</a:t>
            </a:r>
            <a:r>
              <a:rPr lang="en-US" altLang="zh-CN" sz="4000" spc="300" dirty="0">
                <a:ln>
                  <a:solidFill>
                    <a:srgbClr val="7A1729"/>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rgbClr val="7A1729"/>
                  </a:solidFill>
                </a:ln>
                <a:solidFill>
                  <a:srgbClr val="DEACFA"/>
                </a:solidFill>
                <a:latin typeface="UTM Showcard" panose="02040603050506020204" pitchFamily="18" charset="0"/>
                <a:ea typeface="杨任东竹石体-Semibold" panose="02000000000000000000" pitchFamily="2" charset="-122"/>
              </a:rPr>
              <a:t>C</a:t>
            </a:r>
            <a:r>
              <a:rPr lang="en-US" altLang="zh-CN" sz="4000" spc="300" dirty="0">
                <a:ln>
                  <a:solidFill>
                    <a:srgbClr val="7A1729"/>
                  </a:solidFill>
                </a:ln>
                <a:solidFill>
                  <a:srgbClr val="FFC19B"/>
                </a:solidFill>
                <a:latin typeface="UTM Showcard" panose="02040603050506020204" pitchFamily="18" charset="0"/>
                <a:ea typeface="杨任东竹石体-Semibold" panose="02000000000000000000" pitchFamily="2" charset="-122"/>
              </a:rPr>
              <a:t>U</a:t>
            </a:r>
            <a:r>
              <a:rPr lang="en-US" altLang="zh-CN" sz="4000" spc="300" dirty="0">
                <a:ln>
                  <a:solidFill>
                    <a:srgbClr val="7A1729"/>
                  </a:solidFill>
                </a:ln>
                <a:solidFill>
                  <a:srgbClr val="A5FDAD"/>
                </a:solidFill>
                <a:latin typeface="UTM Showcard" panose="02040603050506020204" pitchFamily="18" charset="0"/>
                <a:ea typeface="杨任东竹石体-Semibold" panose="02000000000000000000" pitchFamily="2" charset="-122"/>
              </a:rPr>
              <a:t>Ố</a:t>
            </a:r>
            <a:r>
              <a:rPr lang="en-US" altLang="zh-CN" sz="4000" spc="300" dirty="0">
                <a:ln>
                  <a:solidFill>
                    <a:srgbClr val="7A1729"/>
                  </a:solidFill>
                </a:ln>
                <a:solidFill>
                  <a:srgbClr val="AFBCFF"/>
                </a:solidFill>
                <a:latin typeface="UTM Showcard" panose="02040603050506020204" pitchFamily="18" charset="0"/>
                <a:ea typeface="杨任东竹石体-Semibold" panose="02000000000000000000" pitchFamily="2" charset="-122"/>
              </a:rPr>
              <a:t>I</a:t>
            </a:r>
            <a:r>
              <a:rPr lang="en-US" altLang="zh-CN" sz="4000" spc="300" dirty="0">
                <a:ln>
                  <a:solidFill>
                    <a:srgbClr val="7A1729"/>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rgbClr val="7A1729"/>
                  </a:solidFill>
                </a:ln>
                <a:solidFill>
                  <a:srgbClr val="FFB3B3"/>
                </a:solidFill>
                <a:latin typeface="UTM Showcard" panose="02040603050506020204" pitchFamily="18" charset="0"/>
                <a:ea typeface="杨任东竹石体-Semibold" panose="02000000000000000000" pitchFamily="2" charset="-122"/>
              </a:rPr>
              <a:t>H</a:t>
            </a:r>
            <a:r>
              <a:rPr lang="en-US" altLang="zh-CN" sz="4000" spc="300" dirty="0">
                <a:ln>
                  <a:solidFill>
                    <a:srgbClr val="7A1729"/>
                  </a:solidFill>
                </a:ln>
                <a:solidFill>
                  <a:srgbClr val="FFE699"/>
                </a:solidFill>
                <a:latin typeface="UTM Showcard" panose="02040603050506020204" pitchFamily="18" charset="0"/>
                <a:ea typeface="杨任东竹石体-Semibold" panose="02000000000000000000" pitchFamily="2" charset="-122"/>
              </a:rPr>
              <a:t>Ọ</a:t>
            </a:r>
            <a:r>
              <a:rPr lang="en-US" altLang="zh-CN" sz="4000" spc="300" dirty="0">
                <a:ln>
                  <a:solidFill>
                    <a:srgbClr val="7A1729"/>
                  </a:solidFill>
                </a:ln>
                <a:solidFill>
                  <a:srgbClr val="DEACFA"/>
                </a:solidFill>
                <a:latin typeface="UTM Showcard" panose="02040603050506020204" pitchFamily="18" charset="0"/>
                <a:ea typeface="杨任东竹石体-Semibold" panose="02000000000000000000" pitchFamily="2" charset="-122"/>
              </a:rPr>
              <a:t>C</a:t>
            </a:r>
            <a:r>
              <a:rPr lang="en-US" altLang="zh-CN" sz="4000" spc="300" dirty="0">
                <a:ln>
                  <a:solidFill>
                    <a:srgbClr val="7A1729"/>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rgbClr val="7A1729"/>
                  </a:solidFill>
                </a:ln>
                <a:solidFill>
                  <a:srgbClr val="AFBCFF"/>
                </a:solidFill>
                <a:latin typeface="UTM Showcard" panose="02040603050506020204" pitchFamily="18" charset="0"/>
                <a:ea typeface="杨任东竹石体-Semibold" panose="02000000000000000000" pitchFamily="2" charset="-122"/>
              </a:rPr>
              <a:t>K</a:t>
            </a:r>
            <a:r>
              <a:rPr lang="en-US" altLang="zh-CN" sz="4000" spc="300" dirty="0">
                <a:ln>
                  <a:solidFill>
                    <a:srgbClr val="7A1729"/>
                  </a:solidFill>
                </a:ln>
                <a:solidFill>
                  <a:srgbClr val="FFE699"/>
                </a:solidFill>
                <a:latin typeface="UTM Showcard" panose="02040603050506020204" pitchFamily="18" charset="0"/>
                <a:ea typeface="杨任东竹石体-Semibold" panose="02000000000000000000" pitchFamily="2" charset="-122"/>
              </a:rPr>
              <a:t>Ì</a:t>
            </a:r>
            <a:r>
              <a:rPr lang="en-US" altLang="zh-CN" sz="4000" spc="300" dirty="0">
                <a:ln>
                  <a:solidFill>
                    <a:srgbClr val="7A1729"/>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rgbClr val="7A1729"/>
                  </a:solidFill>
                </a:ln>
                <a:solidFill>
                  <a:srgbClr val="FFB3B3"/>
                </a:solidFill>
                <a:latin typeface="UTM Showcard" panose="02040603050506020204" pitchFamily="18" charset="0"/>
                <a:ea typeface="杨任东竹石体-Semibold" panose="02000000000000000000" pitchFamily="2" charset="-122"/>
              </a:rPr>
              <a:t>1</a:t>
            </a:r>
            <a:endParaRPr lang="zh-CN" altLang="en-US" sz="4000" spc="300" dirty="0">
              <a:ln>
                <a:solidFill>
                  <a:srgbClr val="7A1729"/>
                </a:solidFill>
              </a:ln>
              <a:solidFill>
                <a:srgbClr val="FFB3B3"/>
              </a:solidFill>
              <a:latin typeface="UTM Showcard" panose="02040603050506020204" pitchFamily="18" charset="0"/>
              <a:ea typeface="杨任东竹石体-Semibold" panose="02000000000000000000" pitchFamily="2" charset="-122"/>
            </a:endParaRPr>
          </a:p>
        </p:txBody>
      </p:sp>
      <p:sp>
        <p:nvSpPr>
          <p:cNvPr id="13" name="Hộp Văn bản 25">
            <a:extLst>
              <a:ext uri="{FF2B5EF4-FFF2-40B4-BE49-F238E27FC236}">
                <a16:creationId xmlns:a16="http://schemas.microsoft.com/office/drawing/2014/main" id="{A41FE4AB-01BD-CAE3-F77A-BEA65AB31A40}"/>
              </a:ext>
            </a:extLst>
          </p:cNvPr>
          <p:cNvSpPr txBox="1"/>
          <p:nvPr/>
        </p:nvSpPr>
        <p:spPr>
          <a:xfrm>
            <a:off x="3433568" y="4404300"/>
            <a:ext cx="1466763" cy="707886"/>
          </a:xfrm>
          <a:prstGeom prst="rect">
            <a:avLst/>
          </a:prstGeom>
          <a:noFill/>
        </p:spPr>
        <p:txBody>
          <a:bodyPr wrap="square" rtlCol="0">
            <a:spAutoFit/>
          </a:bodyPr>
          <a:lstStyle/>
          <a:p>
            <a:pPr algn="ctr"/>
            <a:r>
              <a:rPr lang="en-US" sz="4000" dirty="0">
                <a:solidFill>
                  <a:srgbClr val="FA4357"/>
                </a:solidFill>
                <a:latin typeface="UTM Duepuntozero" panose="02040603050506020204" pitchFamily="18" charset="0"/>
                <a:ea typeface="LNTH-LuoLuoNotangYuanTi 1" pitchFamily="2" charset="-128"/>
                <a:cs typeface="LNTH-LuoLuoNotangYuanTi 1" pitchFamily="2" charset="-128"/>
              </a:rPr>
              <a:t>(</a:t>
            </a:r>
            <a:r>
              <a:rPr lang="en-US" sz="4000" dirty="0" err="1">
                <a:solidFill>
                  <a:srgbClr val="FA4357"/>
                </a:solidFill>
                <a:latin typeface="UTM Duepuntozero" panose="02040603050506020204" pitchFamily="18" charset="0"/>
                <a:ea typeface="LNTH-LuoLuoNotangYuanTi 1" pitchFamily="2" charset="-128"/>
                <a:cs typeface="LNTH-LuoLuoNotangYuanTi 1" pitchFamily="2" charset="-128"/>
              </a:rPr>
              <a:t>Tiết</a:t>
            </a:r>
            <a:r>
              <a:rPr lang="en-US" sz="4000" dirty="0">
                <a:solidFill>
                  <a:srgbClr val="FA4357"/>
                </a:solidFill>
                <a:latin typeface="UTM Duepuntozero" panose="02040603050506020204" pitchFamily="18" charset="0"/>
                <a:ea typeface="LNTH-LuoLuoNotangYuanTi 1" pitchFamily="2" charset="-128"/>
                <a:cs typeface="LNTH-LuoLuoNotangYuanTi 1" pitchFamily="2" charset="-128"/>
              </a:rPr>
              <a:t> 1)</a:t>
            </a:r>
          </a:p>
        </p:txBody>
      </p:sp>
      <p:sp>
        <p:nvSpPr>
          <p:cNvPr id="14" name="Hộp Văn bản 20">
            <a:extLst>
              <a:ext uri="{FF2B5EF4-FFF2-40B4-BE49-F238E27FC236}">
                <a16:creationId xmlns:a16="http://schemas.microsoft.com/office/drawing/2014/main" id="{D4A3F060-701D-A9C0-9C3A-792300CA210D}"/>
              </a:ext>
            </a:extLst>
          </p:cNvPr>
          <p:cNvSpPr txBox="1"/>
          <p:nvPr/>
        </p:nvSpPr>
        <p:spPr>
          <a:xfrm>
            <a:off x="2610634" y="2604000"/>
            <a:ext cx="3112633" cy="830997"/>
          </a:xfrm>
          <a:prstGeom prst="rect">
            <a:avLst/>
          </a:prstGeom>
          <a:noFill/>
        </p:spPr>
        <p:txBody>
          <a:bodyPr wrap="square" rtlCol="0">
            <a:spAutoFit/>
          </a:bodyPr>
          <a:lstStyle/>
          <a:p>
            <a:pPr algn="ctr"/>
            <a:r>
              <a:rPr lang="en-US" sz="4800" b="1" dirty="0" err="1">
                <a:ln w="6600">
                  <a:solidFill>
                    <a:srgbClr val="FF0000"/>
                  </a:solidFill>
                  <a:prstDash val="solid"/>
                </a:ln>
                <a:solidFill>
                  <a:srgbClr val="FFBDBD"/>
                </a:solidFill>
                <a:effectLst>
                  <a:outerShdw dist="38100" dir="2700000" algn="tl" rotWithShape="0">
                    <a:schemeClr val="accent2"/>
                  </a:outerShdw>
                </a:effectLst>
                <a:latin typeface="UVN Banh Mi" pitchFamily="2" charset="0"/>
              </a:rPr>
              <a:t>Tiếng</a:t>
            </a:r>
            <a:r>
              <a:rPr lang="en-US" sz="4800" b="1" dirty="0">
                <a:ln w="6600">
                  <a:solidFill>
                    <a:srgbClr val="FF0000"/>
                  </a:solidFill>
                  <a:prstDash val="solid"/>
                </a:ln>
                <a:solidFill>
                  <a:srgbClr val="FFBDBD"/>
                </a:solidFill>
                <a:effectLst>
                  <a:outerShdw dist="38100" dir="2700000" algn="tl" rotWithShape="0">
                    <a:schemeClr val="accent2"/>
                  </a:outerShdw>
                </a:effectLst>
                <a:latin typeface="UVN Banh Mi" pitchFamily="2" charset="0"/>
              </a:rPr>
              <a:t> </a:t>
            </a:r>
            <a:r>
              <a:rPr lang="en-US" sz="4800" b="1" dirty="0" err="1">
                <a:ln w="6600">
                  <a:solidFill>
                    <a:srgbClr val="FF0000"/>
                  </a:solidFill>
                  <a:prstDash val="solid"/>
                </a:ln>
                <a:solidFill>
                  <a:srgbClr val="FFBDBD"/>
                </a:solidFill>
                <a:effectLst>
                  <a:outerShdw dist="38100" dir="2700000" algn="tl" rotWithShape="0">
                    <a:schemeClr val="accent2"/>
                  </a:outerShdw>
                </a:effectLst>
                <a:latin typeface="UVN Banh Mi" pitchFamily="2" charset="0"/>
              </a:rPr>
              <a:t>Việt</a:t>
            </a:r>
            <a:endParaRPr lang="en-US" sz="4800" b="1" dirty="0">
              <a:ln w="6600">
                <a:solidFill>
                  <a:srgbClr val="FF0000"/>
                </a:solidFill>
                <a:prstDash val="solid"/>
              </a:ln>
              <a:solidFill>
                <a:srgbClr val="FFBDBD"/>
              </a:solidFill>
              <a:effectLst>
                <a:outerShdw dist="38100" dir="2700000" algn="tl" rotWithShape="0">
                  <a:schemeClr val="accent2"/>
                </a:outerShdw>
              </a:effectLst>
              <a:latin typeface="UVN Banh Mi" pitchFamily="2" charset="0"/>
            </a:endParaRPr>
          </a:p>
        </p:txBody>
      </p:sp>
    </p:spTree>
    <p:extLst>
      <p:ext uri="{BB962C8B-B14F-4D97-AF65-F5344CB8AC3E}">
        <p14:creationId xmlns:p14="http://schemas.microsoft.com/office/powerpoint/2010/main" val="2367914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3" name="Freeform 2">
            <a:extLst>
              <a:ext uri="{FF2B5EF4-FFF2-40B4-BE49-F238E27FC236}">
                <a16:creationId xmlns:a16="http://schemas.microsoft.com/office/drawing/2014/main" id="{3DC7C2A6-6E95-4A69-6083-D68B16F1B557}"/>
              </a:ext>
            </a:extLst>
          </p:cNvPr>
          <p:cNvSpPr/>
          <p:nvPr/>
        </p:nvSpPr>
        <p:spPr>
          <a:xfrm>
            <a:off x="410953" y="256032"/>
            <a:ext cx="11370092" cy="5650992"/>
          </a:xfrm>
          <a:custGeom>
            <a:avLst/>
            <a:gdLst/>
            <a:ahLst/>
            <a:cxnLst/>
            <a:rect l="l" t="t" r="r" b="b"/>
            <a:pathLst>
              <a:path w="7178161" h="3176336">
                <a:moveTo>
                  <a:pt x="0" y="0"/>
                </a:moveTo>
                <a:lnTo>
                  <a:pt x="7178161" y="0"/>
                </a:lnTo>
                <a:lnTo>
                  <a:pt x="7178161" y="3176336"/>
                </a:lnTo>
                <a:lnTo>
                  <a:pt x="0" y="3176336"/>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3A3D01A5-3B3F-1EC0-F9D0-4CDF5C64BA8D}"/>
              </a:ext>
            </a:extLst>
          </p:cNvPr>
          <p:cNvSpPr txBox="1"/>
          <p:nvPr/>
        </p:nvSpPr>
        <p:spPr>
          <a:xfrm flipH="1">
            <a:off x="3236748" y="1664949"/>
            <a:ext cx="5927483" cy="1015663"/>
          </a:xfrm>
          <a:prstGeom prst="rect">
            <a:avLst/>
          </a:prstGeom>
          <a:noFill/>
        </p:spPr>
        <p:txBody>
          <a:bodyPr wrap="square" rtlCol="0">
            <a:spAutoFit/>
          </a:bodyPr>
          <a:lstStyle/>
          <a:p>
            <a:pPr algn="ctr"/>
            <a:r>
              <a:rPr lang="en-US" sz="6000" dirty="0" err="1">
                <a:solidFill>
                  <a:srgbClr val="FFFF00"/>
                </a:solidFill>
                <a:latin typeface="UVN Banh Mi" pitchFamily="2" charset="0"/>
                <a:cs typeface="Pattaya" panose="00000500000000000000" pitchFamily="2" charset="-34"/>
              </a:rPr>
              <a:t>Tiêu</a:t>
            </a:r>
            <a:r>
              <a:rPr lang="en-US" sz="6000" dirty="0">
                <a:solidFill>
                  <a:srgbClr val="FFFF00"/>
                </a:solidFill>
                <a:latin typeface="UVN Banh Mi" pitchFamily="2" charset="0"/>
                <a:cs typeface="Pattaya" panose="00000500000000000000" pitchFamily="2" charset="-34"/>
              </a:rPr>
              <a:t> </a:t>
            </a:r>
            <a:r>
              <a:rPr lang="en-US" sz="6000" dirty="0" err="1">
                <a:solidFill>
                  <a:srgbClr val="FFFF00"/>
                </a:solidFill>
                <a:latin typeface="UVN Banh Mi" pitchFamily="2" charset="0"/>
                <a:cs typeface="Pattaya" panose="00000500000000000000" pitchFamily="2" charset="-34"/>
              </a:rPr>
              <a:t>chí</a:t>
            </a:r>
            <a:r>
              <a:rPr lang="en-US" sz="6000" dirty="0">
                <a:solidFill>
                  <a:srgbClr val="FFFF00"/>
                </a:solidFill>
                <a:latin typeface="UVN Banh Mi" pitchFamily="2" charset="0"/>
                <a:cs typeface="Pattaya" panose="00000500000000000000" pitchFamily="2" charset="-34"/>
              </a:rPr>
              <a:t> </a:t>
            </a:r>
            <a:r>
              <a:rPr lang="en-US" sz="6000" dirty="0" err="1">
                <a:solidFill>
                  <a:srgbClr val="FFFF00"/>
                </a:solidFill>
                <a:latin typeface="UVN Banh Mi" pitchFamily="2" charset="0"/>
                <a:cs typeface="Pattaya" panose="00000500000000000000" pitchFamily="2" charset="-34"/>
              </a:rPr>
              <a:t>đánh</a:t>
            </a:r>
            <a:r>
              <a:rPr lang="en-US" sz="6000" dirty="0">
                <a:solidFill>
                  <a:srgbClr val="FFFF00"/>
                </a:solidFill>
                <a:latin typeface="UVN Banh Mi" pitchFamily="2" charset="0"/>
                <a:cs typeface="Pattaya" panose="00000500000000000000" pitchFamily="2" charset="-34"/>
              </a:rPr>
              <a:t> </a:t>
            </a:r>
            <a:r>
              <a:rPr lang="en-US" sz="6000" dirty="0" err="1">
                <a:solidFill>
                  <a:srgbClr val="FFFF00"/>
                </a:solidFill>
                <a:latin typeface="UVN Banh Mi" pitchFamily="2" charset="0"/>
                <a:cs typeface="Pattaya" panose="00000500000000000000" pitchFamily="2" charset="-34"/>
              </a:rPr>
              <a:t>giá</a:t>
            </a:r>
            <a:endParaRPr lang="en-US" sz="6000" dirty="0">
              <a:solidFill>
                <a:srgbClr val="FFFF00"/>
              </a:solidFill>
              <a:latin typeface="UVN Banh Mi" pitchFamily="2" charset="0"/>
              <a:cs typeface="Pattaya" panose="00000500000000000000" pitchFamily="2" charset="-34"/>
            </a:endParaRPr>
          </a:p>
        </p:txBody>
      </p:sp>
      <p:grpSp>
        <p:nvGrpSpPr>
          <p:cNvPr id="18" name="Group 17">
            <a:extLst>
              <a:ext uri="{FF2B5EF4-FFF2-40B4-BE49-F238E27FC236}">
                <a16:creationId xmlns:a16="http://schemas.microsoft.com/office/drawing/2014/main" id="{3990609F-662D-EDCD-C447-EDDB03878862}"/>
              </a:ext>
            </a:extLst>
          </p:cNvPr>
          <p:cNvGrpSpPr/>
          <p:nvPr/>
        </p:nvGrpSpPr>
        <p:grpSpPr>
          <a:xfrm>
            <a:off x="2669197" y="2507310"/>
            <a:ext cx="7062584" cy="2840136"/>
            <a:chOff x="2659778" y="2653614"/>
            <a:chExt cx="7062584" cy="2840136"/>
          </a:xfrm>
        </p:grpSpPr>
        <p:sp>
          <p:nvSpPr>
            <p:cNvPr id="4" name="TextBox 3">
              <a:extLst>
                <a:ext uri="{FF2B5EF4-FFF2-40B4-BE49-F238E27FC236}">
                  <a16:creationId xmlns:a16="http://schemas.microsoft.com/office/drawing/2014/main" id="{4AAA6550-EA70-5920-844A-50C8B5B15DCA}"/>
                </a:ext>
              </a:extLst>
            </p:cNvPr>
            <p:cNvSpPr txBox="1"/>
            <p:nvPr/>
          </p:nvSpPr>
          <p:spPr>
            <a:xfrm>
              <a:off x="2659778" y="2653614"/>
              <a:ext cx="6093500" cy="2840136"/>
            </a:xfrm>
            <a:prstGeom prst="rect">
              <a:avLst/>
            </a:prstGeom>
            <a:noFill/>
          </p:spPr>
          <p:txBody>
            <a:bodyPr wrap="square">
              <a:spAutoFit/>
            </a:bodyPr>
            <a:lstStyle/>
            <a:p>
              <a:pPr algn="just">
                <a:lnSpc>
                  <a:spcPct val="150000"/>
                </a:lnSpc>
              </a:pPr>
              <a:r>
                <a:rPr lang="en-US" sz="4100" dirty="0">
                  <a:solidFill>
                    <a:schemeClr val="bg1"/>
                  </a:solidFill>
                  <a:latin typeface="UTM Duepuntozero" panose="02040603050506020204" pitchFamily="18" charset="0"/>
                </a:rPr>
                <a:t>1. </a:t>
              </a:r>
              <a:r>
                <a:rPr lang="en-US" sz="4100" dirty="0" err="1">
                  <a:solidFill>
                    <a:schemeClr val="bg1"/>
                  </a:solidFill>
                  <a:latin typeface="UTM Duepuntozero" panose="02040603050506020204" pitchFamily="18" charset="0"/>
                </a:rPr>
                <a:t>Đọc</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đúng</a:t>
              </a:r>
              <a:r>
                <a:rPr lang="en-US" sz="4100" dirty="0">
                  <a:solidFill>
                    <a:schemeClr val="bg1"/>
                  </a:solidFill>
                  <a:latin typeface="UTM Duepuntozero" panose="02040603050506020204" pitchFamily="18" charset="0"/>
                </a:rPr>
                <a:t>, to </a:t>
              </a:r>
              <a:r>
                <a:rPr lang="en-US" sz="4100" dirty="0" err="1">
                  <a:solidFill>
                    <a:schemeClr val="bg1"/>
                  </a:solidFill>
                  <a:latin typeface="UTM Duepuntozero" panose="02040603050506020204" pitchFamily="18" charset="0"/>
                </a:rPr>
                <a:t>rõ</a:t>
              </a:r>
              <a:r>
                <a:rPr lang="en-US" sz="4100" dirty="0">
                  <a:solidFill>
                    <a:schemeClr val="bg1"/>
                  </a:solidFill>
                  <a:latin typeface="UTM Duepuntozero" panose="02040603050506020204" pitchFamily="18" charset="0"/>
                </a:rPr>
                <a:t>.</a:t>
              </a:r>
            </a:p>
            <a:p>
              <a:pPr algn="just">
                <a:lnSpc>
                  <a:spcPct val="150000"/>
                </a:lnSpc>
              </a:pPr>
              <a:r>
                <a:rPr lang="en-US" sz="4100" dirty="0">
                  <a:solidFill>
                    <a:schemeClr val="bg1"/>
                  </a:solidFill>
                  <a:latin typeface="UTM Duepuntozero" panose="02040603050506020204" pitchFamily="18" charset="0"/>
                </a:rPr>
                <a:t>2. </a:t>
              </a:r>
              <a:r>
                <a:rPr lang="en-US" sz="4100" dirty="0" err="1">
                  <a:solidFill>
                    <a:schemeClr val="bg1"/>
                  </a:solidFill>
                  <a:latin typeface="UTM Duepuntozero" panose="02040603050506020204" pitchFamily="18" charset="0"/>
                </a:rPr>
                <a:t>Đọc</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ngắt</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nghỉ</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đúng</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chỗ</a:t>
              </a:r>
              <a:r>
                <a:rPr lang="en-US" sz="4100" dirty="0">
                  <a:solidFill>
                    <a:schemeClr val="bg1"/>
                  </a:solidFill>
                  <a:latin typeface="UTM Duepuntozero" panose="02040603050506020204" pitchFamily="18" charset="0"/>
                </a:rPr>
                <a:t>.</a:t>
              </a:r>
            </a:p>
            <a:p>
              <a:pPr algn="just">
                <a:lnSpc>
                  <a:spcPct val="150000"/>
                </a:lnSpc>
              </a:pPr>
              <a:r>
                <a:rPr lang="en-US" sz="4100" dirty="0">
                  <a:solidFill>
                    <a:schemeClr val="bg1"/>
                  </a:solidFill>
                  <a:latin typeface="UTM Duepuntozero" panose="02040603050506020204" pitchFamily="18" charset="0"/>
                </a:rPr>
                <a:t>3. </a:t>
              </a:r>
              <a:r>
                <a:rPr lang="en-US" sz="4100" dirty="0" err="1">
                  <a:solidFill>
                    <a:schemeClr val="bg1"/>
                  </a:solidFill>
                  <a:latin typeface="UTM Duepuntozero" panose="02040603050506020204" pitchFamily="18" charset="0"/>
                </a:rPr>
                <a:t>Trả</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lời</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đúng</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câu</a:t>
              </a:r>
              <a:r>
                <a:rPr lang="en-US" sz="4100" dirty="0">
                  <a:solidFill>
                    <a:schemeClr val="bg1"/>
                  </a:solidFill>
                  <a:latin typeface="UTM Duepuntozero" panose="02040603050506020204" pitchFamily="18" charset="0"/>
                </a:rPr>
                <a:t> </a:t>
              </a:r>
              <a:r>
                <a:rPr lang="en-US" sz="4100" dirty="0" err="1">
                  <a:solidFill>
                    <a:schemeClr val="bg1"/>
                  </a:solidFill>
                  <a:latin typeface="UTM Duepuntozero" panose="02040603050506020204" pitchFamily="18" charset="0"/>
                </a:rPr>
                <a:t>hỏi</a:t>
              </a:r>
              <a:r>
                <a:rPr lang="en-US" sz="4100" dirty="0">
                  <a:solidFill>
                    <a:schemeClr val="bg1"/>
                  </a:solidFill>
                  <a:latin typeface="UTM Duepuntozero" panose="02040603050506020204" pitchFamily="18" charset="0"/>
                </a:rPr>
                <a:t>.</a:t>
              </a:r>
              <a:endParaRPr lang="en-US" sz="4100" dirty="0">
                <a:solidFill>
                  <a:schemeClr val="bg1"/>
                </a:solidFill>
              </a:endParaRPr>
            </a:p>
          </p:txBody>
        </p:sp>
        <p:grpSp>
          <p:nvGrpSpPr>
            <p:cNvPr id="6" name="Group 5">
              <a:extLst>
                <a:ext uri="{FF2B5EF4-FFF2-40B4-BE49-F238E27FC236}">
                  <a16:creationId xmlns:a16="http://schemas.microsoft.com/office/drawing/2014/main" id="{71FE02A1-2FA3-2852-8894-CF5FFDE9945C}"/>
                </a:ext>
              </a:extLst>
            </p:cNvPr>
            <p:cNvGrpSpPr/>
            <p:nvPr/>
          </p:nvGrpSpPr>
          <p:grpSpPr>
            <a:xfrm>
              <a:off x="7784193" y="3837475"/>
              <a:ext cx="1938169" cy="580781"/>
              <a:chOff x="2780184" y="2467083"/>
              <a:chExt cx="1938169" cy="580781"/>
            </a:xfrm>
          </p:grpSpPr>
          <p:pic>
            <p:nvPicPr>
              <p:cNvPr id="7" name="Picture 6">
                <a:extLst>
                  <a:ext uri="{FF2B5EF4-FFF2-40B4-BE49-F238E27FC236}">
                    <a16:creationId xmlns:a16="http://schemas.microsoft.com/office/drawing/2014/main" id="{34838BD1-E16E-C623-38E7-59B94B3A425C}"/>
                  </a:ext>
                </a:extLst>
              </p:cNvPr>
              <p:cNvPicPr>
                <a:picLocks noChangeAspect="1"/>
              </p:cNvPicPr>
              <p:nvPr/>
            </p:nvPicPr>
            <p:blipFill>
              <a:blip r:embed="rId4"/>
              <a:stretch>
                <a:fillRect/>
              </a:stretch>
            </p:blipFill>
            <p:spPr>
              <a:xfrm>
                <a:off x="3461622" y="2467083"/>
                <a:ext cx="575293" cy="580781"/>
              </a:xfrm>
              <a:prstGeom prst="rect">
                <a:avLst/>
              </a:prstGeom>
            </p:spPr>
          </p:pic>
          <p:pic>
            <p:nvPicPr>
              <p:cNvPr id="8" name="Picture 7">
                <a:extLst>
                  <a:ext uri="{FF2B5EF4-FFF2-40B4-BE49-F238E27FC236}">
                    <a16:creationId xmlns:a16="http://schemas.microsoft.com/office/drawing/2014/main" id="{06FBEF76-BD3F-4DE9-0C61-FEA0758037DD}"/>
                  </a:ext>
                </a:extLst>
              </p:cNvPr>
              <p:cNvPicPr>
                <a:picLocks noChangeAspect="1"/>
              </p:cNvPicPr>
              <p:nvPr/>
            </p:nvPicPr>
            <p:blipFill>
              <a:blip r:embed="rId5"/>
              <a:stretch>
                <a:fillRect/>
              </a:stretch>
            </p:blipFill>
            <p:spPr>
              <a:xfrm>
                <a:off x="2780184" y="2467083"/>
                <a:ext cx="575293" cy="580781"/>
              </a:xfrm>
              <a:prstGeom prst="rect">
                <a:avLst/>
              </a:prstGeom>
            </p:spPr>
          </p:pic>
          <p:pic>
            <p:nvPicPr>
              <p:cNvPr id="9" name="Picture 8">
                <a:extLst>
                  <a:ext uri="{FF2B5EF4-FFF2-40B4-BE49-F238E27FC236}">
                    <a16:creationId xmlns:a16="http://schemas.microsoft.com/office/drawing/2014/main" id="{B6CC01AF-E10B-0AF9-CA14-59FDC61932F3}"/>
                  </a:ext>
                </a:extLst>
              </p:cNvPr>
              <p:cNvPicPr>
                <a:picLocks noChangeAspect="1"/>
              </p:cNvPicPr>
              <p:nvPr/>
            </p:nvPicPr>
            <p:blipFill>
              <a:blip r:embed="rId6"/>
              <a:stretch>
                <a:fillRect/>
              </a:stretch>
            </p:blipFill>
            <p:spPr>
              <a:xfrm>
                <a:off x="4143060" y="2467083"/>
                <a:ext cx="575293" cy="580781"/>
              </a:xfrm>
              <a:prstGeom prst="rect">
                <a:avLst/>
              </a:prstGeom>
            </p:spPr>
          </p:pic>
        </p:grpSp>
        <p:grpSp>
          <p:nvGrpSpPr>
            <p:cNvPr id="10" name="Group 9">
              <a:extLst>
                <a:ext uri="{FF2B5EF4-FFF2-40B4-BE49-F238E27FC236}">
                  <a16:creationId xmlns:a16="http://schemas.microsoft.com/office/drawing/2014/main" id="{0ECF31DB-BBE8-7053-659F-11E473878068}"/>
                </a:ext>
              </a:extLst>
            </p:cNvPr>
            <p:cNvGrpSpPr/>
            <p:nvPr/>
          </p:nvGrpSpPr>
          <p:grpSpPr>
            <a:xfrm>
              <a:off x="6252160" y="2907973"/>
              <a:ext cx="1938169" cy="580781"/>
              <a:chOff x="2780184" y="2467083"/>
              <a:chExt cx="1938169" cy="580781"/>
            </a:xfrm>
          </p:grpSpPr>
          <p:pic>
            <p:nvPicPr>
              <p:cNvPr id="11" name="Picture 10">
                <a:extLst>
                  <a:ext uri="{FF2B5EF4-FFF2-40B4-BE49-F238E27FC236}">
                    <a16:creationId xmlns:a16="http://schemas.microsoft.com/office/drawing/2014/main" id="{2977D296-E746-1D0B-BC76-A1C0B5E898D7}"/>
                  </a:ext>
                </a:extLst>
              </p:cNvPr>
              <p:cNvPicPr>
                <a:picLocks noChangeAspect="1"/>
              </p:cNvPicPr>
              <p:nvPr/>
            </p:nvPicPr>
            <p:blipFill>
              <a:blip r:embed="rId4"/>
              <a:stretch>
                <a:fillRect/>
              </a:stretch>
            </p:blipFill>
            <p:spPr>
              <a:xfrm>
                <a:off x="3461622" y="2467083"/>
                <a:ext cx="575293" cy="580781"/>
              </a:xfrm>
              <a:prstGeom prst="rect">
                <a:avLst/>
              </a:prstGeom>
            </p:spPr>
          </p:pic>
          <p:pic>
            <p:nvPicPr>
              <p:cNvPr id="12" name="Picture 11">
                <a:extLst>
                  <a:ext uri="{FF2B5EF4-FFF2-40B4-BE49-F238E27FC236}">
                    <a16:creationId xmlns:a16="http://schemas.microsoft.com/office/drawing/2014/main" id="{68F1DCC2-9999-6EA6-22C8-0B07E9A4764E}"/>
                  </a:ext>
                </a:extLst>
              </p:cNvPr>
              <p:cNvPicPr>
                <a:picLocks noChangeAspect="1"/>
              </p:cNvPicPr>
              <p:nvPr/>
            </p:nvPicPr>
            <p:blipFill>
              <a:blip r:embed="rId5"/>
              <a:stretch>
                <a:fillRect/>
              </a:stretch>
            </p:blipFill>
            <p:spPr>
              <a:xfrm>
                <a:off x="2780184" y="2467083"/>
                <a:ext cx="575293" cy="580781"/>
              </a:xfrm>
              <a:prstGeom prst="rect">
                <a:avLst/>
              </a:prstGeom>
            </p:spPr>
          </p:pic>
          <p:pic>
            <p:nvPicPr>
              <p:cNvPr id="13" name="Picture 12">
                <a:extLst>
                  <a:ext uri="{FF2B5EF4-FFF2-40B4-BE49-F238E27FC236}">
                    <a16:creationId xmlns:a16="http://schemas.microsoft.com/office/drawing/2014/main" id="{2A3FCCAD-25D6-CCCA-C2E2-27A93F411E41}"/>
                  </a:ext>
                </a:extLst>
              </p:cNvPr>
              <p:cNvPicPr>
                <a:picLocks noChangeAspect="1"/>
              </p:cNvPicPr>
              <p:nvPr/>
            </p:nvPicPr>
            <p:blipFill>
              <a:blip r:embed="rId6"/>
              <a:stretch>
                <a:fillRect/>
              </a:stretch>
            </p:blipFill>
            <p:spPr>
              <a:xfrm>
                <a:off x="4143060" y="2467083"/>
                <a:ext cx="575293" cy="580781"/>
              </a:xfrm>
              <a:prstGeom prst="rect">
                <a:avLst/>
              </a:prstGeom>
            </p:spPr>
          </p:pic>
        </p:grpSp>
        <p:grpSp>
          <p:nvGrpSpPr>
            <p:cNvPr id="14" name="Group 13">
              <a:extLst>
                <a:ext uri="{FF2B5EF4-FFF2-40B4-BE49-F238E27FC236}">
                  <a16:creationId xmlns:a16="http://schemas.microsoft.com/office/drawing/2014/main" id="{E2085762-A791-2625-71E7-521FB0D14039}"/>
                </a:ext>
              </a:extLst>
            </p:cNvPr>
            <p:cNvGrpSpPr/>
            <p:nvPr/>
          </p:nvGrpSpPr>
          <p:grpSpPr>
            <a:xfrm>
              <a:off x="7012004" y="4760805"/>
              <a:ext cx="1938169" cy="580781"/>
              <a:chOff x="2780184" y="2467083"/>
              <a:chExt cx="1938169" cy="580781"/>
            </a:xfrm>
          </p:grpSpPr>
          <p:pic>
            <p:nvPicPr>
              <p:cNvPr id="15" name="Picture 14">
                <a:extLst>
                  <a:ext uri="{FF2B5EF4-FFF2-40B4-BE49-F238E27FC236}">
                    <a16:creationId xmlns:a16="http://schemas.microsoft.com/office/drawing/2014/main" id="{31DCAB80-098F-FCD3-F5E1-1E0FCBBCAB32}"/>
                  </a:ext>
                </a:extLst>
              </p:cNvPr>
              <p:cNvPicPr>
                <a:picLocks noChangeAspect="1"/>
              </p:cNvPicPr>
              <p:nvPr/>
            </p:nvPicPr>
            <p:blipFill>
              <a:blip r:embed="rId4"/>
              <a:stretch>
                <a:fillRect/>
              </a:stretch>
            </p:blipFill>
            <p:spPr>
              <a:xfrm>
                <a:off x="3461622" y="2467083"/>
                <a:ext cx="575293" cy="580781"/>
              </a:xfrm>
              <a:prstGeom prst="rect">
                <a:avLst/>
              </a:prstGeom>
            </p:spPr>
          </p:pic>
          <p:pic>
            <p:nvPicPr>
              <p:cNvPr id="16" name="Picture 15">
                <a:extLst>
                  <a:ext uri="{FF2B5EF4-FFF2-40B4-BE49-F238E27FC236}">
                    <a16:creationId xmlns:a16="http://schemas.microsoft.com/office/drawing/2014/main" id="{F46C4D7A-4B36-BE4B-E6D9-08DF6BD568C7}"/>
                  </a:ext>
                </a:extLst>
              </p:cNvPr>
              <p:cNvPicPr>
                <a:picLocks noChangeAspect="1"/>
              </p:cNvPicPr>
              <p:nvPr/>
            </p:nvPicPr>
            <p:blipFill>
              <a:blip r:embed="rId5"/>
              <a:stretch>
                <a:fillRect/>
              </a:stretch>
            </p:blipFill>
            <p:spPr>
              <a:xfrm>
                <a:off x="2780184" y="2467083"/>
                <a:ext cx="575293" cy="580781"/>
              </a:xfrm>
              <a:prstGeom prst="rect">
                <a:avLst/>
              </a:prstGeom>
            </p:spPr>
          </p:pic>
          <p:pic>
            <p:nvPicPr>
              <p:cNvPr id="17" name="Picture 16">
                <a:extLst>
                  <a:ext uri="{FF2B5EF4-FFF2-40B4-BE49-F238E27FC236}">
                    <a16:creationId xmlns:a16="http://schemas.microsoft.com/office/drawing/2014/main" id="{AA253ED7-F18A-C6FD-1A74-8A442B9187F4}"/>
                  </a:ext>
                </a:extLst>
              </p:cNvPr>
              <p:cNvPicPr>
                <a:picLocks noChangeAspect="1"/>
              </p:cNvPicPr>
              <p:nvPr/>
            </p:nvPicPr>
            <p:blipFill>
              <a:blip r:embed="rId6"/>
              <a:stretch>
                <a:fillRect/>
              </a:stretch>
            </p:blipFill>
            <p:spPr>
              <a:xfrm>
                <a:off x="4143060" y="2467083"/>
                <a:ext cx="575293" cy="580781"/>
              </a:xfrm>
              <a:prstGeom prst="rect">
                <a:avLst/>
              </a:prstGeom>
            </p:spPr>
          </p:pic>
        </p:grpSp>
      </p:grpSp>
    </p:spTree>
    <p:extLst>
      <p:ext uri="{BB962C8B-B14F-4D97-AF65-F5344CB8AC3E}">
        <p14:creationId xmlns:p14="http://schemas.microsoft.com/office/powerpoint/2010/main" val="24233500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533767" cy="1277589"/>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1089209"/>
            </a:xfrm>
            <a:prstGeom prst="rect">
              <a:avLst/>
            </a:prstGeom>
            <a:noFill/>
          </p:spPr>
          <p:txBody>
            <a:bodyPr wrap="square" rtlCol="0">
              <a:spAutoFit/>
            </a:bodyPr>
            <a:lstStyle/>
            <a:p>
              <a:pPr algn="just">
                <a:lnSpc>
                  <a:spcPct val="120000"/>
                </a:lnSpc>
              </a:pPr>
              <a:r>
                <a:rPr lang="en-US" sz="2800" b="1"/>
                <a:t>1. </a:t>
              </a:r>
              <a:r>
                <a:rPr lang="vi-VN" sz="2800" b="1"/>
                <a:t>Đọc đoạn từ đầu đến “xoè cánh ấp con” và trả lời câu hỏi:</a:t>
              </a:r>
            </a:p>
            <a:p>
              <a:pPr algn="ctr">
                <a:lnSpc>
                  <a:spcPct val="120000"/>
                </a:lnSpc>
              </a:pPr>
              <a:r>
                <a:rPr lang="vi-VN" sz="2800" b="1" i="1">
                  <a:solidFill>
                    <a:srgbClr val="FF0000"/>
                  </a:solidFill>
                </a:rPr>
                <a:t>Khu vườn chiều thu được tả bằng những màu sắc nào?</a:t>
              </a:r>
              <a:endParaRPr lang="en-US" sz="2800" b="1" i="1" dirty="0">
                <a:solidFill>
                  <a:srgbClr val="FF0000"/>
                </a:solidFill>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334915" y="2211790"/>
            <a:ext cx="6567072"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Khu vườn chiều thu được tả bằng nhiều màu sắc: Màu xanh nhung của lá mía, màu vàng rực của hoa mướp cuối mùa, màu trong lẻo của nước giếng, màu xanh thăm thẳm của trời chiều, màu nắng vàng như tơ, màu chiều vàng rợi.</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533767" cy="1277589"/>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108920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Đọc đoạn từ đầu đến “xoè cánh ấp con” và trả lời câu hỏi: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1" u="none" strike="noStrike" kern="1200" cap="none" spc="0" normalizeH="0" baseline="0" noProof="0">
                  <a:ln>
                    <a:noFill/>
                  </a:ln>
                  <a:solidFill>
                    <a:srgbClr val="FF0000"/>
                  </a:solidFill>
                  <a:effectLst/>
                  <a:uLnTx/>
                  <a:uFillTx/>
                  <a:latin typeface="Arial" panose="020B0604020202020204" pitchFamily="34" charset="0"/>
                  <a:ea typeface="+mn-ea"/>
                  <a:cs typeface="+mn-cs"/>
                </a:rPr>
                <a:t>Những âm thanh trong vườn thu gợi cho em cảm giác gì?</a:t>
              </a:r>
              <a:endPar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4445876" y="2023410"/>
            <a:ext cx="7456111" cy="434413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Những âm thanh trong vườn thu (tiếng lá mía quạt vào mái rạ lao xao như ai ngả nón chào, tiếng chiều vàng rợi) gợi cho em cảm giác cảnh vật thật đẹp; cảnh vật và con người rạo rực, náo nức, xôn xao trong chiều thu; cuộc sống nơi quê hương tác giả thật trù phú, đầm ấm;....</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7275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334915" y="961697"/>
            <a:ext cx="6567072" cy="4358447"/>
          </a:xfrm>
          <a:prstGeom prst="wedgeRoundRectCallout">
            <a:avLst>
              <a:gd name="adj1" fmla="val -58160"/>
              <a:gd name="adj2" fmla="val 33909"/>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Giải nghĩa từ: </a:t>
            </a:r>
          </a:p>
          <a:p>
            <a:pPr marL="457200" lvl="0" indent="-457200" algn="just">
              <a:lnSpc>
                <a:spcPct val="115000"/>
              </a:lnSpc>
              <a:spcAft>
                <a:spcPts val="800"/>
              </a:spcAft>
              <a:buFont typeface="Wingdings" panose="05000000000000000000" pitchFamily="2" charset="2"/>
              <a:buChar char="Ø"/>
              <a:tabLst>
                <a:tab pos="2286000" algn="l"/>
              </a:tabLst>
            </a:pPr>
            <a:r>
              <a:rPr lang="en-US" sz="3600" b="1" i="1">
                <a:solidFill>
                  <a:srgbClr val="FF0000"/>
                </a:solidFill>
                <a:latin typeface="Calibri" panose="020F0502020204030204" pitchFamily="34" charset="0"/>
                <a:ea typeface="Calibri" panose="020F0502020204030204" pitchFamily="34" charset="0"/>
                <a:cs typeface="Calibri" panose="020F0502020204030204" pitchFamily="34" charset="0"/>
              </a:rPr>
              <a:t>Trong lẻo</a:t>
            </a: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 (rất trong, trong đến mức nhìn đến tận đáy, không có một chút gợn, vẩn); </a:t>
            </a:r>
          </a:p>
          <a:p>
            <a:pPr marL="457200" lvl="0" indent="-457200" algn="just">
              <a:lnSpc>
                <a:spcPct val="115000"/>
              </a:lnSpc>
              <a:spcAft>
                <a:spcPts val="800"/>
              </a:spcAft>
              <a:buFont typeface="Wingdings" panose="05000000000000000000" pitchFamily="2" charset="2"/>
              <a:buChar char="Ø"/>
              <a:tabLst>
                <a:tab pos="2286000" algn="l"/>
              </a:tabLst>
            </a:pPr>
            <a:r>
              <a:rPr lang="en-US" sz="3600" b="1" i="1">
                <a:solidFill>
                  <a:srgbClr val="FF0000"/>
                </a:solidFill>
                <a:latin typeface="Calibri" panose="020F0502020204030204" pitchFamily="34" charset="0"/>
                <a:ea typeface="Calibri" panose="020F0502020204030204" pitchFamily="34" charset="0"/>
                <a:cs typeface="Calibri" panose="020F0502020204030204" pitchFamily="34" charset="0"/>
              </a:rPr>
              <a:t>Vàng rợi</a:t>
            </a: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 (màu vàng ngời sáng, rực rỡ, đều khắp);…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1563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55561" cy="1770766"/>
            <a:chOff x="368220" y="1227077"/>
            <a:chExt cx="11455561" cy="1770766"/>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770766"/>
            </a:xfrm>
            <a:custGeom>
              <a:avLst/>
              <a:gdLst>
                <a:gd name="connsiteX0" fmla="*/ 0 w 11455561"/>
                <a:gd name="connsiteY0" fmla="*/ 400105 h 1770766"/>
                <a:gd name="connsiteX1" fmla="*/ 400105 w 11455561"/>
                <a:gd name="connsiteY1" fmla="*/ 0 h 1770766"/>
                <a:gd name="connsiteX2" fmla="*/ 1172618 w 11455561"/>
                <a:gd name="connsiteY2" fmla="*/ 0 h 1770766"/>
                <a:gd name="connsiteX3" fmla="*/ 1518917 w 11455561"/>
                <a:gd name="connsiteY3" fmla="*/ 0 h 1770766"/>
                <a:gd name="connsiteX4" fmla="*/ 2184876 w 11455561"/>
                <a:gd name="connsiteY4" fmla="*/ 0 h 1770766"/>
                <a:gd name="connsiteX5" fmla="*/ 2850836 w 11455561"/>
                <a:gd name="connsiteY5" fmla="*/ 0 h 1770766"/>
                <a:gd name="connsiteX6" fmla="*/ 3516795 w 11455561"/>
                <a:gd name="connsiteY6" fmla="*/ 0 h 1770766"/>
                <a:gd name="connsiteX7" fmla="*/ 4182755 w 11455561"/>
                <a:gd name="connsiteY7" fmla="*/ 0 h 1770766"/>
                <a:gd name="connsiteX8" fmla="*/ 4955268 w 11455561"/>
                <a:gd name="connsiteY8" fmla="*/ 0 h 1770766"/>
                <a:gd name="connsiteX9" fmla="*/ 5514673 w 11455561"/>
                <a:gd name="connsiteY9" fmla="*/ 0 h 1770766"/>
                <a:gd name="connsiteX10" fmla="*/ 6180633 w 11455561"/>
                <a:gd name="connsiteY10" fmla="*/ 0 h 1770766"/>
                <a:gd name="connsiteX11" fmla="*/ 6633485 w 11455561"/>
                <a:gd name="connsiteY11" fmla="*/ 0 h 1770766"/>
                <a:gd name="connsiteX12" fmla="*/ 7192891 w 11455561"/>
                <a:gd name="connsiteY12" fmla="*/ 0 h 1770766"/>
                <a:gd name="connsiteX13" fmla="*/ 7645744 w 11455561"/>
                <a:gd name="connsiteY13" fmla="*/ 0 h 1770766"/>
                <a:gd name="connsiteX14" fmla="*/ 8098596 w 11455561"/>
                <a:gd name="connsiteY14" fmla="*/ 0 h 1770766"/>
                <a:gd name="connsiteX15" fmla="*/ 8871109 w 11455561"/>
                <a:gd name="connsiteY15" fmla="*/ 0 h 1770766"/>
                <a:gd name="connsiteX16" fmla="*/ 9750176 w 11455561"/>
                <a:gd name="connsiteY16" fmla="*/ 0 h 1770766"/>
                <a:gd name="connsiteX17" fmla="*/ 11055456 w 11455561"/>
                <a:gd name="connsiteY17" fmla="*/ 0 h 1770766"/>
                <a:gd name="connsiteX18" fmla="*/ 11455561 w 11455561"/>
                <a:gd name="connsiteY18" fmla="*/ 400105 h 1770766"/>
                <a:gd name="connsiteX19" fmla="*/ 11455561 w 11455561"/>
                <a:gd name="connsiteY19" fmla="*/ 904794 h 1770766"/>
                <a:gd name="connsiteX20" fmla="*/ 11455561 w 11455561"/>
                <a:gd name="connsiteY20" fmla="*/ 1370661 h 1770766"/>
                <a:gd name="connsiteX21" fmla="*/ 11055456 w 11455561"/>
                <a:gd name="connsiteY21" fmla="*/ 1770766 h 1770766"/>
                <a:gd name="connsiteX22" fmla="*/ 10496050 w 11455561"/>
                <a:gd name="connsiteY22" fmla="*/ 1770766 h 1770766"/>
                <a:gd name="connsiteX23" fmla="*/ 9830091 w 11455561"/>
                <a:gd name="connsiteY23" fmla="*/ 1770766 h 1770766"/>
                <a:gd name="connsiteX24" fmla="*/ 8951024 w 11455561"/>
                <a:gd name="connsiteY24" fmla="*/ 1770766 h 1770766"/>
                <a:gd name="connsiteX25" fmla="*/ 8285065 w 11455561"/>
                <a:gd name="connsiteY25" fmla="*/ 1770766 h 1770766"/>
                <a:gd name="connsiteX26" fmla="*/ 7619105 w 11455561"/>
                <a:gd name="connsiteY26" fmla="*/ 1770766 h 1770766"/>
                <a:gd name="connsiteX27" fmla="*/ 7059699 w 11455561"/>
                <a:gd name="connsiteY27" fmla="*/ 1770766 h 1770766"/>
                <a:gd name="connsiteX28" fmla="*/ 6287186 w 11455561"/>
                <a:gd name="connsiteY28" fmla="*/ 1770766 h 1770766"/>
                <a:gd name="connsiteX29" fmla="*/ 5514673 w 11455561"/>
                <a:gd name="connsiteY29" fmla="*/ 1770766 h 1770766"/>
                <a:gd name="connsiteX30" fmla="*/ 4742161 w 11455561"/>
                <a:gd name="connsiteY30" fmla="*/ 1770766 h 1770766"/>
                <a:gd name="connsiteX31" fmla="*/ 4395862 w 11455561"/>
                <a:gd name="connsiteY31" fmla="*/ 1770766 h 1770766"/>
                <a:gd name="connsiteX32" fmla="*/ 4049563 w 11455561"/>
                <a:gd name="connsiteY32" fmla="*/ 1770766 h 1770766"/>
                <a:gd name="connsiteX33" fmla="*/ 3596710 w 11455561"/>
                <a:gd name="connsiteY33" fmla="*/ 1770766 h 1770766"/>
                <a:gd name="connsiteX34" fmla="*/ 2824197 w 11455561"/>
                <a:gd name="connsiteY34" fmla="*/ 1770766 h 1770766"/>
                <a:gd name="connsiteX35" fmla="*/ 2051684 w 11455561"/>
                <a:gd name="connsiteY35" fmla="*/ 1770766 h 1770766"/>
                <a:gd name="connsiteX36" fmla="*/ 1598832 w 11455561"/>
                <a:gd name="connsiteY36" fmla="*/ 1770766 h 1770766"/>
                <a:gd name="connsiteX37" fmla="*/ 400105 w 11455561"/>
                <a:gd name="connsiteY37" fmla="*/ 1770766 h 1770766"/>
                <a:gd name="connsiteX38" fmla="*/ 0 w 11455561"/>
                <a:gd name="connsiteY38" fmla="*/ 1370661 h 1770766"/>
                <a:gd name="connsiteX39" fmla="*/ 0 w 11455561"/>
                <a:gd name="connsiteY39" fmla="*/ 895089 h 1770766"/>
                <a:gd name="connsiteX40" fmla="*/ 0 w 11455561"/>
                <a:gd name="connsiteY40" fmla="*/ 400105 h 17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770766" fill="none" extrusionOk="0">
                  <a:moveTo>
                    <a:pt x="0" y="400105"/>
                  </a:moveTo>
                  <a:cubicBezTo>
                    <a:pt x="44191" y="152821"/>
                    <a:pt x="164116" y="7480"/>
                    <a:pt x="400105" y="0"/>
                  </a:cubicBezTo>
                  <a:cubicBezTo>
                    <a:pt x="658745" y="-37848"/>
                    <a:pt x="790742" y="-32436"/>
                    <a:pt x="1172618" y="0"/>
                  </a:cubicBezTo>
                  <a:cubicBezTo>
                    <a:pt x="1554494" y="32436"/>
                    <a:pt x="1428611" y="-5067"/>
                    <a:pt x="1518917" y="0"/>
                  </a:cubicBezTo>
                  <a:cubicBezTo>
                    <a:pt x="1609223" y="5067"/>
                    <a:pt x="2040578" y="-11404"/>
                    <a:pt x="2184876" y="0"/>
                  </a:cubicBezTo>
                  <a:cubicBezTo>
                    <a:pt x="2329174" y="11404"/>
                    <a:pt x="2709759" y="-7687"/>
                    <a:pt x="2850836" y="0"/>
                  </a:cubicBezTo>
                  <a:cubicBezTo>
                    <a:pt x="2991913" y="7687"/>
                    <a:pt x="3200896" y="-14362"/>
                    <a:pt x="3516795" y="0"/>
                  </a:cubicBezTo>
                  <a:cubicBezTo>
                    <a:pt x="3832694" y="14362"/>
                    <a:pt x="4033496" y="-26771"/>
                    <a:pt x="4182755" y="0"/>
                  </a:cubicBezTo>
                  <a:cubicBezTo>
                    <a:pt x="4332014" y="26771"/>
                    <a:pt x="4769189" y="-32069"/>
                    <a:pt x="4955268" y="0"/>
                  </a:cubicBezTo>
                  <a:cubicBezTo>
                    <a:pt x="5141347" y="32069"/>
                    <a:pt x="5339961" y="-8143"/>
                    <a:pt x="5514673" y="0"/>
                  </a:cubicBezTo>
                  <a:cubicBezTo>
                    <a:pt x="5689385" y="8143"/>
                    <a:pt x="5874576" y="33249"/>
                    <a:pt x="6180633" y="0"/>
                  </a:cubicBezTo>
                  <a:cubicBezTo>
                    <a:pt x="6486690" y="-33249"/>
                    <a:pt x="6408874" y="-7281"/>
                    <a:pt x="6633485" y="0"/>
                  </a:cubicBezTo>
                  <a:cubicBezTo>
                    <a:pt x="6858096" y="7281"/>
                    <a:pt x="7035560" y="-20864"/>
                    <a:pt x="7192891" y="0"/>
                  </a:cubicBezTo>
                  <a:cubicBezTo>
                    <a:pt x="7350222" y="20864"/>
                    <a:pt x="7442757" y="11963"/>
                    <a:pt x="7645744" y="0"/>
                  </a:cubicBezTo>
                  <a:cubicBezTo>
                    <a:pt x="7848731" y="-11963"/>
                    <a:pt x="7896861" y="11448"/>
                    <a:pt x="8098596" y="0"/>
                  </a:cubicBezTo>
                  <a:cubicBezTo>
                    <a:pt x="8300331" y="-11448"/>
                    <a:pt x="8618425" y="-11320"/>
                    <a:pt x="8871109" y="0"/>
                  </a:cubicBezTo>
                  <a:cubicBezTo>
                    <a:pt x="9123793" y="11320"/>
                    <a:pt x="9349923" y="9436"/>
                    <a:pt x="9750176" y="0"/>
                  </a:cubicBezTo>
                  <a:cubicBezTo>
                    <a:pt x="10150429" y="-9436"/>
                    <a:pt x="10478949" y="34546"/>
                    <a:pt x="11055456" y="0"/>
                  </a:cubicBezTo>
                  <a:cubicBezTo>
                    <a:pt x="11272356" y="-53931"/>
                    <a:pt x="11479499" y="166128"/>
                    <a:pt x="11455561" y="400105"/>
                  </a:cubicBezTo>
                  <a:cubicBezTo>
                    <a:pt x="11453059" y="525874"/>
                    <a:pt x="11434636" y="698748"/>
                    <a:pt x="11455561" y="904794"/>
                  </a:cubicBezTo>
                  <a:cubicBezTo>
                    <a:pt x="11476486" y="1110840"/>
                    <a:pt x="11452793" y="1211783"/>
                    <a:pt x="11455561" y="1370661"/>
                  </a:cubicBezTo>
                  <a:cubicBezTo>
                    <a:pt x="11471915" y="1581592"/>
                    <a:pt x="11284176" y="1772860"/>
                    <a:pt x="11055456" y="1770766"/>
                  </a:cubicBezTo>
                  <a:cubicBezTo>
                    <a:pt x="10835725" y="1775249"/>
                    <a:pt x="10674578" y="1785352"/>
                    <a:pt x="10496050" y="1770766"/>
                  </a:cubicBezTo>
                  <a:cubicBezTo>
                    <a:pt x="10317522" y="1756180"/>
                    <a:pt x="10122225" y="1769504"/>
                    <a:pt x="9830091" y="1770766"/>
                  </a:cubicBezTo>
                  <a:cubicBezTo>
                    <a:pt x="9537957" y="1772028"/>
                    <a:pt x="9159707" y="1806333"/>
                    <a:pt x="8951024" y="1770766"/>
                  </a:cubicBezTo>
                  <a:cubicBezTo>
                    <a:pt x="8742341" y="1735199"/>
                    <a:pt x="8561359" y="1742813"/>
                    <a:pt x="8285065" y="1770766"/>
                  </a:cubicBezTo>
                  <a:cubicBezTo>
                    <a:pt x="8008771" y="1798719"/>
                    <a:pt x="7888874" y="1742807"/>
                    <a:pt x="7619105" y="1770766"/>
                  </a:cubicBezTo>
                  <a:cubicBezTo>
                    <a:pt x="7349336" y="1798725"/>
                    <a:pt x="7303177" y="1765520"/>
                    <a:pt x="7059699" y="1770766"/>
                  </a:cubicBezTo>
                  <a:cubicBezTo>
                    <a:pt x="6816221" y="1776012"/>
                    <a:pt x="6643250" y="1733412"/>
                    <a:pt x="6287186" y="1770766"/>
                  </a:cubicBezTo>
                  <a:cubicBezTo>
                    <a:pt x="5931122" y="1808120"/>
                    <a:pt x="5671287" y="1806017"/>
                    <a:pt x="5514673" y="1770766"/>
                  </a:cubicBezTo>
                  <a:cubicBezTo>
                    <a:pt x="5358059" y="1735515"/>
                    <a:pt x="5114634" y="1738119"/>
                    <a:pt x="4742161" y="1770766"/>
                  </a:cubicBezTo>
                  <a:cubicBezTo>
                    <a:pt x="4369688" y="1803413"/>
                    <a:pt x="4535694" y="1758871"/>
                    <a:pt x="4395862" y="1770766"/>
                  </a:cubicBezTo>
                  <a:cubicBezTo>
                    <a:pt x="4256030" y="1782661"/>
                    <a:pt x="4198832" y="1787851"/>
                    <a:pt x="4049563" y="1770766"/>
                  </a:cubicBezTo>
                  <a:cubicBezTo>
                    <a:pt x="3900294" y="1753681"/>
                    <a:pt x="3735156" y="1786229"/>
                    <a:pt x="3596710" y="1770766"/>
                  </a:cubicBezTo>
                  <a:cubicBezTo>
                    <a:pt x="3458264" y="1755303"/>
                    <a:pt x="3007312" y="1801225"/>
                    <a:pt x="2824197" y="1770766"/>
                  </a:cubicBezTo>
                  <a:cubicBezTo>
                    <a:pt x="2641082" y="1740307"/>
                    <a:pt x="2436143" y="1738000"/>
                    <a:pt x="2051684" y="1770766"/>
                  </a:cubicBezTo>
                  <a:cubicBezTo>
                    <a:pt x="1667225" y="1803532"/>
                    <a:pt x="1740972" y="1791071"/>
                    <a:pt x="1598832" y="1770766"/>
                  </a:cubicBezTo>
                  <a:cubicBezTo>
                    <a:pt x="1456692" y="1750461"/>
                    <a:pt x="958484" y="1732183"/>
                    <a:pt x="400105" y="1770766"/>
                  </a:cubicBezTo>
                  <a:cubicBezTo>
                    <a:pt x="211612" y="1760091"/>
                    <a:pt x="42780" y="1584783"/>
                    <a:pt x="0" y="1370661"/>
                  </a:cubicBezTo>
                  <a:cubicBezTo>
                    <a:pt x="15359" y="1270982"/>
                    <a:pt x="-12029" y="1122585"/>
                    <a:pt x="0" y="895089"/>
                  </a:cubicBezTo>
                  <a:cubicBezTo>
                    <a:pt x="12029" y="667593"/>
                    <a:pt x="11684" y="575534"/>
                    <a:pt x="0" y="400105"/>
                  </a:cubicBezTo>
                  <a:close/>
                </a:path>
                <a:path w="11455561" h="1770766" stroke="0" extrusionOk="0">
                  <a:moveTo>
                    <a:pt x="0" y="400105"/>
                  </a:moveTo>
                  <a:cubicBezTo>
                    <a:pt x="-27071" y="207545"/>
                    <a:pt x="184971" y="24696"/>
                    <a:pt x="400105" y="0"/>
                  </a:cubicBezTo>
                  <a:cubicBezTo>
                    <a:pt x="611660" y="-5616"/>
                    <a:pt x="665339" y="16149"/>
                    <a:pt x="852957" y="0"/>
                  </a:cubicBezTo>
                  <a:cubicBezTo>
                    <a:pt x="1040575" y="-16149"/>
                    <a:pt x="1263531" y="-25003"/>
                    <a:pt x="1412363" y="0"/>
                  </a:cubicBezTo>
                  <a:cubicBezTo>
                    <a:pt x="1561195" y="25003"/>
                    <a:pt x="1618026" y="7686"/>
                    <a:pt x="1758662" y="0"/>
                  </a:cubicBezTo>
                  <a:cubicBezTo>
                    <a:pt x="1899298" y="-7686"/>
                    <a:pt x="2344527" y="396"/>
                    <a:pt x="2531175" y="0"/>
                  </a:cubicBezTo>
                  <a:cubicBezTo>
                    <a:pt x="2717823" y="-396"/>
                    <a:pt x="2800314" y="11499"/>
                    <a:pt x="2877474" y="0"/>
                  </a:cubicBezTo>
                  <a:cubicBezTo>
                    <a:pt x="2954634" y="-11499"/>
                    <a:pt x="3339212" y="1912"/>
                    <a:pt x="3543434" y="0"/>
                  </a:cubicBezTo>
                  <a:cubicBezTo>
                    <a:pt x="3747656" y="-1912"/>
                    <a:pt x="3866425" y="10262"/>
                    <a:pt x="3996286" y="0"/>
                  </a:cubicBezTo>
                  <a:cubicBezTo>
                    <a:pt x="4126147" y="-10262"/>
                    <a:pt x="4300538" y="-10231"/>
                    <a:pt x="4449138" y="0"/>
                  </a:cubicBezTo>
                  <a:cubicBezTo>
                    <a:pt x="4597738" y="10231"/>
                    <a:pt x="4641302" y="14263"/>
                    <a:pt x="4795437" y="0"/>
                  </a:cubicBezTo>
                  <a:cubicBezTo>
                    <a:pt x="4949572" y="-14263"/>
                    <a:pt x="4994622" y="10639"/>
                    <a:pt x="5141736" y="0"/>
                  </a:cubicBezTo>
                  <a:cubicBezTo>
                    <a:pt x="5288850" y="-10639"/>
                    <a:pt x="5390003" y="12853"/>
                    <a:pt x="5594589" y="0"/>
                  </a:cubicBezTo>
                  <a:cubicBezTo>
                    <a:pt x="5799175" y="-12853"/>
                    <a:pt x="5938315" y="11705"/>
                    <a:pt x="6153995" y="0"/>
                  </a:cubicBezTo>
                  <a:cubicBezTo>
                    <a:pt x="6369675" y="-11705"/>
                    <a:pt x="6735207" y="10860"/>
                    <a:pt x="6926507" y="0"/>
                  </a:cubicBezTo>
                  <a:cubicBezTo>
                    <a:pt x="7117807" y="-10860"/>
                    <a:pt x="7431704" y="6813"/>
                    <a:pt x="7592467" y="0"/>
                  </a:cubicBezTo>
                  <a:cubicBezTo>
                    <a:pt x="7753230" y="-6813"/>
                    <a:pt x="7915005" y="-1681"/>
                    <a:pt x="8151873" y="0"/>
                  </a:cubicBezTo>
                  <a:cubicBezTo>
                    <a:pt x="8388741" y="1681"/>
                    <a:pt x="8484214" y="14486"/>
                    <a:pt x="8711279" y="0"/>
                  </a:cubicBezTo>
                  <a:cubicBezTo>
                    <a:pt x="8938344" y="-14486"/>
                    <a:pt x="8993183" y="-18345"/>
                    <a:pt x="9164131" y="0"/>
                  </a:cubicBezTo>
                  <a:cubicBezTo>
                    <a:pt x="9335079" y="18345"/>
                    <a:pt x="9484823" y="10748"/>
                    <a:pt x="9723537" y="0"/>
                  </a:cubicBezTo>
                  <a:cubicBezTo>
                    <a:pt x="9962251" y="-10748"/>
                    <a:pt x="10707295" y="-1814"/>
                    <a:pt x="11055456" y="0"/>
                  </a:cubicBezTo>
                  <a:cubicBezTo>
                    <a:pt x="11309168" y="12755"/>
                    <a:pt x="11448434" y="211403"/>
                    <a:pt x="11455561" y="400105"/>
                  </a:cubicBezTo>
                  <a:cubicBezTo>
                    <a:pt x="11476590" y="598786"/>
                    <a:pt x="11474176" y="694816"/>
                    <a:pt x="11455561" y="895089"/>
                  </a:cubicBezTo>
                  <a:cubicBezTo>
                    <a:pt x="11436946" y="1095362"/>
                    <a:pt x="11462696" y="1197635"/>
                    <a:pt x="11455561" y="1370661"/>
                  </a:cubicBezTo>
                  <a:cubicBezTo>
                    <a:pt x="11439590" y="1627756"/>
                    <a:pt x="11269919" y="1820885"/>
                    <a:pt x="11055456" y="1770766"/>
                  </a:cubicBezTo>
                  <a:cubicBezTo>
                    <a:pt x="10945062" y="1750225"/>
                    <a:pt x="10789561" y="1749721"/>
                    <a:pt x="10602604" y="1770766"/>
                  </a:cubicBezTo>
                  <a:cubicBezTo>
                    <a:pt x="10415647" y="1791811"/>
                    <a:pt x="10318284" y="1762870"/>
                    <a:pt x="10043198" y="1770766"/>
                  </a:cubicBezTo>
                  <a:cubicBezTo>
                    <a:pt x="9768112" y="1778662"/>
                    <a:pt x="9773575" y="1753642"/>
                    <a:pt x="9590345" y="1770766"/>
                  </a:cubicBezTo>
                  <a:cubicBezTo>
                    <a:pt x="9407115" y="1787890"/>
                    <a:pt x="9414149" y="1769037"/>
                    <a:pt x="9244046" y="1770766"/>
                  </a:cubicBezTo>
                  <a:cubicBezTo>
                    <a:pt x="9073943" y="1772495"/>
                    <a:pt x="8984227" y="1777840"/>
                    <a:pt x="8791194" y="1770766"/>
                  </a:cubicBezTo>
                  <a:cubicBezTo>
                    <a:pt x="8598161" y="1763692"/>
                    <a:pt x="8405973" y="1750174"/>
                    <a:pt x="8125234" y="1770766"/>
                  </a:cubicBezTo>
                  <a:cubicBezTo>
                    <a:pt x="7844495" y="1791358"/>
                    <a:pt x="7914035" y="1779512"/>
                    <a:pt x="7778936" y="1770766"/>
                  </a:cubicBezTo>
                  <a:cubicBezTo>
                    <a:pt x="7643837" y="1762020"/>
                    <a:pt x="7562295" y="1783140"/>
                    <a:pt x="7432637" y="1770766"/>
                  </a:cubicBezTo>
                  <a:cubicBezTo>
                    <a:pt x="7302979" y="1758392"/>
                    <a:pt x="7186630" y="1790224"/>
                    <a:pt x="6979784" y="1770766"/>
                  </a:cubicBezTo>
                  <a:cubicBezTo>
                    <a:pt x="6772938" y="1751308"/>
                    <a:pt x="6507995" y="1786523"/>
                    <a:pt x="6313825" y="1770766"/>
                  </a:cubicBezTo>
                  <a:cubicBezTo>
                    <a:pt x="6119655" y="1755009"/>
                    <a:pt x="6000460" y="1787224"/>
                    <a:pt x="5754419" y="1770766"/>
                  </a:cubicBezTo>
                  <a:cubicBezTo>
                    <a:pt x="5508378" y="1754308"/>
                    <a:pt x="5318030" y="1783419"/>
                    <a:pt x="5195013" y="1770766"/>
                  </a:cubicBezTo>
                  <a:cubicBezTo>
                    <a:pt x="5071996" y="1758113"/>
                    <a:pt x="4810509" y="1773544"/>
                    <a:pt x="4635607" y="1770766"/>
                  </a:cubicBezTo>
                  <a:cubicBezTo>
                    <a:pt x="4460705" y="1767988"/>
                    <a:pt x="4174118" y="1785757"/>
                    <a:pt x="3969648" y="1770766"/>
                  </a:cubicBezTo>
                  <a:cubicBezTo>
                    <a:pt x="3765178" y="1755775"/>
                    <a:pt x="3343563" y="1731091"/>
                    <a:pt x="3090581" y="1770766"/>
                  </a:cubicBezTo>
                  <a:cubicBezTo>
                    <a:pt x="2837599" y="1810441"/>
                    <a:pt x="2797368" y="1766241"/>
                    <a:pt x="2637729" y="1770766"/>
                  </a:cubicBezTo>
                  <a:cubicBezTo>
                    <a:pt x="2478090" y="1775291"/>
                    <a:pt x="2060705" y="1790536"/>
                    <a:pt x="1758662" y="1770766"/>
                  </a:cubicBezTo>
                  <a:cubicBezTo>
                    <a:pt x="1456619" y="1750996"/>
                    <a:pt x="1409079" y="1762229"/>
                    <a:pt x="1092703" y="1770766"/>
                  </a:cubicBezTo>
                  <a:cubicBezTo>
                    <a:pt x="776327" y="1779303"/>
                    <a:pt x="698571" y="1745797"/>
                    <a:pt x="400105" y="1770766"/>
                  </a:cubicBezTo>
                  <a:cubicBezTo>
                    <a:pt x="212817" y="1780356"/>
                    <a:pt x="20371" y="1558343"/>
                    <a:pt x="0" y="1370661"/>
                  </a:cubicBezTo>
                  <a:cubicBezTo>
                    <a:pt x="-12820" y="1199827"/>
                    <a:pt x="13356" y="1111722"/>
                    <a:pt x="0" y="865972"/>
                  </a:cubicBezTo>
                  <a:cubicBezTo>
                    <a:pt x="-13356" y="620222"/>
                    <a:pt x="1415" y="499938"/>
                    <a:pt x="0" y="400105"/>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639841" y="1244562"/>
              <a:ext cx="10912318" cy="160903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3. </a:t>
              </a:r>
              <a:r>
                <a:rPr kumimoji="0" lang="vi-VN" sz="2800" b="1" i="0" u="none" strike="noStrike" kern="1200" cap="none" spc="0" normalizeH="0" baseline="0" noProof="0">
                  <a:ln>
                    <a:noFill/>
                  </a:ln>
                  <a:solidFill>
                    <a:prstClr val="black"/>
                  </a:solidFill>
                  <a:effectLst/>
                  <a:uLnTx/>
                  <a:uFillTx/>
                  <a:latin typeface="Calibri" panose="020F0502020204030204"/>
                  <a:ea typeface="+mn-ea"/>
                  <a:cs typeface="+mn-cs"/>
                </a:rPr>
                <a:t>Đọc đoạn từ “Hoa mướp” đến hết và trả lời câu hỏi:</a:t>
              </a:r>
              <a:r>
                <a:rPr kumimoji="0" lang="vi-VN" sz="2800" b="1" i="1" u="none" strike="noStrike" kern="1200" cap="none" spc="0" normalizeH="0" baseline="0" noProof="0">
                  <a:ln>
                    <a:noFill/>
                  </a:ln>
                  <a:solidFill>
                    <a:prstClr val="black"/>
                  </a:solidFill>
                  <a:effectLst/>
                  <a:uLnTx/>
                  <a:uFillTx/>
                  <a:latin typeface="Calibri" panose="020F0502020204030204"/>
                  <a:ea typeface="+mn-ea"/>
                  <a:cs typeface="+mn-cs"/>
                </a:rPr>
                <a:t>Hai câu thơ: “Vồng khoai lang xoè lá ra nằm sưởi/ Cùng với mẹ gà</a:t>
              </a: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1" i="1" u="none" strike="noStrike" kern="1200" cap="none" spc="0" normalizeH="0" baseline="0" noProof="0">
                  <a:ln>
                    <a:noFill/>
                  </a:ln>
                  <a:solidFill>
                    <a:prstClr val="black"/>
                  </a:solidFill>
                  <a:effectLst/>
                  <a:uLnTx/>
                  <a:uFillTx/>
                  <a:latin typeface="Calibri" panose="020F0502020204030204"/>
                  <a:ea typeface="+mn-ea"/>
                  <a:cs typeface="+mn-cs"/>
                </a:rPr>
                <a:t>xoè cánh ấp con.” giúp em hình dung điều gì về cuộc sống ở quê hương</a:t>
              </a: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1" i="1" u="none" strike="noStrike" kern="1200" cap="none" spc="0" normalizeH="0" baseline="0" noProof="0">
                  <a:ln>
                    <a:noFill/>
                  </a:ln>
                  <a:solidFill>
                    <a:prstClr val="black"/>
                  </a:solidFill>
                  <a:effectLst/>
                  <a:uLnTx/>
                  <a:uFillTx/>
                  <a:latin typeface="Calibri" panose="020F0502020204030204"/>
                  <a:ea typeface="+mn-ea"/>
                  <a:cs typeface="+mn-cs"/>
                </a:rPr>
                <a:t>tác giả?</a:t>
              </a:r>
              <a:endParaRPr kumimoji="0" lang="en-US" sz="28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4445876" y="3061969"/>
            <a:ext cx="7456111" cy="3305580"/>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Hai câu thơ: “Vồng khoai lang xoè lá ra nằm sưởi/ Cùng với mẹ gà xoè cánh ấp con.” giúp em hình dung cuộc sống ở quê hương tác giả rất </a:t>
            </a: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đầm ấm, thanh bình</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08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55561" cy="1770766"/>
            <a:chOff x="368220" y="1227077"/>
            <a:chExt cx="11455561" cy="1770766"/>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770766"/>
            </a:xfrm>
            <a:custGeom>
              <a:avLst/>
              <a:gdLst>
                <a:gd name="connsiteX0" fmla="*/ 0 w 11455561"/>
                <a:gd name="connsiteY0" fmla="*/ 400105 h 1770766"/>
                <a:gd name="connsiteX1" fmla="*/ 400105 w 11455561"/>
                <a:gd name="connsiteY1" fmla="*/ 0 h 1770766"/>
                <a:gd name="connsiteX2" fmla="*/ 1172618 w 11455561"/>
                <a:gd name="connsiteY2" fmla="*/ 0 h 1770766"/>
                <a:gd name="connsiteX3" fmla="*/ 1518917 w 11455561"/>
                <a:gd name="connsiteY3" fmla="*/ 0 h 1770766"/>
                <a:gd name="connsiteX4" fmla="*/ 2184876 w 11455561"/>
                <a:gd name="connsiteY4" fmla="*/ 0 h 1770766"/>
                <a:gd name="connsiteX5" fmla="*/ 2850836 w 11455561"/>
                <a:gd name="connsiteY5" fmla="*/ 0 h 1770766"/>
                <a:gd name="connsiteX6" fmla="*/ 3516795 w 11455561"/>
                <a:gd name="connsiteY6" fmla="*/ 0 h 1770766"/>
                <a:gd name="connsiteX7" fmla="*/ 4182755 w 11455561"/>
                <a:gd name="connsiteY7" fmla="*/ 0 h 1770766"/>
                <a:gd name="connsiteX8" fmla="*/ 4955268 w 11455561"/>
                <a:gd name="connsiteY8" fmla="*/ 0 h 1770766"/>
                <a:gd name="connsiteX9" fmla="*/ 5514673 w 11455561"/>
                <a:gd name="connsiteY9" fmla="*/ 0 h 1770766"/>
                <a:gd name="connsiteX10" fmla="*/ 6180633 w 11455561"/>
                <a:gd name="connsiteY10" fmla="*/ 0 h 1770766"/>
                <a:gd name="connsiteX11" fmla="*/ 6633485 w 11455561"/>
                <a:gd name="connsiteY11" fmla="*/ 0 h 1770766"/>
                <a:gd name="connsiteX12" fmla="*/ 7192891 w 11455561"/>
                <a:gd name="connsiteY12" fmla="*/ 0 h 1770766"/>
                <a:gd name="connsiteX13" fmla="*/ 7645744 w 11455561"/>
                <a:gd name="connsiteY13" fmla="*/ 0 h 1770766"/>
                <a:gd name="connsiteX14" fmla="*/ 8098596 w 11455561"/>
                <a:gd name="connsiteY14" fmla="*/ 0 h 1770766"/>
                <a:gd name="connsiteX15" fmla="*/ 8871109 w 11455561"/>
                <a:gd name="connsiteY15" fmla="*/ 0 h 1770766"/>
                <a:gd name="connsiteX16" fmla="*/ 9750176 w 11455561"/>
                <a:gd name="connsiteY16" fmla="*/ 0 h 1770766"/>
                <a:gd name="connsiteX17" fmla="*/ 11055456 w 11455561"/>
                <a:gd name="connsiteY17" fmla="*/ 0 h 1770766"/>
                <a:gd name="connsiteX18" fmla="*/ 11455561 w 11455561"/>
                <a:gd name="connsiteY18" fmla="*/ 400105 h 1770766"/>
                <a:gd name="connsiteX19" fmla="*/ 11455561 w 11455561"/>
                <a:gd name="connsiteY19" fmla="*/ 904794 h 1770766"/>
                <a:gd name="connsiteX20" fmla="*/ 11455561 w 11455561"/>
                <a:gd name="connsiteY20" fmla="*/ 1370661 h 1770766"/>
                <a:gd name="connsiteX21" fmla="*/ 11055456 w 11455561"/>
                <a:gd name="connsiteY21" fmla="*/ 1770766 h 1770766"/>
                <a:gd name="connsiteX22" fmla="*/ 10496050 w 11455561"/>
                <a:gd name="connsiteY22" fmla="*/ 1770766 h 1770766"/>
                <a:gd name="connsiteX23" fmla="*/ 9830091 w 11455561"/>
                <a:gd name="connsiteY23" fmla="*/ 1770766 h 1770766"/>
                <a:gd name="connsiteX24" fmla="*/ 8951024 w 11455561"/>
                <a:gd name="connsiteY24" fmla="*/ 1770766 h 1770766"/>
                <a:gd name="connsiteX25" fmla="*/ 8285065 w 11455561"/>
                <a:gd name="connsiteY25" fmla="*/ 1770766 h 1770766"/>
                <a:gd name="connsiteX26" fmla="*/ 7619105 w 11455561"/>
                <a:gd name="connsiteY26" fmla="*/ 1770766 h 1770766"/>
                <a:gd name="connsiteX27" fmla="*/ 7059699 w 11455561"/>
                <a:gd name="connsiteY27" fmla="*/ 1770766 h 1770766"/>
                <a:gd name="connsiteX28" fmla="*/ 6287186 w 11455561"/>
                <a:gd name="connsiteY28" fmla="*/ 1770766 h 1770766"/>
                <a:gd name="connsiteX29" fmla="*/ 5514673 w 11455561"/>
                <a:gd name="connsiteY29" fmla="*/ 1770766 h 1770766"/>
                <a:gd name="connsiteX30" fmla="*/ 4742161 w 11455561"/>
                <a:gd name="connsiteY30" fmla="*/ 1770766 h 1770766"/>
                <a:gd name="connsiteX31" fmla="*/ 4395862 w 11455561"/>
                <a:gd name="connsiteY31" fmla="*/ 1770766 h 1770766"/>
                <a:gd name="connsiteX32" fmla="*/ 4049563 w 11455561"/>
                <a:gd name="connsiteY32" fmla="*/ 1770766 h 1770766"/>
                <a:gd name="connsiteX33" fmla="*/ 3596710 w 11455561"/>
                <a:gd name="connsiteY33" fmla="*/ 1770766 h 1770766"/>
                <a:gd name="connsiteX34" fmla="*/ 2824197 w 11455561"/>
                <a:gd name="connsiteY34" fmla="*/ 1770766 h 1770766"/>
                <a:gd name="connsiteX35" fmla="*/ 2051684 w 11455561"/>
                <a:gd name="connsiteY35" fmla="*/ 1770766 h 1770766"/>
                <a:gd name="connsiteX36" fmla="*/ 1598832 w 11455561"/>
                <a:gd name="connsiteY36" fmla="*/ 1770766 h 1770766"/>
                <a:gd name="connsiteX37" fmla="*/ 400105 w 11455561"/>
                <a:gd name="connsiteY37" fmla="*/ 1770766 h 1770766"/>
                <a:gd name="connsiteX38" fmla="*/ 0 w 11455561"/>
                <a:gd name="connsiteY38" fmla="*/ 1370661 h 1770766"/>
                <a:gd name="connsiteX39" fmla="*/ 0 w 11455561"/>
                <a:gd name="connsiteY39" fmla="*/ 895089 h 1770766"/>
                <a:gd name="connsiteX40" fmla="*/ 0 w 11455561"/>
                <a:gd name="connsiteY40" fmla="*/ 400105 h 17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770766" fill="none" extrusionOk="0">
                  <a:moveTo>
                    <a:pt x="0" y="400105"/>
                  </a:moveTo>
                  <a:cubicBezTo>
                    <a:pt x="44191" y="152821"/>
                    <a:pt x="164116" y="7480"/>
                    <a:pt x="400105" y="0"/>
                  </a:cubicBezTo>
                  <a:cubicBezTo>
                    <a:pt x="658745" y="-37848"/>
                    <a:pt x="790742" y="-32436"/>
                    <a:pt x="1172618" y="0"/>
                  </a:cubicBezTo>
                  <a:cubicBezTo>
                    <a:pt x="1554494" y="32436"/>
                    <a:pt x="1428611" y="-5067"/>
                    <a:pt x="1518917" y="0"/>
                  </a:cubicBezTo>
                  <a:cubicBezTo>
                    <a:pt x="1609223" y="5067"/>
                    <a:pt x="2040578" y="-11404"/>
                    <a:pt x="2184876" y="0"/>
                  </a:cubicBezTo>
                  <a:cubicBezTo>
                    <a:pt x="2329174" y="11404"/>
                    <a:pt x="2709759" y="-7687"/>
                    <a:pt x="2850836" y="0"/>
                  </a:cubicBezTo>
                  <a:cubicBezTo>
                    <a:pt x="2991913" y="7687"/>
                    <a:pt x="3200896" y="-14362"/>
                    <a:pt x="3516795" y="0"/>
                  </a:cubicBezTo>
                  <a:cubicBezTo>
                    <a:pt x="3832694" y="14362"/>
                    <a:pt x="4033496" y="-26771"/>
                    <a:pt x="4182755" y="0"/>
                  </a:cubicBezTo>
                  <a:cubicBezTo>
                    <a:pt x="4332014" y="26771"/>
                    <a:pt x="4769189" y="-32069"/>
                    <a:pt x="4955268" y="0"/>
                  </a:cubicBezTo>
                  <a:cubicBezTo>
                    <a:pt x="5141347" y="32069"/>
                    <a:pt x="5339961" y="-8143"/>
                    <a:pt x="5514673" y="0"/>
                  </a:cubicBezTo>
                  <a:cubicBezTo>
                    <a:pt x="5689385" y="8143"/>
                    <a:pt x="5874576" y="33249"/>
                    <a:pt x="6180633" y="0"/>
                  </a:cubicBezTo>
                  <a:cubicBezTo>
                    <a:pt x="6486690" y="-33249"/>
                    <a:pt x="6408874" y="-7281"/>
                    <a:pt x="6633485" y="0"/>
                  </a:cubicBezTo>
                  <a:cubicBezTo>
                    <a:pt x="6858096" y="7281"/>
                    <a:pt x="7035560" y="-20864"/>
                    <a:pt x="7192891" y="0"/>
                  </a:cubicBezTo>
                  <a:cubicBezTo>
                    <a:pt x="7350222" y="20864"/>
                    <a:pt x="7442757" y="11963"/>
                    <a:pt x="7645744" y="0"/>
                  </a:cubicBezTo>
                  <a:cubicBezTo>
                    <a:pt x="7848731" y="-11963"/>
                    <a:pt x="7896861" y="11448"/>
                    <a:pt x="8098596" y="0"/>
                  </a:cubicBezTo>
                  <a:cubicBezTo>
                    <a:pt x="8300331" y="-11448"/>
                    <a:pt x="8618425" y="-11320"/>
                    <a:pt x="8871109" y="0"/>
                  </a:cubicBezTo>
                  <a:cubicBezTo>
                    <a:pt x="9123793" y="11320"/>
                    <a:pt x="9349923" y="9436"/>
                    <a:pt x="9750176" y="0"/>
                  </a:cubicBezTo>
                  <a:cubicBezTo>
                    <a:pt x="10150429" y="-9436"/>
                    <a:pt x="10478949" y="34546"/>
                    <a:pt x="11055456" y="0"/>
                  </a:cubicBezTo>
                  <a:cubicBezTo>
                    <a:pt x="11272356" y="-53931"/>
                    <a:pt x="11479499" y="166128"/>
                    <a:pt x="11455561" y="400105"/>
                  </a:cubicBezTo>
                  <a:cubicBezTo>
                    <a:pt x="11453059" y="525874"/>
                    <a:pt x="11434636" y="698748"/>
                    <a:pt x="11455561" y="904794"/>
                  </a:cubicBezTo>
                  <a:cubicBezTo>
                    <a:pt x="11476486" y="1110840"/>
                    <a:pt x="11452793" y="1211783"/>
                    <a:pt x="11455561" y="1370661"/>
                  </a:cubicBezTo>
                  <a:cubicBezTo>
                    <a:pt x="11471915" y="1581592"/>
                    <a:pt x="11284176" y="1772860"/>
                    <a:pt x="11055456" y="1770766"/>
                  </a:cubicBezTo>
                  <a:cubicBezTo>
                    <a:pt x="10835725" y="1775249"/>
                    <a:pt x="10674578" y="1785352"/>
                    <a:pt x="10496050" y="1770766"/>
                  </a:cubicBezTo>
                  <a:cubicBezTo>
                    <a:pt x="10317522" y="1756180"/>
                    <a:pt x="10122225" y="1769504"/>
                    <a:pt x="9830091" y="1770766"/>
                  </a:cubicBezTo>
                  <a:cubicBezTo>
                    <a:pt x="9537957" y="1772028"/>
                    <a:pt x="9159707" y="1806333"/>
                    <a:pt x="8951024" y="1770766"/>
                  </a:cubicBezTo>
                  <a:cubicBezTo>
                    <a:pt x="8742341" y="1735199"/>
                    <a:pt x="8561359" y="1742813"/>
                    <a:pt x="8285065" y="1770766"/>
                  </a:cubicBezTo>
                  <a:cubicBezTo>
                    <a:pt x="8008771" y="1798719"/>
                    <a:pt x="7888874" y="1742807"/>
                    <a:pt x="7619105" y="1770766"/>
                  </a:cubicBezTo>
                  <a:cubicBezTo>
                    <a:pt x="7349336" y="1798725"/>
                    <a:pt x="7303177" y="1765520"/>
                    <a:pt x="7059699" y="1770766"/>
                  </a:cubicBezTo>
                  <a:cubicBezTo>
                    <a:pt x="6816221" y="1776012"/>
                    <a:pt x="6643250" y="1733412"/>
                    <a:pt x="6287186" y="1770766"/>
                  </a:cubicBezTo>
                  <a:cubicBezTo>
                    <a:pt x="5931122" y="1808120"/>
                    <a:pt x="5671287" y="1806017"/>
                    <a:pt x="5514673" y="1770766"/>
                  </a:cubicBezTo>
                  <a:cubicBezTo>
                    <a:pt x="5358059" y="1735515"/>
                    <a:pt x="5114634" y="1738119"/>
                    <a:pt x="4742161" y="1770766"/>
                  </a:cubicBezTo>
                  <a:cubicBezTo>
                    <a:pt x="4369688" y="1803413"/>
                    <a:pt x="4535694" y="1758871"/>
                    <a:pt x="4395862" y="1770766"/>
                  </a:cubicBezTo>
                  <a:cubicBezTo>
                    <a:pt x="4256030" y="1782661"/>
                    <a:pt x="4198832" y="1787851"/>
                    <a:pt x="4049563" y="1770766"/>
                  </a:cubicBezTo>
                  <a:cubicBezTo>
                    <a:pt x="3900294" y="1753681"/>
                    <a:pt x="3735156" y="1786229"/>
                    <a:pt x="3596710" y="1770766"/>
                  </a:cubicBezTo>
                  <a:cubicBezTo>
                    <a:pt x="3458264" y="1755303"/>
                    <a:pt x="3007312" y="1801225"/>
                    <a:pt x="2824197" y="1770766"/>
                  </a:cubicBezTo>
                  <a:cubicBezTo>
                    <a:pt x="2641082" y="1740307"/>
                    <a:pt x="2436143" y="1738000"/>
                    <a:pt x="2051684" y="1770766"/>
                  </a:cubicBezTo>
                  <a:cubicBezTo>
                    <a:pt x="1667225" y="1803532"/>
                    <a:pt x="1740972" y="1791071"/>
                    <a:pt x="1598832" y="1770766"/>
                  </a:cubicBezTo>
                  <a:cubicBezTo>
                    <a:pt x="1456692" y="1750461"/>
                    <a:pt x="958484" y="1732183"/>
                    <a:pt x="400105" y="1770766"/>
                  </a:cubicBezTo>
                  <a:cubicBezTo>
                    <a:pt x="211612" y="1760091"/>
                    <a:pt x="42780" y="1584783"/>
                    <a:pt x="0" y="1370661"/>
                  </a:cubicBezTo>
                  <a:cubicBezTo>
                    <a:pt x="15359" y="1270982"/>
                    <a:pt x="-12029" y="1122585"/>
                    <a:pt x="0" y="895089"/>
                  </a:cubicBezTo>
                  <a:cubicBezTo>
                    <a:pt x="12029" y="667593"/>
                    <a:pt x="11684" y="575534"/>
                    <a:pt x="0" y="400105"/>
                  </a:cubicBezTo>
                  <a:close/>
                </a:path>
                <a:path w="11455561" h="1770766" stroke="0" extrusionOk="0">
                  <a:moveTo>
                    <a:pt x="0" y="400105"/>
                  </a:moveTo>
                  <a:cubicBezTo>
                    <a:pt x="-27071" y="207545"/>
                    <a:pt x="184971" y="24696"/>
                    <a:pt x="400105" y="0"/>
                  </a:cubicBezTo>
                  <a:cubicBezTo>
                    <a:pt x="611660" y="-5616"/>
                    <a:pt x="665339" y="16149"/>
                    <a:pt x="852957" y="0"/>
                  </a:cubicBezTo>
                  <a:cubicBezTo>
                    <a:pt x="1040575" y="-16149"/>
                    <a:pt x="1263531" y="-25003"/>
                    <a:pt x="1412363" y="0"/>
                  </a:cubicBezTo>
                  <a:cubicBezTo>
                    <a:pt x="1561195" y="25003"/>
                    <a:pt x="1618026" y="7686"/>
                    <a:pt x="1758662" y="0"/>
                  </a:cubicBezTo>
                  <a:cubicBezTo>
                    <a:pt x="1899298" y="-7686"/>
                    <a:pt x="2344527" y="396"/>
                    <a:pt x="2531175" y="0"/>
                  </a:cubicBezTo>
                  <a:cubicBezTo>
                    <a:pt x="2717823" y="-396"/>
                    <a:pt x="2800314" y="11499"/>
                    <a:pt x="2877474" y="0"/>
                  </a:cubicBezTo>
                  <a:cubicBezTo>
                    <a:pt x="2954634" y="-11499"/>
                    <a:pt x="3339212" y="1912"/>
                    <a:pt x="3543434" y="0"/>
                  </a:cubicBezTo>
                  <a:cubicBezTo>
                    <a:pt x="3747656" y="-1912"/>
                    <a:pt x="3866425" y="10262"/>
                    <a:pt x="3996286" y="0"/>
                  </a:cubicBezTo>
                  <a:cubicBezTo>
                    <a:pt x="4126147" y="-10262"/>
                    <a:pt x="4300538" y="-10231"/>
                    <a:pt x="4449138" y="0"/>
                  </a:cubicBezTo>
                  <a:cubicBezTo>
                    <a:pt x="4597738" y="10231"/>
                    <a:pt x="4641302" y="14263"/>
                    <a:pt x="4795437" y="0"/>
                  </a:cubicBezTo>
                  <a:cubicBezTo>
                    <a:pt x="4949572" y="-14263"/>
                    <a:pt x="4994622" y="10639"/>
                    <a:pt x="5141736" y="0"/>
                  </a:cubicBezTo>
                  <a:cubicBezTo>
                    <a:pt x="5288850" y="-10639"/>
                    <a:pt x="5390003" y="12853"/>
                    <a:pt x="5594589" y="0"/>
                  </a:cubicBezTo>
                  <a:cubicBezTo>
                    <a:pt x="5799175" y="-12853"/>
                    <a:pt x="5938315" y="11705"/>
                    <a:pt x="6153995" y="0"/>
                  </a:cubicBezTo>
                  <a:cubicBezTo>
                    <a:pt x="6369675" y="-11705"/>
                    <a:pt x="6735207" y="10860"/>
                    <a:pt x="6926507" y="0"/>
                  </a:cubicBezTo>
                  <a:cubicBezTo>
                    <a:pt x="7117807" y="-10860"/>
                    <a:pt x="7431704" y="6813"/>
                    <a:pt x="7592467" y="0"/>
                  </a:cubicBezTo>
                  <a:cubicBezTo>
                    <a:pt x="7753230" y="-6813"/>
                    <a:pt x="7915005" y="-1681"/>
                    <a:pt x="8151873" y="0"/>
                  </a:cubicBezTo>
                  <a:cubicBezTo>
                    <a:pt x="8388741" y="1681"/>
                    <a:pt x="8484214" y="14486"/>
                    <a:pt x="8711279" y="0"/>
                  </a:cubicBezTo>
                  <a:cubicBezTo>
                    <a:pt x="8938344" y="-14486"/>
                    <a:pt x="8993183" y="-18345"/>
                    <a:pt x="9164131" y="0"/>
                  </a:cubicBezTo>
                  <a:cubicBezTo>
                    <a:pt x="9335079" y="18345"/>
                    <a:pt x="9484823" y="10748"/>
                    <a:pt x="9723537" y="0"/>
                  </a:cubicBezTo>
                  <a:cubicBezTo>
                    <a:pt x="9962251" y="-10748"/>
                    <a:pt x="10707295" y="-1814"/>
                    <a:pt x="11055456" y="0"/>
                  </a:cubicBezTo>
                  <a:cubicBezTo>
                    <a:pt x="11309168" y="12755"/>
                    <a:pt x="11448434" y="211403"/>
                    <a:pt x="11455561" y="400105"/>
                  </a:cubicBezTo>
                  <a:cubicBezTo>
                    <a:pt x="11476590" y="598786"/>
                    <a:pt x="11474176" y="694816"/>
                    <a:pt x="11455561" y="895089"/>
                  </a:cubicBezTo>
                  <a:cubicBezTo>
                    <a:pt x="11436946" y="1095362"/>
                    <a:pt x="11462696" y="1197635"/>
                    <a:pt x="11455561" y="1370661"/>
                  </a:cubicBezTo>
                  <a:cubicBezTo>
                    <a:pt x="11439590" y="1627756"/>
                    <a:pt x="11269919" y="1820885"/>
                    <a:pt x="11055456" y="1770766"/>
                  </a:cubicBezTo>
                  <a:cubicBezTo>
                    <a:pt x="10945062" y="1750225"/>
                    <a:pt x="10789561" y="1749721"/>
                    <a:pt x="10602604" y="1770766"/>
                  </a:cubicBezTo>
                  <a:cubicBezTo>
                    <a:pt x="10415647" y="1791811"/>
                    <a:pt x="10318284" y="1762870"/>
                    <a:pt x="10043198" y="1770766"/>
                  </a:cubicBezTo>
                  <a:cubicBezTo>
                    <a:pt x="9768112" y="1778662"/>
                    <a:pt x="9773575" y="1753642"/>
                    <a:pt x="9590345" y="1770766"/>
                  </a:cubicBezTo>
                  <a:cubicBezTo>
                    <a:pt x="9407115" y="1787890"/>
                    <a:pt x="9414149" y="1769037"/>
                    <a:pt x="9244046" y="1770766"/>
                  </a:cubicBezTo>
                  <a:cubicBezTo>
                    <a:pt x="9073943" y="1772495"/>
                    <a:pt x="8984227" y="1777840"/>
                    <a:pt x="8791194" y="1770766"/>
                  </a:cubicBezTo>
                  <a:cubicBezTo>
                    <a:pt x="8598161" y="1763692"/>
                    <a:pt x="8405973" y="1750174"/>
                    <a:pt x="8125234" y="1770766"/>
                  </a:cubicBezTo>
                  <a:cubicBezTo>
                    <a:pt x="7844495" y="1791358"/>
                    <a:pt x="7914035" y="1779512"/>
                    <a:pt x="7778936" y="1770766"/>
                  </a:cubicBezTo>
                  <a:cubicBezTo>
                    <a:pt x="7643837" y="1762020"/>
                    <a:pt x="7562295" y="1783140"/>
                    <a:pt x="7432637" y="1770766"/>
                  </a:cubicBezTo>
                  <a:cubicBezTo>
                    <a:pt x="7302979" y="1758392"/>
                    <a:pt x="7186630" y="1790224"/>
                    <a:pt x="6979784" y="1770766"/>
                  </a:cubicBezTo>
                  <a:cubicBezTo>
                    <a:pt x="6772938" y="1751308"/>
                    <a:pt x="6507995" y="1786523"/>
                    <a:pt x="6313825" y="1770766"/>
                  </a:cubicBezTo>
                  <a:cubicBezTo>
                    <a:pt x="6119655" y="1755009"/>
                    <a:pt x="6000460" y="1787224"/>
                    <a:pt x="5754419" y="1770766"/>
                  </a:cubicBezTo>
                  <a:cubicBezTo>
                    <a:pt x="5508378" y="1754308"/>
                    <a:pt x="5318030" y="1783419"/>
                    <a:pt x="5195013" y="1770766"/>
                  </a:cubicBezTo>
                  <a:cubicBezTo>
                    <a:pt x="5071996" y="1758113"/>
                    <a:pt x="4810509" y="1773544"/>
                    <a:pt x="4635607" y="1770766"/>
                  </a:cubicBezTo>
                  <a:cubicBezTo>
                    <a:pt x="4460705" y="1767988"/>
                    <a:pt x="4174118" y="1785757"/>
                    <a:pt x="3969648" y="1770766"/>
                  </a:cubicBezTo>
                  <a:cubicBezTo>
                    <a:pt x="3765178" y="1755775"/>
                    <a:pt x="3343563" y="1731091"/>
                    <a:pt x="3090581" y="1770766"/>
                  </a:cubicBezTo>
                  <a:cubicBezTo>
                    <a:pt x="2837599" y="1810441"/>
                    <a:pt x="2797368" y="1766241"/>
                    <a:pt x="2637729" y="1770766"/>
                  </a:cubicBezTo>
                  <a:cubicBezTo>
                    <a:pt x="2478090" y="1775291"/>
                    <a:pt x="2060705" y="1790536"/>
                    <a:pt x="1758662" y="1770766"/>
                  </a:cubicBezTo>
                  <a:cubicBezTo>
                    <a:pt x="1456619" y="1750996"/>
                    <a:pt x="1409079" y="1762229"/>
                    <a:pt x="1092703" y="1770766"/>
                  </a:cubicBezTo>
                  <a:cubicBezTo>
                    <a:pt x="776327" y="1779303"/>
                    <a:pt x="698571" y="1745797"/>
                    <a:pt x="400105" y="1770766"/>
                  </a:cubicBezTo>
                  <a:cubicBezTo>
                    <a:pt x="212817" y="1780356"/>
                    <a:pt x="20371" y="1558343"/>
                    <a:pt x="0" y="1370661"/>
                  </a:cubicBezTo>
                  <a:cubicBezTo>
                    <a:pt x="-12820" y="1199827"/>
                    <a:pt x="13356" y="1111722"/>
                    <a:pt x="0" y="865972"/>
                  </a:cubicBezTo>
                  <a:cubicBezTo>
                    <a:pt x="-13356" y="620222"/>
                    <a:pt x="1415" y="499938"/>
                    <a:pt x="0" y="400105"/>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639841" y="1244562"/>
              <a:ext cx="10912318" cy="116095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4. </a:t>
              </a:r>
              <a:r>
                <a:rPr kumimoji="0" lang="vi-VN" sz="2800" b="1" i="0" u="none" strike="noStrike" kern="1200" cap="none" spc="0" normalizeH="0" baseline="0" noProof="0">
                  <a:ln>
                    <a:noFill/>
                  </a:ln>
                  <a:solidFill>
                    <a:prstClr val="black"/>
                  </a:solidFill>
                  <a:effectLst/>
                  <a:uLnTx/>
                  <a:uFillTx/>
                  <a:latin typeface="Calibri" panose="020F0502020204030204"/>
                  <a:ea typeface="+mn-ea"/>
                  <a:cs typeface="+mn-cs"/>
                </a:rPr>
                <a:t>Đọc đoạn từ “Hoa mướp” đến hết và trả lời câu hỏi: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0000"/>
                  </a:solidFill>
                  <a:effectLst/>
                  <a:uLnTx/>
                  <a:uFillTx/>
                  <a:latin typeface="Calibri" panose="020F0502020204030204"/>
                  <a:ea typeface="+mn-ea"/>
                  <a:cs typeface="+mn-cs"/>
                </a:rPr>
                <a:t>Bài thơ thể hiện tình cảm gì của tác giả đối với quê hương?</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4445876" y="3061969"/>
            <a:ext cx="7456111" cy="3305580"/>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Bài thơ thể hiện tình yêu, niềm tự hào của tác giả với quê hương.</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2264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2220978" y="490451"/>
            <a:ext cx="8436512" cy="1770766"/>
            <a:chOff x="368220" y="1227077"/>
            <a:chExt cx="11455561" cy="1770766"/>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770766"/>
            </a:xfrm>
            <a:custGeom>
              <a:avLst/>
              <a:gdLst>
                <a:gd name="connsiteX0" fmla="*/ 0 w 11455561"/>
                <a:gd name="connsiteY0" fmla="*/ 400105 h 1770766"/>
                <a:gd name="connsiteX1" fmla="*/ 400105 w 11455561"/>
                <a:gd name="connsiteY1" fmla="*/ 0 h 1770766"/>
                <a:gd name="connsiteX2" fmla="*/ 1172618 w 11455561"/>
                <a:gd name="connsiteY2" fmla="*/ 0 h 1770766"/>
                <a:gd name="connsiteX3" fmla="*/ 1518917 w 11455561"/>
                <a:gd name="connsiteY3" fmla="*/ 0 h 1770766"/>
                <a:gd name="connsiteX4" fmla="*/ 2184876 w 11455561"/>
                <a:gd name="connsiteY4" fmla="*/ 0 h 1770766"/>
                <a:gd name="connsiteX5" fmla="*/ 2850836 w 11455561"/>
                <a:gd name="connsiteY5" fmla="*/ 0 h 1770766"/>
                <a:gd name="connsiteX6" fmla="*/ 3516795 w 11455561"/>
                <a:gd name="connsiteY6" fmla="*/ 0 h 1770766"/>
                <a:gd name="connsiteX7" fmla="*/ 4182755 w 11455561"/>
                <a:gd name="connsiteY7" fmla="*/ 0 h 1770766"/>
                <a:gd name="connsiteX8" fmla="*/ 4955268 w 11455561"/>
                <a:gd name="connsiteY8" fmla="*/ 0 h 1770766"/>
                <a:gd name="connsiteX9" fmla="*/ 5514673 w 11455561"/>
                <a:gd name="connsiteY9" fmla="*/ 0 h 1770766"/>
                <a:gd name="connsiteX10" fmla="*/ 6180633 w 11455561"/>
                <a:gd name="connsiteY10" fmla="*/ 0 h 1770766"/>
                <a:gd name="connsiteX11" fmla="*/ 6633485 w 11455561"/>
                <a:gd name="connsiteY11" fmla="*/ 0 h 1770766"/>
                <a:gd name="connsiteX12" fmla="*/ 7192891 w 11455561"/>
                <a:gd name="connsiteY12" fmla="*/ 0 h 1770766"/>
                <a:gd name="connsiteX13" fmla="*/ 7645744 w 11455561"/>
                <a:gd name="connsiteY13" fmla="*/ 0 h 1770766"/>
                <a:gd name="connsiteX14" fmla="*/ 8098596 w 11455561"/>
                <a:gd name="connsiteY14" fmla="*/ 0 h 1770766"/>
                <a:gd name="connsiteX15" fmla="*/ 8871109 w 11455561"/>
                <a:gd name="connsiteY15" fmla="*/ 0 h 1770766"/>
                <a:gd name="connsiteX16" fmla="*/ 9750176 w 11455561"/>
                <a:gd name="connsiteY16" fmla="*/ 0 h 1770766"/>
                <a:gd name="connsiteX17" fmla="*/ 11055456 w 11455561"/>
                <a:gd name="connsiteY17" fmla="*/ 0 h 1770766"/>
                <a:gd name="connsiteX18" fmla="*/ 11455561 w 11455561"/>
                <a:gd name="connsiteY18" fmla="*/ 400105 h 1770766"/>
                <a:gd name="connsiteX19" fmla="*/ 11455561 w 11455561"/>
                <a:gd name="connsiteY19" fmla="*/ 904794 h 1770766"/>
                <a:gd name="connsiteX20" fmla="*/ 11455561 w 11455561"/>
                <a:gd name="connsiteY20" fmla="*/ 1370661 h 1770766"/>
                <a:gd name="connsiteX21" fmla="*/ 11055456 w 11455561"/>
                <a:gd name="connsiteY21" fmla="*/ 1770766 h 1770766"/>
                <a:gd name="connsiteX22" fmla="*/ 10496050 w 11455561"/>
                <a:gd name="connsiteY22" fmla="*/ 1770766 h 1770766"/>
                <a:gd name="connsiteX23" fmla="*/ 9830091 w 11455561"/>
                <a:gd name="connsiteY23" fmla="*/ 1770766 h 1770766"/>
                <a:gd name="connsiteX24" fmla="*/ 8951024 w 11455561"/>
                <a:gd name="connsiteY24" fmla="*/ 1770766 h 1770766"/>
                <a:gd name="connsiteX25" fmla="*/ 8285065 w 11455561"/>
                <a:gd name="connsiteY25" fmla="*/ 1770766 h 1770766"/>
                <a:gd name="connsiteX26" fmla="*/ 7619105 w 11455561"/>
                <a:gd name="connsiteY26" fmla="*/ 1770766 h 1770766"/>
                <a:gd name="connsiteX27" fmla="*/ 7059699 w 11455561"/>
                <a:gd name="connsiteY27" fmla="*/ 1770766 h 1770766"/>
                <a:gd name="connsiteX28" fmla="*/ 6287186 w 11455561"/>
                <a:gd name="connsiteY28" fmla="*/ 1770766 h 1770766"/>
                <a:gd name="connsiteX29" fmla="*/ 5514673 w 11455561"/>
                <a:gd name="connsiteY29" fmla="*/ 1770766 h 1770766"/>
                <a:gd name="connsiteX30" fmla="*/ 4742161 w 11455561"/>
                <a:gd name="connsiteY30" fmla="*/ 1770766 h 1770766"/>
                <a:gd name="connsiteX31" fmla="*/ 4395862 w 11455561"/>
                <a:gd name="connsiteY31" fmla="*/ 1770766 h 1770766"/>
                <a:gd name="connsiteX32" fmla="*/ 4049563 w 11455561"/>
                <a:gd name="connsiteY32" fmla="*/ 1770766 h 1770766"/>
                <a:gd name="connsiteX33" fmla="*/ 3596710 w 11455561"/>
                <a:gd name="connsiteY33" fmla="*/ 1770766 h 1770766"/>
                <a:gd name="connsiteX34" fmla="*/ 2824197 w 11455561"/>
                <a:gd name="connsiteY34" fmla="*/ 1770766 h 1770766"/>
                <a:gd name="connsiteX35" fmla="*/ 2051684 w 11455561"/>
                <a:gd name="connsiteY35" fmla="*/ 1770766 h 1770766"/>
                <a:gd name="connsiteX36" fmla="*/ 1598832 w 11455561"/>
                <a:gd name="connsiteY36" fmla="*/ 1770766 h 1770766"/>
                <a:gd name="connsiteX37" fmla="*/ 400105 w 11455561"/>
                <a:gd name="connsiteY37" fmla="*/ 1770766 h 1770766"/>
                <a:gd name="connsiteX38" fmla="*/ 0 w 11455561"/>
                <a:gd name="connsiteY38" fmla="*/ 1370661 h 1770766"/>
                <a:gd name="connsiteX39" fmla="*/ 0 w 11455561"/>
                <a:gd name="connsiteY39" fmla="*/ 895089 h 1770766"/>
                <a:gd name="connsiteX40" fmla="*/ 0 w 11455561"/>
                <a:gd name="connsiteY40" fmla="*/ 400105 h 17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770766" fill="none" extrusionOk="0">
                  <a:moveTo>
                    <a:pt x="0" y="400105"/>
                  </a:moveTo>
                  <a:cubicBezTo>
                    <a:pt x="44191" y="152821"/>
                    <a:pt x="164116" y="7480"/>
                    <a:pt x="400105" y="0"/>
                  </a:cubicBezTo>
                  <a:cubicBezTo>
                    <a:pt x="658745" y="-37848"/>
                    <a:pt x="790742" y="-32436"/>
                    <a:pt x="1172618" y="0"/>
                  </a:cubicBezTo>
                  <a:cubicBezTo>
                    <a:pt x="1554494" y="32436"/>
                    <a:pt x="1428611" y="-5067"/>
                    <a:pt x="1518917" y="0"/>
                  </a:cubicBezTo>
                  <a:cubicBezTo>
                    <a:pt x="1609223" y="5067"/>
                    <a:pt x="2040578" y="-11404"/>
                    <a:pt x="2184876" y="0"/>
                  </a:cubicBezTo>
                  <a:cubicBezTo>
                    <a:pt x="2329174" y="11404"/>
                    <a:pt x="2709759" y="-7687"/>
                    <a:pt x="2850836" y="0"/>
                  </a:cubicBezTo>
                  <a:cubicBezTo>
                    <a:pt x="2991913" y="7687"/>
                    <a:pt x="3200896" y="-14362"/>
                    <a:pt x="3516795" y="0"/>
                  </a:cubicBezTo>
                  <a:cubicBezTo>
                    <a:pt x="3832694" y="14362"/>
                    <a:pt x="4033496" y="-26771"/>
                    <a:pt x="4182755" y="0"/>
                  </a:cubicBezTo>
                  <a:cubicBezTo>
                    <a:pt x="4332014" y="26771"/>
                    <a:pt x="4769189" y="-32069"/>
                    <a:pt x="4955268" y="0"/>
                  </a:cubicBezTo>
                  <a:cubicBezTo>
                    <a:pt x="5141347" y="32069"/>
                    <a:pt x="5339961" y="-8143"/>
                    <a:pt x="5514673" y="0"/>
                  </a:cubicBezTo>
                  <a:cubicBezTo>
                    <a:pt x="5689385" y="8143"/>
                    <a:pt x="5874576" y="33249"/>
                    <a:pt x="6180633" y="0"/>
                  </a:cubicBezTo>
                  <a:cubicBezTo>
                    <a:pt x="6486690" y="-33249"/>
                    <a:pt x="6408874" y="-7281"/>
                    <a:pt x="6633485" y="0"/>
                  </a:cubicBezTo>
                  <a:cubicBezTo>
                    <a:pt x="6858096" y="7281"/>
                    <a:pt x="7035560" y="-20864"/>
                    <a:pt x="7192891" y="0"/>
                  </a:cubicBezTo>
                  <a:cubicBezTo>
                    <a:pt x="7350222" y="20864"/>
                    <a:pt x="7442757" y="11963"/>
                    <a:pt x="7645744" y="0"/>
                  </a:cubicBezTo>
                  <a:cubicBezTo>
                    <a:pt x="7848731" y="-11963"/>
                    <a:pt x="7896861" y="11448"/>
                    <a:pt x="8098596" y="0"/>
                  </a:cubicBezTo>
                  <a:cubicBezTo>
                    <a:pt x="8300331" y="-11448"/>
                    <a:pt x="8618425" y="-11320"/>
                    <a:pt x="8871109" y="0"/>
                  </a:cubicBezTo>
                  <a:cubicBezTo>
                    <a:pt x="9123793" y="11320"/>
                    <a:pt x="9349923" y="9436"/>
                    <a:pt x="9750176" y="0"/>
                  </a:cubicBezTo>
                  <a:cubicBezTo>
                    <a:pt x="10150429" y="-9436"/>
                    <a:pt x="10478949" y="34546"/>
                    <a:pt x="11055456" y="0"/>
                  </a:cubicBezTo>
                  <a:cubicBezTo>
                    <a:pt x="11272356" y="-53931"/>
                    <a:pt x="11479499" y="166128"/>
                    <a:pt x="11455561" y="400105"/>
                  </a:cubicBezTo>
                  <a:cubicBezTo>
                    <a:pt x="11453059" y="525874"/>
                    <a:pt x="11434636" y="698748"/>
                    <a:pt x="11455561" y="904794"/>
                  </a:cubicBezTo>
                  <a:cubicBezTo>
                    <a:pt x="11476486" y="1110840"/>
                    <a:pt x="11452793" y="1211783"/>
                    <a:pt x="11455561" y="1370661"/>
                  </a:cubicBezTo>
                  <a:cubicBezTo>
                    <a:pt x="11471915" y="1581592"/>
                    <a:pt x="11284176" y="1772860"/>
                    <a:pt x="11055456" y="1770766"/>
                  </a:cubicBezTo>
                  <a:cubicBezTo>
                    <a:pt x="10835725" y="1775249"/>
                    <a:pt x="10674578" y="1785352"/>
                    <a:pt x="10496050" y="1770766"/>
                  </a:cubicBezTo>
                  <a:cubicBezTo>
                    <a:pt x="10317522" y="1756180"/>
                    <a:pt x="10122225" y="1769504"/>
                    <a:pt x="9830091" y="1770766"/>
                  </a:cubicBezTo>
                  <a:cubicBezTo>
                    <a:pt x="9537957" y="1772028"/>
                    <a:pt x="9159707" y="1806333"/>
                    <a:pt x="8951024" y="1770766"/>
                  </a:cubicBezTo>
                  <a:cubicBezTo>
                    <a:pt x="8742341" y="1735199"/>
                    <a:pt x="8561359" y="1742813"/>
                    <a:pt x="8285065" y="1770766"/>
                  </a:cubicBezTo>
                  <a:cubicBezTo>
                    <a:pt x="8008771" y="1798719"/>
                    <a:pt x="7888874" y="1742807"/>
                    <a:pt x="7619105" y="1770766"/>
                  </a:cubicBezTo>
                  <a:cubicBezTo>
                    <a:pt x="7349336" y="1798725"/>
                    <a:pt x="7303177" y="1765520"/>
                    <a:pt x="7059699" y="1770766"/>
                  </a:cubicBezTo>
                  <a:cubicBezTo>
                    <a:pt x="6816221" y="1776012"/>
                    <a:pt x="6643250" y="1733412"/>
                    <a:pt x="6287186" y="1770766"/>
                  </a:cubicBezTo>
                  <a:cubicBezTo>
                    <a:pt x="5931122" y="1808120"/>
                    <a:pt x="5671287" y="1806017"/>
                    <a:pt x="5514673" y="1770766"/>
                  </a:cubicBezTo>
                  <a:cubicBezTo>
                    <a:pt x="5358059" y="1735515"/>
                    <a:pt x="5114634" y="1738119"/>
                    <a:pt x="4742161" y="1770766"/>
                  </a:cubicBezTo>
                  <a:cubicBezTo>
                    <a:pt x="4369688" y="1803413"/>
                    <a:pt x="4535694" y="1758871"/>
                    <a:pt x="4395862" y="1770766"/>
                  </a:cubicBezTo>
                  <a:cubicBezTo>
                    <a:pt x="4256030" y="1782661"/>
                    <a:pt x="4198832" y="1787851"/>
                    <a:pt x="4049563" y="1770766"/>
                  </a:cubicBezTo>
                  <a:cubicBezTo>
                    <a:pt x="3900294" y="1753681"/>
                    <a:pt x="3735156" y="1786229"/>
                    <a:pt x="3596710" y="1770766"/>
                  </a:cubicBezTo>
                  <a:cubicBezTo>
                    <a:pt x="3458264" y="1755303"/>
                    <a:pt x="3007312" y="1801225"/>
                    <a:pt x="2824197" y="1770766"/>
                  </a:cubicBezTo>
                  <a:cubicBezTo>
                    <a:pt x="2641082" y="1740307"/>
                    <a:pt x="2436143" y="1738000"/>
                    <a:pt x="2051684" y="1770766"/>
                  </a:cubicBezTo>
                  <a:cubicBezTo>
                    <a:pt x="1667225" y="1803532"/>
                    <a:pt x="1740972" y="1791071"/>
                    <a:pt x="1598832" y="1770766"/>
                  </a:cubicBezTo>
                  <a:cubicBezTo>
                    <a:pt x="1456692" y="1750461"/>
                    <a:pt x="958484" y="1732183"/>
                    <a:pt x="400105" y="1770766"/>
                  </a:cubicBezTo>
                  <a:cubicBezTo>
                    <a:pt x="211612" y="1760091"/>
                    <a:pt x="42780" y="1584783"/>
                    <a:pt x="0" y="1370661"/>
                  </a:cubicBezTo>
                  <a:cubicBezTo>
                    <a:pt x="15359" y="1270982"/>
                    <a:pt x="-12029" y="1122585"/>
                    <a:pt x="0" y="895089"/>
                  </a:cubicBezTo>
                  <a:cubicBezTo>
                    <a:pt x="12029" y="667593"/>
                    <a:pt x="11684" y="575534"/>
                    <a:pt x="0" y="400105"/>
                  </a:cubicBezTo>
                  <a:close/>
                </a:path>
                <a:path w="11455561" h="1770766" stroke="0" extrusionOk="0">
                  <a:moveTo>
                    <a:pt x="0" y="400105"/>
                  </a:moveTo>
                  <a:cubicBezTo>
                    <a:pt x="-27071" y="207545"/>
                    <a:pt x="184971" y="24696"/>
                    <a:pt x="400105" y="0"/>
                  </a:cubicBezTo>
                  <a:cubicBezTo>
                    <a:pt x="611660" y="-5616"/>
                    <a:pt x="665339" y="16149"/>
                    <a:pt x="852957" y="0"/>
                  </a:cubicBezTo>
                  <a:cubicBezTo>
                    <a:pt x="1040575" y="-16149"/>
                    <a:pt x="1263531" y="-25003"/>
                    <a:pt x="1412363" y="0"/>
                  </a:cubicBezTo>
                  <a:cubicBezTo>
                    <a:pt x="1561195" y="25003"/>
                    <a:pt x="1618026" y="7686"/>
                    <a:pt x="1758662" y="0"/>
                  </a:cubicBezTo>
                  <a:cubicBezTo>
                    <a:pt x="1899298" y="-7686"/>
                    <a:pt x="2344527" y="396"/>
                    <a:pt x="2531175" y="0"/>
                  </a:cubicBezTo>
                  <a:cubicBezTo>
                    <a:pt x="2717823" y="-396"/>
                    <a:pt x="2800314" y="11499"/>
                    <a:pt x="2877474" y="0"/>
                  </a:cubicBezTo>
                  <a:cubicBezTo>
                    <a:pt x="2954634" y="-11499"/>
                    <a:pt x="3339212" y="1912"/>
                    <a:pt x="3543434" y="0"/>
                  </a:cubicBezTo>
                  <a:cubicBezTo>
                    <a:pt x="3747656" y="-1912"/>
                    <a:pt x="3866425" y="10262"/>
                    <a:pt x="3996286" y="0"/>
                  </a:cubicBezTo>
                  <a:cubicBezTo>
                    <a:pt x="4126147" y="-10262"/>
                    <a:pt x="4300538" y="-10231"/>
                    <a:pt x="4449138" y="0"/>
                  </a:cubicBezTo>
                  <a:cubicBezTo>
                    <a:pt x="4597738" y="10231"/>
                    <a:pt x="4641302" y="14263"/>
                    <a:pt x="4795437" y="0"/>
                  </a:cubicBezTo>
                  <a:cubicBezTo>
                    <a:pt x="4949572" y="-14263"/>
                    <a:pt x="4994622" y="10639"/>
                    <a:pt x="5141736" y="0"/>
                  </a:cubicBezTo>
                  <a:cubicBezTo>
                    <a:pt x="5288850" y="-10639"/>
                    <a:pt x="5390003" y="12853"/>
                    <a:pt x="5594589" y="0"/>
                  </a:cubicBezTo>
                  <a:cubicBezTo>
                    <a:pt x="5799175" y="-12853"/>
                    <a:pt x="5938315" y="11705"/>
                    <a:pt x="6153995" y="0"/>
                  </a:cubicBezTo>
                  <a:cubicBezTo>
                    <a:pt x="6369675" y="-11705"/>
                    <a:pt x="6735207" y="10860"/>
                    <a:pt x="6926507" y="0"/>
                  </a:cubicBezTo>
                  <a:cubicBezTo>
                    <a:pt x="7117807" y="-10860"/>
                    <a:pt x="7431704" y="6813"/>
                    <a:pt x="7592467" y="0"/>
                  </a:cubicBezTo>
                  <a:cubicBezTo>
                    <a:pt x="7753230" y="-6813"/>
                    <a:pt x="7915005" y="-1681"/>
                    <a:pt x="8151873" y="0"/>
                  </a:cubicBezTo>
                  <a:cubicBezTo>
                    <a:pt x="8388741" y="1681"/>
                    <a:pt x="8484214" y="14486"/>
                    <a:pt x="8711279" y="0"/>
                  </a:cubicBezTo>
                  <a:cubicBezTo>
                    <a:pt x="8938344" y="-14486"/>
                    <a:pt x="8993183" y="-18345"/>
                    <a:pt x="9164131" y="0"/>
                  </a:cubicBezTo>
                  <a:cubicBezTo>
                    <a:pt x="9335079" y="18345"/>
                    <a:pt x="9484823" y="10748"/>
                    <a:pt x="9723537" y="0"/>
                  </a:cubicBezTo>
                  <a:cubicBezTo>
                    <a:pt x="9962251" y="-10748"/>
                    <a:pt x="10707295" y="-1814"/>
                    <a:pt x="11055456" y="0"/>
                  </a:cubicBezTo>
                  <a:cubicBezTo>
                    <a:pt x="11309168" y="12755"/>
                    <a:pt x="11448434" y="211403"/>
                    <a:pt x="11455561" y="400105"/>
                  </a:cubicBezTo>
                  <a:cubicBezTo>
                    <a:pt x="11476590" y="598786"/>
                    <a:pt x="11474176" y="694816"/>
                    <a:pt x="11455561" y="895089"/>
                  </a:cubicBezTo>
                  <a:cubicBezTo>
                    <a:pt x="11436946" y="1095362"/>
                    <a:pt x="11462696" y="1197635"/>
                    <a:pt x="11455561" y="1370661"/>
                  </a:cubicBezTo>
                  <a:cubicBezTo>
                    <a:pt x="11439590" y="1627756"/>
                    <a:pt x="11269919" y="1820885"/>
                    <a:pt x="11055456" y="1770766"/>
                  </a:cubicBezTo>
                  <a:cubicBezTo>
                    <a:pt x="10945062" y="1750225"/>
                    <a:pt x="10789561" y="1749721"/>
                    <a:pt x="10602604" y="1770766"/>
                  </a:cubicBezTo>
                  <a:cubicBezTo>
                    <a:pt x="10415647" y="1791811"/>
                    <a:pt x="10318284" y="1762870"/>
                    <a:pt x="10043198" y="1770766"/>
                  </a:cubicBezTo>
                  <a:cubicBezTo>
                    <a:pt x="9768112" y="1778662"/>
                    <a:pt x="9773575" y="1753642"/>
                    <a:pt x="9590345" y="1770766"/>
                  </a:cubicBezTo>
                  <a:cubicBezTo>
                    <a:pt x="9407115" y="1787890"/>
                    <a:pt x="9414149" y="1769037"/>
                    <a:pt x="9244046" y="1770766"/>
                  </a:cubicBezTo>
                  <a:cubicBezTo>
                    <a:pt x="9073943" y="1772495"/>
                    <a:pt x="8984227" y="1777840"/>
                    <a:pt x="8791194" y="1770766"/>
                  </a:cubicBezTo>
                  <a:cubicBezTo>
                    <a:pt x="8598161" y="1763692"/>
                    <a:pt x="8405973" y="1750174"/>
                    <a:pt x="8125234" y="1770766"/>
                  </a:cubicBezTo>
                  <a:cubicBezTo>
                    <a:pt x="7844495" y="1791358"/>
                    <a:pt x="7914035" y="1779512"/>
                    <a:pt x="7778936" y="1770766"/>
                  </a:cubicBezTo>
                  <a:cubicBezTo>
                    <a:pt x="7643837" y="1762020"/>
                    <a:pt x="7562295" y="1783140"/>
                    <a:pt x="7432637" y="1770766"/>
                  </a:cubicBezTo>
                  <a:cubicBezTo>
                    <a:pt x="7302979" y="1758392"/>
                    <a:pt x="7186630" y="1790224"/>
                    <a:pt x="6979784" y="1770766"/>
                  </a:cubicBezTo>
                  <a:cubicBezTo>
                    <a:pt x="6772938" y="1751308"/>
                    <a:pt x="6507995" y="1786523"/>
                    <a:pt x="6313825" y="1770766"/>
                  </a:cubicBezTo>
                  <a:cubicBezTo>
                    <a:pt x="6119655" y="1755009"/>
                    <a:pt x="6000460" y="1787224"/>
                    <a:pt x="5754419" y="1770766"/>
                  </a:cubicBezTo>
                  <a:cubicBezTo>
                    <a:pt x="5508378" y="1754308"/>
                    <a:pt x="5318030" y="1783419"/>
                    <a:pt x="5195013" y="1770766"/>
                  </a:cubicBezTo>
                  <a:cubicBezTo>
                    <a:pt x="5071996" y="1758113"/>
                    <a:pt x="4810509" y="1773544"/>
                    <a:pt x="4635607" y="1770766"/>
                  </a:cubicBezTo>
                  <a:cubicBezTo>
                    <a:pt x="4460705" y="1767988"/>
                    <a:pt x="4174118" y="1785757"/>
                    <a:pt x="3969648" y="1770766"/>
                  </a:cubicBezTo>
                  <a:cubicBezTo>
                    <a:pt x="3765178" y="1755775"/>
                    <a:pt x="3343563" y="1731091"/>
                    <a:pt x="3090581" y="1770766"/>
                  </a:cubicBezTo>
                  <a:cubicBezTo>
                    <a:pt x="2837599" y="1810441"/>
                    <a:pt x="2797368" y="1766241"/>
                    <a:pt x="2637729" y="1770766"/>
                  </a:cubicBezTo>
                  <a:cubicBezTo>
                    <a:pt x="2478090" y="1775291"/>
                    <a:pt x="2060705" y="1790536"/>
                    <a:pt x="1758662" y="1770766"/>
                  </a:cubicBezTo>
                  <a:cubicBezTo>
                    <a:pt x="1456619" y="1750996"/>
                    <a:pt x="1409079" y="1762229"/>
                    <a:pt x="1092703" y="1770766"/>
                  </a:cubicBezTo>
                  <a:cubicBezTo>
                    <a:pt x="776327" y="1779303"/>
                    <a:pt x="698571" y="1745797"/>
                    <a:pt x="400105" y="1770766"/>
                  </a:cubicBezTo>
                  <a:cubicBezTo>
                    <a:pt x="212817" y="1780356"/>
                    <a:pt x="20371" y="1558343"/>
                    <a:pt x="0" y="1370661"/>
                  </a:cubicBezTo>
                  <a:cubicBezTo>
                    <a:pt x="-12820" y="1199827"/>
                    <a:pt x="13356" y="1111722"/>
                    <a:pt x="0" y="865972"/>
                  </a:cubicBezTo>
                  <a:cubicBezTo>
                    <a:pt x="-13356" y="620222"/>
                    <a:pt x="1415" y="499938"/>
                    <a:pt x="0" y="400105"/>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639841" y="1244562"/>
              <a:ext cx="10912318" cy="122988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600" b="1">
                  <a:solidFill>
                    <a:prstClr val="black"/>
                  </a:solidFill>
                  <a:latin typeface="Calibri" panose="020F0502020204030204"/>
                </a:rPr>
                <a:t>NỘI DUNG BÀI THƠ</a:t>
              </a:r>
              <a:endParaRPr kumimoji="0" lang="en-US" sz="7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4445876" y="3061969"/>
            <a:ext cx="7456111" cy="3305580"/>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Cảnh vật quê hương trong buổi chiều thật nên thơ và tình cảm yêu quý, tự hào về quê hương của tác giả.</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0814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grpSp>
        <p:nvGrpSpPr>
          <p:cNvPr id="10" name="Nhóm 5">
            <a:extLst>
              <a:ext uri="{FF2B5EF4-FFF2-40B4-BE49-F238E27FC236}">
                <a16:creationId xmlns:a16="http://schemas.microsoft.com/office/drawing/2014/main" id="{DDC9098F-CA0E-7CED-116B-A2A928AAB030}"/>
              </a:ext>
            </a:extLst>
          </p:cNvPr>
          <p:cNvGrpSpPr/>
          <p:nvPr/>
        </p:nvGrpSpPr>
        <p:grpSpPr>
          <a:xfrm>
            <a:off x="214154" y="1299109"/>
            <a:ext cx="6774473" cy="4259780"/>
            <a:chOff x="3614135" y="1470398"/>
            <a:chExt cx="5402415" cy="3526809"/>
          </a:xfrm>
        </p:grpSpPr>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3614135" y="1470398"/>
              <a:ext cx="5402415" cy="3526809"/>
            </a:xfrm>
            <a:prstGeom prst="rect">
              <a:avLst/>
            </a:prstGeom>
          </p:spPr>
        </p:pic>
        <p:sp>
          <p:nvSpPr>
            <p:cNvPr id="12" name="Hộp Văn bản 32">
              <a:extLst>
                <a:ext uri="{FF2B5EF4-FFF2-40B4-BE49-F238E27FC236}">
                  <a16:creationId xmlns:a16="http://schemas.microsoft.com/office/drawing/2014/main" id="{F159CA5B-5459-6F24-EC88-31CDCDA455AF}"/>
                </a:ext>
              </a:extLst>
            </p:cNvPr>
            <p:cNvSpPr txBox="1"/>
            <p:nvPr/>
          </p:nvSpPr>
          <p:spPr>
            <a:xfrm>
              <a:off x="4326805" y="2045612"/>
              <a:ext cx="3977073" cy="1911136"/>
            </a:xfrm>
            <a:prstGeom prst="rect">
              <a:avLst/>
            </a:prstGeom>
            <a:noFill/>
          </p:spPr>
          <p:txBody>
            <a:bodyPr wrap="square" rtlCol="0">
              <a:spAutoFit/>
            </a:bodyPr>
            <a:lstStyle/>
            <a:p>
              <a:pPr algn="ctr"/>
              <a:r>
                <a:rPr lang="en-US" sz="7000" dirty="0">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Chia </a:t>
              </a:r>
              <a:r>
                <a:rPr lang="en-US" sz="7000" dirty="0" err="1">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sẻ</a:t>
              </a:r>
              <a:endParaRPr lang="en-US" sz="7000" dirty="0">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endParaRPr>
            </a:p>
            <a:p>
              <a:pPr algn="ctr"/>
              <a:r>
                <a:rPr lang="en-US" sz="7000" dirty="0" err="1">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về</a:t>
              </a:r>
              <a:r>
                <a:rPr lang="en-US" sz="7000" dirty="0">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 </a:t>
              </a:r>
              <a:r>
                <a:rPr lang="en-US" sz="7000" dirty="0" err="1">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bài</a:t>
              </a:r>
              <a:r>
                <a:rPr lang="en-US" sz="7000" dirty="0">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 </a:t>
              </a:r>
              <a:r>
                <a:rPr lang="en-US" sz="7000" dirty="0" err="1">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đọc</a:t>
              </a:r>
              <a:endParaRPr lang="en-US" sz="7000" dirty="0">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endParaRPr>
            </a:p>
          </p:txBody>
        </p:sp>
      </p:grpSp>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627604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190595"/>
            <a:ext cx="11875269" cy="5551768"/>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417140" y="644236"/>
            <a:ext cx="1616489" cy="1950759"/>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43D3EC73-6912-0ECF-2320-3553002DD04F}"/>
              </a:ext>
            </a:extLst>
          </p:cNvPr>
          <p:cNvSpPr txBox="1"/>
          <p:nvPr/>
        </p:nvSpPr>
        <p:spPr>
          <a:xfrm>
            <a:off x="1348512" y="2988400"/>
            <a:ext cx="9494970" cy="2308324"/>
          </a:xfrm>
          <a:prstGeom prst="rect">
            <a:avLst/>
          </a:prstGeom>
          <a:noFill/>
        </p:spPr>
        <p:txBody>
          <a:bodyPr wrap="square" rtlCol="0">
            <a:spAutoFit/>
          </a:bodyPr>
          <a:lstStyle/>
          <a:p>
            <a:pPr algn="ctr"/>
            <a:r>
              <a:rPr lang="en-US" sz="4800" b="1">
                <a:solidFill>
                  <a:srgbClr val="7A1729"/>
                </a:solidFill>
                <a:latin typeface="Calibri" panose="020F0502020204030204" pitchFamily="34" charset="0"/>
                <a:cs typeface="Calibri" panose="020F0502020204030204" pitchFamily="34" charset="0"/>
              </a:rPr>
              <a:t>2. </a:t>
            </a:r>
            <a:r>
              <a:rPr lang="vi-VN" sz="4800" b="1">
                <a:solidFill>
                  <a:srgbClr val="7A1729"/>
                </a:solidFill>
                <a:latin typeface="Calibri" panose="020F0502020204030204" pitchFamily="34" charset="0"/>
                <a:cs typeface="Calibri" panose="020F0502020204030204" pitchFamily="34" charset="0"/>
              </a:rPr>
              <a:t>Chia sẻ với bạn về một hình ảnh so sánh hoặc nhân hoá có trong</a:t>
            </a:r>
            <a:r>
              <a:rPr lang="en-US" sz="4800" b="1">
                <a:solidFill>
                  <a:srgbClr val="7A1729"/>
                </a:solidFill>
                <a:latin typeface="Calibri" panose="020F0502020204030204" pitchFamily="34" charset="0"/>
                <a:cs typeface="Calibri" panose="020F0502020204030204" pitchFamily="34" charset="0"/>
              </a:rPr>
              <a:t> </a:t>
            </a:r>
            <a:r>
              <a:rPr lang="vi-VN" sz="4800" b="1">
                <a:solidFill>
                  <a:srgbClr val="7A1729"/>
                </a:solidFill>
                <a:latin typeface="Calibri" panose="020F0502020204030204" pitchFamily="34" charset="0"/>
                <a:cs typeface="Calibri" panose="020F0502020204030204" pitchFamily="34" charset="0"/>
              </a:rPr>
              <a:t>bài thơ “Chiều thu quê hương”.</a:t>
            </a:r>
            <a:endParaRPr lang="en-US" sz="4800" b="1" dirty="0">
              <a:solidFill>
                <a:srgbClr val="7A172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8986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3"/>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746170" y="219546"/>
            <a:ext cx="5051957" cy="769441"/>
          </a:xfrm>
          <a:prstGeom prst="rect">
            <a:avLst/>
          </a:prstGeom>
          <a:noFill/>
        </p:spPr>
        <p:txBody>
          <a:bodyPr wrap="square" rtlCol="0">
            <a:spAutoFit/>
          </a:bodyPr>
          <a:lstStyle/>
          <a:p>
            <a:pPr algn="just"/>
            <a:r>
              <a:rPr lang="en-US" sz="4400" b="1" dirty="0">
                <a:solidFill>
                  <a:srgbClr val="7A1729"/>
                </a:solidFill>
                <a:latin typeface="Calibri" panose="020F0502020204030204" pitchFamily="34" charset="0"/>
                <a:cs typeface="Calibri" panose="020F0502020204030204" pitchFamily="34" charset="0"/>
              </a:rPr>
              <a:t>2. Trao </a:t>
            </a:r>
            <a:r>
              <a:rPr lang="en-US" sz="4400" b="1" dirty="0" err="1">
                <a:solidFill>
                  <a:srgbClr val="7A1729"/>
                </a:solidFill>
                <a:latin typeface="Calibri" panose="020F0502020204030204" pitchFamily="34" charset="0"/>
                <a:cs typeface="Calibri" panose="020F0502020204030204" pitchFamily="34" charset="0"/>
              </a:rPr>
              <a:t>đổi</a:t>
            </a:r>
            <a:r>
              <a:rPr lang="en-US" sz="4400" b="1" dirty="0">
                <a:solidFill>
                  <a:srgbClr val="7A1729"/>
                </a:solidFill>
                <a:latin typeface="Calibri" panose="020F0502020204030204" pitchFamily="34" charset="0"/>
                <a:cs typeface="Calibri" panose="020F0502020204030204" pitchFamily="34" charset="0"/>
              </a:rPr>
              <a:t> </a:t>
            </a:r>
            <a:r>
              <a:rPr lang="en-US" sz="4400" b="1" dirty="0" err="1">
                <a:solidFill>
                  <a:srgbClr val="7A1729"/>
                </a:solidFill>
                <a:latin typeface="Calibri" panose="020F0502020204030204" pitchFamily="34" charset="0"/>
                <a:cs typeface="Calibri" panose="020F0502020204030204" pitchFamily="34" charset="0"/>
              </a:rPr>
              <a:t>với</a:t>
            </a:r>
            <a:r>
              <a:rPr lang="en-US" sz="4400" b="1" dirty="0">
                <a:solidFill>
                  <a:srgbClr val="7A1729"/>
                </a:solidFill>
                <a:latin typeface="Calibri" panose="020F0502020204030204" pitchFamily="34" charset="0"/>
                <a:cs typeface="Calibri" panose="020F0502020204030204" pitchFamily="34" charset="0"/>
              </a:rPr>
              <a:t> </a:t>
            </a:r>
            <a:r>
              <a:rPr lang="en-US" sz="4400" b="1" dirty="0" err="1">
                <a:solidFill>
                  <a:srgbClr val="7A1729"/>
                </a:solidFill>
                <a:latin typeface="Calibri" panose="020F0502020204030204" pitchFamily="34" charset="0"/>
                <a:cs typeface="Calibri" panose="020F0502020204030204" pitchFamily="34" charset="0"/>
              </a:rPr>
              <a:t>bạn</a:t>
            </a:r>
            <a:r>
              <a:rPr lang="en-US" sz="4400" b="1" dirty="0">
                <a:solidFill>
                  <a:srgbClr val="7A1729"/>
                </a:solidFill>
                <a:latin typeface="Calibri" panose="020F0502020204030204" pitchFamily="34" charset="0"/>
                <a:cs typeface="Calibri" panose="020F0502020204030204" pitchFamily="34" charset="0"/>
              </a:rPr>
              <a:t>:</a:t>
            </a:r>
          </a:p>
        </p:txBody>
      </p:sp>
      <p:sp>
        <p:nvSpPr>
          <p:cNvPr id="2" name="Freeform 2">
            <a:extLst>
              <a:ext uri="{FF2B5EF4-FFF2-40B4-BE49-F238E27FC236}">
                <a16:creationId xmlns:a16="http://schemas.microsoft.com/office/drawing/2014/main" id="{74128875-93EA-7B16-7200-3EDC43859B5B}"/>
              </a:ext>
            </a:extLst>
          </p:cNvPr>
          <p:cNvSpPr/>
          <p:nvPr/>
        </p:nvSpPr>
        <p:spPr>
          <a:xfrm>
            <a:off x="2402444" y="2030096"/>
            <a:ext cx="5892634" cy="4681262"/>
          </a:xfrm>
          <a:custGeom>
            <a:avLst/>
            <a:gdLst/>
            <a:ahLst/>
            <a:cxnLst/>
            <a:rect l="l" t="t" r="r" b="b"/>
            <a:pathLst>
              <a:path w="3035610" h="2403191">
                <a:moveTo>
                  <a:pt x="0" y="0"/>
                </a:moveTo>
                <a:lnTo>
                  <a:pt x="3035611" y="0"/>
                </a:lnTo>
                <a:lnTo>
                  <a:pt x="3035611" y="2403191"/>
                </a:lnTo>
                <a:lnTo>
                  <a:pt x="0" y="2403191"/>
                </a:lnTo>
                <a:lnTo>
                  <a:pt x="0" y="0"/>
                </a:lnTo>
                <a:close/>
              </a:path>
            </a:pathLst>
          </a:custGeom>
          <a:blipFill>
            <a:blip r:embed="rId4"/>
            <a:stretch>
              <a:fillRect/>
            </a:stretch>
          </a:blipFill>
        </p:spPr>
        <p:txBody>
          <a:bodyPr/>
          <a:lstStyle/>
          <a:p>
            <a:endParaRPr lang="en-US"/>
          </a:p>
        </p:txBody>
      </p:sp>
      <p:sp>
        <p:nvSpPr>
          <p:cNvPr id="6" name="Speech Bubble: Rectangle with Corners Rounded 5">
            <a:extLst>
              <a:ext uri="{FF2B5EF4-FFF2-40B4-BE49-F238E27FC236}">
                <a16:creationId xmlns:a16="http://schemas.microsoft.com/office/drawing/2014/main" id="{1CA33E60-9209-B631-C4F6-E1908842B231}"/>
              </a:ext>
            </a:extLst>
          </p:cNvPr>
          <p:cNvSpPr/>
          <p:nvPr/>
        </p:nvSpPr>
        <p:spPr>
          <a:xfrm>
            <a:off x="330534" y="1133955"/>
            <a:ext cx="3117273" cy="1321961"/>
          </a:xfrm>
          <a:prstGeom prst="wedgeRoundRectCallout">
            <a:avLst>
              <a:gd name="adj1" fmla="val 38078"/>
              <a:gd name="adj2" fmla="val 81697"/>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spcAft>
                <a:spcPts val="800"/>
              </a:spcAft>
              <a:tabLst>
                <a:tab pos="2286000" algn="l"/>
              </a:tabLst>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Hình ảnh so sánh?</a:t>
            </a:r>
            <a:endParaRPr lang="vi-VN"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6421B3A2-4F85-3C2A-99A4-93873B024DE1}"/>
              </a:ext>
            </a:extLst>
          </p:cNvPr>
          <p:cNvSpPr/>
          <p:nvPr/>
        </p:nvSpPr>
        <p:spPr>
          <a:xfrm>
            <a:off x="7185603" y="1133954"/>
            <a:ext cx="4220936" cy="1321961"/>
          </a:xfrm>
          <a:prstGeom prst="wedgeRoundRectCallout">
            <a:avLst>
              <a:gd name="adj1" fmla="val -27347"/>
              <a:gd name="adj2" fmla="val 71029"/>
              <a:gd name="adj3" fmla="val 16667"/>
            </a:avLst>
          </a:prstGeom>
          <a:solidFill>
            <a:srgbClr val="FFFFCC"/>
          </a:solidFill>
          <a:ln w="38100">
            <a:solidFill>
              <a:srgbClr val="F20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ctr">
              <a:lnSpc>
                <a:spcPct val="115000"/>
              </a:lnSpc>
              <a:spcAft>
                <a:spcPts val="800"/>
              </a:spcAft>
              <a:tabLst>
                <a:tab pos="2286000" algn="l"/>
              </a:tabLst>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Hình ảnh nhân hoá?</a:t>
            </a:r>
            <a:endParaRPr lang="vi-VN"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5FC851F-BC61-7995-4C3F-575D344B32B0}"/>
              </a:ext>
            </a:extLst>
          </p:cNvPr>
          <p:cNvSpPr txBox="1"/>
          <p:nvPr/>
        </p:nvSpPr>
        <p:spPr>
          <a:xfrm>
            <a:off x="7443279" y="4124359"/>
            <a:ext cx="5211488" cy="2616101"/>
          </a:xfrm>
          <a:prstGeom prst="rect">
            <a:avLst/>
          </a:prstGeom>
          <a:noFill/>
        </p:spPr>
        <p:txBody>
          <a:bodyPr wrap="square" rtlCol="0">
            <a:spAutoFit/>
          </a:bodyPr>
          <a:lstStyle/>
          <a:p>
            <a:pPr algn="ctr"/>
            <a:r>
              <a:rPr lang="en-US" sz="8200" dirty="0">
                <a:ln>
                  <a:solidFill>
                    <a:srgbClr val="002060"/>
                  </a:solidFill>
                </a:ln>
                <a:solidFill>
                  <a:srgbClr val="71F781"/>
                </a:solidFill>
                <a:latin typeface="SVN-Apple" panose="02040603050506020204" pitchFamily="18" charset="0"/>
              </a:rPr>
              <a:t>THẢO LUẬN NHÓM ĐÔI</a:t>
            </a:r>
          </a:p>
        </p:txBody>
      </p:sp>
      <p:sp>
        <p:nvSpPr>
          <p:cNvPr id="15" name="TextBox 14">
            <a:extLst>
              <a:ext uri="{FF2B5EF4-FFF2-40B4-BE49-F238E27FC236}">
                <a16:creationId xmlns:a16="http://schemas.microsoft.com/office/drawing/2014/main" id="{AE7BF47A-1D60-9798-6E62-D1742FF3283F}"/>
              </a:ext>
            </a:extLst>
          </p:cNvPr>
          <p:cNvSpPr txBox="1"/>
          <p:nvPr/>
        </p:nvSpPr>
        <p:spPr>
          <a:xfrm>
            <a:off x="7464869" y="4124359"/>
            <a:ext cx="5211488" cy="2616101"/>
          </a:xfrm>
          <a:prstGeom prst="rect">
            <a:avLst/>
          </a:prstGeom>
          <a:noFill/>
        </p:spPr>
        <p:txBody>
          <a:bodyPr wrap="square" rtlCol="0">
            <a:spAutoFit/>
          </a:bodyPr>
          <a:lstStyle/>
          <a:p>
            <a:pPr algn="ctr"/>
            <a:r>
              <a:rPr lang="en-US" sz="8200" dirty="0">
                <a:ln>
                  <a:solidFill>
                    <a:srgbClr val="002060"/>
                  </a:solidFill>
                </a:ln>
                <a:solidFill>
                  <a:srgbClr val="B7D8FF"/>
                </a:solidFill>
                <a:latin typeface="SVN-Apple" panose="02040603050506020204" pitchFamily="18" charset="0"/>
              </a:rPr>
              <a:t>CHIA SẺ TRƯỚC LỚP</a:t>
            </a:r>
          </a:p>
        </p:txBody>
      </p:sp>
    </p:spTree>
    <p:extLst>
      <p:ext uri="{BB962C8B-B14F-4D97-AF65-F5344CB8AC3E}">
        <p14:creationId xmlns:p14="http://schemas.microsoft.com/office/powerpoint/2010/main" val="2813477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700" fill="hold"/>
                                        <p:tgtEl>
                                          <p:spTgt spid="10"/>
                                        </p:tgtEl>
                                        <p:attrNameLst>
                                          <p:attrName>ppt_w</p:attrName>
                                        </p:attrNameLst>
                                      </p:cBhvr>
                                      <p:tavLst>
                                        <p:tav tm="0">
                                          <p:val>
                                            <p:fltVal val="0"/>
                                          </p:val>
                                        </p:tav>
                                        <p:tav tm="100000">
                                          <p:val>
                                            <p:strVal val="#ppt_w"/>
                                          </p:val>
                                        </p:tav>
                                      </p:tavLst>
                                    </p:anim>
                                    <p:anim calcmode="lin" valueType="num">
                                      <p:cBhvr>
                                        <p:cTn id="24" dur="700" fill="hold"/>
                                        <p:tgtEl>
                                          <p:spTgt spid="10"/>
                                        </p:tgtEl>
                                        <p:attrNameLst>
                                          <p:attrName>ppt_h</p:attrName>
                                        </p:attrNameLst>
                                      </p:cBhvr>
                                      <p:tavLst>
                                        <p:tav tm="0">
                                          <p:val>
                                            <p:fltVal val="0"/>
                                          </p:val>
                                        </p:tav>
                                        <p:tav tm="100000">
                                          <p:val>
                                            <p:strVal val="#ppt_h"/>
                                          </p:val>
                                        </p:tav>
                                      </p:tavLst>
                                    </p:anim>
                                    <p:animEffect transition="in" filter="fade">
                                      <p:cBhvr>
                                        <p:cTn id="25" dur="700"/>
                                        <p:tgtEl>
                                          <p:spTgt spid="10"/>
                                        </p:tgtEl>
                                      </p:cBhvr>
                                    </p:animEffect>
                                  </p:childTnLst>
                                </p:cTn>
                              </p:par>
                            </p:childTnLst>
                          </p:cTn>
                        </p:par>
                        <p:par>
                          <p:cTn id="26" fill="hold">
                            <p:stCondLst>
                              <p:cond delay="2200"/>
                            </p:stCondLst>
                            <p:childTnLst>
                              <p:par>
                                <p:cTn id="27" presetID="32" presetClass="emph" presetSubtype="0" fill="hold" grpId="1" nodeType="after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Tieng-tinh-tinh-www_tiengdong_com.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2" nodeType="clickEffect">
                                  <p:stCondLst>
                                    <p:cond delay="0"/>
                                  </p:stCondLst>
                                  <p:childTnLst>
                                    <p:anim calcmode="lin" valueType="num">
                                      <p:cBhvr>
                                        <p:cTn id="36" dur="500"/>
                                        <p:tgtEl>
                                          <p:spTgt spid="10"/>
                                        </p:tgtEl>
                                        <p:attrNameLst>
                                          <p:attrName>ppt_w</p:attrName>
                                        </p:attrNameLst>
                                      </p:cBhvr>
                                      <p:tavLst>
                                        <p:tav tm="0">
                                          <p:val>
                                            <p:strVal val="ppt_w"/>
                                          </p:val>
                                        </p:tav>
                                        <p:tav tm="100000">
                                          <p:val>
                                            <p:fltVal val="0"/>
                                          </p:val>
                                        </p:tav>
                                      </p:tavLst>
                                    </p:anim>
                                    <p:anim calcmode="lin" valueType="num">
                                      <p:cBhvr>
                                        <p:cTn id="37" dur="500"/>
                                        <p:tgtEl>
                                          <p:spTgt spid="10"/>
                                        </p:tgtEl>
                                        <p:attrNameLst>
                                          <p:attrName>ppt_h</p:attrName>
                                        </p:attrNameLst>
                                      </p:cBhvr>
                                      <p:tavLst>
                                        <p:tav tm="0">
                                          <p:val>
                                            <p:strVal val="ppt_h"/>
                                          </p:val>
                                        </p:tav>
                                        <p:tav tm="100000">
                                          <p:val>
                                            <p:fltVal val="0"/>
                                          </p:val>
                                        </p:tav>
                                      </p:tavLst>
                                    </p:anim>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700" fill="hold"/>
                                        <p:tgtEl>
                                          <p:spTgt spid="15"/>
                                        </p:tgtEl>
                                        <p:attrNameLst>
                                          <p:attrName>ppt_w</p:attrName>
                                        </p:attrNameLst>
                                      </p:cBhvr>
                                      <p:tavLst>
                                        <p:tav tm="0">
                                          <p:val>
                                            <p:fltVal val="0"/>
                                          </p:val>
                                        </p:tav>
                                        <p:tav tm="100000">
                                          <p:val>
                                            <p:strVal val="#ppt_w"/>
                                          </p:val>
                                        </p:tav>
                                      </p:tavLst>
                                    </p:anim>
                                    <p:anim calcmode="lin" valueType="num">
                                      <p:cBhvr>
                                        <p:cTn id="44" dur="700" fill="hold"/>
                                        <p:tgtEl>
                                          <p:spTgt spid="15"/>
                                        </p:tgtEl>
                                        <p:attrNameLst>
                                          <p:attrName>ppt_h</p:attrName>
                                        </p:attrNameLst>
                                      </p:cBhvr>
                                      <p:tavLst>
                                        <p:tav tm="0">
                                          <p:val>
                                            <p:fltVal val="0"/>
                                          </p:val>
                                        </p:tav>
                                        <p:tav tm="100000">
                                          <p:val>
                                            <p:strVal val="#ppt_h"/>
                                          </p:val>
                                        </p:tav>
                                      </p:tavLst>
                                    </p:anim>
                                    <p:animEffect transition="in" filter="fade">
                                      <p:cBhvr>
                                        <p:cTn id="45" dur="700"/>
                                        <p:tgtEl>
                                          <p:spTgt spid="15"/>
                                        </p:tgtEl>
                                      </p:cBhvr>
                                    </p:animEffect>
                                  </p:childTnLst>
                                </p:cTn>
                              </p:par>
                            </p:childTnLst>
                          </p:cTn>
                        </p:par>
                        <p:par>
                          <p:cTn id="46" fill="hold">
                            <p:stCondLst>
                              <p:cond delay="1200"/>
                            </p:stCondLst>
                            <p:childTnLst>
                              <p:par>
                                <p:cTn id="47" presetID="32" presetClass="emph" presetSubtype="0" fill="hold" grpId="1" nodeType="afterEffect">
                                  <p:stCondLst>
                                    <p:cond delay="0"/>
                                  </p:stCondLst>
                                  <p:childTnLst>
                                    <p:animRot by="120000">
                                      <p:cBhvr>
                                        <p:cTn id="48" dur="100" fill="hold">
                                          <p:stCondLst>
                                            <p:cond delay="0"/>
                                          </p:stCondLst>
                                        </p:cTn>
                                        <p:tgtEl>
                                          <p:spTgt spid="15"/>
                                        </p:tgtEl>
                                        <p:attrNameLst>
                                          <p:attrName>r</p:attrName>
                                        </p:attrNameLst>
                                      </p:cBhvr>
                                    </p:animRot>
                                    <p:animRot by="-240000">
                                      <p:cBhvr>
                                        <p:cTn id="49" dur="200" fill="hold">
                                          <p:stCondLst>
                                            <p:cond delay="200"/>
                                          </p:stCondLst>
                                        </p:cTn>
                                        <p:tgtEl>
                                          <p:spTgt spid="15"/>
                                        </p:tgtEl>
                                        <p:attrNameLst>
                                          <p:attrName>r</p:attrName>
                                        </p:attrNameLst>
                                      </p:cBhvr>
                                    </p:animRot>
                                    <p:animRot by="240000">
                                      <p:cBhvr>
                                        <p:cTn id="50" dur="200" fill="hold">
                                          <p:stCondLst>
                                            <p:cond delay="400"/>
                                          </p:stCondLst>
                                        </p:cTn>
                                        <p:tgtEl>
                                          <p:spTgt spid="15"/>
                                        </p:tgtEl>
                                        <p:attrNameLst>
                                          <p:attrName>r</p:attrName>
                                        </p:attrNameLst>
                                      </p:cBhvr>
                                    </p:animRot>
                                    <p:animRot by="-240000">
                                      <p:cBhvr>
                                        <p:cTn id="51" dur="200" fill="hold">
                                          <p:stCondLst>
                                            <p:cond delay="600"/>
                                          </p:stCondLst>
                                        </p:cTn>
                                        <p:tgtEl>
                                          <p:spTgt spid="15"/>
                                        </p:tgtEl>
                                        <p:attrNameLst>
                                          <p:attrName>r</p:attrName>
                                        </p:attrNameLst>
                                      </p:cBhvr>
                                    </p:animRot>
                                    <p:animRot by="120000">
                                      <p:cBhvr>
                                        <p:cTn id="52" dur="200" fill="hold">
                                          <p:stCondLst>
                                            <p:cond delay="800"/>
                                          </p:stCondLst>
                                        </p:cTn>
                                        <p:tgtEl>
                                          <p:spTgt spid="15"/>
                                        </p:tgtEl>
                                        <p:attrNameLst>
                                          <p:attrName>r</p:attrName>
                                        </p:attrNameLst>
                                      </p:cBhvr>
                                    </p:animRot>
                                  </p:childTnLst>
                                  <p:subTnLst>
                                    <p:audio>
                                      <p:cMediaNode>
                                        <p:cTn display="0" masterRel="sameClick">
                                          <p:stCondLst>
                                            <p:cond evt="begin" delay="0">
                                              <p:tn val="47"/>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animBg="1"/>
      <p:bldP spid="9" grpId="0" animBg="1"/>
      <p:bldP spid="10" grpId="0"/>
      <p:bldP spid="10" grpId="1"/>
      <p:bldP spid="10" grpId="2"/>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3"/>
          <a:srcRect r="927"/>
          <a:stretch/>
        </p:blipFill>
        <p:spPr>
          <a:xfrm>
            <a:off x="0" y="1673"/>
            <a:ext cx="12192000" cy="6854653"/>
          </a:xfrm>
          <a:prstGeom prst="rect">
            <a:avLst/>
          </a:prstGeom>
        </p:spPr>
      </p:pic>
      <p:sp>
        <p:nvSpPr>
          <p:cNvPr id="32" name="Freeform 7">
            <a:extLst>
              <a:ext uri="{FF2B5EF4-FFF2-40B4-BE49-F238E27FC236}">
                <a16:creationId xmlns:a16="http://schemas.microsoft.com/office/drawing/2014/main" id="{EF128099-7834-65BA-22F3-C20389D1596B}"/>
              </a:ext>
            </a:extLst>
          </p:cNvPr>
          <p:cNvSpPr/>
          <p:nvPr/>
        </p:nvSpPr>
        <p:spPr>
          <a:xfrm>
            <a:off x="1028700" y="1888314"/>
            <a:ext cx="3291027" cy="4720225"/>
          </a:xfrm>
          <a:custGeom>
            <a:avLst/>
            <a:gdLst/>
            <a:ahLst/>
            <a:cxnLst/>
            <a:rect l="l" t="t" r="r" b="b"/>
            <a:pathLst>
              <a:path w="2032092" h="2997554">
                <a:moveTo>
                  <a:pt x="0" y="0"/>
                </a:moveTo>
                <a:lnTo>
                  <a:pt x="2032092" y="0"/>
                </a:lnTo>
                <a:lnTo>
                  <a:pt x="2032092" y="2997554"/>
                </a:lnTo>
                <a:lnTo>
                  <a:pt x="0" y="2997554"/>
                </a:lnTo>
                <a:lnTo>
                  <a:pt x="0" y="0"/>
                </a:lnTo>
                <a:close/>
              </a:path>
            </a:pathLst>
          </a:custGeom>
          <a:blipFill>
            <a:blip r:embed="rId4"/>
            <a:stretch>
              <a:fillRect/>
            </a:stretch>
          </a:blipFill>
        </p:spPr>
        <p:txBody>
          <a:bodyPr/>
          <a:lstStyle/>
          <a:p>
            <a:r>
              <a:rPr lang="en-US" dirty="0"/>
              <a:t>v</a:t>
            </a:r>
          </a:p>
        </p:txBody>
      </p:sp>
      <p:pic>
        <p:nvPicPr>
          <p:cNvPr id="33" name="Picture 32">
            <a:extLst>
              <a:ext uri="{FF2B5EF4-FFF2-40B4-BE49-F238E27FC236}">
                <a16:creationId xmlns:a16="http://schemas.microsoft.com/office/drawing/2014/main" id="{BB28144B-C7FC-69A6-2A2F-27CA96853DFD}"/>
              </a:ext>
            </a:extLst>
          </p:cNvPr>
          <p:cNvPicPr>
            <a:picLocks noChangeAspect="1"/>
          </p:cNvPicPr>
          <p:nvPr/>
        </p:nvPicPr>
        <p:blipFill>
          <a:blip r:embed="rId5"/>
          <a:stretch>
            <a:fillRect/>
          </a:stretch>
        </p:blipFill>
        <p:spPr>
          <a:xfrm>
            <a:off x="4561377" y="1888314"/>
            <a:ext cx="6883051" cy="3696303"/>
          </a:xfrm>
          <a:prstGeom prst="rect">
            <a:avLst/>
          </a:prstGeom>
        </p:spPr>
      </p:pic>
      <p:sp>
        <p:nvSpPr>
          <p:cNvPr id="34" name="Hộp Văn bản 1">
            <a:extLst>
              <a:ext uri="{FF2B5EF4-FFF2-40B4-BE49-F238E27FC236}">
                <a16:creationId xmlns:a16="http://schemas.microsoft.com/office/drawing/2014/main" id="{1CB81CEF-4EFB-A990-9880-91E103E06C0A}"/>
              </a:ext>
            </a:extLst>
          </p:cNvPr>
          <p:cNvSpPr txBox="1"/>
          <p:nvPr/>
        </p:nvSpPr>
        <p:spPr>
          <a:xfrm>
            <a:off x="5392729" y="780318"/>
            <a:ext cx="5220345" cy="1107996"/>
          </a:xfrm>
          <a:prstGeom prst="rect">
            <a:avLst/>
          </a:prstGeom>
          <a:noFill/>
        </p:spPr>
        <p:txBody>
          <a:bodyPr wrap="square" rtlCol="0">
            <a:spAutoFit/>
          </a:bodyPr>
          <a:lstStyle/>
          <a:p>
            <a:pPr algn="ctr"/>
            <a:r>
              <a:rPr lang="en-US" sz="6600" b="1" dirty="0">
                <a:ln w="19050">
                  <a:solidFill>
                    <a:schemeClr val="bg1"/>
                  </a:solidFill>
                </a:ln>
                <a:solidFill>
                  <a:srgbClr val="FA4357"/>
                </a:solidFill>
                <a:latin typeface="iCiel Pony" panose="02000000000000000000" pitchFamily="2" charset="0"/>
              </a:rPr>
              <a:t>MỤC TIÊU</a:t>
            </a:r>
          </a:p>
        </p:txBody>
      </p:sp>
      <p:pic>
        <p:nvPicPr>
          <p:cNvPr id="35" name="Picture 34">
            <a:extLst>
              <a:ext uri="{FF2B5EF4-FFF2-40B4-BE49-F238E27FC236}">
                <a16:creationId xmlns:a16="http://schemas.microsoft.com/office/drawing/2014/main" id="{7BE4F9A5-3FAE-C02E-CC24-99FAF0AE2B95}"/>
              </a:ext>
            </a:extLst>
          </p:cNvPr>
          <p:cNvPicPr>
            <a:picLocks noChangeAspect="1"/>
          </p:cNvPicPr>
          <p:nvPr/>
        </p:nvPicPr>
        <p:blipFill>
          <a:blip r:embed="rId6"/>
          <a:stretch>
            <a:fillRect/>
          </a:stretch>
        </p:blipFill>
        <p:spPr>
          <a:xfrm>
            <a:off x="4816081" y="2209759"/>
            <a:ext cx="914400" cy="914400"/>
          </a:xfrm>
          <a:prstGeom prst="rect">
            <a:avLst/>
          </a:prstGeom>
        </p:spPr>
      </p:pic>
      <p:sp>
        <p:nvSpPr>
          <p:cNvPr id="36" name="TextBox 35">
            <a:extLst>
              <a:ext uri="{FF2B5EF4-FFF2-40B4-BE49-F238E27FC236}">
                <a16:creationId xmlns:a16="http://schemas.microsoft.com/office/drawing/2014/main" id="{08AF517B-9E5A-841A-C3E6-4EA2C6AB42D0}"/>
              </a:ext>
            </a:extLst>
          </p:cNvPr>
          <p:cNvSpPr txBox="1"/>
          <p:nvPr/>
        </p:nvSpPr>
        <p:spPr>
          <a:xfrm>
            <a:off x="5645691" y="2104437"/>
            <a:ext cx="5220345" cy="2649123"/>
          </a:xfrm>
          <a:prstGeom prst="rect">
            <a:avLst/>
          </a:prstGeom>
          <a:noFill/>
        </p:spPr>
        <p:txBody>
          <a:bodyPr wrap="square">
            <a:spAutoFit/>
          </a:bodyPr>
          <a:lstStyle/>
          <a:p>
            <a:pPr algn="just">
              <a:lnSpc>
                <a:spcPct val="115000"/>
              </a:lnSpc>
              <a:spcAft>
                <a:spcPts val="800"/>
              </a:spcAft>
            </a:pPr>
            <a:r>
              <a:rPr lang="vi-VN" sz="2800">
                <a:solidFill>
                  <a:srgbClr val="FF0066"/>
                </a:solidFill>
                <a:latin typeface="UTM Duepuntozero" panose="02040603050506020204" pitchFamily="18" charset="0"/>
                <a:ea typeface="Calibri" panose="020F0502020204030204" pitchFamily="34" charset="0"/>
                <a:cs typeface="Times New Roman" panose="02020603050405020304" pitchFamily="18" charset="0"/>
              </a:rPr>
              <a:t>- Ôn luyện đọc thành tiếng, lưu loát các văn bản.</a:t>
            </a:r>
          </a:p>
          <a:p>
            <a:pPr algn="just">
              <a:lnSpc>
                <a:spcPct val="115000"/>
              </a:lnSpc>
              <a:spcAft>
                <a:spcPts val="800"/>
              </a:spcAft>
            </a:pPr>
            <a:r>
              <a:rPr lang="vi-VN" sz="2800">
                <a:solidFill>
                  <a:srgbClr val="FF0066"/>
                </a:solidFill>
                <a:latin typeface="UTM Duepuntozero" panose="02040603050506020204" pitchFamily="18" charset="0"/>
                <a:ea typeface="Calibri" panose="020F0502020204030204" pitchFamily="34" charset="0"/>
                <a:cs typeface="Times New Roman" panose="02020603050405020304" pitchFamily="18" charset="0"/>
              </a:rPr>
              <a:t>- Trả lời được các câu hỏi tìm hiểu bài. Hiểu được nội dung bài: Chiều thu quê hương. </a:t>
            </a:r>
            <a:endParaRPr lang="en-US" sz="2800" dirty="0">
              <a:solidFill>
                <a:srgbClr val="FF0066"/>
              </a:solidFill>
              <a:latin typeface="UTM Duepuntozer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1734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childTnLst>
                          </p:cTn>
                        </p:par>
                        <p:par>
                          <p:cTn id="21" fill="hold">
                            <p:stCondLst>
                              <p:cond delay="1500"/>
                            </p:stCondLst>
                            <p:childTnLst>
                              <p:par>
                                <p:cTn id="22" presetID="3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800" decel="100000"/>
                                        <p:tgtEl>
                                          <p:spTgt spid="35"/>
                                        </p:tgtEl>
                                      </p:cBhvr>
                                    </p:animEffect>
                                    <p:anim calcmode="lin" valueType="num">
                                      <p:cBhvr>
                                        <p:cTn id="25" dur="800" decel="100000" fill="hold"/>
                                        <p:tgtEl>
                                          <p:spTgt spid="35"/>
                                        </p:tgtEl>
                                        <p:attrNameLst>
                                          <p:attrName>style.rotation</p:attrName>
                                        </p:attrNameLst>
                                      </p:cBhvr>
                                      <p:tavLst>
                                        <p:tav tm="0">
                                          <p:val>
                                            <p:fltVal val="-90"/>
                                          </p:val>
                                        </p:tav>
                                        <p:tav tm="100000">
                                          <p:val>
                                            <p:fltVal val="0"/>
                                          </p:val>
                                        </p:tav>
                                      </p:tavLst>
                                    </p:anim>
                                    <p:anim calcmode="lin" valueType="num">
                                      <p:cBhvr>
                                        <p:cTn id="26" dur="800" decel="100000" fill="hold"/>
                                        <p:tgtEl>
                                          <p:spTgt spid="35"/>
                                        </p:tgtEl>
                                        <p:attrNameLst>
                                          <p:attrName>ppt_x</p:attrName>
                                        </p:attrNameLst>
                                      </p:cBhvr>
                                      <p:tavLst>
                                        <p:tav tm="0">
                                          <p:val>
                                            <p:strVal val="#ppt_x+0.4"/>
                                          </p:val>
                                        </p:tav>
                                        <p:tav tm="100000">
                                          <p:val>
                                            <p:strVal val="#ppt_x-0.05"/>
                                          </p:val>
                                        </p:tav>
                                      </p:tavLst>
                                    </p:anim>
                                    <p:anim calcmode="lin" valueType="num">
                                      <p:cBhvr>
                                        <p:cTn id="27" dur="800" decel="100000" fill="hold"/>
                                        <p:tgtEl>
                                          <p:spTgt spid="3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ong.wav"/>
                                        </p:tgtEl>
                                      </p:cMediaNode>
                                    </p:audio>
                                  </p:sub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3"/>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746170" y="219546"/>
            <a:ext cx="5051957" cy="769441"/>
          </a:xfrm>
          <a:prstGeom prst="rect">
            <a:avLst/>
          </a:prstGeom>
          <a:noFill/>
        </p:spPr>
        <p:txBody>
          <a:bodyPr wrap="square" rtlCol="0">
            <a:spAutoFit/>
          </a:bodyPr>
          <a:lstStyle/>
          <a:p>
            <a:pPr algn="just"/>
            <a:r>
              <a:rPr lang="en-US" sz="4400" b="1">
                <a:solidFill>
                  <a:srgbClr val="7A1729"/>
                </a:solidFill>
                <a:latin typeface="Calibri" panose="020F0502020204030204" pitchFamily="34" charset="0"/>
                <a:cs typeface="Calibri" panose="020F0502020204030204" pitchFamily="34" charset="0"/>
              </a:rPr>
              <a:t>2. Trao đổi với bạn:</a:t>
            </a:r>
            <a:endParaRPr lang="en-US" sz="4400" b="1" dirty="0">
              <a:solidFill>
                <a:srgbClr val="7A1729"/>
              </a:solidFill>
              <a:latin typeface="Calibri" panose="020F0502020204030204" pitchFamily="34" charset="0"/>
              <a:cs typeface="Calibri" panose="020F0502020204030204" pitchFamily="34" charset="0"/>
            </a:endParaRPr>
          </a:p>
        </p:txBody>
      </p:sp>
      <p:pic>
        <p:nvPicPr>
          <p:cNvPr id="2" name="Picture 1" descr="A cartoon of a child sitting at a pile of books&#10;&#10;Description automatically generated">
            <a:extLst>
              <a:ext uri="{FF2B5EF4-FFF2-40B4-BE49-F238E27FC236}">
                <a16:creationId xmlns:a16="http://schemas.microsoft.com/office/drawing/2014/main" id="{160E4EAC-0B06-69CB-1364-5DA58A81C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9889" y="1193024"/>
            <a:ext cx="5684790" cy="5445430"/>
          </a:xfrm>
          <a:prstGeom prst="rect">
            <a:avLst/>
          </a:prstGeom>
        </p:spPr>
      </p:pic>
      <p:sp>
        <p:nvSpPr>
          <p:cNvPr id="8" name="Speech Bubble: Rectangle with Corners Rounded 7">
            <a:extLst>
              <a:ext uri="{FF2B5EF4-FFF2-40B4-BE49-F238E27FC236}">
                <a16:creationId xmlns:a16="http://schemas.microsoft.com/office/drawing/2014/main" id="{8B9DBB83-57D9-2F05-D332-50BA83CE9ECE}"/>
              </a:ext>
            </a:extLst>
          </p:cNvPr>
          <p:cNvSpPr/>
          <p:nvPr/>
        </p:nvSpPr>
        <p:spPr>
          <a:xfrm>
            <a:off x="5327871" y="2180338"/>
            <a:ext cx="6331019" cy="3335211"/>
          </a:xfrm>
          <a:prstGeom prst="wedgeRoundRectCallout">
            <a:avLst>
              <a:gd name="adj1" fmla="val -59063"/>
              <a:gd name="adj2" fmla="val -21701"/>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en-US" sz="5400">
                <a:solidFill>
                  <a:schemeClr val="tx1"/>
                </a:solidFill>
                <a:latin typeface="Calibri" panose="020F0502020204030204" pitchFamily="34" charset="0"/>
                <a:cs typeface="Calibri" panose="020F0502020204030204" pitchFamily="34" charset="0"/>
              </a:rPr>
              <a:t>H</a:t>
            </a:r>
            <a:r>
              <a:rPr lang="vi-VN" sz="5400">
                <a:solidFill>
                  <a:schemeClr val="tx1"/>
                </a:solidFill>
                <a:latin typeface="Calibri" panose="020F0502020204030204" pitchFamily="34" charset="0"/>
                <a:cs typeface="Calibri" panose="020F0502020204030204" pitchFamily="34" charset="0"/>
              </a:rPr>
              <a:t>ình ảnh Hoa mướp cuối mùa vàng rực như sao.</a:t>
            </a:r>
            <a:endParaRPr lang="vi-VN"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3320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sp>
        <p:nvSpPr>
          <p:cNvPr id="2" name="Hộp Văn bản 27">
            <a:extLst>
              <a:ext uri="{FF2B5EF4-FFF2-40B4-BE49-F238E27FC236}">
                <a16:creationId xmlns:a16="http://schemas.microsoft.com/office/drawing/2014/main" id="{157E2562-364E-E596-1A01-97AC9737AE38}"/>
              </a:ext>
            </a:extLst>
          </p:cNvPr>
          <p:cNvSpPr txBox="1"/>
          <p:nvPr/>
        </p:nvSpPr>
        <p:spPr>
          <a:xfrm>
            <a:off x="-357229" y="1397063"/>
            <a:ext cx="7878986" cy="2800767"/>
          </a:xfrm>
          <a:prstGeom prst="rect">
            <a:avLst/>
          </a:prstGeom>
          <a:noFill/>
        </p:spPr>
        <p:txBody>
          <a:bodyPr wrap="square" rtlCol="0">
            <a:spAutoFit/>
          </a:bodyPr>
          <a:lstStyle/>
          <a:p>
            <a:pPr algn="ctr"/>
            <a:r>
              <a:rPr lang="vi-VN" sz="8800" b="1" dirty="0">
                <a:ln w="22225">
                  <a:solidFill>
                    <a:srgbClr val="7A1729"/>
                  </a:solidFill>
                  <a:prstDash val="solid"/>
                </a:ln>
                <a:solidFill>
                  <a:srgbClr val="C5DFFF"/>
                </a:solidFill>
                <a:latin typeface="iCiel Pony" panose="02000000000000000000" pitchFamily="2" charset="0"/>
              </a:rPr>
              <a:t>Tạm Biệt</a:t>
            </a:r>
            <a:r>
              <a:rPr lang="en-US" sz="8800" b="1" dirty="0">
                <a:ln w="22225">
                  <a:solidFill>
                    <a:srgbClr val="7A1729"/>
                  </a:solidFill>
                  <a:prstDash val="solid"/>
                </a:ln>
                <a:solidFill>
                  <a:srgbClr val="C5DFFF"/>
                </a:solidFill>
                <a:latin typeface="iCiel Pony" panose="02000000000000000000" pitchFamily="2" charset="0"/>
              </a:rPr>
              <a:t> </a:t>
            </a:r>
            <a:r>
              <a:rPr lang="vi-VN" sz="8800" b="1" dirty="0">
                <a:ln w="22225">
                  <a:solidFill>
                    <a:srgbClr val="7A1729"/>
                  </a:solidFill>
                  <a:prstDash val="solid"/>
                </a:ln>
                <a:solidFill>
                  <a:srgbClr val="C5DFFF"/>
                </a:solidFill>
                <a:latin typeface="iCiel Pony" panose="02000000000000000000" pitchFamily="2" charset="0"/>
              </a:rPr>
              <a:t>và </a:t>
            </a:r>
            <a:endParaRPr lang="en-US" sz="8800" b="1" dirty="0">
              <a:ln w="22225">
                <a:solidFill>
                  <a:srgbClr val="7A1729"/>
                </a:solidFill>
                <a:prstDash val="solid"/>
              </a:ln>
              <a:solidFill>
                <a:srgbClr val="C5DFFF"/>
              </a:solidFill>
              <a:latin typeface="iCiel Pony" panose="02000000000000000000" pitchFamily="2" charset="0"/>
            </a:endParaRPr>
          </a:p>
          <a:p>
            <a:pPr algn="ctr"/>
            <a:r>
              <a:rPr lang="vi-VN" sz="8800" b="1" dirty="0">
                <a:ln w="22225">
                  <a:solidFill>
                    <a:srgbClr val="7A1729"/>
                  </a:solidFill>
                  <a:prstDash val="solid"/>
                </a:ln>
                <a:solidFill>
                  <a:srgbClr val="C5DFFF"/>
                </a:solidFill>
                <a:latin typeface="iCiel Pony" panose="02000000000000000000" pitchFamily="2" charset="0"/>
              </a:rPr>
              <a:t>Hẹn Gặp Lại</a:t>
            </a:r>
            <a:endParaRPr lang="en-US" sz="8800" b="1" dirty="0">
              <a:ln w="22225">
                <a:solidFill>
                  <a:srgbClr val="7A1729"/>
                </a:solidFill>
                <a:prstDash val="solid"/>
              </a:ln>
              <a:solidFill>
                <a:srgbClr val="C5DFFF"/>
              </a:solidFill>
              <a:latin typeface="iCiel Pony" panose="02000000000000000000" pitchFamily="2" charset="0"/>
            </a:endParaRPr>
          </a:p>
        </p:txBody>
      </p:sp>
    </p:spTree>
    <p:extLst>
      <p:ext uri="{BB962C8B-B14F-4D97-AF65-F5344CB8AC3E}">
        <p14:creationId xmlns:p14="http://schemas.microsoft.com/office/powerpoint/2010/main" val="1716497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grpSp>
        <p:nvGrpSpPr>
          <p:cNvPr id="10" name="Nhóm 5">
            <a:extLst>
              <a:ext uri="{FF2B5EF4-FFF2-40B4-BE49-F238E27FC236}">
                <a16:creationId xmlns:a16="http://schemas.microsoft.com/office/drawing/2014/main" id="{DDC9098F-CA0E-7CED-116B-A2A928AAB030}"/>
              </a:ext>
            </a:extLst>
          </p:cNvPr>
          <p:cNvGrpSpPr/>
          <p:nvPr/>
        </p:nvGrpSpPr>
        <p:grpSpPr>
          <a:xfrm>
            <a:off x="214154" y="1299109"/>
            <a:ext cx="6774473" cy="4259780"/>
            <a:chOff x="3614135" y="1470398"/>
            <a:chExt cx="5402415" cy="3526809"/>
          </a:xfrm>
        </p:grpSpPr>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3614135" y="1470398"/>
              <a:ext cx="5402415" cy="3526809"/>
            </a:xfrm>
            <a:prstGeom prst="rect">
              <a:avLst/>
            </a:prstGeom>
          </p:spPr>
        </p:pic>
        <p:sp>
          <p:nvSpPr>
            <p:cNvPr id="12" name="Hộp Văn bản 32">
              <a:extLst>
                <a:ext uri="{FF2B5EF4-FFF2-40B4-BE49-F238E27FC236}">
                  <a16:creationId xmlns:a16="http://schemas.microsoft.com/office/drawing/2014/main" id="{F159CA5B-5459-6F24-EC88-31CDCDA455AF}"/>
                </a:ext>
              </a:extLst>
            </p:cNvPr>
            <p:cNvSpPr txBox="1"/>
            <p:nvPr/>
          </p:nvSpPr>
          <p:spPr>
            <a:xfrm>
              <a:off x="4342221" y="2632987"/>
              <a:ext cx="3977073" cy="7644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srgbClr val="7A1729"/>
                    </a:solidFill>
                  </a:ln>
                  <a:solidFill>
                    <a:srgbClr val="FDBAB1"/>
                  </a:solidFill>
                  <a:effectLst>
                    <a:reflection blurRad="6350" stA="53000" endA="300" endPos="35500" dir="5400000" sy="-90000" algn="bl" rotWithShape="0"/>
                  </a:effectLst>
                  <a:uLnTx/>
                  <a:uFillTx/>
                  <a:latin typeface="LNTH-LuoLuoNotangYuanTi 1" pitchFamily="2" charset="-128"/>
                  <a:ea typeface="LNTH-LuoLuoNotangYuanTi 1" pitchFamily="2" charset="-128"/>
                  <a:cs typeface="LNTH-LuoLuoNotangYuanTi 1" pitchFamily="2" charset="-128"/>
                </a:rPr>
                <a:t>KHỞI ĐỘNG</a:t>
              </a:r>
              <a:endParaRPr kumimoji="0" lang="en-US" sz="5400" b="0" i="0" u="none" strike="noStrike" kern="1200" cap="none" spc="0" normalizeH="0" baseline="0" noProof="0" dirty="0">
                <a:ln w="0">
                  <a:solidFill>
                    <a:srgbClr val="7A1729"/>
                  </a:solidFill>
                </a:ln>
                <a:solidFill>
                  <a:srgbClr val="FDBAB1"/>
                </a:solidFill>
                <a:effectLst>
                  <a:reflection blurRad="6350" stA="53000" endA="300" endPos="35500" dir="5400000" sy="-90000" algn="bl" rotWithShape="0"/>
                </a:effectLst>
                <a:uLnTx/>
                <a:uFillTx/>
                <a:latin typeface="LNTH-LuoLuoNotangYuanTi 1" pitchFamily="2" charset="-128"/>
                <a:ea typeface="LNTH-LuoLuoNotangYuanTi 1" pitchFamily="2" charset="-128"/>
                <a:cs typeface="LNTH-LuoLuoNotangYuanTi 1" pitchFamily="2" charset="-128"/>
              </a:endParaRPr>
            </a:p>
          </p:txBody>
        </p:sp>
      </p:grpSp>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9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hương tươi đẹp hát mẫu - Âm nhạc lớp 1- Cùng học để phát triển năng lực - Hà Lực -">
            <a:hlinkClick r:id="" action="ppaction://media"/>
            <a:extLst>
              <a:ext uri="{FF2B5EF4-FFF2-40B4-BE49-F238E27FC236}">
                <a16:creationId xmlns:a16="http://schemas.microsoft.com/office/drawing/2014/main" id="{67E0D250-ECED-315F-71E1-D7A83766B1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22433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grpSp>
        <p:nvGrpSpPr>
          <p:cNvPr id="10" name="Nhóm 5">
            <a:extLst>
              <a:ext uri="{FF2B5EF4-FFF2-40B4-BE49-F238E27FC236}">
                <a16:creationId xmlns:a16="http://schemas.microsoft.com/office/drawing/2014/main" id="{DDC9098F-CA0E-7CED-116B-A2A928AAB030}"/>
              </a:ext>
            </a:extLst>
          </p:cNvPr>
          <p:cNvGrpSpPr/>
          <p:nvPr/>
        </p:nvGrpSpPr>
        <p:grpSpPr>
          <a:xfrm>
            <a:off x="214154" y="1299109"/>
            <a:ext cx="6774473" cy="4259780"/>
            <a:chOff x="3614135" y="1470398"/>
            <a:chExt cx="5402415" cy="3526809"/>
          </a:xfrm>
        </p:grpSpPr>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3614135" y="1470398"/>
              <a:ext cx="5402415" cy="3526809"/>
            </a:xfrm>
            <a:prstGeom prst="rect">
              <a:avLst/>
            </a:prstGeom>
          </p:spPr>
        </p:pic>
        <p:sp>
          <p:nvSpPr>
            <p:cNvPr id="12" name="Hộp Văn bản 32">
              <a:extLst>
                <a:ext uri="{FF2B5EF4-FFF2-40B4-BE49-F238E27FC236}">
                  <a16:creationId xmlns:a16="http://schemas.microsoft.com/office/drawing/2014/main" id="{F159CA5B-5459-6F24-EC88-31CDCDA455AF}"/>
                </a:ext>
              </a:extLst>
            </p:cNvPr>
            <p:cNvSpPr txBox="1"/>
            <p:nvPr/>
          </p:nvSpPr>
          <p:spPr>
            <a:xfrm>
              <a:off x="4326805" y="2045612"/>
              <a:ext cx="3977073" cy="2140472"/>
            </a:xfrm>
            <a:prstGeom prst="rect">
              <a:avLst/>
            </a:prstGeom>
            <a:noFill/>
          </p:spPr>
          <p:txBody>
            <a:bodyPr wrap="square" rtlCol="0">
              <a:spAutoFit/>
            </a:bodyPr>
            <a:lstStyle/>
            <a:p>
              <a:pPr algn="ctr"/>
              <a:r>
                <a:rPr lang="vi-VN" sz="5400">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rPr>
                <a:t>Hoạt động 1: Ôn luyện đọc thành tiếng và đọc hiểu.</a:t>
              </a:r>
              <a:endParaRPr lang="en-US" sz="5400" dirty="0">
                <a:ln w="0">
                  <a:solidFill>
                    <a:srgbClr val="7A1729"/>
                  </a:solidFill>
                </a:ln>
                <a:solidFill>
                  <a:srgbClr val="FDBAB1"/>
                </a:solidFill>
                <a:effectLst>
                  <a:reflection blurRad="6350" stA="53000" endA="300" endPos="35500" dir="5400000" sy="-90000" algn="bl" rotWithShape="0"/>
                </a:effectLst>
                <a:latin typeface="LNTH-LuoLuoNotangYuanTi 1" pitchFamily="2" charset="-128"/>
                <a:ea typeface="LNTH-LuoLuoNotangYuanTi 1" pitchFamily="2" charset="-128"/>
                <a:cs typeface="LNTH-LuoLuoNotangYuanTi 1" pitchFamily="2" charset="-128"/>
              </a:endParaRPr>
            </a:p>
          </p:txBody>
        </p:sp>
      </p:grpSp>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10214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707886"/>
          </a:xfrm>
          <a:prstGeom prst="rect">
            <a:avLst/>
          </a:prstGeom>
          <a:noFill/>
        </p:spPr>
        <p:txBody>
          <a:bodyPr wrap="square" rtlCol="0">
            <a:spAutoFit/>
          </a:bodyPr>
          <a:lstStyle/>
          <a:p>
            <a:pPr algn="ctr"/>
            <a:r>
              <a:rPr lang="en-US" sz="4000" b="1">
                <a:solidFill>
                  <a:srgbClr val="7A1729"/>
                </a:solidFill>
                <a:latin typeface="Calibri" panose="020F0502020204030204" pitchFamily="34" charset="0"/>
                <a:cs typeface="Calibri" panose="020F0502020204030204" pitchFamily="34" charset="0"/>
              </a:rPr>
              <a:t>1. Bắt thăm, đọc thành tiếng và trả lời câu hỏi:</a:t>
            </a:r>
            <a:endParaRPr lang="en-US" sz="4000" b="1" dirty="0">
              <a:solidFill>
                <a:srgbClr val="7A1729"/>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7" name="TextBox 6">
            <a:extLst>
              <a:ext uri="{FF2B5EF4-FFF2-40B4-BE49-F238E27FC236}">
                <a16:creationId xmlns:a16="http://schemas.microsoft.com/office/drawing/2014/main" id="{7F5CB86F-BD18-8E26-BAD4-C6A1BBA3878F}"/>
              </a:ext>
            </a:extLst>
          </p:cNvPr>
          <p:cNvSpPr txBox="1"/>
          <p:nvPr/>
        </p:nvSpPr>
        <p:spPr>
          <a:xfrm>
            <a:off x="2836593" y="532034"/>
            <a:ext cx="5784300" cy="984885"/>
          </a:xfrm>
          <a:prstGeom prst="rect">
            <a:avLst/>
          </a:prstGeom>
          <a:noFill/>
        </p:spPr>
        <p:txBody>
          <a:bodyPr wrap="square">
            <a:spAutoFit/>
          </a:bodyPr>
          <a:lstStyle/>
          <a:p>
            <a:pPr algn="ctr"/>
            <a:r>
              <a:rPr lang="vi-VN" sz="5800" b="1">
                <a:ln w="6350">
                  <a:solidFill>
                    <a:srgbClr val="7A1729"/>
                  </a:solidFill>
                  <a:prstDash val="solid"/>
                </a:ln>
                <a:solidFill>
                  <a:srgbClr val="FB6D7E"/>
                </a:solidFill>
                <a:effectLst>
                  <a:outerShdw blurRad="12700" dist="38100" dir="2700000" algn="tl" rotWithShape="0">
                    <a:schemeClr val="accent4">
                      <a:lumMod val="50000"/>
                    </a:schemeClr>
                  </a:outerShdw>
                </a:effectLst>
                <a:latin typeface="#9Slide05 SVNClementine" panose="020F0502020204030203" pitchFamily="34" charset="0"/>
              </a:rPr>
              <a:t>Chiều thu quê hương</a:t>
            </a:r>
            <a:endParaRPr lang="en-US" sz="5800" b="1" dirty="0">
              <a:ln w="6350">
                <a:solidFill>
                  <a:srgbClr val="7A1729"/>
                </a:solidFill>
                <a:prstDash val="solid"/>
              </a:ln>
              <a:solidFill>
                <a:srgbClr val="FB6D7E"/>
              </a:solidFill>
              <a:effectLst>
                <a:outerShdw blurRad="12700" dist="38100" dir="2700000" algn="tl" rotWithShape="0">
                  <a:schemeClr val="accent4">
                    <a:lumMod val="50000"/>
                  </a:schemeClr>
                </a:outerShdw>
              </a:effectLst>
              <a:latin typeface="#9Slide05 SVNClementine" panose="020F0502020204030203" pitchFamily="34" charset="0"/>
            </a:endParaRPr>
          </a:p>
        </p:txBody>
      </p:sp>
      <p:sp>
        <p:nvSpPr>
          <p:cNvPr id="8" name="TextBox 7">
            <a:extLst>
              <a:ext uri="{FF2B5EF4-FFF2-40B4-BE49-F238E27FC236}">
                <a16:creationId xmlns:a16="http://schemas.microsoft.com/office/drawing/2014/main" id="{F826281F-7A3F-E88E-7613-2D1B569CCA7F}"/>
              </a:ext>
            </a:extLst>
          </p:cNvPr>
          <p:cNvSpPr txBox="1"/>
          <p:nvPr/>
        </p:nvSpPr>
        <p:spPr>
          <a:xfrm>
            <a:off x="2836593" y="1589016"/>
            <a:ext cx="6651492" cy="4832092"/>
          </a:xfrm>
          <a:prstGeom prst="rect">
            <a:avLst/>
          </a:prstGeom>
          <a:noFill/>
        </p:spPr>
        <p:txBody>
          <a:bodyPr wrap="square" rtlCol="0">
            <a:spAutoFit/>
          </a:bodyPr>
          <a:lstStyle/>
          <a:p>
            <a:r>
              <a:rPr lang="vi-VN" sz="2800">
                <a:solidFill>
                  <a:srgbClr val="7A1729"/>
                </a:solidFill>
                <a:cs typeface="Calibri" panose="020F0502020204030204" pitchFamily="34" charset="0"/>
              </a:rPr>
              <a:t>Chiều thu trong, lá trúc vờn đẹp quá</a:t>
            </a:r>
          </a:p>
          <a:p>
            <a:r>
              <a:rPr lang="vi-VN" sz="2800">
                <a:solidFill>
                  <a:srgbClr val="7A1729"/>
                </a:solidFill>
                <a:cs typeface="Calibri" panose="020F0502020204030204" pitchFamily="34" charset="0"/>
              </a:rPr>
              <a:t>Lá mía xanh nhung quạt vào mái rạ</a:t>
            </a:r>
          </a:p>
          <a:p>
            <a:r>
              <a:rPr lang="vi-VN" sz="2800">
                <a:solidFill>
                  <a:srgbClr val="7A1729"/>
                </a:solidFill>
                <a:cs typeface="Calibri" panose="020F0502020204030204" pitchFamily="34" charset="0"/>
              </a:rPr>
              <a:t>Tiếng lao xao như ai ngả nón chào.</a:t>
            </a:r>
          </a:p>
          <a:p>
            <a:r>
              <a:rPr lang="vi-VN" sz="2800">
                <a:solidFill>
                  <a:srgbClr val="7A1729"/>
                </a:solidFill>
                <a:cs typeface="Calibri" panose="020F0502020204030204" pitchFamily="34" charset="0"/>
              </a:rPr>
              <a:t>Hoa mướp cuối mùa vàng rực như sao,</a:t>
            </a:r>
          </a:p>
          <a:p>
            <a:r>
              <a:rPr lang="vi-VN" sz="2800">
                <a:solidFill>
                  <a:srgbClr val="7A1729"/>
                </a:solidFill>
                <a:cs typeface="Calibri" panose="020F0502020204030204" pitchFamily="34" charset="0"/>
              </a:rPr>
              <a:t>Giếng trong lẻo, trời xanh in thăm thẳm.</a:t>
            </a:r>
          </a:p>
          <a:p>
            <a:r>
              <a:rPr lang="vi-VN" sz="2800">
                <a:solidFill>
                  <a:srgbClr val="7A1729"/>
                </a:solidFill>
                <a:cs typeface="Calibri" panose="020F0502020204030204" pitchFamily="34" charset="0"/>
              </a:rPr>
              <a:t>Chiều thu quê hương sao mà đằm thắm!</a:t>
            </a:r>
          </a:p>
          <a:p>
            <a:r>
              <a:rPr lang="vi-VN" sz="2800">
                <a:solidFill>
                  <a:srgbClr val="7A1729"/>
                </a:solidFill>
                <a:cs typeface="Calibri" panose="020F0502020204030204" pitchFamily="34" charset="0"/>
              </a:rPr>
              <a:t>Tôi bước giữa vườn, bạn với hàng cau</a:t>
            </a:r>
          </a:p>
          <a:p>
            <a:r>
              <a:rPr lang="vi-VN" sz="2800">
                <a:solidFill>
                  <a:srgbClr val="7A1729"/>
                </a:solidFill>
                <a:cs typeface="Calibri" panose="020F0502020204030204" pitchFamily="34" charset="0"/>
              </a:rPr>
              <a:t>Hút nắng tơ vàng giữa những đài cao</a:t>
            </a:r>
          </a:p>
          <a:p>
            <a:r>
              <a:rPr lang="vi-VN" sz="2800">
                <a:solidFill>
                  <a:srgbClr val="7A1729"/>
                </a:solidFill>
                <a:cs typeface="Calibri" panose="020F0502020204030204" pitchFamily="34" charset="0"/>
              </a:rPr>
              <a:t>Đứng lồng lộng, thu tiếng chiều vàng rợi.</a:t>
            </a:r>
          </a:p>
          <a:p>
            <a:r>
              <a:rPr lang="vi-VN" sz="2800">
                <a:solidFill>
                  <a:srgbClr val="7A1729"/>
                </a:solidFill>
                <a:cs typeface="Calibri" panose="020F0502020204030204" pitchFamily="34" charset="0"/>
              </a:rPr>
              <a:t>Vồng khoai lang xoè lá ra nằm sưởi</a:t>
            </a:r>
          </a:p>
          <a:p>
            <a:r>
              <a:rPr lang="vi-VN" sz="2800">
                <a:solidFill>
                  <a:srgbClr val="7A1729"/>
                </a:solidFill>
                <a:cs typeface="Calibri" panose="020F0502020204030204" pitchFamily="34" charset="0"/>
              </a:rPr>
              <a:t>Cùng với mẹ gà xoè cánh ấp con.</a:t>
            </a:r>
            <a:endParaRPr lang="en-US" sz="2800" dirty="0">
              <a:solidFill>
                <a:srgbClr val="7A1729"/>
              </a:solidFill>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10178833" y="0"/>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7030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A1729"/>
                </a:solidFill>
                <a:effectLst/>
                <a:uLnTx/>
                <a:uFillTx/>
                <a:latin typeface="Calibri" panose="020F0502020204030204" pitchFamily="34" charset="0"/>
                <a:ea typeface="+mn-ea"/>
                <a:cs typeface="Calibri" panose="020F0502020204030204" pitchFamily="34" charset="0"/>
              </a:rPr>
              <a:t>1. Bắt thăm, đọc thành tiếng và trả lời câu hỏi:</a:t>
            </a:r>
            <a:endPar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2822026" y="2102886"/>
            <a:ext cx="790306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1729"/>
                </a:solidFill>
                <a:effectLst/>
                <a:uLnTx/>
                <a:uFillTx/>
                <a:latin typeface="Arial" panose="020B0604020202020204" pitchFamily="34" charset="0"/>
                <a:ea typeface="+mn-ea"/>
                <a:cs typeface="Calibri" panose="020F0502020204030204" pitchFamily="34" charset="0"/>
              </a:rPr>
              <a:t>Chiều thu vàng vàng rực cả tâm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1729"/>
                </a:solidFill>
                <a:effectLst/>
                <a:uLnTx/>
                <a:uFillTx/>
                <a:latin typeface="Arial" panose="020B0604020202020204" pitchFamily="34" charset="0"/>
                <a:ea typeface="+mn-ea"/>
                <a:cs typeface="Calibri" panose="020F0502020204030204" pitchFamily="34" charset="0"/>
              </a:rPr>
              <a:t>Của đất nước đang bồi da thắm thịt.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1729"/>
                </a:solidFill>
                <a:effectLst/>
                <a:uLnTx/>
                <a:uFillTx/>
                <a:latin typeface="Arial" panose="020B0604020202020204" pitchFamily="34" charset="0"/>
                <a:ea typeface="+mn-ea"/>
                <a:cs typeface="Calibri" panose="020F0502020204030204" pitchFamily="34" charset="0"/>
              </a:rPr>
              <a:t>Gió biển mặn thổi về đây tha thiết;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1729"/>
                </a:solidFill>
                <a:effectLst/>
                <a:uLnTx/>
                <a:uFillTx/>
                <a:latin typeface="Arial" panose="020B0604020202020204" pitchFamily="34" charset="0"/>
                <a:ea typeface="+mn-ea"/>
                <a:cs typeface="Calibri" panose="020F0502020204030204" pitchFamily="34" charset="0"/>
              </a:rPr>
              <a:t>Những con chim phơi phới cánh, chiều thu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1729"/>
                </a:solidFill>
                <a:effectLst/>
                <a:uLnTx/>
                <a:uFillTx/>
                <a:latin typeface="Arial" panose="020B0604020202020204" pitchFamily="34" charset="0"/>
                <a:ea typeface="+mn-ea"/>
                <a:cs typeface="Calibri" panose="020F0502020204030204" pitchFamily="34" charset="0"/>
              </a:rPr>
              <a:t>Náo nức như triều, êm ả như ru…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A1729"/>
                </a:solidFill>
                <a:effectLst/>
                <a:uLnTx/>
                <a:uFillTx/>
                <a:latin typeface="Arial" panose="020B0604020202020204" pitchFamily="34" charset="0"/>
                <a:ea typeface="+mn-ea"/>
                <a:cs typeface="Calibri" panose="020F0502020204030204" pitchFamily="34" charset="0"/>
              </a:rPr>
              <a:t>					</a:t>
            </a:r>
            <a:r>
              <a:rPr kumimoji="0" lang="vi-VN" sz="3200" b="0" i="0" u="none" strike="noStrike" kern="1200" cap="none" spc="0" normalizeH="0" baseline="0" noProof="0">
                <a:ln>
                  <a:noFill/>
                </a:ln>
                <a:solidFill>
                  <a:srgbClr val="7A1729"/>
                </a:solidFill>
                <a:effectLst/>
                <a:uLnTx/>
                <a:uFillTx/>
                <a:latin typeface="Arial" panose="020B0604020202020204" pitchFamily="34" charset="0"/>
                <a:ea typeface="+mn-ea"/>
                <a:cs typeface="Calibri" panose="020F0502020204030204" pitchFamily="34" charset="0"/>
              </a:rPr>
              <a:t>Huy Cận</a:t>
            </a:r>
            <a:endParaRPr kumimoji="0" lang="en-US" sz="3200" b="0" i="0" u="none" strike="noStrike" kern="1200" cap="none" spc="0" normalizeH="0" baseline="0" noProof="0" dirty="0">
              <a:ln>
                <a:noFill/>
              </a:ln>
              <a:solidFill>
                <a:srgbClr val="7A1729"/>
              </a:solidFill>
              <a:effectLst/>
              <a:uLnTx/>
              <a:uFillTx/>
              <a:latin typeface="Calibri" panose="020F0502020204030204"/>
              <a:ea typeface="+mn-ea"/>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84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665883" y="221960"/>
            <a:ext cx="8806786" cy="784830"/>
          </a:xfrm>
          <a:prstGeom prst="rect">
            <a:avLst/>
          </a:prstGeom>
          <a:noFill/>
        </p:spPr>
        <p:txBody>
          <a:bodyPr wrap="square" rtlCol="0">
            <a:spAutoFit/>
          </a:bodyPr>
          <a:lstStyle/>
          <a:p>
            <a:pPr algn="ctr"/>
            <a:r>
              <a:rPr lang="en-US" sz="4500" b="1" dirty="0">
                <a:solidFill>
                  <a:srgbClr val="7A1729"/>
                </a:solidFill>
                <a:latin typeface="Calibri" panose="020F0502020204030204" pitchFamily="34" charset="0"/>
                <a:cs typeface="Calibri" panose="020F0502020204030204" pitchFamily="34" charset="0"/>
              </a:rPr>
              <a:t>1. </a:t>
            </a:r>
            <a:r>
              <a:rPr lang="en-US" sz="4500" b="1" dirty="0" err="1">
                <a:solidFill>
                  <a:srgbClr val="7A1729"/>
                </a:solidFill>
                <a:latin typeface="Calibri" panose="020F0502020204030204" pitchFamily="34" charset="0"/>
                <a:cs typeface="Calibri" panose="020F0502020204030204" pitchFamily="34" charset="0"/>
              </a:rPr>
              <a:t>Đọc</a:t>
            </a:r>
            <a:r>
              <a:rPr lang="en-US" sz="4500" b="1" dirty="0">
                <a:solidFill>
                  <a:srgbClr val="7A1729"/>
                </a:solidFill>
                <a:latin typeface="Calibri" panose="020F0502020204030204" pitchFamily="34" charset="0"/>
                <a:cs typeface="Calibri" panose="020F0502020204030204" pitchFamily="34" charset="0"/>
              </a:rPr>
              <a:t> </a:t>
            </a:r>
            <a:r>
              <a:rPr lang="en-US" sz="4500" b="1" dirty="0" err="1">
                <a:solidFill>
                  <a:srgbClr val="7A1729"/>
                </a:solidFill>
                <a:latin typeface="Calibri" panose="020F0502020204030204" pitchFamily="34" charset="0"/>
                <a:cs typeface="Calibri" panose="020F0502020204030204" pitchFamily="34" charset="0"/>
              </a:rPr>
              <a:t>thành</a:t>
            </a:r>
            <a:r>
              <a:rPr lang="en-US" sz="4500" b="1" dirty="0">
                <a:solidFill>
                  <a:srgbClr val="7A1729"/>
                </a:solidFill>
                <a:latin typeface="Calibri" panose="020F0502020204030204" pitchFamily="34" charset="0"/>
                <a:cs typeface="Calibri" panose="020F0502020204030204" pitchFamily="34" charset="0"/>
              </a:rPr>
              <a:t> </a:t>
            </a:r>
            <a:r>
              <a:rPr lang="en-US" sz="4500" b="1" dirty="0" err="1">
                <a:solidFill>
                  <a:srgbClr val="7A1729"/>
                </a:solidFill>
                <a:latin typeface="Calibri" panose="020F0502020204030204" pitchFamily="34" charset="0"/>
                <a:cs typeface="Calibri" panose="020F0502020204030204" pitchFamily="34" charset="0"/>
              </a:rPr>
              <a:t>tiếng</a:t>
            </a:r>
            <a:r>
              <a:rPr lang="en-US" sz="4500" b="1" dirty="0">
                <a:solidFill>
                  <a:srgbClr val="7A1729"/>
                </a:solidFill>
                <a:latin typeface="Calibri" panose="020F0502020204030204" pitchFamily="34" charset="0"/>
                <a:cs typeface="Calibri" panose="020F0502020204030204" pitchFamily="34" charset="0"/>
              </a:rPr>
              <a:t> </a:t>
            </a:r>
            <a:r>
              <a:rPr lang="en-US" sz="4500" b="1" dirty="0" err="1">
                <a:solidFill>
                  <a:srgbClr val="7A1729"/>
                </a:solidFill>
                <a:latin typeface="Calibri" panose="020F0502020204030204" pitchFamily="34" charset="0"/>
                <a:cs typeface="Calibri" panose="020F0502020204030204" pitchFamily="34" charset="0"/>
              </a:rPr>
              <a:t>và</a:t>
            </a:r>
            <a:r>
              <a:rPr lang="en-US" sz="4500" b="1" dirty="0">
                <a:solidFill>
                  <a:srgbClr val="7A1729"/>
                </a:solidFill>
                <a:latin typeface="Calibri" panose="020F0502020204030204" pitchFamily="34" charset="0"/>
                <a:cs typeface="Calibri" panose="020F0502020204030204" pitchFamily="34" charset="0"/>
              </a:rPr>
              <a:t> </a:t>
            </a:r>
            <a:r>
              <a:rPr lang="en-US" sz="4500" b="1" dirty="0" err="1">
                <a:solidFill>
                  <a:srgbClr val="7A1729"/>
                </a:solidFill>
                <a:latin typeface="Calibri" panose="020F0502020204030204" pitchFamily="34" charset="0"/>
                <a:cs typeface="Calibri" panose="020F0502020204030204" pitchFamily="34" charset="0"/>
              </a:rPr>
              <a:t>trả</a:t>
            </a:r>
            <a:r>
              <a:rPr lang="en-US" sz="4500" b="1" dirty="0">
                <a:solidFill>
                  <a:srgbClr val="7A1729"/>
                </a:solidFill>
                <a:latin typeface="Calibri" panose="020F0502020204030204" pitchFamily="34" charset="0"/>
                <a:cs typeface="Calibri" panose="020F0502020204030204" pitchFamily="34" charset="0"/>
              </a:rPr>
              <a:t> </a:t>
            </a:r>
            <a:r>
              <a:rPr lang="en-US" sz="4500" b="1" dirty="0" err="1">
                <a:solidFill>
                  <a:srgbClr val="7A1729"/>
                </a:solidFill>
                <a:latin typeface="Calibri" panose="020F0502020204030204" pitchFamily="34" charset="0"/>
                <a:cs typeface="Calibri" panose="020F0502020204030204" pitchFamily="34" charset="0"/>
              </a:rPr>
              <a:t>lời</a:t>
            </a:r>
            <a:r>
              <a:rPr lang="en-US" sz="4500" b="1" dirty="0">
                <a:solidFill>
                  <a:srgbClr val="7A1729"/>
                </a:solidFill>
                <a:latin typeface="Calibri" panose="020F0502020204030204" pitchFamily="34" charset="0"/>
                <a:cs typeface="Calibri" panose="020F0502020204030204" pitchFamily="34" charset="0"/>
              </a:rPr>
              <a:t> </a:t>
            </a:r>
            <a:r>
              <a:rPr lang="en-US" sz="4500" b="1" dirty="0" err="1">
                <a:solidFill>
                  <a:srgbClr val="7A1729"/>
                </a:solidFill>
                <a:latin typeface="Calibri" panose="020F0502020204030204" pitchFamily="34" charset="0"/>
                <a:cs typeface="Calibri" panose="020F0502020204030204" pitchFamily="34" charset="0"/>
              </a:rPr>
              <a:t>câu</a:t>
            </a:r>
            <a:r>
              <a:rPr lang="en-US" sz="4500" b="1" dirty="0">
                <a:solidFill>
                  <a:srgbClr val="7A1729"/>
                </a:solidFill>
                <a:latin typeface="Calibri" panose="020F0502020204030204" pitchFamily="34" charset="0"/>
                <a:cs typeface="Calibri" panose="020F0502020204030204" pitchFamily="34" charset="0"/>
              </a:rPr>
              <a:t> </a:t>
            </a:r>
            <a:r>
              <a:rPr lang="en-US" sz="4500" b="1" dirty="0" err="1">
                <a:solidFill>
                  <a:srgbClr val="7A1729"/>
                </a:solidFill>
                <a:latin typeface="Calibri" panose="020F0502020204030204" pitchFamily="34" charset="0"/>
                <a:cs typeface="Calibri" panose="020F0502020204030204" pitchFamily="34" charset="0"/>
              </a:rPr>
              <a:t>hỏi</a:t>
            </a:r>
            <a:r>
              <a:rPr lang="en-US" sz="4500" b="1" dirty="0">
                <a:solidFill>
                  <a:srgbClr val="7A1729"/>
                </a:solidFill>
                <a:latin typeface="Calibri" panose="020F0502020204030204" pitchFamily="34" charset="0"/>
                <a:cs typeface="Calibri" panose="020F0502020204030204" pitchFamily="34" charset="0"/>
              </a:rPr>
              <a:t>:</a:t>
            </a:r>
          </a:p>
        </p:txBody>
      </p:sp>
      <p:grpSp>
        <p:nvGrpSpPr>
          <p:cNvPr id="53" name="Group 52">
            <a:extLst>
              <a:ext uri="{FF2B5EF4-FFF2-40B4-BE49-F238E27FC236}">
                <a16:creationId xmlns:a16="http://schemas.microsoft.com/office/drawing/2014/main" id="{CF63972E-9624-B84F-5429-F1C4BF8E0C71}"/>
              </a:ext>
            </a:extLst>
          </p:cNvPr>
          <p:cNvGrpSpPr/>
          <p:nvPr/>
        </p:nvGrpSpPr>
        <p:grpSpPr>
          <a:xfrm>
            <a:off x="349829" y="913516"/>
            <a:ext cx="5619574" cy="2734257"/>
            <a:chOff x="116330" y="557655"/>
            <a:chExt cx="5619574" cy="2734257"/>
          </a:xfrm>
        </p:grpSpPr>
        <p:sp>
          <p:nvSpPr>
            <p:cNvPr id="31" name="Rectangle: Rounded Corners 30">
              <a:extLst>
                <a:ext uri="{FF2B5EF4-FFF2-40B4-BE49-F238E27FC236}">
                  <a16:creationId xmlns:a16="http://schemas.microsoft.com/office/drawing/2014/main" id="{7DF68779-C88D-8474-FE5C-CD76390C18A3}"/>
                </a:ext>
              </a:extLst>
            </p:cNvPr>
            <p:cNvSpPr/>
            <p:nvPr/>
          </p:nvSpPr>
          <p:spPr>
            <a:xfrm>
              <a:off x="432384" y="1097352"/>
              <a:ext cx="5303520" cy="219456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2">
                    <a:lumMod val="75000"/>
                  </a:schemeClr>
                </a:solidFill>
              </a:endParaRPr>
            </a:p>
          </p:txBody>
        </p:sp>
        <p:pic>
          <p:nvPicPr>
            <p:cNvPr id="35" name="Picture 34" descr="A cartoon of a child sitting on a pile of books&#10;&#10;Description automatically generated">
              <a:extLst>
                <a:ext uri="{FF2B5EF4-FFF2-40B4-BE49-F238E27FC236}">
                  <a16:creationId xmlns:a16="http://schemas.microsoft.com/office/drawing/2014/main" id="{F83BED84-6294-8B24-6DEE-7CB0336EF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6330" y="557655"/>
              <a:ext cx="1241074" cy="1188720"/>
            </a:xfrm>
            <a:prstGeom prst="rect">
              <a:avLst/>
            </a:prstGeom>
          </p:spPr>
        </p:pic>
        <p:sp>
          <p:nvSpPr>
            <p:cNvPr id="46" name="Hộp Văn bản 107">
              <a:extLst>
                <a:ext uri="{FF2B5EF4-FFF2-40B4-BE49-F238E27FC236}">
                  <a16:creationId xmlns:a16="http://schemas.microsoft.com/office/drawing/2014/main" id="{543807B6-A4C4-03EB-B33D-35DCC8CB49F7}"/>
                </a:ext>
              </a:extLst>
            </p:cNvPr>
            <p:cNvSpPr txBox="1"/>
            <p:nvPr/>
          </p:nvSpPr>
          <p:spPr>
            <a:xfrm>
              <a:off x="1122335" y="1225136"/>
              <a:ext cx="4613569" cy="1938992"/>
            </a:xfrm>
            <a:prstGeom prst="rect">
              <a:avLst/>
            </a:prstGeom>
            <a:noFill/>
          </p:spPr>
          <p:txBody>
            <a:bodyPr wrap="square" rtlCol="0">
              <a:spAutoFit/>
            </a:bodyPr>
            <a:lstStyle/>
            <a:p>
              <a:pPr algn="just"/>
              <a:r>
                <a:rPr lang="en-US" sz="3000">
                  <a:latin typeface="UTM Duepuntozero" panose="02040603050506020204" pitchFamily="18" charset="0"/>
                </a:rPr>
                <a:t>1. </a:t>
              </a:r>
              <a:r>
                <a:rPr lang="vi-VN" sz="3000">
                  <a:latin typeface="UTM Duepuntozero" panose="02040603050506020204" pitchFamily="18" charset="0"/>
                </a:rPr>
                <a:t>Đọc đoạn từ đầu đến “xoè cánh ấp con” và trả lời câu hỏi:</a:t>
              </a:r>
            </a:p>
            <a:p>
              <a:pPr algn="just"/>
              <a:r>
                <a:rPr lang="vi-VN" sz="3000" i="1">
                  <a:latin typeface="UTM Duepuntozero" panose="02040603050506020204" pitchFamily="18" charset="0"/>
                </a:rPr>
                <a:t>Khu vườn chiều thu được tả bằng những màu sắc nào?</a:t>
              </a:r>
              <a:endParaRPr lang="en-US" sz="3000" i="1" dirty="0">
                <a:latin typeface="UTM Duepuntozero" panose="02040603050506020204" pitchFamily="18" charset="0"/>
              </a:endParaRPr>
            </a:p>
          </p:txBody>
        </p:sp>
      </p:grpSp>
      <p:grpSp>
        <p:nvGrpSpPr>
          <p:cNvPr id="55" name="Group 54">
            <a:extLst>
              <a:ext uri="{FF2B5EF4-FFF2-40B4-BE49-F238E27FC236}">
                <a16:creationId xmlns:a16="http://schemas.microsoft.com/office/drawing/2014/main" id="{78649639-E654-63B2-0499-BD0FCEB1319F}"/>
              </a:ext>
            </a:extLst>
          </p:cNvPr>
          <p:cNvGrpSpPr/>
          <p:nvPr/>
        </p:nvGrpSpPr>
        <p:grpSpPr>
          <a:xfrm>
            <a:off x="349829" y="3616651"/>
            <a:ext cx="5860396" cy="3091513"/>
            <a:chOff x="116330" y="3260790"/>
            <a:chExt cx="5860396" cy="3091513"/>
          </a:xfrm>
        </p:grpSpPr>
        <p:sp>
          <p:nvSpPr>
            <p:cNvPr id="12" name="Rectangle: Rounded Corners 11">
              <a:extLst>
                <a:ext uri="{FF2B5EF4-FFF2-40B4-BE49-F238E27FC236}">
                  <a16:creationId xmlns:a16="http://schemas.microsoft.com/office/drawing/2014/main" id="{874CBD02-79B2-2346-4381-476E3198F9CB}"/>
                </a:ext>
              </a:extLst>
            </p:cNvPr>
            <p:cNvSpPr/>
            <p:nvPr/>
          </p:nvSpPr>
          <p:spPr>
            <a:xfrm>
              <a:off x="286763" y="3489981"/>
              <a:ext cx="5689963" cy="2790198"/>
            </a:xfrm>
            <a:custGeom>
              <a:avLst/>
              <a:gdLst>
                <a:gd name="connsiteX0" fmla="*/ 0 w 5689963"/>
                <a:gd name="connsiteY0" fmla="*/ 630445 h 2790198"/>
                <a:gd name="connsiteX1" fmla="*/ 630445 w 5689963"/>
                <a:gd name="connsiteY1" fmla="*/ 0 h 2790198"/>
                <a:gd name="connsiteX2" fmla="*/ 1307460 w 5689963"/>
                <a:gd name="connsiteY2" fmla="*/ 0 h 2790198"/>
                <a:gd name="connsiteX3" fmla="*/ 1851604 w 5689963"/>
                <a:gd name="connsiteY3" fmla="*/ 0 h 2790198"/>
                <a:gd name="connsiteX4" fmla="*/ 2484328 w 5689963"/>
                <a:gd name="connsiteY4" fmla="*/ 0 h 2790198"/>
                <a:gd name="connsiteX5" fmla="*/ 2984181 w 5689963"/>
                <a:gd name="connsiteY5" fmla="*/ 0 h 2790198"/>
                <a:gd name="connsiteX6" fmla="*/ 3484033 w 5689963"/>
                <a:gd name="connsiteY6" fmla="*/ 0 h 2790198"/>
                <a:gd name="connsiteX7" fmla="*/ 4028177 w 5689963"/>
                <a:gd name="connsiteY7" fmla="*/ 0 h 2790198"/>
                <a:gd name="connsiteX8" fmla="*/ 5059518 w 5689963"/>
                <a:gd name="connsiteY8" fmla="*/ 0 h 2790198"/>
                <a:gd name="connsiteX9" fmla="*/ 5689963 w 5689963"/>
                <a:gd name="connsiteY9" fmla="*/ 630445 h 2790198"/>
                <a:gd name="connsiteX10" fmla="*/ 5689963 w 5689963"/>
                <a:gd name="connsiteY10" fmla="*/ 1140214 h 2790198"/>
                <a:gd name="connsiteX11" fmla="*/ 5689963 w 5689963"/>
                <a:gd name="connsiteY11" fmla="*/ 1649984 h 2790198"/>
                <a:gd name="connsiteX12" fmla="*/ 5689963 w 5689963"/>
                <a:gd name="connsiteY12" fmla="*/ 2159753 h 2790198"/>
                <a:gd name="connsiteX13" fmla="*/ 5059518 w 5689963"/>
                <a:gd name="connsiteY13" fmla="*/ 2790198 h 2790198"/>
                <a:gd name="connsiteX14" fmla="*/ 4471084 w 5689963"/>
                <a:gd name="connsiteY14" fmla="*/ 2790198 h 2790198"/>
                <a:gd name="connsiteX15" fmla="*/ 3749778 w 5689963"/>
                <a:gd name="connsiteY15" fmla="*/ 2790198 h 2790198"/>
                <a:gd name="connsiteX16" fmla="*/ 3205635 w 5689963"/>
                <a:gd name="connsiteY16" fmla="*/ 2790198 h 2790198"/>
                <a:gd name="connsiteX17" fmla="*/ 2484328 w 5689963"/>
                <a:gd name="connsiteY17" fmla="*/ 2790198 h 2790198"/>
                <a:gd name="connsiteX18" fmla="*/ 1851604 w 5689963"/>
                <a:gd name="connsiteY18" fmla="*/ 2790198 h 2790198"/>
                <a:gd name="connsiteX19" fmla="*/ 1263170 w 5689963"/>
                <a:gd name="connsiteY19" fmla="*/ 2790198 h 2790198"/>
                <a:gd name="connsiteX20" fmla="*/ 630445 w 5689963"/>
                <a:gd name="connsiteY20" fmla="*/ 2790198 h 2790198"/>
                <a:gd name="connsiteX21" fmla="*/ 0 w 5689963"/>
                <a:gd name="connsiteY21" fmla="*/ 2159753 h 2790198"/>
                <a:gd name="connsiteX22" fmla="*/ 0 w 5689963"/>
                <a:gd name="connsiteY22" fmla="*/ 1665277 h 2790198"/>
                <a:gd name="connsiteX23" fmla="*/ 0 w 5689963"/>
                <a:gd name="connsiteY23" fmla="*/ 1155507 h 2790198"/>
                <a:gd name="connsiteX24" fmla="*/ 0 w 5689963"/>
                <a:gd name="connsiteY24" fmla="*/ 630445 h 27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89963" h="2790198" fill="none" extrusionOk="0">
                  <a:moveTo>
                    <a:pt x="0" y="630445"/>
                  </a:moveTo>
                  <a:cubicBezTo>
                    <a:pt x="-33882" y="266738"/>
                    <a:pt x="312909" y="-47614"/>
                    <a:pt x="630445" y="0"/>
                  </a:cubicBezTo>
                  <a:cubicBezTo>
                    <a:pt x="790779" y="30807"/>
                    <a:pt x="1053555" y="-20974"/>
                    <a:pt x="1307460" y="0"/>
                  </a:cubicBezTo>
                  <a:cubicBezTo>
                    <a:pt x="1561366" y="20974"/>
                    <a:pt x="1594467" y="22681"/>
                    <a:pt x="1851604" y="0"/>
                  </a:cubicBezTo>
                  <a:cubicBezTo>
                    <a:pt x="2108741" y="-22681"/>
                    <a:pt x="2349872" y="-13924"/>
                    <a:pt x="2484328" y="0"/>
                  </a:cubicBezTo>
                  <a:cubicBezTo>
                    <a:pt x="2618784" y="13924"/>
                    <a:pt x="2883407" y="9569"/>
                    <a:pt x="2984181" y="0"/>
                  </a:cubicBezTo>
                  <a:cubicBezTo>
                    <a:pt x="3084955" y="-9569"/>
                    <a:pt x="3381048" y="-19878"/>
                    <a:pt x="3484033" y="0"/>
                  </a:cubicBezTo>
                  <a:cubicBezTo>
                    <a:pt x="3587018" y="19878"/>
                    <a:pt x="3846551" y="9263"/>
                    <a:pt x="4028177" y="0"/>
                  </a:cubicBezTo>
                  <a:cubicBezTo>
                    <a:pt x="4209803" y="-9263"/>
                    <a:pt x="4782000" y="425"/>
                    <a:pt x="5059518" y="0"/>
                  </a:cubicBezTo>
                  <a:cubicBezTo>
                    <a:pt x="5392523" y="82521"/>
                    <a:pt x="5702901" y="284919"/>
                    <a:pt x="5689963" y="630445"/>
                  </a:cubicBezTo>
                  <a:cubicBezTo>
                    <a:pt x="5679234" y="876616"/>
                    <a:pt x="5678002" y="962359"/>
                    <a:pt x="5689963" y="1140214"/>
                  </a:cubicBezTo>
                  <a:cubicBezTo>
                    <a:pt x="5701924" y="1318069"/>
                    <a:pt x="5707842" y="1503364"/>
                    <a:pt x="5689963" y="1649984"/>
                  </a:cubicBezTo>
                  <a:cubicBezTo>
                    <a:pt x="5672085" y="1796604"/>
                    <a:pt x="5689084" y="2047161"/>
                    <a:pt x="5689963" y="2159753"/>
                  </a:cubicBezTo>
                  <a:cubicBezTo>
                    <a:pt x="5613607" y="2518900"/>
                    <a:pt x="5383327" y="2782410"/>
                    <a:pt x="5059518" y="2790198"/>
                  </a:cubicBezTo>
                  <a:cubicBezTo>
                    <a:pt x="4836906" y="2772854"/>
                    <a:pt x="4663075" y="2805811"/>
                    <a:pt x="4471084" y="2790198"/>
                  </a:cubicBezTo>
                  <a:cubicBezTo>
                    <a:pt x="4279093" y="2774585"/>
                    <a:pt x="4052835" y="2772053"/>
                    <a:pt x="3749778" y="2790198"/>
                  </a:cubicBezTo>
                  <a:cubicBezTo>
                    <a:pt x="3446721" y="2808343"/>
                    <a:pt x="3382368" y="2768847"/>
                    <a:pt x="3205635" y="2790198"/>
                  </a:cubicBezTo>
                  <a:cubicBezTo>
                    <a:pt x="3028902" y="2811549"/>
                    <a:pt x="2668513" y="2792839"/>
                    <a:pt x="2484328" y="2790198"/>
                  </a:cubicBezTo>
                  <a:cubicBezTo>
                    <a:pt x="2300143" y="2787557"/>
                    <a:pt x="1996092" y="2764431"/>
                    <a:pt x="1851604" y="2790198"/>
                  </a:cubicBezTo>
                  <a:cubicBezTo>
                    <a:pt x="1707116" y="2815965"/>
                    <a:pt x="1547222" y="2814884"/>
                    <a:pt x="1263170" y="2790198"/>
                  </a:cubicBezTo>
                  <a:cubicBezTo>
                    <a:pt x="979118" y="2765512"/>
                    <a:pt x="888021" y="2765068"/>
                    <a:pt x="630445" y="2790198"/>
                  </a:cubicBezTo>
                  <a:cubicBezTo>
                    <a:pt x="297514" y="2776479"/>
                    <a:pt x="31752" y="2464056"/>
                    <a:pt x="0" y="2159753"/>
                  </a:cubicBezTo>
                  <a:cubicBezTo>
                    <a:pt x="-22501" y="1971054"/>
                    <a:pt x="-19347" y="1870627"/>
                    <a:pt x="0" y="1665277"/>
                  </a:cubicBezTo>
                  <a:cubicBezTo>
                    <a:pt x="19347" y="1459927"/>
                    <a:pt x="15862" y="1318084"/>
                    <a:pt x="0" y="1155507"/>
                  </a:cubicBezTo>
                  <a:cubicBezTo>
                    <a:pt x="-15862" y="992930"/>
                    <a:pt x="-22566" y="816378"/>
                    <a:pt x="0" y="630445"/>
                  </a:cubicBezTo>
                  <a:close/>
                </a:path>
                <a:path w="5689963" h="2790198" stroke="0" extrusionOk="0">
                  <a:moveTo>
                    <a:pt x="0" y="630445"/>
                  </a:moveTo>
                  <a:cubicBezTo>
                    <a:pt x="-46333" y="330889"/>
                    <a:pt x="285333" y="12998"/>
                    <a:pt x="630445" y="0"/>
                  </a:cubicBezTo>
                  <a:cubicBezTo>
                    <a:pt x="847346" y="15297"/>
                    <a:pt x="1040095" y="7296"/>
                    <a:pt x="1174588" y="0"/>
                  </a:cubicBezTo>
                  <a:cubicBezTo>
                    <a:pt x="1309081" y="-7296"/>
                    <a:pt x="1590717" y="-17662"/>
                    <a:pt x="1763022" y="0"/>
                  </a:cubicBezTo>
                  <a:cubicBezTo>
                    <a:pt x="1935327" y="17662"/>
                    <a:pt x="2031306" y="-9957"/>
                    <a:pt x="2262875" y="0"/>
                  </a:cubicBezTo>
                  <a:cubicBezTo>
                    <a:pt x="2494444" y="9957"/>
                    <a:pt x="2791869" y="-19468"/>
                    <a:pt x="2939890" y="0"/>
                  </a:cubicBezTo>
                  <a:cubicBezTo>
                    <a:pt x="3087911" y="19468"/>
                    <a:pt x="3254585" y="-2894"/>
                    <a:pt x="3439743" y="0"/>
                  </a:cubicBezTo>
                  <a:cubicBezTo>
                    <a:pt x="3624901" y="2894"/>
                    <a:pt x="3860835" y="-14246"/>
                    <a:pt x="4072467" y="0"/>
                  </a:cubicBezTo>
                  <a:cubicBezTo>
                    <a:pt x="4284099" y="14246"/>
                    <a:pt x="4706787" y="9370"/>
                    <a:pt x="5059518" y="0"/>
                  </a:cubicBezTo>
                  <a:cubicBezTo>
                    <a:pt x="5401975" y="7796"/>
                    <a:pt x="5678456" y="314262"/>
                    <a:pt x="5689963" y="630445"/>
                  </a:cubicBezTo>
                  <a:cubicBezTo>
                    <a:pt x="5687101" y="767499"/>
                    <a:pt x="5702615" y="986633"/>
                    <a:pt x="5689963" y="1140214"/>
                  </a:cubicBezTo>
                  <a:cubicBezTo>
                    <a:pt x="5677311" y="1293795"/>
                    <a:pt x="5697461" y="1420047"/>
                    <a:pt x="5689963" y="1619398"/>
                  </a:cubicBezTo>
                  <a:cubicBezTo>
                    <a:pt x="5682465" y="1818749"/>
                    <a:pt x="5685227" y="1962764"/>
                    <a:pt x="5689963" y="2159753"/>
                  </a:cubicBezTo>
                  <a:cubicBezTo>
                    <a:pt x="5649574" y="2513518"/>
                    <a:pt x="5450270" y="2797672"/>
                    <a:pt x="5059518" y="2790198"/>
                  </a:cubicBezTo>
                  <a:cubicBezTo>
                    <a:pt x="4931539" y="2804812"/>
                    <a:pt x="4734520" y="2772585"/>
                    <a:pt x="4471084" y="2790198"/>
                  </a:cubicBezTo>
                  <a:cubicBezTo>
                    <a:pt x="4207648" y="2807811"/>
                    <a:pt x="4112794" y="2767196"/>
                    <a:pt x="3882650" y="2790198"/>
                  </a:cubicBezTo>
                  <a:cubicBezTo>
                    <a:pt x="3652506" y="2813200"/>
                    <a:pt x="3556663" y="2764360"/>
                    <a:pt x="3338507" y="2790198"/>
                  </a:cubicBezTo>
                  <a:cubicBezTo>
                    <a:pt x="3120351" y="2816036"/>
                    <a:pt x="3030231" y="2770535"/>
                    <a:pt x="2750073" y="2790198"/>
                  </a:cubicBezTo>
                  <a:cubicBezTo>
                    <a:pt x="2469915" y="2809861"/>
                    <a:pt x="2320389" y="2783746"/>
                    <a:pt x="2073057" y="2790198"/>
                  </a:cubicBezTo>
                  <a:cubicBezTo>
                    <a:pt x="1825725" y="2796650"/>
                    <a:pt x="1771668" y="2810381"/>
                    <a:pt x="1528914" y="2790198"/>
                  </a:cubicBezTo>
                  <a:cubicBezTo>
                    <a:pt x="1286160" y="2770015"/>
                    <a:pt x="821900" y="2823289"/>
                    <a:pt x="630445" y="2790198"/>
                  </a:cubicBezTo>
                  <a:cubicBezTo>
                    <a:pt x="231998" y="2823226"/>
                    <a:pt x="-82828" y="2482784"/>
                    <a:pt x="0" y="2159753"/>
                  </a:cubicBezTo>
                  <a:cubicBezTo>
                    <a:pt x="9851" y="1961003"/>
                    <a:pt x="14574" y="1764779"/>
                    <a:pt x="0" y="1649984"/>
                  </a:cubicBezTo>
                  <a:cubicBezTo>
                    <a:pt x="-14574" y="1535189"/>
                    <a:pt x="-10845" y="1289269"/>
                    <a:pt x="0" y="1155507"/>
                  </a:cubicBezTo>
                  <a:cubicBezTo>
                    <a:pt x="10845" y="1021745"/>
                    <a:pt x="-4915" y="799397"/>
                    <a:pt x="0" y="630445"/>
                  </a:cubicBezTo>
                  <a:close/>
                </a:path>
              </a:pathLst>
            </a:custGeom>
            <a:solidFill>
              <a:srgbClr val="CC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2">
                    <a:lumMod val="75000"/>
                  </a:schemeClr>
                </a:solidFill>
              </a:endParaRPr>
            </a:p>
          </p:txBody>
        </p:sp>
        <p:pic>
          <p:nvPicPr>
            <p:cNvPr id="36" name="Picture 35" descr="A cartoon of a child sitting on a pile of books&#10;&#10;Description automatically generated">
              <a:extLst>
                <a:ext uri="{FF2B5EF4-FFF2-40B4-BE49-F238E27FC236}">
                  <a16:creationId xmlns:a16="http://schemas.microsoft.com/office/drawing/2014/main" id="{CF98B6F7-C671-35B2-DA01-99688D053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6330" y="3260790"/>
              <a:ext cx="1241074" cy="1188720"/>
            </a:xfrm>
            <a:prstGeom prst="rect">
              <a:avLst/>
            </a:prstGeom>
          </p:spPr>
        </p:pic>
        <p:sp>
          <p:nvSpPr>
            <p:cNvPr id="48" name="Hộp Văn bản 107">
              <a:extLst>
                <a:ext uri="{FF2B5EF4-FFF2-40B4-BE49-F238E27FC236}">
                  <a16:creationId xmlns:a16="http://schemas.microsoft.com/office/drawing/2014/main" id="{ADACB1FD-1915-DF1E-0423-63C6B2A78FF6}"/>
                </a:ext>
              </a:extLst>
            </p:cNvPr>
            <p:cNvSpPr txBox="1"/>
            <p:nvPr/>
          </p:nvSpPr>
          <p:spPr>
            <a:xfrm>
              <a:off x="537381" y="3489981"/>
              <a:ext cx="5325120" cy="2862322"/>
            </a:xfrm>
            <a:prstGeom prst="rect">
              <a:avLst/>
            </a:prstGeom>
            <a:noFill/>
          </p:spPr>
          <p:txBody>
            <a:bodyPr wrap="square" rtlCol="0">
              <a:spAutoFit/>
            </a:bodyPr>
            <a:lstStyle/>
            <a:p>
              <a:pPr algn="just"/>
              <a:r>
                <a:rPr lang="en-US" sz="3000" dirty="0">
                  <a:latin typeface="UTM Duepuntozero" panose="02040603050506020204" pitchFamily="18" charset="0"/>
                </a:rPr>
                <a:t>       3</a:t>
              </a:r>
              <a:r>
                <a:rPr lang="en-US" sz="3000">
                  <a:latin typeface="UTM Duepuntozero" panose="02040603050506020204" pitchFamily="18" charset="0"/>
                </a:rPr>
                <a:t>. </a:t>
              </a:r>
              <a:r>
                <a:rPr lang="vi-VN" sz="3000">
                  <a:latin typeface="UTM Duepuntozero" panose="02040603050506020204" pitchFamily="18" charset="0"/>
                </a:rPr>
                <a:t>Đọc đoạn từ “Hoa mướp” đến hết và trả lời câu hỏi:</a:t>
              </a:r>
            </a:p>
            <a:p>
              <a:pPr algn="just"/>
              <a:r>
                <a:rPr lang="vi-VN" sz="3000" i="1">
                  <a:latin typeface="UTM Duepuntozero" panose="02040603050506020204" pitchFamily="18" charset="0"/>
                </a:rPr>
                <a:t>Hai câu thơ: “Vồng khoai lang xoè lá ra nằm sưởi/ Cùng với mẹ gà</a:t>
              </a:r>
              <a:r>
                <a:rPr lang="en-US" sz="3000" i="1">
                  <a:latin typeface="UTM Duepuntozero" panose="02040603050506020204" pitchFamily="18" charset="0"/>
                </a:rPr>
                <a:t> </a:t>
              </a:r>
              <a:r>
                <a:rPr lang="vi-VN" sz="3000" i="1">
                  <a:latin typeface="UTM Duepuntozero" panose="02040603050506020204" pitchFamily="18" charset="0"/>
                </a:rPr>
                <a:t>xoè cánh ấp con.” giúp em hình dung điều gì về cuộc sống ở quê hương</a:t>
              </a:r>
              <a:r>
                <a:rPr lang="en-US" sz="3000" i="1">
                  <a:latin typeface="UTM Duepuntozero" panose="02040603050506020204" pitchFamily="18" charset="0"/>
                </a:rPr>
                <a:t> </a:t>
              </a:r>
              <a:r>
                <a:rPr lang="vi-VN" sz="3000" i="1">
                  <a:latin typeface="UTM Duepuntozero" panose="02040603050506020204" pitchFamily="18" charset="0"/>
                </a:rPr>
                <a:t>tác giả?</a:t>
              </a:r>
              <a:endParaRPr lang="en-US" sz="3000" i="1" dirty="0">
                <a:latin typeface="UTM Duepuntozero" panose="02040603050506020204" pitchFamily="18" charset="0"/>
              </a:endParaRPr>
            </a:p>
          </p:txBody>
        </p:sp>
      </p:grpSp>
      <p:grpSp>
        <p:nvGrpSpPr>
          <p:cNvPr id="56" name="Group 55">
            <a:extLst>
              <a:ext uri="{FF2B5EF4-FFF2-40B4-BE49-F238E27FC236}">
                <a16:creationId xmlns:a16="http://schemas.microsoft.com/office/drawing/2014/main" id="{A0D1D5CA-CAB2-A3F9-F0BC-AE2651B69C2D}"/>
              </a:ext>
            </a:extLst>
          </p:cNvPr>
          <p:cNvGrpSpPr/>
          <p:nvPr/>
        </p:nvGrpSpPr>
        <p:grpSpPr>
          <a:xfrm>
            <a:off x="6250843" y="3616651"/>
            <a:ext cx="5591328" cy="2738822"/>
            <a:chOff x="6168288" y="3260790"/>
            <a:chExt cx="5591328" cy="2738822"/>
          </a:xfrm>
        </p:grpSpPr>
        <p:sp>
          <p:nvSpPr>
            <p:cNvPr id="33" name="Rectangle: Rounded Corners 32">
              <a:extLst>
                <a:ext uri="{FF2B5EF4-FFF2-40B4-BE49-F238E27FC236}">
                  <a16:creationId xmlns:a16="http://schemas.microsoft.com/office/drawing/2014/main" id="{B5728526-5517-F76C-806A-61E3B49854B0}"/>
                </a:ext>
              </a:extLst>
            </p:cNvPr>
            <p:cNvSpPr/>
            <p:nvPr/>
          </p:nvSpPr>
          <p:spPr>
            <a:xfrm>
              <a:off x="6456096" y="3805052"/>
              <a:ext cx="5303520" cy="219456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D9EAFF"/>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2">
                    <a:lumMod val="75000"/>
                  </a:schemeClr>
                </a:solidFill>
              </a:endParaRPr>
            </a:p>
          </p:txBody>
        </p:sp>
        <p:pic>
          <p:nvPicPr>
            <p:cNvPr id="39" name="Picture 38" descr="A cartoon of a child sitting at a pile of books&#10;&#10;Description automatically generated">
              <a:extLst>
                <a:ext uri="{FF2B5EF4-FFF2-40B4-BE49-F238E27FC236}">
                  <a16:creationId xmlns:a16="http://schemas.microsoft.com/office/drawing/2014/main" id="{021792F2-514B-2DF3-5A2A-A8D4EBEEB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68288" y="3260790"/>
              <a:ext cx="1240971" cy="1188720"/>
            </a:xfrm>
            <a:prstGeom prst="rect">
              <a:avLst/>
            </a:prstGeom>
          </p:spPr>
        </p:pic>
        <p:sp>
          <p:nvSpPr>
            <p:cNvPr id="49" name="Hộp Văn bản 107">
              <a:extLst>
                <a:ext uri="{FF2B5EF4-FFF2-40B4-BE49-F238E27FC236}">
                  <a16:creationId xmlns:a16="http://schemas.microsoft.com/office/drawing/2014/main" id="{BD58481D-8CD0-2713-3E49-D8EC48E7A29B}"/>
                </a:ext>
              </a:extLst>
            </p:cNvPr>
            <p:cNvSpPr txBox="1"/>
            <p:nvPr/>
          </p:nvSpPr>
          <p:spPr>
            <a:xfrm>
              <a:off x="6587572" y="3932836"/>
              <a:ext cx="5131426" cy="1938992"/>
            </a:xfrm>
            <a:prstGeom prst="rect">
              <a:avLst/>
            </a:prstGeom>
            <a:noFill/>
          </p:spPr>
          <p:txBody>
            <a:bodyPr wrap="square" rtlCol="0">
              <a:spAutoFit/>
            </a:bodyPr>
            <a:lstStyle/>
            <a:p>
              <a:pPr algn="just"/>
              <a:r>
                <a:rPr lang="en-US" sz="3000" dirty="0">
                  <a:latin typeface="UTM Duepuntozero" panose="02040603050506020204" pitchFamily="18" charset="0"/>
                </a:rPr>
                <a:t>       4</a:t>
              </a:r>
              <a:r>
                <a:rPr lang="en-US" sz="3000">
                  <a:latin typeface="UTM Duepuntozero" panose="02040603050506020204" pitchFamily="18" charset="0"/>
                </a:rPr>
                <a:t>. </a:t>
              </a:r>
              <a:r>
                <a:rPr lang="vi-VN" sz="3000">
                  <a:latin typeface="UTM Duepuntozero" panose="02040603050506020204" pitchFamily="18" charset="0"/>
                </a:rPr>
                <a:t>Đọc đoạn từ “Hoa mướp” đến hết và trả lời câu hỏi:</a:t>
              </a:r>
            </a:p>
            <a:p>
              <a:pPr algn="just"/>
              <a:r>
                <a:rPr lang="vi-VN" sz="3000" i="1">
                  <a:latin typeface="UTM Duepuntozero" panose="02040603050506020204" pitchFamily="18" charset="0"/>
                </a:rPr>
                <a:t>Bài thơ thể hiện tình cảm gì của tác giả đối với quê hương?</a:t>
              </a:r>
              <a:endParaRPr lang="en-US" sz="3000" i="1" dirty="0">
                <a:latin typeface="UTM Duepuntozero" panose="02040603050506020204" pitchFamily="18" charset="0"/>
              </a:endParaRPr>
            </a:p>
          </p:txBody>
        </p:sp>
      </p:grpSp>
      <p:grpSp>
        <p:nvGrpSpPr>
          <p:cNvPr id="54" name="Group 53">
            <a:extLst>
              <a:ext uri="{FF2B5EF4-FFF2-40B4-BE49-F238E27FC236}">
                <a16:creationId xmlns:a16="http://schemas.microsoft.com/office/drawing/2014/main" id="{73F46FF0-092F-2D3E-A969-ED98BBBB4B82}"/>
              </a:ext>
            </a:extLst>
          </p:cNvPr>
          <p:cNvGrpSpPr/>
          <p:nvPr/>
        </p:nvGrpSpPr>
        <p:grpSpPr>
          <a:xfrm>
            <a:off x="6250843" y="913516"/>
            <a:ext cx="5591328" cy="2734257"/>
            <a:chOff x="6168288" y="557655"/>
            <a:chExt cx="5591328" cy="2734257"/>
          </a:xfrm>
        </p:grpSpPr>
        <p:sp>
          <p:nvSpPr>
            <p:cNvPr id="7" name="Rectangle: Rounded Corners 6">
              <a:extLst>
                <a:ext uri="{FF2B5EF4-FFF2-40B4-BE49-F238E27FC236}">
                  <a16:creationId xmlns:a16="http://schemas.microsoft.com/office/drawing/2014/main" id="{5B3F3654-291F-1C95-02AF-DF61B38FB4D5}"/>
                </a:ext>
              </a:extLst>
            </p:cNvPr>
            <p:cNvSpPr/>
            <p:nvPr/>
          </p:nvSpPr>
          <p:spPr>
            <a:xfrm>
              <a:off x="6456096" y="1097352"/>
              <a:ext cx="5303520" cy="2194560"/>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2">
                    <a:lumMod val="75000"/>
                  </a:schemeClr>
                </a:solidFill>
              </a:endParaRPr>
            </a:p>
          </p:txBody>
        </p:sp>
        <p:pic>
          <p:nvPicPr>
            <p:cNvPr id="38" name="Picture 37" descr="A cartoon of a child sitting at a pile of books&#10;&#10;Description automatically generated">
              <a:extLst>
                <a:ext uri="{FF2B5EF4-FFF2-40B4-BE49-F238E27FC236}">
                  <a16:creationId xmlns:a16="http://schemas.microsoft.com/office/drawing/2014/main" id="{C0416164-408A-2839-B7AB-A499F302F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68288" y="557655"/>
              <a:ext cx="1240971" cy="1188720"/>
            </a:xfrm>
            <a:prstGeom prst="rect">
              <a:avLst/>
            </a:prstGeom>
          </p:spPr>
        </p:pic>
        <p:sp>
          <p:nvSpPr>
            <p:cNvPr id="50" name="Hộp Văn bản 107">
              <a:extLst>
                <a:ext uri="{FF2B5EF4-FFF2-40B4-BE49-F238E27FC236}">
                  <a16:creationId xmlns:a16="http://schemas.microsoft.com/office/drawing/2014/main" id="{49638D35-CF07-B656-47DC-49DF4356DB69}"/>
                </a:ext>
              </a:extLst>
            </p:cNvPr>
            <p:cNvSpPr txBox="1"/>
            <p:nvPr/>
          </p:nvSpPr>
          <p:spPr>
            <a:xfrm>
              <a:off x="7106521" y="1214583"/>
              <a:ext cx="4630524" cy="1938992"/>
            </a:xfrm>
            <a:prstGeom prst="rect">
              <a:avLst/>
            </a:prstGeom>
            <a:noFill/>
          </p:spPr>
          <p:txBody>
            <a:bodyPr wrap="square" rtlCol="0">
              <a:spAutoFit/>
            </a:bodyPr>
            <a:lstStyle/>
            <a:p>
              <a:pPr algn="just"/>
              <a:r>
                <a:rPr lang="en-US" sz="3000">
                  <a:latin typeface="UTM Duepuntozero" panose="02040603050506020204" pitchFamily="18" charset="0"/>
                </a:rPr>
                <a:t>2. </a:t>
              </a:r>
              <a:r>
                <a:rPr lang="vi-VN" sz="3000">
                  <a:latin typeface="UTM Duepuntozero" panose="02040603050506020204" pitchFamily="18" charset="0"/>
                </a:rPr>
                <a:t>Đọc đoạn từ đầu đến “xoè cánh ấp con” và trả lời câu hỏi:</a:t>
              </a:r>
            </a:p>
            <a:p>
              <a:pPr algn="just"/>
              <a:r>
                <a:rPr lang="vi-VN" sz="3000" i="1">
                  <a:latin typeface="UTM Duepuntozero" panose="02040603050506020204" pitchFamily="18" charset="0"/>
                </a:rPr>
                <a:t>Những âm thanh trong vườn thu gợi cho em cảm giác gì?</a:t>
              </a:r>
              <a:endParaRPr lang="en-US" sz="3000" i="1" dirty="0">
                <a:latin typeface="UTM Duepuntozero" panose="02040603050506020204" pitchFamily="18" charset="0"/>
              </a:endParaRPr>
            </a:p>
          </p:txBody>
        </p:sp>
      </p:grpSp>
    </p:spTree>
    <p:extLst>
      <p:ext uri="{BB962C8B-B14F-4D97-AF65-F5344CB8AC3E}">
        <p14:creationId xmlns:p14="http://schemas.microsoft.com/office/powerpoint/2010/main" val="10010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500" fill="hold"/>
                                        <p:tgtEl>
                                          <p:spTgt spid="53"/>
                                        </p:tgtEl>
                                        <p:attrNameLst>
                                          <p:attrName>ppt_w</p:attrName>
                                        </p:attrNameLst>
                                      </p:cBhvr>
                                      <p:tavLst>
                                        <p:tav tm="0">
                                          <p:val>
                                            <p:fltVal val="0"/>
                                          </p:val>
                                        </p:tav>
                                        <p:tav tm="100000">
                                          <p:val>
                                            <p:strVal val="#ppt_w"/>
                                          </p:val>
                                        </p:tav>
                                      </p:tavLst>
                                    </p:anim>
                                    <p:anim calcmode="lin" valueType="num">
                                      <p:cBhvr>
                                        <p:cTn id="12" dur="500" fill="hold"/>
                                        <p:tgtEl>
                                          <p:spTgt spid="53"/>
                                        </p:tgtEl>
                                        <p:attrNameLst>
                                          <p:attrName>ppt_h</p:attrName>
                                        </p:attrNameLst>
                                      </p:cBhvr>
                                      <p:tavLst>
                                        <p:tav tm="0">
                                          <p:val>
                                            <p:fltVal val="0"/>
                                          </p:val>
                                        </p:tav>
                                        <p:tav tm="100000">
                                          <p:val>
                                            <p:strVal val="#ppt_h"/>
                                          </p:val>
                                        </p:tav>
                                      </p:tavLst>
                                    </p:anim>
                                    <p:animEffect transition="in" filter="fade">
                                      <p:cBhvr>
                                        <p:cTn id="13" dur="500"/>
                                        <p:tgtEl>
                                          <p:spTgt spid="53"/>
                                        </p:tgtEl>
                                      </p:cBhvr>
                                    </p:animEffect>
                                  </p:childTnLst>
                                </p:cTn>
                              </p:par>
                              <p:par>
                                <p:cTn id="14" presetID="53" presetClass="entr" presetSubtype="1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par>
                                <p:cTn id="19" presetID="53" presetClass="entr" presetSubtype="16"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p:cTn id="21" dur="500" fill="hold"/>
                                        <p:tgtEl>
                                          <p:spTgt spid="56"/>
                                        </p:tgtEl>
                                        <p:attrNameLst>
                                          <p:attrName>ppt_w</p:attrName>
                                        </p:attrNameLst>
                                      </p:cBhvr>
                                      <p:tavLst>
                                        <p:tav tm="0">
                                          <p:val>
                                            <p:fltVal val="0"/>
                                          </p:val>
                                        </p:tav>
                                        <p:tav tm="100000">
                                          <p:val>
                                            <p:strVal val="#ppt_w"/>
                                          </p:val>
                                        </p:tav>
                                      </p:tavLst>
                                    </p:anim>
                                    <p:anim calcmode="lin" valueType="num">
                                      <p:cBhvr>
                                        <p:cTn id="22" dur="500" fill="hold"/>
                                        <p:tgtEl>
                                          <p:spTgt spid="56"/>
                                        </p:tgtEl>
                                        <p:attrNameLst>
                                          <p:attrName>ppt_h</p:attrName>
                                        </p:attrNameLst>
                                      </p:cBhvr>
                                      <p:tavLst>
                                        <p:tav tm="0">
                                          <p:val>
                                            <p:fltVal val="0"/>
                                          </p:val>
                                        </p:tav>
                                        <p:tav tm="100000">
                                          <p:val>
                                            <p:strVal val="#ppt_h"/>
                                          </p:val>
                                        </p:tav>
                                      </p:tavLst>
                                    </p:anim>
                                    <p:animEffect transition="in" filter="fade">
                                      <p:cBhvr>
                                        <p:cTn id="23" dur="500"/>
                                        <p:tgtEl>
                                          <p:spTgt spid="56"/>
                                        </p:tgtEl>
                                      </p:cBhvr>
                                    </p:animEffect>
                                  </p:childTnLst>
                                </p:cTn>
                              </p:par>
                              <p:par>
                                <p:cTn id="24" presetID="53" presetClass="entr" presetSubtype="16"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500" fill="hold"/>
                                        <p:tgtEl>
                                          <p:spTgt spid="55"/>
                                        </p:tgtEl>
                                        <p:attrNameLst>
                                          <p:attrName>ppt_w</p:attrName>
                                        </p:attrNameLst>
                                      </p:cBhvr>
                                      <p:tavLst>
                                        <p:tav tm="0">
                                          <p:val>
                                            <p:fltVal val="0"/>
                                          </p:val>
                                        </p:tav>
                                        <p:tav tm="100000">
                                          <p:val>
                                            <p:strVal val="#ppt_w"/>
                                          </p:val>
                                        </p:tav>
                                      </p:tavLst>
                                    </p:anim>
                                    <p:anim calcmode="lin" valueType="num">
                                      <p:cBhvr>
                                        <p:cTn id="27" dur="500" fill="hold"/>
                                        <p:tgtEl>
                                          <p:spTgt spid="55"/>
                                        </p:tgtEl>
                                        <p:attrNameLst>
                                          <p:attrName>ppt_h</p:attrName>
                                        </p:attrNameLst>
                                      </p:cBhvr>
                                      <p:tavLst>
                                        <p:tav tm="0">
                                          <p:val>
                                            <p:fltVal val="0"/>
                                          </p:val>
                                        </p:tav>
                                        <p:tav tm="100000">
                                          <p:val>
                                            <p:strVal val="#ppt_h"/>
                                          </p:val>
                                        </p:tav>
                                      </p:tavLst>
                                    </p:anim>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3"/>
          <a:srcRect r="1027"/>
          <a:stretch/>
        </p:blipFill>
        <p:spPr>
          <a:xfrm>
            <a:off x="0" y="1673"/>
            <a:ext cx="12192000" cy="6854653"/>
          </a:xfrm>
          <a:prstGeom prst="rect">
            <a:avLst/>
          </a:prstGeom>
        </p:spPr>
      </p:pic>
      <p:sp>
        <p:nvSpPr>
          <p:cNvPr id="8" name="Freeform 3">
            <a:extLst>
              <a:ext uri="{FF2B5EF4-FFF2-40B4-BE49-F238E27FC236}">
                <a16:creationId xmlns:a16="http://schemas.microsoft.com/office/drawing/2014/main" id="{57921E23-63E8-E35E-13BD-BE76FE24AC97}"/>
              </a:ext>
            </a:extLst>
          </p:cNvPr>
          <p:cNvSpPr/>
          <p:nvPr/>
        </p:nvSpPr>
        <p:spPr>
          <a:xfrm>
            <a:off x="5237919" y="1496616"/>
            <a:ext cx="5952646" cy="5295931"/>
          </a:xfrm>
          <a:custGeom>
            <a:avLst/>
            <a:gdLst/>
            <a:ahLst/>
            <a:cxnLst/>
            <a:rect l="l" t="t" r="r" b="b"/>
            <a:pathLst>
              <a:path w="3556129" h="3329426">
                <a:moveTo>
                  <a:pt x="0" y="0"/>
                </a:moveTo>
                <a:lnTo>
                  <a:pt x="3556129" y="0"/>
                </a:lnTo>
                <a:lnTo>
                  <a:pt x="3556129" y="3329426"/>
                </a:lnTo>
                <a:lnTo>
                  <a:pt x="0" y="3329426"/>
                </a:lnTo>
                <a:lnTo>
                  <a:pt x="0" y="0"/>
                </a:lnTo>
                <a:close/>
              </a:path>
            </a:pathLst>
          </a:custGeom>
          <a:blipFill>
            <a:blip r:embed="rId4"/>
            <a:stretch>
              <a:fillRect/>
            </a:stretch>
          </a:blipFill>
        </p:spPr>
        <p:txBody>
          <a:bodyPr/>
          <a:lstStyle/>
          <a:p>
            <a:endParaRPr lang="en-US"/>
          </a:p>
        </p:txBody>
      </p:sp>
      <p:sp>
        <p:nvSpPr>
          <p:cNvPr id="9" name="Hộp Văn bản 1">
            <a:extLst>
              <a:ext uri="{FF2B5EF4-FFF2-40B4-BE49-F238E27FC236}">
                <a16:creationId xmlns:a16="http://schemas.microsoft.com/office/drawing/2014/main" id="{DBE2670C-0A30-97AA-65C2-F4F8E608E287}"/>
              </a:ext>
            </a:extLst>
          </p:cNvPr>
          <p:cNvSpPr txBox="1"/>
          <p:nvPr/>
        </p:nvSpPr>
        <p:spPr>
          <a:xfrm>
            <a:off x="258984" y="120083"/>
            <a:ext cx="10259567" cy="1862048"/>
          </a:xfrm>
          <a:prstGeom prst="rect">
            <a:avLst/>
          </a:prstGeom>
          <a:noFill/>
        </p:spPr>
        <p:txBody>
          <a:bodyPr wrap="square" rtlCol="0">
            <a:spAutoFit/>
          </a:bodyPr>
          <a:lstStyle/>
          <a:p>
            <a:pPr algn="ctr"/>
            <a:r>
              <a:rPr lang="en-US" sz="11500" dirty="0" err="1">
                <a:ln w="28575">
                  <a:solidFill>
                    <a:srgbClr val="7A1729"/>
                  </a:solidFill>
                </a:ln>
                <a:solidFill>
                  <a:srgbClr val="FF016E"/>
                </a:solidFill>
                <a:effectLst/>
                <a:latin typeface="UVN Banh Mi" pitchFamily="2" charset="0"/>
              </a:rPr>
              <a:t>Thảo</a:t>
            </a:r>
            <a:r>
              <a:rPr lang="en-US" sz="11500" dirty="0">
                <a:ln w="28575">
                  <a:solidFill>
                    <a:srgbClr val="7A1729"/>
                  </a:solidFill>
                </a:ln>
                <a:solidFill>
                  <a:srgbClr val="FF016E"/>
                </a:solidFill>
                <a:effectLst/>
                <a:latin typeface="UVN Banh Mi" pitchFamily="2" charset="0"/>
              </a:rPr>
              <a:t> </a:t>
            </a:r>
            <a:r>
              <a:rPr lang="en-US" sz="11500" dirty="0" err="1">
                <a:ln w="28575">
                  <a:solidFill>
                    <a:srgbClr val="7A1729"/>
                  </a:solidFill>
                </a:ln>
                <a:solidFill>
                  <a:srgbClr val="FF016E"/>
                </a:solidFill>
                <a:effectLst/>
                <a:latin typeface="UVN Banh Mi" pitchFamily="2" charset="0"/>
              </a:rPr>
              <a:t>luận</a:t>
            </a:r>
            <a:r>
              <a:rPr lang="en-US" sz="11500" dirty="0">
                <a:ln w="28575">
                  <a:solidFill>
                    <a:srgbClr val="7A1729"/>
                  </a:solidFill>
                </a:ln>
                <a:solidFill>
                  <a:srgbClr val="FF016E"/>
                </a:solidFill>
                <a:effectLst/>
                <a:latin typeface="UVN Banh Mi" pitchFamily="2" charset="0"/>
              </a:rPr>
              <a:t> </a:t>
            </a:r>
            <a:r>
              <a:rPr lang="en-US" sz="11500" dirty="0" err="1">
                <a:ln w="28575">
                  <a:solidFill>
                    <a:srgbClr val="7A1729"/>
                  </a:solidFill>
                </a:ln>
                <a:solidFill>
                  <a:srgbClr val="FF016E"/>
                </a:solidFill>
                <a:effectLst/>
                <a:latin typeface="UVN Banh Mi" pitchFamily="2" charset="0"/>
              </a:rPr>
              <a:t>nhóm</a:t>
            </a:r>
            <a:endParaRPr lang="en-US" sz="11500" dirty="0">
              <a:ln w="28575">
                <a:solidFill>
                  <a:srgbClr val="7A1729"/>
                </a:solidFill>
              </a:ln>
              <a:solidFill>
                <a:srgbClr val="FF016E"/>
              </a:solidFill>
              <a:effectLst/>
              <a:latin typeface="UVN Banh Mi" pitchFamily="2" charset="0"/>
            </a:endParaRPr>
          </a:p>
        </p:txBody>
      </p:sp>
      <p:sp>
        <p:nvSpPr>
          <p:cNvPr id="19" name="Freeform 9">
            <a:extLst>
              <a:ext uri="{FF2B5EF4-FFF2-40B4-BE49-F238E27FC236}">
                <a16:creationId xmlns:a16="http://schemas.microsoft.com/office/drawing/2014/main" id="{9A424CC1-701D-3592-6E89-93A1CA766474}"/>
              </a:ext>
            </a:extLst>
          </p:cNvPr>
          <p:cNvSpPr/>
          <p:nvPr/>
        </p:nvSpPr>
        <p:spPr>
          <a:xfrm>
            <a:off x="4261308" y="2220070"/>
            <a:ext cx="7058964" cy="4350702"/>
          </a:xfrm>
          <a:custGeom>
            <a:avLst/>
            <a:gdLst/>
            <a:ahLst/>
            <a:cxnLst/>
            <a:rect l="l" t="t" r="r" b="b"/>
            <a:pathLst>
              <a:path w="9031111" h="5486400">
                <a:moveTo>
                  <a:pt x="0" y="0"/>
                </a:moveTo>
                <a:lnTo>
                  <a:pt x="9031111" y="0"/>
                </a:lnTo>
                <a:lnTo>
                  <a:pt x="9031111" y="5486400"/>
                </a:lnTo>
                <a:lnTo>
                  <a:pt x="0" y="5486400"/>
                </a:lnTo>
                <a:lnTo>
                  <a:pt x="0" y="0"/>
                </a:lnTo>
                <a:close/>
              </a:path>
            </a:pathLst>
          </a:custGeom>
          <a:blipFill>
            <a:blip r:embed="rId5"/>
            <a:stretch>
              <a:fillRect/>
            </a:stretch>
          </a:blipFill>
        </p:spPr>
        <p:txBody>
          <a:bodyPr/>
          <a:lstStyle/>
          <a:p>
            <a:endParaRPr lang="en-US"/>
          </a:p>
        </p:txBody>
      </p:sp>
      <p:pic>
        <p:nvPicPr>
          <p:cNvPr id="20" name="Picture 19">
            <a:extLst>
              <a:ext uri="{FF2B5EF4-FFF2-40B4-BE49-F238E27FC236}">
                <a16:creationId xmlns:a16="http://schemas.microsoft.com/office/drawing/2014/main" id="{CC7AC06B-D736-1207-C872-6087A23D4F07}"/>
              </a:ext>
            </a:extLst>
          </p:cNvPr>
          <p:cNvPicPr>
            <a:picLocks noChangeAspect="1"/>
          </p:cNvPicPr>
          <p:nvPr/>
        </p:nvPicPr>
        <p:blipFill>
          <a:blip r:embed="rId6"/>
          <a:stretch>
            <a:fillRect/>
          </a:stretch>
        </p:blipFill>
        <p:spPr>
          <a:xfrm>
            <a:off x="1813436" y="4630076"/>
            <a:ext cx="2012159" cy="1305409"/>
          </a:xfrm>
          <a:prstGeom prst="rect">
            <a:avLst/>
          </a:prstGeom>
        </p:spPr>
      </p:pic>
      <p:pic>
        <p:nvPicPr>
          <p:cNvPr id="21" name="Picture 20">
            <a:extLst>
              <a:ext uri="{FF2B5EF4-FFF2-40B4-BE49-F238E27FC236}">
                <a16:creationId xmlns:a16="http://schemas.microsoft.com/office/drawing/2014/main" id="{1D1668B7-F8C2-BB7C-28B0-FA20CCCDFF85}"/>
              </a:ext>
            </a:extLst>
          </p:cNvPr>
          <p:cNvPicPr>
            <a:picLocks noChangeAspect="1"/>
          </p:cNvPicPr>
          <p:nvPr/>
        </p:nvPicPr>
        <p:blipFill>
          <a:blip r:embed="rId7"/>
          <a:stretch>
            <a:fillRect/>
          </a:stretch>
        </p:blipFill>
        <p:spPr>
          <a:xfrm flipH="1">
            <a:off x="1671308" y="2467625"/>
            <a:ext cx="1658625" cy="1227044"/>
          </a:xfrm>
          <a:prstGeom prst="rect">
            <a:avLst/>
          </a:prstGeom>
        </p:spPr>
      </p:pic>
      <p:sp>
        <p:nvSpPr>
          <p:cNvPr id="22" name="Hộp Văn bản 1">
            <a:extLst>
              <a:ext uri="{FF2B5EF4-FFF2-40B4-BE49-F238E27FC236}">
                <a16:creationId xmlns:a16="http://schemas.microsoft.com/office/drawing/2014/main" id="{FED42866-0B1F-A188-0024-B815D701C92C}"/>
              </a:ext>
            </a:extLst>
          </p:cNvPr>
          <p:cNvSpPr txBox="1"/>
          <p:nvPr/>
        </p:nvSpPr>
        <p:spPr>
          <a:xfrm>
            <a:off x="502434" y="212629"/>
            <a:ext cx="11187131" cy="1862048"/>
          </a:xfrm>
          <a:prstGeom prst="rect">
            <a:avLst/>
          </a:prstGeom>
          <a:noFill/>
        </p:spPr>
        <p:txBody>
          <a:bodyPr wrap="square" rtlCol="0">
            <a:spAutoFit/>
          </a:bodyPr>
          <a:lstStyle/>
          <a:p>
            <a:pPr algn="ctr"/>
            <a:r>
              <a:rPr lang="en-US" sz="11500" dirty="0" err="1">
                <a:ln w="28575">
                  <a:solidFill>
                    <a:srgbClr val="7A1729"/>
                  </a:solidFill>
                </a:ln>
                <a:solidFill>
                  <a:srgbClr val="FF016E"/>
                </a:solidFill>
                <a:effectLst/>
                <a:latin typeface="UVN Banh Mi" pitchFamily="2" charset="0"/>
              </a:rPr>
              <a:t>Trình</a:t>
            </a:r>
            <a:r>
              <a:rPr lang="en-US" sz="11500" dirty="0">
                <a:ln w="28575">
                  <a:solidFill>
                    <a:srgbClr val="7A1729"/>
                  </a:solidFill>
                </a:ln>
                <a:solidFill>
                  <a:srgbClr val="FF016E"/>
                </a:solidFill>
                <a:effectLst/>
                <a:latin typeface="UVN Banh Mi" pitchFamily="2" charset="0"/>
              </a:rPr>
              <a:t> </a:t>
            </a:r>
            <a:r>
              <a:rPr lang="en-US" sz="11500" dirty="0" err="1">
                <a:ln w="28575">
                  <a:solidFill>
                    <a:srgbClr val="7A1729"/>
                  </a:solidFill>
                </a:ln>
                <a:solidFill>
                  <a:srgbClr val="FF016E"/>
                </a:solidFill>
                <a:effectLst/>
                <a:latin typeface="UVN Banh Mi" pitchFamily="2" charset="0"/>
              </a:rPr>
              <a:t>bày</a:t>
            </a:r>
            <a:r>
              <a:rPr lang="en-US" sz="11500" dirty="0">
                <a:ln w="28575">
                  <a:solidFill>
                    <a:srgbClr val="7A1729"/>
                  </a:solidFill>
                </a:ln>
                <a:solidFill>
                  <a:srgbClr val="FF016E"/>
                </a:solidFill>
                <a:effectLst/>
                <a:latin typeface="UVN Banh Mi" pitchFamily="2" charset="0"/>
              </a:rPr>
              <a:t> </a:t>
            </a:r>
            <a:r>
              <a:rPr lang="en-US" sz="11500" dirty="0" err="1">
                <a:ln w="28575">
                  <a:solidFill>
                    <a:srgbClr val="7A1729"/>
                  </a:solidFill>
                </a:ln>
                <a:solidFill>
                  <a:srgbClr val="FF016E"/>
                </a:solidFill>
                <a:effectLst/>
                <a:latin typeface="UVN Banh Mi" pitchFamily="2" charset="0"/>
              </a:rPr>
              <a:t>trước</a:t>
            </a:r>
            <a:r>
              <a:rPr lang="en-US" sz="11500" dirty="0">
                <a:ln w="28575">
                  <a:solidFill>
                    <a:srgbClr val="7A1729"/>
                  </a:solidFill>
                </a:ln>
                <a:solidFill>
                  <a:srgbClr val="FF016E"/>
                </a:solidFill>
                <a:effectLst/>
                <a:latin typeface="UVN Banh Mi" pitchFamily="2" charset="0"/>
              </a:rPr>
              <a:t> </a:t>
            </a:r>
            <a:r>
              <a:rPr lang="en-US" sz="11500" dirty="0" err="1">
                <a:ln w="28575">
                  <a:solidFill>
                    <a:srgbClr val="7A1729"/>
                  </a:solidFill>
                </a:ln>
                <a:solidFill>
                  <a:srgbClr val="FF016E"/>
                </a:solidFill>
                <a:effectLst/>
                <a:latin typeface="UVN Banh Mi" pitchFamily="2" charset="0"/>
              </a:rPr>
              <a:t>lớp</a:t>
            </a:r>
            <a:endParaRPr lang="en-US" sz="11500" dirty="0">
              <a:ln w="28575">
                <a:solidFill>
                  <a:srgbClr val="7A1729"/>
                </a:solidFill>
              </a:ln>
              <a:solidFill>
                <a:srgbClr val="FF016E"/>
              </a:solidFill>
              <a:effectLst/>
              <a:latin typeface="UVN Banh Mi" pitchFamily="2" charset="0"/>
            </a:endParaRPr>
          </a:p>
        </p:txBody>
      </p:sp>
    </p:spTree>
    <p:extLst>
      <p:ext uri="{BB962C8B-B14F-4D97-AF65-F5344CB8AC3E}">
        <p14:creationId xmlns:p14="http://schemas.microsoft.com/office/powerpoint/2010/main" val="2748956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700" fill="hold"/>
                                        <p:tgtEl>
                                          <p:spTgt spid="19"/>
                                        </p:tgtEl>
                                        <p:attrNameLst>
                                          <p:attrName>ppt_w</p:attrName>
                                        </p:attrNameLst>
                                      </p:cBhvr>
                                      <p:tavLst>
                                        <p:tav tm="0">
                                          <p:val>
                                            <p:fltVal val="0"/>
                                          </p:val>
                                        </p:tav>
                                        <p:tav tm="100000">
                                          <p:val>
                                            <p:strVal val="#ppt_w"/>
                                          </p:val>
                                        </p:tav>
                                      </p:tavLst>
                                    </p:anim>
                                    <p:anim calcmode="lin" valueType="num">
                                      <p:cBhvr>
                                        <p:cTn id="14" dur="700" fill="hold"/>
                                        <p:tgtEl>
                                          <p:spTgt spid="19"/>
                                        </p:tgtEl>
                                        <p:attrNameLst>
                                          <p:attrName>ppt_h</p:attrName>
                                        </p:attrNameLst>
                                      </p:cBhvr>
                                      <p:tavLst>
                                        <p:tav tm="0">
                                          <p:val>
                                            <p:fltVal val="0"/>
                                          </p:val>
                                        </p:tav>
                                        <p:tav tm="100000">
                                          <p:val>
                                            <p:strVal val="#ppt_h"/>
                                          </p:val>
                                        </p:tav>
                                      </p:tavLst>
                                    </p:anim>
                                    <p:animEffect transition="in" filter="fade">
                                      <p:cBhvr>
                                        <p:cTn id="15" dur="700"/>
                                        <p:tgtEl>
                                          <p:spTgt spid="19"/>
                                        </p:tgtEl>
                                      </p:cBhvr>
                                    </p:animEffect>
                                  </p:childTnLst>
                                </p:cTn>
                              </p:par>
                            </p:childTnLst>
                          </p:cTn>
                        </p:par>
                        <p:par>
                          <p:cTn id="16" fill="hold">
                            <p:stCondLst>
                              <p:cond delay="1200"/>
                            </p:stCondLst>
                            <p:childTnLst>
                              <p:par>
                                <p:cTn id="17" presetID="32" presetClass="emph" presetSubtype="0" fill="hold" grpId="1" nodeType="after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9"/>
                                        </p:tgtEl>
                                        <p:attrNameLst>
                                          <p:attrName>ppt_w</p:attrName>
                                        </p:attrNameLst>
                                      </p:cBhvr>
                                      <p:tavLst>
                                        <p:tav tm="0">
                                          <p:val>
                                            <p:strVal val="ppt_w"/>
                                          </p:val>
                                        </p:tav>
                                        <p:tav tm="100000">
                                          <p:val>
                                            <p:fltVal val="0"/>
                                          </p:val>
                                        </p:tav>
                                      </p:tavLst>
                                    </p:anim>
                                    <p:anim calcmode="lin" valueType="num">
                                      <p:cBhvr>
                                        <p:cTn id="27" dur="500"/>
                                        <p:tgtEl>
                                          <p:spTgt spid="9"/>
                                        </p:tgtEl>
                                        <p:attrNameLst>
                                          <p:attrName>ppt_h</p:attrName>
                                        </p:attrNameLst>
                                      </p:cBhvr>
                                      <p:tavLst>
                                        <p:tav tm="0">
                                          <p:val>
                                            <p:strVal val="ppt_h"/>
                                          </p:val>
                                        </p:tav>
                                        <p:tav tm="100000">
                                          <p:val>
                                            <p:fltVal val="0"/>
                                          </p:val>
                                        </p:tav>
                                      </p:tavLst>
                                    </p:anim>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53" presetClass="exit" presetSubtype="32" fill="hold" grpId="2" nodeType="withEffect">
                                  <p:stCondLst>
                                    <p:cond delay="0"/>
                                  </p:stCondLst>
                                  <p:childTnLst>
                                    <p:anim calcmode="lin" valueType="num">
                                      <p:cBhvr>
                                        <p:cTn id="31" dur="500"/>
                                        <p:tgtEl>
                                          <p:spTgt spid="19"/>
                                        </p:tgtEl>
                                        <p:attrNameLst>
                                          <p:attrName>ppt_w</p:attrName>
                                        </p:attrNameLst>
                                      </p:cBhvr>
                                      <p:tavLst>
                                        <p:tav tm="0">
                                          <p:val>
                                            <p:strVal val="ppt_w"/>
                                          </p:val>
                                        </p:tav>
                                        <p:tav tm="100000">
                                          <p:val>
                                            <p:fltVal val="0"/>
                                          </p:val>
                                        </p:tav>
                                      </p:tavLst>
                                    </p:anim>
                                    <p:anim calcmode="lin" valueType="num">
                                      <p:cBhvr>
                                        <p:cTn id="32" dur="500"/>
                                        <p:tgtEl>
                                          <p:spTgt spid="19"/>
                                        </p:tgtEl>
                                        <p:attrNameLst>
                                          <p:attrName>ppt_h</p:attrName>
                                        </p:attrNameLst>
                                      </p:cBhvr>
                                      <p:tavLst>
                                        <p:tav tm="0">
                                          <p:val>
                                            <p:strVal val="ppt_h"/>
                                          </p:val>
                                        </p:tav>
                                        <p:tav tm="100000">
                                          <p:val>
                                            <p:fltVal val="0"/>
                                          </p:val>
                                        </p:tav>
                                      </p:tavLst>
                                    </p:anim>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9" grpId="0" animBg="1"/>
      <p:bldP spid="19" grpId="1" animBg="1"/>
      <p:bldP spid="19" grpId="2" animBg="1"/>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196</TotalTime>
  <Words>932</Words>
  <Application>Microsoft Office PowerPoint</Application>
  <PresentationFormat>Widescreen</PresentationFormat>
  <Paragraphs>73</Paragraphs>
  <Slides>21</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#9Slide05 SVNClementine</vt:lpstr>
      <vt:lpstr>Arial</vt:lpstr>
      <vt:lpstr>Calibri</vt:lpstr>
      <vt:lpstr>Calibri Light</vt:lpstr>
      <vt:lpstr>iCiel Pony</vt:lpstr>
      <vt:lpstr>LNTH-LuoLuoNotangYuanTi 1</vt:lpstr>
      <vt:lpstr>SVN-Apple</vt:lpstr>
      <vt:lpstr>UTM Duepuntozero</vt:lpstr>
      <vt:lpstr>UTM Edwardian</vt:lpstr>
      <vt:lpstr>UTM Showcard</vt:lpstr>
      <vt:lpstr>UVN Banh Mi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10</cp:revision>
  <dcterms:created xsi:type="dcterms:W3CDTF">2023-08-02T10:09:50Z</dcterms:created>
  <dcterms:modified xsi:type="dcterms:W3CDTF">2024-12-25T13:27:40Z</dcterms:modified>
  <cp:category>9Slide.vn</cp:category>
</cp:coreProperties>
</file>