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348" r:id="rId4"/>
    <p:sldId id="364" r:id="rId5"/>
    <p:sldId id="365" r:id="rId6"/>
    <p:sldId id="366" r:id="rId7"/>
    <p:sldId id="367" r:id="rId8"/>
    <p:sldId id="368" r:id="rId9"/>
    <p:sldId id="353" r:id="rId10"/>
    <p:sldId id="370" r:id="rId11"/>
    <p:sldId id="371" r:id="rId12"/>
    <p:sldId id="372" r:id="rId13"/>
    <p:sldId id="373" r:id="rId14"/>
    <p:sldId id="374" r:id="rId15"/>
    <p:sldId id="375" r:id="rId16"/>
    <p:sldId id="376" r:id="rId17"/>
    <p:sldId id="36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CC"/>
    <a:srgbClr val="CCFFFF"/>
    <a:srgbClr val="FFFF99"/>
    <a:srgbClr val="CCFFCC"/>
    <a:srgbClr val="99FFCC"/>
    <a:srgbClr val="008000"/>
    <a:srgbClr val="003399"/>
    <a:srgbClr val="FF3300"/>
    <a:srgbClr val="FFFF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47" autoAdjust="0"/>
    <p:restoredTop sz="94660"/>
  </p:normalViewPr>
  <p:slideViewPr>
    <p:cSldViewPr snapToGrid="0">
      <p:cViewPr>
        <p:scale>
          <a:sx n="50" d="100"/>
          <a:sy n="50" d="100"/>
        </p:scale>
        <p:origin x="912"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014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36011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5487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18000" y="279000"/>
            <a:ext cx="11556000" cy="6300000"/>
          </a:xfrm>
          <a:prstGeom prst="roundRect">
            <a:avLst>
              <a:gd name="adj" fmla="val 9579"/>
            </a:avLst>
          </a:prstGeom>
          <a:solidFill>
            <a:srgbClr val="FCF5EE"/>
          </a:solidFill>
          <a:ln w="28575" cap="rnd" cmpd="thinThick">
            <a:solidFill>
              <a:srgbClr val="FFCC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238000"/>
            <a:ext cx="5579314" cy="1620000"/>
          </a:xfrm>
          <a:prstGeom prst="rect">
            <a:avLst/>
          </a:prstGeom>
        </p:spPr>
      </p:pic>
      <p:pic>
        <p:nvPicPr>
          <p:cNvPr id="5" name="图片 4" descr="美术1"/>
          <p:cNvPicPr>
            <a:picLocks noChangeAspect="1"/>
          </p:cNvPicPr>
          <p:nvPr userDrawn="1"/>
        </p:nvPicPr>
        <p:blipFill>
          <a:blip r:embed="rId3"/>
          <a:stretch>
            <a:fillRect/>
          </a:stretch>
        </p:blipFill>
        <p:spPr>
          <a:xfrm flipH="1">
            <a:off x="6103511" y="5238000"/>
            <a:ext cx="6088489" cy="1620000"/>
          </a:xfrm>
          <a:prstGeom prst="rect">
            <a:avLst/>
          </a:prstGeom>
        </p:spPr>
      </p:pic>
    </p:spTree>
    <p:extLst>
      <p:ext uri="{BB962C8B-B14F-4D97-AF65-F5344CB8AC3E}">
        <p14:creationId xmlns:p14="http://schemas.microsoft.com/office/powerpoint/2010/main" val="347523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1072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6938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884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798545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167126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132345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4024288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9Slide.vn - 2019">
            <a:extLst>
              <a:ext uri="{FF2B5EF4-FFF2-40B4-BE49-F238E27FC236}">
                <a16:creationId xmlns:a16="http://schemas.microsoft.com/office/drawing/2014/main" id="{4F760D05-7286-4310-8A3F-5746294DD2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62015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Circle&#10;&#10;Description automatically generated with low confidence">
            <a:extLst>
              <a:ext uri="{FF2B5EF4-FFF2-40B4-BE49-F238E27FC236}">
                <a16:creationId xmlns:a16="http://schemas.microsoft.com/office/drawing/2014/main" id="{6BD81E92-AFED-4425-B946-DC3FDAB6DD5E}"/>
              </a:ext>
            </a:extLst>
          </p:cNvPr>
          <p:cNvPicPr>
            <a:picLocks noChangeAspect="1"/>
          </p:cNvPicPr>
          <p:nvPr/>
        </p:nvPicPr>
        <p:blipFill rotWithShape="1">
          <a:blip r:embed="rId3">
            <a:extLst>
              <a:ext uri="{28A0092B-C50C-407E-A947-70E740481C1C}">
                <a14:useLocalDpi xmlns:a14="http://schemas.microsoft.com/office/drawing/2010/main" val="0"/>
              </a:ext>
            </a:extLst>
          </a:blip>
          <a:srcRect t="14372" r="2199"/>
          <a:stretch/>
        </p:blipFill>
        <p:spPr>
          <a:xfrm>
            <a:off x="4359082" y="0"/>
            <a:ext cx="7832918" cy="6858000"/>
          </a:xfrm>
          <a:prstGeom prst="rect">
            <a:avLst/>
          </a:prstGeom>
          <a:effectLst>
            <a:glow rad="88900">
              <a:schemeClr val="bg1"/>
            </a:glow>
          </a:effectLst>
        </p:spPr>
      </p:pic>
      <p:pic>
        <p:nvPicPr>
          <p:cNvPr id="13" name="Picture 12">
            <a:extLst>
              <a:ext uri="{FF2B5EF4-FFF2-40B4-BE49-F238E27FC236}">
                <a16:creationId xmlns:a16="http://schemas.microsoft.com/office/drawing/2014/main" id="{D91FBD3F-C1C3-45D5-BB9D-4BE6C6516535}"/>
              </a:ext>
            </a:extLst>
          </p:cNvPr>
          <p:cNvPicPr>
            <a:picLocks noChangeAspect="1"/>
          </p:cNvPicPr>
          <p:nvPr/>
        </p:nvPicPr>
        <p:blipFill>
          <a:blip r:embed="rId4"/>
          <a:stretch>
            <a:fillRect/>
          </a:stretch>
        </p:blipFill>
        <p:spPr>
          <a:xfrm>
            <a:off x="6852850" y="1999096"/>
            <a:ext cx="3148147" cy="822960"/>
          </a:xfrm>
          <a:prstGeom prst="rect">
            <a:avLst/>
          </a:prstGeom>
        </p:spPr>
      </p:pic>
      <p:sp>
        <p:nvSpPr>
          <p:cNvPr id="14" name="TextBox 13">
            <a:extLst>
              <a:ext uri="{FF2B5EF4-FFF2-40B4-BE49-F238E27FC236}">
                <a16:creationId xmlns:a16="http://schemas.microsoft.com/office/drawing/2014/main" id="{340768E1-8020-489D-B69D-5F47ACA03B10}"/>
              </a:ext>
            </a:extLst>
          </p:cNvPr>
          <p:cNvSpPr txBox="1"/>
          <p:nvPr/>
        </p:nvSpPr>
        <p:spPr>
          <a:xfrm>
            <a:off x="5905216" y="2843634"/>
            <a:ext cx="5043416" cy="584775"/>
          </a:xfrm>
          <a:prstGeom prst="rect">
            <a:avLst/>
          </a:prstGeom>
          <a:noFill/>
        </p:spPr>
        <p:txBody>
          <a:bodyPr wrap="square" rtlCol="0">
            <a:spAutoFit/>
          </a:bodyPr>
          <a:lstStyle/>
          <a:p>
            <a:pPr algn="ctr">
              <a:buClr>
                <a:srgbClr val="000000"/>
              </a:buClr>
              <a:buFont typeface="Arial"/>
              <a:buNone/>
            </a:pPr>
            <a:r>
              <a:rPr lang="en-US" sz="3200" kern="0" dirty="0" err="1">
                <a:solidFill>
                  <a:srgbClr val="FD5F54"/>
                </a:solidFill>
                <a:latin typeface="Pacifico" panose="00000500000000000000" pitchFamily="2" charset="0"/>
                <a:cs typeface="Arial"/>
                <a:sym typeface="Arial"/>
              </a:rPr>
              <a:t>Chủ</a:t>
            </a:r>
            <a:r>
              <a:rPr lang="en-US" sz="3200" kern="0" dirty="0">
                <a:solidFill>
                  <a:srgbClr val="FD5F54"/>
                </a:solidFill>
                <a:latin typeface="Pacifico" panose="00000500000000000000" pitchFamily="2" charset="0"/>
                <a:cs typeface="Arial"/>
                <a:sym typeface="Arial"/>
              </a:rPr>
              <a:t> </a:t>
            </a:r>
            <a:r>
              <a:rPr lang="en-US" sz="3200" kern="0" dirty="0" err="1">
                <a:solidFill>
                  <a:srgbClr val="FD5F54"/>
                </a:solidFill>
                <a:latin typeface="Pacifico" panose="00000500000000000000" pitchFamily="2" charset="0"/>
                <a:cs typeface="Arial"/>
                <a:sym typeface="Arial"/>
              </a:rPr>
              <a:t>điểm</a:t>
            </a:r>
            <a:r>
              <a:rPr lang="en-US" sz="3200" kern="0">
                <a:solidFill>
                  <a:srgbClr val="FD5F54"/>
                </a:solidFill>
                <a:latin typeface="Pacifico" panose="00000500000000000000" pitchFamily="2" charset="0"/>
                <a:cs typeface="Arial"/>
                <a:sym typeface="Arial"/>
              </a:rPr>
              <a:t>: Mái ấm gia đình</a:t>
            </a:r>
            <a:endParaRPr lang="en-US" sz="3200" kern="0" dirty="0">
              <a:solidFill>
                <a:srgbClr val="FD5F54"/>
              </a:solidFill>
              <a:latin typeface="Pacifico" panose="00000500000000000000" pitchFamily="2" charset="0"/>
              <a:cs typeface="Arial"/>
              <a:sym typeface="Arial"/>
            </a:endParaRPr>
          </a:p>
        </p:txBody>
      </p:sp>
      <p:sp>
        <p:nvSpPr>
          <p:cNvPr id="15" name="TextBox 14">
            <a:extLst>
              <a:ext uri="{FF2B5EF4-FFF2-40B4-BE49-F238E27FC236}">
                <a16:creationId xmlns:a16="http://schemas.microsoft.com/office/drawing/2014/main" id="{FD0EAFA9-3B52-4A82-8D5A-88D85D0BCBAF}"/>
              </a:ext>
            </a:extLst>
          </p:cNvPr>
          <p:cNvSpPr txBox="1"/>
          <p:nvPr/>
        </p:nvSpPr>
        <p:spPr>
          <a:xfrm>
            <a:off x="7027458" y="3467981"/>
            <a:ext cx="2798930" cy="553998"/>
          </a:xfrm>
          <a:prstGeom prst="rect">
            <a:avLst/>
          </a:prstGeom>
          <a:noFill/>
        </p:spPr>
        <p:txBody>
          <a:bodyPr wrap="square" rtlCol="0">
            <a:spAutoFit/>
          </a:bodyPr>
          <a:lstStyle/>
          <a:p>
            <a:pPr algn="ctr">
              <a:buClr>
                <a:srgbClr val="000000"/>
              </a:buClr>
              <a:buFont typeface="Arial"/>
              <a:buNone/>
            </a:pPr>
            <a:r>
              <a:rPr lang="en-US" sz="3000" kern="0" err="1">
                <a:solidFill>
                  <a:srgbClr val="01BD57"/>
                </a:solidFill>
                <a:latin typeface="Coiny" panose="02000903060500060000" pitchFamily="2" charset="0"/>
                <a:cs typeface="Arial"/>
                <a:sym typeface="Arial"/>
              </a:rPr>
              <a:t>Bài</a:t>
            </a:r>
            <a:r>
              <a:rPr lang="en-US" sz="3000" kern="0">
                <a:solidFill>
                  <a:srgbClr val="01BD57"/>
                </a:solidFill>
                <a:latin typeface="Coiny" panose="02000903060500060000" pitchFamily="2" charset="0"/>
                <a:cs typeface="Arial"/>
                <a:sym typeface="Arial"/>
              </a:rPr>
              <a:t> 2 </a:t>
            </a:r>
            <a:r>
              <a:rPr lang="en-US" sz="3000" kern="0" dirty="0">
                <a:solidFill>
                  <a:srgbClr val="01BD57"/>
                </a:solidFill>
                <a:latin typeface="Coiny" panose="02000903060500060000" pitchFamily="2" charset="0"/>
                <a:cs typeface="Arial"/>
                <a:sym typeface="Arial"/>
              </a:rPr>
              <a:t>– </a:t>
            </a:r>
            <a:r>
              <a:rPr lang="en-US" sz="3000" kern="0" dirty="0" err="1">
                <a:solidFill>
                  <a:srgbClr val="01BD57"/>
                </a:solidFill>
                <a:latin typeface="Coiny" panose="02000903060500060000" pitchFamily="2" charset="0"/>
                <a:cs typeface="Arial"/>
                <a:sym typeface="Arial"/>
              </a:rPr>
              <a:t>Tiết</a:t>
            </a:r>
            <a:r>
              <a:rPr lang="en-US" sz="3000" kern="0" dirty="0">
                <a:solidFill>
                  <a:srgbClr val="01BD57"/>
                </a:solidFill>
                <a:latin typeface="Coiny" panose="02000903060500060000" pitchFamily="2" charset="0"/>
                <a:cs typeface="Arial"/>
                <a:sym typeface="Arial"/>
              </a:rPr>
              <a:t> 3</a:t>
            </a:r>
          </a:p>
        </p:txBody>
      </p:sp>
      <p:sp>
        <p:nvSpPr>
          <p:cNvPr id="16" name="TextBox 15">
            <a:extLst>
              <a:ext uri="{FF2B5EF4-FFF2-40B4-BE49-F238E27FC236}">
                <a16:creationId xmlns:a16="http://schemas.microsoft.com/office/drawing/2014/main" id="{336E5F85-E2DD-4F99-BCBF-BCFC5209BAFE}"/>
              </a:ext>
            </a:extLst>
          </p:cNvPr>
          <p:cNvSpPr txBox="1"/>
          <p:nvPr/>
        </p:nvSpPr>
        <p:spPr>
          <a:xfrm>
            <a:off x="6095998" y="1464658"/>
            <a:ext cx="4661854" cy="477054"/>
          </a:xfrm>
          <a:prstGeom prst="rect">
            <a:avLst/>
          </a:prstGeom>
          <a:noFill/>
        </p:spPr>
        <p:txBody>
          <a:bodyPr wrap="none" rtlCol="0">
            <a:spAutoFit/>
          </a:bodyPr>
          <a:lstStyle/>
          <a:p>
            <a:r>
              <a:rPr lang="vi-VN" sz="2500" dirty="0" err="1">
                <a:solidFill>
                  <a:srgbClr val="0F4AB5"/>
                </a:solidFill>
                <a:latin typeface="Coiny" panose="02000903060500060000" pitchFamily="2" charset="0"/>
              </a:rPr>
              <a:t>Thứ</a:t>
            </a:r>
            <a:r>
              <a:rPr lang="vi-VN" sz="2500" dirty="0">
                <a:solidFill>
                  <a:srgbClr val="0F4AB5"/>
                </a:solidFill>
                <a:latin typeface="Coiny" panose="02000903060500060000" pitchFamily="2" charset="0"/>
              </a:rPr>
              <a:t>… </a:t>
            </a:r>
            <a:r>
              <a:rPr lang="vi-VN" sz="2500" dirty="0" err="1">
                <a:solidFill>
                  <a:srgbClr val="0F4AB5"/>
                </a:solidFill>
                <a:latin typeface="Coiny" panose="02000903060500060000" pitchFamily="2" charset="0"/>
              </a:rPr>
              <a:t>ngày</a:t>
            </a:r>
            <a:r>
              <a:rPr lang="vi-VN" sz="2500" dirty="0">
                <a:solidFill>
                  <a:srgbClr val="0F4AB5"/>
                </a:solidFill>
                <a:latin typeface="Coiny" panose="02000903060500060000" pitchFamily="2" charset="0"/>
              </a:rPr>
              <a:t>… </a:t>
            </a:r>
            <a:r>
              <a:rPr lang="vi-VN" sz="2500" dirty="0" err="1">
                <a:solidFill>
                  <a:srgbClr val="0F4AB5"/>
                </a:solidFill>
                <a:latin typeface="Coiny" panose="02000903060500060000" pitchFamily="2" charset="0"/>
              </a:rPr>
              <a:t>tháng</a:t>
            </a:r>
            <a:r>
              <a:rPr lang="vi-VN" sz="2500" dirty="0">
                <a:solidFill>
                  <a:srgbClr val="0F4AB5"/>
                </a:solidFill>
                <a:latin typeface="Coiny" panose="02000903060500060000" pitchFamily="2" charset="0"/>
              </a:rPr>
              <a:t>… năm…</a:t>
            </a:r>
            <a:endParaRPr lang="en-US" sz="2500" dirty="0">
              <a:solidFill>
                <a:srgbClr val="0F4AB5"/>
              </a:solidFill>
              <a:latin typeface="Coiny" panose="02000903060500060000" pitchFamily="2" charset="0"/>
            </a:endParaRPr>
          </a:p>
        </p:txBody>
      </p:sp>
      <p:sp>
        <p:nvSpPr>
          <p:cNvPr id="21" name="TextBox 20">
            <a:extLst>
              <a:ext uri="{FF2B5EF4-FFF2-40B4-BE49-F238E27FC236}">
                <a16:creationId xmlns:a16="http://schemas.microsoft.com/office/drawing/2014/main" id="{927FA626-3876-4278-A40E-2A8048CA3884}"/>
              </a:ext>
            </a:extLst>
          </p:cNvPr>
          <p:cNvSpPr txBox="1"/>
          <p:nvPr/>
        </p:nvSpPr>
        <p:spPr>
          <a:xfrm>
            <a:off x="6243002" y="4054994"/>
            <a:ext cx="4514850" cy="923330"/>
          </a:xfrm>
          <a:prstGeom prst="rect">
            <a:avLst/>
          </a:prstGeom>
          <a:noFill/>
        </p:spPr>
        <p:txBody>
          <a:bodyPr wrap="square" rtlCol="0">
            <a:spAutoFit/>
          </a:bodyPr>
          <a:lstStyle/>
          <a:p>
            <a:pPr algn="ctr">
              <a:buClr>
                <a:srgbClr val="000000"/>
              </a:buClr>
              <a:buFont typeface="Arial"/>
              <a:buNone/>
            </a:pPr>
            <a:r>
              <a:rPr lang="en-US" sz="5400" kern="0">
                <a:solidFill>
                  <a:srgbClr val="FF0066"/>
                </a:solidFill>
                <a:latin typeface="SVN-Carington" panose="02040603050506020204" pitchFamily="18" charset="0"/>
                <a:cs typeface="Arial"/>
                <a:sym typeface="Arial"/>
              </a:rPr>
              <a:t>Nói và nghe</a:t>
            </a:r>
            <a:endParaRPr lang="en-US" sz="5400" kern="0" dirty="0">
              <a:solidFill>
                <a:srgbClr val="FF0066"/>
              </a:solidFill>
              <a:latin typeface="SVN-Carington" panose="02040603050506020204" pitchFamily="18" charset="0"/>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750"/>
                                        <p:tgtEl>
                                          <p:spTgt spid="3"/>
                                        </p:tgtEl>
                                      </p:cBhvr>
                                    </p:animEffect>
                                  </p:childTnLst>
                                </p:cTn>
                              </p:par>
                            </p:childTnLst>
                          </p:cTn>
                        </p:par>
                        <p:par>
                          <p:cTn id="8" fill="hold">
                            <p:stCondLst>
                              <p:cond delay="75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par>
                          <p:cTn id="16" fill="hold">
                            <p:stCondLst>
                              <p:cond delay="2150"/>
                            </p:stCondLst>
                            <p:childTnLst>
                              <p:par>
                                <p:cTn id="17" presetID="16" presetClass="entr" presetSubtype="37"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par>
                          <p:cTn id="20" fill="hold">
                            <p:stCondLst>
                              <p:cond delay="2650"/>
                            </p:stCondLst>
                            <p:childTnLst>
                              <p:par>
                                <p:cTn id="21" presetID="47"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3150"/>
                            </p:stCondLst>
                            <p:childTnLst>
                              <p:par>
                                <p:cTn id="27" presetID="14" presetClass="entr" presetSubtype="1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par>
                          <p:cTn id="30" fill="hold">
                            <p:stCondLst>
                              <p:cond delay="365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980F7-516D-4495-8DF9-AB109402E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236" y="426332"/>
            <a:ext cx="8392764" cy="3699969"/>
          </a:xfrm>
          <a:prstGeom prst="rect">
            <a:avLst/>
          </a:prstGeom>
        </p:spPr>
      </p:pic>
      <p:sp>
        <p:nvSpPr>
          <p:cNvPr id="5" name="TextBox 4">
            <a:extLst>
              <a:ext uri="{FF2B5EF4-FFF2-40B4-BE49-F238E27FC236}">
                <a16:creationId xmlns:a16="http://schemas.microsoft.com/office/drawing/2014/main" id="{9B0CD9DC-6749-4DDA-8247-09F64CF7138E}"/>
              </a:ext>
            </a:extLst>
          </p:cNvPr>
          <p:cNvSpPr txBox="1"/>
          <p:nvPr/>
        </p:nvSpPr>
        <p:spPr>
          <a:xfrm>
            <a:off x="1981200" y="3929360"/>
            <a:ext cx="10477500" cy="1754326"/>
          </a:xfrm>
          <a:prstGeom prst="rect">
            <a:avLst/>
          </a:prstGeom>
          <a:noFill/>
        </p:spPr>
        <p:txBody>
          <a:bodyPr wrap="square">
            <a:spAutoFit/>
          </a:bodyPr>
          <a:lstStyle/>
          <a:p>
            <a:r>
              <a:rPr lang="en-US" sz="3600">
                <a:latin typeface="Arial" panose="020B0604020202020204" pitchFamily="34" charset="0"/>
                <a:cs typeface="Arial" panose="020B0604020202020204" pitchFamily="34" charset="0"/>
              </a:rPr>
              <a:t>a. Hai bạn nói về nhân vật nào?</a:t>
            </a:r>
          </a:p>
          <a:p>
            <a:r>
              <a:rPr lang="en-US" sz="3600">
                <a:latin typeface="Arial" panose="020B0604020202020204" pitchFamily="34" charset="0"/>
                <a:cs typeface="Arial" panose="020B0604020202020204" pitchFamily="34" charset="0"/>
              </a:rPr>
              <a:t>b. Nhờ đâu các bạn biết nhân vật đó?</a:t>
            </a:r>
          </a:p>
          <a:p>
            <a:r>
              <a:rPr lang="en-US" sz="3600">
                <a:latin typeface="Arial" panose="020B0604020202020204" pitchFamily="34" charset="0"/>
                <a:cs typeface="Arial" panose="020B0604020202020204" pitchFamily="34" charset="0"/>
              </a:rPr>
              <a:t>c. Nhân vật đó có những đặc điểm gì?</a:t>
            </a:r>
          </a:p>
        </p:txBody>
      </p:sp>
      <p:sp>
        <p:nvSpPr>
          <p:cNvPr id="6" name="TextBox 7">
            <a:extLst>
              <a:ext uri="{FF2B5EF4-FFF2-40B4-BE49-F238E27FC236}">
                <a16:creationId xmlns:a16="http://schemas.microsoft.com/office/drawing/2014/main" id="{B80323C8-74E6-41D3-8525-E08591AF749A}"/>
              </a:ext>
            </a:extLst>
          </p:cNvPr>
          <p:cNvSpPr txBox="1">
            <a:spLocks noChangeArrowheads="1"/>
          </p:cNvSpPr>
          <p:nvPr/>
        </p:nvSpPr>
        <p:spPr bwMode="auto">
          <a:xfrm>
            <a:off x="5584112" y="3798617"/>
            <a:ext cx="1234386" cy="54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800" eaLnBrk="1" hangingPunct="1"/>
            <a:endParaRPr lang="zh-CN" altLang="en-US" sz="1200" b="1" dirty="0">
              <a:solidFill>
                <a:prstClr val="black"/>
              </a:solidFill>
              <a:latin typeface="方正清刻本悦宋简体" panose="02000000000000000000" pitchFamily="2" charset="-122"/>
              <a:ea typeface="方正清刻本悦宋简体" panose="02000000000000000000" pitchFamily="2" charset="-122"/>
            </a:endParaRPr>
          </a:p>
        </p:txBody>
      </p:sp>
      <p:pic>
        <p:nvPicPr>
          <p:cNvPr id="12" name="图片 1" descr="7">
            <a:extLst>
              <a:ext uri="{FF2B5EF4-FFF2-40B4-BE49-F238E27FC236}">
                <a16:creationId xmlns:a16="http://schemas.microsoft.com/office/drawing/2014/main" id="{11A90776-35F0-4BBF-9774-75BD3951C47F}"/>
              </a:ext>
            </a:extLst>
          </p:cNvPr>
          <p:cNvPicPr>
            <a:picLocks noChangeAspect="1"/>
          </p:cNvPicPr>
          <p:nvPr/>
        </p:nvPicPr>
        <p:blipFill>
          <a:blip r:embed="rId3"/>
          <a:stretch>
            <a:fillRect/>
          </a:stretch>
        </p:blipFill>
        <p:spPr>
          <a:xfrm>
            <a:off x="0" y="5486400"/>
            <a:ext cx="12039600" cy="1310182"/>
          </a:xfrm>
          <a:prstGeom prst="rect">
            <a:avLst/>
          </a:prstGeom>
        </p:spPr>
      </p:pic>
      <p:pic>
        <p:nvPicPr>
          <p:cNvPr id="3" name="Picture 2">
            <a:extLst>
              <a:ext uri="{FF2B5EF4-FFF2-40B4-BE49-F238E27FC236}">
                <a16:creationId xmlns:a16="http://schemas.microsoft.com/office/drawing/2014/main" id="{6D101150-6BAB-4F8C-A55E-DBE385D8F6A2}"/>
              </a:ext>
            </a:extLst>
          </p:cNvPr>
          <p:cNvPicPr>
            <a:picLocks noChangeAspect="1"/>
          </p:cNvPicPr>
          <p:nvPr/>
        </p:nvPicPr>
        <p:blipFill>
          <a:blip r:embed="rId4"/>
          <a:stretch>
            <a:fillRect/>
          </a:stretch>
        </p:blipFill>
        <p:spPr>
          <a:xfrm>
            <a:off x="-368972" y="1613923"/>
            <a:ext cx="3785944" cy="2405081"/>
          </a:xfrm>
          <a:prstGeom prst="rect">
            <a:avLst/>
          </a:prstGeom>
        </p:spPr>
      </p:pic>
    </p:spTree>
    <p:extLst>
      <p:ext uri="{BB962C8B-B14F-4D97-AF65-F5344CB8AC3E}">
        <p14:creationId xmlns:p14="http://schemas.microsoft.com/office/powerpoint/2010/main" val="3352810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par>
                          <p:cTn id="18" fill="hold">
                            <p:stCondLst>
                              <p:cond delay="5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6"/>
                                        </p:tgtEl>
                                        <p:attrNameLst>
                                          <p:attrName>style.visibility</p:attrName>
                                        </p:attrNameLst>
                                      </p:cBhvr>
                                      <p:to>
                                        <p:strVal val="visible"/>
                                      </p:to>
                                    </p:set>
                                    <p:anim calcmode="lin" valueType="num">
                                      <p:cBhvr>
                                        <p:cTn id="21" dur="300" fill="hold"/>
                                        <p:tgtEl>
                                          <p:spTgt spid="6"/>
                                        </p:tgtEl>
                                        <p:attrNameLst>
                                          <p:attrName>ppt_w</p:attrName>
                                        </p:attrNameLst>
                                      </p:cBhvr>
                                      <p:tavLst>
                                        <p:tav tm="0">
                                          <p:val>
                                            <p:fltVal val="0"/>
                                          </p:val>
                                        </p:tav>
                                        <p:tav tm="100000">
                                          <p:val>
                                            <p:strVal val="#ppt_w"/>
                                          </p:val>
                                        </p:tav>
                                      </p:tavLst>
                                    </p:anim>
                                    <p:anim calcmode="lin" valueType="num">
                                      <p:cBhvr>
                                        <p:cTn id="22" dur="300" fill="hold"/>
                                        <p:tgtEl>
                                          <p:spTgt spid="6"/>
                                        </p:tgtEl>
                                        <p:attrNameLst>
                                          <p:attrName>ppt_h</p:attrName>
                                        </p:attrNameLst>
                                      </p:cBhvr>
                                      <p:tavLst>
                                        <p:tav tm="0">
                                          <p:val>
                                            <p:fltVal val="0"/>
                                          </p:val>
                                        </p:tav>
                                        <p:tav tm="100000">
                                          <p:val>
                                            <p:strVal val="#ppt_h"/>
                                          </p:val>
                                        </p:tav>
                                      </p:tavLst>
                                    </p:anim>
                                    <p:anim calcmode="lin" valueType="num">
                                      <p:cBhvr>
                                        <p:cTn id="23" dur="300" fill="hold"/>
                                        <p:tgtEl>
                                          <p:spTgt spid="6"/>
                                        </p:tgtEl>
                                        <p:attrNameLst>
                                          <p:attrName>style.rotation</p:attrName>
                                        </p:attrNameLst>
                                      </p:cBhvr>
                                      <p:tavLst>
                                        <p:tav tm="0">
                                          <p:val>
                                            <p:fltVal val="90"/>
                                          </p:val>
                                        </p:tav>
                                        <p:tav tm="100000">
                                          <p:val>
                                            <p:fltVal val="0"/>
                                          </p:val>
                                        </p:tav>
                                      </p:tavLst>
                                    </p:anim>
                                    <p:animEffect transition="in" filter="fade">
                                      <p:cBhvr>
                                        <p:cTn id="24"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980F7-516D-4495-8DF9-AB109402E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236" y="426332"/>
            <a:ext cx="8392764" cy="3699969"/>
          </a:xfrm>
          <a:prstGeom prst="rect">
            <a:avLst/>
          </a:prstGeom>
        </p:spPr>
      </p:pic>
      <p:sp>
        <p:nvSpPr>
          <p:cNvPr id="5" name="TextBox 4">
            <a:extLst>
              <a:ext uri="{FF2B5EF4-FFF2-40B4-BE49-F238E27FC236}">
                <a16:creationId xmlns:a16="http://schemas.microsoft.com/office/drawing/2014/main" id="{9B0CD9DC-6749-4DDA-8247-09F64CF7138E}"/>
              </a:ext>
            </a:extLst>
          </p:cNvPr>
          <p:cNvSpPr txBox="1"/>
          <p:nvPr/>
        </p:nvSpPr>
        <p:spPr>
          <a:xfrm>
            <a:off x="2275236" y="3803135"/>
            <a:ext cx="104775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Hai bạn nói về nhân vật nào?</a:t>
            </a:r>
          </a:p>
        </p:txBody>
      </p:sp>
      <p:sp>
        <p:nvSpPr>
          <p:cNvPr id="4" name="TextBox 3">
            <a:extLst>
              <a:ext uri="{FF2B5EF4-FFF2-40B4-BE49-F238E27FC236}">
                <a16:creationId xmlns:a16="http://schemas.microsoft.com/office/drawing/2014/main" id="{B63D678F-3811-4BD5-B9B2-80D7E516125F}"/>
              </a:ext>
            </a:extLst>
          </p:cNvPr>
          <p:cNvSpPr txBox="1"/>
          <p:nvPr/>
        </p:nvSpPr>
        <p:spPr>
          <a:xfrm>
            <a:off x="2781300" y="4658931"/>
            <a:ext cx="10477500" cy="646331"/>
          </a:xfrm>
          <a:prstGeom prst="rect">
            <a:avLst/>
          </a:prstGeom>
          <a:noFill/>
        </p:spPr>
        <p:txBody>
          <a:bodyPr wrap="square">
            <a:spAutoFit/>
          </a:bodyPr>
          <a:lstStyle/>
          <a:p>
            <a:pPr lvl="0"/>
            <a:r>
              <a:rPr lang="en-US" sz="3600">
                <a:solidFill>
                  <a:srgbClr val="0066CC"/>
                </a:solidFill>
                <a:latin typeface="Arial" panose="020B0604020202020204" pitchFamily="34" charset="0"/>
                <a:cs typeface="Arial" panose="020B0604020202020204" pitchFamily="34" charset="0"/>
              </a:rPr>
              <a:t>Hai bạn nói về ốc sên</a:t>
            </a:r>
            <a:endParaRPr kumimoji="0" lang="en-US" sz="3600" b="0" i="0" u="none" strike="noStrike" kern="1200" cap="none" spc="0" normalizeH="0" baseline="0" noProof="0">
              <a:ln>
                <a:noFill/>
              </a:ln>
              <a:solidFill>
                <a:srgbClr val="0066CC"/>
              </a:solidFill>
              <a:effectLst/>
              <a:uLnTx/>
              <a:uFillTx/>
              <a:latin typeface="Arial" panose="020B0604020202020204" pitchFamily="34" charset="0"/>
              <a:cs typeface="Arial" panose="020B0604020202020204" pitchFamily="34" charset="0"/>
            </a:endParaRPr>
          </a:p>
        </p:txBody>
      </p:sp>
      <p:pic>
        <p:nvPicPr>
          <p:cNvPr id="6" name="Hình ảnh 3" descr="Ảnh có chứa đồ họa véc-tơ&#10;&#10;Mô tả được tạo tự động">
            <a:extLst>
              <a:ext uri="{FF2B5EF4-FFF2-40B4-BE49-F238E27FC236}">
                <a16:creationId xmlns:a16="http://schemas.microsoft.com/office/drawing/2014/main" id="{A66D4F60-B450-4CFA-B825-A661A7FC5F09}"/>
              </a:ext>
            </a:extLst>
          </p:cNvPr>
          <p:cNvPicPr>
            <a:picLocks noChangeAspect="1"/>
          </p:cNvPicPr>
          <p:nvPr/>
        </p:nvPicPr>
        <p:blipFill rotWithShape="1">
          <a:blip r:embed="rId3"/>
          <a:srcRect l="14564" t="52548" r="71410" b="3137"/>
          <a:stretch/>
        </p:blipFill>
        <p:spPr>
          <a:xfrm>
            <a:off x="1750128" y="3593670"/>
            <a:ext cx="525108" cy="855796"/>
          </a:xfrm>
          <a:prstGeom prst="ellipse">
            <a:avLst/>
          </a:prstGeom>
        </p:spPr>
      </p:pic>
      <p:sp>
        <p:nvSpPr>
          <p:cNvPr id="7" name="Mũi tên: Phải 4">
            <a:extLst>
              <a:ext uri="{FF2B5EF4-FFF2-40B4-BE49-F238E27FC236}">
                <a16:creationId xmlns:a16="http://schemas.microsoft.com/office/drawing/2014/main" id="{9F358F2F-5F3D-4B39-8F44-171A0D92351E}"/>
              </a:ext>
            </a:extLst>
          </p:cNvPr>
          <p:cNvSpPr/>
          <p:nvPr/>
        </p:nvSpPr>
        <p:spPr>
          <a:xfrm>
            <a:off x="1976078" y="4822792"/>
            <a:ext cx="805222" cy="482470"/>
          </a:xfrm>
          <a:prstGeom prst="rightArrow">
            <a:avLst>
              <a:gd name="adj1" fmla="val 66599"/>
              <a:gd name="adj2" fmla="val 121930"/>
            </a:avLst>
          </a:prstGeom>
          <a:solidFill>
            <a:srgbClr val="FFA3A3"/>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30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980F7-516D-4495-8DF9-AB109402E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236" y="426332"/>
            <a:ext cx="8392764" cy="3699969"/>
          </a:xfrm>
          <a:prstGeom prst="rect">
            <a:avLst/>
          </a:prstGeom>
        </p:spPr>
      </p:pic>
      <p:sp>
        <p:nvSpPr>
          <p:cNvPr id="5" name="TextBox 4">
            <a:extLst>
              <a:ext uri="{FF2B5EF4-FFF2-40B4-BE49-F238E27FC236}">
                <a16:creationId xmlns:a16="http://schemas.microsoft.com/office/drawing/2014/main" id="{9B0CD9DC-6749-4DDA-8247-09F64CF7138E}"/>
              </a:ext>
            </a:extLst>
          </p:cNvPr>
          <p:cNvSpPr txBox="1"/>
          <p:nvPr/>
        </p:nvSpPr>
        <p:spPr>
          <a:xfrm>
            <a:off x="2275236" y="3803135"/>
            <a:ext cx="10477500" cy="646331"/>
          </a:xfrm>
          <a:prstGeom prst="rect">
            <a:avLst/>
          </a:prstGeom>
          <a:noFill/>
        </p:spPr>
        <p:txBody>
          <a:bodyPr wrap="square">
            <a:spAutoFit/>
          </a:bodyPr>
          <a:lstStyle/>
          <a:p>
            <a:pPr lvl="0"/>
            <a:r>
              <a:rPr lang="en-US" sz="3600">
                <a:solidFill>
                  <a:prstClr val="black"/>
                </a:solidFill>
                <a:latin typeface="Arial" panose="020B0604020202020204" pitchFamily="34" charset="0"/>
                <a:cs typeface="Arial" panose="020B0604020202020204" pitchFamily="34" charset="0"/>
              </a:rPr>
              <a:t>b. Nhờ đâu các bạn biết nhân vật đó?</a:t>
            </a:r>
          </a:p>
        </p:txBody>
      </p:sp>
      <p:sp>
        <p:nvSpPr>
          <p:cNvPr id="4" name="TextBox 3">
            <a:extLst>
              <a:ext uri="{FF2B5EF4-FFF2-40B4-BE49-F238E27FC236}">
                <a16:creationId xmlns:a16="http://schemas.microsoft.com/office/drawing/2014/main" id="{B63D678F-3811-4BD5-B9B2-80D7E516125F}"/>
              </a:ext>
            </a:extLst>
          </p:cNvPr>
          <p:cNvSpPr txBox="1"/>
          <p:nvPr/>
        </p:nvSpPr>
        <p:spPr>
          <a:xfrm>
            <a:off x="2781300" y="4658931"/>
            <a:ext cx="8382000" cy="1200329"/>
          </a:xfrm>
          <a:prstGeom prst="rect">
            <a:avLst/>
          </a:prstGeom>
          <a:noFill/>
        </p:spPr>
        <p:txBody>
          <a:bodyPr wrap="square">
            <a:spAutoFit/>
          </a:bodyPr>
          <a:lstStyle/>
          <a:p>
            <a:pPr lvl="0"/>
            <a:r>
              <a:rPr lang="en-US" sz="3600">
                <a:solidFill>
                  <a:srgbClr val="0066CC"/>
                </a:solidFill>
                <a:latin typeface="Arial" panose="020B0604020202020204" pitchFamily="34" charset="0"/>
                <a:cs typeface="Arial" panose="020B0604020202020204" pitchFamily="34" charset="0"/>
              </a:rPr>
              <a:t>Nhờ xem phim hoạt hình Chú ốc sên bay  nên các bạn biết nhân vật đó.</a:t>
            </a:r>
          </a:p>
        </p:txBody>
      </p:sp>
      <p:pic>
        <p:nvPicPr>
          <p:cNvPr id="6" name="Hình ảnh 3" descr="Ảnh có chứa đồ họa véc-tơ&#10;&#10;Mô tả được tạo tự động">
            <a:extLst>
              <a:ext uri="{FF2B5EF4-FFF2-40B4-BE49-F238E27FC236}">
                <a16:creationId xmlns:a16="http://schemas.microsoft.com/office/drawing/2014/main" id="{A66D4F60-B450-4CFA-B825-A661A7FC5F09}"/>
              </a:ext>
            </a:extLst>
          </p:cNvPr>
          <p:cNvPicPr>
            <a:picLocks noChangeAspect="1"/>
          </p:cNvPicPr>
          <p:nvPr/>
        </p:nvPicPr>
        <p:blipFill rotWithShape="1">
          <a:blip r:embed="rId3"/>
          <a:srcRect l="14564" t="52548" r="71410" b="3137"/>
          <a:stretch/>
        </p:blipFill>
        <p:spPr>
          <a:xfrm>
            <a:off x="1750128" y="3593670"/>
            <a:ext cx="525108" cy="855796"/>
          </a:xfrm>
          <a:prstGeom prst="ellipse">
            <a:avLst/>
          </a:prstGeom>
        </p:spPr>
      </p:pic>
      <p:sp>
        <p:nvSpPr>
          <p:cNvPr id="7" name="Mũi tên: Phải 4">
            <a:extLst>
              <a:ext uri="{FF2B5EF4-FFF2-40B4-BE49-F238E27FC236}">
                <a16:creationId xmlns:a16="http://schemas.microsoft.com/office/drawing/2014/main" id="{9F358F2F-5F3D-4B39-8F44-171A0D92351E}"/>
              </a:ext>
            </a:extLst>
          </p:cNvPr>
          <p:cNvSpPr/>
          <p:nvPr/>
        </p:nvSpPr>
        <p:spPr>
          <a:xfrm>
            <a:off x="1976078" y="4822792"/>
            <a:ext cx="805222" cy="482470"/>
          </a:xfrm>
          <a:prstGeom prst="rightArrow">
            <a:avLst>
              <a:gd name="adj1" fmla="val 66599"/>
              <a:gd name="adj2" fmla="val 121930"/>
            </a:avLst>
          </a:prstGeom>
          <a:solidFill>
            <a:srgbClr val="FFA3A3"/>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9126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980F7-516D-4495-8DF9-AB109402E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236" y="426332"/>
            <a:ext cx="8392764" cy="3699969"/>
          </a:xfrm>
          <a:prstGeom prst="rect">
            <a:avLst/>
          </a:prstGeom>
        </p:spPr>
      </p:pic>
      <p:sp>
        <p:nvSpPr>
          <p:cNvPr id="5" name="TextBox 4">
            <a:extLst>
              <a:ext uri="{FF2B5EF4-FFF2-40B4-BE49-F238E27FC236}">
                <a16:creationId xmlns:a16="http://schemas.microsoft.com/office/drawing/2014/main" id="{9B0CD9DC-6749-4DDA-8247-09F64CF7138E}"/>
              </a:ext>
            </a:extLst>
          </p:cNvPr>
          <p:cNvSpPr txBox="1"/>
          <p:nvPr/>
        </p:nvSpPr>
        <p:spPr>
          <a:xfrm>
            <a:off x="2275236" y="3803135"/>
            <a:ext cx="104775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 Nhân vật đó có những đặc điểm gì?</a:t>
            </a:r>
          </a:p>
        </p:txBody>
      </p:sp>
      <p:sp>
        <p:nvSpPr>
          <p:cNvPr id="4" name="TextBox 3">
            <a:extLst>
              <a:ext uri="{FF2B5EF4-FFF2-40B4-BE49-F238E27FC236}">
                <a16:creationId xmlns:a16="http://schemas.microsoft.com/office/drawing/2014/main" id="{B63D678F-3811-4BD5-B9B2-80D7E516125F}"/>
              </a:ext>
            </a:extLst>
          </p:cNvPr>
          <p:cNvSpPr txBox="1"/>
          <p:nvPr/>
        </p:nvSpPr>
        <p:spPr>
          <a:xfrm>
            <a:off x="2781300" y="4449466"/>
            <a:ext cx="8382000" cy="2862322"/>
          </a:xfrm>
          <a:prstGeom prst="rect">
            <a:avLst/>
          </a:prstGeom>
          <a:noFill/>
        </p:spPr>
        <p:txBody>
          <a:bodyPr wrap="square">
            <a:spAutoFit/>
          </a:bodyPr>
          <a:lstStyle/>
          <a:p>
            <a:pPr lvl="0"/>
            <a:r>
              <a:rPr lang="vi-VN" sz="3600">
                <a:solidFill>
                  <a:srgbClr val="0066CC"/>
                </a:solidFill>
                <a:cs typeface="Arial" panose="020B0604020202020204" pitchFamily="34" charset="0"/>
              </a:rPr>
              <a:t>Nhân vật đó có những đặc điểm: </a:t>
            </a:r>
            <a:endParaRPr lang="en-US" sz="3600">
              <a:solidFill>
                <a:srgbClr val="0066CC"/>
              </a:solidFill>
              <a:cs typeface="Arial" panose="020B0604020202020204" pitchFamily="34" charset="0"/>
            </a:endParaRPr>
          </a:p>
          <a:p>
            <a:pPr lvl="0"/>
            <a:r>
              <a:rPr lang="vi-VN" sz="3600" i="1">
                <a:solidFill>
                  <a:srgbClr val="0066CC"/>
                </a:solidFill>
                <a:cs typeface="Arial" panose="020B0604020202020204" pitchFamily="34" charset="0"/>
              </a:rPr>
              <a:t>dễ thương, khao khát được bay đi khắp nơi để khám phá thế giới.</a:t>
            </a:r>
          </a:p>
          <a:p>
            <a:pPr lvl="0"/>
            <a:endParaRPr lang="vi-VN" sz="3600">
              <a:solidFill>
                <a:srgbClr val="0066CC"/>
              </a:solidFill>
              <a:cs typeface="Arial" panose="020B0604020202020204" pitchFamily="34" charset="0"/>
            </a:endParaRPr>
          </a:p>
          <a:p>
            <a:pPr lvl="0"/>
            <a:endParaRPr lang="vi-VN" sz="3600">
              <a:solidFill>
                <a:srgbClr val="0066CC"/>
              </a:solidFill>
              <a:cs typeface="Arial" panose="020B0604020202020204" pitchFamily="34" charset="0"/>
            </a:endParaRPr>
          </a:p>
        </p:txBody>
      </p:sp>
      <p:pic>
        <p:nvPicPr>
          <p:cNvPr id="6" name="Hình ảnh 3" descr="Ảnh có chứa đồ họa véc-tơ&#10;&#10;Mô tả được tạo tự động">
            <a:extLst>
              <a:ext uri="{FF2B5EF4-FFF2-40B4-BE49-F238E27FC236}">
                <a16:creationId xmlns:a16="http://schemas.microsoft.com/office/drawing/2014/main" id="{A66D4F60-B450-4CFA-B825-A661A7FC5F09}"/>
              </a:ext>
            </a:extLst>
          </p:cNvPr>
          <p:cNvPicPr>
            <a:picLocks noChangeAspect="1"/>
          </p:cNvPicPr>
          <p:nvPr/>
        </p:nvPicPr>
        <p:blipFill rotWithShape="1">
          <a:blip r:embed="rId3"/>
          <a:srcRect l="14564" t="52548" r="71410" b="3137"/>
          <a:stretch/>
        </p:blipFill>
        <p:spPr>
          <a:xfrm>
            <a:off x="1750128" y="3593670"/>
            <a:ext cx="525108" cy="855796"/>
          </a:xfrm>
          <a:prstGeom prst="ellipse">
            <a:avLst/>
          </a:prstGeom>
        </p:spPr>
      </p:pic>
      <p:sp>
        <p:nvSpPr>
          <p:cNvPr id="7" name="Mũi tên: Phải 4">
            <a:extLst>
              <a:ext uri="{FF2B5EF4-FFF2-40B4-BE49-F238E27FC236}">
                <a16:creationId xmlns:a16="http://schemas.microsoft.com/office/drawing/2014/main" id="{9F358F2F-5F3D-4B39-8F44-171A0D92351E}"/>
              </a:ext>
            </a:extLst>
          </p:cNvPr>
          <p:cNvSpPr/>
          <p:nvPr/>
        </p:nvSpPr>
        <p:spPr>
          <a:xfrm>
            <a:off x="1976078" y="4822792"/>
            <a:ext cx="805222" cy="482470"/>
          </a:xfrm>
          <a:prstGeom prst="rightArrow">
            <a:avLst>
              <a:gd name="adj1" fmla="val 66599"/>
              <a:gd name="adj2" fmla="val 121930"/>
            </a:avLst>
          </a:prstGeom>
          <a:solidFill>
            <a:srgbClr val="FFA3A3"/>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02573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0CD9DC-6749-4DDA-8247-09F64CF7138E}"/>
              </a:ext>
            </a:extLst>
          </p:cNvPr>
          <p:cNvSpPr txBox="1"/>
          <p:nvPr/>
        </p:nvSpPr>
        <p:spPr>
          <a:xfrm>
            <a:off x="857250" y="469385"/>
            <a:ext cx="104775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Nói về một số đặc điểm của một nhân vật trong truyện tranh hoặc phim hoạt hình em thích dựa vào gợi ý:</a:t>
            </a:r>
          </a:p>
        </p:txBody>
      </p:sp>
      <p:pic>
        <p:nvPicPr>
          <p:cNvPr id="3" name="Picture 2">
            <a:extLst>
              <a:ext uri="{FF2B5EF4-FFF2-40B4-BE49-F238E27FC236}">
                <a16:creationId xmlns:a16="http://schemas.microsoft.com/office/drawing/2014/main" id="{C13F803A-1068-453C-AD48-22BDAE9C9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602331"/>
            <a:ext cx="6285985" cy="4786284"/>
          </a:xfrm>
          <a:prstGeom prst="rect">
            <a:avLst/>
          </a:prstGeom>
        </p:spPr>
      </p:pic>
    </p:spTree>
    <p:extLst>
      <p:ext uri="{BB962C8B-B14F-4D97-AF65-F5344CB8AC3E}">
        <p14:creationId xmlns:p14="http://schemas.microsoft.com/office/powerpoint/2010/main" val="410954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94DD74-2CC1-4798-9E05-8E3EEC776164}"/>
              </a:ext>
            </a:extLst>
          </p:cNvPr>
          <p:cNvGrpSpPr/>
          <p:nvPr/>
        </p:nvGrpSpPr>
        <p:grpSpPr>
          <a:xfrm>
            <a:off x="942974" y="728977"/>
            <a:ext cx="10306050" cy="4942782"/>
            <a:chOff x="-1825525" y="1582211"/>
            <a:chExt cx="10306050" cy="3791222"/>
          </a:xfrm>
        </p:grpSpPr>
        <p:grpSp>
          <p:nvGrpSpPr>
            <p:cNvPr id="7" name="Group 6">
              <a:extLst>
                <a:ext uri="{FF2B5EF4-FFF2-40B4-BE49-F238E27FC236}">
                  <a16:creationId xmlns:a16="http://schemas.microsoft.com/office/drawing/2014/main" id="{1609CAE1-8385-4D67-B3C3-1758FB49D597}"/>
                </a:ext>
              </a:extLst>
            </p:cNvPr>
            <p:cNvGrpSpPr/>
            <p:nvPr/>
          </p:nvGrpSpPr>
          <p:grpSpPr>
            <a:xfrm>
              <a:off x="-1825525" y="1582211"/>
              <a:ext cx="10306050" cy="3791222"/>
              <a:chOff x="-3158839" y="358708"/>
              <a:chExt cx="13319212" cy="4899654"/>
            </a:xfrm>
            <a:effectLst>
              <a:outerShdw blurRad="50800" dist="38100" dir="2700000" algn="tl" rotWithShape="0">
                <a:prstClr val="black">
                  <a:alpha val="40000"/>
                </a:prstClr>
              </a:outerShdw>
            </a:effectLst>
          </p:grpSpPr>
          <p:pic>
            <p:nvPicPr>
              <p:cNvPr id="9" name="Picture 8">
                <a:extLst>
                  <a:ext uri="{FF2B5EF4-FFF2-40B4-BE49-F238E27FC236}">
                    <a16:creationId xmlns:a16="http://schemas.microsoft.com/office/drawing/2014/main" id="{34206F80-41F3-4C2E-834A-E6AC262FB25B}"/>
                  </a:ext>
                </a:extLst>
              </p:cNvPr>
              <p:cNvPicPr>
                <a:picLocks noChangeAspect="1"/>
              </p:cNvPicPr>
              <p:nvPr/>
            </p:nvPicPr>
            <p:blipFill>
              <a:blip r:embed="rId2"/>
              <a:stretch>
                <a:fillRect/>
              </a:stretch>
            </p:blipFill>
            <p:spPr>
              <a:xfrm>
                <a:off x="-3158839" y="654572"/>
                <a:ext cx="13319212" cy="4603790"/>
              </a:xfrm>
              <a:prstGeom prst="rect">
                <a:avLst/>
              </a:prstGeom>
            </p:spPr>
          </p:pic>
          <p:pic>
            <p:nvPicPr>
              <p:cNvPr id="10" name="Picture 9">
                <a:extLst>
                  <a:ext uri="{FF2B5EF4-FFF2-40B4-BE49-F238E27FC236}">
                    <a16:creationId xmlns:a16="http://schemas.microsoft.com/office/drawing/2014/main" id="{E4000507-5234-4E7A-9F37-5341D1583D91}"/>
                  </a:ext>
                </a:extLst>
              </p:cNvPr>
              <p:cNvPicPr>
                <a:picLocks noChangeAspect="1"/>
              </p:cNvPicPr>
              <p:nvPr/>
            </p:nvPicPr>
            <p:blipFill>
              <a:blip r:embed="rId3"/>
              <a:stretch>
                <a:fillRect/>
              </a:stretch>
            </p:blipFill>
            <p:spPr>
              <a:xfrm>
                <a:off x="1978130" y="386994"/>
                <a:ext cx="3310339" cy="768751"/>
              </a:xfrm>
              <a:prstGeom prst="rect">
                <a:avLst/>
              </a:prstGeom>
            </p:spPr>
          </p:pic>
          <p:sp>
            <p:nvSpPr>
              <p:cNvPr id="11" name="TextBox 10">
                <a:extLst>
                  <a:ext uri="{FF2B5EF4-FFF2-40B4-BE49-F238E27FC236}">
                    <a16:creationId xmlns:a16="http://schemas.microsoft.com/office/drawing/2014/main" id="{611D9796-8F22-4B77-A26A-A17B467D583B}"/>
                  </a:ext>
                </a:extLst>
              </p:cNvPr>
              <p:cNvSpPr txBox="1"/>
              <p:nvPr/>
            </p:nvSpPr>
            <p:spPr>
              <a:xfrm>
                <a:off x="2825140" y="358708"/>
                <a:ext cx="1616317" cy="5796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Gợi</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ý</a:t>
                </a:r>
              </a:p>
            </p:txBody>
          </p:sp>
        </p:grpSp>
        <p:sp>
          <p:nvSpPr>
            <p:cNvPr id="8" name="TextBox 7">
              <a:extLst>
                <a:ext uri="{FF2B5EF4-FFF2-40B4-BE49-F238E27FC236}">
                  <a16:creationId xmlns:a16="http://schemas.microsoft.com/office/drawing/2014/main" id="{E74FC5F5-78B7-4B90-AD01-3FFB746854B1}"/>
                </a:ext>
              </a:extLst>
            </p:cNvPr>
            <p:cNvSpPr txBox="1"/>
            <p:nvPr/>
          </p:nvSpPr>
          <p:spPr>
            <a:xfrm>
              <a:off x="-915165" y="2389653"/>
              <a:ext cx="8466278" cy="2431535"/>
            </a:xfrm>
            <a:prstGeom prst="rect">
              <a:avLst/>
            </a:prstGeom>
            <a:noFill/>
          </p:spPr>
          <p:txBody>
            <a:bodyPr wrap="square" rtlCol="0">
              <a:spAutoFit/>
            </a:bodyPr>
            <a:lstStyle/>
            <a:p>
              <a:pPr marL="571500" lvl="0" indent="-571500">
                <a:spcAft>
                  <a:spcPts val="600"/>
                </a:spcAft>
                <a:buFont typeface="Wingdings" panose="05000000000000000000" pitchFamily="2" charset="2"/>
                <a:buChar char="ü"/>
                <a:defRPr/>
              </a:pPr>
              <a:r>
                <a:rPr kumimoji="0" lang="vi-VN" sz="3600" b="0" i="0" u="none" strike="noStrike" kern="1200" cap="none" spc="-150" normalizeH="0" baseline="0" noProof="0">
                  <a:ln>
                    <a:noFill/>
                  </a:ln>
                  <a:solidFill>
                    <a:srgbClr val="C00000"/>
                  </a:solidFill>
                  <a:effectLst/>
                  <a:uLnTx/>
                  <a:uFillTx/>
                  <a:latin typeface="Arial" panose="020B0604020202020204" pitchFamily="34" charset="0"/>
                  <a:cs typeface="Arial" panose="020B0604020202020204" pitchFamily="34" charset="0"/>
                </a:rPr>
                <a:t> </a:t>
              </a:r>
              <a:r>
                <a:rPr lang="vi-VN" sz="3600" spc="-150">
                  <a:solidFill>
                    <a:srgbClr val="C00000"/>
                  </a:solidFill>
                  <a:latin typeface="Arial" panose="020B0604020202020204" pitchFamily="34" charset="0"/>
                  <a:cs typeface="Arial" panose="020B0604020202020204" pitchFamily="34" charset="0"/>
                </a:rPr>
                <a:t>Tên nhân vật ấy là gì?</a:t>
              </a:r>
            </a:p>
            <a:p>
              <a:pPr marL="571500" lvl="0" indent="-571500">
                <a:spcAft>
                  <a:spcPts val="600"/>
                </a:spcAft>
                <a:buFont typeface="Wingdings" panose="05000000000000000000" pitchFamily="2" charset="2"/>
                <a:buChar char="ü"/>
                <a:defRPr/>
              </a:pPr>
              <a:r>
                <a:rPr lang="vi-VN" sz="3600" spc="-150">
                  <a:solidFill>
                    <a:srgbClr val="C00000"/>
                  </a:solidFill>
                  <a:latin typeface="Arial" panose="020B0604020202020204" pitchFamily="34" charset="0"/>
                  <a:cs typeface="Arial" panose="020B0604020202020204" pitchFamily="34" charset="0"/>
                </a:rPr>
                <a:t>- Nhân vật ấy có đặc điểm gì nổi bật?</a:t>
              </a:r>
            </a:p>
            <a:p>
              <a:pPr marL="571500" lvl="0" indent="-571500">
                <a:spcAft>
                  <a:spcPts val="600"/>
                </a:spcAft>
                <a:buFont typeface="Wingdings" panose="05000000000000000000" pitchFamily="2" charset="2"/>
                <a:buChar char="ü"/>
                <a:defRPr/>
              </a:pPr>
              <a:r>
                <a:rPr lang="vi-VN" sz="3600" spc="-150">
                  <a:solidFill>
                    <a:srgbClr val="C00000"/>
                  </a:solidFill>
                  <a:latin typeface="Arial" panose="020B0604020202020204" pitchFamily="34" charset="0"/>
                  <a:cs typeface="Arial" panose="020B0604020202020204" pitchFamily="34" charset="0"/>
                </a:rPr>
                <a:t>- Hình dáng nhân vật ra sao?</a:t>
              </a:r>
            </a:p>
            <a:p>
              <a:pPr marL="571500" lvl="0" indent="-571500">
                <a:spcAft>
                  <a:spcPts val="600"/>
                </a:spcAft>
                <a:buFont typeface="Wingdings" panose="05000000000000000000" pitchFamily="2" charset="2"/>
                <a:buChar char="ü"/>
                <a:defRPr/>
              </a:pPr>
              <a:r>
                <a:rPr lang="vi-VN" sz="3600" spc="-150">
                  <a:solidFill>
                    <a:srgbClr val="C00000"/>
                  </a:solidFill>
                  <a:latin typeface="Arial" panose="020B0604020202020204" pitchFamily="34" charset="0"/>
                  <a:cs typeface="Arial" panose="020B0604020202020204" pitchFamily="34" charset="0"/>
                </a:rPr>
                <a:t>- Tính cách nhân vật ấy như thế nào?</a:t>
              </a:r>
            </a:p>
            <a:p>
              <a:pPr marL="571500" lvl="0" indent="-571500">
                <a:spcAft>
                  <a:spcPts val="600"/>
                </a:spcAft>
                <a:buFont typeface="Wingdings" panose="05000000000000000000" pitchFamily="2" charset="2"/>
                <a:buChar char="ü"/>
                <a:defRPr/>
              </a:pPr>
              <a:r>
                <a:rPr lang="vi-VN" sz="3600" spc="-150">
                  <a:solidFill>
                    <a:srgbClr val="C00000"/>
                  </a:solidFill>
                  <a:latin typeface="Arial" panose="020B0604020202020204" pitchFamily="34" charset="0"/>
                  <a:cs typeface="Arial" panose="020B0604020202020204" pitchFamily="34" charset="0"/>
                </a:rPr>
                <a:t>- Nhân vật ấy có hành động gì?</a:t>
              </a:r>
            </a:p>
          </p:txBody>
        </p:sp>
      </p:grpSp>
    </p:spTree>
    <p:extLst>
      <p:ext uri="{BB962C8B-B14F-4D97-AF65-F5344CB8AC3E}">
        <p14:creationId xmlns:p14="http://schemas.microsoft.com/office/powerpoint/2010/main" val="395672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F5055D3-B866-491F-B90A-6068B2B28D03}"/>
              </a:ext>
            </a:extLst>
          </p:cNvPr>
          <p:cNvSpPr txBox="1"/>
          <p:nvPr/>
        </p:nvSpPr>
        <p:spPr>
          <a:xfrm>
            <a:off x="805505" y="674400"/>
            <a:ext cx="10580989" cy="5509200"/>
          </a:xfrm>
          <a:prstGeom prst="rect">
            <a:avLst/>
          </a:prstGeom>
          <a:noFill/>
        </p:spPr>
        <p:txBody>
          <a:bodyPr wrap="square" rtlCol="0">
            <a:spAutoFit/>
          </a:bodyPr>
          <a:lstStyle/>
          <a:p>
            <a:pPr algn="just"/>
            <a:r>
              <a:rPr lang="en-US" sz="3200">
                <a:solidFill>
                  <a:srgbClr val="002060"/>
                </a:solidFill>
                <a:latin typeface="Times New Roman" panose="02020603050405020304" pitchFamily="18" charset="0"/>
                <a:ea typeface="Calibri" panose="020F0502020204030204" pitchFamily="34" charset="0"/>
              </a:rPr>
              <a:t>         </a:t>
            </a:r>
            <a:r>
              <a:rPr lang="vi-VN" sz="3200">
                <a:solidFill>
                  <a:srgbClr val="002060"/>
                </a:solidFill>
                <a:latin typeface="Times New Roman" panose="02020603050405020304" pitchFamily="18" charset="0"/>
                <a:ea typeface="Calibri" panose="020F0502020204030204" pitchFamily="34" charset="0"/>
              </a:rPr>
              <a:t>Trong số những truyện tranh đã đọc, nhân vật Doraemon khiến em ấn tượng khó quên nhất. Đó là chú mèo máy đến từ thế giới tương lai mang theo bao phép màu kì lạ. Nhìn chú ta thật ngộ nghĩnh với thân hình tròn mập mạp. Cái đầu to lúc lắc với cái miệng rộng, chân tay ngắn ngủn nhưng rất nhanh nhẹn. Đặc biệt là cái túi thần kì trước bụng. Nó nhỏ thôi nhưng chứa đựng bao điều bí ẩn. Doraemon khoái khẩu nhất là món bánh rán. Mặc dù chính xác thì chú là mèo máy nhưng chú ta lại sợ chuột lắm, đặc biệt là chuột nhắt. </a:t>
            </a:r>
            <a:r>
              <a:rPr lang="en-US" sz="3200">
                <a:solidFill>
                  <a:srgbClr val="002060"/>
                </a:solidFill>
                <a:latin typeface="Times New Roman" panose="02020603050405020304" pitchFamily="18" charset="0"/>
                <a:ea typeface="Calibri" panose="020F0502020204030204" pitchFamily="34" charset="0"/>
              </a:rPr>
              <a:t>Chú </a:t>
            </a:r>
            <a:r>
              <a:rPr lang="vi-VN" sz="3200">
                <a:solidFill>
                  <a:srgbClr val="002060"/>
                </a:solidFill>
                <a:latin typeface="Times New Roman" panose="02020603050405020304" pitchFamily="18" charset="0"/>
                <a:ea typeface="Calibri" panose="020F0502020204030204" pitchFamily="34" charset="0"/>
              </a:rPr>
              <a:t>rất thương Nobita, sẵn sàng giúp đỡ bạn bè khi gặp khó khăn nên càng dễ thương. Em ước mình cũng được làm bạn của Doraemon.</a:t>
            </a:r>
          </a:p>
        </p:txBody>
      </p:sp>
    </p:spTree>
    <p:extLst>
      <p:ext uri="{BB962C8B-B14F-4D97-AF65-F5344CB8AC3E}">
        <p14:creationId xmlns:p14="http://schemas.microsoft.com/office/powerpoint/2010/main" val="2980563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Circle&#10;&#10;Description automatically generated with low confidence">
            <a:extLst>
              <a:ext uri="{FF2B5EF4-FFF2-40B4-BE49-F238E27FC236}">
                <a16:creationId xmlns:a16="http://schemas.microsoft.com/office/drawing/2014/main" id="{6BD81E92-AFED-4425-B946-DC3FDAB6DD5E}"/>
              </a:ext>
            </a:extLst>
          </p:cNvPr>
          <p:cNvPicPr>
            <a:picLocks noChangeAspect="1"/>
          </p:cNvPicPr>
          <p:nvPr/>
        </p:nvPicPr>
        <p:blipFill rotWithShape="1">
          <a:blip r:embed="rId3">
            <a:extLst>
              <a:ext uri="{28A0092B-C50C-407E-A947-70E740481C1C}">
                <a14:useLocalDpi xmlns:a14="http://schemas.microsoft.com/office/drawing/2010/main" val="0"/>
              </a:ext>
            </a:extLst>
          </a:blip>
          <a:srcRect t="14372" r="2199"/>
          <a:stretch/>
        </p:blipFill>
        <p:spPr>
          <a:xfrm>
            <a:off x="4359082" y="0"/>
            <a:ext cx="7832918" cy="6858000"/>
          </a:xfrm>
          <a:prstGeom prst="rect">
            <a:avLst/>
          </a:prstGeom>
          <a:effectLst>
            <a:glow rad="88900">
              <a:schemeClr val="bg1"/>
            </a:glow>
          </a:effectLst>
        </p:spPr>
      </p:pic>
      <p:sp>
        <p:nvSpPr>
          <p:cNvPr id="14" name="TextBox 13">
            <a:extLst>
              <a:ext uri="{FF2B5EF4-FFF2-40B4-BE49-F238E27FC236}">
                <a16:creationId xmlns:a16="http://schemas.microsoft.com/office/drawing/2014/main" id="{340768E1-8020-489D-B69D-5F47ACA03B10}"/>
              </a:ext>
            </a:extLst>
          </p:cNvPr>
          <p:cNvSpPr txBox="1"/>
          <p:nvPr/>
        </p:nvSpPr>
        <p:spPr>
          <a:xfrm>
            <a:off x="6096000" y="2351191"/>
            <a:ext cx="4757057" cy="1569660"/>
          </a:xfrm>
          <a:prstGeom prst="rect">
            <a:avLst/>
          </a:prstGeom>
          <a:noFill/>
        </p:spPr>
        <p:txBody>
          <a:bodyPr wrap="square" rtlCol="0">
            <a:spAutoFit/>
          </a:bodyPr>
          <a:lstStyle/>
          <a:p>
            <a:pPr algn="ctr">
              <a:buClr>
                <a:srgbClr val="000000"/>
              </a:buClr>
              <a:buFont typeface="Arial"/>
              <a:buNone/>
            </a:pPr>
            <a:r>
              <a:rPr lang="en-US" sz="4800" kern="0" dirty="0">
                <a:solidFill>
                  <a:srgbClr val="FD5F54"/>
                </a:solidFill>
                <a:effectLst>
                  <a:outerShdw blurRad="38100" dist="38100" dir="2700000" algn="tl">
                    <a:srgbClr val="000000">
                      <a:alpha val="43137"/>
                    </a:srgbClr>
                  </a:outerShdw>
                </a:effectLst>
                <a:latin typeface="Pacifico" panose="00000500000000000000" pitchFamily="2" charset="0"/>
                <a:cs typeface="Arial"/>
                <a:sym typeface="Arial"/>
              </a:rPr>
              <a:t>TẠM BIỆT VÀ HẸN GẶP LẠI</a:t>
            </a:r>
          </a:p>
        </p:txBody>
      </p:sp>
    </p:spTree>
    <p:extLst>
      <p:ext uri="{BB962C8B-B14F-4D97-AF65-F5344CB8AC3E}">
        <p14:creationId xmlns:p14="http://schemas.microsoft.com/office/powerpoint/2010/main" val="3465701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750"/>
                                        <p:tgtEl>
                                          <p:spTgt spid="3"/>
                                        </p:tgtEl>
                                      </p:cBhvr>
                                    </p:animEffect>
                                  </p:childTnLst>
                                </p:cTn>
                              </p:par>
                            </p:childTnLst>
                          </p:cTn>
                        </p:par>
                        <p:par>
                          <p:cTn id="8" fill="hold">
                            <p:stCondLst>
                              <p:cond delay="750"/>
                            </p:stCondLst>
                            <p:childTnLst>
                              <p:par>
                                <p:cTn id="9" presetID="47"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32" presetClass="emph" presetSubtype="0" repeatCount="indefinite" fill="hold" grpId="1" nodeType="afterEffect">
                                  <p:stCondLst>
                                    <p:cond delay="0"/>
                                  </p:stCondLst>
                                  <p:endCondLst>
                                    <p:cond evt="onNext" delay="0">
                                      <p:tgtEl>
                                        <p:sldTgt/>
                                      </p:tgtEl>
                                    </p:cond>
                                  </p:endCondLst>
                                  <p:childTnLst>
                                    <p:animRot by="120000">
                                      <p:cBhvr>
                                        <p:cTn id="16" dur="100" fill="hold">
                                          <p:stCondLst>
                                            <p:cond delay="0"/>
                                          </p:stCondLst>
                                        </p:cTn>
                                        <p:tgtEl>
                                          <p:spTgt spid="14"/>
                                        </p:tgtEl>
                                        <p:attrNameLst>
                                          <p:attrName>r</p:attrName>
                                        </p:attrNameLst>
                                      </p:cBhvr>
                                    </p:animRot>
                                    <p:animRot by="-240000">
                                      <p:cBhvr>
                                        <p:cTn id="17" dur="200" fill="hold">
                                          <p:stCondLst>
                                            <p:cond delay="200"/>
                                          </p:stCondLst>
                                        </p:cTn>
                                        <p:tgtEl>
                                          <p:spTgt spid="14"/>
                                        </p:tgtEl>
                                        <p:attrNameLst>
                                          <p:attrName>r</p:attrName>
                                        </p:attrNameLst>
                                      </p:cBhvr>
                                    </p:animRot>
                                    <p:animRot by="240000">
                                      <p:cBhvr>
                                        <p:cTn id="18" dur="200" fill="hold">
                                          <p:stCondLst>
                                            <p:cond delay="400"/>
                                          </p:stCondLst>
                                        </p:cTn>
                                        <p:tgtEl>
                                          <p:spTgt spid="14"/>
                                        </p:tgtEl>
                                        <p:attrNameLst>
                                          <p:attrName>r</p:attrName>
                                        </p:attrNameLst>
                                      </p:cBhvr>
                                    </p:animRot>
                                    <p:animRot by="-240000">
                                      <p:cBhvr>
                                        <p:cTn id="19" dur="200" fill="hold">
                                          <p:stCondLst>
                                            <p:cond delay="600"/>
                                          </p:stCondLst>
                                        </p:cTn>
                                        <p:tgtEl>
                                          <p:spTgt spid="14"/>
                                        </p:tgtEl>
                                        <p:attrNameLst>
                                          <p:attrName>r</p:attrName>
                                        </p:attrNameLst>
                                      </p:cBhvr>
                                    </p:animRot>
                                    <p:animRot by="120000">
                                      <p:cBhvr>
                                        <p:cTn id="2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1" name="图片 19">
            <a:extLst>
              <a:ext uri="{FF2B5EF4-FFF2-40B4-BE49-F238E27FC236}">
                <a16:creationId xmlns:a16="http://schemas.microsoft.com/office/drawing/2014/main" id="{49CA6369-CB82-4A3E-9A2D-A6960D2311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5111" y="773525"/>
            <a:ext cx="2501777" cy="1800000"/>
          </a:xfrm>
          <a:prstGeom prst="rect">
            <a:avLst/>
          </a:prstGeom>
          <a:effectLst>
            <a:outerShdw blurRad="63500" sx="102000" sy="102000" algn="ctr" rotWithShape="0">
              <a:prstClr val="black">
                <a:alpha val="40000"/>
              </a:prstClr>
            </a:outerShdw>
          </a:effectLst>
        </p:spPr>
      </p:pic>
      <p:sp>
        <p:nvSpPr>
          <p:cNvPr id="32" name="文本框 64">
            <a:extLst>
              <a:ext uri="{FF2B5EF4-FFF2-40B4-BE49-F238E27FC236}">
                <a16:creationId xmlns:a16="http://schemas.microsoft.com/office/drawing/2014/main" id="{6C75ABB2-CAD3-4331-95E0-D24DE646AB3A}"/>
              </a:ext>
            </a:extLst>
          </p:cNvPr>
          <p:cNvSpPr txBox="1"/>
          <p:nvPr/>
        </p:nvSpPr>
        <p:spPr>
          <a:xfrm>
            <a:off x="6488287" y="143525"/>
            <a:ext cx="1260000" cy="1260000"/>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40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6600" b="1" i="0" u="none" strike="noStrike" kern="1200" cap="none" spc="0" normalizeH="0" baseline="0" noProof="0" dirty="0">
              <a:ln>
                <a:noFill/>
              </a:ln>
              <a:solidFill>
                <a:prstClr val="white"/>
              </a:solidFill>
              <a:effectLst/>
              <a:uLnTx/>
              <a:uFillTx/>
              <a:latin typeface="Pacifico" panose="00000500000000000000" pitchFamily="2" charset="0"/>
              <a:ea typeface="幼圆" panose="02010509060101010101" pitchFamily="49" charset="-122"/>
            </a:endParaRPr>
          </a:p>
        </p:txBody>
      </p:sp>
      <p:sp>
        <p:nvSpPr>
          <p:cNvPr id="5" name="TextBox 4">
            <a:extLst>
              <a:ext uri="{FF2B5EF4-FFF2-40B4-BE49-F238E27FC236}">
                <a16:creationId xmlns:a16="http://schemas.microsoft.com/office/drawing/2014/main" id="{9B20D1F7-D09B-407C-8881-10B651018871}"/>
              </a:ext>
            </a:extLst>
          </p:cNvPr>
          <p:cNvSpPr txBox="1"/>
          <p:nvPr/>
        </p:nvSpPr>
        <p:spPr>
          <a:xfrm>
            <a:off x="6636424" y="219527"/>
            <a:ext cx="963725" cy="1107996"/>
          </a:xfrm>
          <a:prstGeom prst="rect">
            <a:avLst/>
          </a:prstGeom>
          <a:noFill/>
        </p:spPr>
        <p:txBody>
          <a:bodyPr wrap="none" rtlCol="0">
            <a:spAutoFit/>
          </a:bodyPr>
          <a:lstStyle/>
          <a:p>
            <a:r>
              <a:rPr lang="en-US" sz="6600" dirty="0">
                <a:solidFill>
                  <a:schemeClr val="bg1"/>
                </a:solidFill>
                <a:effectLst>
                  <a:outerShdw blurRad="38100" dist="38100" dir="2700000" algn="tl">
                    <a:srgbClr val="000000">
                      <a:alpha val="43137"/>
                    </a:srgbClr>
                  </a:outerShdw>
                </a:effectLst>
                <a:latin typeface="Pacifico" panose="00000500000000000000" pitchFamily="2" charset="0"/>
              </a:rPr>
              <a:t>01</a:t>
            </a:r>
          </a:p>
        </p:txBody>
      </p:sp>
      <p:sp>
        <p:nvSpPr>
          <p:cNvPr id="6" name="TextBox 5">
            <a:extLst>
              <a:ext uri="{FF2B5EF4-FFF2-40B4-BE49-F238E27FC236}">
                <a16:creationId xmlns:a16="http://schemas.microsoft.com/office/drawing/2014/main" id="{6CBFD7C0-5ECC-446E-BA0B-AABC68C55DBC}"/>
              </a:ext>
            </a:extLst>
          </p:cNvPr>
          <p:cNvSpPr txBox="1"/>
          <p:nvPr/>
        </p:nvSpPr>
        <p:spPr>
          <a:xfrm>
            <a:off x="1797834" y="2573525"/>
            <a:ext cx="8880957" cy="1754326"/>
          </a:xfrm>
          <a:prstGeom prst="rect">
            <a:avLst/>
          </a:prstGeom>
          <a:noFill/>
        </p:spPr>
        <p:txBody>
          <a:bodyPr wrap="none" rtlCol="0">
            <a:spAutoFit/>
          </a:bodyPr>
          <a:lstStyle/>
          <a:p>
            <a:pPr algn="ctr"/>
            <a:r>
              <a:rPr lang="en-US" sz="5400">
                <a:ln w="177800">
                  <a:solidFill>
                    <a:schemeClr val="bg1">
                      <a:lumMod val="95000"/>
                    </a:schemeClr>
                  </a:solidFill>
                </a:ln>
                <a:solidFill>
                  <a:schemeClr val="bg1"/>
                </a:solidFill>
                <a:latin typeface="Arial" panose="020B0604020202020204" pitchFamily="34" charset="0"/>
                <a:cs typeface="Arial" panose="020B0604020202020204" pitchFamily="34" charset="0"/>
              </a:rPr>
              <a:t>Thi kể tên và nói về </a:t>
            </a:r>
          </a:p>
          <a:p>
            <a:pPr algn="ctr"/>
            <a:r>
              <a:rPr lang="en-US" sz="5400">
                <a:ln w="177800">
                  <a:solidFill>
                    <a:schemeClr val="bg1">
                      <a:lumMod val="95000"/>
                    </a:schemeClr>
                  </a:solidFill>
                </a:ln>
                <a:solidFill>
                  <a:schemeClr val="bg1"/>
                </a:solidFill>
                <a:latin typeface="Arial" panose="020B0604020202020204" pitchFamily="34" charset="0"/>
                <a:cs typeface="Arial" panose="020B0604020202020204" pitchFamily="34" charset="0"/>
              </a:rPr>
              <a:t>một loại cây hoa quả vừa kể</a:t>
            </a:r>
            <a:endParaRPr lang="en-US" sz="5400" dirty="0" err="1">
              <a:ln w="177800">
                <a:solidFill>
                  <a:schemeClr val="bg1">
                    <a:lumMod val="95000"/>
                  </a:schemeClr>
                </a:solidFill>
              </a:ln>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9BDA604E-6B97-4084-8EC0-3BF23E36BB32}"/>
              </a:ext>
            </a:extLst>
          </p:cNvPr>
          <p:cNvSpPr txBox="1"/>
          <p:nvPr/>
        </p:nvSpPr>
        <p:spPr>
          <a:xfrm>
            <a:off x="1797834" y="2619199"/>
            <a:ext cx="8880957" cy="1754326"/>
          </a:xfrm>
          <a:prstGeom prst="rect">
            <a:avLst/>
          </a:prstGeom>
          <a:noFill/>
        </p:spPr>
        <p:txBody>
          <a:bodyPr wrap="none" rtlCol="0">
            <a:spAutoFit/>
          </a:bodyPr>
          <a:lstStyle/>
          <a:p>
            <a:pPr algn="ctr"/>
            <a:r>
              <a:rPr lang="en-US" sz="5400">
                <a:ln w="0">
                  <a:noFill/>
                </a:ln>
                <a:solidFill>
                  <a:srgbClr val="002060"/>
                </a:solidFill>
                <a:effectLst>
                  <a:innerShdw blurRad="63500" dist="63500" dir="10800000">
                    <a:prstClr val="black">
                      <a:alpha val="50000"/>
                    </a:prstClr>
                  </a:innerShdw>
                </a:effectLst>
                <a:latin typeface="Arial" panose="020B0604020202020204" pitchFamily="34" charset="0"/>
                <a:cs typeface="Arial" panose="020B0604020202020204" pitchFamily="34" charset="0"/>
              </a:rPr>
              <a:t>Thi kể tên và nói về </a:t>
            </a:r>
          </a:p>
          <a:p>
            <a:pPr algn="ctr"/>
            <a:r>
              <a:rPr lang="en-US" sz="5400">
                <a:ln w="0">
                  <a:noFill/>
                </a:ln>
                <a:solidFill>
                  <a:srgbClr val="002060"/>
                </a:solidFill>
                <a:effectLst>
                  <a:innerShdw blurRad="63500" dist="63500" dir="10800000">
                    <a:prstClr val="black">
                      <a:alpha val="50000"/>
                    </a:prstClr>
                  </a:innerShdw>
                </a:effectLst>
                <a:latin typeface="Arial" panose="020B0604020202020204" pitchFamily="34" charset="0"/>
                <a:cs typeface="Arial" panose="020B0604020202020204" pitchFamily="34" charset="0"/>
              </a:rPr>
              <a:t>một loại cây hoa quả vừa kể</a:t>
            </a:r>
            <a:endParaRPr lang="en-US" sz="5400" dirty="0">
              <a:ln w="0">
                <a:noFill/>
              </a:ln>
              <a:solidFill>
                <a:srgbClr val="002060"/>
              </a:solidFill>
              <a:effectLst>
                <a:innerShdw blurRad="63500" dist="63500" dir="10800000">
                  <a:prstClr val="black">
                    <a:alpha val="50000"/>
                  </a:prstClr>
                </a:inn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34193 -0.3662 C -0.33346 -0.35185 -0.32656 -0.31921 -0.29922 -0.25972 C -0.27201 -0.20116 -0.23789 -0.15949 -0.20924 -0.12546 C -0.18073 -0.09236 -0.15378 -0.07407 -0.12786 -0.0581 C -0.09635 -0.03866 -0.07461 -0.02963 -0.05326 -0.01944 C -0.03216 -0.01018 -0.00911 -0.00532 0 -0.00092 L 0 -1.48148E-6 " pathEditMode="relative" rAng="0" ptsTypes="AAAAAAA">
                                      <p:cBhvr>
                                        <p:cTn id="8" dur="1500" fill="hold"/>
                                        <p:tgtEl>
                                          <p:spTgt spid="31"/>
                                        </p:tgtEl>
                                        <p:attrNameLst>
                                          <p:attrName>ppt_x</p:attrName>
                                          <p:attrName>ppt_y</p:attrName>
                                        </p:attrNameLst>
                                      </p:cBhvr>
                                      <p:rCtr x="17096" y="18310"/>
                                    </p:animMotion>
                                  </p:childTnLst>
                                </p:cTn>
                              </p:par>
                              <p:par>
                                <p:cTn id="9" presetID="42" presetClass="entr" presetSubtype="0" fill="hold" grpId="0" nodeType="withEffect">
                                  <p:stCondLst>
                                    <p:cond delay="125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anim calcmode="lin" valueType="num">
                                      <p:cBhvr>
                                        <p:cTn id="12" dur="500" fill="hold"/>
                                        <p:tgtEl>
                                          <p:spTgt spid="32"/>
                                        </p:tgtEl>
                                        <p:attrNameLst>
                                          <p:attrName>ppt_x</p:attrName>
                                        </p:attrNameLst>
                                      </p:cBhvr>
                                      <p:tavLst>
                                        <p:tav tm="0">
                                          <p:val>
                                            <p:strVal val="#ppt_x"/>
                                          </p:val>
                                        </p:tav>
                                        <p:tav tm="100000">
                                          <p:val>
                                            <p:strVal val="#ppt_x"/>
                                          </p:val>
                                        </p:tav>
                                      </p:tavLst>
                                    </p:anim>
                                    <p:anim calcmode="lin" valueType="num">
                                      <p:cBhvr>
                                        <p:cTn id="13" dur="500" fill="hold"/>
                                        <p:tgtEl>
                                          <p:spTgt spid="32"/>
                                        </p:tgtEl>
                                        <p:attrNameLst>
                                          <p:attrName>ppt_y</p:attrName>
                                        </p:attrNameLst>
                                      </p:cBhvr>
                                      <p:tavLst>
                                        <p:tav tm="0">
                                          <p:val>
                                            <p:strVal val="#ppt_y+.1"/>
                                          </p:val>
                                        </p:tav>
                                        <p:tav tm="100000">
                                          <p:val>
                                            <p:strVal val="#ppt_y"/>
                                          </p:val>
                                        </p:tav>
                                      </p:tavLst>
                                    </p:anim>
                                  </p:childTnLst>
                                </p:cTn>
                              </p:par>
                              <p:par>
                                <p:cTn id="14" presetID="8" presetClass="emph" presetSubtype="0" fill="hold" grpId="1" nodeType="withEffect">
                                  <p:stCondLst>
                                    <p:cond delay="1250"/>
                                  </p:stCondLst>
                                  <p:childTnLst>
                                    <p:animRot by="21600000">
                                      <p:cBhvr>
                                        <p:cTn id="15" dur="500" fill="hold"/>
                                        <p:tgtEl>
                                          <p:spTgt spid="32"/>
                                        </p:tgtEl>
                                        <p:attrNameLst>
                                          <p:attrName>r</p:attrName>
                                        </p:attrNameLst>
                                      </p:cBhvr>
                                    </p:animRot>
                                  </p:childTnLst>
                                </p:cTn>
                              </p:par>
                              <p:par>
                                <p:cTn id="16" presetID="42" presetClass="entr" presetSubtype="0" fill="hold" grpId="0" nodeType="withEffect">
                                  <p:stCondLst>
                                    <p:cond delay="125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par>
                                <p:cTn id="21" presetID="8" presetClass="emph" presetSubtype="0" fill="hold" grpId="1" nodeType="withEffect">
                                  <p:stCondLst>
                                    <p:cond delay="1250"/>
                                  </p:stCondLst>
                                  <p:childTnLst>
                                    <p:animRot by="21600000">
                                      <p:cBhvr>
                                        <p:cTn id="22" dur="500" fill="hold"/>
                                        <p:tgtEl>
                                          <p:spTgt spid="5"/>
                                        </p:tgtEl>
                                        <p:attrNameLst>
                                          <p:attrName>r</p:attrName>
                                        </p:attrNameLst>
                                      </p:cBhvr>
                                    </p:animRot>
                                  </p:childTnLst>
                                </p:cTn>
                              </p:par>
                            </p:childTnLst>
                          </p:cTn>
                        </p:par>
                        <p:par>
                          <p:cTn id="23" fill="hold">
                            <p:stCondLst>
                              <p:cond delay="1750"/>
                            </p:stCondLst>
                            <p:childTnLst>
                              <p:par>
                                <p:cTn id="24" presetID="52" presetClass="entr" presetSubtype="0" fill="hold" grpId="1" nodeType="afterEffect">
                                  <p:stCondLst>
                                    <p:cond delay="0"/>
                                  </p:stCondLst>
                                  <p:iterate type="lt">
                                    <p:tmPct val="10000"/>
                                  </p:iterate>
                                  <p:childTnLst>
                                    <p:set>
                                      <p:cBhvr>
                                        <p:cTn id="25" dur="1" fill="hold">
                                          <p:stCondLst>
                                            <p:cond delay="0"/>
                                          </p:stCondLst>
                                        </p:cTn>
                                        <p:tgtEl>
                                          <p:spTgt spid="6"/>
                                        </p:tgtEl>
                                        <p:attrNameLst>
                                          <p:attrName>style.visibility</p:attrName>
                                        </p:attrNameLst>
                                      </p:cBhvr>
                                      <p:to>
                                        <p:strVal val="visible"/>
                                      </p:to>
                                    </p:set>
                                    <p:animScale>
                                      <p:cBhvr>
                                        <p:cTn id="26"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6"/>
                                        </p:tgtEl>
                                        <p:attrNameLst>
                                          <p:attrName>ppt_x</p:attrName>
                                          <p:attrName>ppt_y</p:attrName>
                                        </p:attrNameLst>
                                      </p:cBhvr>
                                    </p:animMotion>
                                    <p:animEffect transition="in" filter="fade">
                                      <p:cBhvr>
                                        <p:cTn id="28" dur="1000"/>
                                        <p:tgtEl>
                                          <p:spTgt spid="6"/>
                                        </p:tgtEl>
                                      </p:cBhvr>
                                    </p:animEffect>
                                  </p:childTnLst>
                                </p:cTn>
                              </p:par>
                              <p:par>
                                <p:cTn id="29" presetID="52" presetClass="entr" presetSubtype="0" fill="hold" grpId="1" nodeType="withEffect">
                                  <p:stCondLst>
                                    <p:cond delay="0"/>
                                  </p:stCondLst>
                                  <p:iterate type="lt">
                                    <p:tmPct val="10000"/>
                                  </p:iterate>
                                  <p:childTnLst>
                                    <p:set>
                                      <p:cBhvr>
                                        <p:cTn id="30" dur="1" fill="hold">
                                          <p:stCondLst>
                                            <p:cond delay="0"/>
                                          </p:stCondLst>
                                        </p:cTn>
                                        <p:tgtEl>
                                          <p:spTgt spid="35"/>
                                        </p:tgtEl>
                                        <p:attrNameLst>
                                          <p:attrName>style.visibility</p:attrName>
                                        </p:attrNameLst>
                                      </p:cBhvr>
                                      <p:to>
                                        <p:strVal val="visible"/>
                                      </p:to>
                                    </p:set>
                                    <p:animScale>
                                      <p:cBhvr>
                                        <p:cTn id="31"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35"/>
                                        </p:tgtEl>
                                        <p:attrNameLst>
                                          <p:attrName>ppt_x</p:attrName>
                                          <p:attrName>ppt_y</p:attrName>
                                        </p:attrNameLst>
                                      </p:cBhvr>
                                    </p:animMotion>
                                    <p:animEffect transition="in" filter="fade">
                                      <p:cBhvr>
                                        <p:cTn id="33"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5" grpId="0"/>
      <p:bldP spid="5" grpId="1"/>
      <p:bldP spid="6" grpId="1"/>
      <p:bldP spid="3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09E2CF86-195E-4D8A-828E-1BB7F55DB597}"/>
              </a:ext>
            </a:extLst>
          </p:cNvPr>
          <p:cNvSpPr txBox="1"/>
          <p:nvPr/>
        </p:nvSpPr>
        <p:spPr>
          <a:xfrm>
            <a:off x="1451428" y="554949"/>
            <a:ext cx="10261601" cy="1200329"/>
          </a:xfrm>
          <a:prstGeom prst="rect">
            <a:avLst/>
          </a:prstGeom>
          <a:noFill/>
        </p:spPr>
        <p:txBody>
          <a:bodyPr wrap="square">
            <a:spAutoFit/>
          </a:bodyPr>
          <a:lstStyle/>
          <a:p>
            <a:r>
              <a:rPr lang="en-US" sz="3600">
                <a:latin typeface="Arial" panose="020B0604020202020204" pitchFamily="34" charset="0"/>
                <a:cs typeface="Arial" panose="020B0604020202020204" pitchFamily="34" charset="0"/>
              </a:rPr>
              <a:t>Thi kể tên các loại cây, hoa, quả chứa tiếng bắt đầu bằng chữ </a:t>
            </a:r>
            <a:r>
              <a:rPr lang="en-US" sz="3600">
                <a:solidFill>
                  <a:srgbClr val="FF0000"/>
                </a:solidFill>
                <a:latin typeface="Arial" panose="020B0604020202020204" pitchFamily="34" charset="0"/>
                <a:cs typeface="Arial" panose="020B0604020202020204" pitchFamily="34" charset="0"/>
              </a:rPr>
              <a:t>d</a:t>
            </a:r>
            <a:r>
              <a:rPr lang="en-US" sz="3600">
                <a:latin typeface="Arial" panose="020B0604020202020204" pitchFamily="34" charset="0"/>
                <a:cs typeface="Arial" panose="020B0604020202020204" pitchFamily="34" charset="0"/>
              </a:rPr>
              <a:t>.</a:t>
            </a:r>
          </a:p>
        </p:txBody>
      </p:sp>
      <p:pic>
        <p:nvPicPr>
          <p:cNvPr id="8" name="Picture 2" descr="Tên các loại hoa quả, rau củ phổ biến trong tiếng anh | Câu lạc bộ Dinh  dưỡng">
            <a:extLst>
              <a:ext uri="{FF2B5EF4-FFF2-40B4-BE49-F238E27FC236}">
                <a16:creationId xmlns:a16="http://schemas.microsoft.com/office/drawing/2014/main" id="{1A4AE9EE-09B2-402B-AE4E-7D0A1331F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1256" y="1930399"/>
            <a:ext cx="6096000"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988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09E2CF86-195E-4D8A-828E-1BB7F55DB597}"/>
              </a:ext>
            </a:extLst>
          </p:cNvPr>
          <p:cNvSpPr txBox="1"/>
          <p:nvPr/>
        </p:nvSpPr>
        <p:spPr>
          <a:xfrm>
            <a:off x="2232479" y="4988494"/>
            <a:ext cx="2090058" cy="1015663"/>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DỪA</a:t>
            </a:r>
          </a:p>
        </p:txBody>
      </p:sp>
      <p:pic>
        <p:nvPicPr>
          <p:cNvPr id="2050" name="Picture 2" descr="Dừa nước trái Cây Vỏ Chai - nước dừa png tải về - Miễn phí trong suốt Thực  Phẩm Tự Nhiên png Tải về.">
            <a:extLst>
              <a:ext uri="{FF2B5EF4-FFF2-40B4-BE49-F238E27FC236}">
                <a16:creationId xmlns:a16="http://schemas.microsoft.com/office/drawing/2014/main" id="{AD82AF9A-D7A6-4761-BEA5-91E8C8EDC9C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037" b="93704" l="10000" r="90000">
                        <a14:foregroundMark x1="46111" y1="88519" x2="48333" y2="93704"/>
                        <a14:foregroundMark x1="65556" y1="90000" x2="66556" y2="93704"/>
                        <a14:foregroundMark x1="60000" y1="42037" x2="58444" y2="54074"/>
                        <a14:foregroundMark x1="25778" y1="56111" x2="26444" y2="55926"/>
                        <a14:foregroundMark x1="38667" y1="7037" x2="39000" y2="8519"/>
                        <a14:foregroundMark x1="40333" y1="22037" x2="40889" y2="23704"/>
                        <a14:foregroundMark x1="57444" y1="62037" x2="57444" y2="62037"/>
                      </a14:backgroundRemoval>
                    </a14:imgEffect>
                  </a14:imgLayer>
                </a14:imgProps>
              </a:ext>
              <a:ext uri="{28A0092B-C50C-407E-A947-70E740481C1C}">
                <a14:useLocalDpi xmlns:a14="http://schemas.microsoft.com/office/drawing/2010/main" val="0"/>
              </a:ext>
            </a:extLst>
          </a:blip>
          <a:srcRect/>
          <a:stretch>
            <a:fillRect/>
          </a:stretch>
        </p:blipFill>
        <p:spPr bwMode="auto">
          <a:xfrm>
            <a:off x="-1201966" y="-155006"/>
            <a:ext cx="8572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ước Trái Cây Rau Quả Dứa Smoothie - Cắt dứa png tải về - Miễn phí trong  suốt Trái Cây png Tải về.">
            <a:extLst>
              <a:ext uri="{FF2B5EF4-FFF2-40B4-BE49-F238E27FC236}">
                <a16:creationId xmlns:a16="http://schemas.microsoft.com/office/drawing/2014/main" id="{919FF766-27D6-4AE6-BCBD-AE62FF6ED5E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73000" y1="41250" x2="73889" y2="44000"/>
                        <a14:foregroundMark x1="76556" y1="44875" x2="72778" y2="55875"/>
                        <a14:foregroundMark x1="40444" y1="82375" x2="46667" y2="81750"/>
                        <a14:foregroundMark x1="57333" y1="72000" x2="54556" y2="70875"/>
                      </a14:backgroundRemoval>
                    </a14:imgEffect>
                  </a14:imgLayer>
                </a14:imgProps>
              </a:ext>
              <a:ext uri="{28A0092B-C50C-407E-A947-70E740481C1C}">
                <a14:useLocalDpi xmlns:a14="http://schemas.microsoft.com/office/drawing/2010/main" val="0"/>
              </a:ext>
            </a:extLst>
          </a:blip>
          <a:srcRect/>
          <a:stretch>
            <a:fillRect/>
          </a:stretch>
        </p:blipFill>
        <p:spPr bwMode="auto">
          <a:xfrm>
            <a:off x="4865461" y="-1012256"/>
            <a:ext cx="7715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2E453E-700C-4D75-83DF-5017FAF7C758}"/>
              </a:ext>
            </a:extLst>
          </p:cNvPr>
          <p:cNvSpPr txBox="1"/>
          <p:nvPr/>
        </p:nvSpPr>
        <p:spPr>
          <a:xfrm>
            <a:off x="8256363" y="4993029"/>
            <a:ext cx="2090058" cy="1015663"/>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DỨA</a:t>
            </a:r>
          </a:p>
        </p:txBody>
      </p:sp>
    </p:spTree>
    <p:extLst>
      <p:ext uri="{BB962C8B-B14F-4D97-AF65-F5344CB8AC3E}">
        <p14:creationId xmlns:p14="http://schemas.microsoft.com/office/powerpoint/2010/main" val="269151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1000"/>
                                        <p:tgtEl>
                                          <p:spTgt spid="2052"/>
                                        </p:tgtEl>
                                      </p:cBhvr>
                                    </p:animEffect>
                                    <p:anim calcmode="lin" valueType="num">
                                      <p:cBhvr>
                                        <p:cTn id="21" dur="1000" fill="hold"/>
                                        <p:tgtEl>
                                          <p:spTgt spid="2052"/>
                                        </p:tgtEl>
                                        <p:attrNameLst>
                                          <p:attrName>ppt_x</p:attrName>
                                        </p:attrNameLst>
                                      </p:cBhvr>
                                      <p:tavLst>
                                        <p:tav tm="0">
                                          <p:val>
                                            <p:strVal val="#ppt_x"/>
                                          </p:val>
                                        </p:tav>
                                        <p:tav tm="100000">
                                          <p:val>
                                            <p:strVal val="#ppt_x"/>
                                          </p:val>
                                        </p:tav>
                                      </p:tavLst>
                                    </p:anim>
                                    <p:anim calcmode="lin" valueType="num">
                                      <p:cBhvr>
                                        <p:cTn id="22" dur="1000" fill="hold"/>
                                        <p:tgtEl>
                                          <p:spTgt spid="205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09E2CF86-195E-4D8A-828E-1BB7F55DB597}"/>
              </a:ext>
            </a:extLst>
          </p:cNvPr>
          <p:cNvSpPr txBox="1"/>
          <p:nvPr/>
        </p:nvSpPr>
        <p:spPr>
          <a:xfrm>
            <a:off x="1347107" y="4495291"/>
            <a:ext cx="3711121" cy="1015663"/>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DÂU</a:t>
            </a:r>
            <a:r>
              <a:rPr kumimoji="0" lang="en-US" sz="60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TÂY</a:t>
            </a:r>
            <a:endParaRPr kumimoji="0" lang="en-US" sz="6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4E2E453E-700C-4D75-83DF-5017FAF7C758}"/>
              </a:ext>
            </a:extLst>
          </p:cNvPr>
          <p:cNvSpPr txBox="1"/>
          <p:nvPr/>
        </p:nvSpPr>
        <p:spPr>
          <a:xfrm>
            <a:off x="7400020" y="4524434"/>
            <a:ext cx="3711120" cy="1015663"/>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DƯA</a:t>
            </a:r>
            <a:r>
              <a:rPr kumimoji="0" lang="en-US" sz="60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HẤU</a:t>
            </a:r>
            <a:endParaRPr kumimoji="0" lang="en-US" sz="6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AutoShape 2" descr="Hình ảnh quả dâu tây đỏ tươi ngon file PNG">
            <a:extLst>
              <a:ext uri="{FF2B5EF4-FFF2-40B4-BE49-F238E27FC236}">
                <a16:creationId xmlns:a16="http://schemas.microsoft.com/office/drawing/2014/main" id="{2E81F713-8A07-4852-A4EF-16E4AEC987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ình ảnh quả dâu tây đỏ tươi ngon file PNG">
            <a:extLst>
              <a:ext uri="{FF2B5EF4-FFF2-40B4-BE49-F238E27FC236}">
                <a16:creationId xmlns:a16="http://schemas.microsoft.com/office/drawing/2014/main" id="{63C5E8E1-C6CD-4755-BD27-DDC8678ACFF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00352AA7-B930-4E6F-9CA0-F2F731B03EB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000" b="91400" l="7750" r="90000">
                        <a14:foregroundMark x1="7750" y1="26200" x2="13375" y2="29200"/>
                        <a14:foregroundMark x1="41750" y1="11600" x2="43000" y2="13400"/>
                        <a14:foregroundMark x1="28500" y1="91400" x2="36250" y2="91600"/>
                        <a14:foregroundMark x1="38250" y1="85200" x2="46375" y2="84000"/>
                        <a14:foregroundMark x1="56875" y1="9000" x2="66625" y2="9000"/>
                        <a14:foregroundMark x1="71000" y1="20000" x2="74375" y2="47800"/>
                        <a14:foregroundMark x1="83875" y1="51800" x2="87375" y2="52400"/>
                        <a14:foregroundMark x1="88250" y1="52000" x2="89375" y2="52000"/>
                        <a14:foregroundMark x1="83875" y1="54200" x2="83750" y2="56000"/>
                        <a14:foregroundMark x1="78250" y1="57000" x2="78250" y2="57000"/>
                        <a14:foregroundMark x1="58250" y1="71800" x2="58250" y2="71800"/>
                      </a14:backgroundRemoval>
                    </a14:imgEffect>
                  </a14:imgLayer>
                </a14:imgProps>
              </a:ext>
            </a:extLst>
          </a:blip>
          <a:stretch>
            <a:fillRect/>
          </a:stretch>
        </p:blipFill>
        <p:spPr>
          <a:xfrm>
            <a:off x="750389" y="740228"/>
            <a:ext cx="5650411" cy="3531507"/>
          </a:xfrm>
          <a:prstGeom prst="rect">
            <a:avLst/>
          </a:prstGeom>
        </p:spPr>
      </p:pic>
      <p:pic>
        <p:nvPicPr>
          <p:cNvPr id="3080" name="Picture 8" descr="Tải 10 mẫu dưa hấu vector đẹp file AI, EPS, PSD, PNG, JPG">
            <a:extLst>
              <a:ext uri="{FF2B5EF4-FFF2-40B4-BE49-F238E27FC236}">
                <a16:creationId xmlns:a16="http://schemas.microsoft.com/office/drawing/2014/main" id="{66EA3B8A-472C-47B1-BF06-D4386A52AEE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11" b="95893" l="571" r="98000">
                        <a14:foregroundMark x1="3429" y1="16222" x2="16286" y2="39836"/>
                        <a14:foregroundMark x1="17429" y1="15400" x2="30571" y2="26283"/>
                        <a14:foregroundMark x1="25000" y1="2259" x2="36857" y2="9446"/>
                        <a14:foregroundMark x1="29143" y1="4107" x2="38286" y2="9856"/>
                        <a14:foregroundMark x1="30286" y1="4928" x2="38857" y2="27926"/>
                        <a14:foregroundMark x1="28000" y1="71869" x2="30571" y2="73101"/>
                        <a14:foregroundMark x1="64286" y1="87474" x2="75429" y2="89938"/>
                        <a14:foregroundMark x1="89571" y1="59959" x2="94571" y2="71458"/>
                        <a14:foregroundMark x1="94571" y1="61396" x2="94571" y2="63860"/>
                        <a14:foregroundMark x1="98000" y1="57906" x2="98000" y2="57906"/>
                        <a14:foregroundMark x1="5429" y1="25051" x2="6286" y2="49487"/>
                        <a14:foregroundMark x1="1571" y1="36550" x2="4857" y2="59548"/>
                        <a14:foregroundMark x1="3714" y1="33470" x2="6286" y2="59959"/>
                        <a14:foregroundMark x1="22429" y1="6160" x2="29714" y2="5749"/>
                        <a14:foregroundMark x1="30000" y1="3080" x2="35000" y2="2669"/>
                        <a14:foregroundMark x1="32714" y1="1848" x2="35286" y2="1848"/>
                        <a14:foregroundMark x1="29143" y1="70226" x2="29429" y2="71869"/>
                        <a14:foregroundMark x1="23000" y1="82341" x2="23000" y2="81109"/>
                        <a14:foregroundMark x1="26571" y1="1027" x2="29143" y2="1027"/>
                        <a14:foregroundMark x1="27714" y1="616" x2="28571" y2="16632"/>
                        <a14:foregroundMark x1="16286" y1="26694" x2="12143" y2="56674"/>
                        <a14:foregroundMark x1="714" y1="39836" x2="4857" y2="51951"/>
                        <a14:foregroundMark x1="2143" y1="37782" x2="10143" y2="52977"/>
                        <a14:foregroundMark x1="28571" y1="58727" x2="32714" y2="64271"/>
                        <a14:foregroundMark x1="33000" y1="45791" x2="35000" y2="51540"/>
                        <a14:foregroundMark x1="64000" y1="95893" x2="68714" y2="95893"/>
                        <a14:foregroundMark x1="63429" y1="94661" x2="68429" y2="94661"/>
                      </a14:backgroundRemoval>
                    </a14:imgEffect>
                  </a14:imgLayer>
                </a14:imgProps>
              </a:ext>
              <a:ext uri="{28A0092B-C50C-407E-A947-70E740481C1C}">
                <a14:useLocalDpi xmlns:a14="http://schemas.microsoft.com/office/drawing/2010/main" val="0"/>
              </a:ext>
            </a:extLst>
          </a:blip>
          <a:srcRect/>
          <a:stretch>
            <a:fillRect/>
          </a:stretch>
        </p:blipFill>
        <p:spPr bwMode="auto">
          <a:xfrm>
            <a:off x="6642973" y="849308"/>
            <a:ext cx="4951038" cy="344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78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080"/>
                                        </p:tgtEl>
                                        <p:attrNameLst>
                                          <p:attrName>style.visibility</p:attrName>
                                        </p:attrNameLst>
                                      </p:cBhvr>
                                      <p:to>
                                        <p:strVal val="visible"/>
                                      </p:to>
                                    </p:set>
                                    <p:animEffect transition="in" filter="fade">
                                      <p:cBhvr>
                                        <p:cTn id="20" dur="1000"/>
                                        <p:tgtEl>
                                          <p:spTgt spid="3080"/>
                                        </p:tgtEl>
                                      </p:cBhvr>
                                    </p:animEffect>
                                    <p:anim calcmode="lin" valueType="num">
                                      <p:cBhvr>
                                        <p:cTn id="21" dur="1000" fill="hold"/>
                                        <p:tgtEl>
                                          <p:spTgt spid="3080"/>
                                        </p:tgtEl>
                                        <p:attrNameLst>
                                          <p:attrName>ppt_x</p:attrName>
                                        </p:attrNameLst>
                                      </p:cBhvr>
                                      <p:tavLst>
                                        <p:tav tm="0">
                                          <p:val>
                                            <p:strVal val="#ppt_x"/>
                                          </p:val>
                                        </p:tav>
                                        <p:tav tm="100000">
                                          <p:val>
                                            <p:strVal val="#ppt_x"/>
                                          </p:val>
                                        </p:tav>
                                      </p:tavLst>
                                    </p:anim>
                                    <p:anim calcmode="lin" valueType="num">
                                      <p:cBhvr>
                                        <p:cTn id="22" dur="1000" fill="hold"/>
                                        <p:tgtEl>
                                          <p:spTgt spid="308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09E2CF86-195E-4D8A-828E-1BB7F55DB597}"/>
              </a:ext>
            </a:extLst>
          </p:cNvPr>
          <p:cNvSpPr txBox="1"/>
          <p:nvPr/>
        </p:nvSpPr>
        <p:spPr>
          <a:xfrm>
            <a:off x="1347107" y="4495291"/>
            <a:ext cx="3711121" cy="1015663"/>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DƯA</a:t>
            </a:r>
            <a:r>
              <a:rPr kumimoji="0" lang="en-US" sz="60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LÊ</a:t>
            </a:r>
            <a:endParaRPr kumimoji="0" lang="en-US" sz="6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4E2E453E-700C-4D75-83DF-5017FAF7C758}"/>
              </a:ext>
            </a:extLst>
          </p:cNvPr>
          <p:cNvSpPr txBox="1"/>
          <p:nvPr/>
        </p:nvSpPr>
        <p:spPr>
          <a:xfrm>
            <a:off x="7400020" y="4524434"/>
            <a:ext cx="3711120" cy="1015663"/>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HẠT</a:t>
            </a:r>
            <a:r>
              <a:rPr kumimoji="0" lang="en-US" sz="6000" b="0" i="0" u="none" strike="noStrike" kern="1200" cap="none" spc="0" normalizeH="0" noProof="0">
                <a:ln>
                  <a:noFill/>
                </a:ln>
                <a:solidFill>
                  <a:srgbClr val="FF0000"/>
                </a:solidFill>
                <a:effectLst/>
                <a:uLnTx/>
                <a:uFillTx/>
                <a:latin typeface="Arial" panose="020B0604020202020204" pitchFamily="34" charset="0"/>
                <a:ea typeface="+mn-ea"/>
                <a:cs typeface="Arial" panose="020B0604020202020204" pitchFamily="34" charset="0"/>
              </a:rPr>
              <a:t> DẺ</a:t>
            </a:r>
            <a:endParaRPr kumimoji="0" lang="en-US" sz="6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AutoShape 2" descr="Hình ảnh quả dâu tây đỏ tươi ngon file PNG">
            <a:extLst>
              <a:ext uri="{FF2B5EF4-FFF2-40B4-BE49-F238E27FC236}">
                <a16:creationId xmlns:a16="http://schemas.microsoft.com/office/drawing/2014/main" id="{2E81F713-8A07-4852-A4EF-16E4AEC987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descr="Hình ảnh quả dâu tây đỏ tươi ngon file PNG">
            <a:extLst>
              <a:ext uri="{FF2B5EF4-FFF2-40B4-BE49-F238E27FC236}">
                <a16:creationId xmlns:a16="http://schemas.microsoft.com/office/drawing/2014/main" id="{63C5E8E1-C6CD-4755-BD27-DDC8678ACFF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Dưa Lê - hn.check.net.vn">
            <a:extLst>
              <a:ext uri="{FF2B5EF4-FFF2-40B4-BE49-F238E27FC236}">
                <a16:creationId xmlns:a16="http://schemas.microsoft.com/office/drawing/2014/main" id="{EE7FEC70-71B4-4F7F-BBEA-03BE37B42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125" y="849308"/>
            <a:ext cx="3444508" cy="34445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Hình ảnh Đường ăn Hạt Dẻ PNG Miễn Phí Tải Về - Lovepik">
            <a:extLst>
              <a:ext uri="{FF2B5EF4-FFF2-40B4-BE49-F238E27FC236}">
                <a16:creationId xmlns:a16="http://schemas.microsoft.com/office/drawing/2014/main" id="{A98B8461-88A6-42E0-AB77-94FA4C6492B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57" b="89964" l="9419" r="90000">
                        <a14:foregroundMark x1="9419" y1="51792" x2="11163" y2="59140"/>
                        <a14:foregroundMark x1="79419" y1="40143" x2="83256" y2="51792"/>
                      </a14:backgroundRemoval>
                    </a14:imgEffect>
                  </a14:imgLayer>
                </a14:imgProps>
              </a:ext>
              <a:ext uri="{28A0092B-C50C-407E-A947-70E740481C1C}">
                <a14:useLocalDpi xmlns:a14="http://schemas.microsoft.com/office/drawing/2010/main" val="0"/>
              </a:ext>
            </a:extLst>
          </a:blip>
          <a:srcRect/>
          <a:stretch>
            <a:fillRect/>
          </a:stretch>
        </p:blipFill>
        <p:spPr bwMode="auto">
          <a:xfrm>
            <a:off x="5979886" y="849308"/>
            <a:ext cx="6011636" cy="3900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45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09E2CF86-195E-4D8A-828E-1BB7F55DB597}"/>
              </a:ext>
            </a:extLst>
          </p:cNvPr>
          <p:cNvSpPr txBox="1"/>
          <p:nvPr/>
        </p:nvSpPr>
        <p:spPr>
          <a:xfrm>
            <a:off x="821870" y="548753"/>
            <a:ext cx="1074057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Nói 1 – 2 câu về một loại cây, hoa, quả em vừa kể.</a:t>
            </a:r>
          </a:p>
        </p:txBody>
      </p:sp>
      <p:pic>
        <p:nvPicPr>
          <p:cNvPr id="4" name="Picture 2" descr="Dừa nước trái Cây Vỏ Chai - nước dừa png tải về - Miễn phí trong suốt Thực  Phẩm Tự Nhiên png Tải về.">
            <a:extLst>
              <a:ext uri="{FF2B5EF4-FFF2-40B4-BE49-F238E27FC236}">
                <a16:creationId xmlns:a16="http://schemas.microsoft.com/office/drawing/2014/main" id="{CE2EA47B-FCA5-4413-BC8C-1EA8E7E8016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037" b="93704" l="10000" r="90000">
                        <a14:foregroundMark x1="46111" y1="88519" x2="48333" y2="93704"/>
                        <a14:foregroundMark x1="65556" y1="90000" x2="66556" y2="93704"/>
                        <a14:foregroundMark x1="60000" y1="42037" x2="58444" y2="54074"/>
                        <a14:foregroundMark x1="25778" y1="56111" x2="26444" y2="55926"/>
                        <a14:foregroundMark x1="38667" y1="7037" x2="39000" y2="8519"/>
                        <a14:foregroundMark x1="40333" y1="22037" x2="40889" y2="23704"/>
                        <a14:foregroundMark x1="57444" y1="62037" x2="57444" y2="62037"/>
                      </a14:backgroundRemoval>
                    </a14:imgEffect>
                  </a14:imgLayer>
                </a14:imgProps>
              </a:ext>
              <a:ext uri="{28A0092B-C50C-407E-A947-70E740481C1C}">
                <a14:useLocalDpi xmlns:a14="http://schemas.microsoft.com/office/drawing/2010/main" val="0"/>
              </a:ext>
            </a:extLst>
          </a:blip>
          <a:srcRect/>
          <a:stretch>
            <a:fillRect/>
          </a:stretch>
        </p:blipFill>
        <p:spPr bwMode="auto">
          <a:xfrm>
            <a:off x="650420" y="2189331"/>
            <a:ext cx="3814728" cy="22888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ước Trái Cây Rau Quả Dứa Smoothie - Cắt dứa png tải về - Miễn phí trong  suốt Trái Cây png Tải về.">
            <a:extLst>
              <a:ext uri="{FF2B5EF4-FFF2-40B4-BE49-F238E27FC236}">
                <a16:creationId xmlns:a16="http://schemas.microsoft.com/office/drawing/2014/main" id="{8BFB38A5-FE6D-4370-85F4-D45C0ACEE8E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73000" y1="41250" x2="73889" y2="44000"/>
                        <a14:foregroundMark x1="76556" y1="44875" x2="72778" y2="55875"/>
                        <a14:foregroundMark x1="40444" y1="82375" x2="46667" y2="81750"/>
                        <a14:foregroundMark x1="57333" y1="72000" x2="54556" y2="70875"/>
                      </a14:backgroundRemoval>
                    </a14:imgEffect>
                  </a14:imgLayer>
                </a14:imgProps>
              </a:ext>
              <a:ext uri="{28A0092B-C50C-407E-A947-70E740481C1C}">
                <a14:useLocalDpi xmlns:a14="http://schemas.microsoft.com/office/drawing/2010/main" val="0"/>
              </a:ext>
            </a:extLst>
          </a:blip>
          <a:srcRect/>
          <a:stretch>
            <a:fillRect/>
          </a:stretch>
        </p:blipFill>
        <p:spPr bwMode="auto">
          <a:xfrm>
            <a:off x="4017173" y="1866165"/>
            <a:ext cx="3433256" cy="30517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017FF0F-A315-48CE-9367-98F37680FFF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00" b="91400" l="7750" r="90000">
                        <a14:foregroundMark x1="7750" y1="26200" x2="13375" y2="29200"/>
                        <a14:foregroundMark x1="41750" y1="11600" x2="43000" y2="13400"/>
                        <a14:foregroundMark x1="28500" y1="91400" x2="36250" y2="91600"/>
                        <a14:foregroundMark x1="38250" y1="85200" x2="46375" y2="84000"/>
                        <a14:foregroundMark x1="56875" y1="9000" x2="66625" y2="9000"/>
                        <a14:foregroundMark x1="71000" y1="20000" x2="74375" y2="47800"/>
                        <a14:foregroundMark x1="83875" y1="51800" x2="87375" y2="52400"/>
                        <a14:foregroundMark x1="88250" y1="52000" x2="89375" y2="52000"/>
                        <a14:foregroundMark x1="83875" y1="54200" x2="83750" y2="56000"/>
                        <a14:foregroundMark x1="78250" y1="57000" x2="78250" y2="57000"/>
                        <a14:foregroundMark x1="58250" y1="71800" x2="58250" y2="71800"/>
                      </a14:backgroundRemoval>
                    </a14:imgEffect>
                  </a14:imgLayer>
                </a14:imgProps>
              </a:ext>
            </a:extLst>
          </a:blip>
          <a:stretch>
            <a:fillRect/>
          </a:stretch>
        </p:blipFill>
        <p:spPr>
          <a:xfrm>
            <a:off x="8054846" y="2617880"/>
            <a:ext cx="2910113" cy="1818821"/>
          </a:xfrm>
          <a:prstGeom prst="rect">
            <a:avLst/>
          </a:prstGeom>
        </p:spPr>
      </p:pic>
      <p:pic>
        <p:nvPicPr>
          <p:cNvPr id="7" name="Picture 8" descr="Tải 10 mẫu dưa hấu vector đẹp file AI, EPS, PSD, PNG, JPG">
            <a:extLst>
              <a:ext uri="{FF2B5EF4-FFF2-40B4-BE49-F238E27FC236}">
                <a16:creationId xmlns:a16="http://schemas.microsoft.com/office/drawing/2014/main" id="{3E4C4565-B26A-4C8E-AF90-87CD027B7F5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11" b="95893" l="571" r="98000">
                        <a14:foregroundMark x1="3429" y1="16222" x2="16286" y2="39836"/>
                        <a14:foregroundMark x1="17429" y1="15400" x2="30571" y2="26283"/>
                        <a14:foregroundMark x1="25000" y1="2259" x2="36857" y2="9446"/>
                        <a14:foregroundMark x1="29143" y1="4107" x2="38286" y2="9856"/>
                        <a14:foregroundMark x1="30286" y1="4928" x2="38857" y2="27926"/>
                        <a14:foregroundMark x1="28000" y1="71869" x2="30571" y2="73101"/>
                        <a14:foregroundMark x1="64286" y1="87474" x2="75429" y2="89938"/>
                        <a14:foregroundMark x1="89571" y1="59959" x2="94571" y2="71458"/>
                        <a14:foregroundMark x1="94571" y1="61396" x2="94571" y2="63860"/>
                        <a14:foregroundMark x1="98000" y1="57906" x2="98000" y2="57906"/>
                        <a14:foregroundMark x1="5429" y1="25051" x2="6286" y2="49487"/>
                        <a14:foregroundMark x1="1571" y1="36550" x2="4857" y2="59548"/>
                        <a14:foregroundMark x1="3714" y1="33470" x2="6286" y2="59959"/>
                        <a14:foregroundMark x1="22429" y1="6160" x2="29714" y2="5749"/>
                        <a14:foregroundMark x1="30000" y1="3080" x2="35000" y2="2669"/>
                        <a14:foregroundMark x1="32714" y1="1848" x2="35286" y2="1848"/>
                        <a14:foregroundMark x1="29143" y1="70226" x2="29429" y2="71869"/>
                        <a14:foregroundMark x1="23000" y1="82341" x2="23000" y2="81109"/>
                        <a14:foregroundMark x1="26571" y1="1027" x2="29143" y2="1027"/>
                        <a14:foregroundMark x1="27714" y1="616" x2="28571" y2="16632"/>
                        <a14:foregroundMark x1="16286" y1="26694" x2="12143" y2="56674"/>
                        <a14:foregroundMark x1="714" y1="39836" x2="4857" y2="51951"/>
                        <a14:foregroundMark x1="2143" y1="37782" x2="10143" y2="52977"/>
                        <a14:foregroundMark x1="28571" y1="58727" x2="32714" y2="64271"/>
                        <a14:foregroundMark x1="33000" y1="45791" x2="35000" y2="51540"/>
                        <a14:foregroundMark x1="64000" y1="95893" x2="68714" y2="95893"/>
                        <a14:foregroundMark x1="63429" y1="94661" x2="68429" y2="94661"/>
                      </a14:backgroundRemoval>
                    </a14:imgEffect>
                  </a14:imgLayer>
                </a14:imgProps>
              </a:ext>
              <a:ext uri="{28A0092B-C50C-407E-A947-70E740481C1C}">
                <a14:useLocalDpi xmlns:a14="http://schemas.microsoft.com/office/drawing/2010/main" val="0"/>
              </a:ext>
            </a:extLst>
          </a:blip>
          <a:srcRect/>
          <a:stretch>
            <a:fillRect/>
          </a:stretch>
        </p:blipFill>
        <p:spPr bwMode="auto">
          <a:xfrm>
            <a:off x="1595543" y="4935841"/>
            <a:ext cx="2549917" cy="17740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ảnh Đường ăn Hạt Dẻ PNG Miễn Phí Tải Về - Lovepik">
            <a:extLst>
              <a:ext uri="{FF2B5EF4-FFF2-40B4-BE49-F238E27FC236}">
                <a16:creationId xmlns:a16="http://schemas.microsoft.com/office/drawing/2014/main" id="{CCB013FD-6AF5-475E-BE86-AA520B15609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857" b="89964" l="9419" r="90000">
                        <a14:foregroundMark x1="9419" y1="51792" x2="11163" y2="59140"/>
                        <a14:foregroundMark x1="79419" y1="40143" x2="83256" y2="51792"/>
                      </a14:backgroundRemoval>
                    </a14:imgEffect>
                  </a14:imgLayer>
                </a14:imgProps>
              </a:ext>
              <a:ext uri="{28A0092B-C50C-407E-A947-70E740481C1C}">
                <a14:useLocalDpi xmlns:a14="http://schemas.microsoft.com/office/drawing/2010/main" val="0"/>
              </a:ext>
            </a:extLst>
          </a:blip>
          <a:srcRect/>
          <a:stretch>
            <a:fillRect/>
          </a:stretch>
        </p:blipFill>
        <p:spPr bwMode="auto">
          <a:xfrm>
            <a:off x="8036311" y="4937496"/>
            <a:ext cx="2731593" cy="17723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ưa Lê - hn.check.net.vn">
            <a:extLst>
              <a:ext uri="{FF2B5EF4-FFF2-40B4-BE49-F238E27FC236}">
                <a16:creationId xmlns:a16="http://schemas.microsoft.com/office/drawing/2014/main" id="{5A5ED5BC-D57D-4C0B-81E3-550CDF183E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06875" y="4656002"/>
            <a:ext cx="2053853" cy="20538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E52C0C0-5FF8-4C00-AFC4-F2A0627468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1282" y="1288946"/>
            <a:ext cx="10891160" cy="1236460"/>
          </a:xfrm>
          <a:prstGeom prst="rect">
            <a:avLst/>
          </a:prstGeom>
        </p:spPr>
      </p:pic>
    </p:spTree>
    <p:extLst>
      <p:ext uri="{BB962C8B-B14F-4D97-AF65-F5344CB8AC3E}">
        <p14:creationId xmlns:p14="http://schemas.microsoft.com/office/powerpoint/2010/main" val="328425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1" name="图片 19">
            <a:extLst>
              <a:ext uri="{FF2B5EF4-FFF2-40B4-BE49-F238E27FC236}">
                <a16:creationId xmlns:a16="http://schemas.microsoft.com/office/drawing/2014/main" id="{49CA6369-CB82-4A3E-9A2D-A6960D2311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5111" y="773525"/>
            <a:ext cx="2501777" cy="1800000"/>
          </a:xfrm>
          <a:prstGeom prst="rect">
            <a:avLst/>
          </a:prstGeom>
          <a:effectLst>
            <a:outerShdw blurRad="63500" sx="102000" sy="102000" algn="ctr" rotWithShape="0">
              <a:prstClr val="black">
                <a:alpha val="40000"/>
              </a:prstClr>
            </a:outerShdw>
          </a:effectLst>
        </p:spPr>
      </p:pic>
      <p:sp>
        <p:nvSpPr>
          <p:cNvPr id="32" name="文本框 64">
            <a:extLst>
              <a:ext uri="{FF2B5EF4-FFF2-40B4-BE49-F238E27FC236}">
                <a16:creationId xmlns:a16="http://schemas.microsoft.com/office/drawing/2014/main" id="{6C75ABB2-CAD3-4331-95E0-D24DE646AB3A}"/>
              </a:ext>
            </a:extLst>
          </p:cNvPr>
          <p:cNvSpPr txBox="1"/>
          <p:nvPr/>
        </p:nvSpPr>
        <p:spPr>
          <a:xfrm>
            <a:off x="6488287" y="143525"/>
            <a:ext cx="1260000" cy="1260000"/>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40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6600" b="1" i="0" u="none" strike="noStrike" kern="1200" cap="none" spc="0" normalizeH="0" baseline="0" noProof="0" dirty="0">
              <a:ln>
                <a:noFill/>
              </a:ln>
              <a:solidFill>
                <a:prstClr val="white"/>
              </a:solidFill>
              <a:effectLst/>
              <a:uLnTx/>
              <a:uFillTx/>
              <a:latin typeface="Pacifico" panose="00000500000000000000" pitchFamily="2" charset="0"/>
              <a:ea typeface="幼圆" panose="02010509060101010101" pitchFamily="49" charset="-122"/>
              <a:cs typeface="+mn-cs"/>
            </a:endParaRPr>
          </a:p>
        </p:txBody>
      </p:sp>
      <p:sp>
        <p:nvSpPr>
          <p:cNvPr id="5" name="TextBox 4">
            <a:extLst>
              <a:ext uri="{FF2B5EF4-FFF2-40B4-BE49-F238E27FC236}">
                <a16:creationId xmlns:a16="http://schemas.microsoft.com/office/drawing/2014/main" id="{9B20D1F7-D09B-407C-8881-10B651018871}"/>
              </a:ext>
            </a:extLst>
          </p:cNvPr>
          <p:cNvSpPr txBox="1"/>
          <p:nvPr/>
        </p:nvSpPr>
        <p:spPr>
          <a:xfrm>
            <a:off x="6636424" y="219527"/>
            <a:ext cx="1119217"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Pacifico" panose="00000500000000000000" pitchFamily="2" charset="0"/>
                <a:ea typeface="+mn-ea"/>
                <a:cs typeface="+mn-cs"/>
              </a:rPr>
              <a:t>02</a:t>
            </a:r>
            <a:endPar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cifico" panose="00000500000000000000" pitchFamily="2" charset="0"/>
              <a:ea typeface="+mn-ea"/>
              <a:cs typeface="+mn-cs"/>
            </a:endParaRPr>
          </a:p>
        </p:txBody>
      </p:sp>
      <p:sp>
        <p:nvSpPr>
          <p:cNvPr id="6" name="TextBox 5">
            <a:extLst>
              <a:ext uri="{FF2B5EF4-FFF2-40B4-BE49-F238E27FC236}">
                <a16:creationId xmlns:a16="http://schemas.microsoft.com/office/drawing/2014/main" id="{6CBFD7C0-5ECC-446E-BA0B-AABC68C55DBC}"/>
              </a:ext>
            </a:extLst>
          </p:cNvPr>
          <p:cNvSpPr txBox="1"/>
          <p:nvPr/>
        </p:nvSpPr>
        <p:spPr>
          <a:xfrm>
            <a:off x="3876127" y="2573525"/>
            <a:ext cx="4724370" cy="923330"/>
          </a:xfrm>
          <a:prstGeom prst="rect">
            <a:avLst/>
          </a:prstGeom>
          <a:noFill/>
        </p:spPr>
        <p:txBody>
          <a:bodyPr wrap="none" rtlCol="0">
            <a:spAutoFit/>
          </a:bodyPr>
          <a:lstStyle/>
          <a:p>
            <a:pPr lvl="0" algn="ctr"/>
            <a:r>
              <a:rPr lang="en-US" sz="5400">
                <a:ln w="177800">
                  <a:solidFill>
                    <a:prstClr val="white">
                      <a:lumMod val="95000"/>
                    </a:prstClr>
                  </a:solidFill>
                </a:ln>
                <a:solidFill>
                  <a:prstClr val="white"/>
                </a:solidFill>
                <a:latin typeface="Arial" panose="020B0604020202020204" pitchFamily="34" charset="0"/>
                <a:cs typeface="Arial" panose="020B0604020202020204" pitchFamily="34" charset="0"/>
              </a:rPr>
              <a:t>NÓI VÀ NGHE</a:t>
            </a:r>
          </a:p>
        </p:txBody>
      </p:sp>
      <p:sp>
        <p:nvSpPr>
          <p:cNvPr id="35" name="TextBox 34">
            <a:extLst>
              <a:ext uri="{FF2B5EF4-FFF2-40B4-BE49-F238E27FC236}">
                <a16:creationId xmlns:a16="http://schemas.microsoft.com/office/drawing/2014/main" id="{9BDA604E-6B97-4084-8EC0-3BF23E36BB32}"/>
              </a:ext>
            </a:extLst>
          </p:cNvPr>
          <p:cNvSpPr txBox="1"/>
          <p:nvPr/>
        </p:nvSpPr>
        <p:spPr>
          <a:xfrm>
            <a:off x="3876130" y="2619199"/>
            <a:ext cx="472437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noFill/>
                </a:ln>
                <a:solidFill>
                  <a:srgbClr val="002060"/>
                </a:solidFill>
                <a:effectLst>
                  <a:innerShdw blurRad="63500" dist="63500" dir="10800000">
                    <a:prstClr val="black">
                      <a:alpha val="50000"/>
                    </a:prstClr>
                  </a:innerShdw>
                </a:effectLst>
                <a:uLnTx/>
                <a:uFillTx/>
                <a:latin typeface="Arial" panose="020B0604020202020204" pitchFamily="34" charset="0"/>
                <a:ea typeface="+mn-ea"/>
                <a:cs typeface="Arial" panose="020B0604020202020204" pitchFamily="34" charset="0"/>
              </a:rPr>
              <a:t>NÓI</a:t>
            </a:r>
            <a:r>
              <a:rPr kumimoji="0" lang="en-US" sz="5400" b="0" i="0" u="none" strike="noStrike" kern="1200" cap="none" spc="0" normalizeH="0" noProof="0">
                <a:ln w="0">
                  <a:noFill/>
                </a:ln>
                <a:solidFill>
                  <a:srgbClr val="002060"/>
                </a:solidFill>
                <a:effectLst>
                  <a:innerShdw blurRad="63500" dist="63500" dir="10800000">
                    <a:prstClr val="black">
                      <a:alpha val="50000"/>
                    </a:prstClr>
                  </a:innerShdw>
                </a:effectLst>
                <a:uLnTx/>
                <a:uFillTx/>
                <a:latin typeface="Arial" panose="020B0604020202020204" pitchFamily="34" charset="0"/>
                <a:ea typeface="+mn-ea"/>
                <a:cs typeface="Arial" panose="020B0604020202020204" pitchFamily="34" charset="0"/>
              </a:rPr>
              <a:t> VÀ NGHE</a:t>
            </a:r>
            <a:endParaRPr kumimoji="0" lang="en-US" sz="5400" b="0" i="0" u="none" strike="noStrike" kern="1200" cap="none" spc="0" normalizeH="0" baseline="0" noProof="0" dirty="0">
              <a:ln w="0">
                <a:noFill/>
              </a:ln>
              <a:solidFill>
                <a:srgbClr val="002060"/>
              </a:solidFill>
              <a:effectLst>
                <a:innerShdw blurRad="63500" dist="63500" dir="10800000">
                  <a:prstClr val="black">
                    <a:alpha val="50000"/>
                  </a:prstClr>
                </a:inn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0330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34193 -0.3662 C -0.33346 -0.35185 -0.32656 -0.31921 -0.29922 -0.25972 C -0.27201 -0.20116 -0.23789 -0.15949 -0.20924 -0.12546 C -0.18073 -0.09236 -0.15378 -0.07407 -0.12786 -0.0581 C -0.09635 -0.03866 -0.07461 -0.02963 -0.05326 -0.01944 C -0.03216 -0.01018 -0.00911 -0.00532 0 -0.00092 L 0 -1.48148E-6 " pathEditMode="relative" rAng="0" ptsTypes="AAAAAAA">
                                      <p:cBhvr>
                                        <p:cTn id="8" dur="1500" fill="hold"/>
                                        <p:tgtEl>
                                          <p:spTgt spid="31"/>
                                        </p:tgtEl>
                                        <p:attrNameLst>
                                          <p:attrName>ppt_x</p:attrName>
                                          <p:attrName>ppt_y</p:attrName>
                                        </p:attrNameLst>
                                      </p:cBhvr>
                                      <p:rCtr x="17096" y="18310"/>
                                    </p:animMotion>
                                  </p:childTnLst>
                                </p:cTn>
                              </p:par>
                              <p:par>
                                <p:cTn id="9" presetID="42" presetClass="entr" presetSubtype="0" fill="hold" grpId="0" nodeType="withEffect">
                                  <p:stCondLst>
                                    <p:cond delay="125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anim calcmode="lin" valueType="num">
                                      <p:cBhvr>
                                        <p:cTn id="12" dur="500" fill="hold"/>
                                        <p:tgtEl>
                                          <p:spTgt spid="32"/>
                                        </p:tgtEl>
                                        <p:attrNameLst>
                                          <p:attrName>ppt_x</p:attrName>
                                        </p:attrNameLst>
                                      </p:cBhvr>
                                      <p:tavLst>
                                        <p:tav tm="0">
                                          <p:val>
                                            <p:strVal val="#ppt_x"/>
                                          </p:val>
                                        </p:tav>
                                        <p:tav tm="100000">
                                          <p:val>
                                            <p:strVal val="#ppt_x"/>
                                          </p:val>
                                        </p:tav>
                                      </p:tavLst>
                                    </p:anim>
                                    <p:anim calcmode="lin" valueType="num">
                                      <p:cBhvr>
                                        <p:cTn id="13" dur="500" fill="hold"/>
                                        <p:tgtEl>
                                          <p:spTgt spid="32"/>
                                        </p:tgtEl>
                                        <p:attrNameLst>
                                          <p:attrName>ppt_y</p:attrName>
                                        </p:attrNameLst>
                                      </p:cBhvr>
                                      <p:tavLst>
                                        <p:tav tm="0">
                                          <p:val>
                                            <p:strVal val="#ppt_y+.1"/>
                                          </p:val>
                                        </p:tav>
                                        <p:tav tm="100000">
                                          <p:val>
                                            <p:strVal val="#ppt_y"/>
                                          </p:val>
                                        </p:tav>
                                      </p:tavLst>
                                    </p:anim>
                                  </p:childTnLst>
                                </p:cTn>
                              </p:par>
                              <p:par>
                                <p:cTn id="14" presetID="8" presetClass="emph" presetSubtype="0" fill="hold" grpId="1" nodeType="withEffect">
                                  <p:stCondLst>
                                    <p:cond delay="1250"/>
                                  </p:stCondLst>
                                  <p:childTnLst>
                                    <p:animRot by="21600000">
                                      <p:cBhvr>
                                        <p:cTn id="15" dur="500" fill="hold"/>
                                        <p:tgtEl>
                                          <p:spTgt spid="32"/>
                                        </p:tgtEl>
                                        <p:attrNameLst>
                                          <p:attrName>r</p:attrName>
                                        </p:attrNameLst>
                                      </p:cBhvr>
                                    </p:animRot>
                                  </p:childTnLst>
                                </p:cTn>
                              </p:par>
                              <p:par>
                                <p:cTn id="16" presetID="42" presetClass="entr" presetSubtype="0" fill="hold" grpId="0" nodeType="withEffect">
                                  <p:stCondLst>
                                    <p:cond delay="125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par>
                                <p:cTn id="21" presetID="8" presetClass="emph" presetSubtype="0" fill="hold" grpId="1" nodeType="withEffect">
                                  <p:stCondLst>
                                    <p:cond delay="1250"/>
                                  </p:stCondLst>
                                  <p:childTnLst>
                                    <p:animRot by="21600000">
                                      <p:cBhvr>
                                        <p:cTn id="22" dur="500" fill="hold"/>
                                        <p:tgtEl>
                                          <p:spTgt spid="5"/>
                                        </p:tgtEl>
                                        <p:attrNameLst>
                                          <p:attrName>r</p:attrName>
                                        </p:attrNameLst>
                                      </p:cBhvr>
                                    </p:animRot>
                                  </p:childTnLst>
                                </p:cTn>
                              </p:par>
                            </p:childTnLst>
                          </p:cTn>
                        </p:par>
                        <p:par>
                          <p:cTn id="23" fill="hold">
                            <p:stCondLst>
                              <p:cond delay="1750"/>
                            </p:stCondLst>
                            <p:childTnLst>
                              <p:par>
                                <p:cTn id="24" presetID="52" presetClass="entr" presetSubtype="0" fill="hold" grpId="0" nodeType="afterEffect">
                                  <p:stCondLst>
                                    <p:cond delay="0"/>
                                  </p:stCondLst>
                                  <p:iterate type="lt">
                                    <p:tmPct val="10000"/>
                                  </p:iterate>
                                  <p:childTnLst>
                                    <p:set>
                                      <p:cBhvr>
                                        <p:cTn id="25" dur="1" fill="hold">
                                          <p:stCondLst>
                                            <p:cond delay="0"/>
                                          </p:stCondLst>
                                        </p:cTn>
                                        <p:tgtEl>
                                          <p:spTgt spid="6"/>
                                        </p:tgtEl>
                                        <p:attrNameLst>
                                          <p:attrName>style.visibility</p:attrName>
                                        </p:attrNameLst>
                                      </p:cBhvr>
                                      <p:to>
                                        <p:strVal val="visible"/>
                                      </p:to>
                                    </p:set>
                                    <p:animScale>
                                      <p:cBhvr>
                                        <p:cTn id="26"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6"/>
                                        </p:tgtEl>
                                        <p:attrNameLst>
                                          <p:attrName>ppt_x</p:attrName>
                                          <p:attrName>ppt_y</p:attrName>
                                        </p:attrNameLst>
                                      </p:cBhvr>
                                    </p:animMotion>
                                    <p:animEffect transition="in" filter="fade">
                                      <p:cBhvr>
                                        <p:cTn id="28" dur="1000"/>
                                        <p:tgtEl>
                                          <p:spTgt spid="6"/>
                                        </p:tgtEl>
                                      </p:cBhvr>
                                    </p:animEffect>
                                  </p:childTnLst>
                                </p:cTn>
                              </p:par>
                              <p:par>
                                <p:cTn id="29" presetID="52" presetClass="entr" presetSubtype="0" fill="hold" grpId="0" nodeType="withEffect">
                                  <p:stCondLst>
                                    <p:cond delay="0"/>
                                  </p:stCondLst>
                                  <p:iterate type="lt">
                                    <p:tmPct val="10000"/>
                                  </p:iterate>
                                  <p:childTnLst>
                                    <p:set>
                                      <p:cBhvr>
                                        <p:cTn id="30" dur="1" fill="hold">
                                          <p:stCondLst>
                                            <p:cond delay="0"/>
                                          </p:stCondLst>
                                        </p:cTn>
                                        <p:tgtEl>
                                          <p:spTgt spid="35"/>
                                        </p:tgtEl>
                                        <p:attrNameLst>
                                          <p:attrName>style.visibility</p:attrName>
                                        </p:attrNameLst>
                                      </p:cBhvr>
                                      <p:to>
                                        <p:strVal val="visible"/>
                                      </p:to>
                                    </p:set>
                                    <p:animScale>
                                      <p:cBhvr>
                                        <p:cTn id="31"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35"/>
                                        </p:tgtEl>
                                        <p:attrNameLst>
                                          <p:attrName>ppt_x</p:attrName>
                                          <p:attrName>ppt_y</p:attrName>
                                        </p:attrNameLst>
                                      </p:cBhvr>
                                    </p:animMotion>
                                    <p:animEffect transition="in" filter="fade">
                                      <p:cBhvr>
                                        <p:cTn id="33"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5" grpId="0"/>
      <p:bldP spid="5" grpId="1"/>
      <p:bldP spid="6"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1932E9F6-00AF-406B-9C27-E52D1DE6D1E4}"/>
              </a:ext>
            </a:extLst>
          </p:cNvPr>
          <p:cNvSpPr txBox="1"/>
          <p:nvPr/>
        </p:nvSpPr>
        <p:spPr>
          <a:xfrm>
            <a:off x="1219200" y="472559"/>
            <a:ext cx="11487150" cy="584775"/>
          </a:xfrm>
          <a:prstGeom prst="rect">
            <a:avLst/>
          </a:prstGeom>
          <a:noFill/>
        </p:spPr>
        <p:txBody>
          <a:bodyPr wrap="square">
            <a:spAutoFit/>
          </a:bodyPr>
          <a:lstStyle/>
          <a:p>
            <a:r>
              <a:rPr lang="en-US" sz="3200"/>
              <a:t>1. Đọc lời các nhân vật trong đoạn hội thoại và trả lời câu hỏi.</a:t>
            </a:r>
          </a:p>
        </p:txBody>
      </p:sp>
      <p:pic>
        <p:nvPicPr>
          <p:cNvPr id="9" name="Picture 8">
            <a:extLst>
              <a:ext uri="{FF2B5EF4-FFF2-40B4-BE49-F238E27FC236}">
                <a16:creationId xmlns:a16="http://schemas.microsoft.com/office/drawing/2014/main" id="{C45980F7-516D-4495-8DF9-AB109402E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436" y="1207382"/>
            <a:ext cx="11745564" cy="5178059"/>
          </a:xfrm>
          <a:prstGeom prst="rect">
            <a:avLst/>
          </a:prstGeom>
        </p:spPr>
      </p:pic>
    </p:spTree>
    <p:extLst>
      <p:ext uri="{BB962C8B-B14F-4D97-AF65-F5344CB8AC3E}">
        <p14:creationId xmlns:p14="http://schemas.microsoft.com/office/powerpoint/2010/main" val="3645443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1302</TotalTime>
  <Words>464</Words>
  <PresentationFormat>Widescreen</PresentationFormat>
  <Paragraphs>40</Paragraphs>
  <Slides>17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Calibri Light</vt:lpstr>
      <vt:lpstr>Calibri</vt:lpstr>
      <vt:lpstr>方正清刻本悦宋简体</vt:lpstr>
      <vt:lpstr>Wingdings</vt:lpstr>
      <vt:lpstr>SVN-Carington</vt:lpstr>
      <vt:lpstr>Times New Roman</vt:lpstr>
      <vt:lpstr>Coiny</vt:lpstr>
      <vt:lpstr>Pacifico</vt:lpstr>
      <vt:lpstr>微软雅黑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2022-03-23T13:24:23Z</dcterms:created>
  <dcterms:modified xsi:type="dcterms:W3CDTF">2022-11-25T13:56:08Z</dcterms:modified>
</cp:coreProperties>
</file>