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Lst>
  <p:notesMasterIdLst>
    <p:notesMasterId r:id="rId41"/>
  </p:notesMasterIdLst>
  <p:handoutMasterIdLst>
    <p:handoutMasterId r:id="rId42"/>
  </p:handoutMasterIdLst>
  <p:sldIdLst>
    <p:sldId id="257" r:id="rId2"/>
    <p:sldId id="308" r:id="rId3"/>
    <p:sldId id="309" r:id="rId4"/>
    <p:sldId id="349" r:id="rId5"/>
    <p:sldId id="351" r:id="rId6"/>
    <p:sldId id="452" r:id="rId7"/>
    <p:sldId id="453" r:id="rId8"/>
    <p:sldId id="431" r:id="rId9"/>
    <p:sldId id="355" r:id="rId10"/>
    <p:sldId id="392" r:id="rId11"/>
    <p:sldId id="454" r:id="rId12"/>
    <p:sldId id="393" r:id="rId13"/>
    <p:sldId id="396" r:id="rId14"/>
    <p:sldId id="455" r:id="rId15"/>
    <p:sldId id="456" r:id="rId16"/>
    <p:sldId id="457" r:id="rId17"/>
    <p:sldId id="397" r:id="rId18"/>
    <p:sldId id="458" r:id="rId19"/>
    <p:sldId id="459" r:id="rId20"/>
    <p:sldId id="362" r:id="rId21"/>
    <p:sldId id="365" r:id="rId22"/>
    <p:sldId id="405" r:id="rId23"/>
    <p:sldId id="367" r:id="rId24"/>
    <p:sldId id="406" r:id="rId25"/>
    <p:sldId id="460" r:id="rId26"/>
    <p:sldId id="461" r:id="rId27"/>
    <p:sldId id="415" r:id="rId28"/>
    <p:sldId id="462" r:id="rId29"/>
    <p:sldId id="464" r:id="rId30"/>
    <p:sldId id="463" r:id="rId31"/>
    <p:sldId id="379" r:id="rId32"/>
    <p:sldId id="465" r:id="rId33"/>
    <p:sldId id="421" r:id="rId34"/>
    <p:sldId id="466" r:id="rId35"/>
    <p:sldId id="383" r:id="rId36"/>
    <p:sldId id="450" r:id="rId37"/>
    <p:sldId id="451" r:id="rId38"/>
    <p:sldId id="304" r:id="rId39"/>
    <p:sldId id="389" r:id="rId40"/>
  </p:sldIdLst>
  <p:sldSz cx="9144000" cy="5143500" type="screen16x9"/>
  <p:notesSz cx="6858000" cy="9144000"/>
  <p:embeddedFontLst>
    <p:embeddedFont>
      <p:font typeface="#9Slide05 Phobia" panose="02000506000000020003" pitchFamily="2" charset="0"/>
      <p:regular r:id="rId43"/>
    </p:embeddedFont>
    <p:embeddedFont>
      <p:font typeface="#9Slide05 SVNClementine" panose="020F0502020204030203" pitchFamily="34" charset="0"/>
      <p:regular r:id="rId44"/>
    </p:embeddedFont>
    <p:embeddedFont>
      <p:font typeface="iCiel Pony" panose="02000000000000000000" pitchFamily="2" charset="0"/>
      <p:regular r:id="rId45"/>
    </p:embeddedFont>
    <p:embeddedFont>
      <p:font typeface="Livvic" pitchFamily="2" charset="0"/>
      <p:regular r:id="rId46"/>
      <p:bold r:id="rId47"/>
      <p:italic r:id="rId48"/>
      <p:boldItalic r:id="rId49"/>
    </p:embeddedFont>
    <p:embeddedFont>
      <p:font typeface="LNTH-Hoa Nho LNTH" pitchFamily="2" charset="0"/>
      <p:regular r:id="rId50"/>
    </p:embeddedFont>
    <p:embeddedFont>
      <p:font typeface="LNTH-LuoLuoNotangYuanTi 1" pitchFamily="2" charset="-128"/>
      <p:regular r:id="rId51"/>
    </p:embeddedFont>
    <p:embeddedFont>
      <p:font typeface="Roboto Condensed Light" panose="02000000000000000000" pitchFamily="2" charset="0"/>
      <p:regular r:id="rId52"/>
      <p:italic r:id="rId53"/>
    </p:embeddedFont>
    <p:embeddedFont>
      <p:font typeface="Rubik" panose="02000604000000020004" pitchFamily="2" charset="-79"/>
      <p:regular r:id="rId54"/>
      <p:bold r:id="rId55"/>
      <p:italic r:id="rId56"/>
      <p:boldItalic r:id="rId57"/>
    </p:embeddedFont>
    <p:embeddedFont>
      <p:font typeface="SVN-Gretoon" panose="02040603050506020204" pitchFamily="18" charset="0"/>
      <p:regular r:id="rId58"/>
    </p:embeddedFont>
    <p:embeddedFont>
      <p:font typeface="SVN-Poky's" panose="020B0606040200020203" pitchFamily="34" charset="0"/>
      <p:regular r:id="rId59"/>
    </p:embeddedFont>
    <p:embeddedFont>
      <p:font typeface="UTM Cookies" panose="02040603050506020204" pitchFamily="18" charset="0"/>
      <p:regular r:id="rId60"/>
    </p:embeddedFont>
    <p:embeddedFont>
      <p:font typeface="UTM Duepuntozero" panose="02040603050506020204" pitchFamily="18" charset="0"/>
      <p:regular r:id="rId61"/>
      <p:bold r:id="rId62"/>
    </p:embeddedFont>
    <p:embeddedFont>
      <p:font typeface="UTM Edwardian" panose="02040603050506020204" pitchFamily="18" charset="0"/>
      <p:regular r:id="rId63"/>
      <p:bold r:id="rId64"/>
    </p:embeddedFont>
    <p:embeddedFont>
      <p:font typeface="UTM Showcard" panose="02040603050506020204" pitchFamily="18" charset="0"/>
      <p:regular r:id="rId65"/>
    </p:embeddedFont>
    <p:embeddedFont>
      <p:font typeface="UVN Banh Mi" pitchFamily="2" charset="0"/>
      <p:regular r:id="rId66"/>
    </p:embeddedFont>
  </p:embeddedFontLst>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FF9900"/>
    <a:srgbClr val="CCECFF"/>
    <a:srgbClr val="FFFF99"/>
    <a:srgbClr val="FF7C80"/>
    <a:srgbClr val="FFCCCC"/>
    <a:srgbClr val="FFFF66"/>
    <a:srgbClr val="FF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1" d="100"/>
          <a:sy n="81" d="100"/>
        </p:scale>
        <p:origin x="1068" y="102"/>
      </p:cViewPr>
      <p:guideLst>
        <p:guide orient="horz" pos="609"/>
        <p:guide pos="2880"/>
      </p:guideLst>
    </p:cSldViewPr>
  </p:slideViewPr>
  <p:notesTextViewPr>
    <p:cViewPr>
      <p:scale>
        <a:sx n="1" d="1"/>
        <a:sy n="1" d="1"/>
      </p:scale>
      <p:origin x="0" y="0"/>
    </p:cViewPr>
  </p:notesTextViewPr>
  <p:notesViewPr>
    <p:cSldViewPr snapToGrid="0">
      <p:cViewPr varScale="1">
        <p:scale>
          <a:sx n="47" d="100"/>
          <a:sy n="47" d="100"/>
        </p:scale>
        <p:origin x="3018"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0FE1AA-7D41-75DA-0BE9-0DB0843A3B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E77113-E4F6-FD6E-ECD2-472DD163AB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F279EF-8C4A-4B93-98A6-8B9094CB9F7C}" type="datetimeFigureOut">
              <a:rPr lang="en-US" smtClean="0"/>
              <a:t>04/07/2024</a:t>
            </a:fld>
            <a:endParaRPr lang="en-US"/>
          </a:p>
        </p:txBody>
      </p:sp>
      <p:sp>
        <p:nvSpPr>
          <p:cNvPr id="4" name="Footer Placeholder 3">
            <a:extLst>
              <a:ext uri="{FF2B5EF4-FFF2-40B4-BE49-F238E27FC236}">
                <a16:creationId xmlns:a16="http://schemas.microsoft.com/office/drawing/2014/main" id="{CE172EB1-0DF8-B9C2-5094-80FB41971E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D9BD92-CE90-42B6-AD9F-D1614025B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D20483-8B1E-4E19-AB85-3270B9ACC19D}" type="slidenum">
              <a:rPr lang="en-US" smtClean="0"/>
              <a:t>‹#›</a:t>
            </a:fld>
            <a:endParaRPr lang="en-US"/>
          </a:p>
        </p:txBody>
      </p:sp>
    </p:spTree>
    <p:extLst>
      <p:ext uri="{BB962C8B-B14F-4D97-AF65-F5344CB8AC3E}">
        <p14:creationId xmlns:p14="http://schemas.microsoft.com/office/powerpoint/2010/main" val="1330801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2532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6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68D7-2B06-9769-8937-0F192518C9A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E6FDD3-9DCE-F080-C28C-D8FD5A3DA21F}"/>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84BC2F-87C1-8C1A-47EB-384EF8FE1291}"/>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5" name="Footer Placeholder 4">
            <a:extLst>
              <a:ext uri="{FF2B5EF4-FFF2-40B4-BE49-F238E27FC236}">
                <a16:creationId xmlns:a16="http://schemas.microsoft.com/office/drawing/2014/main" id="{5C9F4DC8-FD45-70F6-7E57-16F571A216E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03B419-B104-3414-8A3B-D4F0D1233C78}"/>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10880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59D4-783B-45CD-EE52-A423F3CD91D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D2CDC-D05E-3B35-4CC1-A2B26CA8BC0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9D996-FD8F-AA61-00CE-BFE4D0222C38}"/>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5" name="Footer Placeholder 4">
            <a:extLst>
              <a:ext uri="{FF2B5EF4-FFF2-40B4-BE49-F238E27FC236}">
                <a16:creationId xmlns:a16="http://schemas.microsoft.com/office/drawing/2014/main" id="{E9ACF06B-D045-32DA-6483-9B0F9EE2329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BD10EF-42C5-5C23-E92C-7A87EB52BB94}"/>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216612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AE70A1-A34E-79D5-B6B5-AD6D4964FFD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58B03-114E-F3A6-5866-EB63F74C58D7}"/>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A068F-FFFB-BF88-21CE-B03AC943BC00}"/>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5" name="Footer Placeholder 4">
            <a:extLst>
              <a:ext uri="{FF2B5EF4-FFF2-40B4-BE49-F238E27FC236}">
                <a16:creationId xmlns:a16="http://schemas.microsoft.com/office/drawing/2014/main" id="{9A0A6A17-9356-D641-5BB3-04ECABCB3EB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9778D-4AB0-EBE7-3978-B2F53E52687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8417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667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5F00-EFFD-7C09-1A28-D68AEC22205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399248-B6A2-EEC0-5EEC-1C699551F52D}"/>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A18E8-9786-C948-FB36-0DC9503C7B63}"/>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5" name="Footer Placeholder 4">
            <a:extLst>
              <a:ext uri="{FF2B5EF4-FFF2-40B4-BE49-F238E27FC236}">
                <a16:creationId xmlns:a16="http://schemas.microsoft.com/office/drawing/2014/main" id="{F1091073-B061-68ED-8C21-FBD5C10BB55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BCFEA-05DF-5716-EEE1-2DE441243561}"/>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45398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80CA-D5ED-E48C-CC46-37F6B9A38A67}"/>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22D332-5EF9-7152-DD28-98C3FF5ACF35}"/>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4BCDC-696D-1AE1-4781-E162D002820D}"/>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5" name="Footer Placeholder 4">
            <a:extLst>
              <a:ext uri="{FF2B5EF4-FFF2-40B4-BE49-F238E27FC236}">
                <a16:creationId xmlns:a16="http://schemas.microsoft.com/office/drawing/2014/main" id="{4109B3AD-5171-97A4-F579-A056748D83D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EF356F-D82C-0D6A-3DC3-02D8366CC88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5250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90DE-9D51-48A0-2DD9-ACF05AB3908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36AD3C-D2B0-9055-FE5D-E3C7748D601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7161FA-B170-921B-68D5-6BD5E4A3153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4DC91-F4C1-7750-6466-728970A4D4D6}"/>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6" name="Footer Placeholder 5">
            <a:extLst>
              <a:ext uri="{FF2B5EF4-FFF2-40B4-BE49-F238E27FC236}">
                <a16:creationId xmlns:a16="http://schemas.microsoft.com/office/drawing/2014/main" id="{0137859D-21C1-2C17-188F-C972A555720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47980-C996-9ABD-4A4A-E0ACE956500C}"/>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252531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7435-4094-C4B3-0F5E-F87AA03464B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C84651A-93AF-C392-3FB3-5146F53FE88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D6940-0B7C-849D-272E-5FE350539BA4}"/>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AC1F50-C5CE-2915-41BC-8930529C42F6}"/>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4E1D4-D458-04D8-A3CA-455619D1F965}"/>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07C19-3179-B396-95ED-5E6F18B3FCA2}"/>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8" name="Footer Placeholder 7">
            <a:extLst>
              <a:ext uri="{FF2B5EF4-FFF2-40B4-BE49-F238E27FC236}">
                <a16:creationId xmlns:a16="http://schemas.microsoft.com/office/drawing/2014/main" id="{399BB066-6215-DE55-E2D1-9F29B337404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D2F14B-DDC1-1C67-CAB7-C4CE80798413}"/>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92598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8CB9-A5F2-CD73-6A1F-CC107BFD64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D4E7D9-E7CE-D79A-3C3D-361EFDF2F579}"/>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4" name="Footer Placeholder 3">
            <a:extLst>
              <a:ext uri="{FF2B5EF4-FFF2-40B4-BE49-F238E27FC236}">
                <a16:creationId xmlns:a16="http://schemas.microsoft.com/office/drawing/2014/main" id="{C38C3E99-FAED-6F34-3811-B0386327CD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B16008D-DBAA-16C8-2E19-1E89327E122E}"/>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125663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5E439-F6DC-E321-2BC7-C6F048C55981}"/>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3" name="Footer Placeholder 2">
            <a:extLst>
              <a:ext uri="{FF2B5EF4-FFF2-40B4-BE49-F238E27FC236}">
                <a16:creationId xmlns:a16="http://schemas.microsoft.com/office/drawing/2014/main" id="{E8659C03-1201-C509-55DF-BCD5614E1C3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030D8C-D8EF-432F-DC3F-6CE66C8C764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66817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D415-470A-A2D0-C4A3-C2DFA33EF0C3}"/>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8DE53-8581-5AF7-7556-C27B8E80277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8632F-915A-02F8-D110-799B61B4C9F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45321-EC81-A328-600D-2BD68C2A6BCE}"/>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6" name="Footer Placeholder 5">
            <a:extLst>
              <a:ext uri="{FF2B5EF4-FFF2-40B4-BE49-F238E27FC236}">
                <a16:creationId xmlns:a16="http://schemas.microsoft.com/office/drawing/2014/main" id="{67F77D01-5E17-C220-42C8-55570AB16AE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3D89B-4118-0F9F-9890-253E121A37A8}"/>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23400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49E7-94EE-BA27-8356-1F1FB8D4D2BF}"/>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430EF-2101-DBCE-698A-1286BE9D50E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83C247-B0C4-1609-6C5B-C2662005223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53FA8-3B9E-1E9F-56EA-146E86F03B3F}"/>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04/07/2024</a:t>
            </a:fld>
            <a:endParaRPr lang="en-US"/>
          </a:p>
        </p:txBody>
      </p:sp>
      <p:sp>
        <p:nvSpPr>
          <p:cNvPr id="6" name="Footer Placeholder 5">
            <a:extLst>
              <a:ext uri="{FF2B5EF4-FFF2-40B4-BE49-F238E27FC236}">
                <a16:creationId xmlns:a16="http://schemas.microsoft.com/office/drawing/2014/main" id="{6B7539AA-F530-D4A9-9068-574C9BD483F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C78AE3-D026-71F9-D927-BE90717B8626}"/>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422130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B2262E5-14D1-E924-6DCF-D4412188A1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Picture 6">
            <a:extLst>
              <a:ext uri="{FF2B5EF4-FFF2-40B4-BE49-F238E27FC236}">
                <a16:creationId xmlns:a16="http://schemas.microsoft.com/office/drawing/2014/main" id="{8EE10D04-FDFD-9FF2-5B66-3EF8ECA965B8}"/>
              </a:ext>
            </a:extLst>
          </p:cNvPr>
          <p:cNvPicPr>
            <a:picLocks noChangeAspect="1"/>
          </p:cNvPicPr>
          <p:nvPr userDrawn="1"/>
        </p:nvPicPr>
        <p:blipFill>
          <a:blip r:embed="rId14"/>
          <a:stretch>
            <a:fillRect/>
          </a:stretch>
        </p:blipFill>
        <p:spPr>
          <a:xfrm>
            <a:off x="-60580" y="-2510971"/>
            <a:ext cx="9204579" cy="7654471"/>
          </a:xfrm>
          <a:prstGeom prst="rect">
            <a:avLst/>
          </a:prstGeom>
        </p:spPr>
      </p:pic>
    </p:spTree>
    <p:extLst>
      <p:ext uri="{BB962C8B-B14F-4D97-AF65-F5344CB8AC3E}">
        <p14:creationId xmlns:p14="http://schemas.microsoft.com/office/powerpoint/2010/main" val="17083807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10"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pSp>
        <p:nvGrpSpPr>
          <p:cNvPr id="11" name="Group 10">
            <a:extLst>
              <a:ext uri="{FF2B5EF4-FFF2-40B4-BE49-F238E27FC236}">
                <a16:creationId xmlns:a16="http://schemas.microsoft.com/office/drawing/2014/main" id="{22FA6239-E2D7-4B02-B4F2-4346F68EB449}"/>
              </a:ext>
            </a:extLst>
          </p:cNvPr>
          <p:cNvGrpSpPr/>
          <p:nvPr/>
        </p:nvGrpSpPr>
        <p:grpSpPr>
          <a:xfrm rot="20706614">
            <a:off x="-247688" y="651020"/>
            <a:ext cx="2777500" cy="924547"/>
            <a:chOff x="6021662" y="1573031"/>
            <a:chExt cx="2556728" cy="924547"/>
          </a:xfrm>
        </p:grpSpPr>
        <p:sp>
          <p:nvSpPr>
            <p:cNvPr id="12" name="TextBox 11">
              <a:extLst>
                <a:ext uri="{FF2B5EF4-FFF2-40B4-BE49-F238E27FC236}">
                  <a16:creationId xmlns:a16="http://schemas.microsoft.com/office/drawing/2014/main" id="{43C8E25E-238B-4F1B-9823-1B74A73F2F84}"/>
                </a:ext>
              </a:extLst>
            </p:cNvPr>
            <p:cNvSpPr txBox="1"/>
            <p:nvPr/>
          </p:nvSpPr>
          <p:spPr>
            <a:xfrm>
              <a:off x="6029891" y="1574248"/>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Chủ</a:t>
              </a:r>
              <a:r>
                <a:rPr lang="en-US" sz="4800" dirty="0">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 </a:t>
              </a:r>
              <a:r>
                <a:rPr lang="en-US" sz="4800" dirty="0" err="1">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điểm</a:t>
              </a:r>
              <a:endParaRPr lang="en-US" sz="4800" dirty="0">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4C30112F-0591-4130-9CCD-9E7FF1CDC23A}"/>
                </a:ext>
              </a:extLst>
            </p:cNvPr>
            <p:cNvSpPr txBox="1"/>
            <p:nvPr/>
          </p:nvSpPr>
          <p:spPr>
            <a:xfrm>
              <a:off x="6021662" y="1573031"/>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70C0"/>
                  </a:solidFill>
                  <a:uLnTx/>
                  <a:uFillTx/>
                  <a:latin typeface="#9Slide05 Phobia" panose="02000506000000020003" pitchFamily="2" charset="-93"/>
                  <a:cs typeface="Calibri" panose="020F0502020204030204" pitchFamily="34" charset="0"/>
                </a:rPr>
                <a:t>Chủ</a:t>
              </a:r>
              <a:r>
                <a:rPr kumimoji="0" lang="en-US" sz="4800" b="1" i="0" u="none" strike="noStrike" kern="1200" cap="none" spc="0" normalizeH="0" noProof="0" dirty="0">
                  <a:ln w="0"/>
                  <a:solidFill>
                    <a:srgbClr val="0070C0"/>
                  </a:solidFill>
                  <a:uLnTx/>
                  <a:uFillTx/>
                  <a:latin typeface="#9Slide05 Phobia" panose="02000506000000020003" pitchFamily="2" charset="-93"/>
                  <a:cs typeface="Calibri" panose="020F0502020204030204" pitchFamily="34" charset="0"/>
                </a:rPr>
                <a:t> </a:t>
              </a:r>
              <a:r>
                <a:rPr kumimoji="0" lang="en-US" sz="4800" b="1" i="0" u="none" strike="noStrike" kern="1200" cap="none" spc="0" normalizeH="0" noProof="0" dirty="0" err="1">
                  <a:ln w="0"/>
                  <a:solidFill>
                    <a:srgbClr val="0070C0"/>
                  </a:solidFill>
                  <a:uLnTx/>
                  <a:uFillTx/>
                  <a:latin typeface="#9Slide05 Phobia" panose="02000506000000020003" pitchFamily="2" charset="-93"/>
                  <a:cs typeface="Calibri" panose="020F0502020204030204" pitchFamily="34" charset="0"/>
                </a:rPr>
                <a:t>điểm</a:t>
              </a:r>
              <a:endParaRPr kumimoji="0" lang="en-US" sz="4800" b="1" i="0" u="none" strike="noStrike" kern="1200" cap="none" spc="0" normalizeH="0" baseline="0" noProof="0" dirty="0">
                <a:ln w="0"/>
                <a:solidFill>
                  <a:srgbClr val="0070C0"/>
                </a:solidFill>
                <a:uLnTx/>
                <a:uFillTx/>
                <a:latin typeface="#9Slide05 Phobia" panose="02000506000000020003" pitchFamily="2" charset="-93"/>
                <a:cs typeface="Calibri" panose="020F0502020204030204" pitchFamily="34" charset="0"/>
              </a:endParaRPr>
            </a:p>
          </p:txBody>
        </p:sp>
      </p:grpSp>
      <p:grpSp>
        <p:nvGrpSpPr>
          <p:cNvPr id="14" name="Group 13">
            <a:extLst>
              <a:ext uri="{FF2B5EF4-FFF2-40B4-BE49-F238E27FC236}">
                <a16:creationId xmlns:a16="http://schemas.microsoft.com/office/drawing/2014/main" id="{CADF0BB5-602B-4551-BC7D-A25F83F27BFD}"/>
              </a:ext>
            </a:extLst>
          </p:cNvPr>
          <p:cNvGrpSpPr/>
          <p:nvPr/>
        </p:nvGrpSpPr>
        <p:grpSpPr>
          <a:xfrm>
            <a:off x="3227572" y="171611"/>
            <a:ext cx="2949125" cy="650056"/>
            <a:chOff x="7886701" y="711838"/>
            <a:chExt cx="3285872" cy="650056"/>
          </a:xfrm>
        </p:grpSpPr>
        <p:sp>
          <p:nvSpPr>
            <p:cNvPr id="15" name="TextBox 14">
              <a:extLst>
                <a:ext uri="{FF2B5EF4-FFF2-40B4-BE49-F238E27FC236}">
                  <a16:creationId xmlns:a16="http://schemas.microsoft.com/office/drawing/2014/main" id="{31CB8CB6-96F6-4895-9388-02333842E5C4}"/>
                </a:ext>
              </a:extLst>
            </p:cNvPr>
            <p:cNvSpPr txBox="1"/>
            <p:nvPr/>
          </p:nvSpPr>
          <p:spPr>
            <a:xfrm>
              <a:off x="7896752" y="715563"/>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a:t>
              </a:r>
              <a:r>
                <a:rPr lang="en-US" sz="36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 </a:t>
              </a:r>
              <a:r>
                <a:rPr lang="en-US" sz="36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Việt</a:t>
              </a:r>
              <a:endParaRPr lang="en-US" sz="36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id="{0FFFC797-89E5-445C-B748-342F3759930C}"/>
                </a:ext>
              </a:extLst>
            </p:cNvPr>
            <p:cNvSpPr txBox="1"/>
            <p:nvPr/>
          </p:nvSpPr>
          <p:spPr>
            <a:xfrm>
              <a:off x="7886701" y="711838"/>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F93B6B"/>
                  </a:solidFill>
                  <a:latin typeface="UTM Edwardian" panose="02040603050506020204" pitchFamily="18" charset="0"/>
                </a:rPr>
                <a:t>Tiếng Việt</a:t>
              </a:r>
            </a:p>
          </p:txBody>
        </p:sp>
      </p:grpSp>
      <p:pic>
        <p:nvPicPr>
          <p:cNvPr id="37892"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600A5734-D7A5-4696-A0E9-A6C87D3318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797831" y="763583"/>
            <a:ext cx="3614365" cy="203428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D84F53D-3698-4A4C-8C31-E0DDE7896EEE}"/>
              </a:ext>
            </a:extLst>
          </p:cNvPr>
          <p:cNvGrpSpPr/>
          <p:nvPr/>
        </p:nvGrpSpPr>
        <p:grpSpPr>
          <a:xfrm>
            <a:off x="789592" y="1029359"/>
            <a:ext cx="3628509" cy="1345371"/>
            <a:chOff x="5170671" y="6585062"/>
            <a:chExt cx="13287422" cy="1942911"/>
          </a:xfrm>
        </p:grpSpPr>
        <p:sp>
          <p:nvSpPr>
            <p:cNvPr id="18" name="TextBox 17">
              <a:extLst>
                <a:ext uri="{FF2B5EF4-FFF2-40B4-BE49-F238E27FC236}">
                  <a16:creationId xmlns:a16="http://schemas.microsoft.com/office/drawing/2014/main" id="{86542F38-2A13-4CAF-93EB-B5DEADCC0BF7}"/>
                </a:ext>
              </a:extLst>
            </p:cNvPr>
            <p:cNvSpPr txBox="1"/>
            <p:nvPr/>
          </p:nvSpPr>
          <p:spPr>
            <a:xfrm>
              <a:off x="5250004" y="6585062"/>
              <a:ext cx="13208089" cy="1930593"/>
            </a:xfrm>
            <a:prstGeom prst="rect">
              <a:avLst/>
            </a:prstGeom>
            <a:noFill/>
          </p:spPr>
          <p:txBody>
            <a:bodyPr wrap="square" rtlCol="0">
              <a:spAutoFit/>
            </a:bodyPr>
            <a:lstStyle/>
            <a:p>
              <a:pPr algn="ctr">
                <a:lnSpc>
                  <a:spcPct val="120000"/>
                </a:lnSpc>
              </a:pPr>
              <a:r>
                <a:rPr lang="vi-VN" sz="3600" b="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CHUNG SỐNG YÊU THƯƠNG</a:t>
              </a:r>
              <a:endParaRPr lang="vi-VN" sz="36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9" name="TextBox 18">
              <a:extLst>
                <a:ext uri="{FF2B5EF4-FFF2-40B4-BE49-F238E27FC236}">
                  <a16:creationId xmlns:a16="http://schemas.microsoft.com/office/drawing/2014/main" id="{CF1D699A-958A-4D66-8CEC-47EC53E80C23}"/>
                </a:ext>
              </a:extLst>
            </p:cNvPr>
            <p:cNvSpPr txBox="1"/>
            <p:nvPr/>
          </p:nvSpPr>
          <p:spPr>
            <a:xfrm>
              <a:off x="5170671" y="6597379"/>
              <a:ext cx="13208089" cy="1930594"/>
            </a:xfrm>
            <a:prstGeom prst="rect">
              <a:avLst/>
            </a:prstGeom>
            <a:noFill/>
          </p:spPr>
          <p:txBody>
            <a:bodyPr wrap="square" rtlCol="0">
              <a:spAutoFit/>
            </a:bodyPr>
            <a:lstStyle/>
            <a:p>
              <a:pPr algn="ctr">
                <a:lnSpc>
                  <a:spcPct val="120000"/>
                </a:lnSpc>
              </a:pPr>
              <a:r>
                <a:rPr lang="en-US" sz="3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CHUNG SỐNG YÊU THƯƠNG</a:t>
              </a:r>
              <a:endParaRPr lang="en-US" sz="3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500"/>
                                            <p:tgtEl>
                                              <p:spTgt spid="3789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17" presetClass="entr" presetSubtype="1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50" fill="hold"/>
                                            <p:tgtEl>
                                              <p:spTgt spid="17"/>
                                            </p:tgtEl>
                                            <p:attrNameLst>
                                              <p:attrName>ppt_w</p:attrName>
                                            </p:attrNameLst>
                                          </p:cBhvr>
                                          <p:tavLst>
                                            <p:tav tm="0">
                                              <p:val>
                                                <p:fltVal val="0"/>
                                              </p:val>
                                            </p:tav>
                                            <p:tav tm="100000">
                                              <p:val>
                                                <p:strVal val="#ppt_w"/>
                                              </p:val>
                                            </p:tav>
                                          </p:tavLst>
                                        </p:anim>
                                        <p:anim calcmode="lin" valueType="num">
                                          <p:cBhvr>
                                            <p:cTn id="20" dur="250" fill="hold"/>
                                            <p:tgtEl>
                                              <p:spTgt spid="17"/>
                                            </p:tgtEl>
                                            <p:attrNameLst>
                                              <p:attrName>ppt_h</p:attrName>
                                            </p:attrNameLst>
                                          </p:cBhvr>
                                          <p:tavLst>
                                            <p:tav tm="0">
                                              <p:val>
                                                <p:fltVal val="0"/>
                                              </p:val>
                                            </p:tav>
                                            <p:tav tm="100000">
                                              <p:val>
                                                <p:strVal val="#ppt_h"/>
                                              </p:val>
                                            </p:tav>
                                          </p:tavLst>
                                        </p:anim>
                                        <p:animEffect transition="in" filter="fade">
                                          <p:cBhvr>
                                            <p:cTn id="21" dur="25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par>
                              <p:cTn id="22" fill="hold">
                                <p:stCondLst>
                                  <p:cond delay="1250"/>
                                </p:stCondLst>
                                <p:childTnLst>
                                  <p:par>
                                    <p:cTn id="23" presetID="6" presetClass="emph" presetSubtype="0" fill="hold" nodeType="afterEffect" p14:presetBounceEnd="98000">
                                      <p:stCondLst>
                                        <p:cond delay="0"/>
                                      </p:stCondLst>
                                      <p:childTnLst>
                                        <p:animScale p14:bounceEnd="98000">
                                          <p:cBhvr>
                                            <p:cTn id="24"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500"/>
                                            <p:tgtEl>
                                              <p:spTgt spid="3789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8" name="click.wav"/>
                                            </p:tgtEl>
                                          </p:cMediaNode>
                                        </p:audio>
                                      </p:subTnLst>
                                    </p:cTn>
                                  </p:par>
                                  <p:par>
                                    <p:cTn id="12" presetID="17" presetClass="entr" presetSubtype="1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50" fill="hold"/>
                                            <p:tgtEl>
                                              <p:spTgt spid="17"/>
                                            </p:tgtEl>
                                            <p:attrNameLst>
                                              <p:attrName>ppt_w</p:attrName>
                                            </p:attrNameLst>
                                          </p:cBhvr>
                                          <p:tavLst>
                                            <p:tav tm="0">
                                              <p:val>
                                                <p:fltVal val="0"/>
                                              </p:val>
                                            </p:tav>
                                            <p:tav tm="100000">
                                              <p:val>
                                                <p:strVal val="#ppt_w"/>
                                              </p:val>
                                            </p:tav>
                                          </p:tavLst>
                                        </p:anim>
                                        <p:anim calcmode="lin" valueType="num">
                                          <p:cBhvr>
                                            <p:cTn id="20" dur="250" fill="hold"/>
                                            <p:tgtEl>
                                              <p:spTgt spid="17"/>
                                            </p:tgtEl>
                                            <p:attrNameLst>
                                              <p:attrName>ppt_h</p:attrName>
                                            </p:attrNameLst>
                                          </p:cBhvr>
                                          <p:tavLst>
                                            <p:tav tm="0">
                                              <p:val>
                                                <p:fltVal val="0"/>
                                              </p:val>
                                            </p:tav>
                                            <p:tav tm="100000">
                                              <p:val>
                                                <p:strVal val="#ppt_h"/>
                                              </p:val>
                                            </p:tav>
                                          </p:tavLst>
                                        </p:anim>
                                        <p:animEffect transition="in" filter="fade">
                                          <p:cBhvr>
                                            <p:cTn id="21" dur="25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9" name="whoosh.wav"/>
                                            </p:tgtEl>
                                          </p:cMediaNode>
                                        </p:audio>
                                      </p:subTnLst>
                                    </p:cTn>
                                  </p:par>
                                </p:childTnLst>
                              </p:cTn>
                            </p:par>
                            <p:par>
                              <p:cTn id="22" fill="hold">
                                <p:stCondLst>
                                  <p:cond delay="1250"/>
                                </p:stCondLst>
                                <p:childTnLst>
                                  <p:par>
                                    <p:cTn id="23" presetID="6" presetClass="emph" presetSubtype="0" fill="hold" nodeType="afterEffect">
                                      <p:stCondLst>
                                        <p:cond delay="0"/>
                                      </p:stCondLst>
                                      <p:childTnLst>
                                        <p:animScale>
                                          <p:cBhvr>
                                            <p:cTn id="24"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188918" y="1667847"/>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2920467" y="1667847"/>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2212027" y="3136178"/>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1228534" y="274789"/>
            <a:ext cx="3954746" cy="1182547"/>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365758" y="189748"/>
            <a:ext cx="8343901" cy="48320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Hãy lắng nghe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gió trên bãi mía. Đó là tiếng xào xạc nhè nhẹ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không gian. Hãy lắng nghe tiếng gió trên trà lúa, đó là tiếng thì thầm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ấm no. Tiếng sóng vỗ vào ghềnh đá cần cù suốt ngày này sang tháng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khác. Tiếng mưa rào rào như bước chân người đi vội. Tiếng con chim tu hú</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báo hiệu mùa hè khắc khoải, con chim vít vịt gọi mưa giữa khi trời trong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sáng, con cu cườm đánh thức những buổi trưa im vắng đầy ngái ngủ. Con cuốc gõ vào mùa hè buồn thảm bao nhiêu thì con chim sơn ca hót véo von, lảnh lót, rộn rã bấy nhiêu...</a:t>
            </a:r>
          </a:p>
        </p:txBody>
      </p:sp>
    </p:spTree>
    <p:extLst>
      <p:ext uri="{BB962C8B-B14F-4D97-AF65-F5344CB8AC3E}">
        <p14:creationId xmlns:p14="http://schemas.microsoft.com/office/powerpoint/2010/main" val="2606864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34341" y="498175"/>
            <a:ext cx="8187145"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của thiên nhiên,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quê hương cứ reo lên, hát lên hằng ngày</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quanh ta. Cây cỏ, chim muông, cả tiếng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mưa, tiếng nắng,... lúc nào cũng thầm thì,</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lao xao, náo nức, tí tách,...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Bạn ơi, nếu bạn lắng nghe, bạn sẽ tìm</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ra được bao điều mới lạ, giống như được</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nghe một bản hoà nhạc, mỗi âm thanh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mỗi cây đàn đều mang cá tính riêng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mình. Nhưng tất cả hoà vào nhau tạo thành</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cái diệu kì, nâng hồn ta lên, đầy mê thích.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Băng Sơn</a:t>
            </a:r>
            <a:endParaRPr kumimoji="0" lang="vi-VN" sz="48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42978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6F1A19-9738-427F-B83B-E775EF2F5BCE}"/>
              </a:ext>
            </a:extLst>
          </p:cNvPr>
          <p:cNvGrpSpPr/>
          <p:nvPr/>
        </p:nvGrpSpPr>
        <p:grpSpPr>
          <a:xfrm>
            <a:off x="355827" y="304088"/>
            <a:ext cx="5451063" cy="1111588"/>
            <a:chOff x="541090" y="0"/>
            <a:chExt cx="4459448" cy="835495"/>
          </a:xfrm>
        </p:grpSpPr>
        <p:pic>
          <p:nvPicPr>
            <p:cNvPr id="20" name="Picture 19">
              <a:extLst>
                <a:ext uri="{FF2B5EF4-FFF2-40B4-BE49-F238E27FC236}">
                  <a16:creationId xmlns:a16="http://schemas.microsoft.com/office/drawing/2014/main" id="{99F5D789-0A62-4FE7-A457-EEE034DECEDD}"/>
                </a:ext>
              </a:extLst>
            </p:cNvPr>
            <p:cNvPicPr>
              <a:picLocks noChangeAspect="1"/>
            </p:cNvPicPr>
            <p:nvPr/>
          </p:nvPicPr>
          <p:blipFill>
            <a:blip r:embed="rId4"/>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id="{CB4CC0B5-8768-41FB-91E1-4810BFB4BB96}"/>
                </a:ext>
              </a:extLst>
            </p:cNvPr>
            <p:cNvPicPr>
              <a:picLocks noChangeAspect="1"/>
            </p:cNvPicPr>
            <p:nvPr/>
          </p:nvPicPr>
          <p:blipFill>
            <a:blip r:embed="rId5"/>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id="{22218289-9302-44F2-B387-63F7021B3445}"/>
                  </a:ext>
                </a:extLst>
              </p:cNvPr>
              <p:cNvSpPr txBox="1"/>
              <p:nvPr/>
            </p:nvSpPr>
            <p:spPr>
              <a:xfrm>
                <a:off x="1575311" y="446027"/>
                <a:ext cx="3655024"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6600" dirty="0">
                    <a:ln w="231775">
                      <a:solidFill>
                        <a:srgbClr val="FFFFFF"/>
                      </a:solidFill>
                    </a:ln>
                    <a:noFill/>
                    <a:latin typeface="LNTH-LuoLuoNotangYuanTi 1" pitchFamily="2" charset="-128"/>
                    <a:ea typeface="LNTH-LuoLuoNotangYuanTi 1" pitchFamily="2" charset="-128"/>
                    <a:cs typeface="LNTH-LuoLuoNotangYuanTi 1" pitchFamily="2" charset="-128"/>
                  </a:rPr>
                  <a:t> </a:t>
                </a: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id="{98C87EAE-3D61-4679-8695-7012404F0C9C}"/>
                  </a:ext>
                </a:extLst>
              </p:cNvPr>
              <p:cNvSpPr txBox="1"/>
              <p:nvPr/>
            </p:nvSpPr>
            <p:spPr>
              <a:xfrm>
                <a:off x="1575310" y="446027"/>
                <a:ext cx="3600147"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dirty="0">
                    <a:solidFill>
                      <a:srgbClr val="77D460"/>
                    </a:solidFill>
                    <a:latin typeface="LNTH-LuoLuoNotangYuanTi 1" pitchFamily="2" charset="-128"/>
                    <a:ea typeface="LNTH-LuoLuoNotangYuanTi 1" pitchFamily="2" charset="-128"/>
                    <a:cs typeface="LNTH-LuoLuoNotangYuanTi 1" pitchFamily="2" charset="-128"/>
                  </a:rPr>
                  <a:t> </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sp>
        <p:nvSpPr>
          <p:cNvPr id="26" name="Rectangle: Rounded Corners 25">
            <a:extLst>
              <a:ext uri="{FF2B5EF4-FFF2-40B4-BE49-F238E27FC236}">
                <a16:creationId xmlns:a16="http://schemas.microsoft.com/office/drawing/2014/main" id="{4E0499C8-7EE8-4736-B1DD-0DA8FF9D134D}"/>
              </a:ext>
            </a:extLst>
          </p:cNvPr>
          <p:cNvSpPr/>
          <p:nvPr/>
        </p:nvSpPr>
        <p:spPr>
          <a:xfrm>
            <a:off x="222761" y="1773193"/>
            <a:ext cx="6085099" cy="273113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a:solidFill>
                  <a:srgbClr val="0070C0"/>
                </a:solidFill>
                <a:latin typeface="Calibri" panose="020F0502020204030204" pitchFamily="34" charset="0"/>
                <a:cs typeface="Calibri" panose="020F0502020204030204" pitchFamily="34" charset="0"/>
              </a:rPr>
              <a:t>Toàn bài đọc với giọng trong sáng, vui tươi, náo nức.</a:t>
            </a:r>
            <a:endParaRPr lang="en-US" sz="3200" b="1">
              <a:solidFill>
                <a:srgbClr val="0070C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en-US" sz="3200" b="1">
                <a:solidFill>
                  <a:srgbClr val="0070C0"/>
                </a:solidFill>
                <a:latin typeface="Calibri" panose="020F0502020204030204" pitchFamily="34" charset="0"/>
                <a:cs typeface="Calibri" panose="020F0502020204030204" pitchFamily="34" charset="0"/>
              </a:rPr>
              <a:t>Nhấn giọng ở những từ ngữ gợi tả âm thanh, đặc điểm, trạng thái của sự vật,...)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18" presetClass="entr" presetSubtype="6" fill="hold" grpId="0" nodeType="withEffect">
                                  <p:stCondLst>
                                    <p:cond delay="250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67727" y="1815445"/>
            <a:ext cx="2677353"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khắc khoải</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TỪ KHÓ</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1701406" y="2948789"/>
            <a:ext cx="2677353"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ngái ngủ</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9444783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576486" y="1868574"/>
            <a:ext cx="7831244" cy="2281476"/>
          </a:xfrm>
          <a:prstGeom prst="roundRect">
            <a:avLst/>
          </a:prstGeom>
          <a:solidFill>
            <a:srgbClr val="FFFFCC"/>
          </a:solidFill>
          <a:ln w="38100">
            <a:solidFill>
              <a:srgbClr val="FFC000"/>
            </a:solidFill>
          </a:ln>
        </p:spPr>
        <p:txBody>
          <a:bodyPr wrap="square" rtlCol="0">
            <a:spAutoFit/>
          </a:bodyPr>
          <a:lstStyle/>
          <a:p>
            <a:pPr lvl="0" algn="just"/>
            <a:r>
              <a:rPr lang="vi-VN" sz="3200">
                <a:latin typeface="Calibri" panose="020F0502020204030204" pitchFamily="34" charset="0"/>
                <a:ea typeface="Roboto" panose="02000000000000000000" pitchFamily="2" charset="0"/>
                <a:cs typeface="Calibri" panose="020F0502020204030204" pitchFamily="34" charset="0"/>
              </a:rPr>
              <a:t>Tiếng con chim tu hú</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báo hiệu mùa hè khắc khoải,</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con chim vít vịt</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gọi mưa giữa khi trời trong sáng,</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con cu cườm</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đánh thức những buổi trưa im vắng</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đầy ngái ngủ.</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Tree>
    <p:extLst>
      <p:ext uri="{BB962C8B-B14F-4D97-AF65-F5344CB8AC3E}">
        <p14:creationId xmlns:p14="http://schemas.microsoft.com/office/powerpoint/2010/main" val="1224342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56378" y="1868574"/>
            <a:ext cx="7831244" cy="2826306"/>
          </a:xfrm>
          <a:prstGeom prst="roundRect">
            <a:avLst/>
          </a:prstGeom>
          <a:solidFill>
            <a:srgbClr val="FFFFCC"/>
          </a:solidFill>
          <a:ln w="38100">
            <a:solidFill>
              <a:srgbClr val="FFC000"/>
            </a:solidFill>
          </a:ln>
        </p:spPr>
        <p:txBody>
          <a:bodyPr wrap="square" rtlCol="0">
            <a:spAutoFit/>
          </a:bodyPr>
          <a:lstStyle/>
          <a:p>
            <a:pPr lvl="0" algn="just"/>
            <a:r>
              <a:rPr lang="vi-VN" sz="3200">
                <a:latin typeface="Calibri" panose="020F0502020204030204" pitchFamily="34" charset="0"/>
                <a:ea typeface="Roboto" panose="02000000000000000000" pitchFamily="2" charset="0"/>
                <a:cs typeface="Calibri" panose="020F0502020204030204" pitchFamily="34" charset="0"/>
              </a:rPr>
              <a:t>Bạn ơi,</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200">
                <a:latin typeface="Calibri" panose="020F0502020204030204" pitchFamily="34" charset="0"/>
                <a:ea typeface="Roboto" panose="02000000000000000000" pitchFamily="2" charset="0"/>
                <a:cs typeface="Calibri" panose="020F0502020204030204" pitchFamily="34" charset="0"/>
              </a:rPr>
              <a:t>nếu bạn lắng nghe,</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bạn sẽ tìm ra được bao điều mới lạ,</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giống như được nghe một bản hoà nhạc,</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mỗi âm thanh của mỗi cây đàn</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đều mang cá tính riêng của mình.</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Tree>
    <p:extLst>
      <p:ext uri="{BB962C8B-B14F-4D97-AF65-F5344CB8AC3E}">
        <p14:creationId xmlns:p14="http://schemas.microsoft.com/office/powerpoint/2010/main" val="2472554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62730" y="1400008"/>
            <a:ext cx="5906628" cy="1191816"/>
          </a:xfrm>
          <a:prstGeom prst="roundRect">
            <a:avLst/>
          </a:prstGeom>
          <a:solidFill>
            <a:srgbClr val="FFFFCC"/>
          </a:solidFill>
          <a:ln w="38100">
            <a:solidFill>
              <a:srgbClr val="FFC000"/>
            </a:solidFill>
          </a:ln>
        </p:spPr>
        <p:txBody>
          <a:bodyPr wrap="square" rtlCol="0">
            <a:spAutoFit/>
          </a:bodyPr>
          <a:lstStyle/>
          <a:p>
            <a:pPr algn="just"/>
            <a:r>
              <a:rPr lang="en-US" sz="3200">
                <a:latin typeface="Calibri" panose="020F0502020204030204" pitchFamily="34" charset="0"/>
                <a:ea typeface="Roboto" panose="02000000000000000000" pitchFamily="2" charset="0"/>
                <a:cs typeface="Calibri" panose="020F0502020204030204" pitchFamily="34" charset="0"/>
              </a:rPr>
              <a:t>Đoạn 1: Từ đầu đến “náo nức, tí tách,...”.</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6350408" cy="802640"/>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46986"/>
            </a:xfrm>
            <a:prstGeom prst="roundRect">
              <a:avLst/>
            </a:prstGeom>
            <a:solidFill>
              <a:srgbClr val="FFCCCC"/>
            </a:solidFill>
            <a:ln w="38100">
              <a:solidFill>
                <a:srgbClr val="FF0066"/>
              </a:solidFill>
            </a:ln>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Bài đọc chia thành mấy đoạn?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234302" y="3970067"/>
            <a:ext cx="5906627" cy="646986"/>
          </a:xfrm>
          <a:prstGeom prst="roundRect">
            <a:avLst/>
          </a:prstGeom>
          <a:solidFill>
            <a:srgbClr val="FFFFCC"/>
          </a:solidFill>
          <a:ln w="38100">
            <a:solidFill>
              <a:srgbClr val="FFC000"/>
            </a:solidFill>
          </a:ln>
        </p:spPr>
        <p:txBody>
          <a:bodyPr wrap="square" rtlCol="0">
            <a:spAutoFit/>
          </a:bodyPr>
          <a:lstStyle/>
          <a:p>
            <a:pPr algn="just"/>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err="1">
                <a:latin typeface="Calibri" panose="020F0502020204030204" pitchFamily="34" charset="0"/>
                <a:ea typeface="Roboto" panose="02000000000000000000" pitchFamily="2" charset="0"/>
                <a:cs typeface="Calibri" panose="020F0502020204030204" pitchFamily="34" charset="0"/>
              </a:rPr>
              <a:t>Đoạn</a:t>
            </a:r>
            <a:r>
              <a:rPr lang="en-US" sz="3200">
                <a:latin typeface="Calibri" panose="020F0502020204030204" pitchFamily="34" charset="0"/>
                <a:ea typeface="Roboto" panose="02000000000000000000" pitchFamily="2" charset="0"/>
                <a:cs typeface="Calibri" panose="020F0502020204030204" pitchFamily="34" charset="0"/>
              </a:rPr>
              <a:t> 2: </a:t>
            </a:r>
            <a:r>
              <a:rPr lang="en-US" sz="3200" dirty="0" err="1">
                <a:latin typeface="Calibri" panose="020F0502020204030204" pitchFamily="34" charset="0"/>
                <a:ea typeface="Roboto" panose="02000000000000000000" pitchFamily="2" charset="0"/>
                <a:cs typeface="Calibri" panose="020F0502020204030204" pitchFamily="34" charset="0"/>
              </a:rPr>
              <a:t>Còn</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lại</a:t>
            </a:r>
            <a:r>
              <a:rPr lang="en-US" sz="3200" dirty="0">
                <a:latin typeface="Calibri" panose="020F0502020204030204" pitchFamily="34" charset="0"/>
                <a:ea typeface="Roboto" panose="02000000000000000000" pitchFamily="2" charset="0"/>
                <a:cs typeface="Calibri" panose="020F0502020204030204" pitchFamily="34" charset="0"/>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365758" y="189748"/>
            <a:ext cx="8343901" cy="46935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Hãy lắng nghe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gió trên bãi mía. Đó là tiếng xào xạc nhè nhẹ của</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không gian. Hãy lắng nghe tiếng gió trên trà lúa, đó là tiếng thì thầm của</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ấm no. Tiếng sóng vỗ vào ghềnh đá cần cù suốt ngày này sang tháng</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khác. Tiếng mưa rào rào như bước chân người đi vội. Tiếng con chim tu hú</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báo hiệu mùa hè khắc khoải, con chim vít vịt gọi mưa giữa khi trời trong</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sáng, con cu cườm đánh thức những buổi trưa im vắng đầy ngái ngủ. Con cuốc gõ vào mùa hè buồn thảm bao nhiêu thì con chim sơn ca hót véo von, lảnh lót, rộn rã bấy nhiêu...</a:t>
            </a:r>
            <a:endPar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của thiên nhiên, của quê hương cứ reo lên, hát lên hằng ngày quanh ta. Cây cỏ, chim muông, cả tiếng mưa, tiếng nắng,... lúc nào cũng thầm thì, lao xao, náo nức, tí tách,...</a:t>
            </a:r>
          </a:p>
        </p:txBody>
      </p:sp>
      <p:sp>
        <p:nvSpPr>
          <p:cNvPr id="2" name="TextBox 1">
            <a:extLst>
              <a:ext uri="{FF2B5EF4-FFF2-40B4-BE49-F238E27FC236}">
                <a16:creationId xmlns:a16="http://schemas.microsoft.com/office/drawing/2014/main" id="{41F26CAA-D379-7341-0D4B-4FD8E54F4AB3}"/>
              </a:ext>
            </a:extLst>
          </p:cNvPr>
          <p:cNvSpPr txBox="1"/>
          <p:nvPr/>
        </p:nvSpPr>
        <p:spPr>
          <a:xfrm>
            <a:off x="125186" y="4770"/>
            <a:ext cx="1323603" cy="510778"/>
          </a:xfrm>
          <a:prstGeom prst="roundRect">
            <a:avLst/>
          </a:prstGeom>
          <a:solidFill>
            <a:srgbClr val="FFFFCC"/>
          </a:solidFill>
          <a:ln w="38100">
            <a:solidFill>
              <a:srgbClr val="FFC000"/>
            </a:solidFill>
          </a:ln>
        </p:spPr>
        <p:txBody>
          <a:bodyPr wrap="square" rtlCol="0">
            <a:spAutoFit/>
          </a:bodyPr>
          <a:lstStyle/>
          <a:p>
            <a:pPr algn="just"/>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err="1">
                <a:latin typeface="Calibri" panose="020F0502020204030204" pitchFamily="34" charset="0"/>
                <a:ea typeface="Roboto" panose="02000000000000000000" pitchFamily="2" charset="0"/>
                <a:cs typeface="Calibri" panose="020F0502020204030204" pitchFamily="34" charset="0"/>
              </a:rPr>
              <a:t>Đoạn</a:t>
            </a:r>
            <a:r>
              <a:rPr lang="en-US" sz="2400">
                <a:latin typeface="Calibri" panose="020F0502020204030204" pitchFamily="34" charset="0"/>
                <a:ea typeface="Roboto" panose="02000000000000000000" pitchFamily="2" charset="0"/>
                <a:cs typeface="Calibri" panose="020F0502020204030204" pitchFamily="34" charset="0"/>
              </a:rPr>
              <a:t> 1</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75348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54522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34341" y="498175"/>
            <a:ext cx="8187145"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Bạn ơi, nếu bạn lắng nghe, bạn sẽ tìm</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ra được bao điều mới lạ, giống như được</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nghe một bản hoà nhạc, mỗi âm thanh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mỗi cây đàn đều mang cá tính riêng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mình. Nhưng tất cả hoà vào nhau tạo thành</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cái diệu kì, nâng hồn ta lên, đầy mê thích.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Băng Sơn</a:t>
            </a:r>
            <a:endParaRPr kumimoji="0" lang="vi-VN" sz="48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C64162A0-E838-0F9A-112F-15EE4D2F67CE}"/>
              </a:ext>
            </a:extLst>
          </p:cNvPr>
          <p:cNvSpPr txBox="1"/>
          <p:nvPr/>
        </p:nvSpPr>
        <p:spPr>
          <a:xfrm>
            <a:off x="522514" y="408531"/>
            <a:ext cx="1323603" cy="510778"/>
          </a:xfrm>
          <a:prstGeom prst="roundRect">
            <a:avLst/>
          </a:prstGeom>
          <a:solidFill>
            <a:srgbClr val="FFFFCC"/>
          </a:solidFill>
          <a:ln w="38100">
            <a:solidFill>
              <a:srgbClr val="FFC000"/>
            </a:solidFill>
          </a:ln>
        </p:spPr>
        <p:txBody>
          <a:bodyPr wrap="square" rtlCol="0">
            <a:spAutoFit/>
          </a:bodyPr>
          <a:lstStyle/>
          <a:p>
            <a:pPr algn="just"/>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err="1">
                <a:latin typeface="Calibri" panose="020F0502020204030204" pitchFamily="34" charset="0"/>
                <a:ea typeface="Roboto" panose="02000000000000000000" pitchFamily="2" charset="0"/>
                <a:cs typeface="Calibri" panose="020F0502020204030204" pitchFamily="34" charset="0"/>
              </a:rPr>
              <a:t>Đoạn</a:t>
            </a:r>
            <a:r>
              <a:rPr lang="en-US" sz="2400">
                <a:latin typeface="Calibri" panose="020F0502020204030204" pitchFamily="34" charset="0"/>
                <a:ea typeface="Roboto" panose="02000000000000000000" pitchFamily="2" charset="0"/>
                <a:cs typeface="Calibri" panose="020F0502020204030204" pitchFamily="34" charset="0"/>
              </a:rPr>
              <a:t> 2</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76727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2A03AE-5B01-4BB9-B7DB-A7DE04F678FB}"/>
              </a:ext>
            </a:extLst>
          </p:cNvPr>
          <p:cNvSpPr txBox="1"/>
          <p:nvPr/>
        </p:nvSpPr>
        <p:spPr>
          <a:xfrm>
            <a:off x="-576726" y="574025"/>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872956" y="1261969"/>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7" name="TextBox 16">
            <a:extLst>
              <a:ext uri="{FF2B5EF4-FFF2-40B4-BE49-F238E27FC236}">
                <a16:creationId xmlns:a16="http://schemas.microsoft.com/office/drawing/2014/main" id="{42725E57-A347-4B64-ABD3-595C6E691CE5}"/>
              </a:ext>
            </a:extLst>
          </p:cNvPr>
          <p:cNvSpPr txBox="1"/>
          <p:nvPr/>
        </p:nvSpPr>
        <p:spPr>
          <a:xfrm>
            <a:off x="-783164" y="1976973"/>
            <a:ext cx="6178559" cy="523220"/>
          </a:xfrm>
          <a:prstGeom prst="rect">
            <a:avLst/>
          </a:prstGeom>
          <a:noFill/>
        </p:spPr>
        <p:txBody>
          <a:bodyPr wrap="square">
            <a:spAutoFit/>
          </a:bodyPr>
          <a:lstStyle/>
          <a:p>
            <a:pPr algn="ct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8</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a:t>
            </a:r>
            <a:endPar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grpSp>
        <p:nvGrpSpPr>
          <p:cNvPr id="10" name="Group 9">
            <a:extLst>
              <a:ext uri="{FF2B5EF4-FFF2-40B4-BE49-F238E27FC236}">
                <a16:creationId xmlns:a16="http://schemas.microsoft.com/office/drawing/2014/main" id="{A89096BF-79E9-488C-9FD9-10A424590E7B}"/>
              </a:ext>
            </a:extLst>
          </p:cNvPr>
          <p:cNvGrpSpPr/>
          <p:nvPr/>
        </p:nvGrpSpPr>
        <p:grpSpPr>
          <a:xfrm>
            <a:off x="253057" y="2829591"/>
            <a:ext cx="4698579" cy="923330"/>
            <a:chOff x="236216" y="2394752"/>
            <a:chExt cx="7704861" cy="923330"/>
          </a:xfrm>
        </p:grpSpPr>
        <p:sp>
          <p:nvSpPr>
            <p:cNvPr id="11" name="TextBox 10">
              <a:extLst>
                <a:ext uri="{FF2B5EF4-FFF2-40B4-BE49-F238E27FC236}">
                  <a16:creationId xmlns:a16="http://schemas.microsoft.com/office/drawing/2014/main" id="{8EC9FF1F-224A-4667-8E78-E99309167272}"/>
                </a:ext>
              </a:extLst>
            </p:cNvPr>
            <p:cNvSpPr txBox="1"/>
            <p:nvPr/>
          </p:nvSpPr>
          <p:spPr>
            <a:xfrm>
              <a:off x="236216" y="2394752"/>
              <a:ext cx="7704861" cy="92333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5400">
                  <a:ln w="127000">
                    <a:solidFill>
                      <a:srgbClr val="FFFFFF"/>
                    </a:solidFill>
                  </a:ln>
                  <a:solidFill>
                    <a:srgbClr val="FFFFFF"/>
                  </a:solidFill>
                  <a:effectLst>
                    <a:outerShdw dist="88900" dir="3600000" algn="tl" rotWithShape="0">
                      <a:schemeClr val="accent5">
                        <a:lumMod val="40000"/>
                        <a:lumOff val="60000"/>
                      </a:schemeClr>
                    </a:outerShdw>
                  </a:effectLst>
                  <a:latin typeface="LNTH-Hoa Nho LNTH" pitchFamily="2" charset="0"/>
                  <a:cs typeface="Arial" panose="020B0604020202020204" pitchFamily="34" charset="0"/>
                </a:rPr>
                <a:t>HÃY LẮNG NGHE</a:t>
              </a:r>
              <a:endParaRPr lang="sv-SE" sz="5400" dirty="0">
                <a:ln w="127000">
                  <a:solidFill>
                    <a:srgbClr val="FFFFFF"/>
                  </a:solidFill>
                </a:ln>
                <a:solidFill>
                  <a:srgbClr val="FFFFFF"/>
                </a:solidFill>
                <a:effectLst>
                  <a:outerShdw dist="88900" dir="3600000" algn="tl" rotWithShape="0">
                    <a:schemeClr val="accent5">
                      <a:lumMod val="40000"/>
                      <a:lumOff val="60000"/>
                    </a:schemeClr>
                  </a:outerShdw>
                </a:effectLst>
                <a:latin typeface="LNTH-Hoa Nho LNTH" pitchFamily="2" charset="0"/>
                <a:cs typeface="Arial" panose="020B0604020202020204" pitchFamily="34" charset="0"/>
              </a:endParaRPr>
            </a:p>
          </p:txBody>
        </p:sp>
        <p:sp>
          <p:nvSpPr>
            <p:cNvPr id="18" name="TextBox 17">
              <a:extLst>
                <a:ext uri="{FF2B5EF4-FFF2-40B4-BE49-F238E27FC236}">
                  <a16:creationId xmlns:a16="http://schemas.microsoft.com/office/drawing/2014/main" id="{DB3B7CD5-08FC-47DC-AA4F-32E9C3300DB6}"/>
                </a:ext>
              </a:extLst>
            </p:cNvPr>
            <p:cNvSpPr txBox="1"/>
            <p:nvPr/>
          </p:nvSpPr>
          <p:spPr>
            <a:xfrm>
              <a:off x="236216" y="2394752"/>
              <a:ext cx="7704861" cy="92333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5400">
                  <a:ln w="19050">
                    <a:solidFill>
                      <a:srgbClr val="002060"/>
                    </a:solidFill>
                  </a:ln>
                  <a:solidFill>
                    <a:srgbClr val="FFC000"/>
                  </a:solidFill>
                  <a:latin typeface="LNTH-Hoa Nho LNTH" pitchFamily="2" charset="0"/>
                  <a:cs typeface="Arial" panose="020B0604020202020204" pitchFamily="34" charset="0"/>
                </a:rPr>
                <a:t>HÃY LẮNG NGHE</a:t>
              </a:r>
              <a:endParaRPr lang="sv-SE" sz="5400" dirty="0">
                <a:ln w="19050">
                  <a:solidFill>
                    <a:srgbClr val="002060"/>
                  </a:solidFill>
                </a:ln>
                <a:solidFill>
                  <a:srgbClr val="FFFF66"/>
                </a:solidFill>
                <a:latin typeface="LNTH-Hoa Nho LNTH" pitchFamily="2" charset="0"/>
                <a:cs typeface="Arial" panose="020B0604020202020204" pitchFamily="34" charset="0"/>
              </a:endParaRPr>
            </a:p>
          </p:txBody>
        </p:sp>
      </p:grpSp>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p:cTn id="1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7">
                                                <p:txEl>
                                                  <p:pRg st="0" end="0"/>
                                                </p:txEl>
                                              </p:spTgt>
                                            </p:tgtEl>
                                          </p:cBhvr>
                                        </p:animEffect>
                                      </p:childTnLst>
                                    </p:cTn>
                                  </p:par>
                                </p:childTnLst>
                              </p:cTn>
                            </p:par>
                            <p:par>
                              <p:cTn id="24" fill="hold">
                                <p:stCondLst>
                                  <p:cond delay="1950"/>
                                </p:stCondLst>
                                <p:childTnLst>
                                  <p:par>
                                    <p:cTn id="25" presetID="5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Effect transition="in" filter="fade">
                                          <p:cBhvr>
                                            <p:cTn id="29" dur="25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par>
                              <p:cTn id="30" fill="hold">
                                <p:stCondLst>
                                  <p:cond delay="2200"/>
                                </p:stCondLst>
                                <p:childTnLst>
                                  <p:par>
                                    <p:cTn id="31" presetID="6" presetClass="emph" presetSubtype="0" fill="hold" nodeType="afterEffect" p14:presetBounceEnd="98000">
                                      <p:stCondLst>
                                        <p:cond delay="0"/>
                                      </p:stCondLst>
                                      <p:childTnLst>
                                        <p:animScale p14:bounceEnd="98000">
                                          <p:cBhvr>
                                            <p:cTn id="3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p:cTn id="1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7">
                                                <p:txEl>
                                                  <p:pRg st="0" end="0"/>
                                                </p:txEl>
                                              </p:spTgt>
                                            </p:tgtEl>
                                          </p:cBhvr>
                                        </p:animEffect>
                                      </p:childTnLst>
                                    </p:cTn>
                                  </p:par>
                                </p:childTnLst>
                              </p:cTn>
                            </p:par>
                            <p:par>
                              <p:cTn id="24" fill="hold">
                                <p:stCondLst>
                                  <p:cond delay="1950"/>
                                </p:stCondLst>
                                <p:childTnLst>
                                  <p:par>
                                    <p:cTn id="25" presetID="5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Effect transition="in" filter="fade">
                                          <p:cBhvr>
                                            <p:cTn id="29" dur="25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200"/>
                                </p:stCondLst>
                                <p:childTnLst>
                                  <p:par>
                                    <p:cTn id="31" presetID="6" presetClass="emph" presetSubtype="0" fill="hold" nodeType="afterEffect">
                                      <p:stCondLst>
                                        <p:cond delay="0"/>
                                      </p:stCondLst>
                                      <p:childTnLst>
                                        <p:animScale>
                                          <p:cBhvr>
                                            <p:cTn id="3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7185D0-F79F-41F0-A722-1A4F7246DA59}"/>
              </a:ext>
            </a:extLst>
          </p:cNvPr>
          <p:cNvGrpSpPr/>
          <p:nvPr/>
        </p:nvGrpSpPr>
        <p:grpSpPr>
          <a:xfrm>
            <a:off x="-1607084" y="870073"/>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7" name="TextBox 16">
            <a:extLst>
              <a:ext uri="{FF2B5EF4-FFF2-40B4-BE49-F238E27FC236}">
                <a16:creationId xmlns:a16="http://schemas.microsoft.com/office/drawing/2014/main" id="{B5D0971F-4D7F-4D37-9980-3EC1BCAD4767}"/>
              </a:ext>
            </a:extLst>
          </p:cNvPr>
          <p:cNvSpPr txBox="1"/>
          <p:nvPr/>
        </p:nvSpPr>
        <p:spPr>
          <a:xfrm>
            <a:off x="-1452408" y="1639865"/>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16667E-6 -2.71605E-6 L -4.16667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31" name="TextBox 30">
            <a:extLst>
              <a:ext uri="{FF2B5EF4-FFF2-40B4-BE49-F238E27FC236}">
                <a16:creationId xmlns:a16="http://schemas.microsoft.com/office/drawing/2014/main" id="{57DA42BD-E301-4390-BEF9-C046967B74E2}"/>
              </a:ext>
            </a:extLst>
          </p:cNvPr>
          <p:cNvSpPr txBox="1"/>
          <p:nvPr/>
        </p:nvSpPr>
        <p:spPr>
          <a:xfrm>
            <a:off x="723554" y="1202058"/>
            <a:ext cx="6568722" cy="3046988"/>
          </a:xfrm>
          <a:prstGeom prst="rect">
            <a:avLst/>
          </a:prstGeom>
          <a:noFill/>
        </p:spPr>
        <p:txBody>
          <a:bodyPr wrap="square">
            <a:spAutoFit/>
          </a:bodyPr>
          <a:lstStyle/>
          <a:p>
            <a:pPr marL="457200" indent="-457200" algn="just">
              <a:buFont typeface="Wingdings" panose="05000000000000000000" pitchFamily="2" charset="2"/>
              <a:buChar char="ü"/>
            </a:pPr>
            <a:r>
              <a:rPr lang="vi-VN" sz="3200" b="1">
                <a:solidFill>
                  <a:srgbClr val="FF0000"/>
                </a:solidFill>
                <a:latin typeface="Calibri" panose="020F0502020204030204" pitchFamily="34" charset="0"/>
                <a:cs typeface="Calibri" panose="020F0502020204030204" pitchFamily="34" charset="0"/>
              </a:rPr>
              <a:t>Trà: </a:t>
            </a:r>
            <a:r>
              <a:rPr lang="vi-VN" sz="3200" b="1">
                <a:latin typeface="Calibri" panose="020F0502020204030204" pitchFamily="34" charset="0"/>
                <a:cs typeface="Calibri" panose="020F0502020204030204" pitchFamily="34" charset="0"/>
              </a:rPr>
              <a:t>(nghĩa trong bài) tập hợp những cây cùng loại, cùng gieo trồng và thu hoạch trong</a:t>
            </a: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một thời gian, một đợt.</a:t>
            </a:r>
            <a:endParaRPr lang="en-US" sz="3200" b="1">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a:solidFill>
                  <a:srgbClr val="FF0000"/>
                </a:solidFill>
                <a:latin typeface="Calibri" panose="020F0502020204030204" pitchFamily="34" charset="0"/>
                <a:cs typeface="Calibri" panose="020F0502020204030204" pitchFamily="34" charset="0"/>
              </a:rPr>
              <a:t>Chim vít vịt </a:t>
            </a:r>
            <a:r>
              <a:rPr lang="vi-VN" sz="3200" b="1">
                <a:latin typeface="Calibri" panose="020F0502020204030204" pitchFamily="34" charset="0"/>
                <a:cs typeface="Calibri" panose="020F0502020204030204" pitchFamily="34" charset="0"/>
              </a:rPr>
              <a:t>(chim tìm vịt): loài chim nhỏ, có tiếng kêu rất da diết.</a:t>
            </a:r>
            <a:endParaRPr lang="vi-VN" sz="3200" b="1" dirty="0">
              <a:latin typeface="Calibri" panose="020F0502020204030204" pitchFamily="34" charset="0"/>
              <a:cs typeface="Calibri" panose="020F0502020204030204" pitchFamily="34" charset="0"/>
            </a:endParaRPr>
          </a:p>
        </p:txBody>
      </p:sp>
      <p:pic>
        <p:nvPicPr>
          <p:cNvPr id="1026" name="Picture 2" descr="Hội những người nuôi chim gọi vịt, bắt cô trói cột, cúc cu, tu hú">
            <a:extLst>
              <a:ext uri="{FF2B5EF4-FFF2-40B4-BE49-F238E27FC236}">
                <a16:creationId xmlns:a16="http://schemas.microsoft.com/office/drawing/2014/main" id="{F43E8F7A-B198-8269-2570-2B11BD338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276" y="3313214"/>
            <a:ext cx="1267026" cy="8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2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F9A55AAF-534F-4A23-B92C-C2CA7A70A561}"/>
              </a:ext>
            </a:extLst>
          </p:cNvPr>
          <p:cNvGrpSpPr/>
          <p:nvPr/>
        </p:nvGrpSpPr>
        <p:grpSpPr>
          <a:xfrm>
            <a:off x="509724" y="373380"/>
            <a:ext cx="7718392" cy="1043940"/>
            <a:chOff x="854108" y="373380"/>
            <a:chExt cx="7718392" cy="104394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1331593" y="397752"/>
              <a:ext cx="7240907"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lumMod val="25000"/>
                    </a:schemeClr>
                  </a:solidFill>
                  <a:latin typeface="Calibri" panose="020F0502020204030204" pitchFamily="34" charset="0"/>
                  <a:cs typeface="Calibri" panose="020F0502020204030204" pitchFamily="34" charset="0"/>
                </a:rPr>
                <a:t>1. Cách tả tiếng sóng, tiếng gió, tiếng mưa ở đoạn đầu có gì thú vị?</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60418" name="Picture 2" descr="Chia sẻ file psd tài nguyên bộ số màu xanh lá cây đẹp">
              <a:extLst>
                <a:ext uri="{FF2B5EF4-FFF2-40B4-BE49-F238E27FC236}">
                  <a16:creationId xmlns:a16="http://schemas.microsoft.com/office/drawing/2014/main" id="{B5E6C9D6-9871-4B5D-81A3-4865735706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00" b="91000" l="10000" r="90000">
                          <a14:foregroundMark x1="60800" y1="8200" x2="60800" y2="8200"/>
                          <a14:foregroundMark x1="59600" y1="22000" x2="59600" y2="22000"/>
                          <a14:foregroundMark x1="63600" y1="91000" x2="636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854108" y="373380"/>
              <a:ext cx="1043940" cy="104394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CF3DDEC-32C8-4165-A60C-5CCDF2D9B563}"/>
              </a:ext>
            </a:extLst>
          </p:cNvPr>
          <p:cNvSpPr txBox="1"/>
          <p:nvPr/>
        </p:nvSpPr>
        <p:spPr>
          <a:xfrm>
            <a:off x="1318161" y="1849444"/>
            <a:ext cx="6507678" cy="3108543"/>
          </a:xfrm>
          <a:prstGeom prst="rect">
            <a:avLst/>
          </a:prstGeom>
          <a:noFill/>
        </p:spPr>
        <p:txBody>
          <a:bodyPr wrap="square">
            <a:spAutoFit/>
          </a:bodyPr>
          <a:lstStyle/>
          <a:p>
            <a:pPr algn="just"/>
            <a:r>
              <a:rPr lang="vi-VN" sz="2800" i="1">
                <a:solidFill>
                  <a:srgbClr val="00B050"/>
                </a:solidFill>
                <a:latin typeface="Calibri" panose="020F0502020204030204" pitchFamily="34" charset="0"/>
                <a:cs typeface="Calibri" panose="020F0502020204030204" pitchFamily="34" charset="0"/>
              </a:rPr>
              <a:t>Tiếng gió, tiếng sóng, tiếng mưa được tả bằng cảm nhận rất tinh tế: </a:t>
            </a:r>
            <a:r>
              <a:rPr lang="vi-VN" sz="2800" i="1">
                <a:solidFill>
                  <a:srgbClr val="FF0000"/>
                </a:solidFill>
                <a:latin typeface="Calibri" panose="020F0502020204030204" pitchFamily="34" charset="0"/>
                <a:cs typeface="Calibri" panose="020F0502020204030204" pitchFamily="34" charset="0"/>
              </a:rPr>
              <a:t>Tiếng gió trên bãi mía là tiếng xào xạc nhè nhẹ của không gian, tiếng gió trên trà lúa là tiếng thì thầm của ấm no; tiếng sóng vỗ vào ghềnh đá cần cù suốt ngày này qua tháng khác; tiếng mưa rào rào như bước chân người đi vội.</a:t>
            </a:r>
            <a:endParaRPr lang="vi-VN"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out)">
                                      <p:cBhvr>
                                        <p:cTn id="14" dur="2000"/>
                                        <p:tgtEl>
                                          <p:spTgt spid="20"/>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Righ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2. Tiếng của mỗi loài chim được nhắc đến ở đoạn đầu được tả bằng những từ ngữ nào?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318161" y="1849444"/>
            <a:ext cx="6882580" cy="3108543"/>
          </a:xfrm>
          <a:prstGeom prst="rect">
            <a:avLst/>
          </a:prstGeom>
          <a:noFill/>
        </p:spPr>
        <p:txBody>
          <a:bodyPr wrap="square">
            <a:spAutoFit/>
          </a:bodyPr>
          <a:lstStyle/>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tu hú</a:t>
            </a:r>
            <a:r>
              <a:rPr lang="vi-VN" sz="2800" i="1">
                <a:solidFill>
                  <a:srgbClr val="00B050"/>
                </a:solidFill>
                <a:latin typeface="Calibri" panose="020F0502020204030204" pitchFamily="34" charset="0"/>
                <a:cs typeface="Calibri" panose="020F0502020204030204" pitchFamily="34" charset="0"/>
              </a:rPr>
              <a:t> khắc khoải.</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vít vịt</a:t>
            </a:r>
            <a:r>
              <a:rPr lang="vi-VN" sz="2800" i="1">
                <a:solidFill>
                  <a:srgbClr val="00B050"/>
                </a:solidFill>
                <a:latin typeface="Calibri" panose="020F0502020204030204" pitchFamily="34" charset="0"/>
                <a:cs typeface="Calibri" panose="020F0502020204030204" pitchFamily="34" charset="0"/>
              </a:rPr>
              <a:t> gọi mưa.</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cu cườm</a:t>
            </a:r>
            <a:r>
              <a:rPr lang="vi-VN" sz="2800" i="1">
                <a:solidFill>
                  <a:srgbClr val="00B050"/>
                </a:solidFill>
                <a:latin typeface="Calibri" panose="020F0502020204030204" pitchFamily="34" charset="0"/>
                <a:cs typeface="Calibri" panose="020F0502020204030204" pitchFamily="34" charset="0"/>
              </a:rPr>
              <a:t> đánh thức những buổi trưa im vắng đầy ngái ngủ.</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cuốc gõ</a:t>
            </a:r>
            <a:r>
              <a:rPr lang="vi-VN" sz="2800" i="1">
                <a:solidFill>
                  <a:srgbClr val="00B050"/>
                </a:solidFill>
                <a:latin typeface="Calibri" panose="020F0502020204030204" pitchFamily="34" charset="0"/>
                <a:cs typeface="Calibri" panose="020F0502020204030204" pitchFamily="34" charset="0"/>
              </a:rPr>
              <a:t> vào mùa hè buồn thảm.</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sơn ca</a:t>
            </a:r>
            <a:r>
              <a:rPr lang="vi-VN" sz="2800" i="1">
                <a:solidFill>
                  <a:srgbClr val="00B050"/>
                </a:solidFill>
                <a:latin typeface="Calibri" panose="020F0502020204030204" pitchFamily="34" charset="0"/>
                <a:cs typeface="Calibri" panose="020F0502020204030204" pitchFamily="34" charset="0"/>
              </a:rPr>
              <a:t> hót véo von, lảnh lót, rộn rã.</a:t>
            </a:r>
          </a:p>
        </p:txBody>
      </p:sp>
    </p:spTree>
    <p:extLst>
      <p:ext uri="{BB962C8B-B14F-4D97-AF65-F5344CB8AC3E}">
        <p14:creationId xmlns:p14="http://schemas.microsoft.com/office/powerpoint/2010/main" val="375123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“Tiếng của thiên nhiên, của quê hương” được tả ở đoạn 2 gợi cho em cảm xúc gì?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235033" y="2067847"/>
            <a:ext cx="6882580" cy="2308324"/>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“Tiếng của thiên nhiên, của quê hương” được tả ở đoạn 2 gợi cho em cảm xúc rộn rã, náo nức, vui tươi bởi những âm thanh sinh động</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540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411544" y="391894"/>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Ý chính của</a:t>
              </a:r>
              <a:r>
                <a:rPr kumimoji="0" lang="vi-VN"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Ý</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9966FF"/>
                  </a:solidFill>
                  <a:effectLst/>
                  <a:uLnTx/>
                  <a:uFillTx/>
                  <a:latin typeface="iCiel Pony" panose="02000000000000000000" pitchFamily="2" charset="-93"/>
                  <a:cs typeface="Arial" panose="020B0604020202020204" pitchFamily="34" charset="0"/>
                  <a:sym typeface="Arial"/>
                </a:rPr>
                <a:t>chính</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của</a:t>
              </a:r>
              <a:r>
                <a:rPr kumimoji="0" lang="vi-VN"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506D"/>
                  </a:solidFill>
                  <a:effectLst/>
                  <a:uLnTx/>
                  <a:uFillTx/>
                  <a:latin typeface="iCiel Pony" panose="02000000000000000000" pitchFamily="2" charset="-93"/>
                  <a:cs typeface="Arial" panose="020B0604020202020204" pitchFamily="34" charset="0"/>
                  <a:sym typeface="Arial"/>
                </a:rPr>
                <a:t>đoạn</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1:</a:t>
              </a:r>
            </a:p>
          </p:txBody>
        </p:sp>
      </p:grpSp>
      <p:pic>
        <p:nvPicPr>
          <p:cNvPr id="33" name="Picture 8" descr="Corn Plant In The Soil Farm Planting Process With Ripe Corn And Grains In  Cartoon Style-vektorgrafik och fler bilder på Biologi - iStock">
            <a:extLst>
              <a:ext uri="{FF2B5EF4-FFF2-40B4-BE49-F238E27FC236}">
                <a16:creationId xmlns:a16="http://schemas.microsoft.com/office/drawing/2014/main" id="{ED1FE794-266E-4C15-8039-2EDE0DD09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7788" y1="85096" x2="36779" y2="84375"/>
                        <a14:backgroundMark x1="36779" y1="84375" x2="92308"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2008844" y="1982213"/>
            <a:ext cx="1301677" cy="27005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666378" y="1600933"/>
            <a:ext cx="7955108" cy="715089"/>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Những âm thanh thú vị trong tự nhiên.</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696057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Tác giả muốn gửi gắm thông điệp gì đến người đọc qua đoạn 3?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235033" y="2032129"/>
            <a:ext cx="6882580" cy="2862322"/>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Tác giả muốn nhắn nhủ rằng mỗi một âm thanh xung quanh ta đều mang vẻ đẹp, nét độc đáo riêng, tất cả hoà vào nhau tạo nên âm thanh tươi đẹp của cuộc sống</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47810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Corn Plant In The Soil Farm Planting Process With Ripe Corn And Grains In  Cartoon Style-vektorgrafik och fler bilder på Biologi - iStock">
            <a:extLst>
              <a:ext uri="{FF2B5EF4-FFF2-40B4-BE49-F238E27FC236}">
                <a16:creationId xmlns:a16="http://schemas.microsoft.com/office/drawing/2014/main" id="{ED1FE794-266E-4C15-8039-2EDE0DD09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7788" y1="85096" x2="36779" y2="84375"/>
                        <a14:backgroundMark x1="36779" y1="84375" x2="92308"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2008844" y="1982213"/>
            <a:ext cx="1301677" cy="27005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666378" y="1600933"/>
            <a:ext cx="7955108" cy="1940957"/>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Khuyên chúng ta hãy lắng nghe để không uổng phí món quà quý báu từ thiên nhiên diệu kì.</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7D1C4ABA-8BCB-42F8-499E-58A1B0CB3AB7}"/>
              </a:ext>
            </a:extLst>
          </p:cNvPr>
          <p:cNvPicPr>
            <a:picLocks noChangeAspect="1"/>
          </p:cNvPicPr>
          <p:nvPr/>
        </p:nvPicPr>
        <p:blipFill>
          <a:blip r:embed="rId5"/>
          <a:stretch>
            <a:fillRect/>
          </a:stretch>
        </p:blipFill>
        <p:spPr>
          <a:xfrm>
            <a:off x="0" y="380622"/>
            <a:ext cx="8803387" cy="1286367"/>
          </a:xfrm>
          <a:prstGeom prst="rect">
            <a:avLst/>
          </a:prstGeom>
        </p:spPr>
      </p:pic>
    </p:spTree>
    <p:extLst>
      <p:ext uri="{BB962C8B-B14F-4D97-AF65-F5344CB8AC3E}">
        <p14:creationId xmlns:p14="http://schemas.microsoft.com/office/powerpoint/2010/main" val="1481195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5E3F609D-214B-455C-ACD1-1E2D83DB69A2}"/>
              </a:ext>
            </a:extLst>
          </p:cNvPr>
          <p:cNvSpPr/>
          <p:nvPr/>
        </p:nvSpPr>
        <p:spPr>
          <a:xfrm>
            <a:off x="457199" y="590342"/>
            <a:ext cx="8481061" cy="388218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2200" b="1" i="1">
                <a:solidFill>
                  <a:schemeClr val="bg1">
                    <a:lumMod val="10000"/>
                  </a:schemeClr>
                </a:solidFill>
                <a:latin typeface="Calibri" panose="020F0502020204030204" pitchFamily="34" charset="0"/>
                <a:cs typeface="Calibri" panose="020F0502020204030204" pitchFamily="34" charset="0"/>
              </a:rPr>
              <a:t>Những âm thanh ta nghe được xung quanh chính là món quà quý báu của thiên nhiên ban tặng. </a:t>
            </a:r>
            <a:r>
              <a:rPr lang="vi-VN" sz="2200" b="1">
                <a:solidFill>
                  <a:schemeClr val="bg1">
                    <a:lumMod val="10000"/>
                  </a:schemeClr>
                </a:solidFill>
                <a:latin typeface="Calibri" panose="020F0502020204030204" pitchFamily="34" charset="0"/>
                <a:cs typeface="Calibri" panose="020F0502020204030204" pitchFamily="34" charset="0"/>
              </a:rPr>
              <a:t>Từ đó, rút ra được ý nghĩa: </a:t>
            </a:r>
            <a:r>
              <a:rPr lang="vi-VN" sz="2200" b="1" i="1">
                <a:solidFill>
                  <a:schemeClr val="bg1">
                    <a:lumMod val="10000"/>
                  </a:schemeClr>
                </a:solidFill>
                <a:latin typeface="Calibri" panose="020F0502020204030204" pitchFamily="34" charset="0"/>
                <a:cs typeface="Calibri" panose="020F0502020204030204" pitchFamily="34" charset="0"/>
              </a:rPr>
              <a:t>Chúng ta hãy lắng nghe những âm thanh xung quanh để không uổng phí món quà quý báu từ thiên nhiên diệu kì, để cảm nhận rõ hơn về cuộc sống giàu màu sắc.</a:t>
            </a:r>
            <a:endParaRPr lang="vi-VN" sz="2200" b="1" i="1"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953985" y="0"/>
            <a:ext cx="4974772" cy="707886"/>
          </a:xfrm>
          <a:prstGeom prst="rect">
            <a:avLst/>
          </a:prstGeom>
          <a:noFill/>
        </p:spPr>
        <p:txBody>
          <a:bodyPr wrap="square" rtlCol="0">
            <a:spAutoFit/>
          </a:bodyPr>
          <a:lstStyle/>
          <a:p>
            <a:pPr algn="ct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VN Banh Mi" pitchFamily="2" charset="0"/>
              </a:rPr>
              <a:t>MỤC TIÊU</a:t>
            </a:r>
          </a:p>
        </p:txBody>
      </p:sp>
      <p:pic>
        <p:nvPicPr>
          <p:cNvPr id="39940" name="Picture 4" descr="Hình ảnh Phim Hoạt Hình Kính Lúp đen PNG , Kính Lúp, Thiết Bị Xem, đen PNG  miễn phí tải tập tin PSDComment và Vector">
            <a:extLst>
              <a:ext uri="{FF2B5EF4-FFF2-40B4-BE49-F238E27FC236}">
                <a16:creationId xmlns:a16="http://schemas.microsoft.com/office/drawing/2014/main" id="{1067AB02-0E1A-4FE8-AF50-25C71764AE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7" b="95795" l="10000" r="90000">
                        <a14:foregroundMark x1="20625" y1="93298" x2="20625" y2="93298"/>
                        <a14:foregroundMark x1="20938" y1="95795" x2="20938" y2="95795"/>
                        <a14:foregroundMark x1="34219" y1="68200" x2="34219" y2="68200"/>
                      </a14:backgroundRemoval>
                    </a14:imgEffect>
                  </a14:imgLayer>
                </a14:imgProps>
              </a:ext>
              <a:ext uri="{28A0092B-C50C-407E-A947-70E740481C1C}">
                <a14:useLocalDpi xmlns:a14="http://schemas.microsoft.com/office/drawing/2010/main" val="0"/>
              </a:ext>
            </a:extLst>
          </a:blip>
          <a:srcRect/>
          <a:stretch>
            <a:fillRect/>
          </a:stretch>
        </p:blipFill>
        <p:spPr bwMode="auto">
          <a:xfrm>
            <a:off x="274319" y="1143312"/>
            <a:ext cx="778669" cy="9258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Phim Hoạt Hình Kính Lúp đen PNG , Kính Lúp, Thiết Bị Xem, đen PNG  miễn phí tải tập tin PSDComment và Vector">
            <a:extLst>
              <a:ext uri="{FF2B5EF4-FFF2-40B4-BE49-F238E27FC236}">
                <a16:creationId xmlns:a16="http://schemas.microsoft.com/office/drawing/2014/main" id="{3FEC464C-5C0B-4B16-B32A-5FCB297149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7" b="95795" l="10000" r="90000">
                        <a14:foregroundMark x1="20625" y1="93298" x2="20625" y2="93298"/>
                        <a14:foregroundMark x1="20938" y1="95795" x2="20938" y2="95795"/>
                        <a14:foregroundMark x1="34219" y1="68200" x2="34219" y2="68200"/>
                      </a14:backgroundRemoval>
                    </a14:imgEffect>
                  </a14:imgLayer>
                </a14:imgProps>
              </a:ext>
              <a:ext uri="{28A0092B-C50C-407E-A947-70E740481C1C}">
                <a14:useLocalDpi xmlns:a14="http://schemas.microsoft.com/office/drawing/2010/main" val="0"/>
              </a:ext>
            </a:extLst>
          </a:blip>
          <a:srcRect/>
          <a:stretch>
            <a:fillRect/>
          </a:stretch>
        </p:blipFill>
        <p:spPr bwMode="auto">
          <a:xfrm>
            <a:off x="274319" y="2364313"/>
            <a:ext cx="778669"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6466944" cy="29004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Em thích âm thanh nào được tả trong bài? Vì sao?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178211" y="2150882"/>
            <a:ext cx="5997040" cy="1754326"/>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Em thích tiếng sóng vỗ vào ghềnh đá, vì âm thanh đó nghe rất thanh bình, sảng khoá</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0269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ây lá xanh cây hoa - png nền lá chuối png tải về - Miễn phí trong suốt Lá  png Tải về.">
            <a:extLst>
              <a:ext uri="{FF2B5EF4-FFF2-40B4-BE49-F238E27FC236}">
                <a16:creationId xmlns:a16="http://schemas.microsoft.com/office/drawing/2014/main" id="{E481D3DB-666F-4E33-9A7C-ECE82178E1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7143" b="98661" l="42000" r="99000">
                        <a14:foregroundMark x1="96222" y1="58929" x2="96222" y2="58929"/>
                        <a14:foregroundMark x1="99222" y1="60179" x2="99222" y2="60179"/>
                        <a14:foregroundMark x1="77667" y1="97321" x2="77667" y2="97321"/>
                        <a14:foregroundMark x1="91444" y1="98661" x2="91444" y2="98661"/>
                      </a14:backgroundRemoval>
                    </a14:imgEffect>
                  </a14:imgLayer>
                </a14:imgProps>
              </a:ext>
              <a:ext uri="{28A0092B-C50C-407E-A947-70E740481C1C}">
                <a14:useLocalDpi xmlns:a14="http://schemas.microsoft.com/office/drawing/2010/main" val="0"/>
              </a:ext>
            </a:extLst>
          </a:blip>
          <a:srcRect l="35898" t="41566"/>
          <a:stretch/>
        </p:blipFill>
        <p:spPr bwMode="auto">
          <a:xfrm rot="16200000">
            <a:off x="5402338" y="-933210"/>
            <a:ext cx="2903221" cy="4769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304517" y="1451608"/>
            <a:ext cx="6323800" cy="2520055"/>
          </a:xfrm>
          <a:custGeom>
            <a:avLst/>
            <a:gdLst>
              <a:gd name="connsiteX0" fmla="*/ 0 w 6323800"/>
              <a:gd name="connsiteY0" fmla="*/ 615423 h 2520055"/>
              <a:gd name="connsiteX1" fmla="*/ 615423 w 6323800"/>
              <a:gd name="connsiteY1" fmla="*/ 0 h 2520055"/>
              <a:gd name="connsiteX2" fmla="*/ 5708377 w 6323800"/>
              <a:gd name="connsiteY2" fmla="*/ 0 h 2520055"/>
              <a:gd name="connsiteX3" fmla="*/ 6323800 w 6323800"/>
              <a:gd name="connsiteY3" fmla="*/ 615423 h 2520055"/>
              <a:gd name="connsiteX4" fmla="*/ 6323800 w 6323800"/>
              <a:gd name="connsiteY4" fmla="*/ 1904632 h 2520055"/>
              <a:gd name="connsiteX5" fmla="*/ 5708377 w 6323800"/>
              <a:gd name="connsiteY5" fmla="*/ 2520055 h 2520055"/>
              <a:gd name="connsiteX6" fmla="*/ 615423 w 6323800"/>
              <a:gd name="connsiteY6" fmla="*/ 2520055 h 2520055"/>
              <a:gd name="connsiteX7" fmla="*/ 0 w 6323800"/>
              <a:gd name="connsiteY7" fmla="*/ 1904632 h 2520055"/>
              <a:gd name="connsiteX8" fmla="*/ 0 w 6323800"/>
              <a:gd name="connsiteY8" fmla="*/ 615423 h 252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3800" h="2520055" fill="none" extrusionOk="0">
                <a:moveTo>
                  <a:pt x="0" y="615423"/>
                </a:moveTo>
                <a:cubicBezTo>
                  <a:pt x="-7113" y="300461"/>
                  <a:pt x="252965" y="-15166"/>
                  <a:pt x="615423" y="0"/>
                </a:cubicBezTo>
                <a:cubicBezTo>
                  <a:pt x="1288130" y="-35273"/>
                  <a:pt x="4593890" y="-144294"/>
                  <a:pt x="5708377" y="0"/>
                </a:cubicBezTo>
                <a:cubicBezTo>
                  <a:pt x="6092036" y="13322"/>
                  <a:pt x="6303811" y="258681"/>
                  <a:pt x="6323800" y="615423"/>
                </a:cubicBezTo>
                <a:cubicBezTo>
                  <a:pt x="6263057" y="1162032"/>
                  <a:pt x="6271184" y="1521002"/>
                  <a:pt x="6323800" y="1904632"/>
                </a:cubicBezTo>
                <a:cubicBezTo>
                  <a:pt x="6339859" y="2232377"/>
                  <a:pt x="6092659" y="2471929"/>
                  <a:pt x="5708377" y="2520055"/>
                </a:cubicBezTo>
                <a:cubicBezTo>
                  <a:pt x="4338095" y="2597580"/>
                  <a:pt x="2452189" y="2476352"/>
                  <a:pt x="615423" y="2520055"/>
                </a:cubicBezTo>
                <a:cubicBezTo>
                  <a:pt x="260246" y="2515819"/>
                  <a:pt x="-64059" y="2243645"/>
                  <a:pt x="0" y="1904632"/>
                </a:cubicBezTo>
                <a:cubicBezTo>
                  <a:pt x="23744" y="1736622"/>
                  <a:pt x="-6855" y="795509"/>
                  <a:pt x="0" y="615423"/>
                </a:cubicBezTo>
                <a:close/>
              </a:path>
              <a:path w="6323800" h="2520055" stroke="0" extrusionOk="0">
                <a:moveTo>
                  <a:pt x="0" y="615423"/>
                </a:moveTo>
                <a:cubicBezTo>
                  <a:pt x="-1585" y="270058"/>
                  <a:pt x="261848" y="11085"/>
                  <a:pt x="615423" y="0"/>
                </a:cubicBezTo>
                <a:cubicBezTo>
                  <a:pt x="2671097" y="-95379"/>
                  <a:pt x="3369211" y="58096"/>
                  <a:pt x="5708377" y="0"/>
                </a:cubicBezTo>
                <a:cubicBezTo>
                  <a:pt x="6005208" y="-30310"/>
                  <a:pt x="6272727" y="238828"/>
                  <a:pt x="6323800" y="615423"/>
                </a:cubicBezTo>
                <a:cubicBezTo>
                  <a:pt x="6430754" y="940504"/>
                  <a:pt x="6299729" y="1355142"/>
                  <a:pt x="6323800" y="1904632"/>
                </a:cubicBezTo>
                <a:cubicBezTo>
                  <a:pt x="6346160" y="2217943"/>
                  <a:pt x="6044738" y="2516540"/>
                  <a:pt x="5708377" y="2520055"/>
                </a:cubicBezTo>
                <a:cubicBezTo>
                  <a:pt x="4638719" y="2460149"/>
                  <a:pt x="1338487" y="2602569"/>
                  <a:pt x="615423" y="2520055"/>
                </a:cubicBezTo>
                <a:cubicBezTo>
                  <a:pt x="232465" y="2530702"/>
                  <a:pt x="-5373" y="2249975"/>
                  <a:pt x="0" y="1904632"/>
                </a:cubicBezTo>
                <a:cubicBezTo>
                  <a:pt x="78628" y="1450660"/>
                  <a:pt x="31675" y="1185915"/>
                  <a:pt x="0" y="615423"/>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a:solidFill>
                  <a:schemeClr val="bg1">
                    <a:lumMod val="10000"/>
                  </a:schemeClr>
                </a:solidFill>
                <a:latin typeface="Calibri" panose="020F0502020204030204" pitchFamily="34" charset="0"/>
                <a:cs typeface="Calibri" panose="020F0502020204030204" pitchFamily="34" charset="0"/>
              </a:rPr>
              <a:t>Những âm thanh ta nghe được xung quanh chính là món quà quý báu của thiên nhiên ban tặng. </a:t>
            </a:r>
            <a:endParaRPr lang="vi-VN" sz="3200" dirty="0">
              <a:solidFill>
                <a:srgbClr val="C00000"/>
              </a:solidFill>
              <a:latin typeface="#9Slide05 Phobia" panose="02000506000000020003" pitchFamily="2" charset="0"/>
              <a:cs typeface="Calibri" panose="020F0502020204030204" pitchFamily="34" charset="0"/>
            </a:endParaRPr>
          </a:p>
        </p:txBody>
      </p:sp>
      <p:sp>
        <p:nvSpPr>
          <p:cNvPr id="6" name="TextBox 5">
            <a:extLst>
              <a:ext uri="{FF2B5EF4-FFF2-40B4-BE49-F238E27FC236}">
                <a16:creationId xmlns:a16="http://schemas.microsoft.com/office/drawing/2014/main" id="{44E9AAB0-E73F-4C38-BE6D-46C32CC27E86}"/>
              </a:ext>
            </a:extLst>
          </p:cNvPr>
          <p:cNvSpPr txBox="1"/>
          <p:nvPr/>
        </p:nvSpPr>
        <p:spPr>
          <a:xfrm>
            <a:off x="-1092295" y="383164"/>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ây lá xanh cây hoa - png nền lá chuối png tải về - Miễn phí trong suốt Lá  png Tải về.">
            <a:extLst>
              <a:ext uri="{FF2B5EF4-FFF2-40B4-BE49-F238E27FC236}">
                <a16:creationId xmlns:a16="http://schemas.microsoft.com/office/drawing/2014/main" id="{E481D3DB-666F-4E33-9A7C-ECE82178E1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7143" b="98661" l="42000" r="99000">
                        <a14:foregroundMark x1="96222" y1="58929" x2="96222" y2="58929"/>
                        <a14:foregroundMark x1="99222" y1="60179" x2="99222" y2="60179"/>
                        <a14:foregroundMark x1="77667" y1="97321" x2="77667" y2="97321"/>
                        <a14:foregroundMark x1="91444" y1="98661" x2="91444" y2="98661"/>
                      </a14:backgroundRemoval>
                    </a14:imgEffect>
                  </a14:imgLayer>
                </a14:imgProps>
              </a:ext>
              <a:ext uri="{28A0092B-C50C-407E-A947-70E740481C1C}">
                <a14:useLocalDpi xmlns:a14="http://schemas.microsoft.com/office/drawing/2010/main" val="0"/>
              </a:ext>
            </a:extLst>
          </a:blip>
          <a:srcRect l="35898" t="41566"/>
          <a:stretch/>
        </p:blipFill>
        <p:spPr bwMode="auto">
          <a:xfrm rot="16200000">
            <a:off x="5402338" y="-933210"/>
            <a:ext cx="2903221" cy="4769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304516" y="1451608"/>
            <a:ext cx="6690049" cy="2520055"/>
          </a:xfrm>
          <a:custGeom>
            <a:avLst/>
            <a:gdLst>
              <a:gd name="connsiteX0" fmla="*/ 0 w 6690049"/>
              <a:gd name="connsiteY0" fmla="*/ 615423 h 2520055"/>
              <a:gd name="connsiteX1" fmla="*/ 615423 w 6690049"/>
              <a:gd name="connsiteY1" fmla="*/ 0 h 2520055"/>
              <a:gd name="connsiteX2" fmla="*/ 6074626 w 6690049"/>
              <a:gd name="connsiteY2" fmla="*/ 0 h 2520055"/>
              <a:gd name="connsiteX3" fmla="*/ 6690049 w 6690049"/>
              <a:gd name="connsiteY3" fmla="*/ 615423 h 2520055"/>
              <a:gd name="connsiteX4" fmla="*/ 6690049 w 6690049"/>
              <a:gd name="connsiteY4" fmla="*/ 1904632 h 2520055"/>
              <a:gd name="connsiteX5" fmla="*/ 6074626 w 6690049"/>
              <a:gd name="connsiteY5" fmla="*/ 2520055 h 2520055"/>
              <a:gd name="connsiteX6" fmla="*/ 615423 w 6690049"/>
              <a:gd name="connsiteY6" fmla="*/ 2520055 h 2520055"/>
              <a:gd name="connsiteX7" fmla="*/ 0 w 6690049"/>
              <a:gd name="connsiteY7" fmla="*/ 1904632 h 2520055"/>
              <a:gd name="connsiteX8" fmla="*/ 0 w 6690049"/>
              <a:gd name="connsiteY8" fmla="*/ 615423 h 252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9" h="2520055" fill="none" extrusionOk="0">
                <a:moveTo>
                  <a:pt x="0" y="615423"/>
                </a:moveTo>
                <a:cubicBezTo>
                  <a:pt x="-7113" y="300461"/>
                  <a:pt x="252965" y="-15166"/>
                  <a:pt x="615423" y="0"/>
                </a:cubicBezTo>
                <a:cubicBezTo>
                  <a:pt x="3237631" y="-35273"/>
                  <a:pt x="3633114" y="-144294"/>
                  <a:pt x="6074626" y="0"/>
                </a:cubicBezTo>
                <a:cubicBezTo>
                  <a:pt x="6458285" y="13322"/>
                  <a:pt x="6670060" y="258681"/>
                  <a:pt x="6690049" y="615423"/>
                </a:cubicBezTo>
                <a:cubicBezTo>
                  <a:pt x="6629306" y="1162032"/>
                  <a:pt x="6637433" y="1521002"/>
                  <a:pt x="6690049" y="1904632"/>
                </a:cubicBezTo>
                <a:cubicBezTo>
                  <a:pt x="6706108" y="2232377"/>
                  <a:pt x="6458908" y="2471929"/>
                  <a:pt x="6074626" y="2520055"/>
                </a:cubicBezTo>
                <a:cubicBezTo>
                  <a:pt x="4819649" y="2597580"/>
                  <a:pt x="2073043" y="2476352"/>
                  <a:pt x="615423" y="2520055"/>
                </a:cubicBezTo>
                <a:cubicBezTo>
                  <a:pt x="260246" y="2515819"/>
                  <a:pt x="-64059" y="2243645"/>
                  <a:pt x="0" y="1904632"/>
                </a:cubicBezTo>
                <a:cubicBezTo>
                  <a:pt x="23744" y="1736622"/>
                  <a:pt x="-6855" y="795509"/>
                  <a:pt x="0" y="615423"/>
                </a:cubicBezTo>
                <a:close/>
              </a:path>
              <a:path w="6690049" h="2520055" stroke="0" extrusionOk="0">
                <a:moveTo>
                  <a:pt x="0" y="615423"/>
                </a:moveTo>
                <a:cubicBezTo>
                  <a:pt x="-1585" y="270058"/>
                  <a:pt x="261848" y="11085"/>
                  <a:pt x="615423" y="0"/>
                </a:cubicBezTo>
                <a:cubicBezTo>
                  <a:pt x="2177443" y="-95379"/>
                  <a:pt x="3997737" y="58096"/>
                  <a:pt x="6074626" y="0"/>
                </a:cubicBezTo>
                <a:cubicBezTo>
                  <a:pt x="6371457" y="-30310"/>
                  <a:pt x="6638976" y="238828"/>
                  <a:pt x="6690049" y="615423"/>
                </a:cubicBezTo>
                <a:cubicBezTo>
                  <a:pt x="6797003" y="940504"/>
                  <a:pt x="6665978" y="1355142"/>
                  <a:pt x="6690049" y="1904632"/>
                </a:cubicBezTo>
                <a:cubicBezTo>
                  <a:pt x="6712409" y="2217943"/>
                  <a:pt x="6410987" y="2516540"/>
                  <a:pt x="6074626" y="2520055"/>
                </a:cubicBezTo>
                <a:cubicBezTo>
                  <a:pt x="4406544" y="2460149"/>
                  <a:pt x="1426935" y="2602569"/>
                  <a:pt x="615423" y="2520055"/>
                </a:cubicBezTo>
                <a:cubicBezTo>
                  <a:pt x="232465" y="2530702"/>
                  <a:pt x="-5373" y="2249975"/>
                  <a:pt x="0" y="1904632"/>
                </a:cubicBezTo>
                <a:cubicBezTo>
                  <a:pt x="78628" y="1450660"/>
                  <a:pt x="31675" y="1185915"/>
                  <a:pt x="0" y="615423"/>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a:solidFill>
                  <a:prstClr val="white">
                    <a:lumMod val="10000"/>
                  </a:prstClr>
                </a:solidFill>
                <a:latin typeface="Calibri" panose="020F0502020204030204" pitchFamily="34" charset="0"/>
                <a:cs typeface="Calibri" panose="020F0502020204030204" pitchFamily="34" charset="0"/>
              </a:rPr>
              <a:t>Chúng ta hãy lắng nghe những âm thanh xung quanh để không uổng phí món quà quý báu từ thiên nhiên diệu kì, để cảm nhận rõ hơn về cuộc sống giàu màu sắc.</a:t>
            </a:r>
            <a:endParaRPr kumimoji="0" lang="vi-VN" sz="3200" b="0" i="0" u="none" strike="noStrike" kern="0" cap="none" spc="0" normalizeH="0" baseline="0" noProof="0" dirty="0">
              <a:ln>
                <a:noFill/>
              </a:ln>
              <a:solidFill>
                <a:srgbClr val="C00000"/>
              </a:solidFill>
              <a:effectLst/>
              <a:uLnTx/>
              <a:uFillTx/>
              <a:latin typeface="#9Slide05 Phobia" panose="02000506000000020003" pitchFamily="2"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44E9AAB0-E73F-4C38-BE6D-46C32CC27E86}"/>
              </a:ext>
            </a:extLst>
          </p:cNvPr>
          <p:cNvSpPr txBox="1"/>
          <p:nvPr/>
        </p:nvSpPr>
        <p:spPr>
          <a:xfrm>
            <a:off x="-1092295" y="383164"/>
            <a:ext cx="7492926"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US" sz="5400" b="1">
                <a:ln w="28575">
                  <a:solidFill>
                    <a:srgbClr val="002060"/>
                  </a:solidFill>
                  <a:prstDash val="solid"/>
                </a:ln>
                <a:solidFill>
                  <a:srgbClr val="99FF99"/>
                </a:solidFill>
                <a:effectLst>
                  <a:outerShdw blurRad="12700" dist="38100" dir="2700000" algn="tl" rotWithShape="0">
                    <a:srgbClr val="A02B93">
                      <a:lumMod val="60000"/>
                      <a:lumOff val="40000"/>
                    </a:srgbClr>
                  </a:outerShdw>
                </a:effectLst>
                <a:latin typeface="SVN-Poky's" panose="020B0606040200020203" pitchFamily="34" charset="0"/>
              </a:rPr>
              <a:t>Ý  </a:t>
            </a:r>
            <a:r>
              <a:rPr kumimoji="0" lang="en-US" sz="5400" b="1" i="0" u="none" strike="noStrike" kern="0" cap="none" spc="0" normalizeH="0" baseline="0" noProof="0">
                <a:ln w="28575">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N</a:t>
            </a:r>
            <a:r>
              <a:rPr kumimoji="0" lang="en-US" sz="5400" b="1" i="0" u="none" strike="noStrike" kern="0" cap="none" spc="0" normalizeH="0" baseline="0" noProof="0">
                <a:ln w="28575">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G</a:t>
            </a:r>
            <a:r>
              <a:rPr kumimoji="0" lang="en-US" sz="5400" b="1" i="0" u="none" strike="noStrike" kern="0" cap="none" spc="0" normalizeH="0" baseline="0" noProof="0">
                <a:ln w="28575">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H</a:t>
            </a:r>
            <a:r>
              <a:rPr lang="en-US" sz="5400" b="1">
                <a:ln w="28575">
                  <a:solidFill>
                    <a:srgbClr val="002060"/>
                  </a:solidFill>
                  <a:prstDash val="solid"/>
                </a:ln>
                <a:solidFill>
                  <a:srgbClr val="66FFFF"/>
                </a:solidFill>
                <a:effectLst>
                  <a:outerShdw blurRad="12700" dist="38100" dir="2700000" algn="tl" rotWithShape="0">
                    <a:srgbClr val="A02B93">
                      <a:lumMod val="60000"/>
                      <a:lumOff val="40000"/>
                    </a:srgbClr>
                  </a:outerShdw>
                </a:effectLst>
                <a:latin typeface="SVN-Poky's" panose="020B0606040200020203" pitchFamily="34" charset="0"/>
              </a:rPr>
              <a:t>Ĩ</a:t>
            </a:r>
            <a:r>
              <a:rPr kumimoji="0" lang="en-US" sz="5400" b="1" i="0" u="none" strike="noStrike" kern="0" cap="none" spc="0" normalizeH="0" baseline="0" noProof="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A</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endParaRPr>
          </a:p>
        </p:txBody>
      </p:sp>
    </p:spTree>
    <p:extLst>
      <p:ext uri="{BB962C8B-B14F-4D97-AF65-F5344CB8AC3E}">
        <p14:creationId xmlns:p14="http://schemas.microsoft.com/office/powerpoint/2010/main" val="3939552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513254" y="1645530"/>
            <a:ext cx="3611775" cy="1045748"/>
            <a:chOff x="159959" y="994003"/>
            <a:chExt cx="4588141" cy="1045748"/>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484439" y="1024088"/>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202925" y="1997241"/>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9344869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88889E-6 4.19753E-6 L 3.88889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6F1A19-9738-427F-B83B-E775EF2F5BCE}"/>
              </a:ext>
            </a:extLst>
          </p:cNvPr>
          <p:cNvGrpSpPr/>
          <p:nvPr/>
        </p:nvGrpSpPr>
        <p:grpSpPr>
          <a:xfrm>
            <a:off x="355827" y="304088"/>
            <a:ext cx="5451063" cy="1111588"/>
            <a:chOff x="541090" y="0"/>
            <a:chExt cx="4459448" cy="835495"/>
          </a:xfrm>
        </p:grpSpPr>
        <p:pic>
          <p:nvPicPr>
            <p:cNvPr id="20" name="Picture 19">
              <a:extLst>
                <a:ext uri="{FF2B5EF4-FFF2-40B4-BE49-F238E27FC236}">
                  <a16:creationId xmlns:a16="http://schemas.microsoft.com/office/drawing/2014/main" id="{99F5D789-0A62-4FE7-A457-EEE034DECEDD}"/>
                </a:ext>
              </a:extLst>
            </p:cNvPr>
            <p:cNvPicPr>
              <a:picLocks noChangeAspect="1"/>
            </p:cNvPicPr>
            <p:nvPr/>
          </p:nvPicPr>
          <p:blipFill>
            <a:blip r:embed="rId4"/>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id="{CB4CC0B5-8768-41FB-91E1-4810BFB4BB96}"/>
                </a:ext>
              </a:extLst>
            </p:cNvPr>
            <p:cNvPicPr>
              <a:picLocks noChangeAspect="1"/>
            </p:cNvPicPr>
            <p:nvPr/>
          </p:nvPicPr>
          <p:blipFill>
            <a:blip r:embed="rId5"/>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id="{22218289-9302-44F2-B387-63F7021B3445}"/>
                  </a:ext>
                </a:extLst>
              </p:cNvPr>
              <p:cNvSpPr txBox="1"/>
              <p:nvPr/>
            </p:nvSpPr>
            <p:spPr>
              <a:xfrm>
                <a:off x="1575311" y="446027"/>
                <a:ext cx="3655024" cy="8327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600" b="1" i="0" u="none" strike="noStrike" kern="0" cap="none" spc="0" normalizeH="0" baseline="0" noProof="0" dirty="0">
                    <a:ln w="231775">
                      <a:solidFill>
                        <a:srgbClr val="FFFFFF"/>
                      </a:solidFill>
                      <a:prstDash val="solid"/>
                    </a:ln>
                    <a:no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GIỌNG</a:t>
                </a:r>
                <a:r>
                  <a:rPr kumimoji="0" lang="sv-SE" sz="6600" b="0" i="0" u="none" strike="noStrike" kern="0" cap="none" spc="0" normalizeH="0" baseline="0" noProof="0" dirty="0">
                    <a:ln w="231775">
                      <a:solidFill>
                        <a:srgbClr val="FFFFFF"/>
                      </a:solidFill>
                    </a:ln>
                    <a:no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6600" b="1" i="0" u="none" strike="noStrike" kern="0" cap="none" spc="0" normalizeH="0" baseline="0" noProof="0" dirty="0">
                    <a:ln w="231775">
                      <a:solidFill>
                        <a:srgbClr val="FFFFFF"/>
                      </a:solidFill>
                      <a:prstDash val="solid"/>
                    </a:ln>
                    <a:no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ĐỌC</a:t>
                </a:r>
              </a:p>
            </p:txBody>
          </p:sp>
          <p:sp>
            <p:nvSpPr>
              <p:cNvPr id="24" name="TextBox 23">
                <a:extLst>
                  <a:ext uri="{FF2B5EF4-FFF2-40B4-BE49-F238E27FC236}">
                    <a16:creationId xmlns:a16="http://schemas.microsoft.com/office/drawing/2014/main" id="{98C87EAE-3D61-4679-8695-7012404F0C9C}"/>
                  </a:ext>
                </a:extLst>
              </p:cNvPr>
              <p:cNvSpPr txBox="1"/>
              <p:nvPr/>
            </p:nvSpPr>
            <p:spPr>
              <a:xfrm>
                <a:off x="1575310" y="446027"/>
                <a:ext cx="3600147" cy="8327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6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I</a:t>
                </a:r>
                <a:r>
                  <a:rPr kumimoji="0" lang="sv-SE" sz="66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66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a:t>
                </a:r>
                <a:r>
                  <a:rPr kumimoji="0" lang="sv-SE" sz="66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6600" b="0" i="0" u="none" strike="noStrike" kern="0" cap="none" spc="0" normalizeH="0" baseline="0" noProof="0" dirty="0">
                    <a:ln>
                      <a:noFill/>
                    </a:ln>
                    <a:solidFill>
                      <a:srgbClr val="77D460"/>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a:t>
                </a:r>
                <a:r>
                  <a:rPr kumimoji="0" lang="sv-SE" sz="66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66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a:t>
                </a:r>
                <a:endPar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endParaRPr>
              </a:p>
            </p:txBody>
          </p:sp>
        </p:grpSp>
      </p:grpSp>
      <p:sp>
        <p:nvSpPr>
          <p:cNvPr id="26" name="Rectangle: Rounded Corners 25">
            <a:extLst>
              <a:ext uri="{FF2B5EF4-FFF2-40B4-BE49-F238E27FC236}">
                <a16:creationId xmlns:a16="http://schemas.microsoft.com/office/drawing/2014/main" id="{4E0499C8-7EE8-4736-B1DD-0DA8FF9D134D}"/>
              </a:ext>
            </a:extLst>
          </p:cNvPr>
          <p:cNvSpPr/>
          <p:nvPr/>
        </p:nvSpPr>
        <p:spPr>
          <a:xfrm>
            <a:off x="222761" y="1773193"/>
            <a:ext cx="6085099" cy="273113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Toàn bài đọc với giọng trong sáng, vui tươi, náo nức.</a:t>
            </a:r>
            <a:endParaRPr kumimoji="0" lang="en-US"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457200" marR="0" lvl="0" indent="-4572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Nhấn giọng ở những từ ngữ gợi tả âm thanh, đặc điểm, trạng thái của sự vật,...)</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656780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18" presetClass="entr" presetSubtype="6" fill="hold" grpId="0" nodeType="withEffect">
                                  <p:stCondLst>
                                    <p:cond delay="250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369167" y="772203"/>
            <a:ext cx="8624472" cy="4248549"/>
          </a:xfrm>
          <a:custGeom>
            <a:avLst/>
            <a:gdLst>
              <a:gd name="connsiteX0" fmla="*/ 0 w 8624472"/>
              <a:gd name="connsiteY0" fmla="*/ 532386 h 4248549"/>
              <a:gd name="connsiteX1" fmla="*/ 532386 w 8624472"/>
              <a:gd name="connsiteY1" fmla="*/ 0 h 4248549"/>
              <a:gd name="connsiteX2" fmla="*/ 992840 w 8624472"/>
              <a:gd name="connsiteY2" fmla="*/ 0 h 4248549"/>
              <a:gd name="connsiteX3" fmla="*/ 1831280 w 8624472"/>
              <a:gd name="connsiteY3" fmla="*/ 0 h 4248549"/>
              <a:gd name="connsiteX4" fmla="*/ 2518525 w 8624472"/>
              <a:gd name="connsiteY4" fmla="*/ 0 h 4248549"/>
              <a:gd name="connsiteX5" fmla="*/ 3205771 w 8624472"/>
              <a:gd name="connsiteY5" fmla="*/ 0 h 4248549"/>
              <a:gd name="connsiteX6" fmla="*/ 3968613 w 8624472"/>
              <a:gd name="connsiteY6" fmla="*/ 0 h 4248549"/>
              <a:gd name="connsiteX7" fmla="*/ 4655859 w 8624472"/>
              <a:gd name="connsiteY7" fmla="*/ 0 h 4248549"/>
              <a:gd name="connsiteX8" fmla="*/ 5267507 w 8624472"/>
              <a:gd name="connsiteY8" fmla="*/ 0 h 4248549"/>
              <a:gd name="connsiteX9" fmla="*/ 5879156 w 8624472"/>
              <a:gd name="connsiteY9" fmla="*/ 0 h 4248549"/>
              <a:gd name="connsiteX10" fmla="*/ 6339610 w 8624472"/>
              <a:gd name="connsiteY10" fmla="*/ 0 h 4248549"/>
              <a:gd name="connsiteX11" fmla="*/ 6951259 w 8624472"/>
              <a:gd name="connsiteY11" fmla="*/ 0 h 4248549"/>
              <a:gd name="connsiteX12" fmla="*/ 7487310 w 8624472"/>
              <a:gd name="connsiteY12" fmla="*/ 0 h 4248549"/>
              <a:gd name="connsiteX13" fmla="*/ 8092086 w 8624472"/>
              <a:gd name="connsiteY13" fmla="*/ 0 h 4248549"/>
              <a:gd name="connsiteX14" fmla="*/ 8624472 w 8624472"/>
              <a:gd name="connsiteY14" fmla="*/ 532386 h 4248549"/>
              <a:gd name="connsiteX15" fmla="*/ 8624472 w 8624472"/>
              <a:gd name="connsiteY15" fmla="*/ 1200979 h 4248549"/>
              <a:gd name="connsiteX16" fmla="*/ 8624472 w 8624472"/>
              <a:gd name="connsiteY16" fmla="*/ 1869572 h 4248549"/>
              <a:gd name="connsiteX17" fmla="*/ 8624472 w 8624472"/>
              <a:gd name="connsiteY17" fmla="*/ 2506328 h 4248549"/>
              <a:gd name="connsiteX18" fmla="*/ 8624472 w 8624472"/>
              <a:gd name="connsiteY18" fmla="*/ 3111245 h 4248549"/>
              <a:gd name="connsiteX19" fmla="*/ 8624472 w 8624472"/>
              <a:gd name="connsiteY19" fmla="*/ 3716163 h 4248549"/>
              <a:gd name="connsiteX20" fmla="*/ 8092086 w 8624472"/>
              <a:gd name="connsiteY20" fmla="*/ 4248549 h 4248549"/>
              <a:gd name="connsiteX21" fmla="*/ 7480438 w 8624472"/>
              <a:gd name="connsiteY21" fmla="*/ 4248549 h 4248549"/>
              <a:gd name="connsiteX22" fmla="*/ 6944386 w 8624472"/>
              <a:gd name="connsiteY22" fmla="*/ 4248549 h 4248549"/>
              <a:gd name="connsiteX23" fmla="*/ 6483932 w 8624472"/>
              <a:gd name="connsiteY23" fmla="*/ 4248549 h 4248549"/>
              <a:gd name="connsiteX24" fmla="*/ 5645492 w 8624472"/>
              <a:gd name="connsiteY24" fmla="*/ 4248549 h 4248549"/>
              <a:gd name="connsiteX25" fmla="*/ 5109441 w 8624472"/>
              <a:gd name="connsiteY25" fmla="*/ 4248549 h 4248549"/>
              <a:gd name="connsiteX26" fmla="*/ 4573389 w 8624472"/>
              <a:gd name="connsiteY26" fmla="*/ 4248549 h 4248549"/>
              <a:gd name="connsiteX27" fmla="*/ 3734950 w 8624472"/>
              <a:gd name="connsiteY27" fmla="*/ 4248549 h 4248549"/>
              <a:gd name="connsiteX28" fmla="*/ 3274495 w 8624472"/>
              <a:gd name="connsiteY28" fmla="*/ 4248549 h 4248549"/>
              <a:gd name="connsiteX29" fmla="*/ 2511653 w 8624472"/>
              <a:gd name="connsiteY29" fmla="*/ 4248549 h 4248549"/>
              <a:gd name="connsiteX30" fmla="*/ 1824407 w 8624472"/>
              <a:gd name="connsiteY30" fmla="*/ 4248549 h 4248549"/>
              <a:gd name="connsiteX31" fmla="*/ 532386 w 8624472"/>
              <a:gd name="connsiteY31" fmla="*/ 4248549 h 4248549"/>
              <a:gd name="connsiteX32" fmla="*/ 0 w 8624472"/>
              <a:gd name="connsiteY32" fmla="*/ 3716163 h 4248549"/>
              <a:gd name="connsiteX33" fmla="*/ 0 w 8624472"/>
              <a:gd name="connsiteY33" fmla="*/ 3174921 h 4248549"/>
              <a:gd name="connsiteX34" fmla="*/ 0 w 8624472"/>
              <a:gd name="connsiteY34" fmla="*/ 2474490 h 4248549"/>
              <a:gd name="connsiteX35" fmla="*/ 0 w 8624472"/>
              <a:gd name="connsiteY35" fmla="*/ 1869572 h 4248549"/>
              <a:gd name="connsiteX36" fmla="*/ 0 w 8624472"/>
              <a:gd name="connsiteY36" fmla="*/ 1264655 h 4248549"/>
              <a:gd name="connsiteX37" fmla="*/ 0 w 8624472"/>
              <a:gd name="connsiteY37" fmla="*/ 532386 h 424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24472" h="4248549" fill="none" extrusionOk="0">
                <a:moveTo>
                  <a:pt x="0" y="532386"/>
                </a:moveTo>
                <a:cubicBezTo>
                  <a:pt x="-56323" y="263820"/>
                  <a:pt x="248019" y="-46716"/>
                  <a:pt x="532386" y="0"/>
                </a:cubicBezTo>
                <a:cubicBezTo>
                  <a:pt x="648024" y="16862"/>
                  <a:pt x="883282" y="-22496"/>
                  <a:pt x="992840" y="0"/>
                </a:cubicBezTo>
                <a:cubicBezTo>
                  <a:pt x="1102398" y="22496"/>
                  <a:pt x="1519029" y="26541"/>
                  <a:pt x="1831280" y="0"/>
                </a:cubicBezTo>
                <a:cubicBezTo>
                  <a:pt x="2143531" y="-26541"/>
                  <a:pt x="2264185" y="2707"/>
                  <a:pt x="2518525" y="0"/>
                </a:cubicBezTo>
                <a:cubicBezTo>
                  <a:pt x="2772866" y="-2707"/>
                  <a:pt x="2941416" y="-255"/>
                  <a:pt x="3205771" y="0"/>
                </a:cubicBezTo>
                <a:cubicBezTo>
                  <a:pt x="3470126" y="255"/>
                  <a:pt x="3729980" y="4264"/>
                  <a:pt x="3968613" y="0"/>
                </a:cubicBezTo>
                <a:cubicBezTo>
                  <a:pt x="4207246" y="-4264"/>
                  <a:pt x="4465931" y="-4783"/>
                  <a:pt x="4655859" y="0"/>
                </a:cubicBezTo>
                <a:cubicBezTo>
                  <a:pt x="4845787" y="4783"/>
                  <a:pt x="5143115" y="-18529"/>
                  <a:pt x="5267507" y="0"/>
                </a:cubicBezTo>
                <a:cubicBezTo>
                  <a:pt x="5391899" y="18529"/>
                  <a:pt x="5725542" y="28805"/>
                  <a:pt x="5879156" y="0"/>
                </a:cubicBezTo>
                <a:cubicBezTo>
                  <a:pt x="6032770" y="-28805"/>
                  <a:pt x="6188223" y="-17574"/>
                  <a:pt x="6339610" y="0"/>
                </a:cubicBezTo>
                <a:cubicBezTo>
                  <a:pt x="6490997" y="17574"/>
                  <a:pt x="6776422" y="26283"/>
                  <a:pt x="6951259" y="0"/>
                </a:cubicBezTo>
                <a:cubicBezTo>
                  <a:pt x="7126096" y="-26283"/>
                  <a:pt x="7279366" y="-9148"/>
                  <a:pt x="7487310" y="0"/>
                </a:cubicBezTo>
                <a:cubicBezTo>
                  <a:pt x="7695254" y="9148"/>
                  <a:pt x="7883787" y="-12879"/>
                  <a:pt x="8092086" y="0"/>
                </a:cubicBezTo>
                <a:cubicBezTo>
                  <a:pt x="8364066" y="67306"/>
                  <a:pt x="8653136" y="277563"/>
                  <a:pt x="8624472" y="532386"/>
                </a:cubicBezTo>
                <a:cubicBezTo>
                  <a:pt x="8619933" y="690542"/>
                  <a:pt x="8655814" y="1051671"/>
                  <a:pt x="8624472" y="1200979"/>
                </a:cubicBezTo>
                <a:cubicBezTo>
                  <a:pt x="8593130" y="1350287"/>
                  <a:pt x="8593370" y="1607327"/>
                  <a:pt x="8624472" y="1869572"/>
                </a:cubicBezTo>
                <a:cubicBezTo>
                  <a:pt x="8655574" y="2131817"/>
                  <a:pt x="8597548" y="2244550"/>
                  <a:pt x="8624472" y="2506328"/>
                </a:cubicBezTo>
                <a:cubicBezTo>
                  <a:pt x="8651396" y="2768106"/>
                  <a:pt x="8641665" y="2913959"/>
                  <a:pt x="8624472" y="3111245"/>
                </a:cubicBezTo>
                <a:cubicBezTo>
                  <a:pt x="8607279" y="3308531"/>
                  <a:pt x="8646667" y="3496573"/>
                  <a:pt x="8624472" y="3716163"/>
                </a:cubicBezTo>
                <a:cubicBezTo>
                  <a:pt x="8648014" y="3948851"/>
                  <a:pt x="8328308" y="4282676"/>
                  <a:pt x="8092086" y="4248549"/>
                </a:cubicBezTo>
                <a:cubicBezTo>
                  <a:pt x="7894348" y="4252718"/>
                  <a:pt x="7652133" y="4230293"/>
                  <a:pt x="7480438" y="4248549"/>
                </a:cubicBezTo>
                <a:cubicBezTo>
                  <a:pt x="7308743" y="4266805"/>
                  <a:pt x="7150656" y="4265991"/>
                  <a:pt x="6944386" y="4248549"/>
                </a:cubicBezTo>
                <a:cubicBezTo>
                  <a:pt x="6738116" y="4231107"/>
                  <a:pt x="6664559" y="4250220"/>
                  <a:pt x="6483932" y="4248549"/>
                </a:cubicBezTo>
                <a:cubicBezTo>
                  <a:pt x="6303305" y="4246878"/>
                  <a:pt x="5880880" y="4287540"/>
                  <a:pt x="5645492" y="4248549"/>
                </a:cubicBezTo>
                <a:cubicBezTo>
                  <a:pt x="5410104" y="4209558"/>
                  <a:pt x="5365744" y="4272662"/>
                  <a:pt x="5109441" y="4248549"/>
                </a:cubicBezTo>
                <a:cubicBezTo>
                  <a:pt x="4853138" y="4224436"/>
                  <a:pt x="4817015" y="4255668"/>
                  <a:pt x="4573389" y="4248549"/>
                </a:cubicBezTo>
                <a:cubicBezTo>
                  <a:pt x="4329763" y="4241430"/>
                  <a:pt x="4065020" y="4225679"/>
                  <a:pt x="3734950" y="4248549"/>
                </a:cubicBezTo>
                <a:cubicBezTo>
                  <a:pt x="3404880" y="4271419"/>
                  <a:pt x="3464820" y="4255098"/>
                  <a:pt x="3274495" y="4248549"/>
                </a:cubicBezTo>
                <a:cubicBezTo>
                  <a:pt x="3084171" y="4242000"/>
                  <a:pt x="2697490" y="4252072"/>
                  <a:pt x="2511653" y="4248549"/>
                </a:cubicBezTo>
                <a:cubicBezTo>
                  <a:pt x="2325816" y="4245026"/>
                  <a:pt x="1991331" y="4216380"/>
                  <a:pt x="1824407" y="4248549"/>
                </a:cubicBezTo>
                <a:cubicBezTo>
                  <a:pt x="1657483" y="4280718"/>
                  <a:pt x="1081105" y="4188102"/>
                  <a:pt x="532386" y="4248549"/>
                </a:cubicBezTo>
                <a:cubicBezTo>
                  <a:pt x="236079" y="4321414"/>
                  <a:pt x="-46693" y="4021510"/>
                  <a:pt x="0" y="3716163"/>
                </a:cubicBezTo>
                <a:cubicBezTo>
                  <a:pt x="-23774" y="3456716"/>
                  <a:pt x="3562" y="3417245"/>
                  <a:pt x="0" y="3174921"/>
                </a:cubicBezTo>
                <a:cubicBezTo>
                  <a:pt x="-3562" y="2932597"/>
                  <a:pt x="-34420" y="2672819"/>
                  <a:pt x="0" y="2474490"/>
                </a:cubicBezTo>
                <a:cubicBezTo>
                  <a:pt x="34420" y="2276161"/>
                  <a:pt x="13270" y="2114490"/>
                  <a:pt x="0" y="1869572"/>
                </a:cubicBezTo>
                <a:cubicBezTo>
                  <a:pt x="-13270" y="1624654"/>
                  <a:pt x="3405" y="1564233"/>
                  <a:pt x="0" y="1264655"/>
                </a:cubicBezTo>
                <a:cubicBezTo>
                  <a:pt x="-3405" y="965077"/>
                  <a:pt x="-894" y="693410"/>
                  <a:pt x="0" y="532386"/>
                </a:cubicBezTo>
                <a:close/>
              </a:path>
              <a:path w="8624472" h="4248549" stroke="0" extrusionOk="0">
                <a:moveTo>
                  <a:pt x="0" y="532386"/>
                </a:moveTo>
                <a:cubicBezTo>
                  <a:pt x="278" y="246864"/>
                  <a:pt x="263282" y="44538"/>
                  <a:pt x="532386" y="0"/>
                </a:cubicBezTo>
                <a:cubicBezTo>
                  <a:pt x="751776" y="34460"/>
                  <a:pt x="982529" y="-19564"/>
                  <a:pt x="1295228" y="0"/>
                </a:cubicBezTo>
                <a:cubicBezTo>
                  <a:pt x="1607927" y="19564"/>
                  <a:pt x="1607290" y="-12539"/>
                  <a:pt x="1831280" y="0"/>
                </a:cubicBezTo>
                <a:cubicBezTo>
                  <a:pt x="2055270" y="12539"/>
                  <a:pt x="2253987" y="17796"/>
                  <a:pt x="2367331" y="0"/>
                </a:cubicBezTo>
                <a:cubicBezTo>
                  <a:pt x="2480675" y="-17796"/>
                  <a:pt x="2837635" y="-481"/>
                  <a:pt x="3130174" y="0"/>
                </a:cubicBezTo>
                <a:cubicBezTo>
                  <a:pt x="3422713" y="481"/>
                  <a:pt x="3460116" y="-28211"/>
                  <a:pt x="3741822" y="0"/>
                </a:cubicBezTo>
                <a:cubicBezTo>
                  <a:pt x="4023528" y="28211"/>
                  <a:pt x="4198204" y="36536"/>
                  <a:pt x="4580262" y="0"/>
                </a:cubicBezTo>
                <a:cubicBezTo>
                  <a:pt x="4962320" y="-36536"/>
                  <a:pt x="5150406" y="8088"/>
                  <a:pt x="5418701" y="0"/>
                </a:cubicBezTo>
                <a:cubicBezTo>
                  <a:pt x="5686996" y="-8088"/>
                  <a:pt x="6027950" y="19178"/>
                  <a:pt x="6181544" y="0"/>
                </a:cubicBezTo>
                <a:cubicBezTo>
                  <a:pt x="6335138" y="-19178"/>
                  <a:pt x="6608194" y="1586"/>
                  <a:pt x="6717595" y="0"/>
                </a:cubicBezTo>
                <a:cubicBezTo>
                  <a:pt x="6826996" y="-1586"/>
                  <a:pt x="7050548" y="11711"/>
                  <a:pt x="7178050" y="0"/>
                </a:cubicBezTo>
                <a:cubicBezTo>
                  <a:pt x="7305553" y="-11711"/>
                  <a:pt x="7788216" y="23410"/>
                  <a:pt x="8092086" y="0"/>
                </a:cubicBezTo>
                <a:cubicBezTo>
                  <a:pt x="8397195" y="5454"/>
                  <a:pt x="8617682" y="195806"/>
                  <a:pt x="8624472" y="532386"/>
                </a:cubicBezTo>
                <a:cubicBezTo>
                  <a:pt x="8631569" y="795157"/>
                  <a:pt x="8599131" y="854218"/>
                  <a:pt x="8624472" y="1105466"/>
                </a:cubicBezTo>
                <a:cubicBezTo>
                  <a:pt x="8649813" y="1356714"/>
                  <a:pt x="8656953" y="1525925"/>
                  <a:pt x="8624472" y="1774059"/>
                </a:cubicBezTo>
                <a:cubicBezTo>
                  <a:pt x="8591991" y="2022193"/>
                  <a:pt x="8611394" y="2158765"/>
                  <a:pt x="8624472" y="2474490"/>
                </a:cubicBezTo>
                <a:cubicBezTo>
                  <a:pt x="8637550" y="2790215"/>
                  <a:pt x="8609207" y="2863207"/>
                  <a:pt x="8624472" y="3079408"/>
                </a:cubicBezTo>
                <a:cubicBezTo>
                  <a:pt x="8639737" y="3295609"/>
                  <a:pt x="8601678" y="3572765"/>
                  <a:pt x="8624472" y="3716163"/>
                </a:cubicBezTo>
                <a:cubicBezTo>
                  <a:pt x="8613299" y="4017201"/>
                  <a:pt x="8389338" y="4206795"/>
                  <a:pt x="8092086" y="4248549"/>
                </a:cubicBezTo>
                <a:cubicBezTo>
                  <a:pt x="7845294" y="4221054"/>
                  <a:pt x="7565037" y="4228542"/>
                  <a:pt x="7404841" y="4248549"/>
                </a:cubicBezTo>
                <a:cubicBezTo>
                  <a:pt x="7244646" y="4268556"/>
                  <a:pt x="7103817" y="4248524"/>
                  <a:pt x="6868789" y="4248549"/>
                </a:cubicBezTo>
                <a:cubicBezTo>
                  <a:pt x="6633761" y="4248574"/>
                  <a:pt x="6583146" y="4257325"/>
                  <a:pt x="6332738" y="4248549"/>
                </a:cubicBezTo>
                <a:cubicBezTo>
                  <a:pt x="6082330" y="4239773"/>
                  <a:pt x="5852532" y="4238609"/>
                  <a:pt x="5494298" y="4248549"/>
                </a:cubicBezTo>
                <a:cubicBezTo>
                  <a:pt x="5136064" y="4258489"/>
                  <a:pt x="5083712" y="4263033"/>
                  <a:pt x="4882650" y="4248549"/>
                </a:cubicBezTo>
                <a:cubicBezTo>
                  <a:pt x="4681588" y="4234065"/>
                  <a:pt x="4252746" y="4224609"/>
                  <a:pt x="4044210" y="4248549"/>
                </a:cubicBezTo>
                <a:cubicBezTo>
                  <a:pt x="3835674" y="4272489"/>
                  <a:pt x="3402014" y="4247253"/>
                  <a:pt x="3205771" y="4248549"/>
                </a:cubicBezTo>
                <a:cubicBezTo>
                  <a:pt x="3009528" y="4249845"/>
                  <a:pt x="2776752" y="4238627"/>
                  <a:pt x="2594122" y="4248549"/>
                </a:cubicBezTo>
                <a:cubicBezTo>
                  <a:pt x="2411492" y="4258471"/>
                  <a:pt x="2294894" y="4251866"/>
                  <a:pt x="2133668" y="4248549"/>
                </a:cubicBezTo>
                <a:cubicBezTo>
                  <a:pt x="1972442" y="4245232"/>
                  <a:pt x="1801525" y="4238363"/>
                  <a:pt x="1597616" y="4248549"/>
                </a:cubicBezTo>
                <a:cubicBezTo>
                  <a:pt x="1393707" y="4258735"/>
                  <a:pt x="1037909" y="4225027"/>
                  <a:pt x="532386" y="4248549"/>
                </a:cubicBezTo>
                <a:cubicBezTo>
                  <a:pt x="291616" y="4253862"/>
                  <a:pt x="9625" y="3983723"/>
                  <a:pt x="0" y="3716163"/>
                </a:cubicBezTo>
                <a:cubicBezTo>
                  <a:pt x="10785" y="3475592"/>
                  <a:pt x="12291" y="3234150"/>
                  <a:pt x="0" y="3079408"/>
                </a:cubicBezTo>
                <a:cubicBezTo>
                  <a:pt x="-12291" y="2924666"/>
                  <a:pt x="-29207" y="2585616"/>
                  <a:pt x="0" y="2378977"/>
                </a:cubicBezTo>
                <a:cubicBezTo>
                  <a:pt x="29207" y="2172338"/>
                  <a:pt x="-16987" y="1962379"/>
                  <a:pt x="0" y="1837735"/>
                </a:cubicBezTo>
                <a:cubicBezTo>
                  <a:pt x="16987" y="1713091"/>
                  <a:pt x="-25809" y="1484154"/>
                  <a:pt x="0" y="1296492"/>
                </a:cubicBezTo>
                <a:cubicBezTo>
                  <a:pt x="25809" y="1108830"/>
                  <a:pt x="25950" y="699888"/>
                  <a:pt x="0" y="532386"/>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2181866" y="44726"/>
            <a:ext cx="4999074" cy="727477"/>
          </a:xfrm>
          <a:prstGeom prst="rect">
            <a:avLst/>
          </a:prstGeom>
        </p:spPr>
      </p:pic>
      <p:sp>
        <p:nvSpPr>
          <p:cNvPr id="2" name="Rectangle 1">
            <a:extLst>
              <a:ext uri="{FF2B5EF4-FFF2-40B4-BE49-F238E27FC236}">
                <a16:creationId xmlns:a16="http://schemas.microsoft.com/office/drawing/2014/main" id="{26493191-0F48-4D4E-95EC-AA189F8DED62}"/>
              </a:ext>
            </a:extLst>
          </p:cNvPr>
          <p:cNvSpPr/>
          <p:nvPr/>
        </p:nvSpPr>
        <p:spPr>
          <a:xfrm>
            <a:off x="749073" y="1009709"/>
            <a:ext cx="7864659" cy="3477875"/>
          </a:xfrm>
          <a:prstGeom prst="rect">
            <a:avLst/>
          </a:prstGeom>
        </p:spPr>
        <p:txBody>
          <a:bodyPr wrap="square">
            <a:spAutoFit/>
          </a:bodyPr>
          <a:lstStyle/>
          <a:p>
            <a:pPr indent="90170" algn="just"/>
            <a:r>
              <a:rPr lang="en-US" sz="2000" b="1" i="1">
                <a:solidFill>
                  <a:srgbClr val="000000"/>
                </a:solidFill>
                <a:effectLst/>
                <a:latin typeface="Times New Roman" panose="02020603050405020304" pitchFamily="18" charset="0"/>
                <a:ea typeface="Calibri" panose="020F0502020204030204" pitchFamily="34" charset="0"/>
              </a:rPr>
              <a:t>	</a:t>
            </a:r>
            <a:r>
              <a:rPr lang="vi-VN" sz="2000" b="1" i="1">
                <a:solidFill>
                  <a:srgbClr val="000000"/>
                </a:solidFill>
                <a:effectLst/>
                <a:latin typeface="Times New Roman" panose="02020603050405020304" pitchFamily="18" charset="0"/>
                <a:ea typeface="Calibri" panose="020F0502020204030204" pitchFamily="34" charset="0"/>
              </a:rPr>
              <a:t>Hãy lắng nghe/ </a:t>
            </a:r>
            <a:r>
              <a:rPr lang="vi-VN" sz="2000" b="1" i="1" u="sng">
                <a:solidFill>
                  <a:srgbClr val="000000"/>
                </a:solidFill>
                <a:effectLst/>
                <a:latin typeface="Times New Roman" panose="02020603050405020304" pitchFamily="18" charset="0"/>
                <a:ea typeface="Calibri" panose="020F0502020204030204" pitchFamily="34" charset="0"/>
              </a:rPr>
              <a:t>tiếng gió</a:t>
            </a:r>
            <a:r>
              <a:rPr lang="vi-VN" sz="2000" b="1" i="1">
                <a:solidFill>
                  <a:srgbClr val="000000"/>
                </a:solidFill>
                <a:effectLst/>
                <a:latin typeface="Times New Roman" panose="02020603050405020304" pitchFamily="18" charset="0"/>
                <a:ea typeface="Calibri" panose="020F0502020204030204" pitchFamily="34" charset="0"/>
              </a:rPr>
              <a:t> trên </a:t>
            </a:r>
            <a:r>
              <a:rPr lang="vi-VN" sz="2000" b="1" i="1" u="sng">
                <a:solidFill>
                  <a:srgbClr val="000000"/>
                </a:solidFill>
                <a:effectLst/>
                <a:latin typeface="Times New Roman" panose="02020603050405020304" pitchFamily="18" charset="0"/>
                <a:ea typeface="Calibri" panose="020F0502020204030204" pitchFamily="34" charset="0"/>
              </a:rPr>
              <a:t>bãi mía</a:t>
            </a:r>
            <a:r>
              <a:rPr lang="vi-VN" sz="2000" b="1" i="1">
                <a:solidFill>
                  <a:srgbClr val="000000"/>
                </a:solidFill>
                <a:effectLst/>
                <a:latin typeface="Times New Roman" panose="02020603050405020304" pitchFamily="18" charset="0"/>
                <a:ea typeface="Calibri" panose="020F0502020204030204" pitchFamily="34" charset="0"/>
              </a:rPr>
              <a:t>.// Đó là tiếng </a:t>
            </a:r>
            <a:r>
              <a:rPr lang="vi-VN" sz="2000" b="1" i="1" u="sng">
                <a:solidFill>
                  <a:srgbClr val="000000"/>
                </a:solidFill>
                <a:effectLst/>
                <a:latin typeface="Times New Roman" panose="02020603050405020304" pitchFamily="18" charset="0"/>
                <a:ea typeface="Calibri" panose="020F0502020204030204" pitchFamily="34" charset="0"/>
              </a:rPr>
              <a:t>xào xạc nhè nhẹ</a:t>
            </a:r>
            <a:r>
              <a:rPr lang="vi-VN" sz="2000" b="1" i="1">
                <a:solidFill>
                  <a:srgbClr val="000000"/>
                </a:solidFill>
                <a:effectLst/>
                <a:latin typeface="Times New Roman" panose="02020603050405020304" pitchFamily="18" charset="0"/>
                <a:ea typeface="Calibri" panose="020F0502020204030204" pitchFamily="34" charset="0"/>
              </a:rPr>
              <a:t>/ của không gian.// Hãy lắng nghe/ </a:t>
            </a:r>
            <a:r>
              <a:rPr lang="vi-VN" sz="2000" b="1" i="1" u="sng">
                <a:solidFill>
                  <a:srgbClr val="000000"/>
                </a:solidFill>
                <a:effectLst/>
                <a:latin typeface="Times New Roman" panose="02020603050405020304" pitchFamily="18" charset="0"/>
                <a:ea typeface="Calibri" panose="020F0502020204030204" pitchFamily="34" charset="0"/>
              </a:rPr>
              <a:t>tiếng gió</a:t>
            </a:r>
            <a:r>
              <a:rPr lang="vi-VN" sz="2000" b="1" i="1">
                <a:solidFill>
                  <a:srgbClr val="000000"/>
                </a:solidFill>
                <a:effectLst/>
                <a:latin typeface="Times New Roman" panose="02020603050405020304" pitchFamily="18" charset="0"/>
                <a:ea typeface="Calibri" panose="020F0502020204030204" pitchFamily="34" charset="0"/>
              </a:rPr>
              <a:t> trên </a:t>
            </a:r>
            <a:r>
              <a:rPr lang="vi-VN" sz="2000" b="1" i="1" u="sng">
                <a:solidFill>
                  <a:srgbClr val="000000"/>
                </a:solidFill>
                <a:effectLst/>
                <a:latin typeface="Times New Roman" panose="02020603050405020304" pitchFamily="18" charset="0"/>
                <a:ea typeface="Calibri" panose="020F0502020204030204" pitchFamily="34" charset="0"/>
              </a:rPr>
              <a:t>trà lúa</a:t>
            </a:r>
            <a:r>
              <a:rPr lang="vi-VN" sz="2000" b="1" i="1">
                <a:solidFill>
                  <a:srgbClr val="000000"/>
                </a:solidFill>
                <a:effectLst/>
                <a:latin typeface="Times New Roman" panose="02020603050405020304" pitchFamily="18" charset="0"/>
                <a:ea typeface="Calibri" panose="020F0502020204030204" pitchFamily="34" charset="0"/>
              </a:rPr>
              <a:t>,/ đó là tiếng </a:t>
            </a:r>
            <a:r>
              <a:rPr lang="vi-VN" sz="2000" b="1" i="1" u="sng">
                <a:solidFill>
                  <a:srgbClr val="000000"/>
                </a:solidFill>
                <a:effectLst/>
                <a:latin typeface="Times New Roman" panose="02020603050405020304" pitchFamily="18" charset="0"/>
                <a:ea typeface="Calibri" panose="020F0502020204030204" pitchFamily="34" charset="0"/>
              </a:rPr>
              <a:t>thì thầm của ấm no</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sóng</a:t>
            </a:r>
            <a:r>
              <a:rPr lang="vi-VN" sz="2000" b="1" i="1">
                <a:solidFill>
                  <a:srgbClr val="000000"/>
                </a:solidFill>
                <a:effectLst/>
                <a:latin typeface="Times New Roman" panose="02020603050405020304" pitchFamily="18" charset="0"/>
                <a:ea typeface="Calibri" panose="020F0502020204030204" pitchFamily="34" charset="0"/>
              </a:rPr>
              <a:t> vỗ vào ghềnh đá/ cần cù </a:t>
            </a:r>
            <a:r>
              <a:rPr lang="vi-VN" sz="2000" b="1" i="1" u="sng">
                <a:solidFill>
                  <a:srgbClr val="000000"/>
                </a:solidFill>
                <a:effectLst/>
                <a:latin typeface="Times New Roman" panose="02020603050405020304" pitchFamily="18" charset="0"/>
                <a:ea typeface="Calibri" panose="020F0502020204030204" pitchFamily="34" charset="0"/>
              </a:rPr>
              <a:t>suốt ngày này sang tháng khác</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mưa</a:t>
            </a:r>
            <a:r>
              <a:rPr lang="vi-VN" sz="2000" b="1" i="1">
                <a:solidFill>
                  <a:srgbClr val="000000"/>
                </a:solidFill>
                <a:effectLst/>
                <a:latin typeface="Times New Roman" panose="02020603050405020304" pitchFamily="18" charset="0"/>
                <a:ea typeface="Calibri" panose="020F0502020204030204" pitchFamily="34" charset="0"/>
              </a:rPr>
              <a:t> rào rào/ như </a:t>
            </a:r>
            <a:r>
              <a:rPr lang="vi-VN" sz="2000" b="1" i="1" u="sng">
                <a:solidFill>
                  <a:srgbClr val="000000"/>
                </a:solidFill>
                <a:effectLst/>
                <a:latin typeface="Times New Roman" panose="02020603050405020304" pitchFamily="18" charset="0"/>
                <a:ea typeface="Calibri" panose="020F0502020204030204" pitchFamily="34" charset="0"/>
              </a:rPr>
              <a:t>bước chân người đi vội</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con chim tu hú</a:t>
            </a:r>
            <a:r>
              <a:rPr lang="vi-VN" sz="2000" b="1" i="1">
                <a:solidFill>
                  <a:srgbClr val="000000"/>
                </a:solidFill>
                <a:effectLst/>
                <a:latin typeface="Times New Roman" panose="02020603050405020304" pitchFamily="18" charset="0"/>
                <a:ea typeface="Calibri" panose="020F0502020204030204" pitchFamily="34" charset="0"/>
              </a:rPr>
              <a:t>/ báo hiệu mùa hè </a:t>
            </a:r>
            <a:r>
              <a:rPr lang="vi-VN" sz="2000" b="1" i="1" u="sng">
                <a:solidFill>
                  <a:srgbClr val="000000"/>
                </a:solidFill>
                <a:effectLst/>
                <a:latin typeface="Times New Roman" panose="02020603050405020304" pitchFamily="18" charset="0"/>
                <a:ea typeface="Calibri" panose="020F0502020204030204" pitchFamily="34" charset="0"/>
              </a:rPr>
              <a:t>khắc khoải</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con chim vít vịt</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gọi mưa</a:t>
            </a:r>
            <a:r>
              <a:rPr lang="vi-VN" sz="2000" b="1" i="1">
                <a:solidFill>
                  <a:srgbClr val="000000"/>
                </a:solidFill>
                <a:effectLst/>
                <a:latin typeface="Times New Roman" panose="02020603050405020304" pitchFamily="18" charset="0"/>
                <a:ea typeface="Calibri" panose="020F0502020204030204" pitchFamily="34" charset="0"/>
              </a:rPr>
              <a:t> giữa khi trời trong sáng,/ </a:t>
            </a:r>
            <a:r>
              <a:rPr lang="vi-VN" sz="2000" b="1" i="1" u="sng">
                <a:solidFill>
                  <a:srgbClr val="000000"/>
                </a:solidFill>
                <a:effectLst/>
                <a:latin typeface="Times New Roman" panose="02020603050405020304" pitchFamily="18" charset="0"/>
                <a:ea typeface="Calibri" panose="020F0502020204030204" pitchFamily="34" charset="0"/>
              </a:rPr>
              <a:t>con cu cườm</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đánh thức</a:t>
            </a:r>
            <a:r>
              <a:rPr lang="vi-VN" sz="2000" b="1" i="1">
                <a:solidFill>
                  <a:srgbClr val="000000"/>
                </a:solidFill>
                <a:effectLst/>
                <a:latin typeface="Times New Roman" panose="02020603050405020304" pitchFamily="18" charset="0"/>
                <a:ea typeface="Calibri" panose="020F0502020204030204" pitchFamily="34" charset="0"/>
              </a:rPr>
              <a:t> những buổi trưa im vắng/ </a:t>
            </a:r>
            <a:r>
              <a:rPr lang="vi-VN" sz="2000" b="1" i="1" u="sng">
                <a:solidFill>
                  <a:srgbClr val="000000"/>
                </a:solidFill>
                <a:effectLst/>
                <a:latin typeface="Times New Roman" panose="02020603050405020304" pitchFamily="18" charset="0"/>
                <a:ea typeface="Calibri" panose="020F0502020204030204" pitchFamily="34" charset="0"/>
              </a:rPr>
              <a:t>đầy ngái ngủ</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Con cuốc</a:t>
            </a:r>
            <a:r>
              <a:rPr lang="vi-VN" sz="2000" b="1" i="1">
                <a:solidFill>
                  <a:srgbClr val="000000"/>
                </a:solidFill>
                <a:effectLst/>
                <a:latin typeface="Times New Roman" panose="02020603050405020304" pitchFamily="18" charset="0"/>
                <a:ea typeface="Calibri" panose="020F0502020204030204" pitchFamily="34" charset="0"/>
              </a:rPr>
              <a:t>/ gõ vào mùa hè </a:t>
            </a:r>
            <a:r>
              <a:rPr lang="vi-VN" sz="2000" b="1" i="1" u="sng">
                <a:solidFill>
                  <a:srgbClr val="000000"/>
                </a:solidFill>
                <a:effectLst/>
                <a:latin typeface="Times New Roman" panose="02020603050405020304" pitchFamily="18" charset="0"/>
                <a:ea typeface="Calibri" panose="020F0502020204030204" pitchFamily="34" charset="0"/>
              </a:rPr>
              <a:t>buồn thảm</a:t>
            </a:r>
            <a:r>
              <a:rPr lang="vi-VN" sz="2000" b="1" i="1">
                <a:solidFill>
                  <a:srgbClr val="000000"/>
                </a:solidFill>
                <a:effectLst/>
                <a:latin typeface="Times New Roman" panose="02020603050405020304" pitchFamily="18" charset="0"/>
                <a:ea typeface="Calibri" panose="020F0502020204030204" pitchFamily="34" charset="0"/>
              </a:rPr>
              <a:t> bao nhiêu/ thì </a:t>
            </a:r>
            <a:r>
              <a:rPr lang="vi-VN" sz="2000" b="1" i="1" u="sng">
                <a:solidFill>
                  <a:srgbClr val="000000"/>
                </a:solidFill>
                <a:effectLst/>
                <a:latin typeface="Times New Roman" panose="02020603050405020304" pitchFamily="18" charset="0"/>
                <a:ea typeface="Calibri" panose="020F0502020204030204" pitchFamily="34" charset="0"/>
              </a:rPr>
              <a:t>con chim sơn ca</a:t>
            </a:r>
            <a:r>
              <a:rPr lang="vi-VN" sz="2000" b="1" i="1">
                <a:solidFill>
                  <a:srgbClr val="000000"/>
                </a:solidFill>
                <a:effectLst/>
                <a:latin typeface="Times New Roman" panose="02020603050405020304" pitchFamily="18" charset="0"/>
                <a:ea typeface="Calibri" panose="020F0502020204030204" pitchFamily="34" charset="0"/>
              </a:rPr>
              <a:t> hót </a:t>
            </a:r>
            <a:r>
              <a:rPr lang="vi-VN" sz="2000" b="1" i="1" u="sng">
                <a:solidFill>
                  <a:srgbClr val="000000"/>
                </a:solidFill>
                <a:effectLst/>
                <a:latin typeface="Times New Roman" panose="02020603050405020304" pitchFamily="18" charset="0"/>
                <a:ea typeface="Calibri" panose="020F0502020204030204" pitchFamily="34" charset="0"/>
              </a:rPr>
              <a:t>véo von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lảnh lót</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rộn rã</a:t>
            </a:r>
            <a:r>
              <a:rPr lang="vi-VN" sz="2000" b="1" i="1">
                <a:solidFill>
                  <a:srgbClr val="000000"/>
                </a:solidFill>
                <a:effectLst/>
                <a:latin typeface="Times New Roman" panose="02020603050405020304" pitchFamily="18" charset="0"/>
                <a:ea typeface="Calibri" panose="020F0502020204030204" pitchFamily="34" charset="0"/>
              </a:rPr>
              <a:t> bấy nhiêu...//</a:t>
            </a:r>
            <a:endParaRPr lang="en-US" sz="2000" b="1" i="1">
              <a:solidFill>
                <a:srgbClr val="000000"/>
              </a:solidFill>
              <a:effectLst/>
              <a:latin typeface="Times New Roman" panose="02020603050405020304" pitchFamily="18" charset="0"/>
              <a:ea typeface="Calibri" panose="020F0502020204030204" pitchFamily="34" charset="0"/>
            </a:endParaRPr>
          </a:p>
          <a:p>
            <a:pPr indent="90170" algn="just"/>
            <a:r>
              <a:rPr lang="en-US" sz="2000" b="1" i="1">
                <a:solidFill>
                  <a:srgbClr val="000000"/>
                </a:solidFill>
                <a:effectLst/>
                <a:latin typeface="Times New Roman" panose="02020603050405020304" pitchFamily="18" charset="0"/>
                <a:ea typeface="Calibri" panose="020F0502020204030204" pitchFamily="34" charset="0"/>
              </a:rPr>
              <a:t>	</a:t>
            </a:r>
            <a:r>
              <a:rPr lang="vi-VN" sz="2000" b="1" i="1">
                <a:solidFill>
                  <a:srgbClr val="000000"/>
                </a:solidFill>
                <a:effectLst/>
                <a:latin typeface="Times New Roman" panose="02020603050405020304" pitchFamily="18" charset="0"/>
                <a:ea typeface="Calibri" panose="020F0502020204030204" pitchFamily="34" charset="0"/>
              </a:rPr>
              <a:t>Hãy lắng nghe/ </a:t>
            </a:r>
            <a:r>
              <a:rPr lang="vi-VN" sz="2000" b="1" i="1" u="sng">
                <a:solidFill>
                  <a:srgbClr val="000000"/>
                </a:solidFill>
                <a:effectLst/>
                <a:latin typeface="Times New Roman" panose="02020603050405020304" pitchFamily="18" charset="0"/>
                <a:ea typeface="Calibri" panose="020F0502020204030204" pitchFamily="34" charset="0"/>
              </a:rPr>
              <a:t>tiếng của thiên nhiên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của quê hương</a:t>
            </a:r>
            <a:r>
              <a:rPr lang="vi-VN" sz="2000" b="1" i="1">
                <a:solidFill>
                  <a:srgbClr val="000000"/>
                </a:solidFill>
                <a:effectLst/>
                <a:latin typeface="Times New Roman" panose="02020603050405020304" pitchFamily="18" charset="0"/>
                <a:ea typeface="Calibri" panose="020F0502020204030204" pitchFamily="34" charset="0"/>
              </a:rPr>
              <a:t>/ cứ </a:t>
            </a:r>
            <a:r>
              <a:rPr lang="vi-VN" sz="2000" b="1" i="1" u="sng">
                <a:solidFill>
                  <a:srgbClr val="000000"/>
                </a:solidFill>
                <a:effectLst/>
                <a:latin typeface="Times New Roman" panose="02020603050405020304" pitchFamily="18" charset="0"/>
                <a:ea typeface="Calibri" panose="020F0502020204030204" pitchFamily="34" charset="0"/>
              </a:rPr>
              <a:t>reo lên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hát lên</a:t>
            </a:r>
            <a:r>
              <a:rPr lang="vi-VN" sz="2000" b="1" i="1">
                <a:solidFill>
                  <a:srgbClr val="000000"/>
                </a:solidFill>
                <a:effectLst/>
                <a:latin typeface="Times New Roman" panose="02020603050405020304" pitchFamily="18" charset="0"/>
                <a:ea typeface="Calibri" panose="020F0502020204030204" pitchFamily="34" charset="0"/>
              </a:rPr>
              <a:t> hằng ngày quanh ta.// Cây cỏ,/ chim muông,/ cả tiếng mưa,/ tiếng nắng,.../ lúc nào cũng </a:t>
            </a:r>
            <a:r>
              <a:rPr lang="vi-VN" sz="2000" b="1" i="1" u="sng">
                <a:solidFill>
                  <a:srgbClr val="000000"/>
                </a:solidFill>
                <a:effectLst/>
                <a:latin typeface="Times New Roman" panose="02020603050405020304" pitchFamily="18" charset="0"/>
                <a:ea typeface="Calibri" panose="020F0502020204030204" pitchFamily="34" charset="0"/>
              </a:rPr>
              <a:t>thầm thì</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lao xao</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náo nức</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tí tách</a:t>
            </a:r>
            <a:r>
              <a:rPr lang="vi-VN" sz="2000" b="1" i="1">
                <a:solidFill>
                  <a:srgbClr val="000000"/>
                </a:solidFill>
                <a:effectLst/>
                <a:latin typeface="Times New Roman" panose="02020603050405020304" pitchFamily="18" charset="0"/>
                <a:ea typeface="Calibri" panose="020F0502020204030204" pitchFamily="34" charset="0"/>
              </a:rPr>
              <a:t>,...//</a:t>
            </a:r>
            <a:endParaRPr lang="en-US" sz="20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738901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2334273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06CF6F-AED4-48B7-A5FE-A2A8E96288E8}"/>
              </a:ext>
            </a:extLst>
          </p:cNvPr>
          <p:cNvSpPr txBox="1"/>
          <p:nvPr/>
        </p:nvSpPr>
        <p:spPr>
          <a:xfrm>
            <a:off x="-876506" y="271661"/>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DF57A9-4AA4-4A6C-ACE6-B25D2036F70E}"/>
              </a:ext>
            </a:extLst>
          </p:cNvPr>
          <p:cNvGrpSpPr/>
          <p:nvPr/>
        </p:nvGrpSpPr>
        <p:grpSpPr>
          <a:xfrm>
            <a:off x="-965533" y="1374139"/>
            <a:ext cx="7979348" cy="1755822"/>
            <a:chOff x="5666238" y="7668101"/>
            <a:chExt cx="13208093" cy="3070021"/>
          </a:xfrm>
        </p:grpSpPr>
        <p:sp>
          <p:nvSpPr>
            <p:cNvPr id="16" name="TextBox 15">
              <a:extLst>
                <a:ext uri="{FF2B5EF4-FFF2-40B4-BE49-F238E27FC236}">
                  <a16:creationId xmlns:a16="http://schemas.microsoft.com/office/drawing/2014/main" id="{6E187238-7706-42B6-A7C9-B6304A0C3B01}"/>
                </a:ext>
              </a:extLst>
            </p:cNvPr>
            <p:cNvSpPr txBox="1"/>
            <p:nvPr/>
          </p:nvSpPr>
          <p:spPr>
            <a:xfrm>
              <a:off x="5666238" y="7668101"/>
              <a:ext cx="13208088" cy="3070021"/>
            </a:xfrm>
            <a:prstGeom prst="rect">
              <a:avLst/>
            </a:prstGeom>
            <a:noFill/>
          </p:spPr>
          <p:txBody>
            <a:bodyPr wrap="square" rtlCol="0">
              <a:prstTxWarp prst="textArchUp">
                <a:avLst/>
              </a:prstTxWarp>
              <a:spAutoFit/>
            </a:bodyPr>
            <a:lstStyle/>
            <a:p>
              <a:pPr algn="ctr">
                <a:lnSpc>
                  <a:spcPct val="130000"/>
                </a:lnSpc>
              </a:pP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a16="http://schemas.microsoft.com/office/drawing/2014/main" id="{5C3B4C94-0774-4A16-BE49-4F5AD2135DD1}"/>
                </a:ext>
              </a:extLst>
            </p:cNvPr>
            <p:cNvSpPr txBox="1"/>
            <p:nvPr/>
          </p:nvSpPr>
          <p:spPr>
            <a:xfrm>
              <a:off x="5666240" y="7668101"/>
              <a:ext cx="13208091" cy="3070021"/>
            </a:xfrm>
            <a:prstGeom prst="rect">
              <a:avLst/>
            </a:prstGeom>
            <a:noFill/>
          </p:spPr>
          <p:txBody>
            <a:bodyPr wrap="square" rtlCol="0">
              <a:prstTxWarp prst="textArchUp">
                <a:avLst/>
              </a:prstTxWarp>
              <a:spAutoFit/>
            </a:bodyPr>
            <a:lstStyle/>
            <a:p>
              <a:pPr algn="ctr">
                <a:lnSpc>
                  <a:spcPct val="130000"/>
                </a:lnSpc>
              </a:pP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6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A4495E-9847-40C8-93A8-842DDF516261}"/>
              </a:ext>
            </a:extLst>
          </p:cNvPr>
          <p:cNvGrpSpPr/>
          <p:nvPr/>
        </p:nvGrpSpPr>
        <p:grpSpPr>
          <a:xfrm>
            <a:off x="15677" y="1404323"/>
            <a:ext cx="8699699" cy="2962513"/>
            <a:chOff x="-622961" y="949571"/>
            <a:chExt cx="8699699" cy="2962513"/>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8255918" cy="2962513"/>
            </a:xfrm>
            <a:prstGeom prst="roundRect">
              <a:avLst/>
            </a:prstGeom>
            <a:solidFill>
              <a:schemeClr val="bg1"/>
            </a:solidFill>
            <a:ln w="38100">
              <a:solidFill>
                <a:srgbClr val="FF0066"/>
              </a:solidFill>
            </a:ln>
          </p:spPr>
          <p:txBody>
            <a:bodyPr wrap="square" rtlCol="0">
              <a:spAutoFit/>
            </a:bodyPr>
            <a:lstStyle/>
            <a:p>
              <a:pPr algn="ctr"/>
              <a:r>
                <a:rPr lang="vi-VN" sz="2400">
                  <a:latin typeface="Calibri" panose="020F0502020204030204" pitchFamily="34" charset="0"/>
                  <a:ea typeface="Roboto" panose="02000000000000000000" pitchFamily="2" charset="0"/>
                  <a:cs typeface="Calibri" panose="020F0502020204030204" pitchFamily="34" charset="0"/>
                </a:rPr>
                <a:t>Chia sẻ cảm xúc của em khi nghe hoặc đọc đoạn lời bài hát</a:t>
              </a:r>
            </a:p>
            <a:p>
              <a:pPr algn="ctr"/>
              <a:r>
                <a:rPr lang="vi-VN" sz="2400">
                  <a:latin typeface="Calibri" panose="020F0502020204030204" pitchFamily="34" charset="0"/>
                  <a:ea typeface="Roboto" panose="02000000000000000000" pitchFamily="2" charset="0"/>
                  <a:cs typeface="Calibri" panose="020F0502020204030204" pitchFamily="34" charset="0"/>
                </a:rPr>
                <a:t>“Bạn ơi hãy lắng nghe”:</a:t>
              </a:r>
            </a:p>
            <a:p>
              <a:pPr algn="ctr"/>
              <a:r>
                <a:rPr lang="vi-VN" sz="2400">
                  <a:latin typeface="Calibri" panose="020F0502020204030204" pitchFamily="34" charset="0"/>
                  <a:ea typeface="Roboto" panose="02000000000000000000" pitchFamily="2" charset="0"/>
                  <a:cs typeface="Calibri" panose="020F0502020204030204" pitchFamily="34" charset="0"/>
                </a:rPr>
                <a:t>Hỡi bạn ơi cùng nhau lắng nghe</a:t>
              </a:r>
            </a:p>
            <a:p>
              <a:pPr algn="ctr"/>
              <a:r>
                <a:rPr lang="vi-VN" sz="2400">
                  <a:latin typeface="Calibri" panose="020F0502020204030204" pitchFamily="34" charset="0"/>
                  <a:ea typeface="Roboto" panose="02000000000000000000" pitchFamily="2" charset="0"/>
                  <a:cs typeface="Calibri" panose="020F0502020204030204" pitchFamily="34" charset="0"/>
                </a:rPr>
                <a:t>Tiếng dòng suối ngoài xa thì thào</a:t>
              </a:r>
            </a:p>
            <a:p>
              <a:pPr algn="ctr"/>
              <a:r>
                <a:rPr lang="vi-VN" sz="2400">
                  <a:latin typeface="Calibri" panose="020F0502020204030204" pitchFamily="34" charset="0"/>
                  <a:ea typeface="Roboto" panose="02000000000000000000" pitchFamily="2" charset="0"/>
                  <a:cs typeface="Calibri" panose="020F0502020204030204" pitchFamily="34" charset="0"/>
                </a:rPr>
                <a:t>Tiếng đàn cá vui đùa đáy cát</a:t>
              </a:r>
            </a:p>
            <a:p>
              <a:pPr algn="ctr"/>
              <a:r>
                <a:rPr lang="vi-VN" sz="2400">
                  <a:latin typeface="Calibri" panose="020F0502020204030204" pitchFamily="34" charset="0"/>
                  <a:ea typeface="Roboto" panose="02000000000000000000" pitchFamily="2" charset="0"/>
                  <a:cs typeface="Calibri" panose="020F0502020204030204" pitchFamily="34" charset="0"/>
                </a:rPr>
                <a:t>Tiếng làn sóng trôi xuôi ào ào.</a:t>
              </a:r>
            </a:p>
            <a:p>
              <a:pPr algn="ctr"/>
              <a:r>
                <a:rPr lang="vi-VN" sz="2400" i="1">
                  <a:latin typeface="Calibri" panose="020F0502020204030204" pitchFamily="34" charset="0"/>
                  <a:ea typeface="Roboto" panose="02000000000000000000" pitchFamily="2" charset="0"/>
                  <a:cs typeface="Calibri" panose="020F0502020204030204" pitchFamily="34" charset="0"/>
                </a:rPr>
                <a:t>Dân ca Ba Na – Sưu tầm, dịch lời: Tô Ngọc Thanh</a:t>
              </a:r>
              <a:endParaRPr lang="en-US" sz="2400" i="1"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át Mẫu - Bạn Ơi Lắng Nghe - Âm Nhạc Lớp 4 - Lớp Nhạc Doremi">
            <a:hlinkClick r:id="" action="ppaction://media"/>
            <a:extLst>
              <a:ext uri="{FF2B5EF4-FFF2-40B4-BE49-F238E27FC236}">
                <a16:creationId xmlns:a16="http://schemas.microsoft.com/office/drawing/2014/main" id="{799C2AA1-A7B1-5846-5E74-F289EE6B47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67979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2A03AE-5B01-4BB9-B7DB-A7DE04F678FB}"/>
              </a:ext>
            </a:extLst>
          </p:cNvPr>
          <p:cNvSpPr txBox="1"/>
          <p:nvPr/>
        </p:nvSpPr>
        <p:spPr>
          <a:xfrm>
            <a:off x="-576726" y="574025"/>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872956" y="1261969"/>
            <a:ext cx="63581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Tiếng</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Việt</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sp>
        <p:nvSpPr>
          <p:cNvPr id="17" name="TextBox 16">
            <a:extLst>
              <a:ext uri="{FF2B5EF4-FFF2-40B4-BE49-F238E27FC236}">
                <a16:creationId xmlns:a16="http://schemas.microsoft.com/office/drawing/2014/main" id="{42725E57-A347-4B64-ABD3-595C6E691CE5}"/>
              </a:ext>
            </a:extLst>
          </p:cNvPr>
          <p:cNvSpPr txBox="1"/>
          <p:nvPr/>
        </p:nvSpPr>
        <p:spPr>
          <a:xfrm>
            <a:off x="-783164" y="1976973"/>
            <a:ext cx="617855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Bài</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8</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 </a:t>
            </a: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Tiết</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1</a:t>
            </a:r>
            <a:endPar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endParaRPr>
          </a:p>
        </p:txBody>
      </p:sp>
      <p:grpSp>
        <p:nvGrpSpPr>
          <p:cNvPr id="10" name="Group 9">
            <a:extLst>
              <a:ext uri="{FF2B5EF4-FFF2-40B4-BE49-F238E27FC236}">
                <a16:creationId xmlns:a16="http://schemas.microsoft.com/office/drawing/2014/main" id="{A89096BF-79E9-488C-9FD9-10A424590E7B}"/>
              </a:ext>
            </a:extLst>
          </p:cNvPr>
          <p:cNvGrpSpPr/>
          <p:nvPr/>
        </p:nvGrpSpPr>
        <p:grpSpPr>
          <a:xfrm>
            <a:off x="253057" y="2829591"/>
            <a:ext cx="4698579" cy="923330"/>
            <a:chOff x="236216" y="2394752"/>
            <a:chExt cx="7704861" cy="923330"/>
          </a:xfrm>
        </p:grpSpPr>
        <p:sp>
          <p:nvSpPr>
            <p:cNvPr id="11" name="TextBox 10">
              <a:extLst>
                <a:ext uri="{FF2B5EF4-FFF2-40B4-BE49-F238E27FC236}">
                  <a16:creationId xmlns:a16="http://schemas.microsoft.com/office/drawing/2014/main" id="{8EC9FF1F-224A-4667-8E78-E99309167272}"/>
                </a:ext>
              </a:extLst>
            </p:cNvPr>
            <p:cNvSpPr txBox="1"/>
            <p:nvPr/>
          </p:nvSpPr>
          <p:spPr>
            <a:xfrm>
              <a:off x="236216" y="2394752"/>
              <a:ext cx="7704861" cy="9233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5400" b="0" i="0" u="none" strike="noStrike" kern="0" cap="none" spc="0" normalizeH="0" baseline="0" noProof="0">
                  <a:ln w="127000">
                    <a:solidFill>
                      <a:srgbClr val="FFFFFF"/>
                    </a:solidFill>
                  </a:ln>
                  <a:solidFill>
                    <a:srgbClr val="FFFFFF"/>
                  </a:solidFill>
                  <a:effectLst>
                    <a:outerShdw dist="88900" dir="3600000" algn="tl" rotWithShape="0">
                      <a:srgbClr val="A02B93">
                        <a:lumMod val="40000"/>
                        <a:lumOff val="60000"/>
                      </a:srgbClr>
                    </a:outerShdw>
                  </a:effectLst>
                  <a:uLnTx/>
                  <a:uFillTx/>
                  <a:latin typeface="LNTH-Hoa Nho LNTH" pitchFamily="2" charset="0"/>
                  <a:cs typeface="Arial" panose="020B0604020202020204" pitchFamily="34" charset="0"/>
                  <a:sym typeface="Arial"/>
                </a:rPr>
                <a:t>HÃY LẮNG NGHE</a:t>
              </a:r>
              <a:endParaRPr kumimoji="0" lang="sv-SE" sz="5400" b="0" i="0" u="none" strike="noStrike" kern="0" cap="none" spc="0" normalizeH="0" baseline="0" noProof="0" dirty="0">
                <a:ln w="127000">
                  <a:solidFill>
                    <a:srgbClr val="FFFFFF"/>
                  </a:solidFill>
                </a:ln>
                <a:solidFill>
                  <a:srgbClr val="FFFFFF"/>
                </a:solidFill>
                <a:effectLst>
                  <a:outerShdw dist="88900" dir="3600000" algn="tl" rotWithShape="0">
                    <a:srgbClr val="A02B93">
                      <a:lumMod val="40000"/>
                      <a:lumOff val="60000"/>
                    </a:srgbClr>
                  </a:outerShdw>
                </a:effectLst>
                <a:uLnTx/>
                <a:uFillTx/>
                <a:latin typeface="LNTH-Hoa Nho LNTH" pitchFamily="2"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DB3B7CD5-08FC-47DC-AA4F-32E9C3300DB6}"/>
                </a:ext>
              </a:extLst>
            </p:cNvPr>
            <p:cNvSpPr txBox="1"/>
            <p:nvPr/>
          </p:nvSpPr>
          <p:spPr>
            <a:xfrm>
              <a:off x="236216" y="2394752"/>
              <a:ext cx="7704861" cy="9233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5400" b="0" i="0" u="none" strike="noStrike" kern="0" cap="none" spc="0" normalizeH="0" baseline="0" noProof="0">
                  <a:ln w="19050">
                    <a:solidFill>
                      <a:srgbClr val="002060"/>
                    </a:solidFill>
                  </a:ln>
                  <a:solidFill>
                    <a:srgbClr val="FFC000"/>
                  </a:solidFill>
                  <a:effectLst/>
                  <a:uLnTx/>
                  <a:uFillTx/>
                  <a:latin typeface="LNTH-Hoa Nho LNTH" pitchFamily="2" charset="0"/>
                  <a:cs typeface="Arial" panose="020B0604020202020204" pitchFamily="34" charset="0"/>
                  <a:sym typeface="Arial"/>
                </a:rPr>
                <a:t>HÃY LẮNG NGHE</a:t>
              </a:r>
              <a:endParaRPr kumimoji="0" lang="sv-SE" sz="5400" b="0" i="0" u="none" strike="noStrike" kern="0" cap="none" spc="0" normalizeH="0" baseline="0" noProof="0" dirty="0">
                <a:ln w="19050">
                  <a:solidFill>
                    <a:srgbClr val="002060"/>
                  </a:solidFill>
                </a:ln>
                <a:solidFill>
                  <a:srgbClr val="FFFF66"/>
                </a:solidFill>
                <a:effectLst/>
                <a:uLnTx/>
                <a:uFillTx/>
                <a:latin typeface="LNTH-Hoa Nho LNTH" pitchFamily="2" charset="0"/>
                <a:cs typeface="Arial" panose="020B0604020202020204" pitchFamily="34" charset="0"/>
                <a:sym typeface="Arial"/>
              </a:endParaRPr>
            </a:p>
          </p:txBody>
        </p:sp>
      </p:grpSp>
    </p:spTree>
    <p:extLst>
      <p:ext uri="{BB962C8B-B14F-4D97-AF65-F5344CB8AC3E}">
        <p14:creationId xmlns:p14="http://schemas.microsoft.com/office/powerpoint/2010/main" val="1074709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p:cTn id="1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7">
                                                <p:txEl>
                                                  <p:pRg st="0" end="0"/>
                                                </p:txEl>
                                              </p:spTgt>
                                            </p:tgtEl>
                                          </p:cBhvr>
                                        </p:animEffect>
                                      </p:childTnLst>
                                    </p:cTn>
                                  </p:par>
                                </p:childTnLst>
                              </p:cTn>
                            </p:par>
                            <p:par>
                              <p:cTn id="24" fill="hold">
                                <p:stCondLst>
                                  <p:cond delay="1950"/>
                                </p:stCondLst>
                                <p:childTnLst>
                                  <p:par>
                                    <p:cTn id="25" presetID="5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Effect transition="in" filter="fade">
                                          <p:cBhvr>
                                            <p:cTn id="29" dur="25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par>
                              <p:cTn id="30" fill="hold">
                                <p:stCondLst>
                                  <p:cond delay="2200"/>
                                </p:stCondLst>
                                <p:childTnLst>
                                  <p:par>
                                    <p:cTn id="31" presetID="6" presetClass="emph" presetSubtype="0" fill="hold" nodeType="afterEffect" p14:presetBounceEnd="98000">
                                      <p:stCondLst>
                                        <p:cond delay="0"/>
                                      </p:stCondLst>
                                      <p:childTnLst>
                                        <p:animScale p14:bounceEnd="98000">
                                          <p:cBhvr>
                                            <p:cTn id="3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p:cTn id="1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7">
                                                <p:txEl>
                                                  <p:pRg st="0" end="0"/>
                                                </p:txEl>
                                              </p:spTgt>
                                            </p:tgtEl>
                                          </p:cBhvr>
                                        </p:animEffect>
                                      </p:childTnLst>
                                    </p:cTn>
                                  </p:par>
                                </p:childTnLst>
                              </p:cTn>
                            </p:par>
                            <p:par>
                              <p:cTn id="24" fill="hold">
                                <p:stCondLst>
                                  <p:cond delay="1950"/>
                                </p:stCondLst>
                                <p:childTnLst>
                                  <p:par>
                                    <p:cTn id="25" presetID="5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Effect transition="in" filter="fade">
                                          <p:cBhvr>
                                            <p:cTn id="29" dur="25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200"/>
                                </p:stCondLst>
                                <p:childTnLst>
                                  <p:par>
                                    <p:cTn id="31" presetID="6" presetClass="emph" presetSubtype="0" fill="hold" nodeType="afterEffect">
                                      <p:stCondLst>
                                        <p:cond delay="0"/>
                                      </p:stCondLst>
                                      <p:childTnLst>
                                        <p:animScale>
                                          <p:cBhvr>
                                            <p:cTn id="3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build="allAtOnce"/>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25">
            <a:extLst>
              <a:ext uri="{FF2B5EF4-FFF2-40B4-BE49-F238E27FC236}">
                <a16:creationId xmlns:a16="http://schemas.microsoft.com/office/drawing/2014/main" id="{84957EB2-F965-4406-9C9F-34EDB9EDB738}"/>
              </a:ext>
            </a:extLst>
          </p:cNvPr>
          <p:cNvSpPr/>
          <p:nvPr/>
        </p:nvSpPr>
        <p:spPr>
          <a:xfrm>
            <a:off x="333177" y="356507"/>
            <a:ext cx="4035623" cy="2215243"/>
          </a:xfrm>
          <a:custGeom>
            <a:avLst/>
            <a:gdLst>
              <a:gd name="connsiteX0" fmla="*/ 0 w 4035623"/>
              <a:gd name="connsiteY0" fmla="*/ 259294 h 2215243"/>
              <a:gd name="connsiteX1" fmla="*/ 259294 w 4035623"/>
              <a:gd name="connsiteY1" fmla="*/ 0 h 2215243"/>
              <a:gd name="connsiteX2" fmla="*/ 3776329 w 4035623"/>
              <a:gd name="connsiteY2" fmla="*/ 0 h 2215243"/>
              <a:gd name="connsiteX3" fmla="*/ 4035623 w 4035623"/>
              <a:gd name="connsiteY3" fmla="*/ 259294 h 2215243"/>
              <a:gd name="connsiteX4" fmla="*/ 4035623 w 4035623"/>
              <a:gd name="connsiteY4" fmla="*/ 1955949 h 2215243"/>
              <a:gd name="connsiteX5" fmla="*/ 3776329 w 4035623"/>
              <a:gd name="connsiteY5" fmla="*/ 2215243 h 2215243"/>
              <a:gd name="connsiteX6" fmla="*/ 259294 w 4035623"/>
              <a:gd name="connsiteY6" fmla="*/ 2215243 h 2215243"/>
              <a:gd name="connsiteX7" fmla="*/ 0 w 4035623"/>
              <a:gd name="connsiteY7" fmla="*/ 1955949 h 2215243"/>
              <a:gd name="connsiteX8" fmla="*/ 0 w 4035623"/>
              <a:gd name="connsiteY8" fmla="*/ 259294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623" h="2215243" fill="none" extrusionOk="0">
                <a:moveTo>
                  <a:pt x="0" y="259294"/>
                </a:moveTo>
                <a:cubicBezTo>
                  <a:pt x="246" y="122740"/>
                  <a:pt x="126963" y="18248"/>
                  <a:pt x="259294" y="0"/>
                </a:cubicBezTo>
                <a:cubicBezTo>
                  <a:pt x="1539044" y="72427"/>
                  <a:pt x="2977995" y="61419"/>
                  <a:pt x="3776329" y="0"/>
                </a:cubicBezTo>
                <a:cubicBezTo>
                  <a:pt x="3918235" y="-8933"/>
                  <a:pt x="4012498" y="109095"/>
                  <a:pt x="4035623" y="259294"/>
                </a:cubicBezTo>
                <a:cubicBezTo>
                  <a:pt x="4095668" y="971498"/>
                  <a:pt x="4167120" y="1545174"/>
                  <a:pt x="4035623" y="1955949"/>
                </a:cubicBezTo>
                <a:cubicBezTo>
                  <a:pt x="4037748" y="2088370"/>
                  <a:pt x="3905352" y="2199346"/>
                  <a:pt x="3776329" y="2215243"/>
                </a:cubicBezTo>
                <a:cubicBezTo>
                  <a:pt x="2571461" y="2245070"/>
                  <a:pt x="961450" y="2135937"/>
                  <a:pt x="259294" y="2215243"/>
                </a:cubicBezTo>
                <a:cubicBezTo>
                  <a:pt x="137441" y="2212829"/>
                  <a:pt x="-3816" y="2099908"/>
                  <a:pt x="0" y="1955949"/>
                </a:cubicBezTo>
                <a:cubicBezTo>
                  <a:pt x="-18181" y="1646113"/>
                  <a:pt x="48251" y="500104"/>
                  <a:pt x="0" y="259294"/>
                </a:cubicBezTo>
                <a:close/>
              </a:path>
              <a:path w="4035623" h="2215243" stroke="0" extrusionOk="0">
                <a:moveTo>
                  <a:pt x="0" y="259294"/>
                </a:moveTo>
                <a:cubicBezTo>
                  <a:pt x="11329" y="119178"/>
                  <a:pt x="123463" y="15361"/>
                  <a:pt x="259294" y="0"/>
                </a:cubicBezTo>
                <a:cubicBezTo>
                  <a:pt x="1172338" y="123000"/>
                  <a:pt x="3303276" y="-96860"/>
                  <a:pt x="3776329" y="0"/>
                </a:cubicBezTo>
                <a:cubicBezTo>
                  <a:pt x="3910685" y="-6743"/>
                  <a:pt x="4040523" y="106211"/>
                  <a:pt x="4035623" y="259294"/>
                </a:cubicBezTo>
                <a:cubicBezTo>
                  <a:pt x="4148671" y="911238"/>
                  <a:pt x="4120837" y="1750892"/>
                  <a:pt x="4035623" y="1955949"/>
                </a:cubicBezTo>
                <a:cubicBezTo>
                  <a:pt x="4010960" y="2108088"/>
                  <a:pt x="3909379" y="2213581"/>
                  <a:pt x="3776329" y="2215243"/>
                </a:cubicBezTo>
                <a:cubicBezTo>
                  <a:pt x="2369699" y="2054536"/>
                  <a:pt x="1635228" y="2254910"/>
                  <a:pt x="259294" y="2215243"/>
                </a:cubicBezTo>
                <a:cubicBezTo>
                  <a:pt x="108175" y="2213644"/>
                  <a:pt x="-13590" y="2092996"/>
                  <a:pt x="0" y="1955949"/>
                </a:cubicBezTo>
                <a:cubicBezTo>
                  <a:pt x="101415" y="1538422"/>
                  <a:pt x="24677" y="659579"/>
                  <a:pt x="0" y="259294"/>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rgbClr val="000000"/>
                </a:solidFill>
                <a:latin typeface="Times New Roman" panose="02020603050405020304" pitchFamily="18" charset="0"/>
                <a:ea typeface="Calibri" panose="020F0502020204030204" pitchFamily="34" charset="0"/>
              </a:rPr>
              <a:t>Âm thanh trong tự nhiên đầy sức sống, làm lòng vui vẻ</a:t>
            </a:r>
            <a:endParaRPr lang="en-US" sz="3600"/>
          </a:p>
        </p:txBody>
      </p:sp>
    </p:spTree>
    <p:extLst>
      <p:ext uri="{BB962C8B-B14F-4D97-AF65-F5344CB8AC3E}">
        <p14:creationId xmlns:p14="http://schemas.microsoft.com/office/powerpoint/2010/main" val="170090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5679E-6 L -1.94444E-6 -0.07223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0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00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8" name="whoosh.wav"/>
                                            </p:tgtEl>
                                          </p:cMediaNode>
                                        </p:audio>
                                      </p:subTnLst>
                                    </p:cTn>
                                  </p:par>
                                </p:childTnLst>
                              </p:cTn>
                            </p:par>
                            <p:par>
                              <p:cTn id="45" fill="hold">
                                <p:stCondLst>
                                  <p:cond delay="4250"/>
                                </p:stCondLst>
                                <p:childTnLst>
                                  <p:par>
                                    <p:cTn id="46" presetID="6" presetClass="emph" presetSubtype="0" fill="hold" nodeType="afterEffect">
                                      <p:stCondLst>
                                        <p:cond delay="0"/>
                                      </p:stCondLst>
                                      <p:childTnLst>
                                        <p:animScale>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7185D0-F79F-41F0-A722-1A4F7246DA59}"/>
              </a:ext>
            </a:extLst>
          </p:cNvPr>
          <p:cNvGrpSpPr/>
          <p:nvPr/>
        </p:nvGrpSpPr>
        <p:grpSpPr>
          <a:xfrm>
            <a:off x="-585825" y="876273"/>
            <a:ext cx="3608568" cy="1015663"/>
            <a:chOff x="159959" y="994003"/>
            <a:chExt cx="4584067" cy="1015663"/>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480365" y="994003"/>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1588374" y="995360"/>
            <a:ext cx="9355130" cy="1938992"/>
          </a:xfrm>
          <a:prstGeom prst="rect">
            <a:avLst/>
          </a:prstGeom>
          <a:noFill/>
        </p:spPr>
        <p:txBody>
          <a:bodyPr wrap="square">
            <a:spAutoFit/>
          </a:bodyPr>
          <a:lstStyle/>
          <a:p>
            <a:pPr marL="432000" algn="ct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endParaRPr lang="vi-VN"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61111E-6 -1.23457E-7 L -3.6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2337</TotalTime>
  <Words>1858</Words>
  <Application>Microsoft Office PowerPoint</Application>
  <PresentationFormat>On-screen Show (16:9)</PresentationFormat>
  <Paragraphs>134</Paragraphs>
  <Slides>39</Slides>
  <Notes>1</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39</vt:i4>
      </vt:variant>
    </vt:vector>
  </HeadingPairs>
  <TitlesOfParts>
    <vt:vector size="59" baseType="lpstr">
      <vt:lpstr>#9Slide05 Phobia</vt:lpstr>
      <vt:lpstr>LNTH-Hoa Nho LNTH</vt:lpstr>
      <vt:lpstr>Calibri</vt:lpstr>
      <vt:lpstr>SVN-Gretoon</vt:lpstr>
      <vt:lpstr>LNTH-LuoLuoNotangYuanTi 1</vt:lpstr>
      <vt:lpstr>#9Slide05 SVNClementine</vt:lpstr>
      <vt:lpstr>SVN-Poky's</vt:lpstr>
      <vt:lpstr>Livvic</vt:lpstr>
      <vt:lpstr>Roboto Condensed Light</vt:lpstr>
      <vt:lpstr>UVN Banh Mi</vt:lpstr>
      <vt:lpstr>UTM Duepuntozero</vt:lpstr>
      <vt:lpstr>Arial</vt:lpstr>
      <vt:lpstr>Rubik</vt:lpstr>
      <vt:lpstr>UTM Edwardian</vt:lpstr>
      <vt:lpstr>UTM Showcard</vt:lpstr>
      <vt:lpstr>UTM Cookies</vt:lpstr>
      <vt:lpstr>iCiel Pony</vt:lpstr>
      <vt:lpstr>Wingdings</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301</cp:revision>
  <dcterms:modified xsi:type="dcterms:W3CDTF">2024-07-04T00:52:58Z</dcterms:modified>
  <cp:category>9Slide.vn</cp:category>
</cp:coreProperties>
</file>