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8" r:id="rId1"/>
    <p:sldMasterId id="2147483671" r:id="rId2"/>
    <p:sldMasterId id="2147483683" r:id="rId3"/>
    <p:sldMasterId id="2147483696" r:id="rId4"/>
  </p:sldMasterIdLst>
  <p:notesMasterIdLst>
    <p:notesMasterId r:id="rId32"/>
  </p:notesMasterIdLst>
  <p:sldIdLst>
    <p:sldId id="258" r:id="rId5"/>
    <p:sldId id="346" r:id="rId6"/>
    <p:sldId id="356" r:id="rId7"/>
    <p:sldId id="357" r:id="rId8"/>
    <p:sldId id="273" r:id="rId9"/>
    <p:sldId id="358" r:id="rId10"/>
    <p:sldId id="359" r:id="rId11"/>
    <p:sldId id="259" r:id="rId12"/>
    <p:sldId id="355" r:id="rId13"/>
    <p:sldId id="360" r:id="rId14"/>
    <p:sldId id="361" r:id="rId15"/>
    <p:sldId id="362" r:id="rId16"/>
    <p:sldId id="366" r:id="rId17"/>
    <p:sldId id="363" r:id="rId18"/>
    <p:sldId id="364" r:id="rId19"/>
    <p:sldId id="368" r:id="rId20"/>
    <p:sldId id="369" r:id="rId21"/>
    <p:sldId id="370" r:id="rId22"/>
    <p:sldId id="371" r:id="rId23"/>
    <p:sldId id="365" r:id="rId24"/>
    <p:sldId id="257" r:id="rId25"/>
    <p:sldId id="367" r:id="rId26"/>
    <p:sldId id="372" r:id="rId27"/>
    <p:sldId id="349" r:id="rId28"/>
    <p:sldId id="268" r:id="rId29"/>
    <p:sldId id="347" r:id="rId30"/>
    <p:sldId id="350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393"/>
    <a:srgbClr val="6ECCB1"/>
    <a:srgbClr val="DD4980"/>
    <a:srgbClr val="FF99CC"/>
    <a:srgbClr val="FFD1E8"/>
    <a:srgbClr val="FFB64B"/>
    <a:srgbClr val="FF9900"/>
    <a:srgbClr val="2D7F68"/>
    <a:srgbClr val="A800A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89322" autoAdjust="0"/>
  </p:normalViewPr>
  <p:slideViewPr>
    <p:cSldViewPr snapToGrid="0">
      <p:cViewPr varScale="1">
        <p:scale>
          <a:sx n="88" d="100"/>
          <a:sy n="88" d="100"/>
        </p:scale>
        <p:origin x="600" y="8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xmlns="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589658-67B6-4389-8DF2-858CB486ABF6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1268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F4AD32-8A8B-42E2-BE68-AE1E4A9AA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1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5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22FF3-8521-6462-A960-F25400D4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821106-22E7-06E3-775B-5CF30758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EA8B80-B6BB-E924-62BF-47517394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BADC6F-C35C-2DB9-08CE-2DCCF94A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FDFEB1-DD2D-93CD-D894-3271BF56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91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FF5F14-A696-F92C-480A-BF316FB40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E16073-A1AB-24B9-1404-04F1D2320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2B63E1-6E3F-B5CD-1430-A9004E97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2480E5-2F8A-5AEC-D23B-A085D01D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4B4B61-2C59-609B-1D16-51C4BE72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20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C29726B-0563-8969-F2F4-944300B8E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7103CC61-590A-402E-88FB-20A08E01D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34BD7BD-66B3-0D9E-8DDA-15903AE3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14E60A2-99CE-EA30-5C12-567A24D4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F35B0BC-9CF9-DC30-2101-71877BCEF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092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1E91D42-4A72-2576-8DF6-2A7B203B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0C52C71-D8C1-A06E-9380-E54558A63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DD2A7E9-9906-B188-789B-48BEFBDF1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141DAFB-2F27-DE2A-FEDD-C1168B87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C3CA21B-A6C6-C61D-C2A8-BD4C49B5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960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1996D07-E2C7-8738-E6C3-2650DA8E8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95E9892C-17CA-3100-FDDB-14178C3DB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F023E71-A33C-8FD2-9106-9A56B9DD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039D015-9FAD-48BD-640F-CA84493FC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77BB942-291D-6A98-3D6F-F9B944A4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566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4BD2A98-7B39-4560-354C-CD79E8A8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FAD4F6D-CB6D-510F-6968-00DB616D6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21C8D6F-75A5-164A-CB86-3D70CB81C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4D81ADE-E90C-5D07-BC89-63CB9969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10F790F-ACFA-9104-CB8B-D83F2588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C94F606-80E9-ECF4-A74C-8C5B4E2B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989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EDB3F9C-A932-6999-EB2B-4FBC517C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2F6B8E9-7AF1-1BB9-76D3-DAD6B546C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19555E7-2DB8-9FA3-C17B-52B732A73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C20935FB-F66A-73F3-9187-0B0718103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473D192-1872-3E96-CA9D-52C5ABDBF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E108290F-3DD9-9F13-1940-4037151A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EA1DD596-8CC0-C529-77DA-5D25D3F0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0C006EC0-8247-530D-AAB9-D3AAC977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067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6CA51B3-41E3-45AA-0BB2-1AC6F592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83D192FA-F860-E319-59A4-806ADE003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78982558-C50B-9B14-2B3A-06C36A91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DE110FC6-C910-A450-2E65-58E8B8FF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05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8956441E-8A80-8104-41EA-EB53C770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C397C3FB-CAA3-8D2F-B6BA-2B4C5EEC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85FBAD58-BFF4-8665-218B-601DCB755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31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xmlns="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03066D-50F4-258C-0026-2C4C34FE5781}"/>
              </a:ext>
            </a:extLst>
          </p:cNvPr>
          <p:cNvSpPr/>
          <p:nvPr userDrawn="1"/>
        </p:nvSpPr>
        <p:spPr>
          <a:xfrm>
            <a:off x="356212" y="294701"/>
            <a:ext cx="11479576" cy="6268598"/>
          </a:xfrm>
          <a:prstGeom prst="roundRect">
            <a:avLst>
              <a:gd name="adj" fmla="val 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C8CB54-1A29-4E77-9885-391D5DF4362E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281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16843D1-D0D6-359F-A4C2-B6582884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B84C50F-35E8-9BD4-109D-094E4C422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D7EA46B-A068-A571-E4C6-3647EF45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F2BCFE3-1E7B-1C61-F13F-3627C67E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E04AF7B-E773-4CC3-CB92-76EFDDF4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0439C81-66A2-8E0E-0D38-9F0FFD79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717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FD9203D-BB88-9096-84CB-1C4A477CD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AB93A8A-8E78-972D-4773-AFBC08776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6F57534-8A7D-212B-0950-2536725A1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0885CE0-B778-19B8-87F4-829ADB10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8B1AFBC-8A51-0752-BECC-030B2CF09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5134962-1DAC-8350-6C1A-335876EC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05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F0D156A-9428-7EF8-8B94-537EA7B3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B85B11B-B247-FE42-D65A-5667223D0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16836EF-1DD8-3472-B913-38A2E96D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7530DE3-4791-1CAE-B244-C42EE781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1EE99E-4617-F94C-2369-5D8C52D0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460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81E6B224-D2ED-60D9-C8E8-19F8A81B9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8E774E0-DE58-B124-19FC-DEEAF3094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F96BAE0-8221-D41C-D1BF-335C103A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8C944A8-889D-A770-FBEF-AC15A281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014B667-5E5B-C791-F6AC-2EFEA65D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5865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xmlns="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589658-67B6-4389-8DF2-858CB486ABF6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15887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xmlns="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03066D-50F4-258C-0026-2C4C34FE5781}"/>
              </a:ext>
            </a:extLst>
          </p:cNvPr>
          <p:cNvSpPr/>
          <p:nvPr userDrawn="1"/>
        </p:nvSpPr>
        <p:spPr>
          <a:xfrm>
            <a:off x="356212" y="294701"/>
            <a:ext cx="11479576" cy="6268598"/>
          </a:xfrm>
          <a:prstGeom prst="roundRect">
            <a:avLst>
              <a:gd name="adj" fmla="val 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C8CB54-1A29-4E77-9885-391D5DF4362E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0811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685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5195F-B139-03AE-B927-A45CBAE5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C882DD-4696-C8B8-8845-91D9BDFB6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B61F72-C871-8F32-2BAE-660B00F2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75EB36-70CC-FCE9-6617-C89C2EA2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D8152F-45CC-C9F5-D9A1-F6B15396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7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7FCE07-2B4B-20F3-626C-DDFF4895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F54F5E-5CC7-DB0C-99F3-FFFC58A6A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B51272-1049-7020-DBEE-D4446665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FCCA9B-180F-14D4-B31B-8537CF8B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26065F-3E14-3366-8DF3-2EEF1E12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D30116-6BB6-3D09-A8C9-112623B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92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DC6FC-71B2-035C-86DB-A84A8183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43DF3B-E696-4560-E6C2-25C449D7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4B4975-E5AF-ADD7-9105-D0E73BDE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B92F6B-3328-6E32-FCC0-0109F58C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810EF6B-E450-3676-0896-D60A2C83C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DB6734-3903-495F-7C08-B8A43E30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E21D0AB-4CEC-E917-6133-3CFC5516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9D076B-81F6-2422-A1EA-BBE4DC39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53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0745F3-911B-C4C0-DE2D-2A26B9D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A9731A-7562-6111-D9FE-C648620B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8A647-670B-B1D7-60FC-87B1B6C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125797-3688-63A3-C813-270EEDAA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51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247323-ACC1-48C0-A868-4BD61EBE4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2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D13A8-D4A7-84EE-48B9-BBEC9EE7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92F3C4-8FA4-6B3D-11EF-44DA75E9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015662-4E52-4AEF-A692-1AA1E7623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67524F-49B5-E807-040F-879163CF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A6F212-C088-3011-FC99-C48FB96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5289B8-00D3-9C5C-6BD7-509F4562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87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F4AD32-8A8B-42E2-BE68-AE1E4A9AA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1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00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22FF3-8521-6462-A960-F25400D4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821106-22E7-06E3-775B-5CF30758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EA8B80-B6BB-E924-62BF-47517394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BADC6F-C35C-2DB9-08CE-2DCCF94A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FDFEB1-DD2D-93CD-D894-3271BF56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77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FF5F14-A696-F92C-480A-BF316FB40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E16073-A1AB-24B9-1404-04F1D2320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2B63E1-6E3F-B5CD-1430-A9004E97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2480E5-2F8A-5AEC-D23B-A085D01D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4B4B61-2C59-609B-1D16-51C4BE72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61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2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26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69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5195F-B139-03AE-B927-A45CBAE5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C882DD-4696-C8B8-8845-91D9BDFB6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B61F72-C871-8F32-2BAE-660B00F2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75EB36-70CC-FCE9-6617-C89C2EA2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D8152F-45CC-C9F5-D9A1-F6B15396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66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13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12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83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9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08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10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68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26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7FCE07-2B4B-20F3-626C-DDFF4895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F54F5E-5CC7-DB0C-99F3-FFFC58A6A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B51272-1049-7020-DBEE-D4446665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FCCA9B-180F-14D4-B31B-8537CF8B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26065F-3E14-3366-8DF3-2EEF1E12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D30116-6BB6-3D09-A8C9-112623B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4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DC6FC-71B2-035C-86DB-A84A8183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43DF3B-E696-4560-E6C2-25C449D7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4B4975-E5AF-ADD7-9105-D0E73BDE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B92F6B-3328-6E32-FCC0-0109F58C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810EF6B-E450-3676-0896-D60A2C83C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DB6734-3903-495F-7C08-B8A43E30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E21D0AB-4CEC-E917-6133-3CFC5516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9D076B-81F6-2422-A1EA-BBE4DC39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75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0745F3-911B-C4C0-DE2D-2A26B9D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A9731A-7562-6111-D9FE-C648620B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8A647-670B-B1D7-60FC-87B1B6C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125797-3688-63A3-C813-270EEDAA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4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247323-ACC1-48C0-A868-4BD61EBE4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D13A8-D4A7-84EE-48B9-BBEC9EE7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92F3C4-8FA4-6B3D-11EF-44DA75E9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015662-4E52-4AEF-A692-1AA1E7623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67524F-49B5-E807-040F-879163CF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A6F212-C088-3011-FC99-C48FB96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5289B8-00D3-9C5C-6BD7-509F4562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0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9F54FFE-FB5B-DF6C-DB62-679E557C0E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7797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431B5697-0421-7FF7-19D0-8CD95764AB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76764903-AFAC-5AA3-BCFF-9178964E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A668EE3-572D-0EAD-F453-CDBF45582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140F9B8-4337-4DC3-7A63-6DE5AD840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8239F-0C9E-4726-9059-F27F558A3F42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52FB1C7-37E8-B451-794A-A0BDB3090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319A2F5-6FD9-EE3C-D42E-2A584917D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55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2DE591C-FEBD-9CFC-0E97-40B3C1BCA25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5456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DA3D017-E9A4-9B7D-39AD-C3680347CD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xmlns="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8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1E3D25-7A57-5775-BF3C-8D02ED593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35" y="4181888"/>
            <a:ext cx="6260930" cy="1916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4B4BD5-67A9-AC54-6508-91DF17261709}"/>
              </a:ext>
            </a:extLst>
          </p:cNvPr>
          <p:cNvSpPr/>
          <p:nvPr/>
        </p:nvSpPr>
        <p:spPr>
          <a:xfrm>
            <a:off x="0" y="1457978"/>
            <a:ext cx="12192000" cy="30418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 MỪNG CÁC </a:t>
            </a:r>
            <a:r>
              <a:rPr kumimoji="0" lang="vi-VN" sz="96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96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ĐẾN VỚI TIẾT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3172B53-6318-1D01-8992-D59296DB0030}"/>
              </a:ext>
            </a:extLst>
          </p:cNvPr>
          <p:cNvSpPr/>
          <p:nvPr/>
        </p:nvSpPr>
        <p:spPr>
          <a:xfrm>
            <a:off x="0" y="1457978"/>
            <a:ext cx="12192000" cy="30418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 MỪNG CÁC </a:t>
            </a:r>
            <a:r>
              <a:rPr kumimoji="0" lang="vi-VN" sz="96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96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ĐẾN VỚI TIẾT</a:t>
            </a:r>
          </a:p>
        </p:txBody>
      </p:sp>
    </p:spTree>
    <p:extLst>
      <p:ext uri="{BB962C8B-B14F-4D97-AF65-F5344CB8AC3E}">
        <p14:creationId xmlns:p14="http://schemas.microsoft.com/office/powerpoint/2010/main" val="513252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5BD53D3A-1C8F-2E56-0253-3A2E44EE4BEE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xmlns="" id="{2971CCBB-2E59-43AA-0189-C492EBE0F51D}"/>
              </a:ext>
            </a:extLst>
          </p:cNvPr>
          <p:cNvSpPr txBox="1"/>
          <p:nvPr/>
        </p:nvSpPr>
        <p:spPr>
          <a:xfrm>
            <a:off x="862739" y="512108"/>
            <a:ext cx="9741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Nêu tên một số động vật đẻ con, động vật đẻ trứng </a:t>
            </a:r>
          </a:p>
        </p:txBody>
      </p:sp>
      <p:sp>
        <p:nvSpPr>
          <p:cNvPr id="3" name="Hộp Văn bản 9">
            <a:extLst>
              <a:ext uri="{FF2B5EF4-FFF2-40B4-BE49-F238E27FC236}">
                <a16:creationId xmlns:a16="http://schemas.microsoft.com/office/drawing/2014/main" xmlns="" id="{71C99933-3874-9042-6580-653980F84E46}"/>
              </a:ext>
            </a:extLst>
          </p:cNvPr>
          <p:cNvSpPr txBox="1"/>
          <p:nvPr/>
        </p:nvSpPr>
        <p:spPr>
          <a:xfrm>
            <a:off x="925604" y="512108"/>
            <a:ext cx="96786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Nêu tên một số động vật đẻ con, động vật đẻ trứng </a:t>
            </a:r>
          </a:p>
        </p:txBody>
      </p:sp>
    </p:spTree>
    <p:extLst>
      <p:ext uri="{BB962C8B-B14F-4D97-AF65-F5344CB8AC3E}">
        <p14:creationId xmlns:p14="http://schemas.microsoft.com/office/powerpoint/2010/main" val="60747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D616EA-8F20-E2C2-FD20-1DEDA0A1AB98}"/>
              </a:ext>
            </a:extLst>
          </p:cNvPr>
          <p:cNvSpPr txBox="1"/>
          <p:nvPr/>
        </p:nvSpPr>
        <p:spPr>
          <a:xfrm>
            <a:off x="788276" y="491251"/>
            <a:ext cx="10626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MT"/>
              </a:rPr>
              <a:t>■ Chỉ và nói tên của động vật trong các hình từ 2 đến 9. Động vật nào đẻ trứng? Động vật nào đẻ con?</a:t>
            </a:r>
          </a:p>
          <a:p>
            <a:r>
              <a:rPr lang="en-US" sz="3200">
                <a:latin typeface="ArialMT"/>
              </a:rPr>
              <a:t>■Theo em, động vật có những hình thức sinh sản nào?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Ciel Nabila" pitchFamily="2" charset="0"/>
              <a:cs typeface="Pattaya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3B88D5-84AF-1B3E-D1A7-12265FF47B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0" y="50987"/>
            <a:ext cx="826745" cy="82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75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grpSp>
        <p:nvGrpSpPr>
          <p:cNvPr id="2" name="Nhóm 9">
            <a:extLst>
              <a:ext uri="{FF2B5EF4-FFF2-40B4-BE49-F238E27FC236}">
                <a16:creationId xmlns:a16="http://schemas.microsoft.com/office/drawing/2014/main" xmlns="" id="{5B8CD7FB-5F5B-4065-3AF5-7166A8B4D701}"/>
              </a:ext>
            </a:extLst>
          </p:cNvPr>
          <p:cNvGrpSpPr/>
          <p:nvPr/>
        </p:nvGrpSpPr>
        <p:grpSpPr>
          <a:xfrm>
            <a:off x="3643260" y="-127322"/>
            <a:ext cx="4333579" cy="2940580"/>
            <a:chOff x="-121920" y="4119175"/>
            <a:chExt cx="4603008" cy="3198673"/>
          </a:xfrm>
        </p:grpSpPr>
        <p:sp>
          <p:nvSpPr>
            <p:cNvPr id="7" name="Hộp Văn bản 1">
              <a:extLst>
                <a:ext uri="{FF2B5EF4-FFF2-40B4-BE49-F238E27FC236}">
                  <a16:creationId xmlns:a16="http://schemas.microsoft.com/office/drawing/2014/main" xmlns="" id="{051AEEE7-BDA5-AC99-1C25-C5611BD2A100}"/>
                </a:ext>
              </a:extLst>
            </p:cNvPr>
            <p:cNvSpPr txBox="1"/>
            <p:nvPr/>
          </p:nvSpPr>
          <p:spPr>
            <a:xfrm>
              <a:off x="1199478" y="4642824"/>
              <a:ext cx="221944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508E42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Arial" panose="020B0604020202020204" pitchFamily="34" charset="0"/>
                </a:rPr>
                <a:t>Nhóm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508E42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xmlns="" id="{D15A133A-A158-13F8-DE8C-BB4C9C63DFE6}"/>
                </a:ext>
              </a:extLst>
            </p:cNvPr>
            <p:cNvSpPr/>
            <p:nvPr/>
          </p:nvSpPr>
          <p:spPr>
            <a:xfrm>
              <a:off x="1232128" y="4763184"/>
              <a:ext cx="1980672" cy="1754326"/>
            </a:xfrm>
            <a:prstGeom prst="round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2" name="Hình ảnh 5" descr="Ảnh có chứa bản phác thảo, hình vẽ, phim hoạt hình, hình mẫu&#10;&#10;Mô tả được tạo tự động">
              <a:extLst>
                <a:ext uri="{FF2B5EF4-FFF2-40B4-BE49-F238E27FC236}">
                  <a16:creationId xmlns:a16="http://schemas.microsoft.com/office/drawing/2014/main" xmlns="" id="{FB3C5AC2-D16A-95DB-15D1-10638C4E8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6" b="89984" l="6028" r="93453">
                          <a14:foregroundMark x1="8740" y1="53110" x2="8740" y2="75121"/>
                          <a14:foregroundMark x1="17941" y1="67569" x2="17768" y2="75121"/>
                          <a14:foregroundMark x1="23334" y1="68013" x2="25873" y2="69548"/>
                          <a14:foregroundMark x1="13326" y1="68457" x2="13643" y2="73344"/>
                          <a14:foregroundMark x1="19700" y1="75121" x2="19527" y2="82876"/>
                          <a14:foregroundMark x1="83329" y1="41559" x2="85723" y2="69346"/>
                          <a14:foregroundMark x1="89530" y1="43780" x2="93395" y2="52019"/>
                          <a14:foregroundMark x1="93395" y1="52019" x2="93481" y2="53352"/>
                          <a14:foregroundMark x1="84136" y1="67326" x2="83963" y2="75121"/>
                          <a14:foregroundMark x1="86992" y1="70234" x2="86992" y2="80654"/>
                          <a14:foregroundMark x1="6028" y1="56906" x2="6201" y2="60218"/>
                          <a14:foregroundMark x1="77127" y1="67326" x2="81742" y2="69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0" t="21715"/>
            <a:stretch/>
          </p:blipFill>
          <p:spPr>
            <a:xfrm>
              <a:off x="2927390" y="4275504"/>
              <a:ext cx="1553698" cy="3042344"/>
            </a:xfrm>
            <a:prstGeom prst="rect">
              <a:avLst/>
            </a:prstGeom>
          </p:spPr>
        </p:pic>
        <p:pic>
          <p:nvPicPr>
            <p:cNvPr id="14" name="Hình ảnh 4" descr="Ảnh có chứa bản phác thảo, hình vẽ, phim hoạt hình, hình mẫu&#10;&#10;Mô tả được tạo tự động">
              <a:extLst>
                <a:ext uri="{FF2B5EF4-FFF2-40B4-BE49-F238E27FC236}">
                  <a16:creationId xmlns:a16="http://schemas.microsoft.com/office/drawing/2014/main" xmlns="" id="{2D5125F7-1823-7C22-82A0-C804199D2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6" b="89984" l="6028" r="93453">
                          <a14:foregroundMark x1="8740" y1="53110" x2="8740" y2="75121"/>
                          <a14:foregroundMark x1="17941" y1="67569" x2="17768" y2="75121"/>
                          <a14:foregroundMark x1="23334" y1="68013" x2="25873" y2="69548"/>
                          <a14:foregroundMark x1="13326" y1="68457" x2="13643" y2="73344"/>
                          <a14:foregroundMark x1="19700" y1="75121" x2="19527" y2="82876"/>
                          <a14:foregroundMark x1="83329" y1="41559" x2="85723" y2="69346"/>
                          <a14:foregroundMark x1="89530" y1="43780" x2="93395" y2="52019"/>
                          <a14:foregroundMark x1="93395" y1="52019" x2="93481" y2="53352"/>
                          <a14:foregroundMark x1="84136" y1="67326" x2="83963" y2="75121"/>
                          <a14:foregroundMark x1="86992" y1="70234" x2="86992" y2="80654"/>
                          <a14:foregroundMark x1="6028" y1="56906" x2="6201" y2="60218"/>
                          <a14:foregroundMark x1="77127" y1="67326" x2="81742" y2="69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15" r="63082"/>
            <a:stretch/>
          </p:blipFill>
          <p:spPr>
            <a:xfrm>
              <a:off x="-121920" y="4119175"/>
              <a:ext cx="1980672" cy="3042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828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39DAC481-DB6F-A003-A620-2B94EB7F21BA}"/>
              </a:ext>
            </a:extLst>
          </p:cNvPr>
          <p:cNvSpPr/>
          <p:nvPr/>
        </p:nvSpPr>
        <p:spPr>
          <a:xfrm>
            <a:off x="3254643" y="602710"/>
            <a:ext cx="5443392" cy="2826290"/>
          </a:xfrm>
          <a:prstGeom prst="cloud">
            <a:avLst/>
          </a:prstGeom>
          <a:solidFill>
            <a:srgbClr val="FDC7DC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trước lớp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" name="Picture 2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:a16="http://schemas.microsoft.com/office/drawing/2014/main" xmlns="" id="{25B38CA9-E842-B990-23E8-0F77D686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826" y="1142021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xmlns="" id="{FB08C876-03A3-30A7-FF18-873F56AF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8" y="1142021"/>
            <a:ext cx="5521704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835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pic>
        <p:nvPicPr>
          <p:cNvPr id="2" name="Hình ảnh 8" descr="Ảnh có chứa Tác phẩm nghệ thuật của trẻ co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66457E80-A8F9-104E-DEDB-3F14783892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40" y="-534842"/>
            <a:ext cx="5034424" cy="3222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D616EA-8F20-E2C2-FD20-1DEDA0A1AB98}"/>
              </a:ext>
            </a:extLst>
          </p:cNvPr>
          <p:cNvSpPr txBox="1"/>
          <p:nvPr/>
        </p:nvSpPr>
        <p:spPr>
          <a:xfrm>
            <a:off x="4538802" y="1027446"/>
            <a:ext cx="361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Động vật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</a:rPr>
              <a:t>đẻ trứng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3060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pic>
        <p:nvPicPr>
          <p:cNvPr id="2" name="Hình ảnh 8" descr="Ảnh có chứa Tác phẩm nghệ thuật của trẻ co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66457E80-A8F9-104E-DEDB-3F14783892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40" y="-534842"/>
            <a:ext cx="5034424" cy="3222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D616EA-8F20-E2C2-FD20-1DEDA0A1AB98}"/>
              </a:ext>
            </a:extLst>
          </p:cNvPr>
          <p:cNvSpPr txBox="1"/>
          <p:nvPr/>
        </p:nvSpPr>
        <p:spPr>
          <a:xfrm>
            <a:off x="4538802" y="1027446"/>
            <a:ext cx="361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Động vật đẻ con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0914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8776 -0.201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14219 -0.19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469D9E-925D-BCF1-1B11-037A11A3E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9581" y="267791"/>
            <a:ext cx="8501575" cy="3944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C71BB4-65CA-A526-9229-937B1D0BEEAA}"/>
              </a:ext>
            </a:extLst>
          </p:cNvPr>
          <p:cNvSpPr txBox="1"/>
          <p:nvPr/>
        </p:nvSpPr>
        <p:spPr>
          <a:xfrm>
            <a:off x="3931425" y="1341106"/>
            <a:ext cx="7097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Nabila" pitchFamily="2" charset="0"/>
                <a:ea typeface="+mn-ea"/>
                <a:cs typeface="Pattaya" panose="00000500000000000000" pitchFamily="2" charset="-34"/>
              </a:rPr>
              <a:t>Theo em, động vật có những hình thức sinh sản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C752DA-5254-A925-F6B3-CFEDEC1B4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3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AD21225-9EA2-63D8-07BF-3261A8BA1264}"/>
              </a:ext>
            </a:extLst>
          </p:cNvPr>
          <p:cNvCxnSpPr>
            <a:cxnSpLocks/>
          </p:cNvCxnSpPr>
          <p:nvPr/>
        </p:nvCxnSpPr>
        <p:spPr>
          <a:xfrm>
            <a:off x="6095999" y="237281"/>
            <a:ext cx="0" cy="6383438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0AAE9FA-61CD-B007-45A6-188974B282D0}"/>
              </a:ext>
            </a:extLst>
          </p:cNvPr>
          <p:cNvSpPr/>
          <p:nvPr/>
        </p:nvSpPr>
        <p:spPr>
          <a:xfrm>
            <a:off x="1382940" y="570078"/>
            <a:ext cx="3616068" cy="1026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 vật đẻ trứng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88A51A11-7B50-CABC-ADD9-8C06AAE09004}"/>
              </a:ext>
            </a:extLst>
          </p:cNvPr>
          <p:cNvSpPr/>
          <p:nvPr/>
        </p:nvSpPr>
        <p:spPr>
          <a:xfrm>
            <a:off x="7142936" y="570078"/>
            <a:ext cx="3616068" cy="1026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 vật đẻ 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26D337-8BDC-E1A0-83C3-EDA0CE64E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8" y="1832624"/>
            <a:ext cx="2215543" cy="1464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F1874D-B9E9-3C1E-DE07-F100C0D06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06" y="1814365"/>
            <a:ext cx="2278298" cy="1500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027431-4D44-DF34-2322-9E293A6D9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8" y="4865407"/>
            <a:ext cx="2223820" cy="1491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C2D5E5-65F4-7471-8285-3BB8277DB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743" y="4934371"/>
            <a:ext cx="2342475" cy="149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8867F5-FC90-AEF4-C4DD-CEFC087AD1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1" y="3305255"/>
            <a:ext cx="2169595" cy="1483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2665BD-1920-2F75-E96A-8D295D167B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81" y="3284852"/>
            <a:ext cx="2215526" cy="1524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FAF9CB-BF27-B384-BAEC-D1D7161449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49" y="2201034"/>
            <a:ext cx="2319919" cy="1478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3F51388-4783-1E36-2E7F-3F7B5084EF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49" y="4011941"/>
            <a:ext cx="2263827" cy="14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8562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5">
            <a:extLst>
              <a:ext uri="{FF2B5EF4-FFF2-40B4-BE49-F238E27FC236}">
                <a16:creationId xmlns:a16="http://schemas.microsoft.com/office/drawing/2014/main" xmlns="" id="{7ABBD2D9-DA23-D80E-ECCA-B2E48DA1AD77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9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7DDB5347-7665-2F82-E325-8955C3E57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xmlns="" id="{445889DA-81AE-B04A-7C38-22B62E75975A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组合 19">
            <a:extLst>
              <a:ext uri="{FF2B5EF4-FFF2-40B4-BE49-F238E27FC236}">
                <a16:creationId xmlns:a16="http://schemas.microsoft.com/office/drawing/2014/main" xmlns="" id="{1BA4A136-9821-9C33-1451-D7BEBD152BF7}"/>
              </a:ext>
            </a:extLst>
          </p:cNvPr>
          <p:cNvGrpSpPr/>
          <p:nvPr/>
        </p:nvGrpSpPr>
        <p:grpSpPr>
          <a:xfrm flipV="1">
            <a:off x="3538140" y="176063"/>
            <a:ext cx="8031560" cy="6505874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xmlns="" id="{3B2CA8F4-E025-ED14-5F4A-61A7FCA69EE6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xmlns="" id="{E675603F-F497-FB9B-0BD0-EAF0C9196C8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3A2F59-C5BA-FB5E-898D-6745442D96AB}"/>
              </a:ext>
            </a:extLst>
          </p:cNvPr>
          <p:cNvSpPr txBox="1"/>
          <p:nvPr/>
        </p:nvSpPr>
        <p:spPr>
          <a:xfrm>
            <a:off x="4556234" y="1764215"/>
            <a:ext cx="59120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4130" algn="ctr"/>
            <a:r>
              <a:rPr lang="en-US" sz="5400" b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vi-VN" sz="5400" b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ộng vật có những hình thức sinh sản </a:t>
            </a:r>
            <a:r>
              <a:rPr lang="en-US" sz="5400" b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 </a:t>
            </a:r>
            <a:r>
              <a:rPr lang="en-US" sz="5400" b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đẻ trứng và đẻ con</a:t>
            </a:r>
            <a:endParaRPr lang="vi-VN" sz="5400" b="1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B6E7F0-DECF-584B-BC18-36A79F598EF2}"/>
              </a:ext>
            </a:extLst>
          </p:cNvPr>
          <p:cNvSpPr txBox="1"/>
          <p:nvPr/>
        </p:nvSpPr>
        <p:spPr>
          <a:xfrm>
            <a:off x="5889131" y="244472"/>
            <a:ext cx="71814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8800" b="1">
                <a:ln w="28575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Kết luận</a:t>
            </a:r>
            <a:endParaRPr lang="en-US" sz="8800" b="1" dirty="0">
              <a:ln w="28575">
                <a:solidFill>
                  <a:sysClr val="windowText" lastClr="0000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7775D9-01F6-CB27-9CDC-B51D3D96BC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890888" y="1695806"/>
            <a:ext cx="7229170" cy="5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974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5BD53D3A-1C8F-2E56-0253-3A2E44EE4BEE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E3BE14A8-254F-39A6-338A-34E93851D29D}"/>
              </a:ext>
            </a:extLst>
          </p:cNvPr>
          <p:cNvSpPr txBox="1"/>
          <p:nvPr/>
        </p:nvSpPr>
        <p:spPr>
          <a:xfrm>
            <a:off x="1193814" y="552214"/>
            <a:ext cx="9741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Phân loại được động vật đẻ trứng, động vật đẻ con </a:t>
            </a:r>
          </a:p>
        </p:txBody>
      </p:sp>
      <p:sp>
        <p:nvSpPr>
          <p:cNvPr id="4" name="Hộp Văn bản 9">
            <a:extLst>
              <a:ext uri="{FF2B5EF4-FFF2-40B4-BE49-F238E27FC236}">
                <a16:creationId xmlns:a16="http://schemas.microsoft.com/office/drawing/2014/main" xmlns="" id="{4053D31C-848F-DC28-E5E1-F5FC92515640}"/>
              </a:ext>
            </a:extLst>
          </p:cNvPr>
          <p:cNvSpPr txBox="1"/>
          <p:nvPr/>
        </p:nvSpPr>
        <p:spPr>
          <a:xfrm>
            <a:off x="1256678" y="598380"/>
            <a:ext cx="96786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vi-VN" sz="600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Phân loại được động vật đẻ trứng, động vật đẻ con </a:t>
            </a:r>
          </a:p>
        </p:txBody>
      </p:sp>
    </p:spTree>
    <p:extLst>
      <p:ext uri="{BB962C8B-B14F-4D97-AF65-F5344CB8AC3E}">
        <p14:creationId xmlns:p14="http://schemas.microsoft.com/office/powerpoint/2010/main" val="2017190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6A1CD79-D034-6641-D493-F7FE013ADEBC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45D8A0-078E-665F-9C55-9508488CD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07" y="1303352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573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469D9E-925D-BCF1-1B11-037A11A3E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9581" y="267791"/>
            <a:ext cx="8501575" cy="3944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C71BB4-65CA-A526-9229-937B1D0BEEAA}"/>
              </a:ext>
            </a:extLst>
          </p:cNvPr>
          <p:cNvSpPr txBox="1"/>
          <p:nvPr/>
        </p:nvSpPr>
        <p:spPr>
          <a:xfrm>
            <a:off x="3931425" y="962734"/>
            <a:ext cx="7097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vi-VN" sz="4000">
                <a:solidFill>
                  <a:srgbClr val="C00000"/>
                </a:solidFill>
                <a:latin typeface="iCiel Nabila" pitchFamily="2" charset="0"/>
                <a:cs typeface="Pattaya" panose="00000500000000000000" pitchFamily="2" charset="-34"/>
              </a:rPr>
              <a:t> Kể tên một số động vật mà em biết và sắp xếp vào hai nhóm: động vật đẻ trứng, động vật đẻ con. 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C752DA-5254-A925-F6B3-CFEDEC1B4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9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jumping in the air&#10;&#10;Description automatically generated">
            <a:extLst>
              <a:ext uri="{FF2B5EF4-FFF2-40B4-BE49-F238E27FC236}">
                <a16:creationId xmlns:a16="http://schemas.microsoft.com/office/drawing/2014/main" xmlns="" id="{C5099F39-2022-BAF9-0BB8-10A1D03757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" b="1326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04EE23-7CA8-E618-01A5-DBF055EFD505}"/>
              </a:ext>
            </a:extLst>
          </p:cNvPr>
          <p:cNvSpPr txBox="1"/>
          <p:nvPr/>
        </p:nvSpPr>
        <p:spPr>
          <a:xfrm>
            <a:off x="1848683" y="1846946"/>
            <a:ext cx="8494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Trò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chơi: Truyền hoa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51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0AAE9FA-61CD-B007-45A6-188974B282D0}"/>
              </a:ext>
            </a:extLst>
          </p:cNvPr>
          <p:cNvSpPr/>
          <p:nvPr/>
        </p:nvSpPr>
        <p:spPr>
          <a:xfrm>
            <a:off x="4449098" y="468250"/>
            <a:ext cx="3616068" cy="1026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</a:rPr>
              <a:t>Động vật đẻ trứng</a:t>
            </a:r>
            <a:endParaRPr lang="en-US" sz="3200" b="1" dirty="0" err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DE710DB-7B35-D134-8490-FC4E2E668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1" y="2044864"/>
            <a:ext cx="6799481" cy="38247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5BB76FC-EEF1-3BBD-6AEE-521752A44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14" y="2365228"/>
            <a:ext cx="5465380" cy="3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1847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88A51A11-7B50-CABC-ADD9-8C06AAE09004}"/>
              </a:ext>
            </a:extLst>
          </p:cNvPr>
          <p:cNvSpPr/>
          <p:nvPr/>
        </p:nvSpPr>
        <p:spPr>
          <a:xfrm>
            <a:off x="4045502" y="471182"/>
            <a:ext cx="3506181" cy="6004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 vật đẻ con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DBEC63-EABD-6D42-C1FE-D2E6B7574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94" y="1071656"/>
            <a:ext cx="9443166" cy="53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2572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phim hoạt hình, minh họa&#10;&#10;Mô tả được tạo tự động với mức tin cậy trung bình">
            <a:extLst>
              <a:ext uri="{FF2B5EF4-FFF2-40B4-BE49-F238E27FC236}">
                <a16:creationId xmlns:a16="http://schemas.microsoft.com/office/drawing/2014/main" xmlns="" id="{8A10BEF2-1BE1-1A93-E590-6ED6FA7AB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5"/>
          <a:stretch/>
        </p:blipFill>
        <p:spPr>
          <a:xfrm>
            <a:off x="-112371" y="0"/>
            <a:ext cx="12304371" cy="68580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E82E95B-DBC2-A55F-E36A-1AA48968FB71}"/>
              </a:ext>
            </a:extLst>
          </p:cNvPr>
          <p:cNvSpPr txBox="1"/>
          <p:nvPr/>
        </p:nvSpPr>
        <p:spPr>
          <a:xfrm>
            <a:off x="2428754" y="1759245"/>
            <a:ext cx="733449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2000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Hoạt động tiếp nối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2000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sau bài học</a:t>
            </a:r>
            <a:endParaRPr kumimoji="0" lang="vi-VN" sz="6000" b="0" i="0" u="none" strike="noStrike" kern="1200" cap="none" spc="0" normalizeH="0" baseline="0" noProof="0" dirty="0">
              <a:ln w="20002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5A7ABCB-5319-466E-77A3-92AE5B374CEF}"/>
              </a:ext>
            </a:extLst>
          </p:cNvPr>
          <p:cNvSpPr txBox="1"/>
          <p:nvPr/>
        </p:nvSpPr>
        <p:spPr>
          <a:xfrm>
            <a:off x="2428754" y="1759245"/>
            <a:ext cx="733449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Hoạt động tiếp nối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sau bài học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8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thực vật, bức vẽ, màu xanh lá cây, hình vẽ&#10;&#10;Mô tả được tạo tự động">
            <a:extLst>
              <a:ext uri="{FF2B5EF4-FFF2-40B4-BE49-F238E27FC236}">
                <a16:creationId xmlns:a16="http://schemas.microsoft.com/office/drawing/2014/main" xmlns="" id="{35D3FFBB-21F8-4654-FCEB-E77B6FD66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3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37E10AC4-6E5E-03AB-4FBB-4E857936C033}"/>
              </a:ext>
            </a:extLst>
          </p:cNvPr>
          <p:cNvSpPr/>
          <p:nvPr/>
        </p:nvSpPr>
        <p:spPr>
          <a:xfrm>
            <a:off x="414373" y="1465265"/>
            <a:ext cx="11363253" cy="1857800"/>
          </a:xfrm>
          <a:custGeom>
            <a:avLst/>
            <a:gdLst>
              <a:gd name="connsiteX0" fmla="*/ 0 w 11363253"/>
              <a:gd name="connsiteY0" fmla="*/ 612981 h 1857800"/>
              <a:gd name="connsiteX1" fmla="*/ 612981 w 11363253"/>
              <a:gd name="connsiteY1" fmla="*/ 0 h 1857800"/>
              <a:gd name="connsiteX2" fmla="*/ 10750272 w 11363253"/>
              <a:gd name="connsiteY2" fmla="*/ 0 h 1857800"/>
              <a:gd name="connsiteX3" fmla="*/ 11363253 w 11363253"/>
              <a:gd name="connsiteY3" fmla="*/ 612981 h 1857800"/>
              <a:gd name="connsiteX4" fmla="*/ 11363253 w 11363253"/>
              <a:gd name="connsiteY4" fmla="*/ 1244819 h 1857800"/>
              <a:gd name="connsiteX5" fmla="*/ 10750272 w 11363253"/>
              <a:gd name="connsiteY5" fmla="*/ 1857800 h 1857800"/>
              <a:gd name="connsiteX6" fmla="*/ 612981 w 11363253"/>
              <a:gd name="connsiteY6" fmla="*/ 1857800 h 1857800"/>
              <a:gd name="connsiteX7" fmla="*/ 0 w 11363253"/>
              <a:gd name="connsiteY7" fmla="*/ 1244819 h 1857800"/>
              <a:gd name="connsiteX8" fmla="*/ 0 w 11363253"/>
              <a:gd name="connsiteY8" fmla="*/ 612981 h 18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63253" h="1857800" fill="none" extrusionOk="0">
                <a:moveTo>
                  <a:pt x="0" y="612981"/>
                </a:moveTo>
                <a:cubicBezTo>
                  <a:pt x="-22827" y="270749"/>
                  <a:pt x="292466" y="14741"/>
                  <a:pt x="612981" y="0"/>
                </a:cubicBezTo>
                <a:cubicBezTo>
                  <a:pt x="5636673" y="130954"/>
                  <a:pt x="9324135" y="43574"/>
                  <a:pt x="10750272" y="0"/>
                </a:cubicBezTo>
                <a:cubicBezTo>
                  <a:pt x="11091675" y="4410"/>
                  <a:pt x="11368326" y="280655"/>
                  <a:pt x="11363253" y="612981"/>
                </a:cubicBezTo>
                <a:cubicBezTo>
                  <a:pt x="11390186" y="682709"/>
                  <a:pt x="11322089" y="966710"/>
                  <a:pt x="11363253" y="1244819"/>
                </a:cubicBezTo>
                <a:cubicBezTo>
                  <a:pt x="11304442" y="1593017"/>
                  <a:pt x="11035955" y="1821329"/>
                  <a:pt x="10750272" y="1857800"/>
                </a:cubicBezTo>
                <a:cubicBezTo>
                  <a:pt x="6875969" y="2012997"/>
                  <a:pt x="5305521" y="2020820"/>
                  <a:pt x="612981" y="1857800"/>
                </a:cubicBezTo>
                <a:cubicBezTo>
                  <a:pt x="275325" y="1845841"/>
                  <a:pt x="-32311" y="1602226"/>
                  <a:pt x="0" y="1244819"/>
                </a:cubicBezTo>
                <a:cubicBezTo>
                  <a:pt x="36579" y="984823"/>
                  <a:pt x="24481" y="817306"/>
                  <a:pt x="0" y="612981"/>
                </a:cubicBezTo>
                <a:close/>
              </a:path>
              <a:path w="11363253" h="1857800" stroke="0" extrusionOk="0">
                <a:moveTo>
                  <a:pt x="0" y="612981"/>
                </a:moveTo>
                <a:cubicBezTo>
                  <a:pt x="-54209" y="241004"/>
                  <a:pt x="229735" y="16779"/>
                  <a:pt x="612981" y="0"/>
                </a:cubicBezTo>
                <a:cubicBezTo>
                  <a:pt x="4419485" y="132882"/>
                  <a:pt x="7215341" y="-84951"/>
                  <a:pt x="10750272" y="0"/>
                </a:cubicBezTo>
                <a:cubicBezTo>
                  <a:pt x="11081559" y="7083"/>
                  <a:pt x="11352160" y="335753"/>
                  <a:pt x="11363253" y="612981"/>
                </a:cubicBezTo>
                <a:cubicBezTo>
                  <a:pt x="11307274" y="817550"/>
                  <a:pt x="11345542" y="1158653"/>
                  <a:pt x="11363253" y="1244819"/>
                </a:cubicBezTo>
                <a:cubicBezTo>
                  <a:pt x="11409040" y="1588791"/>
                  <a:pt x="11097093" y="1840758"/>
                  <a:pt x="10750272" y="1857800"/>
                </a:cubicBezTo>
                <a:cubicBezTo>
                  <a:pt x="6671058" y="1945439"/>
                  <a:pt x="4249598" y="1785121"/>
                  <a:pt x="612981" y="1857800"/>
                </a:cubicBezTo>
                <a:cubicBezTo>
                  <a:pt x="273207" y="1846036"/>
                  <a:pt x="-17325" y="1607435"/>
                  <a:pt x="0" y="1244819"/>
                </a:cubicBezTo>
                <a:cubicBezTo>
                  <a:pt x="-46385" y="1025226"/>
                  <a:pt x="-18945" y="898232"/>
                  <a:pt x="0" y="61298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329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ED25CEE-DF12-53F4-FDDF-AFD2B913CA7C}"/>
              </a:ext>
            </a:extLst>
          </p:cNvPr>
          <p:cNvSpPr txBox="1"/>
          <p:nvPr/>
        </p:nvSpPr>
        <p:spPr>
          <a:xfrm>
            <a:off x="576321" y="1978497"/>
            <a:ext cx="110393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tìm hiểu thêm ảnh hoặc video những con vật đẻ con, đẻ trứng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660FEE83-8AED-9C65-D76E-40DACC554756}"/>
              </a:ext>
            </a:extLst>
          </p:cNvPr>
          <p:cNvGrpSpPr/>
          <p:nvPr/>
        </p:nvGrpSpPr>
        <p:grpSpPr>
          <a:xfrm>
            <a:off x="4216203" y="-246252"/>
            <a:ext cx="3353639" cy="2406552"/>
            <a:chOff x="5651267" y="1465514"/>
            <a:chExt cx="5931541" cy="3926745"/>
          </a:xfrm>
        </p:grpSpPr>
        <p:pic>
          <p:nvPicPr>
            <p:cNvPr id="12" name="Hình ảnh 11" descr="Ảnh có chứa Phim hoạt hình, Hoạt hình, phim hoạt hình, hình mẫu&#10;&#10;Mô tả được tạo tự động">
              <a:extLst>
                <a:ext uri="{FF2B5EF4-FFF2-40B4-BE49-F238E27FC236}">
                  <a16:creationId xmlns:a16="http://schemas.microsoft.com/office/drawing/2014/main" xmlns="" id="{0FF66F20-2A86-3F8C-4FEC-932EFBCB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267" y="1465514"/>
              <a:ext cx="5931541" cy="3926745"/>
            </a:xfrm>
            <a:prstGeom prst="rect">
              <a:avLst/>
            </a:prstGeom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91EB4BE1-5857-0CE6-604E-D61BF44D59A2}"/>
                </a:ext>
              </a:extLst>
            </p:cNvPr>
            <p:cNvSpPr txBox="1"/>
            <p:nvPr/>
          </p:nvSpPr>
          <p:spPr>
            <a:xfrm>
              <a:off x="6701760" y="3314637"/>
              <a:ext cx="4548554" cy="1355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Mother" panose="02040603050506020204" pitchFamily="18" charset="0"/>
                  <a:ea typeface="+mn-ea"/>
                  <a:cs typeface="Arial" panose="020B0604020202020204" pitchFamily="34" charset="0"/>
                </a:rPr>
                <a:t>Về nhà</a:t>
              </a:r>
              <a:endParaRPr kumimoji="0" lang="sv-SE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xmlns="" id="{41A2EECE-DBD9-03E4-898E-E2741F1835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7" t="10501" r="52381" b="47011"/>
          <a:stretch/>
        </p:blipFill>
        <p:spPr>
          <a:xfrm>
            <a:off x="178930" y="7716082"/>
            <a:ext cx="2333940" cy="2679184"/>
          </a:xfrm>
          <a:prstGeom prst="rect">
            <a:avLst/>
          </a:prstGeom>
        </p:spPr>
      </p:pic>
      <p:pic>
        <p:nvPicPr>
          <p:cNvPr id="10" name="Hình ảnh 9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xmlns="" id="{2979D24D-E057-AE95-9FE9-F76BF934CB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4" r="3951" b="44064"/>
          <a:stretch/>
        </p:blipFill>
        <p:spPr>
          <a:xfrm>
            <a:off x="3488229" y="7310565"/>
            <a:ext cx="2607771" cy="3217588"/>
          </a:xfrm>
          <a:prstGeom prst="rect">
            <a:avLst/>
          </a:prstGeom>
        </p:spPr>
      </p:pic>
      <p:pic>
        <p:nvPicPr>
          <p:cNvPr id="14" name="Hình ảnh 13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xmlns="" id="{903CFFCD-9C05-90F6-9C00-A0DA072039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2322"/>
          <a:stretch/>
        </p:blipFill>
        <p:spPr>
          <a:xfrm>
            <a:off x="9560550" y="7694171"/>
            <a:ext cx="2842143" cy="3005480"/>
          </a:xfrm>
          <a:prstGeom prst="rect">
            <a:avLst/>
          </a:prstGeom>
        </p:spPr>
      </p:pic>
      <p:pic>
        <p:nvPicPr>
          <p:cNvPr id="15" name="Hình ảnh 14" descr="Ảnh có chứa Tượng động vật, hình mẫu, đồ chơi, Phim hoạt hình&#10;&#10;Mô tả được tạo tự động">
            <a:extLst>
              <a:ext uri="{FF2B5EF4-FFF2-40B4-BE49-F238E27FC236}">
                <a16:creationId xmlns:a16="http://schemas.microsoft.com/office/drawing/2014/main" xmlns="" id="{76156A0A-58D2-D2C3-51B7-F66BE00895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3650" l="10000" r="90750">
                        <a14:foregroundMark x1="71750" y1="65150" x2="71900" y2="86100"/>
                        <a14:foregroundMark x1="71800" y1="6900" x2="70150" y2="14600"/>
                        <a14:foregroundMark x1="67250" y1="5400" x2="67550" y2="9500"/>
                        <a14:foregroundMark x1="90550" y1="19500" x2="90750" y2="21750"/>
                        <a14:foregroundMark x1="78050" y1="63050" x2="85250" y2="84950"/>
                        <a14:foregroundMark x1="63900" y1="77750" x2="65750" y2="87350"/>
                        <a14:foregroundMark x1="65750" y1="87350" x2="70300" y2="92650"/>
                        <a14:foregroundMark x1="69500" y1="88950" x2="76050" y2="91400"/>
                        <a14:foregroundMark x1="76050" y1="91400" x2="81900" y2="88100"/>
                        <a14:foregroundMark x1="81900" y1="88100" x2="75250" y2="82850"/>
                        <a14:foregroundMark x1="75250" y1="82850" x2="72150" y2="83600"/>
                        <a14:foregroundMark x1="63100" y1="90250" x2="81750" y2="93200"/>
                        <a14:foregroundMark x1="81750" y1="93200" x2="85250" y2="93200"/>
                        <a14:foregroundMark x1="59350" y1="58500" x2="65250" y2="60950"/>
                        <a14:foregroundMark x1="86050" y1="58250" x2="77500" y2="62000"/>
                        <a14:foregroundMark x1="62500" y1="57550" x2="65800" y2="59400"/>
                        <a14:foregroundMark x1="59350" y1="57300" x2="61450" y2="57700"/>
                        <a14:foregroundMark x1="86600" y1="57550" x2="81600" y2="59550"/>
                        <a14:foregroundMark x1="82900" y1="58100" x2="82000" y2="58350"/>
                        <a14:foregroundMark x1="83300" y1="57300" x2="86750" y2="58600"/>
                        <a14:foregroundMark x1="84350" y1="57150" x2="86900" y2="57050"/>
                        <a14:foregroundMark x1="23650" y1="18700" x2="23900" y2="26650"/>
                        <a14:foregroundMark x1="23900" y1="26650" x2="29450" y2="41050"/>
                        <a14:foregroundMark x1="29450" y1="41050" x2="32800" y2="35400"/>
                        <a14:foregroundMark x1="32800" y1="35400" x2="28600" y2="21250"/>
                        <a14:foregroundMark x1="28600" y1="21250" x2="24450" y2="17900"/>
                        <a14:foregroundMark x1="18650" y1="15800" x2="20100" y2="18300"/>
                        <a14:foregroundMark x1="39050" y1="15400" x2="38550" y2="17800"/>
                        <a14:foregroundMark x1="21000" y1="57700" x2="24850" y2="63500"/>
                        <a14:foregroundMark x1="43300" y1="61400" x2="36600" y2="65200"/>
                        <a14:foregroundMark x1="36600" y1="65200" x2="30950" y2="71850"/>
                        <a14:foregroundMark x1="30950" y1="71850" x2="30650" y2="73250"/>
                        <a14:foregroundMark x1="24300" y1="59550" x2="27700" y2="68300"/>
                        <a14:foregroundMark x1="27700" y1="68300" x2="37150" y2="70400"/>
                        <a14:foregroundMark x1="37150" y1="70400" x2="32000" y2="62800"/>
                        <a14:foregroundMark x1="32000" y1="62800" x2="25550" y2="66050"/>
                        <a14:foregroundMark x1="25550" y1="66050" x2="25100" y2="68350"/>
                        <a14:foregroundMark x1="81200" y1="67550" x2="83450" y2="71000"/>
                        <a14:foregroundMark x1="39850" y1="16600" x2="38400" y2="18450"/>
                        <a14:foregroundMark x1="27350" y1="72200" x2="29650" y2="85900"/>
                        <a14:foregroundMark x1="29650" y1="85900" x2="30000" y2="86400"/>
                        <a14:foregroundMark x1="35900" y1="74550" x2="35100" y2="89200"/>
                        <a14:foregroundMark x1="35100" y1="89200" x2="35100" y2="89200"/>
                        <a14:foregroundMark x1="25750" y1="79950" x2="21300" y2="90100"/>
                        <a14:foregroundMark x1="44450" y1="67850" x2="45200" y2="77050"/>
                        <a14:foregroundMark x1="45200" y1="77050" x2="41450" y2="81000"/>
                        <a14:foregroundMark x1="41450" y1="81000" x2="41450" y2="81000"/>
                        <a14:foregroundMark x1="40800" y1="89950" x2="40800" y2="92450"/>
                        <a14:foregroundMark x1="36550" y1="92850" x2="40400" y2="93150"/>
                        <a14:foregroundMark x1="37350" y1="93650" x2="40800" y2="93250"/>
                        <a14:foregroundMark x1="38250" y1="28050" x2="36950" y2="32800"/>
                        <a14:foregroundMark x1="39050" y1="26750" x2="37600" y2="33200"/>
                        <a14:foregroundMark x1="37600" y1="33200" x2="36300" y2="34400"/>
                        <a14:foregroundMark x1="18500" y1="67200" x2="17700" y2="7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22" r="47794"/>
          <a:stretch/>
        </p:blipFill>
        <p:spPr>
          <a:xfrm>
            <a:off x="5932519" y="7694171"/>
            <a:ext cx="3293964" cy="300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04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0.04297 -0.5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-2655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4166 -0.51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25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01914 -0.5090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25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01237 -0.53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687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bầu trời, cây cối, Hoạt hình, Phim hoạt hình&#10;&#10;Mô tả được tạo tự động">
            <a:extLst>
              <a:ext uri="{FF2B5EF4-FFF2-40B4-BE49-F238E27FC236}">
                <a16:creationId xmlns:a16="http://schemas.microsoft.com/office/drawing/2014/main" xmlns="" id="{3314F62A-C3F9-B7C6-3B38-9B7ABF091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" y="-100744"/>
            <a:ext cx="12192000" cy="6958743"/>
          </a:xfrm>
          <a:prstGeom prst="rect">
            <a:avLst/>
          </a:prstGeom>
        </p:spPr>
      </p:pic>
      <p:pic>
        <p:nvPicPr>
          <p:cNvPr id="2050" name="Picture 2" descr="Pin on projetos">
            <a:extLst>
              <a:ext uri="{FF2B5EF4-FFF2-40B4-BE49-F238E27FC236}">
                <a16:creationId xmlns:a16="http://schemas.microsoft.com/office/drawing/2014/main" xmlns="" id="{7C93ED3D-204C-E797-8AB8-9D48D1909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89617" l="5911" r="92492">
                        <a14:foregroundMark x1="17891" y1="34026" x2="20927" y2="42332"/>
                        <a14:foregroundMark x1="29233" y1="27955" x2="39617" y2="36901"/>
                        <a14:foregroundMark x1="71406" y1="26518" x2="70128" y2="35623"/>
                        <a14:foregroundMark x1="21725" y1="35304" x2="22524" y2="42812"/>
                        <a14:foregroundMark x1="11502" y1="54153" x2="22684" y2="65176"/>
                        <a14:foregroundMark x1="6070" y1="52875" x2="11182" y2="57827"/>
                        <a14:foregroundMark x1="90415" y1="47604" x2="84345" y2="55591"/>
                        <a14:foregroundMark x1="92492" y1="45048" x2="87220" y2="48722"/>
                        <a14:foregroundMark x1="30192" y1="88658" x2="30990" y2="89457"/>
                        <a14:foregroundMark x1="91693" y1="88498" x2="91693" y2="88498"/>
                        <a14:foregroundMark x1="18690" y1="48403" x2="18690" y2="48403"/>
                        <a14:foregroundMark x1="22524" y1="48722" x2="22524" y2="48722"/>
                        <a14:foregroundMark x1="18850" y1="46965" x2="18850" y2="46965"/>
                        <a14:foregroundMark x1="15016" y1="47923" x2="15016" y2="47923"/>
                        <a14:foregroundMark x1="16294" y1="50799" x2="16294" y2="50799"/>
                        <a14:foregroundMark x1="20288" y1="52556" x2="20288" y2="52556"/>
                        <a14:foregroundMark x1="82907" y1="44409" x2="82907" y2="44409"/>
                        <a14:foregroundMark x1="79872" y1="47444" x2="79872" y2="47444"/>
                        <a14:foregroundMark x1="87220" y1="35463" x2="87220" y2="35463"/>
                        <a14:foregroundMark x1="9105" y1="65176" x2="9105" y2="65176"/>
                        <a14:foregroundMark x1="12780" y1="68211" x2="12780" y2="68211"/>
                        <a14:backgroundMark x1="21885" y1="52716" x2="21885" y2="52716"/>
                        <a14:backgroundMark x1="19010" y1="54153" x2="19010" y2="54153"/>
                        <a14:backgroundMark x1="22045" y1="56390" x2="22045" y2="56390"/>
                        <a14:backgroundMark x1="60703" y1="36901" x2="60703" y2="36901"/>
                        <a14:backgroundMark x1="60863" y1="31470" x2="60863" y2="31470"/>
                        <a14:backgroundMark x1="78754" y1="47444" x2="78754" y2="47444"/>
                        <a14:backgroundMark x1="78275" y1="51278" x2="78275" y2="51278"/>
                        <a14:backgroundMark x1="23163" y1="50639" x2="23163" y2="50639"/>
                        <a14:backgroundMark x1="20447" y1="48882" x2="20447" y2="48882"/>
                        <a14:backgroundMark x1="21565" y1="81789" x2="21565" y2="81789"/>
                        <a14:backgroundMark x1="91214" y1="87061" x2="91214" y2="87061"/>
                        <a14:backgroundMark x1="71246" y1="38019" x2="71246" y2="38019"/>
                        <a14:backgroundMark x1="71406" y1="40735" x2="71406" y2="4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748" y="-448551"/>
            <a:ext cx="6902466" cy="690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94EF7A-4B40-42D2-9A38-49626C98AAF0}"/>
              </a:ext>
            </a:extLst>
          </p:cNvPr>
          <p:cNvSpPr txBox="1"/>
          <p:nvPr/>
        </p:nvSpPr>
        <p:spPr>
          <a:xfrm>
            <a:off x="1230352" y="3239287"/>
            <a:ext cx="3390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335A17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5A17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335A17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dò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335A17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2C35D704-E031-7D33-CEDF-512A9D283AE7}"/>
              </a:ext>
            </a:extLst>
          </p:cNvPr>
          <p:cNvSpPr/>
          <p:nvPr/>
        </p:nvSpPr>
        <p:spPr>
          <a:xfrm>
            <a:off x="4699322" y="185195"/>
            <a:ext cx="7222602" cy="6192456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824764-6A05-4E49-AC32-66AFF4775D13}"/>
              </a:ext>
            </a:extLst>
          </p:cNvPr>
          <p:cNvSpPr txBox="1"/>
          <p:nvPr/>
        </p:nvSpPr>
        <p:spPr>
          <a:xfrm>
            <a:off x="6061958" y="1861702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5287CD-C8DC-43FD-926C-633E126B5336}"/>
              </a:ext>
            </a:extLst>
          </p:cNvPr>
          <p:cNvSpPr txBox="1"/>
          <p:nvPr/>
        </p:nvSpPr>
        <p:spPr>
          <a:xfrm>
            <a:off x="6061958" y="3002682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05644D-2E55-4896-8872-96A116C2E71D}"/>
              </a:ext>
            </a:extLst>
          </p:cNvPr>
          <p:cNvSpPr txBox="1"/>
          <p:nvPr/>
        </p:nvSpPr>
        <p:spPr>
          <a:xfrm>
            <a:off x="6061958" y="4108277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1948009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3088989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29" y="4194584"/>
            <a:ext cx="535272" cy="535272"/>
          </a:xfrm>
          <a:prstGeom prst="rect">
            <a:avLst/>
          </a:prstGeom>
        </p:spPr>
      </p:pic>
      <p:pic>
        <p:nvPicPr>
          <p:cNvPr id="13" name="Hình ảnh 12" descr="Ảnh có chứa bầu trời, cây cối, Hoạt hình, Phim hoạt hình&#10;&#10;Mô tả được tạo tự động">
            <a:extLst>
              <a:ext uri="{FF2B5EF4-FFF2-40B4-BE49-F238E27FC236}">
                <a16:creationId xmlns:a16="http://schemas.microsoft.com/office/drawing/2014/main" xmlns="" id="{A6D8AD11-17FB-AA09-F331-09D100FCB2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86" b="99959" l="795" r="30048">
                        <a14:foregroundMark x1="12764" y1="93622" x2="12764" y2="93622"/>
                        <a14:foregroundMark x1="15217" y1="95993" x2="15217" y2="95993"/>
                        <a14:foregroundMark x1="16557" y1="92927" x2="8585" y2="96688"/>
                        <a14:foregroundMark x1="4679" y1="91210" x2="4315" y2="91905"/>
                        <a14:foregroundMark x1="5451" y1="86795" x2="2975" y2="95666"/>
                        <a14:foregroundMark x1="2975" y1="95666" x2="2975" y2="95666"/>
                        <a14:foregroundMark x1="4315" y1="95666" x2="4315" y2="95666"/>
                        <a14:foregroundMark x1="5723" y1="98569" x2="5723" y2="98569"/>
                        <a14:foregroundMark x1="27004" y1="98242" x2="27004" y2="98242"/>
                        <a14:foregroundMark x1="30048" y1="96198" x2="30048" y2="96198"/>
                        <a14:foregroundMark x1="28049" y1="98406" x2="27754" y2="98406"/>
                        <a14:foregroundMark x1="25755" y1="98078" x2="25755" y2="98078"/>
                        <a14:foregroundMark x1="21962" y1="99591" x2="21962" y2="99591"/>
                        <a14:foregroundMark x1="795" y1="95666" x2="795" y2="95666"/>
                        <a14:foregroundMark x1="17602" y1="94971" x2="17602" y2="94971"/>
                        <a14:foregroundMark x1="29275" y1="97016" x2="29275" y2="97016"/>
                        <a14:foregroundMark x1="27572" y1="96361" x2="28049" y2="96361"/>
                        <a14:foregroundMark x1="26618" y1="99101" x2="26618" y2="99101"/>
                        <a14:foregroundMark x1="23779" y1="98733" x2="23393" y2="98733"/>
                        <a14:foregroundMark x1="21871" y1="98733" x2="21871" y2="98733"/>
                        <a14:foregroundMark x1="19964" y1="99101" x2="19964" y2="99101"/>
                        <a14:foregroundMark x1="28708" y1="97383" x2="28708" y2="97383"/>
                        <a14:foregroundMark x1="28322" y1="93949" x2="28322" y2="93949"/>
                        <a14:foregroundMark x1="27845" y1="94113" x2="27845" y2="94113"/>
                        <a14:foregroundMark x1="29185" y1="98733" x2="29185" y2="98733"/>
                        <a14:foregroundMark x1="29843" y1="98896" x2="27754" y2="99101"/>
                        <a14:foregroundMark x1="10016" y1="98896" x2="9244" y2="98896"/>
                        <a14:foregroundMark x1="8767" y1="98896" x2="8767" y2="98896"/>
                        <a14:foregroundMark x1="28708" y1="95503" x2="28708" y2="95503"/>
                        <a14:foregroundMark x1="28140" y1="97874" x2="23757" y2="99387"/>
                        <a14:foregroundMark x1="23757" y1="99387" x2="26777" y2="93704"/>
                        <a14:foregroundMark x1="26777" y1="93704" x2="30684" y2="97751"/>
                        <a14:foregroundMark x1="30684" y1="97751" x2="26913" y2="99755"/>
                        <a14:foregroundMark x1="26913" y1="99755" x2="26913" y2="99959"/>
                        <a14:foregroundMark x1="14467" y1="87980" x2="10357" y2="92314"/>
                        <a14:foregroundMark x1="10357" y1="92314" x2="16943" y2="92314"/>
                        <a14:foregroundMark x1="16943" y1="92314" x2="13423" y2="87817"/>
                        <a14:foregroundMark x1="3066" y1="85568" x2="1249" y2="94440"/>
                        <a14:foregroundMark x1="1249" y1="94440" x2="5610" y2="96566"/>
                        <a14:foregroundMark x1="5610" y1="96566" x2="8131" y2="91128"/>
                        <a14:foregroundMark x1="8131" y1="91128" x2="7086" y2="83074"/>
                        <a14:foregroundMark x1="7086" y1="83074" x2="3180" y2="85773"/>
                        <a14:foregroundMark x1="2794" y1="98406" x2="2794" y2="98406"/>
                        <a14:foregroundMark x1="1181" y1="98242" x2="6200" y2="98242"/>
                        <a14:foregroundMark x1="10288" y1="98242" x2="17079" y2="98610"/>
                        <a14:foregroundMark x1="17079" y1="98610" x2="17011" y2="88553"/>
                        <a14:foregroundMark x1="17011" y1="88553" x2="9289" y2="98078"/>
                        <a14:foregroundMark x1="9289" y1="98078" x2="9244" y2="98078"/>
                        <a14:foregroundMark x1="6973" y1="96525" x2="6973" y2="9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53" r="67864"/>
          <a:stretch/>
        </p:blipFill>
        <p:spPr>
          <a:xfrm flipH="1">
            <a:off x="8266251" y="5346316"/>
            <a:ext cx="3918031" cy="15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Phim hoạt hình, minh họa, hình mẫu, Hoạt hình&#10;&#10;Mô tả được tạo tự động">
            <a:extLst>
              <a:ext uri="{FF2B5EF4-FFF2-40B4-BE49-F238E27FC236}">
                <a16:creationId xmlns:a16="http://schemas.microsoft.com/office/drawing/2014/main" xmlns="" id="{A419D2D1-CE2B-AE62-BAD3-9FBC01E1F9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-4444" r="-617" b="4444"/>
          <a:stretch/>
        </p:blipFill>
        <p:spPr>
          <a:xfrm>
            <a:off x="0" y="-1371600"/>
            <a:ext cx="12344400" cy="822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B427E98-5ACD-3E13-951C-6D3EA35AB507}"/>
              </a:ext>
            </a:extLst>
          </p:cNvPr>
          <p:cNvSpPr txBox="1"/>
          <p:nvPr/>
        </p:nvSpPr>
        <p:spPr>
          <a:xfrm>
            <a:off x="874997" y="669227"/>
            <a:ext cx="104420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 w="2508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TẠM BIỆT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 w="2508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HẸN GẶP LẠI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43060B1-90F1-B782-36C2-41A9EF394DD9}"/>
              </a:ext>
            </a:extLst>
          </p:cNvPr>
          <p:cNvSpPr txBox="1"/>
          <p:nvPr/>
        </p:nvSpPr>
        <p:spPr>
          <a:xfrm>
            <a:off x="874997" y="669227"/>
            <a:ext cx="104420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TẠM BIỆT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68804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ứng Gà Mái Chim - Free video on Pixabay">
            <a:hlinkClick r:id="" action="ppaction://media"/>
            <a:extLst>
              <a:ext uri="{FF2B5EF4-FFF2-40B4-BE49-F238E27FC236}">
                <a16:creationId xmlns:a16="http://schemas.microsoft.com/office/drawing/2014/main" xmlns="" id="{D62390F0-4107-9E13-CF38-89385766C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8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ình luận">
            <a:hlinkClick r:id="" action="ppaction://media"/>
            <a:extLst>
              <a:ext uri="{FF2B5EF4-FFF2-40B4-BE49-F238E27FC236}">
                <a16:creationId xmlns:a16="http://schemas.microsoft.com/office/drawing/2014/main" xmlns="" id="{9231889F-1815-BD71-A345-B8691E67AC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5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28B0B61-1D5C-0EF3-C5B6-3CFA57D4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1051" y="267792"/>
            <a:ext cx="9530109" cy="20415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D616EA-8F20-E2C2-FD20-1DEDA0A1AB98}"/>
              </a:ext>
            </a:extLst>
          </p:cNvPr>
          <p:cNvSpPr txBox="1"/>
          <p:nvPr/>
        </p:nvSpPr>
        <p:spPr>
          <a:xfrm>
            <a:off x="2431900" y="934622"/>
            <a:ext cx="906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Nabila" pitchFamily="2" charset="0"/>
                <a:ea typeface="+mn-ea"/>
                <a:cs typeface="Pattaya" panose="00000500000000000000" pitchFamily="2" charset="-34"/>
              </a:rPr>
              <a:t>Gà con được sinh ra từ đâu?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6F2ECAA-9D92-D72F-51A9-95B081835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3D18806-653C-90E0-115D-71A1B91927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51" y="2721349"/>
            <a:ext cx="4835070" cy="36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31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28B0B61-1D5C-0EF3-C5B6-3CFA57D4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1051" y="267792"/>
            <a:ext cx="9530109" cy="20415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D616EA-8F20-E2C2-FD20-1DEDA0A1AB98}"/>
              </a:ext>
            </a:extLst>
          </p:cNvPr>
          <p:cNvSpPr txBox="1"/>
          <p:nvPr/>
        </p:nvSpPr>
        <p:spPr>
          <a:xfrm>
            <a:off x="2431900" y="934622"/>
            <a:ext cx="906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vi-VN" sz="4000">
                <a:solidFill>
                  <a:srgbClr val="C00000"/>
                </a:solidFill>
                <a:latin typeface="iCiel Nabila" pitchFamily="2" charset="0"/>
                <a:cs typeface="Pattaya" panose="00000500000000000000" pitchFamily="2" charset="-34"/>
              </a:rPr>
              <a:t>Gà mẹ đẻ con hay đẻ trứng?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6F2ECAA-9D92-D72F-51A9-95B081835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pic>
        <p:nvPicPr>
          <p:cNvPr id="2050" name="Picture 2" descr="Vì sao gà đẻ gần như mỗi ngày mà mọi quả trứng đều nở ra cùng lúc?">
            <a:extLst>
              <a:ext uri="{FF2B5EF4-FFF2-40B4-BE49-F238E27FC236}">
                <a16:creationId xmlns:a16="http://schemas.microsoft.com/office/drawing/2014/main" xmlns="" id="{FB6D5B49-15CD-9C79-08E2-74C4DCF3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97" y="2575557"/>
            <a:ext cx="5734146" cy="3730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4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xmlns="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xmlns="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onnsiteX0" fmla="*/ 0 w 11620103"/>
                <a:gd name="connsiteY0" fmla="*/ 601383 h 6481822"/>
                <a:gd name="connsiteX1" fmla="*/ 601383 w 11620103"/>
                <a:gd name="connsiteY1" fmla="*/ 0 h 6481822"/>
                <a:gd name="connsiteX2" fmla="*/ 11018720 w 11620103"/>
                <a:gd name="connsiteY2" fmla="*/ 0 h 6481822"/>
                <a:gd name="connsiteX3" fmla="*/ 11620103 w 11620103"/>
                <a:gd name="connsiteY3" fmla="*/ 601383 h 6481822"/>
                <a:gd name="connsiteX4" fmla="*/ 11620103 w 11620103"/>
                <a:gd name="connsiteY4" fmla="*/ 5880439 h 6481822"/>
                <a:gd name="connsiteX5" fmla="*/ 11018720 w 11620103"/>
                <a:gd name="connsiteY5" fmla="*/ 6481822 h 6481822"/>
                <a:gd name="connsiteX6" fmla="*/ 601383 w 11620103"/>
                <a:gd name="connsiteY6" fmla="*/ 6481822 h 6481822"/>
                <a:gd name="connsiteX7" fmla="*/ 0 w 11620103"/>
                <a:gd name="connsiteY7" fmla="*/ 5880439 h 6481822"/>
                <a:gd name="connsiteX8" fmla="*/ 0 w 11620103"/>
                <a:gd name="connsiteY8" fmla="*/ 601383 h 648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28B0B61-1D5C-0EF3-C5B6-3CFA57D4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1051" y="267792"/>
            <a:ext cx="9530109" cy="20415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0D616EA-8F20-E2C2-FD20-1DEDA0A1AB98}"/>
              </a:ext>
            </a:extLst>
          </p:cNvPr>
          <p:cNvSpPr txBox="1"/>
          <p:nvPr/>
        </p:nvSpPr>
        <p:spPr>
          <a:xfrm>
            <a:off x="3186580" y="626845"/>
            <a:ext cx="7559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vi-VN" sz="4000">
                <a:solidFill>
                  <a:srgbClr val="C00000"/>
                </a:solidFill>
                <a:latin typeface="iCiel Nabila" pitchFamily="2" charset="0"/>
                <a:cs typeface="Pattaya" panose="00000500000000000000" pitchFamily="2" charset="-34"/>
              </a:rPr>
              <a:t>Kể tên những con vật đẻ con, đẻ trứng mà em biết.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6F2ECAA-9D92-D72F-51A9-95B081835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pic>
        <p:nvPicPr>
          <p:cNvPr id="3074" name="Picture 2" descr="Vector động vật tổng hợp - Free.Vector6.com">
            <a:extLst>
              <a:ext uri="{FF2B5EF4-FFF2-40B4-BE49-F238E27FC236}">
                <a16:creationId xmlns:a16="http://schemas.microsoft.com/office/drawing/2014/main" xmlns="" id="{A5322863-CC82-E8E6-1D64-64F3C55D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57" y="2398186"/>
            <a:ext cx="5552580" cy="388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690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55C2D58-6CF3-ED28-E18E-B9B3A74CB4D2}"/>
              </a:ext>
            </a:extLst>
          </p:cNvPr>
          <p:cNvGrpSpPr/>
          <p:nvPr/>
        </p:nvGrpSpPr>
        <p:grpSpPr>
          <a:xfrm>
            <a:off x="1774830" y="1413603"/>
            <a:ext cx="8642340" cy="3729949"/>
            <a:chOff x="-12750299" y="345812"/>
            <a:chExt cx="7488550" cy="372994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1414A56-CCA1-35A6-8BCC-AAB5FF848583}"/>
                </a:ext>
              </a:extLst>
            </p:cNvPr>
            <p:cNvGrpSpPr/>
            <p:nvPr/>
          </p:nvGrpSpPr>
          <p:grpSpPr>
            <a:xfrm>
              <a:off x="-12750299" y="345812"/>
              <a:ext cx="7488550" cy="1451797"/>
              <a:chOff x="1832395" y="5872846"/>
              <a:chExt cx="9461244" cy="121640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A69EF325-3E0E-7D46-1EDE-055CE749F187}"/>
                  </a:ext>
                </a:extLst>
              </p:cNvPr>
              <p:cNvSpPr/>
              <p:nvPr/>
            </p:nvSpPr>
            <p:spPr>
              <a:xfrm>
                <a:off x="1832395" y="5872846"/>
                <a:ext cx="9461244" cy="1200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8800" b="0" i="0" u="none" strike="noStrike" kern="1200" cap="none" spc="0" normalizeH="0" baseline="0" noProof="0">
                    <a:ln w="2540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SỰ SINH SẢN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7B4B8B93-796A-160C-E466-F44906D6AE87}"/>
                  </a:ext>
                </a:extLst>
              </p:cNvPr>
              <p:cNvSpPr/>
              <p:nvPr/>
            </p:nvSpPr>
            <p:spPr>
              <a:xfrm>
                <a:off x="1832395" y="5888920"/>
                <a:ext cx="9461244" cy="12003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1200" cap="none" spc="0" normalizeH="0" baseline="0" noProof="0">
                    <a:ln w="76200">
                      <a:solidFill>
                        <a:sysClr val="windowText" lastClr="000000"/>
                      </a:solidFill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SỰ SINH SẢN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AD3B408B-8F9D-C82B-4BF6-18BCC2620557}"/>
                </a:ext>
              </a:extLst>
            </p:cNvPr>
            <p:cNvGrpSpPr/>
            <p:nvPr/>
          </p:nvGrpSpPr>
          <p:grpSpPr>
            <a:xfrm>
              <a:off x="-9657620" y="1641892"/>
              <a:ext cx="1643004" cy="1013127"/>
              <a:chOff x="1919517" y="5372576"/>
              <a:chExt cx="7613855" cy="209596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17F14B9B-FB74-97EA-F292-408D6D1606CA}"/>
                  </a:ext>
                </a:extLst>
              </p:cNvPr>
              <p:cNvSpPr txBox="1"/>
              <p:nvPr/>
            </p:nvSpPr>
            <p:spPr>
              <a:xfrm>
                <a:off x="2110320" y="5397138"/>
                <a:ext cx="7423052" cy="2071401"/>
              </a:xfrm>
              <a:prstGeom prst="rect">
                <a:avLst/>
              </a:prstGeom>
              <a:noFill/>
            </p:spPr>
            <p:txBody>
              <a:bodyPr wrap="square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>
                    <a:ln w="762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5 SVNClementine" panose="020F0502020204030203" pitchFamily="34" charset="0"/>
                    <a:ea typeface="+mn-ea"/>
                    <a:cs typeface="+mn-cs"/>
                  </a:rPr>
                  <a:t>của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1ED65DA-B406-02E9-8EAD-92B16F19EA1C}"/>
                  </a:ext>
                </a:extLst>
              </p:cNvPr>
              <p:cNvSpPr txBox="1"/>
              <p:nvPr/>
            </p:nvSpPr>
            <p:spPr>
              <a:xfrm>
                <a:off x="1919517" y="5372576"/>
                <a:ext cx="7423051" cy="2071401"/>
              </a:xfrm>
              <a:prstGeom prst="rect">
                <a:avLst/>
              </a:prstGeom>
              <a:noFill/>
            </p:spPr>
            <p:txBody>
              <a:bodyPr wrap="square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ts val="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>
                    <a:ln w="38100"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5 SVNClementine" panose="020F0502020204030203" pitchFamily="34" charset="0"/>
                    <a:ea typeface="+mn-ea"/>
                    <a:cs typeface="+mn-cs"/>
                  </a:rPr>
                  <a:t>của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41FE7E23-1CB0-532B-D25B-5C3F25D95EF9}"/>
                </a:ext>
              </a:extLst>
            </p:cNvPr>
            <p:cNvGrpSpPr/>
            <p:nvPr/>
          </p:nvGrpSpPr>
          <p:grpSpPr>
            <a:xfrm>
              <a:off x="-11668117" y="2643146"/>
              <a:ext cx="5705171" cy="1432615"/>
              <a:chOff x="1832395" y="5583103"/>
              <a:chExt cx="9461244" cy="120033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CCA1BF3C-BF99-09C9-F4F4-BA9B256229E4}"/>
                  </a:ext>
                </a:extLst>
              </p:cNvPr>
              <p:cNvSpPr/>
              <p:nvPr/>
            </p:nvSpPr>
            <p:spPr>
              <a:xfrm>
                <a:off x="1832395" y="5583103"/>
                <a:ext cx="9461244" cy="1200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8800" b="0" i="0" u="none" strike="noStrike" kern="1200" cap="none" spc="0" normalizeH="0" baseline="0" noProof="0">
                    <a:ln w="2540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ĐỘNG VẬT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93715EF5-168A-AF3E-49D5-34D71EA32F70}"/>
                  </a:ext>
                </a:extLst>
              </p:cNvPr>
              <p:cNvSpPr/>
              <p:nvPr/>
            </p:nvSpPr>
            <p:spPr>
              <a:xfrm>
                <a:off x="1832395" y="5583103"/>
                <a:ext cx="9461244" cy="12003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8800" b="0" i="0" u="none" strike="noStrike" kern="1200" cap="none" spc="0" normalizeH="0" baseline="0" noProof="0">
                    <a:ln w="76200">
                      <a:solidFill>
                        <a:sysClr val="windowText" lastClr="000000"/>
                      </a:solidFill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SVN-Ziclets" panose="02000603000000000000" pitchFamily="2" charset="0"/>
                    <a:ea typeface="+mn-ea"/>
                    <a:cs typeface="+mn-cs"/>
                  </a:rPr>
                  <a:t>ĐỘNG VẬT</a:t>
                </a:r>
                <a:endParaRPr kumimoji="0" lang="en-US" sz="8800" b="0" i="0" u="none" strike="noStrike" kern="1200" cap="none" spc="0" normalizeH="0" baseline="0" noProof="0">
                  <a:ln w="7620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0305F9E-B078-10E6-9C42-09DC21466DA9}"/>
              </a:ext>
            </a:extLst>
          </p:cNvPr>
          <p:cNvSpPr txBox="1"/>
          <p:nvPr/>
        </p:nvSpPr>
        <p:spPr>
          <a:xfrm>
            <a:off x="4920461" y="5467041"/>
            <a:ext cx="2114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Medium" panose="020B0600000000000000" pitchFamily="34" charset="-122"/>
                <a:cs typeface="+mn-cs"/>
              </a:rPr>
              <a:t>Tiết 1</a:t>
            </a:r>
            <a:endParaRPr kumimoji="0" lang="vi-VN" altLang="zh-CN" sz="3600" b="0" i="0" u="none" strike="noStrike" kern="1200" cap="none" spc="0" normalizeH="0" baseline="0" noProof="0">
              <a:ln w="28575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FC2C23-E3A8-E5E6-9409-AE480B100731}"/>
              </a:ext>
            </a:extLst>
          </p:cNvPr>
          <p:cNvSpPr txBox="1"/>
          <p:nvPr/>
        </p:nvSpPr>
        <p:spPr>
          <a:xfrm>
            <a:off x="4705594" y="305566"/>
            <a:ext cx="2114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思源黑体 CN Medium" panose="020B0600000000000000" pitchFamily="34" charset="-122"/>
                <a:cs typeface="+mn-cs"/>
              </a:rPr>
              <a:t>BÀI 15</a:t>
            </a:r>
            <a:endParaRPr kumimoji="0" lang="vi-VN" altLang="zh-CN" sz="5400" b="0" i="0" u="none" strike="noStrike" kern="1200" cap="none" spc="0" normalizeH="0" baseline="0" noProof="0">
              <a:ln w="28575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47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xmlns="" id="{2EFA0561-FA59-9AF8-7CDF-A805C96CB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82C7FE09-BA3E-28E2-09CC-91603A03ADF8}"/>
              </a:ext>
            </a:extLst>
          </p:cNvPr>
          <p:cNvSpPr/>
          <p:nvPr/>
        </p:nvSpPr>
        <p:spPr>
          <a:xfrm>
            <a:off x="829780" y="1100451"/>
            <a:ext cx="10532439" cy="3966764"/>
          </a:xfrm>
          <a:custGeom>
            <a:avLst/>
            <a:gdLst>
              <a:gd name="connsiteX0" fmla="*/ 0 w 10532439"/>
              <a:gd name="connsiteY0" fmla="*/ 394415 h 3966764"/>
              <a:gd name="connsiteX1" fmla="*/ 394415 w 10532439"/>
              <a:gd name="connsiteY1" fmla="*/ 0 h 3966764"/>
              <a:gd name="connsiteX2" fmla="*/ 10138024 w 10532439"/>
              <a:gd name="connsiteY2" fmla="*/ 0 h 3966764"/>
              <a:gd name="connsiteX3" fmla="*/ 10532439 w 10532439"/>
              <a:gd name="connsiteY3" fmla="*/ 394415 h 3966764"/>
              <a:gd name="connsiteX4" fmla="*/ 10532439 w 10532439"/>
              <a:gd name="connsiteY4" fmla="*/ 3572349 h 3966764"/>
              <a:gd name="connsiteX5" fmla="*/ 10138024 w 10532439"/>
              <a:gd name="connsiteY5" fmla="*/ 3966764 h 3966764"/>
              <a:gd name="connsiteX6" fmla="*/ 394415 w 10532439"/>
              <a:gd name="connsiteY6" fmla="*/ 3966764 h 3966764"/>
              <a:gd name="connsiteX7" fmla="*/ 0 w 10532439"/>
              <a:gd name="connsiteY7" fmla="*/ 3572349 h 3966764"/>
              <a:gd name="connsiteX8" fmla="*/ 0 w 10532439"/>
              <a:gd name="connsiteY8" fmla="*/ 394415 h 396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32439" h="3966764" fill="none" extrusionOk="0">
                <a:moveTo>
                  <a:pt x="0" y="394415"/>
                </a:moveTo>
                <a:cubicBezTo>
                  <a:pt x="-6948" y="175462"/>
                  <a:pt x="192554" y="13059"/>
                  <a:pt x="394415" y="0"/>
                </a:cubicBezTo>
                <a:cubicBezTo>
                  <a:pt x="5103255" y="130954"/>
                  <a:pt x="5326344" y="43574"/>
                  <a:pt x="10138024" y="0"/>
                </a:cubicBezTo>
                <a:cubicBezTo>
                  <a:pt x="10368198" y="19016"/>
                  <a:pt x="10550662" y="198908"/>
                  <a:pt x="10532439" y="394415"/>
                </a:cubicBezTo>
                <a:cubicBezTo>
                  <a:pt x="10382000" y="1374706"/>
                  <a:pt x="10618318" y="3025088"/>
                  <a:pt x="10532439" y="3572349"/>
                </a:cubicBezTo>
                <a:cubicBezTo>
                  <a:pt x="10495387" y="3796262"/>
                  <a:pt x="10352498" y="3964449"/>
                  <a:pt x="10138024" y="3966764"/>
                </a:cubicBezTo>
                <a:cubicBezTo>
                  <a:pt x="6735873" y="4121961"/>
                  <a:pt x="3079134" y="4129784"/>
                  <a:pt x="394415" y="3966764"/>
                </a:cubicBezTo>
                <a:cubicBezTo>
                  <a:pt x="179513" y="3927170"/>
                  <a:pt x="-10810" y="3796490"/>
                  <a:pt x="0" y="3572349"/>
                </a:cubicBezTo>
                <a:cubicBezTo>
                  <a:pt x="64656" y="2805171"/>
                  <a:pt x="-17807" y="772412"/>
                  <a:pt x="0" y="394415"/>
                </a:cubicBezTo>
                <a:close/>
              </a:path>
              <a:path w="10532439" h="3966764" stroke="0" extrusionOk="0">
                <a:moveTo>
                  <a:pt x="0" y="394415"/>
                </a:moveTo>
                <a:cubicBezTo>
                  <a:pt x="-17764" y="165629"/>
                  <a:pt x="152685" y="8970"/>
                  <a:pt x="394415" y="0"/>
                </a:cubicBezTo>
                <a:cubicBezTo>
                  <a:pt x="2390176" y="132882"/>
                  <a:pt x="6327746" y="-84951"/>
                  <a:pt x="10138024" y="0"/>
                </a:cubicBezTo>
                <a:cubicBezTo>
                  <a:pt x="10333487" y="21841"/>
                  <a:pt x="10529318" y="193837"/>
                  <a:pt x="10532439" y="394415"/>
                </a:cubicBezTo>
                <a:cubicBezTo>
                  <a:pt x="10552626" y="1239086"/>
                  <a:pt x="10684919" y="2655811"/>
                  <a:pt x="10532439" y="3572349"/>
                </a:cubicBezTo>
                <a:cubicBezTo>
                  <a:pt x="10573728" y="3795076"/>
                  <a:pt x="10362073" y="3953962"/>
                  <a:pt x="10138024" y="3966764"/>
                </a:cubicBezTo>
                <a:cubicBezTo>
                  <a:pt x="6806619" y="4054403"/>
                  <a:pt x="4463996" y="3894085"/>
                  <a:pt x="394415" y="3966764"/>
                </a:cubicBezTo>
                <a:cubicBezTo>
                  <a:pt x="172889" y="3931509"/>
                  <a:pt x="-13437" y="3808851"/>
                  <a:pt x="0" y="3572349"/>
                </a:cubicBezTo>
                <a:cubicBezTo>
                  <a:pt x="-38581" y="2386309"/>
                  <a:pt x="63341" y="800219"/>
                  <a:pt x="0" y="39441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081B8A9-0F90-D9EE-84AB-B99145BE73BE}"/>
              </a:ext>
            </a:extLst>
          </p:cNvPr>
          <p:cNvSpPr txBox="1"/>
          <p:nvPr/>
        </p:nvSpPr>
        <p:spPr>
          <a:xfrm>
            <a:off x="1641486" y="2350220"/>
            <a:ext cx="96837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	Đặt được câu hỏi về sự sinh sản của động vật.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	Nêu được tên một số động vật đẻ trứng, đẻ con và các hình thức sinh sản của chúng qua quan sát tranh ảnh và (hoặc) video.</a:t>
            </a:r>
          </a:p>
        </p:txBody>
      </p:sp>
      <p:pic>
        <p:nvPicPr>
          <p:cNvPr id="8" name="Hình ảnh 7" descr="Ảnh có chứa mặt cười, hình mẫu, biểu tượng cảm xúc, màu vàng&#10;&#10;Mô tả được tạo tự động">
            <a:extLst>
              <a:ext uri="{FF2B5EF4-FFF2-40B4-BE49-F238E27FC236}">
                <a16:creationId xmlns:a16="http://schemas.microsoft.com/office/drawing/2014/main" xmlns="" id="{121CB4EF-994A-96DC-EA1E-62873729C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1083769" y="3001542"/>
            <a:ext cx="611526" cy="560727"/>
          </a:xfrm>
          <a:prstGeom prst="rect">
            <a:avLst/>
          </a:prstGeom>
        </p:spPr>
      </p:pic>
      <p:pic>
        <p:nvPicPr>
          <p:cNvPr id="9" name="Hình ảnh 8" descr="Ảnh có chứa mặt cười, hình mẫu, biểu tượng cảm xúc, màu vàng&#10;&#10;Mô tả được tạo tự động">
            <a:extLst>
              <a:ext uri="{FF2B5EF4-FFF2-40B4-BE49-F238E27FC236}">
                <a16:creationId xmlns:a16="http://schemas.microsoft.com/office/drawing/2014/main" xmlns="" id="{E9212461-9CB2-AF5B-03AA-3D447938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1066920" y="3740040"/>
            <a:ext cx="611526" cy="56072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C55753E4-645C-02E6-7C3A-3BFE41FFF000}"/>
              </a:ext>
            </a:extLst>
          </p:cNvPr>
          <p:cNvSpPr txBox="1"/>
          <p:nvPr/>
        </p:nvSpPr>
        <p:spPr>
          <a:xfrm>
            <a:off x="2822557" y="1102411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 w="76200"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 w="76200">
                <a:solidFill>
                  <a:prstClr val="white"/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21692B5A-9F8C-DF2C-B0E5-722E6BDD3CA1}"/>
              </a:ext>
            </a:extLst>
          </p:cNvPr>
          <p:cNvSpPr txBox="1"/>
          <p:nvPr/>
        </p:nvSpPr>
        <p:spPr>
          <a:xfrm>
            <a:off x="2884932" y="1100451"/>
            <a:ext cx="6422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Hình ảnh 1" descr="Ảnh có chứa phim hoạt hình, hình mẫu, hình vẽ, Tượng động vật&#10;&#10;Mô tả được tạo tự động">
            <a:extLst>
              <a:ext uri="{FF2B5EF4-FFF2-40B4-BE49-F238E27FC236}">
                <a16:creationId xmlns:a16="http://schemas.microsoft.com/office/drawing/2014/main" xmlns="" id="{FE6EEC85-7566-C350-ABF6-905528AA4A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" b="98900" l="567" r="97567">
                        <a14:foregroundMark x1="12033" y1="14850" x2="11833" y2="28700"/>
                        <a14:foregroundMark x1="5400" y1="7600" x2="9700" y2="21600"/>
                        <a14:foregroundMark x1="567" y1="10450" x2="2367" y2="19400"/>
                        <a14:foregroundMark x1="23007" y1="2139" x2="25567" y2="2350"/>
                        <a14:foregroundMark x1="7333" y1="850" x2="16811" y2="1630"/>
                        <a14:foregroundMark x1="12967" y1="2550" x2="11033" y2="10150"/>
                        <a14:foregroundMark x1="11033" y1="10150" x2="11033" y2="10450"/>
                        <a14:foregroundMark x1="31067" y1="1700" x2="31400" y2="3400"/>
                        <a14:foregroundMark x1="28367" y1="4200" x2="24667" y2="8450"/>
                        <a14:foregroundMark x1="73600" y1="95200" x2="97567" y2="94700"/>
                        <a14:foregroundMark x1="62467" y1="98900" x2="71233" y2="96550"/>
                        <a14:foregroundMark x1="71333" y1="68500" x2="72600" y2="73400"/>
                        <a14:foregroundMark x1="94400" y1="74450" x2="95867" y2="85250"/>
                        <a14:backgroundMark x1="19700" y1="1850" x2="24300" y2="5050"/>
                        <a14:backgroundMark x1="17000" y1="1200" x2="23200" y2="1700"/>
                        <a14:backgroundMark x1="23767" y1="1350" x2="24867" y2="4750"/>
                        <a14:backgroundMark x1="23533" y1="1350" x2="23067" y2="2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7" t="49592"/>
          <a:stretch/>
        </p:blipFill>
        <p:spPr>
          <a:xfrm>
            <a:off x="8427221" y="4197992"/>
            <a:ext cx="3759636" cy="2661968"/>
          </a:xfrm>
          <a:prstGeom prst="rect">
            <a:avLst/>
          </a:prstGeom>
        </p:spPr>
      </p:pic>
      <p:pic>
        <p:nvPicPr>
          <p:cNvPr id="4" name="Hình ảnh 3" descr="Ảnh có chứa phim hoạt hình, hình mẫu, hình vẽ, Tượng động vật&#10;&#10;Mô tả được tạo tự động">
            <a:extLst>
              <a:ext uri="{FF2B5EF4-FFF2-40B4-BE49-F238E27FC236}">
                <a16:creationId xmlns:a16="http://schemas.microsoft.com/office/drawing/2014/main" xmlns="" id="{6F203B1F-94BC-DA6E-6932-CBA7E43690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" b="98900" l="567" r="97567">
                        <a14:foregroundMark x1="12033" y1="14850" x2="11833" y2="28700"/>
                        <a14:foregroundMark x1="5400" y1="7600" x2="9700" y2="21600"/>
                        <a14:foregroundMark x1="567" y1="10450" x2="2367" y2="19400"/>
                        <a14:foregroundMark x1="23007" y1="2139" x2="25567" y2="2350"/>
                        <a14:foregroundMark x1="7333" y1="850" x2="16811" y2="1630"/>
                        <a14:foregroundMark x1="12967" y1="2550" x2="11033" y2="10150"/>
                        <a14:foregroundMark x1="11033" y1="10150" x2="11033" y2="10450"/>
                        <a14:foregroundMark x1="31067" y1="1700" x2="31400" y2="3400"/>
                        <a14:foregroundMark x1="28367" y1="4200" x2="24667" y2="8450"/>
                        <a14:foregroundMark x1="73600" y1="95200" x2="97567" y2="94700"/>
                        <a14:foregroundMark x1="62467" y1="98900" x2="71233" y2="96550"/>
                        <a14:foregroundMark x1="71333" y1="68500" x2="72600" y2="73400"/>
                        <a14:foregroundMark x1="94400" y1="74450" x2="95867" y2="85250"/>
                        <a14:backgroundMark x1="19700" y1="1850" x2="24300" y2="5050"/>
                        <a14:backgroundMark x1="17000" y1="1200" x2="23200" y2="1700"/>
                        <a14:backgroundMark x1="23767" y1="1350" x2="24867" y2="4750"/>
                        <a14:backgroundMark x1="23533" y1="1350" x2="23067" y2="2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058" b="58650"/>
          <a:stretch/>
        </p:blipFill>
        <p:spPr>
          <a:xfrm>
            <a:off x="1" y="0"/>
            <a:ext cx="3404664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45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994</TotalTime>
  <Words>312</Words>
  <Application>Microsoft Office PowerPoint</Application>
  <PresentationFormat>Widescreen</PresentationFormat>
  <Paragraphs>52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#9Slide05 SVNClementine</vt:lpstr>
      <vt:lpstr>#9Slide07 Cadena</vt:lpstr>
      <vt:lpstr>Aptos</vt:lpstr>
      <vt:lpstr>Aptos Display</vt:lpstr>
      <vt:lpstr>Arial</vt:lpstr>
      <vt:lpstr>ArialMT</vt:lpstr>
      <vt:lpstr>Calibri</vt:lpstr>
      <vt:lpstr>Calibri Light</vt:lpstr>
      <vt:lpstr>等线</vt:lpstr>
      <vt:lpstr>iCiel Cadena</vt:lpstr>
      <vt:lpstr>iCiel Nabila</vt:lpstr>
      <vt:lpstr>Pattaya</vt:lpstr>
      <vt:lpstr>SVN-Apple</vt:lpstr>
      <vt:lpstr>SVN-Ziclets</vt:lpstr>
      <vt:lpstr>Times New Roman</vt:lpstr>
      <vt:lpstr>UTM Avo</vt:lpstr>
      <vt:lpstr>UTM Cookies</vt:lpstr>
      <vt:lpstr>UTM Mother</vt:lpstr>
      <vt:lpstr>字魂59号-创粗黑</vt:lpstr>
      <vt:lpstr>思源黑体 CN Medium</vt:lpstr>
      <vt:lpstr>1_Office Theme</vt:lpstr>
      <vt:lpstr>Chủ đề Office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HP</cp:lastModifiedBy>
  <cp:revision>4</cp:revision>
  <dcterms:created xsi:type="dcterms:W3CDTF">2017-08-18T03:02:00Z</dcterms:created>
  <dcterms:modified xsi:type="dcterms:W3CDTF">2024-11-29T07:53:42Z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