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9"/>
  </p:notesMasterIdLst>
  <p:sldIdLst>
    <p:sldId id="294" r:id="rId2"/>
    <p:sldId id="295" r:id="rId3"/>
    <p:sldId id="260" r:id="rId4"/>
    <p:sldId id="256" r:id="rId5"/>
    <p:sldId id="263" r:id="rId6"/>
    <p:sldId id="261" r:id="rId7"/>
    <p:sldId id="262" r:id="rId8"/>
    <p:sldId id="296" r:id="rId9"/>
    <p:sldId id="343" r:id="rId10"/>
    <p:sldId id="344" r:id="rId11"/>
    <p:sldId id="297" r:id="rId12"/>
    <p:sldId id="298" r:id="rId13"/>
    <p:sldId id="299" r:id="rId14"/>
    <p:sldId id="300" r:id="rId15"/>
    <p:sldId id="301" r:id="rId16"/>
    <p:sldId id="302" r:id="rId17"/>
    <p:sldId id="270" r:id="rId18"/>
    <p:sldId id="271" r:id="rId19"/>
    <p:sldId id="272" r:id="rId20"/>
    <p:sldId id="303" r:id="rId21"/>
    <p:sldId id="304" r:id="rId22"/>
    <p:sldId id="305" r:id="rId23"/>
    <p:sldId id="306" r:id="rId24"/>
    <p:sldId id="307" r:id="rId25"/>
    <p:sldId id="276" r:id="rId26"/>
    <p:sldId id="308" r:id="rId27"/>
    <p:sldId id="309" r:id="rId28"/>
    <p:sldId id="311" r:id="rId29"/>
    <p:sldId id="312" r:id="rId30"/>
    <p:sldId id="313" r:id="rId31"/>
    <p:sldId id="314" r:id="rId32"/>
    <p:sldId id="315" r:id="rId33"/>
    <p:sldId id="281" r:id="rId34"/>
    <p:sldId id="316" r:id="rId35"/>
    <p:sldId id="317" r:id="rId36"/>
    <p:sldId id="288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0EE"/>
    <a:srgbClr val="92E6FB"/>
    <a:srgbClr val="E967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7BFB1-29D0-4723-ACD7-65FC13870AF4}" v="605" dt="2023-08-25T12:44:34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653" autoAdjust="0"/>
  </p:normalViewPr>
  <p:slideViewPr>
    <p:cSldViewPr snapToGrid="0">
      <p:cViewPr>
        <p:scale>
          <a:sx n="10" d="100"/>
          <a:sy n="10" d="100"/>
        </p:scale>
        <p:origin x="304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C8DB8-6886-4202-9917-17E46D75F428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EE2BD-05FB-4CF9-BE03-B15092A6B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0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077E-6437-40E0-DB2C-D901D946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74D77-280B-5C8D-D7AE-07EEA5C99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CFE8A-8B9E-D649-E41E-25A2CB2C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C4AA-1621-732D-9CA2-4230F252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4D5E1-14DC-ED38-CA58-92B3B7CE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2BC4-9BE6-819A-526A-F6E75F28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BA2A-6CB4-B40F-B3AB-17005943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6C031-F927-93F0-DC9F-7C0068EC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24A1-DF9F-2328-5B0B-EE1C9086B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DD2D3-EDFB-C978-DAE5-F2EB57DE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4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918C2-650C-30AF-52CF-36E0FECF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ABB97-A160-4B66-B949-D10A7B501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5227-F42B-29E9-A828-A8C6D8E9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77C2-116B-85B5-FE2E-E0F8847EB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77FE7-35EE-21E9-C326-26E69A39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2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8520-1EE8-A6F2-E8A5-59B54C978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0D800-7B5F-9EAE-79B5-649545533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580AD-D3E0-15DC-EA9A-457E7BBE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9C252-F0BD-2BA8-40D6-ED13417F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9C33-19D8-C3CC-65A7-F5BE65B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789-A719-BE4C-C1FA-58E29DB8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4FE91-3BAD-656E-486C-5096A466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96E6-6EB2-DC1B-C71D-D2662268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572D-BCF9-0EA4-DE5A-FCE4292F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3257-CFA1-4B4C-DE9A-E0EC2CA3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52C56-B788-75E8-5E3A-250896C59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7756-5598-0D23-1663-7D68414D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9CC2-8511-5402-5AB2-39ED9F833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1F573-2E39-0780-D707-D03BCECF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6C093-7627-540C-82DD-C94156E3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69AA-FC1E-0E7E-D413-83E0C51A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23365-DB8E-A60E-6B4C-F089B8D3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2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2AD2-492A-198E-A25D-85E9F034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16062-311A-384E-7A2B-F1E0D62C0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7C950-8FBA-9CC9-9214-49BADB4E4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CCA38-83E9-ABE1-3D71-24EC4B261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08FB65-C4A2-CF34-2A86-7E7BBEF53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8131CC-3381-A39E-7074-4619EFF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B3DDA-2EBC-315B-CD6B-A301D29B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42285-6E5F-0340-C8C0-597A69505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EA98-4457-D897-BABC-59A37B58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5582-2424-260D-1909-619A2DF1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E720-4F60-5B4C-A909-8329D61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0774C-BFCE-754A-08FD-1D82E973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6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C0AA0-9760-F5F6-7B30-312231D9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CB60F-0381-2FD0-4B12-54835DAA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5E393-6573-A762-3958-6DC9E796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2B46-55BA-0D8C-FAA1-10333FDD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0902-749D-AA23-9E3B-49852609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AC56E-DC74-19A6-80AD-4909954F0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09AA-F77A-15A7-5DB2-7A0EDED1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C3404-B97C-190A-8FAE-B199DBDD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C829-1841-95C0-A0D9-7543C393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6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9C2C6-A2A9-20A8-17F7-EA643707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A1581-521E-E113-5B52-A7F9A9711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97202-FC5B-4ED5-28C6-0F70C1B78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BA1CA-0FB1-814B-2920-7BEE7A24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D0FED-463E-6A32-9A3E-658EB7877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F198-44BE-5CDF-C8BD-198D1A46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4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1BF7E15C-FE89-8DF1-4D0C-B82D5D6879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2BBB5-CC68-BB88-D9EC-BC0122A3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E1B27-DFFA-EBBE-8A0F-BD846EE35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0D66A-52EA-8DD6-EB3F-BD224B7B3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A1A4B2-439B-4F2A-81D2-B189AC2A4504}" type="datetimeFigureOut">
              <a:rPr lang="en-US" smtClean="0"/>
              <a:t>17/06/2024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B00D1-0A56-3499-0013-69836B88B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E03AD-17D7-0C8A-251D-C7E7FD454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C4A053-BC49-4650-BBFE-3517526912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E6AF7-EA8F-A31F-40DB-28E3C54C0F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8527" y="2365606"/>
            <a:ext cx="1633381" cy="1635688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5139D579-BB1E-9E64-CE04-0135A7B353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16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png"/><Relationship Id="rId18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2.jpe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D29BD-6B03-C110-76AF-767830B3F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Nhóm 3">
            <a:extLst>
              <a:ext uri="{FF2B5EF4-FFF2-40B4-BE49-F238E27FC236}">
                <a16:creationId xmlns:a16="http://schemas.microsoft.com/office/drawing/2014/main" id="{A3DFD6DE-1686-5EA4-F2B8-ED83180BF99B}"/>
              </a:ext>
            </a:extLst>
          </p:cNvPr>
          <p:cNvGrpSpPr/>
          <p:nvPr/>
        </p:nvGrpSpPr>
        <p:grpSpPr>
          <a:xfrm>
            <a:off x="2289668" y="-33058"/>
            <a:ext cx="7029924" cy="1337381"/>
            <a:chOff x="286527" y="-292848"/>
            <a:chExt cx="11763666" cy="2215992"/>
          </a:xfrm>
        </p:grpSpPr>
        <p:sp>
          <p:nvSpPr>
            <p:cNvPr id="14" name="Hộp Văn bản 22">
              <a:extLst>
                <a:ext uri="{FF2B5EF4-FFF2-40B4-BE49-F238E27FC236}">
                  <a16:creationId xmlns:a16="http://schemas.microsoft.com/office/drawing/2014/main" id="{BC9F8AA6-4B7D-5294-EC4B-6813C90E8BB8}"/>
                </a:ext>
              </a:extLst>
            </p:cNvPr>
            <p:cNvSpPr txBox="1"/>
            <p:nvPr/>
          </p:nvSpPr>
          <p:spPr>
            <a:xfrm>
              <a:off x="286527" y="-292847"/>
              <a:ext cx="11763666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15240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  <p:sp>
          <p:nvSpPr>
            <p:cNvPr id="15" name="Hộp Văn bản 5">
              <a:extLst>
                <a:ext uri="{FF2B5EF4-FFF2-40B4-BE49-F238E27FC236}">
                  <a16:creationId xmlns:a16="http://schemas.microsoft.com/office/drawing/2014/main" id="{C43369B8-53CD-0D91-E112-C625E779B368}"/>
                </a:ext>
              </a:extLst>
            </p:cNvPr>
            <p:cNvSpPr txBox="1"/>
            <p:nvPr/>
          </p:nvSpPr>
          <p:spPr>
            <a:xfrm>
              <a:off x="286527" y="-292848"/>
              <a:ext cx="11763666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25400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  <a:endParaRPr kumimoji="0" lang="en-US" altLang="zh-CN" sz="48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BA713B1-2104-7FDD-7BD9-DC8B812D1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573" y="605937"/>
            <a:ext cx="1633381" cy="1635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0D9221-57E4-3AF2-B6B8-C6F09C630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98243"/>
            <a:ext cx="12192000" cy="1704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EB710-0B47-0D5B-2B70-A6DDACDAC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26" y="881606"/>
            <a:ext cx="3365284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A60815-B649-22BE-E6AC-7AC1AF301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437" y="575669"/>
            <a:ext cx="3273836" cy="1926503"/>
          </a:xfrm>
          <a:prstGeom prst="rect">
            <a:avLst/>
          </a:prstGeom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A89CF54E-A650-7DE5-1DB2-CE7A5DFBBA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46572" y="494665"/>
            <a:ext cx="2262688" cy="18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6032"/>
      </p:ext>
    </p:extLst>
  </p:cSld>
  <p:clrMapOvr>
    <a:masterClrMapping/>
  </p:clrMapOvr>
  <p:transition>
    <p:fad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1A841A9-2880-30D2-3FF0-BF3DAFA3AAB1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1174" name="Text Box 38">
            <a:extLst>
              <a:ext uri="{FF2B5EF4-FFF2-40B4-BE49-F238E27FC236}">
                <a16:creationId xmlns:a16="http://schemas.microsoft.com/office/drawing/2014/main" id="{BB95FF19-C973-45F6-B679-D7CBDF6BC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46362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vuông</a:t>
            </a:r>
            <a:endParaRPr kumimoji="0" lang="en-US" altLang="en-US" sz="2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1175" name="Text Box 39">
            <a:extLst>
              <a:ext uri="{FF2B5EF4-FFF2-40B4-BE49-F238E27FC236}">
                <a16:creationId xmlns:a16="http://schemas.microsoft.com/office/drawing/2014/main" id="{96FC2817-4FD1-4C91-827B-A51E2A6A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2" y="2590800"/>
            <a:ext cx="4464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nhọn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bé hơn góc vuông</a:t>
            </a:r>
          </a:p>
        </p:txBody>
      </p:sp>
      <p:sp>
        <p:nvSpPr>
          <p:cNvPr id="91176" name="Text Box 40">
            <a:extLst>
              <a:ext uri="{FF2B5EF4-FFF2-40B4-BE49-F238E27FC236}">
                <a16:creationId xmlns:a16="http://schemas.microsoft.com/office/drawing/2014/main" id="{BDD5FD56-AFF2-4D14-AE0F-F0C935319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029201"/>
            <a:ext cx="43747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tù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lớn hơn góc vuông</a:t>
            </a:r>
          </a:p>
        </p:txBody>
      </p:sp>
      <p:sp>
        <p:nvSpPr>
          <p:cNvPr id="91177" name="Text Box 41">
            <a:extLst>
              <a:ext uri="{FF2B5EF4-FFF2-40B4-BE49-F238E27FC236}">
                <a16:creationId xmlns:a16="http://schemas.microsoft.com/office/drawing/2014/main" id="{E768BA26-22DE-4F49-8C0A-3D89166F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1" y="4953000"/>
            <a:ext cx="43747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bẹt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bằng hai góc vuông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3006B-9233-41F6-AE4A-9802F66F086C}"/>
              </a:ext>
            </a:extLst>
          </p:cNvPr>
          <p:cNvGrpSpPr/>
          <p:nvPr/>
        </p:nvGrpSpPr>
        <p:grpSpPr>
          <a:xfrm>
            <a:off x="2514600" y="762000"/>
            <a:ext cx="1644650" cy="1655762"/>
            <a:chOff x="2514600" y="762000"/>
            <a:chExt cx="1644650" cy="1655762"/>
          </a:xfrm>
        </p:grpSpPr>
        <p:grpSp>
          <p:nvGrpSpPr>
            <p:cNvPr id="6152" name="Group 18">
              <a:extLst>
                <a:ext uri="{FF2B5EF4-FFF2-40B4-BE49-F238E27FC236}">
                  <a16:creationId xmlns:a16="http://schemas.microsoft.com/office/drawing/2014/main" id="{CDA24031-C8A0-4034-A3CF-A17A0208E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9525" y="1295400"/>
              <a:ext cx="609600" cy="1066800"/>
              <a:chOff x="3792" y="3264"/>
              <a:chExt cx="384" cy="672"/>
            </a:xfrm>
          </p:grpSpPr>
          <p:sp>
            <p:nvSpPr>
              <p:cNvPr id="6174" name="AutoShape 19">
                <a:extLst>
                  <a:ext uri="{FF2B5EF4-FFF2-40B4-BE49-F238E27FC236}">
                    <a16:creationId xmlns:a16="http://schemas.microsoft.com/office/drawing/2014/main" id="{675E7B78-EE51-4361-A92E-5B7B301A0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AutoShape 20">
                <a:extLst>
                  <a:ext uri="{FF2B5EF4-FFF2-40B4-BE49-F238E27FC236}">
                    <a16:creationId xmlns:a16="http://schemas.microsoft.com/office/drawing/2014/main" id="{E1B45C04-2A3F-4588-A234-18B70D9B9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3" name="Group 33">
              <a:extLst>
                <a:ext uri="{FF2B5EF4-FFF2-40B4-BE49-F238E27FC236}">
                  <a16:creationId xmlns:a16="http://schemas.microsoft.com/office/drawing/2014/main" id="{3C7B48D5-9B95-4BB1-AC89-359E67E77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4600" y="762000"/>
              <a:ext cx="1644650" cy="1655762"/>
              <a:chOff x="1248" y="768"/>
              <a:chExt cx="1036" cy="1043"/>
            </a:xfrm>
          </p:grpSpPr>
          <p:sp>
            <p:nvSpPr>
              <p:cNvPr id="6172" name="Line 21">
                <a:extLst>
                  <a:ext uri="{FF2B5EF4-FFF2-40B4-BE49-F238E27FC236}">
                    <a16:creationId xmlns:a16="http://schemas.microsoft.com/office/drawing/2014/main" id="{91AA72E1-12E4-403D-A981-2C37CBB11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811"/>
                <a:ext cx="10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3" name="Line 22">
                <a:extLst>
                  <a:ext uri="{FF2B5EF4-FFF2-40B4-BE49-F238E27FC236}">
                    <a16:creationId xmlns:a16="http://schemas.microsoft.com/office/drawing/2014/main" id="{B22A14AE-D353-4482-8C48-ABC8519C7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768"/>
                <a:ext cx="0" cy="10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62" name="TextBox 1">
              <a:extLst>
                <a:ext uri="{FF2B5EF4-FFF2-40B4-BE49-F238E27FC236}">
                  <a16:creationId xmlns:a16="http://schemas.microsoft.com/office/drawing/2014/main" id="{7CE1EE6C-059E-4B95-AEE1-888550166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425" y="1120776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08B043-6A3E-48E8-B516-EC0D818E3847}"/>
              </a:ext>
            </a:extLst>
          </p:cNvPr>
          <p:cNvGrpSpPr/>
          <p:nvPr/>
        </p:nvGrpSpPr>
        <p:grpSpPr>
          <a:xfrm>
            <a:off x="7118352" y="1274763"/>
            <a:ext cx="1828800" cy="1130301"/>
            <a:chOff x="7118352" y="1274763"/>
            <a:chExt cx="1828800" cy="1130301"/>
          </a:xfrm>
        </p:grpSpPr>
        <p:grpSp>
          <p:nvGrpSpPr>
            <p:cNvPr id="6151" name="Group 15">
              <a:extLst>
                <a:ext uri="{FF2B5EF4-FFF2-40B4-BE49-F238E27FC236}">
                  <a16:creationId xmlns:a16="http://schemas.microsoft.com/office/drawing/2014/main" id="{11F7253F-7C71-4A3A-83DA-B267995F2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274763"/>
              <a:ext cx="609600" cy="1066800"/>
              <a:chOff x="3792" y="3264"/>
              <a:chExt cx="384" cy="672"/>
            </a:xfrm>
          </p:grpSpPr>
          <p:sp>
            <p:nvSpPr>
              <p:cNvPr id="6176" name="AutoShape 16">
                <a:extLst>
                  <a:ext uri="{FF2B5EF4-FFF2-40B4-BE49-F238E27FC236}">
                    <a16:creationId xmlns:a16="http://schemas.microsoft.com/office/drawing/2014/main" id="{DDDA1684-3CCD-43B7-A778-AB44D4B6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AutoShape 17">
                <a:extLst>
                  <a:ext uri="{FF2B5EF4-FFF2-40B4-BE49-F238E27FC236}">
                    <a16:creationId xmlns:a16="http://schemas.microsoft.com/office/drawing/2014/main" id="{1F94612C-626A-497D-A11F-13D2E18DD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4" name="Group 24">
              <a:extLst>
                <a:ext uri="{FF2B5EF4-FFF2-40B4-BE49-F238E27FC236}">
                  <a16:creationId xmlns:a16="http://schemas.microsoft.com/office/drawing/2014/main" id="{5D2061F3-E700-4E1E-BD06-517346A26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468438"/>
              <a:ext cx="1828800" cy="893762"/>
              <a:chOff x="1248" y="1213"/>
              <a:chExt cx="1152" cy="563"/>
            </a:xfrm>
          </p:grpSpPr>
          <p:sp>
            <p:nvSpPr>
              <p:cNvPr id="6170" name="Line 25">
                <a:extLst>
                  <a:ext uri="{FF2B5EF4-FFF2-40B4-BE49-F238E27FC236}">
                    <a16:creationId xmlns:a16="http://schemas.microsoft.com/office/drawing/2014/main" id="{5866E424-D846-40A4-AE7C-68C867E1C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776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1" name="Line 26">
                <a:extLst>
                  <a:ext uri="{FF2B5EF4-FFF2-40B4-BE49-F238E27FC236}">
                    <a16:creationId xmlns:a16="http://schemas.microsoft.com/office/drawing/2014/main" id="{7569FF1A-4701-4188-80D2-6B673715C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1213"/>
                <a:ext cx="1104" cy="5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63" name="TextBox 34">
              <a:extLst>
                <a:ext uri="{FF2B5EF4-FFF2-40B4-BE49-F238E27FC236}">
                  <a16:creationId xmlns:a16="http://schemas.microsoft.com/office/drawing/2014/main" id="{3A5C5BCE-6112-469F-B5C0-1A354DF9A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977" y="1697039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49BB1-70BF-4B00-AFEE-F17089375494}"/>
              </a:ext>
            </a:extLst>
          </p:cNvPr>
          <p:cNvGrpSpPr/>
          <p:nvPr/>
        </p:nvGrpSpPr>
        <p:grpSpPr>
          <a:xfrm>
            <a:off x="1295400" y="3408363"/>
            <a:ext cx="2971800" cy="1336675"/>
            <a:chOff x="1295400" y="3408363"/>
            <a:chExt cx="2971800" cy="1336675"/>
          </a:xfrm>
        </p:grpSpPr>
        <p:grpSp>
          <p:nvGrpSpPr>
            <p:cNvPr id="6149" name="Group 9">
              <a:extLst>
                <a:ext uri="{FF2B5EF4-FFF2-40B4-BE49-F238E27FC236}">
                  <a16:creationId xmlns:a16="http://schemas.microsoft.com/office/drawing/2014/main" id="{8C916018-886F-467A-BE02-09CC583EE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8400" y="3636962"/>
              <a:ext cx="609600" cy="1066800"/>
              <a:chOff x="3792" y="3264"/>
              <a:chExt cx="384" cy="672"/>
            </a:xfrm>
          </p:grpSpPr>
          <p:sp>
            <p:nvSpPr>
              <p:cNvPr id="6180" name="AutoShape 10">
                <a:extLst>
                  <a:ext uri="{FF2B5EF4-FFF2-40B4-BE49-F238E27FC236}">
                    <a16:creationId xmlns:a16="http://schemas.microsoft.com/office/drawing/2014/main" id="{0BDD6977-89C8-4964-999F-DCF7D15BB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AutoShape 11">
                <a:extLst>
                  <a:ext uri="{FF2B5EF4-FFF2-40B4-BE49-F238E27FC236}">
                    <a16:creationId xmlns:a16="http://schemas.microsoft.com/office/drawing/2014/main" id="{E16B59A0-BCF2-4B2E-9A27-259178E20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5" name="Group 37">
              <a:extLst>
                <a:ext uri="{FF2B5EF4-FFF2-40B4-BE49-F238E27FC236}">
                  <a16:creationId xmlns:a16="http://schemas.microsoft.com/office/drawing/2014/main" id="{6A6630F2-AC3D-4325-A91A-B1B3B6B84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3408363"/>
              <a:ext cx="2971800" cy="1336675"/>
              <a:chOff x="480" y="2557"/>
              <a:chExt cx="1872" cy="842"/>
            </a:xfrm>
          </p:grpSpPr>
          <p:sp>
            <p:nvSpPr>
              <p:cNvPr id="6168" name="Line 28">
                <a:extLst>
                  <a:ext uri="{FF2B5EF4-FFF2-40B4-BE49-F238E27FC236}">
                    <a16:creationId xmlns:a16="http://schemas.microsoft.com/office/drawing/2014/main" id="{B12972A4-F5DA-4DCD-BD62-BFB279EB3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95"/>
                <a:ext cx="11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9" name="Line 29">
                <a:extLst>
                  <a:ext uri="{FF2B5EF4-FFF2-40B4-BE49-F238E27FC236}">
                    <a16:creationId xmlns:a16="http://schemas.microsoft.com/office/drawing/2014/main" id="{8E5B3334-5E76-4AE8-BBB0-D2E8C52D7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" y="2557"/>
                <a:ext cx="720" cy="8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64" name="TextBox 35">
              <a:extLst>
                <a:ext uri="{FF2B5EF4-FFF2-40B4-BE49-F238E27FC236}">
                  <a16:creationId xmlns:a16="http://schemas.microsoft.com/office/drawing/2014/main" id="{80A347B0-9181-434F-A781-D0AAA94F3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963" y="3767138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621D1A-6868-4B12-AD58-05C318C25F39}"/>
              </a:ext>
            </a:extLst>
          </p:cNvPr>
          <p:cNvGrpSpPr/>
          <p:nvPr/>
        </p:nvGrpSpPr>
        <p:grpSpPr>
          <a:xfrm>
            <a:off x="6203953" y="3548064"/>
            <a:ext cx="3656013" cy="1100136"/>
            <a:chOff x="6203953" y="3548064"/>
            <a:chExt cx="3656013" cy="1100136"/>
          </a:xfrm>
        </p:grpSpPr>
        <p:grpSp>
          <p:nvGrpSpPr>
            <p:cNvPr id="6150" name="Group 12">
              <a:extLst>
                <a:ext uri="{FF2B5EF4-FFF2-40B4-BE49-F238E27FC236}">
                  <a16:creationId xmlns:a16="http://schemas.microsoft.com/office/drawing/2014/main" id="{DA766DCB-07B3-4C13-B4E6-B6BB940381E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270752" y="3810000"/>
              <a:ext cx="609600" cy="1066800"/>
              <a:chOff x="3792" y="3264"/>
              <a:chExt cx="384" cy="672"/>
            </a:xfrm>
          </p:grpSpPr>
          <p:sp>
            <p:nvSpPr>
              <p:cNvPr id="6178" name="AutoShape 13">
                <a:extLst>
                  <a:ext uri="{FF2B5EF4-FFF2-40B4-BE49-F238E27FC236}">
                    <a16:creationId xmlns:a16="http://schemas.microsoft.com/office/drawing/2014/main" id="{0D8D14D5-0790-4887-8BEB-8430C267B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AutoShape 14">
                <a:extLst>
                  <a:ext uri="{FF2B5EF4-FFF2-40B4-BE49-F238E27FC236}">
                    <a16:creationId xmlns:a16="http://schemas.microsoft.com/office/drawing/2014/main" id="{D7098C9B-E966-4FC6-BEA0-B602B6216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6" name="Group 34">
              <a:extLst>
                <a:ext uri="{FF2B5EF4-FFF2-40B4-BE49-F238E27FC236}">
                  <a16:creationId xmlns:a16="http://schemas.microsoft.com/office/drawing/2014/main" id="{7F5B7B22-8BC0-4A79-B21A-FB5B082E6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08952" y="3560763"/>
              <a:ext cx="609600" cy="1066800"/>
              <a:chOff x="3792" y="3264"/>
              <a:chExt cx="384" cy="672"/>
            </a:xfrm>
          </p:grpSpPr>
          <p:sp>
            <p:nvSpPr>
              <p:cNvPr id="6166" name="AutoShape 35">
                <a:extLst>
                  <a:ext uri="{FF2B5EF4-FFF2-40B4-BE49-F238E27FC236}">
                    <a16:creationId xmlns:a16="http://schemas.microsoft.com/office/drawing/2014/main" id="{10466912-795C-490B-9B4B-913D62AD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AutoShape 36">
                <a:extLst>
                  <a:ext uri="{FF2B5EF4-FFF2-40B4-BE49-F238E27FC236}">
                    <a16:creationId xmlns:a16="http://schemas.microsoft.com/office/drawing/2014/main" id="{73A22DA7-58C5-4D2A-ADF1-5205B0A2F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61" name="Line 42">
              <a:extLst>
                <a:ext uri="{FF2B5EF4-FFF2-40B4-BE49-F238E27FC236}">
                  <a16:creationId xmlns:a16="http://schemas.microsoft.com/office/drawing/2014/main" id="{F664B611-ED1F-4A64-AE37-A428BA782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3953" y="4648200"/>
              <a:ext cx="36560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9999"/>
                      </a:scheme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5" name="TextBox 36">
              <a:extLst>
                <a:ext uri="{FF2B5EF4-FFF2-40B4-BE49-F238E27FC236}">
                  <a16:creationId xmlns:a16="http://schemas.microsoft.com/office/drawing/2014/main" id="{D8F49ED5-320A-464A-8703-42E82CD6D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3" y="3548064"/>
              <a:ext cx="492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67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74" grpId="0"/>
      <p:bldP spid="91175" grpId="0"/>
      <p:bldP spid="91176" grpId="0"/>
      <p:bldP spid="911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95F6A-B365-CD8F-30CC-2E977A7A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2" y="1492482"/>
            <a:ext cx="10291480" cy="2527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AC79C0-C261-43CC-A267-66AD82F96B1C}"/>
              </a:ext>
            </a:extLst>
          </p:cNvPr>
          <p:cNvSpPr txBox="1"/>
          <p:nvPr/>
        </p:nvSpPr>
        <p:spPr>
          <a:xfrm>
            <a:off x="874102" y="968204"/>
            <a:ext cx="144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Hình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C80F3-5B13-97E8-EC0B-B8227AB69F33}"/>
              </a:ext>
            </a:extLst>
          </p:cNvPr>
          <p:cNvSpPr txBox="1"/>
          <p:nvPr/>
        </p:nvSpPr>
        <p:spPr>
          <a:xfrm>
            <a:off x="3255352" y="968204"/>
            <a:ext cx="144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Hình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19554-C19A-777B-EBFC-DA5B88396AC3}"/>
              </a:ext>
            </a:extLst>
          </p:cNvPr>
          <p:cNvSpPr txBox="1"/>
          <p:nvPr/>
        </p:nvSpPr>
        <p:spPr>
          <a:xfrm>
            <a:off x="6096000" y="968204"/>
            <a:ext cx="144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Hình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37808-4166-8C05-4C78-9FD5A1858FE8}"/>
              </a:ext>
            </a:extLst>
          </p:cNvPr>
          <p:cNvSpPr txBox="1"/>
          <p:nvPr/>
        </p:nvSpPr>
        <p:spPr>
          <a:xfrm>
            <a:off x="8936648" y="937956"/>
            <a:ext cx="144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Hình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E7B61-66D2-B1DB-06CD-891D761A8D37}"/>
              </a:ext>
            </a:extLst>
          </p:cNvPr>
          <p:cNvSpPr/>
          <p:nvPr/>
        </p:nvSpPr>
        <p:spPr>
          <a:xfrm>
            <a:off x="874102" y="3199947"/>
            <a:ext cx="2364482" cy="892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0F86BF3-CA93-8331-62F3-19FDFF2BDA3B}"/>
              </a:ext>
            </a:extLst>
          </p:cNvPr>
          <p:cNvSpPr/>
          <p:nvPr/>
        </p:nvSpPr>
        <p:spPr>
          <a:xfrm>
            <a:off x="1969477" y="4717990"/>
            <a:ext cx="8253046" cy="1396885"/>
          </a:xfrm>
          <a:prstGeom prst="roundRect">
            <a:avLst>
              <a:gd name="adj" fmla="val 43942"/>
            </a:avLst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Mỗi góc của tam giác là loại góc gì? </a:t>
            </a:r>
            <a:r>
              <a:rPr lang="en-US" sz="4000">
                <a:solidFill>
                  <a:srgbClr val="00B0F0"/>
                </a:solidFill>
              </a:rPr>
              <a:t>Vuông, nhọn hay tù?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7644AC-C56A-9D73-EDA3-6D34A988E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6168" flipH="1">
            <a:off x="520444" y="1329038"/>
            <a:ext cx="1937502" cy="970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DC3D6C-4FA7-155D-42B6-EA9C22229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358" flipH="1">
            <a:off x="892962" y="1824598"/>
            <a:ext cx="1937502" cy="970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54595E-0D30-1BEA-1077-0335405D9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1981" flipH="1">
            <a:off x="3051009" y="1340722"/>
            <a:ext cx="1937502" cy="9709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2B7866-7D9B-529B-4991-9A8A10F7B1B3}"/>
              </a:ext>
            </a:extLst>
          </p:cNvPr>
          <p:cNvSpPr/>
          <p:nvPr/>
        </p:nvSpPr>
        <p:spPr>
          <a:xfrm>
            <a:off x="3333850" y="3215264"/>
            <a:ext cx="2364482" cy="892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EC9B7D-5B35-7118-5C31-3F6E9F747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313" flipH="1">
            <a:off x="6371170" y="1796204"/>
            <a:ext cx="1937502" cy="9709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62CF705-93FF-B1F5-0D6B-899A38A7039F}"/>
              </a:ext>
            </a:extLst>
          </p:cNvPr>
          <p:cNvSpPr/>
          <p:nvPr/>
        </p:nvSpPr>
        <p:spPr>
          <a:xfrm>
            <a:off x="5992837" y="3199714"/>
            <a:ext cx="2364482" cy="892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0055C3-4981-D6FB-9FD9-F71AFEFA8E2E}"/>
              </a:ext>
            </a:extLst>
          </p:cNvPr>
          <p:cNvSpPr/>
          <p:nvPr/>
        </p:nvSpPr>
        <p:spPr>
          <a:xfrm>
            <a:off x="8500906" y="3199714"/>
            <a:ext cx="2664675" cy="892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72798E-D833-C18E-53BA-8D7FFF567A57}"/>
              </a:ext>
            </a:extLst>
          </p:cNvPr>
          <p:cNvSpPr/>
          <p:nvPr/>
        </p:nvSpPr>
        <p:spPr>
          <a:xfrm>
            <a:off x="761279" y="2818058"/>
            <a:ext cx="2358773" cy="36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2AEF7E-25A4-F78F-9FC8-2FC5DD9ED193}"/>
              </a:ext>
            </a:extLst>
          </p:cNvPr>
          <p:cNvSpPr/>
          <p:nvPr/>
        </p:nvSpPr>
        <p:spPr>
          <a:xfrm>
            <a:off x="3371158" y="2818058"/>
            <a:ext cx="2358773" cy="36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8B5B0E-A381-ED2E-3711-4B2E6C20052E}"/>
              </a:ext>
            </a:extLst>
          </p:cNvPr>
          <p:cNvSpPr/>
          <p:nvPr/>
        </p:nvSpPr>
        <p:spPr>
          <a:xfrm>
            <a:off x="6071263" y="2837930"/>
            <a:ext cx="2358773" cy="36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CD3F89-339F-B002-EF36-EDB25120CEC3}"/>
              </a:ext>
            </a:extLst>
          </p:cNvPr>
          <p:cNvSpPr/>
          <p:nvPr/>
        </p:nvSpPr>
        <p:spPr>
          <a:xfrm>
            <a:off x="8589434" y="2790489"/>
            <a:ext cx="2358773" cy="36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FDCF99-0ED2-CD76-B78B-73ED3E076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1693" flipH="1">
            <a:off x="728436" y="2388895"/>
            <a:ext cx="1937502" cy="9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72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6" grpId="1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A13875A-D52F-F96E-2C9D-BDA31245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898" y="2680691"/>
            <a:ext cx="2106169" cy="3476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A88A8-B3C1-63E2-9632-9BA01528B9B4}"/>
              </a:ext>
            </a:extLst>
          </p:cNvPr>
          <p:cNvSpPr txBox="1"/>
          <p:nvPr/>
        </p:nvSpPr>
        <p:spPr>
          <a:xfrm>
            <a:off x="3524251" y="1548092"/>
            <a:ext cx="6153149" cy="2553891"/>
          </a:xfrm>
          <a:prstGeom prst="wedgeRoundRectCallout">
            <a:avLst>
              <a:gd name="adj1" fmla="val -57990"/>
              <a:gd name="adj2" fmla="val 25089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7200" b="1">
                <a:solidFill>
                  <a:srgbClr val="FF6600"/>
                </a:solidFill>
                <a:latin typeface="Aptos" panose="02110004020202020204"/>
                <a:ea typeface="Roboto" panose="02000000000000000000" pitchFamily="2" charset="0"/>
              </a:rPr>
              <a:t>3. Đáy và đường cao 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tos" panose="0211000402020202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244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96F11F-11F2-5975-7807-05D66863D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5" y="270148"/>
            <a:ext cx="4878852" cy="315885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79051F-2F19-02A6-BA0A-931A1D5AFFF0}"/>
              </a:ext>
            </a:extLst>
          </p:cNvPr>
          <p:cNvCxnSpPr/>
          <p:nvPr/>
        </p:nvCxnSpPr>
        <p:spPr>
          <a:xfrm>
            <a:off x="2903797" y="898337"/>
            <a:ext cx="0" cy="2205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àu Vàng Bút Chì - hình ảnh bút chì png tải về - Miễn phí trong suốt Màu  Vàng png Tải về.">
            <a:extLst>
              <a:ext uri="{FF2B5EF4-FFF2-40B4-BE49-F238E27FC236}">
                <a16:creationId xmlns:a16="http://schemas.microsoft.com/office/drawing/2014/main" id="{E794FD73-E062-FCD5-FC81-12274C197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479" y1="11792" x2="52101" y2="18868"/>
                        <a14:foregroundMark x1="47059" y1="13208" x2="51261" y2="17925"/>
                        <a14:foregroundMark x1="46639" y1="74057" x2="46639" y2="7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367" r="36590" b="16047"/>
          <a:stretch/>
        </p:blipFill>
        <p:spPr bwMode="auto">
          <a:xfrm>
            <a:off x="2628494" y="-493904"/>
            <a:ext cx="550606" cy="15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FF0B84-A122-6123-D6B2-F5CCD170D1C4}"/>
              </a:ext>
            </a:extLst>
          </p:cNvPr>
          <p:cNvSpPr txBox="1"/>
          <p:nvPr/>
        </p:nvSpPr>
        <p:spPr>
          <a:xfrm>
            <a:off x="2628494" y="3104034"/>
            <a:ext cx="84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786181-466B-3955-ABF4-A244397EB06D}"/>
              </a:ext>
            </a:extLst>
          </p:cNvPr>
          <p:cNvSpPr/>
          <p:nvPr/>
        </p:nvSpPr>
        <p:spPr>
          <a:xfrm>
            <a:off x="2903797" y="2780184"/>
            <a:ext cx="275301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56CC0-C37B-97DC-2EE6-481CB47107C6}"/>
              </a:ext>
            </a:extLst>
          </p:cNvPr>
          <p:cNvSpPr txBox="1"/>
          <p:nvPr/>
        </p:nvSpPr>
        <p:spPr>
          <a:xfrm>
            <a:off x="901495" y="4105102"/>
            <a:ext cx="1059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00B050"/>
                </a:solidFill>
              </a:rPr>
              <a:t>BC là đáy, AH là đường cao ứng với đáy BC. </a:t>
            </a:r>
            <a:endParaRPr lang="en-US" sz="4000">
              <a:solidFill>
                <a:srgbClr val="00B050"/>
              </a:solidFill>
            </a:endParaRPr>
          </a:p>
          <a:p>
            <a:pPr algn="just"/>
            <a:r>
              <a:rPr lang="vi-VN" sz="4000">
                <a:solidFill>
                  <a:srgbClr val="FF0000"/>
                </a:solidFill>
              </a:rPr>
              <a:t>Độ dài AH là chiều cao.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7C39980-AE05-B6EC-6090-EFE5A64B0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00" y="1187854"/>
            <a:ext cx="7253768" cy="132343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9663C6-9F24-A28A-841F-10A1576529F6}"/>
              </a:ext>
            </a:extLst>
          </p:cNvPr>
          <p:cNvCxnSpPr/>
          <p:nvPr/>
        </p:nvCxnSpPr>
        <p:spPr>
          <a:xfrm>
            <a:off x="1390650" y="3084984"/>
            <a:ext cx="3848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6B71677-26E1-3E2A-10A8-0B1564854F33}"/>
              </a:ext>
            </a:extLst>
          </p:cNvPr>
          <p:cNvCxnSpPr>
            <a:cxnSpLocks/>
          </p:cNvCxnSpPr>
          <p:nvPr/>
        </p:nvCxnSpPr>
        <p:spPr>
          <a:xfrm>
            <a:off x="2903797" y="898337"/>
            <a:ext cx="0" cy="21866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985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-1.04167E-6 0.31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64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A13875A-D52F-F96E-2C9D-BDA31245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898" y="2680691"/>
            <a:ext cx="2106169" cy="3476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A88A8-B3C1-63E2-9632-9BA01528B9B4}"/>
              </a:ext>
            </a:extLst>
          </p:cNvPr>
          <p:cNvSpPr txBox="1"/>
          <p:nvPr/>
        </p:nvSpPr>
        <p:spPr>
          <a:xfrm>
            <a:off x="3524251" y="1548092"/>
            <a:ext cx="6991349" cy="2145268"/>
          </a:xfrm>
          <a:prstGeom prst="wedgeRoundRectCallout">
            <a:avLst>
              <a:gd name="adj1" fmla="val -57990"/>
              <a:gd name="adj2" fmla="val 25089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6000" b="1">
                <a:solidFill>
                  <a:srgbClr val="FF6600"/>
                </a:solidFill>
                <a:latin typeface="Aptos" panose="02110004020202020204"/>
                <a:ea typeface="Roboto" panose="02000000000000000000" pitchFamily="2" charset="0"/>
              </a:rPr>
              <a:t>4. Vẽ đường cao của hình tam giác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tos" panose="021100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29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152400" y="429065"/>
            <a:ext cx="1203960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56CC0-C37B-97DC-2EE6-481CB47107C6}"/>
              </a:ext>
            </a:extLst>
          </p:cNvPr>
          <p:cNvSpPr txBox="1"/>
          <p:nvPr/>
        </p:nvSpPr>
        <p:spPr>
          <a:xfrm>
            <a:off x="1275324" y="633729"/>
            <a:ext cx="9641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00B050"/>
                </a:solidFill>
              </a:rPr>
              <a:t>Ví dụ 1: </a:t>
            </a:r>
            <a:r>
              <a:rPr lang="vi-VN" sz="4000"/>
              <a:t>Vẽ đường cao tương ứng với đáy LN của tam giác nhọn LMN.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F8385E-FB64-FCE1-802E-9E64BDE46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3" y="1957168"/>
            <a:ext cx="3449207" cy="2519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E036A-C09D-1067-4C0F-E9F6B786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99" y="1909347"/>
            <a:ext cx="3449207" cy="2567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1DB15D-8FBD-4BF0-564A-C702DE9F9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0" y="3218571"/>
            <a:ext cx="2747677" cy="1376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A323A5-D27C-0B87-352A-A346A5113BDB}"/>
              </a:ext>
            </a:extLst>
          </p:cNvPr>
          <p:cNvSpPr txBox="1"/>
          <p:nvPr/>
        </p:nvSpPr>
        <p:spPr>
          <a:xfrm>
            <a:off x="551293" y="5296893"/>
            <a:ext cx="4287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C00000"/>
                </a:solidFill>
              </a:rPr>
              <a:t> Bước 1: Đặt ê-k</a:t>
            </a:r>
            <a:r>
              <a:rPr lang="en-US" sz="4000">
                <a:solidFill>
                  <a:srgbClr val="C00000"/>
                </a:solidFill>
              </a:rPr>
              <a:t>e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CC04D-A4F6-780E-4639-BA24F315E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48" y="1957168"/>
            <a:ext cx="3449207" cy="25195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8DA283-CF69-B480-336B-CBCC2D926E19}"/>
              </a:ext>
            </a:extLst>
          </p:cNvPr>
          <p:cNvSpPr txBox="1"/>
          <p:nvPr/>
        </p:nvSpPr>
        <p:spPr>
          <a:xfrm>
            <a:off x="5209795" y="5287749"/>
            <a:ext cx="3244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C00000"/>
                </a:solidFill>
              </a:rPr>
              <a:t> Bước 2: Vẽ.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F52B43-223C-C085-641F-86F8836B2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11" y="3243373"/>
            <a:ext cx="2747677" cy="13769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818770-94B8-E9A4-0EC9-24572EF18ED0}"/>
              </a:ext>
            </a:extLst>
          </p:cNvPr>
          <p:cNvCxnSpPr>
            <a:cxnSpLocks/>
          </p:cNvCxnSpPr>
          <p:nvPr/>
        </p:nvCxnSpPr>
        <p:spPr>
          <a:xfrm flipV="1">
            <a:off x="4992505" y="3219768"/>
            <a:ext cx="2303645" cy="7416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Màu Vàng Bút Chì - hình ảnh bút chì png tải về - Miễn phí trong suốt Màu  Vàng png Tải về.">
            <a:extLst>
              <a:ext uri="{FF2B5EF4-FFF2-40B4-BE49-F238E27FC236}">
                <a16:creationId xmlns:a16="http://schemas.microsoft.com/office/drawing/2014/main" id="{E794FD73-E062-FCD5-FC81-12274C197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479" y1="11792" x2="52101" y2="18868"/>
                        <a14:foregroundMark x1="47059" y1="13208" x2="51261" y2="17925"/>
                        <a14:foregroundMark x1="46639" y1="74057" x2="46639" y2="7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367" r="36590" b="16047"/>
          <a:stretch/>
        </p:blipFill>
        <p:spPr bwMode="auto">
          <a:xfrm>
            <a:off x="4718475" y="2528538"/>
            <a:ext cx="550606" cy="15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8D0179D-2984-3002-67A5-DBAB0DEB3DB0}"/>
              </a:ext>
            </a:extLst>
          </p:cNvPr>
          <p:cNvSpPr txBox="1"/>
          <p:nvPr/>
        </p:nvSpPr>
        <p:spPr>
          <a:xfrm>
            <a:off x="8947408" y="4595508"/>
            <a:ext cx="2989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C00000"/>
                </a:solidFill>
              </a:rPr>
              <a:t>Bước 3: </a:t>
            </a:r>
            <a:endParaRPr lang="en-US" sz="4000">
              <a:solidFill>
                <a:srgbClr val="C00000"/>
              </a:solidFill>
            </a:endParaRPr>
          </a:p>
          <a:p>
            <a:pPr lvl="0" algn="ctr"/>
            <a:r>
              <a:rPr lang="vi-VN" sz="4000">
                <a:solidFill>
                  <a:srgbClr val="C00000"/>
                </a:solidFill>
              </a:rPr>
              <a:t>Ghi tên        đường</a:t>
            </a:r>
            <a:r>
              <a:rPr lang="en-US" sz="4000">
                <a:solidFill>
                  <a:srgbClr val="C00000"/>
                </a:solidFill>
              </a:rPr>
              <a:t> cao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8660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1858 -0.11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-56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152400" y="429065"/>
            <a:ext cx="1203960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656CC0-C37B-97DC-2EE6-481CB47107C6}"/>
              </a:ext>
            </a:extLst>
          </p:cNvPr>
          <p:cNvSpPr txBox="1"/>
          <p:nvPr/>
        </p:nvSpPr>
        <p:spPr>
          <a:xfrm>
            <a:off x="1275324" y="633729"/>
            <a:ext cx="9641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00B050"/>
                </a:solidFill>
              </a:rPr>
              <a:t> Ví dụ 2: </a:t>
            </a:r>
            <a:r>
              <a:rPr lang="vi-VN" sz="4000"/>
              <a:t>Vẽ đường cao tương ứng với đáy DE của tam giác tù CDE.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323A5-D27C-0B87-352A-A346A5113BDB}"/>
              </a:ext>
            </a:extLst>
          </p:cNvPr>
          <p:cNvSpPr txBox="1"/>
          <p:nvPr/>
        </p:nvSpPr>
        <p:spPr>
          <a:xfrm>
            <a:off x="347673" y="5159083"/>
            <a:ext cx="4287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C00000"/>
                </a:solidFill>
              </a:rPr>
              <a:t>Bước 1: </a:t>
            </a:r>
            <a:endParaRPr lang="en-US" sz="2800">
              <a:solidFill>
                <a:srgbClr val="C00000"/>
              </a:solidFill>
            </a:endParaRPr>
          </a:p>
          <a:p>
            <a:pPr lvl="0" algn="ctr"/>
            <a:r>
              <a:rPr lang="vi-VN" sz="2800">
                <a:solidFill>
                  <a:srgbClr val="C00000"/>
                </a:solidFill>
              </a:rPr>
              <a:t>Vẽ kéo dài cạnh.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DA283-CF69-B480-336B-CBCC2D926E19}"/>
              </a:ext>
            </a:extLst>
          </p:cNvPr>
          <p:cNvSpPr txBox="1"/>
          <p:nvPr/>
        </p:nvSpPr>
        <p:spPr>
          <a:xfrm>
            <a:off x="4549904" y="5113357"/>
            <a:ext cx="324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>
                <a:solidFill>
                  <a:srgbClr val="C00000"/>
                </a:solidFill>
              </a:rPr>
              <a:t>B</a:t>
            </a:r>
            <a:r>
              <a:rPr lang="vi-VN" sz="2800">
                <a:solidFill>
                  <a:srgbClr val="C00000"/>
                </a:solidFill>
              </a:rPr>
              <a:t>ước 2: </a:t>
            </a:r>
            <a:endParaRPr lang="en-US" sz="2800">
              <a:solidFill>
                <a:srgbClr val="C00000"/>
              </a:solidFill>
            </a:endParaRPr>
          </a:p>
          <a:p>
            <a:pPr lvl="0" algn="ctr"/>
            <a:r>
              <a:rPr lang="vi-VN" sz="2800">
                <a:solidFill>
                  <a:srgbClr val="C00000"/>
                </a:solidFill>
              </a:rPr>
              <a:t>Đặt ê-ke và vẽ.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F52B43-223C-C085-641F-86F8836B2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1723">
            <a:off x="3989537" y="2478759"/>
            <a:ext cx="2747677" cy="13769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8D0179D-2984-3002-67A5-DBAB0DEB3DB0}"/>
              </a:ext>
            </a:extLst>
          </p:cNvPr>
          <p:cNvSpPr txBox="1"/>
          <p:nvPr/>
        </p:nvSpPr>
        <p:spPr>
          <a:xfrm>
            <a:off x="8556862" y="5159083"/>
            <a:ext cx="343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Bước 3: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Ghi tên đường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cao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29A51-E797-0D19-76CA-5B018F5AF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24" y="2923987"/>
            <a:ext cx="481287" cy="1329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CE132-6B4A-5C63-10E2-FE24DA246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90912"/>
            <a:ext cx="2820276" cy="187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75249A-668A-DE16-B1F0-331914993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9" y="4201052"/>
            <a:ext cx="3374233" cy="3638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D8C304-20ED-BF6E-39D4-2A076CF51263}"/>
              </a:ext>
            </a:extLst>
          </p:cNvPr>
          <p:cNvCxnSpPr/>
          <p:nvPr/>
        </p:nvCxnSpPr>
        <p:spPr>
          <a:xfrm flipH="1">
            <a:off x="1013965" y="4215405"/>
            <a:ext cx="147734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826BCE2-7FCE-0163-2B35-B9AD9D7E1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72" y="2400249"/>
            <a:ext cx="2820276" cy="187955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86D79C-0DDB-716A-C78E-774AE32D3463}"/>
              </a:ext>
            </a:extLst>
          </p:cNvPr>
          <p:cNvCxnSpPr/>
          <p:nvPr/>
        </p:nvCxnSpPr>
        <p:spPr>
          <a:xfrm flipH="1">
            <a:off x="5128237" y="4224742"/>
            <a:ext cx="147734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5F06C85-C8CE-8E67-C8F9-F83052B29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56" y="1396786"/>
            <a:ext cx="481287" cy="132951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F93AC89-90D2-77AC-9E32-F69B3081B862}"/>
              </a:ext>
            </a:extLst>
          </p:cNvPr>
          <p:cNvCxnSpPr/>
          <p:nvPr/>
        </p:nvCxnSpPr>
        <p:spPr>
          <a:xfrm>
            <a:off x="5714472" y="2726304"/>
            <a:ext cx="0" cy="14747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F9AA136-2F8A-AEFA-6050-BE0A3E799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812" y="2347744"/>
            <a:ext cx="3262291" cy="2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8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11745 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2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0274 0.2083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041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B0FE7-6DA3-56EC-83DD-C52BA17D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756" y="612404"/>
            <a:ext cx="8449788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35428" y="60960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0A6F01F-BC4B-F04F-2FCD-4E2AA2F0F05C}"/>
              </a:ext>
            </a:extLst>
          </p:cNvPr>
          <p:cNvGrpSpPr/>
          <p:nvPr/>
        </p:nvGrpSpPr>
        <p:grpSpPr>
          <a:xfrm>
            <a:off x="-98376" y="-37976"/>
            <a:ext cx="2870274" cy="976571"/>
            <a:chOff x="1238914" y="794170"/>
            <a:chExt cx="2870274" cy="976571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B5946EF-92E8-F2A9-580A-938D8E13B7E0}"/>
                </a:ext>
              </a:extLst>
            </p:cNvPr>
            <p:cNvSpPr/>
            <p:nvPr/>
          </p:nvSpPr>
          <p:spPr>
            <a:xfrm>
              <a:off x="1727200" y="972457"/>
              <a:ext cx="2331113" cy="72571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ute Colorful Flower PNG &amp; SVG Design For T-Shirts">
              <a:extLst>
                <a:ext uri="{FF2B5EF4-FFF2-40B4-BE49-F238E27FC236}">
                  <a16:creationId xmlns:a16="http://schemas.microsoft.com/office/drawing/2014/main" id="{A16E4DC2-6087-9F95-5BE3-EE6B8DC88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914" y="794170"/>
              <a:ext cx="976571" cy="976571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AF4F27B-81F2-D06C-6DC0-020544A6A170}"/>
                </a:ext>
              </a:extLst>
            </p:cNvPr>
            <p:cNvSpPr txBox="1"/>
            <p:nvPr/>
          </p:nvSpPr>
          <p:spPr>
            <a:xfrm>
              <a:off x="1999416" y="910729"/>
              <a:ext cx="2109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accent4">
                      <a:lumMod val="50000"/>
                    </a:schemeClr>
                  </a:solidFill>
                  <a:latin typeface="UTM Duepuntozero" panose="02040603050506020204" pitchFamily="18" charset="0"/>
                </a:rPr>
                <a:t>Bài 1</a:t>
              </a: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8BE4186-184D-7F46-A9EE-63490B15422D}"/>
              </a:ext>
            </a:extLst>
          </p:cNvPr>
          <p:cNvSpPr txBox="1"/>
          <p:nvPr/>
        </p:nvSpPr>
        <p:spPr>
          <a:xfrm>
            <a:off x="923713" y="907397"/>
            <a:ext cx="106061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Nêu tên các hình tam giác, các cạnh, các góc của mỗi hình tam giác dưới đây và cho biết tam giác nào là tam giác nhọn, tam giác vuông, </a:t>
            </a:r>
            <a:r>
              <a:rPr lang="pl-PL" sz="2800" b="1">
                <a:latin typeface="Arial" panose="020B0604020202020204" pitchFamily="34" charset="0"/>
                <a:cs typeface="Arial" panose="020B0604020202020204" pitchFamily="34" charset="0"/>
              </a:rPr>
              <a:t>tam giác tù, tam giác đều.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6C267-8488-F622-2A4F-4F1D59560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0" y="2590189"/>
            <a:ext cx="1968808" cy="2743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F6620-08EE-9B2D-F45C-07761CC14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18" y="2840957"/>
            <a:ext cx="2654006" cy="2327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5C9252-CD3F-3817-B835-35268EF2C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3944"/>
            <a:ext cx="2735736" cy="2203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992B4A-F291-7B8D-E6EE-950A587BB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84" y="2814439"/>
            <a:ext cx="1873228" cy="2163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6B5B19-DDB3-3664-FB1E-ABEBE3EB6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86" y="5168011"/>
            <a:ext cx="4910208" cy="14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4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B35C073A-4610-CB4D-A801-486AC9B9FCDB}"/>
              </a:ext>
            </a:extLst>
          </p:cNvPr>
          <p:cNvSpPr/>
          <p:nvPr/>
        </p:nvSpPr>
        <p:spPr>
          <a:xfrm>
            <a:off x="435428" y="60960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0A6F01F-BC4B-F04F-2FCD-4E2AA2F0F05C}"/>
              </a:ext>
            </a:extLst>
          </p:cNvPr>
          <p:cNvGrpSpPr/>
          <p:nvPr/>
        </p:nvGrpSpPr>
        <p:grpSpPr>
          <a:xfrm>
            <a:off x="4382502" y="49956"/>
            <a:ext cx="2870274" cy="976571"/>
            <a:chOff x="1238914" y="794170"/>
            <a:chExt cx="2870274" cy="976571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B5946EF-92E8-F2A9-580A-938D8E13B7E0}"/>
                </a:ext>
              </a:extLst>
            </p:cNvPr>
            <p:cNvSpPr/>
            <p:nvPr/>
          </p:nvSpPr>
          <p:spPr>
            <a:xfrm>
              <a:off x="1727200" y="972457"/>
              <a:ext cx="2331113" cy="72571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ute Colorful Flower PNG &amp; SVG Design For T-Shirts">
              <a:extLst>
                <a:ext uri="{FF2B5EF4-FFF2-40B4-BE49-F238E27FC236}">
                  <a16:creationId xmlns:a16="http://schemas.microsoft.com/office/drawing/2014/main" id="{A16E4DC2-6087-9F95-5BE3-EE6B8DC88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914" y="794170"/>
              <a:ext cx="976571" cy="976571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AF4F27B-81F2-D06C-6DC0-020544A6A170}"/>
                </a:ext>
              </a:extLst>
            </p:cNvPr>
            <p:cNvSpPr txBox="1"/>
            <p:nvPr/>
          </p:nvSpPr>
          <p:spPr>
            <a:xfrm>
              <a:off x="1999416" y="910729"/>
              <a:ext cx="2109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accent4">
                      <a:lumMod val="50000"/>
                    </a:schemeClr>
                  </a:solidFill>
                  <a:latin typeface="UTM Duepuntozero" panose="02040603050506020204" pitchFamily="18" charset="0"/>
                </a:rPr>
                <a:t>Bài 1</a:t>
              </a:r>
            </a:p>
          </p:txBody>
        </p:sp>
      </p:grpSp>
      <p:pic>
        <p:nvPicPr>
          <p:cNvPr id="4" name="Picture 318">
            <a:extLst>
              <a:ext uri="{FF2B5EF4-FFF2-40B4-BE49-F238E27FC236}">
                <a16:creationId xmlns:a16="http://schemas.microsoft.com/office/drawing/2014/main" id="{A379EBE2-0D21-68C1-279D-1CD32CDD5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00532" y="3535893"/>
            <a:ext cx="7382559" cy="3354315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56C1DA72-8934-3708-D2AB-B766ECD1E29E}"/>
              </a:ext>
            </a:extLst>
          </p:cNvPr>
          <p:cNvSpPr txBox="1"/>
          <p:nvPr/>
        </p:nvSpPr>
        <p:spPr>
          <a:xfrm>
            <a:off x="14513" y="11927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SVN-ARCO Typography" panose="020B0603050302020204" pitchFamily="34" charset="2"/>
                <a:cs typeface="Arial" panose="020B0604020202020204" pitchFamily="34" charset="0"/>
              </a:rPr>
              <a:t>TRÌNH BÀY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3BB118-8B5E-3845-28BC-6F943FCB8902}"/>
              </a:ext>
            </a:extLst>
          </p:cNvPr>
          <p:cNvGrpSpPr/>
          <p:nvPr/>
        </p:nvGrpSpPr>
        <p:grpSpPr>
          <a:xfrm>
            <a:off x="1587322" y="2315062"/>
            <a:ext cx="9046381" cy="1498883"/>
            <a:chOff x="2302333" y="1742548"/>
            <a:chExt cx="11632041" cy="1999351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F0FFB550-66C0-DE16-2E8A-87CD8EDE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333" y="1742761"/>
              <a:ext cx="7587334" cy="1999138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EEB7201-BD7E-0F50-AC94-3EAC5C54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027" y="1742548"/>
              <a:ext cx="3694347" cy="1936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4145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82BD7D7-2727-7065-5FE4-E330037481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79C4279-BBB6-B96F-AED8-624F2AAE4997}"/>
              </a:ext>
            </a:extLst>
          </p:cNvPr>
          <p:cNvSpPr/>
          <p:nvPr/>
        </p:nvSpPr>
        <p:spPr>
          <a:xfrm>
            <a:off x="379829" y="1576862"/>
            <a:ext cx="11465169" cy="493776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ECF8023-BE4A-5A37-9DFD-F2B4E734E8F4}"/>
              </a:ext>
            </a:extLst>
          </p:cNvPr>
          <p:cNvSpPr txBox="1"/>
          <p:nvPr/>
        </p:nvSpPr>
        <p:spPr>
          <a:xfrm>
            <a:off x="1374178" y="1820304"/>
            <a:ext cx="96363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Nhận biết một số loại tam giác. Nhận biết đường cao của tam giác.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Vẽ được đường cao của hình tam giác.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HS có cơ hội để phát triển các năng lực tư duy và lập luận toán học; sử dụng công cụ, phương tiện học toán; giải quyết vấn đề toán học, giao tiếp toán học và các phẩm chất yêu nước, chăm chỉ, trung thực, trách nhiệm.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DE91B3FE-BED0-0B4D-0DFD-B1A1D1FC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9500" flipH="1">
            <a:off x="1289612" y="1708253"/>
            <a:ext cx="698323" cy="698323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93FAEE8A-C070-DAE4-F80A-9E6EE909B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9500" flipH="1">
            <a:off x="1289612" y="2843104"/>
            <a:ext cx="698323" cy="698323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8B532D8D-8B21-45CA-5703-3B97872C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9500" flipH="1">
            <a:off x="1289612" y="3513091"/>
            <a:ext cx="698323" cy="698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0B3B2-B677-C774-0F77-03FBF1314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277" y="200692"/>
            <a:ext cx="1633381" cy="1635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4D6C0-0F49-1718-3375-0BE50EA8C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0544"/>
            <a:ext cx="12192000" cy="12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9914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35428" y="60960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6C267-8488-F622-2A4F-4F1D59560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0" y="1112665"/>
            <a:ext cx="3323940" cy="463267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714F82-A28A-C7AE-CB54-37F77150773A}"/>
              </a:ext>
            </a:extLst>
          </p:cNvPr>
          <p:cNvSpPr/>
          <p:nvPr/>
        </p:nvSpPr>
        <p:spPr>
          <a:xfrm>
            <a:off x="5074925" y="1382884"/>
            <a:ext cx="5839110" cy="4305301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ABC có ba cạnh là AB, BC, CA;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góc: đỉnh A, đỉnh B, đỉnh C;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đỉnh C là góc vuông. </a:t>
            </a:r>
          </a:p>
          <a:p>
            <a:pPr algn="just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giác ABC là tam giác vuông.</a:t>
            </a:r>
          </a:p>
        </p:txBody>
      </p:sp>
    </p:spTree>
    <p:extLst>
      <p:ext uri="{BB962C8B-B14F-4D97-AF65-F5344CB8AC3E}">
        <p14:creationId xmlns:p14="http://schemas.microsoft.com/office/powerpoint/2010/main" val="1705525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35428" y="60960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714F82-A28A-C7AE-CB54-37F77150773A}"/>
              </a:ext>
            </a:extLst>
          </p:cNvPr>
          <p:cNvSpPr/>
          <p:nvPr/>
        </p:nvSpPr>
        <p:spPr>
          <a:xfrm>
            <a:off x="5074925" y="1382884"/>
            <a:ext cx="5839110" cy="4305301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HIK có ba cạnh là HK, KI, IH; 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góc: đỉnh H, đỉnh I, đỉnh K; 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đỉnh K là góc tù. </a:t>
            </a:r>
          </a:p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giác HIK là tam giác tù.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28FB8-286F-BC8E-00AE-1C3315DD1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8" y="1869407"/>
            <a:ext cx="3798932" cy="33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26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35428" y="60960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714F82-A28A-C7AE-CB54-37F77150773A}"/>
              </a:ext>
            </a:extLst>
          </p:cNvPr>
          <p:cNvSpPr/>
          <p:nvPr/>
        </p:nvSpPr>
        <p:spPr>
          <a:xfrm>
            <a:off x="5074925" y="1382884"/>
            <a:ext cx="5839110" cy="4305301"/>
          </a:xfrm>
          <a:prstGeom prst="round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LMN có ba cạnh là LM, MN, NL;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góc: đỉnh L, đỉnh M, đỉnh N; 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góc đều là góc nhọn </a:t>
            </a:r>
          </a:p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giác LMN là tam giác nhọn.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B0BD8-592D-03BD-9ED3-E4D7E72BE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4" y="2136712"/>
            <a:ext cx="3941736" cy="31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05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35428" y="60960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C714F82-A28A-C7AE-CB54-37F77150773A}"/>
                  </a:ext>
                </a:extLst>
              </p:cNvPr>
              <p:cNvSpPr/>
              <p:nvPr/>
            </p:nvSpPr>
            <p:spPr>
              <a:xfrm>
                <a:off x="5074925" y="1382884"/>
                <a:ext cx="5839110" cy="4305301"/>
              </a:xfrm>
              <a:prstGeom prst="round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lvl="0" indent="-571500" algn="just">
                  <a:buFont typeface="Wingdings" panose="05000000000000000000" pitchFamily="2" charset="2"/>
                  <a:buChar char="ü"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Tam giác DEG có ba cạnh là DE, EG, GD;</a:t>
                </a:r>
              </a:p>
              <a:p>
                <a:pPr marL="571500" lvl="0" indent="-571500" algn="just">
                  <a:buFont typeface="Wingdings" panose="05000000000000000000" pitchFamily="2" charset="2"/>
                  <a:buChar char="ü"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 góc: đỉnh D, đỉnh E, đỉnh G; </a:t>
                </a:r>
              </a:p>
              <a:p>
                <a:pPr marL="571500" lvl="0" indent="-571500" algn="just">
                  <a:buFont typeface="Wingdings" panose="05000000000000000000" pitchFamily="2" charset="2"/>
                  <a:buChar char="ü"/>
                </a:pPr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 góc đều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Wingdings" panose="05000000000000000000" pitchFamily="2" charset="2"/>
                  </a:rPr>
                  <a:t></a:t>
                </a:r>
                <a:r>
                  <a:rPr lang="en-US" sz="36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giác DEG là tam giác đều.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C714F82-A28A-C7AE-CB54-37F771507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925" y="1382884"/>
                <a:ext cx="5839110" cy="4305301"/>
              </a:xfrm>
              <a:prstGeom prst="roundRect">
                <a:avLst/>
              </a:prstGeom>
              <a:blipFill>
                <a:blip r:embed="rId3"/>
                <a:stretch>
                  <a:fillRect r="-1672" b="-992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41E3480-5062-106B-B2C5-B6E859139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4" y="1353974"/>
            <a:ext cx="3469966" cy="40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1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0A6F01F-BC4B-F04F-2FCD-4E2AA2F0F05C}"/>
              </a:ext>
            </a:extLst>
          </p:cNvPr>
          <p:cNvGrpSpPr/>
          <p:nvPr/>
        </p:nvGrpSpPr>
        <p:grpSpPr>
          <a:xfrm>
            <a:off x="-98376" y="-37976"/>
            <a:ext cx="2870274" cy="976571"/>
            <a:chOff x="1238914" y="794170"/>
            <a:chExt cx="2870274" cy="976571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B5946EF-92E8-F2A9-580A-938D8E13B7E0}"/>
                </a:ext>
              </a:extLst>
            </p:cNvPr>
            <p:cNvSpPr/>
            <p:nvPr/>
          </p:nvSpPr>
          <p:spPr>
            <a:xfrm>
              <a:off x="1727200" y="972457"/>
              <a:ext cx="2331113" cy="72571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8" name="Picture 2" descr="Cute Colorful Flower PNG &amp; SVG Design For T-Shirts">
              <a:extLst>
                <a:ext uri="{FF2B5EF4-FFF2-40B4-BE49-F238E27FC236}">
                  <a16:creationId xmlns:a16="http://schemas.microsoft.com/office/drawing/2014/main" id="{A16E4DC2-6087-9F95-5BE3-EE6B8DC88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914" y="794170"/>
              <a:ext cx="976571" cy="976571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AF4F27B-81F2-D06C-6DC0-020544A6A170}"/>
                </a:ext>
              </a:extLst>
            </p:cNvPr>
            <p:cNvSpPr txBox="1"/>
            <p:nvPr/>
          </p:nvSpPr>
          <p:spPr>
            <a:xfrm>
              <a:off x="1999416" y="910729"/>
              <a:ext cx="2109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 2</a:t>
              </a: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8BE4186-184D-7F46-A9EE-63490B15422D}"/>
              </a:ext>
            </a:extLst>
          </p:cNvPr>
          <p:cNvSpPr txBox="1"/>
          <p:nvPr/>
        </p:nvSpPr>
        <p:spPr>
          <a:xfrm>
            <a:off x="1914644" y="1010102"/>
            <a:ext cx="83917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đường cao và đáy tương ứng được vẽ trong mỗi hình tam giác dưới đây.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3A2ED-C0AD-5F3F-A9BC-9DE978401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5" y="2657977"/>
            <a:ext cx="2150828" cy="2119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1CB9EC-45C2-3BD6-BEE8-FF07B70B3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77" y="2657500"/>
            <a:ext cx="2705571" cy="2119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548922-DD80-3F4A-E78D-FCE2E084E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151" y="2630502"/>
            <a:ext cx="2069044" cy="20394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2743E9-C5D5-EC82-65CC-3E95048CA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89" y="2556609"/>
            <a:ext cx="1708515" cy="23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6700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5A2B811-CDB1-4655-A39E-3EF2B63360A9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0A6F01F-BC4B-F04F-2FCD-4E2AA2F0F05C}"/>
              </a:ext>
            </a:extLst>
          </p:cNvPr>
          <p:cNvGrpSpPr/>
          <p:nvPr/>
        </p:nvGrpSpPr>
        <p:grpSpPr>
          <a:xfrm>
            <a:off x="4382502" y="49956"/>
            <a:ext cx="2870274" cy="976571"/>
            <a:chOff x="1238914" y="794170"/>
            <a:chExt cx="2870274" cy="976571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B5946EF-92E8-F2A9-580A-938D8E13B7E0}"/>
                </a:ext>
              </a:extLst>
            </p:cNvPr>
            <p:cNvSpPr/>
            <p:nvPr/>
          </p:nvSpPr>
          <p:spPr>
            <a:xfrm>
              <a:off x="1727200" y="972457"/>
              <a:ext cx="2331113" cy="72571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ute Colorful Flower PNG &amp; SVG Design For T-Shirts">
              <a:extLst>
                <a:ext uri="{FF2B5EF4-FFF2-40B4-BE49-F238E27FC236}">
                  <a16:creationId xmlns:a16="http://schemas.microsoft.com/office/drawing/2014/main" id="{A16E4DC2-6087-9F95-5BE3-EE6B8DC88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914" y="794170"/>
              <a:ext cx="976571" cy="976571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AF4F27B-81F2-D06C-6DC0-020544A6A170}"/>
                </a:ext>
              </a:extLst>
            </p:cNvPr>
            <p:cNvSpPr txBox="1"/>
            <p:nvPr/>
          </p:nvSpPr>
          <p:spPr>
            <a:xfrm>
              <a:off x="1999416" y="910729"/>
              <a:ext cx="2109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accent4">
                      <a:lumMod val="50000"/>
                    </a:schemeClr>
                  </a:solidFill>
                  <a:latin typeface="UTM Duepuntozero" panose="02040603050506020204" pitchFamily="18" charset="0"/>
                </a:rPr>
                <a:t>Bài 2</a:t>
              </a:r>
            </a:p>
          </p:txBody>
        </p:sp>
      </p:grpSp>
      <p:pic>
        <p:nvPicPr>
          <p:cNvPr id="4" name="Picture 318">
            <a:extLst>
              <a:ext uri="{FF2B5EF4-FFF2-40B4-BE49-F238E27FC236}">
                <a16:creationId xmlns:a16="http://schemas.microsoft.com/office/drawing/2014/main" id="{A379EBE2-0D21-68C1-279D-1CD32CDD5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00532" y="3535893"/>
            <a:ext cx="7382559" cy="3354315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56C1DA72-8934-3708-D2AB-B766ECD1E29E}"/>
              </a:ext>
            </a:extLst>
          </p:cNvPr>
          <p:cNvSpPr txBox="1"/>
          <p:nvPr/>
        </p:nvSpPr>
        <p:spPr>
          <a:xfrm>
            <a:off x="14513" y="11927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SVN-ARCO Typography" panose="020B0603050302020204" pitchFamily="34" charset="2"/>
                <a:cs typeface="Arial" panose="020B0604020202020204" pitchFamily="34" charset="0"/>
              </a:rPr>
              <a:t>TRÌNH BÀY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3BB118-8B5E-3845-28BC-6F943FCB8902}"/>
              </a:ext>
            </a:extLst>
          </p:cNvPr>
          <p:cNvGrpSpPr/>
          <p:nvPr/>
        </p:nvGrpSpPr>
        <p:grpSpPr>
          <a:xfrm>
            <a:off x="1587322" y="2315062"/>
            <a:ext cx="9046381" cy="1498883"/>
            <a:chOff x="2302333" y="1742548"/>
            <a:chExt cx="11632041" cy="1999351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F0FFB550-66C0-DE16-2E8A-87CD8EDE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2333" y="1742761"/>
              <a:ext cx="7587334" cy="1999138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EEB7201-BD7E-0F50-AC94-3EAC5C54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027" y="1742548"/>
              <a:ext cx="3694347" cy="1936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90026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3A2ED-C0AD-5F3F-A9BC-9DE97840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4" y="1488520"/>
            <a:ext cx="4036706" cy="3977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05FA9-E991-9584-6EFB-7BFF39885BB8}"/>
              </a:ext>
            </a:extLst>
          </p:cNvPr>
          <p:cNvSpPr/>
          <p:nvPr/>
        </p:nvSpPr>
        <p:spPr>
          <a:xfrm>
            <a:off x="5372180" y="2129717"/>
            <a:ext cx="5516875" cy="259856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Tam giác ABC có đường cao CK tương ứng với đáy AB.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5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05FA9-E991-9584-6EFB-7BFF39885BB8}"/>
              </a:ext>
            </a:extLst>
          </p:cNvPr>
          <p:cNvSpPr/>
          <p:nvPr/>
        </p:nvSpPr>
        <p:spPr>
          <a:xfrm>
            <a:off x="5372180" y="2129717"/>
            <a:ext cx="5516875" cy="259856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Tam giác MNP có đường cao MH tương ứng với đáy NP.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34322-0CCB-D5BF-5551-7AEFB4CEF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7" y="1724050"/>
            <a:ext cx="4323873" cy="33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4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05FA9-E991-9584-6EFB-7BFF39885BB8}"/>
              </a:ext>
            </a:extLst>
          </p:cNvPr>
          <p:cNvSpPr/>
          <p:nvPr/>
        </p:nvSpPr>
        <p:spPr>
          <a:xfrm>
            <a:off x="5372180" y="2129717"/>
            <a:ext cx="5516875" cy="259856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Tam giác STU có đường cao TI tương ứng với đáy SU.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0D6B9-78DB-51F7-D86F-5DAD579F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45" y="1318358"/>
            <a:ext cx="3903494" cy="38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74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05FA9-E991-9584-6EFB-7BFF39885BB8}"/>
              </a:ext>
            </a:extLst>
          </p:cNvPr>
          <p:cNvSpPr/>
          <p:nvPr/>
        </p:nvSpPr>
        <p:spPr>
          <a:xfrm>
            <a:off x="5372180" y="2129717"/>
            <a:ext cx="5516875" cy="2598566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Tam giác DEG có đường cao DE tương ứng với đáy EG.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33B7D-ACB4-A7C7-214A-29A98F907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45" y="937359"/>
            <a:ext cx="3302118" cy="44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5F6E21-40F1-D831-26B5-BD5738183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119" y="838200"/>
            <a:ext cx="1633381" cy="163568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4B7357B-5275-29F9-AE8A-9079B9DD6CF9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8BB5B-A02E-CF6F-0A5B-FFE737864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131" y="819686"/>
            <a:ext cx="7309738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0A6F01F-BC4B-F04F-2FCD-4E2AA2F0F05C}"/>
              </a:ext>
            </a:extLst>
          </p:cNvPr>
          <p:cNvGrpSpPr/>
          <p:nvPr/>
        </p:nvGrpSpPr>
        <p:grpSpPr>
          <a:xfrm>
            <a:off x="-98376" y="-37976"/>
            <a:ext cx="2870274" cy="976571"/>
            <a:chOff x="1238914" y="794170"/>
            <a:chExt cx="2870274" cy="976571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B5946EF-92E8-F2A9-580A-938D8E13B7E0}"/>
                </a:ext>
              </a:extLst>
            </p:cNvPr>
            <p:cNvSpPr/>
            <p:nvPr/>
          </p:nvSpPr>
          <p:spPr>
            <a:xfrm>
              <a:off x="1727200" y="972457"/>
              <a:ext cx="2331113" cy="72571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8" name="Picture 2" descr="Cute Colorful Flower PNG &amp; SVG Design For T-Shirts">
              <a:extLst>
                <a:ext uri="{FF2B5EF4-FFF2-40B4-BE49-F238E27FC236}">
                  <a16:creationId xmlns:a16="http://schemas.microsoft.com/office/drawing/2014/main" id="{A16E4DC2-6087-9F95-5BE3-EE6B8DC88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914" y="794170"/>
              <a:ext cx="976571" cy="976571"/>
            </a:xfrm>
            <a:prstGeom prst="rect">
              <a:avLst/>
            </a:prstGeom>
            <a:noFill/>
            <a:effectLst>
              <a:innerShdw blurRad="63500" dist="38100" dir="13500000">
                <a:schemeClr val="tx1">
                  <a:lumMod val="65000"/>
                  <a:lumOff val="3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AF4F27B-81F2-D06C-6DC0-020544A6A170}"/>
                </a:ext>
              </a:extLst>
            </p:cNvPr>
            <p:cNvSpPr txBox="1"/>
            <p:nvPr/>
          </p:nvSpPr>
          <p:spPr>
            <a:xfrm>
              <a:off x="1999416" y="910729"/>
              <a:ext cx="2109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Bài 3</a:t>
              </a: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8BE4186-184D-7F46-A9EE-63490B15422D}"/>
              </a:ext>
            </a:extLst>
          </p:cNvPr>
          <p:cNvSpPr txBox="1"/>
          <p:nvPr/>
        </p:nvSpPr>
        <p:spPr>
          <a:xfrm>
            <a:off x="662126" y="838525"/>
            <a:ext cx="10596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ê-ke, thước thẳng để vẽ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đường cao tương ứng với đáy BC của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 giác ABC và đáy PR của tam giác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PQR (sử dụng tờ giấy có hình vẽ các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 giác như hình bên).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19B1E-1508-4296-A787-41D14F6FB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28" y="3146849"/>
            <a:ext cx="3570672" cy="2872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7614E-26FF-6D10-3F16-9F134A67E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09" y="3146849"/>
            <a:ext cx="3434223" cy="28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2955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19B1E-1508-4296-A787-41D14F6FB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28" y="830317"/>
            <a:ext cx="6460322" cy="5197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1C223F-B1DF-0B2A-01EF-5EB496A76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1723">
            <a:off x="3264278" y="2454746"/>
            <a:ext cx="3886153" cy="194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A6A244-A078-51D9-65FB-B6F411EA9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54" y="498234"/>
            <a:ext cx="481287" cy="1329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0B6778-481E-6C8D-A90C-B5AF8F295BA5}"/>
              </a:ext>
            </a:extLst>
          </p:cNvPr>
          <p:cNvCxnSpPr/>
          <p:nvPr/>
        </p:nvCxnSpPr>
        <p:spPr>
          <a:xfrm>
            <a:off x="5726741" y="1827752"/>
            <a:ext cx="0" cy="320144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08EE077-C718-12C2-2264-C2B32B91AA64}"/>
              </a:ext>
            </a:extLst>
          </p:cNvPr>
          <p:cNvSpPr/>
          <p:nvPr/>
        </p:nvSpPr>
        <p:spPr>
          <a:xfrm>
            <a:off x="5726741" y="4545899"/>
            <a:ext cx="369259" cy="4642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10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00482 0.4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33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7614E-26FF-6D10-3F16-9F134A67E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09" y="803698"/>
            <a:ext cx="5881491" cy="4919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B6153-D7DF-A8EA-BBC4-632D80FD5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8277" flipH="1">
            <a:off x="7043299" y="2289814"/>
            <a:ext cx="3886153" cy="1947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79AD4-087A-B3D3-AD9F-0F7E88107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59" y="4772552"/>
            <a:ext cx="3374233" cy="363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00A970-59BC-1727-37D1-E0CA87BDC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48" y="3444498"/>
            <a:ext cx="481287" cy="13295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6A615D-B459-B622-2A89-E2BF46397816}"/>
              </a:ext>
            </a:extLst>
          </p:cNvPr>
          <p:cNvCxnSpPr/>
          <p:nvPr/>
        </p:nvCxnSpPr>
        <p:spPr>
          <a:xfrm>
            <a:off x="7067550" y="4762500"/>
            <a:ext cx="31432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FB3D54-7352-2A14-5496-57A7E486E7EC}"/>
              </a:ext>
            </a:extLst>
          </p:cNvPr>
          <p:cNvCxnSpPr>
            <a:cxnSpLocks/>
          </p:cNvCxnSpPr>
          <p:nvPr/>
        </p:nvCxnSpPr>
        <p:spPr>
          <a:xfrm>
            <a:off x="8444452" y="1696656"/>
            <a:ext cx="44272" cy="306584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065756-6F3A-C2A6-16EE-8B2B08720AD5}"/>
              </a:ext>
            </a:extLst>
          </p:cNvPr>
          <p:cNvSpPr/>
          <p:nvPr/>
        </p:nvSpPr>
        <p:spPr>
          <a:xfrm>
            <a:off x="8211691" y="4448776"/>
            <a:ext cx="221020" cy="2778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CF377A-EF9E-D0C2-6558-DDB450F3C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37" y="367138"/>
            <a:ext cx="481287" cy="13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83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24831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2.29167E-6 0.4495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D175B-9421-DA01-D4DD-0CA054DA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156" y="572776"/>
            <a:ext cx="8449788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83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3DD62-9FD9-3331-9A8B-1B7E8B295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42" y="2420557"/>
            <a:ext cx="5628007" cy="2251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78F02-8BC6-3A69-F721-D9341BF82DD4}"/>
              </a:ext>
            </a:extLst>
          </p:cNvPr>
          <p:cNvSpPr txBox="1"/>
          <p:nvPr/>
        </p:nvSpPr>
        <p:spPr>
          <a:xfrm>
            <a:off x="592364" y="1257300"/>
            <a:ext cx="52667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</a:rPr>
              <a:t>An đố Nhiên:</a:t>
            </a:r>
            <a:r>
              <a:rPr lang="vi-VN" sz="3200"/>
              <a:t> Mình có hai tấm</a:t>
            </a:r>
            <a:r>
              <a:rPr lang="en-US" sz="3200"/>
              <a:t> </a:t>
            </a:r>
            <a:r>
              <a:rPr lang="vi-VN" sz="3200"/>
              <a:t>bìa hình tam giác như hình bên.</a:t>
            </a:r>
          </a:p>
          <a:p>
            <a:pPr algn="just"/>
            <a:r>
              <a:rPr lang="vi-VN" sz="3200"/>
              <a:t>Làm thế nào cắt một hình thành</a:t>
            </a:r>
            <a:r>
              <a:rPr lang="en-US" sz="3200"/>
              <a:t> </a:t>
            </a:r>
            <a:r>
              <a:rPr lang="vi-VN" sz="3200"/>
              <a:t>hai mảnh rồi ghép với hình còn lại</a:t>
            </a:r>
            <a:r>
              <a:rPr lang="en-US" sz="3200"/>
              <a:t> </a:t>
            </a:r>
            <a:r>
              <a:rPr lang="vi-VN" sz="3200"/>
              <a:t>để được một hình chữ nhật?</a:t>
            </a:r>
          </a:p>
          <a:p>
            <a:pPr algn="just"/>
            <a:r>
              <a:rPr lang="vi-VN" sz="3200"/>
              <a:t>Em hãy giúp bạn Nhiên nhé</a:t>
            </a:r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19B7C-94D7-8174-4371-E304F2066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171450"/>
            <a:ext cx="118303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197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4FF0EE-021C-0395-2995-6B8E2B60A85F}"/>
              </a:ext>
            </a:extLst>
          </p:cNvPr>
          <p:cNvSpPr/>
          <p:nvPr/>
        </p:nvSpPr>
        <p:spPr>
          <a:xfrm>
            <a:off x="420914" y="552450"/>
            <a:ext cx="11350171" cy="57531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3DD62-9FD9-3331-9A8B-1B7E8B295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42" y="2420557"/>
            <a:ext cx="5628007" cy="2251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78F02-8BC6-3A69-F721-D9341BF82DD4}"/>
              </a:ext>
            </a:extLst>
          </p:cNvPr>
          <p:cNvSpPr txBox="1"/>
          <p:nvPr/>
        </p:nvSpPr>
        <p:spPr>
          <a:xfrm>
            <a:off x="592364" y="1257300"/>
            <a:ext cx="52667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Diện tích của hai tam giác bằng nhau.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 Vẽ đường cao của một trong hai tam giác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Cắt theo đường cao vừa vẽ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Ghép hai mảnh cắt với hình tam giác còn lại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Diện tích hình chữ nhật vừa ghép được.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19B7C-94D7-8174-4371-E304F2066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171450"/>
            <a:ext cx="118303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40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E5C5C3C9-557D-B591-7C44-99379B0686CD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AE3BD46-D322-D3B4-A00D-E58CAA1470DB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642F466-4CD1-FFEE-4B0C-E16FBFC22E0B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02FBB8D-B895-CFD2-832A-7D9FA1BFA79D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DE8E9728-D07B-FF1C-9DD7-EEABF3A836A6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51">
            <a:extLst>
              <a:ext uri="{FF2B5EF4-FFF2-40B4-BE49-F238E27FC236}">
                <a16:creationId xmlns:a16="http://schemas.microsoft.com/office/drawing/2014/main" id="{6049A21B-3E9E-1659-F144-11A6D253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1BEDD902-4CB1-E6AA-EB0F-88558848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9" name="Picture 53">
            <a:extLst>
              <a:ext uri="{FF2B5EF4-FFF2-40B4-BE49-F238E27FC236}">
                <a16:creationId xmlns:a16="http://schemas.microsoft.com/office/drawing/2014/main" id="{1153B8B9-2F87-2A83-502B-52CCC5F2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0" name="Picture 54">
            <a:extLst>
              <a:ext uri="{FF2B5EF4-FFF2-40B4-BE49-F238E27FC236}">
                <a16:creationId xmlns:a16="http://schemas.microsoft.com/office/drawing/2014/main" id="{EF9ECA19-06D6-F06D-F0DC-985CB9C89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A4268F-6DFB-472F-6FA3-AE6282E65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659" y="168494"/>
            <a:ext cx="6108721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6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 uiExpand="1" build="p"/>
      <p:bldP spid="15" grpId="0" uiExpand="1" build="p"/>
      <p:bldP spid="1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9A0945-31CA-9FAE-DC28-FC6208824547}"/>
              </a:ext>
            </a:extLst>
          </p:cNvPr>
          <p:cNvSpPr/>
          <p:nvPr/>
        </p:nvSpPr>
        <p:spPr>
          <a:xfrm>
            <a:off x="6485206" y="140677"/>
            <a:ext cx="3460652" cy="980140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F8B1D1-41DA-AE28-DABC-6203C02DA393}"/>
              </a:ext>
            </a:extLst>
          </p:cNvPr>
          <p:cNvSpPr/>
          <p:nvPr/>
        </p:nvSpPr>
        <p:spPr>
          <a:xfrm>
            <a:off x="4879142" y="1098592"/>
            <a:ext cx="6557891" cy="1475796"/>
          </a:xfrm>
          <a:prstGeom prst="rect">
            <a:avLst/>
          </a:prstGeom>
          <a:solidFill>
            <a:srgbClr val="92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1156D-A332-92B7-8FE2-7D1A1248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1" y="1098592"/>
            <a:ext cx="8644877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9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8888" b="-1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024250" y="1990128"/>
            <a:ext cx="1177197" cy="3170903"/>
          </a:xfrm>
          <a:custGeom>
            <a:avLst/>
            <a:gdLst/>
            <a:ahLst/>
            <a:cxnLst/>
            <a:rect l="l" t="t" r="r" b="b"/>
            <a:pathLst>
              <a:path w="1765796" h="4756354">
                <a:moveTo>
                  <a:pt x="1765797" y="0"/>
                </a:moveTo>
                <a:lnTo>
                  <a:pt x="0" y="0"/>
                </a:lnTo>
                <a:lnTo>
                  <a:pt x="0" y="4756354"/>
                </a:lnTo>
                <a:lnTo>
                  <a:pt x="1765797" y="4756354"/>
                </a:lnTo>
                <a:lnTo>
                  <a:pt x="176579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288E6-8BF9-CCCB-AC81-3EF604AE92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74" y="3403576"/>
            <a:ext cx="1205726" cy="12057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68E39E7-F814-12FA-584B-1FA3D041369D}"/>
              </a:ext>
            </a:extLst>
          </p:cNvPr>
          <p:cNvSpPr/>
          <p:nvPr/>
        </p:nvSpPr>
        <p:spPr>
          <a:xfrm>
            <a:off x="7264400" y="279400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tieng-coi-o-to-www.tiengdong.com">
            <a:hlinkClick r:id="" action="ppaction://media"/>
            <a:extLst>
              <a:ext uri="{FF2B5EF4-FFF2-40B4-BE49-F238E27FC236}">
                <a16:creationId xmlns:a16="http://schemas.microsoft.com/office/drawing/2014/main" id="{551C6D5F-CC73-D3AC-B891-C2AC526D46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9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9850" y="1447800"/>
            <a:ext cx="406400" cy="4064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FF0B547-30DD-297A-F590-150852DFFAAD}"/>
              </a:ext>
            </a:extLst>
          </p:cNvPr>
          <p:cNvSpPr/>
          <p:nvPr/>
        </p:nvSpPr>
        <p:spPr>
          <a:xfrm>
            <a:off x="8121488" y="2542465"/>
            <a:ext cx="1334246" cy="2191780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B91EC78-3CF5-76EE-E617-12B8B31227C7}"/>
              </a:ext>
            </a:extLst>
          </p:cNvPr>
          <p:cNvSpPr/>
          <p:nvPr/>
        </p:nvSpPr>
        <p:spPr>
          <a:xfrm flipH="1">
            <a:off x="10879413" y="3300084"/>
            <a:ext cx="1334246" cy="2366733"/>
          </a:xfrm>
          <a:custGeom>
            <a:avLst/>
            <a:gdLst/>
            <a:ahLst/>
            <a:cxnLst/>
            <a:rect l="l" t="t" r="r" b="b"/>
            <a:pathLst>
              <a:path w="4639437" h="8229600">
                <a:moveTo>
                  <a:pt x="4639437" y="0"/>
                </a:moveTo>
                <a:lnTo>
                  <a:pt x="0" y="0"/>
                </a:lnTo>
                <a:lnTo>
                  <a:pt x="0" y="8229600"/>
                </a:lnTo>
                <a:lnTo>
                  <a:pt x="4639437" y="8229600"/>
                </a:lnTo>
                <a:lnTo>
                  <a:pt x="463943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DA3C66-800A-E47B-A14D-0319009DC1CA}"/>
              </a:ext>
            </a:extLst>
          </p:cNvPr>
          <p:cNvSpPr/>
          <p:nvPr/>
        </p:nvSpPr>
        <p:spPr>
          <a:xfrm>
            <a:off x="4941074" y="1657350"/>
            <a:ext cx="3421876" cy="885115"/>
          </a:xfrm>
          <a:prstGeom prst="wedgeRoundRectCallout">
            <a:avLst>
              <a:gd name="adj1" fmla="val 61110"/>
              <a:gd name="adj2" fmla="val 689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có hình tam giác màu trắng trên nền màu xanh.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DA0F73B-E21F-48BE-DCDA-8CBF37DAA98E}"/>
              </a:ext>
            </a:extLst>
          </p:cNvPr>
          <p:cNvSpPr/>
          <p:nvPr/>
        </p:nvSpPr>
        <p:spPr>
          <a:xfrm>
            <a:off x="9685330" y="1990128"/>
            <a:ext cx="2277073" cy="885115"/>
          </a:xfrm>
          <a:prstGeom prst="wedgeRoundRectCallout">
            <a:avLst>
              <a:gd name="adj1" fmla="val -7792"/>
              <a:gd name="adj2" fmla="val 818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này cho phép người đi bộ qua đường.</a:t>
            </a:r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3AF084F3-9FB0-7AAD-7D36-761DE46A85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29051" y="-1150836"/>
            <a:ext cx="609600" cy="609600"/>
          </a:xfrm>
          <a:prstGeom prst="rect">
            <a:avLst/>
          </a:prstGeom>
        </p:spPr>
      </p:pic>
      <p:pic>
        <p:nvPicPr>
          <p:cNvPr id="13" name="2">
            <a:hlinkClick r:id="" action="ppaction://media"/>
            <a:extLst>
              <a:ext uri="{FF2B5EF4-FFF2-40B4-BE49-F238E27FC236}">
                <a16:creationId xmlns:a16="http://schemas.microsoft.com/office/drawing/2014/main" id="{9FA20ABB-1933-F52D-90BE-95CAF91E90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62950" y="-1052157"/>
            <a:ext cx="609600" cy="6096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flipH="1">
            <a:off x="8960734" y="3317800"/>
            <a:ext cx="2207016" cy="1860310"/>
          </a:xfrm>
          <a:custGeom>
            <a:avLst/>
            <a:gdLst/>
            <a:ahLst/>
            <a:cxnLst/>
            <a:rect l="l" t="t" r="r" b="b"/>
            <a:pathLst>
              <a:path w="4511838" h="3316201">
                <a:moveTo>
                  <a:pt x="4511838" y="0"/>
                </a:moveTo>
                <a:lnTo>
                  <a:pt x="0" y="0"/>
                </a:lnTo>
                <a:lnTo>
                  <a:pt x="0" y="3316201"/>
                </a:lnTo>
                <a:lnTo>
                  <a:pt x="4511838" y="3316201"/>
                </a:lnTo>
                <a:lnTo>
                  <a:pt x="451183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909CE-5550-3EA8-AB8F-C9DFE6A601F4}"/>
              </a:ext>
            </a:extLst>
          </p:cNvPr>
          <p:cNvSpPr txBox="1"/>
          <p:nvPr/>
        </p:nvSpPr>
        <p:spPr>
          <a:xfrm>
            <a:off x="380999" y="406400"/>
            <a:ext cx="454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Lan Hương - 035.447.3852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8" name="camera.wav"/>
          </p:stSnd>
        </p:sndAc>
      </p:transition>
    </mc:Choice>
    <mc:Fallback xmlns="">
      <p:transition spd="slow">
        <p:fade/>
        <p:sndAc>
          <p:stSnd>
            <p:snd r:embed="rId1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73242 0.02408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F70C304-17CA-D8D9-3676-25A8D598F3CF}"/>
              </a:ext>
            </a:extLst>
          </p:cNvPr>
          <p:cNvSpPr/>
          <p:nvPr/>
        </p:nvSpPr>
        <p:spPr>
          <a:xfrm>
            <a:off x="9272781" y="1290468"/>
            <a:ext cx="2603662" cy="4277063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5" y="0"/>
                </a:lnTo>
                <a:lnTo>
                  <a:pt x="2504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51CEC-04EC-0CFB-D18B-48AEE252C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857" y="612403"/>
            <a:ext cx="8455885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14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A13875A-D52F-F96E-2C9D-BDA31245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1465" y="2547341"/>
            <a:ext cx="2106169" cy="3476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A88A8-B3C1-63E2-9632-9BA01528B9B4}"/>
              </a:ext>
            </a:extLst>
          </p:cNvPr>
          <p:cNvSpPr txBox="1"/>
          <p:nvPr/>
        </p:nvSpPr>
        <p:spPr>
          <a:xfrm>
            <a:off x="4186206" y="1548092"/>
            <a:ext cx="5053044" cy="2553891"/>
          </a:xfrm>
          <a:prstGeom prst="wedgeRoundRectCallout">
            <a:avLst>
              <a:gd name="adj1" fmla="val -57990"/>
              <a:gd name="adj2" fmla="val 25089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6600"/>
                </a:solidFill>
                <a:ea typeface="Roboto" panose="02000000000000000000" pitchFamily="2" charset="0"/>
              </a:rPr>
              <a:t>1. Hình tam giác</a:t>
            </a:r>
          </a:p>
        </p:txBody>
      </p:sp>
    </p:spTree>
    <p:extLst>
      <p:ext uri="{BB962C8B-B14F-4D97-AF65-F5344CB8AC3E}">
        <p14:creationId xmlns:p14="http://schemas.microsoft.com/office/powerpoint/2010/main" val="3222839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8E730-04A5-BD68-F1BE-72A8D970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" y="1223765"/>
            <a:ext cx="4310357" cy="279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97510C-DAE1-FF44-21F0-EFDC8F911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09" y="4578952"/>
            <a:ext cx="6653470" cy="1849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6833CC-7306-C844-A873-37EC9A4CA0CD}"/>
              </a:ext>
            </a:extLst>
          </p:cNvPr>
          <p:cNvSpPr txBox="1"/>
          <p:nvPr/>
        </p:nvSpPr>
        <p:spPr>
          <a:xfrm>
            <a:off x="5317258" y="880427"/>
            <a:ext cx="58678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Đây là tam giác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Tam giác ABC có: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đỉnh: A, B, C;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cạnh: AB, BC, CA;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góc: góc đỉnh A, góc đỉnh B, góc đỉnh C.</a:t>
            </a:r>
          </a:p>
        </p:txBody>
      </p:sp>
    </p:spTree>
    <p:extLst>
      <p:ext uri="{BB962C8B-B14F-4D97-AF65-F5344CB8AC3E}">
        <p14:creationId xmlns:p14="http://schemas.microsoft.com/office/powerpoint/2010/main" val="4194014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8D6D7C6-EEB4-8FD2-6DD2-5EDA65753C3C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A13875A-D52F-F96E-2C9D-BDA31245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0898" y="2680691"/>
            <a:ext cx="2106169" cy="3476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AA88A8-B3C1-63E2-9632-9BA01528B9B4}"/>
              </a:ext>
            </a:extLst>
          </p:cNvPr>
          <p:cNvSpPr txBox="1"/>
          <p:nvPr/>
        </p:nvSpPr>
        <p:spPr>
          <a:xfrm>
            <a:off x="3524251" y="1548092"/>
            <a:ext cx="7496284" cy="2553891"/>
          </a:xfrm>
          <a:prstGeom prst="wedgeRoundRectCallout">
            <a:avLst>
              <a:gd name="adj1" fmla="val -57990"/>
              <a:gd name="adj2" fmla="val 25089"/>
              <a:gd name="adj3" fmla="val 16667"/>
            </a:avLst>
          </a:prstGeom>
          <a:solidFill>
            <a:srgbClr val="FFFFCC"/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>
                <a:solidFill>
                  <a:srgbClr val="FF6600"/>
                </a:solidFill>
                <a:ea typeface="Roboto" panose="02000000000000000000" pitchFamily="2" charset="0"/>
              </a:rPr>
              <a:t>2. Phân loại các hình tam giác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tos" panose="02110004020202020204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943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1A841A9-2880-30D2-3FF0-BF3DAFA3AAB1}"/>
              </a:ext>
            </a:extLst>
          </p:cNvPr>
          <p:cNvSpPr/>
          <p:nvPr/>
        </p:nvSpPr>
        <p:spPr>
          <a:xfrm>
            <a:off x="534572" y="429065"/>
            <a:ext cx="10916530" cy="60139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B4C7B-472F-9728-9939-A398DE61B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2" t="20667" r="4844" b="3905"/>
          <a:stretch/>
        </p:blipFill>
        <p:spPr>
          <a:xfrm>
            <a:off x="6477000" y="3048000"/>
            <a:ext cx="5715000" cy="3810000"/>
          </a:xfrm>
          <a:prstGeom prst="rect">
            <a:avLst/>
          </a:prstGeom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21CD7C72-F9E8-E908-F53E-C24F5E060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057400"/>
            <a:ext cx="5514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Em hãy nêu các góc đã học ở lớp 4 ?</a:t>
            </a:r>
          </a:p>
        </p:txBody>
      </p:sp>
    </p:spTree>
    <p:extLst>
      <p:ext uri="{BB962C8B-B14F-4D97-AF65-F5344CB8AC3E}">
        <p14:creationId xmlns:p14="http://schemas.microsoft.com/office/powerpoint/2010/main" val="16526228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650</TotalTime>
  <Words>803</Words>
  <Application>Microsoft Office PowerPoint</Application>
  <PresentationFormat>Widescreen</PresentationFormat>
  <Paragraphs>86</Paragraphs>
  <Slides>37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Wingdings</vt:lpstr>
      <vt:lpstr>Aptos Display</vt:lpstr>
      <vt:lpstr>UTM Cookies</vt:lpstr>
      <vt:lpstr>Calibri</vt:lpstr>
      <vt:lpstr>UTM Duepuntozero</vt:lpstr>
      <vt:lpstr>UTM Mother</vt:lpstr>
      <vt:lpstr>UVN Banh Mi</vt:lpstr>
      <vt:lpstr>SVN-Hole Hearted</vt:lpstr>
      <vt:lpstr>Aptos</vt:lpstr>
      <vt:lpstr>iCiel Pony</vt:lpstr>
      <vt:lpstr>Roboto</vt:lpstr>
      <vt:lpstr>SVN-ARCO Typography</vt:lpstr>
      <vt:lpstr>Calibri </vt:lpstr>
      <vt:lpstr>UTM Edwardian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23</cp:revision>
  <dcterms:created xsi:type="dcterms:W3CDTF">2023-08-25T02:41:53Z</dcterms:created>
  <dcterms:modified xsi:type="dcterms:W3CDTF">2024-06-17T14:19:06Z</dcterms:modified>
  <cp:category>9Slide.vn</cp:category>
</cp:coreProperties>
</file>