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21"/>
  </p:notesMasterIdLst>
  <p:sldIdLst>
    <p:sldId id="274" r:id="rId4"/>
    <p:sldId id="271" r:id="rId5"/>
    <p:sldId id="275" r:id="rId6"/>
    <p:sldId id="272" r:id="rId7"/>
    <p:sldId id="276" r:id="rId8"/>
    <p:sldId id="279" r:id="rId9"/>
    <p:sldId id="263" r:id="rId10"/>
    <p:sldId id="265" r:id="rId11"/>
    <p:sldId id="266" r:id="rId12"/>
    <p:sldId id="267" r:id="rId13"/>
    <p:sldId id="285" r:id="rId14"/>
    <p:sldId id="268" r:id="rId15"/>
    <p:sldId id="269" r:id="rId16"/>
    <p:sldId id="281" r:id="rId17"/>
    <p:sldId id="283" r:id="rId18"/>
    <p:sldId id="286" r:id="rId19"/>
    <p:sldId id="287" r:id="rId20"/>
  </p:sldIdLst>
  <p:sldSz cx="9144000" cy="5143500" type="screen16x9"/>
  <p:notesSz cx="6858000" cy="9144000"/>
  <p:embeddedFontLst>
    <p:embeddedFont>
      <p:font typeface="Hind Vadodara" panose="020B0604020202020204" charset="0"/>
      <p:regular r:id="rId22"/>
      <p:bold r:id="rId23"/>
    </p:embeddedFont>
    <p:embeddedFont>
      <p:font typeface="Anton" panose="020B0604020202020204" charset="-93"/>
      <p:regular r:id="rId24"/>
    </p:embeddedFont>
    <p:embeddedFont>
      <p:font typeface="Hammersmith One" panose="020B0604020202020204" charset="0"/>
      <p:regular r:id="rId25"/>
    </p:embeddedFont>
    <p:embeddedFont>
      <p:font typeface="Bitter SemiBold" panose="020B0604020202020204" charset="-93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99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8035d62ce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88035d62ce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30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88035d62ce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88035d62ce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8035d62ce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88035d62ce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8035d62ce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288035d62ce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8035d62ce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88035d62ce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8035d62c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288035d62ce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85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8035d62ce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288035d62ce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8035d62ce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88035d62ce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0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1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5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gi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941" y="709449"/>
            <a:ext cx="679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2024</a:t>
            </a:r>
          </a:p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/>
          <p:nvPr/>
        </p:nvSpPr>
        <p:spPr>
          <a:xfrm>
            <a:off x="1254438" y="288000"/>
            <a:ext cx="6118500" cy="45675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1943214" y="536365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1386313" y="1179950"/>
            <a:ext cx="706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giấy màu nâu nhạt làm bộ rễ cho cây.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l="570" r="-569"/>
          <a:stretch/>
        </p:blipFill>
        <p:spPr>
          <a:xfrm>
            <a:off x="2065200" y="2006800"/>
            <a:ext cx="4558500" cy="2610900"/>
          </a:xfrm>
          <a:prstGeom prst="roundRect">
            <a:avLst>
              <a:gd name="adj" fmla="val 1400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/>
          <p:nvPr/>
        </p:nvSpPr>
        <p:spPr>
          <a:xfrm>
            <a:off x="820625" y="282925"/>
            <a:ext cx="74877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4: </a:t>
            </a:r>
            <a:r>
              <a:rPr lang="vi" sz="2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952500" y="1174875"/>
            <a:ext cx="41472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các bộ phận rễ, thân và lá thành một mô hình cây hoàn chỉnh trên nền giấy bìa cứng màu trắng.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 rotWithShape="1">
          <a:blip r:embed="rId4">
            <a:alphaModFix/>
          </a:blip>
          <a:srcRect t="1750" b="2096"/>
          <a:stretch/>
        </p:blipFill>
        <p:spPr>
          <a:xfrm>
            <a:off x="5198950" y="688725"/>
            <a:ext cx="3064200" cy="4143600"/>
          </a:xfrm>
          <a:prstGeom prst="roundRect">
            <a:avLst>
              <a:gd name="adj" fmla="val 1717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6885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/>
          <p:nvPr/>
        </p:nvSpPr>
        <p:spPr>
          <a:xfrm>
            <a:off x="820625" y="282925"/>
            <a:ext cx="7487700" cy="46020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1509401" y="531290"/>
            <a:ext cx="6118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4: </a:t>
            </a:r>
            <a:r>
              <a:rPr lang="vi" sz="2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1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952500" y="1174875"/>
            <a:ext cx="41472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các bộ phận rễ, thân và lá thành một mô hình cây hoàn chỉnh trên nền giấy bìa cứng màu trắng.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 rotWithShape="1">
          <a:blip r:embed="rId6">
            <a:alphaModFix/>
          </a:blip>
          <a:srcRect t="1750" b="2096"/>
          <a:stretch/>
        </p:blipFill>
        <p:spPr>
          <a:xfrm>
            <a:off x="5198950" y="688725"/>
            <a:ext cx="3064200" cy="4143600"/>
          </a:xfrm>
          <a:prstGeom prst="roundRect">
            <a:avLst>
              <a:gd name="adj" fmla="val 17170"/>
            </a:avLst>
          </a:prstGeom>
          <a:noFill/>
          <a:ln>
            <a:noFill/>
          </a:ln>
        </p:spPr>
      </p:pic>
      <p:pic>
        <p:nvPicPr>
          <p:cNvPr id="2" name="100 Bài Nhạc Nền Trò Chơi Vui Nhộn MP3 Không Bản Quy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626" y="3013363"/>
            <a:ext cx="4156620" cy="18443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340428" y="3553024"/>
            <a:ext cx="3345872" cy="692551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560100" y="1035750"/>
            <a:ext cx="80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việc dán các bộ phận của cây đã phù hợp chưa.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3" name="Google Shape;36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5">
            <a:alphaModFix/>
          </a:blip>
          <a:srcRect t="2610"/>
          <a:stretch/>
        </p:blipFill>
        <p:spPr>
          <a:xfrm>
            <a:off x="2692175" y="1743800"/>
            <a:ext cx="4097725" cy="29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52392" y="311464"/>
            <a:ext cx="63626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78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8050" algn="l"/>
              </a:tabLst>
            </a:pPr>
            <a:r>
              <a:rPr kumimoji="0" lang="en-US" altLang="vi-VN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ĐÁNH GIÁ SẢN PHẨM</a:t>
            </a:r>
            <a:endParaRPr kumimoji="0" lang="vi-VN" altLang="vi-VN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8050" algn="l"/>
              </a:tabLst>
            </a:pPr>
            <a:r>
              <a:rPr kumimoji="0" lang="en-US" altLang="vi-VN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 dấu X vào ô trống phù hợp với sản phẩm</a:t>
            </a:r>
            <a:endParaRPr kumimoji="0" lang="en-US" altLang="vi-VN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323905"/>
              </p:ext>
            </p:extLst>
          </p:nvPr>
        </p:nvGraphicFramePr>
        <p:xfrm>
          <a:off x="259772" y="1226127"/>
          <a:ext cx="8769927" cy="3584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128">
                  <a:extLst>
                    <a:ext uri="{9D8B030D-6E8A-4147-A177-3AD203B41FA5}">
                      <a16:colId xmlns:a16="http://schemas.microsoft.com/office/drawing/2014/main" val="4039571693"/>
                    </a:ext>
                  </a:extLst>
                </a:gridCol>
                <a:gridCol w="1527172">
                  <a:extLst>
                    <a:ext uri="{9D8B030D-6E8A-4147-A177-3AD203B41FA5}">
                      <a16:colId xmlns:a16="http://schemas.microsoft.com/office/drawing/2014/main" val="497583112"/>
                    </a:ext>
                  </a:extLst>
                </a:gridCol>
                <a:gridCol w="1438786">
                  <a:extLst>
                    <a:ext uri="{9D8B030D-6E8A-4147-A177-3AD203B41FA5}">
                      <a16:colId xmlns:a16="http://schemas.microsoft.com/office/drawing/2014/main" val="3400990640"/>
                    </a:ext>
                  </a:extLst>
                </a:gridCol>
                <a:gridCol w="1581841">
                  <a:extLst>
                    <a:ext uri="{9D8B030D-6E8A-4147-A177-3AD203B41FA5}">
                      <a16:colId xmlns:a16="http://schemas.microsoft.com/office/drawing/2014/main" val="2537062274"/>
                    </a:ext>
                  </a:extLst>
                </a:gridCol>
              </a:tblGrid>
              <a:tr h="100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Tiêu chí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Hoàn thành tốt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vi-VN" sz="2400" b="0" i="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Hoàn thành</a:t>
                      </a:r>
                      <a:endParaRPr lang="vi-VN" sz="2400" b="0" i="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hưa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hoàn thành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71931"/>
                  </a:ext>
                </a:extLst>
              </a:tr>
              <a:tr h="860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có đủ các bộ phận của cây như rễ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thân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vi-VN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67244"/>
                  </a:ext>
                </a:extLst>
              </a:tr>
              <a:tr h="860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sử dụng vật liệu đơn giản, dễ 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vi-VN" sz="24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375723"/>
                  </a:ext>
                </a:extLst>
              </a:tr>
              <a:tr h="860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78685" algn="l"/>
                        </a:tabLs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chắc chắn, có tính thẩm mĩ và sáng tao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919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6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2560" y="522412"/>
            <a:ext cx="679888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2024</a:t>
            </a:r>
          </a:p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LÁ, THÂN, RỄ CỦA THỰC VẬT</a:t>
            </a:r>
            <a:endParaRPr lang="vi-VN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90" y="155863"/>
            <a:ext cx="5226627" cy="43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964" y="445024"/>
            <a:ext cx="4447309" cy="46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941" y="709449"/>
            <a:ext cx="679888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2024</a:t>
            </a:r>
          </a:p>
          <a:p>
            <a:pPr algn="ctr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LÁ, THÂN, RỄ CỦA THỰC VẬT</a:t>
            </a:r>
            <a:endParaRPr lang="vi-VN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55;p35"/>
          <p:cNvPicPr preferRelativeResize="0"/>
          <p:nvPr/>
        </p:nvPicPr>
        <p:blipFill rotWithShape="1">
          <a:blip r:embed="rId2">
            <a:alphaModFix/>
          </a:blip>
          <a:srcRect t="1750" b="2096"/>
          <a:stretch/>
        </p:blipFill>
        <p:spPr>
          <a:xfrm>
            <a:off x="1693718" y="135082"/>
            <a:ext cx="5330537" cy="5008418"/>
          </a:xfrm>
          <a:prstGeom prst="roundRect">
            <a:avLst>
              <a:gd name="adj" fmla="val 1717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292429" y="42488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514050" y="1288725"/>
            <a:ext cx="8079344" cy="2379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1. Em hãy vẽ và mô tả các bộ phận của cây (Hình dạng, kích thước, màu sắc,…) rồi đề xuất vật liệu phù hợp để chế tạo.</a:t>
            </a:r>
            <a:endParaRPr sz="2800" b="1" i="0" u="none" strike="noStrike" cap="none" dirty="0" smtClean="0">
              <a:solidFill>
                <a:srgbClr val="00206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8" name="Google Shape;318;p31"/>
          <p:cNvPicPr preferRelativeResize="0"/>
          <p:nvPr/>
        </p:nvPicPr>
        <p:blipFill rotWithShape="1">
          <a:blip r:embed="rId4">
            <a:alphaModFix/>
          </a:blip>
          <a:srcRect t="2207" b="2207"/>
          <a:stretch/>
        </p:blipFill>
        <p:spPr>
          <a:xfrm>
            <a:off x="7153835" y="2538804"/>
            <a:ext cx="2146448" cy="260469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1659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9091" y="197108"/>
            <a:ext cx="6941127" cy="48320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2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vẽ và mô tả các bộ phận của 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Đề xuất vật liệu chế tạo các bộ phận của cây.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……………………………………………………………………………....................................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052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30"/>
          <p:cNvPicPr preferRelativeResize="0"/>
          <p:nvPr/>
        </p:nvPicPr>
        <p:blipFill rotWithShape="1">
          <a:blip r:embed="rId3">
            <a:alphaModFix/>
          </a:blip>
          <a:srcRect r="1390"/>
          <a:stretch/>
        </p:blipFill>
        <p:spPr>
          <a:xfrm>
            <a:off x="563450" y="1524000"/>
            <a:ext cx="8075226" cy="25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/>
          <p:nvPr/>
        </p:nvSpPr>
        <p:spPr>
          <a:xfrm>
            <a:off x="791300" y="631825"/>
            <a:ext cx="7736700" cy="43944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1700199" y="861360"/>
            <a:ext cx="56175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712200" y="1353575"/>
            <a:ext cx="5134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giấy màu xanh lá cây thành nhiều lá cây có hình dạng tương tự nhau nhưng có kích thước khác nhau.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0" y="93113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800" b="1" i="0" u="none" strike="noStrike" cap="none" dirty="0">
                <a:solidFill>
                  <a:srgbClr val="CC00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b. Gợi ý sản phẩm</a:t>
            </a:r>
            <a:endParaRPr sz="2800" b="1" i="0" u="none" strike="noStrike" cap="none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 rotWithShape="1">
          <a:blip r:embed="rId4">
            <a:alphaModFix/>
          </a:blip>
          <a:srcRect l="3210" r="3200" b="3465"/>
          <a:stretch/>
        </p:blipFill>
        <p:spPr>
          <a:xfrm>
            <a:off x="5084875" y="1872128"/>
            <a:ext cx="3246900" cy="2875800"/>
          </a:xfrm>
          <a:prstGeom prst="roundRect">
            <a:avLst>
              <a:gd name="adj" fmla="val 8388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1252344" y="351700"/>
            <a:ext cx="6997200" cy="45333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pic>
        <p:nvPicPr>
          <p:cNvPr id="334" name="Google Shape;334;p33"/>
          <p:cNvPicPr preferRelativeResize="0"/>
          <p:nvPr/>
        </p:nvPicPr>
        <p:blipFill rotWithShape="1">
          <a:blip r:embed="rId3">
            <a:alphaModFix/>
          </a:blip>
          <a:srcRect l="6385" r="6385"/>
          <a:stretch/>
        </p:blipFill>
        <p:spPr>
          <a:xfrm>
            <a:off x="5718326" y="956300"/>
            <a:ext cx="2531100" cy="3928800"/>
          </a:xfrm>
          <a:prstGeom prst="roundRect">
            <a:avLst>
              <a:gd name="adj" fmla="val 28515"/>
            </a:avLst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2074351" y="596352"/>
            <a:ext cx="50805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1172825" y="1230315"/>
            <a:ext cx="462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giấy màu nâu làm thân cây.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7" name="Google Shape;33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341</Words>
  <Application>Microsoft Office PowerPoint</Application>
  <PresentationFormat>On-screen Show (16:9)</PresentationFormat>
  <Paragraphs>43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Times New Roman</vt:lpstr>
      <vt:lpstr>Hind Vadodara</vt:lpstr>
      <vt:lpstr>Anton</vt:lpstr>
      <vt:lpstr>Arial</vt:lpstr>
      <vt:lpstr>Hammersmith One</vt:lpstr>
      <vt:lpstr>Bitter SemiBold</vt:lpstr>
      <vt:lpstr>Simple Light</vt:lpstr>
      <vt:lpstr>Hindi Language Academy by Slidesgo</vt:lpstr>
      <vt:lpstr>Hindi Language Academy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MyPC</cp:lastModifiedBy>
  <cp:revision>33</cp:revision>
  <dcterms:modified xsi:type="dcterms:W3CDTF">2024-12-20T01:32:09Z</dcterms:modified>
</cp:coreProperties>
</file>