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8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0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900" r:id="rId5"/>
    <p:sldMasterId id="2147484020" r:id="rId6"/>
    <p:sldMasterId id="2147484023" r:id="rId7"/>
    <p:sldMasterId id="2147484026" r:id="rId8"/>
    <p:sldMasterId id="2147484041" r:id="rId9"/>
    <p:sldMasterId id="2147484070" r:id="rId10"/>
    <p:sldMasterId id="2147484075" r:id="rId11"/>
    <p:sldMasterId id="2147484089" r:id="rId12"/>
    <p:sldMasterId id="2147484100" r:id="rId13"/>
    <p:sldMasterId id="2147484139" r:id="rId14"/>
    <p:sldMasterId id="2147484242" r:id="rId15"/>
  </p:sldMasterIdLst>
  <p:notesMasterIdLst>
    <p:notesMasterId r:id="rId32"/>
  </p:notesMasterIdLst>
  <p:handoutMasterIdLst>
    <p:handoutMasterId r:id="rId33"/>
  </p:handoutMasterIdLst>
  <p:sldIdLst>
    <p:sldId id="2669" r:id="rId16"/>
    <p:sldId id="257" r:id="rId17"/>
    <p:sldId id="2670" r:id="rId18"/>
    <p:sldId id="2666" r:id="rId19"/>
    <p:sldId id="2665" r:id="rId20"/>
    <p:sldId id="2628" r:id="rId21"/>
    <p:sldId id="2667" r:id="rId22"/>
    <p:sldId id="2675" r:id="rId23"/>
    <p:sldId id="2676" r:id="rId24"/>
    <p:sldId id="256" r:id="rId25"/>
    <p:sldId id="2619" r:id="rId26"/>
    <p:sldId id="451" r:id="rId27"/>
    <p:sldId id="274" r:id="rId28"/>
    <p:sldId id="2624" r:id="rId29"/>
    <p:sldId id="2625" r:id="rId30"/>
    <p:sldId id="290" r:id="rId31"/>
  </p:sldIdLst>
  <p:sldSz cx="9144000" cy="5143500" type="screen16x9"/>
  <p:notesSz cx="6858000" cy="9144000"/>
  <p:custDataLst>
    <p:tags r:id="rId34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1ECD"/>
    <a:srgbClr val="ED0281"/>
    <a:srgbClr val="68E5F2"/>
    <a:srgbClr val="2B857A"/>
    <a:srgbClr val="41DEEF"/>
    <a:srgbClr val="D22229"/>
    <a:srgbClr val="FFFF99"/>
    <a:srgbClr val="FFEFCF"/>
    <a:srgbClr val="F9BDB5"/>
    <a:srgbClr val="F7A3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4" autoAdjust="0"/>
    <p:restoredTop sz="89565" autoAdjust="0"/>
  </p:normalViewPr>
  <p:slideViewPr>
    <p:cSldViewPr snapToGrid="0" showGuides="1">
      <p:cViewPr varScale="1">
        <p:scale>
          <a:sx n="87" d="100"/>
          <a:sy n="87" d="100"/>
        </p:scale>
        <p:origin x="87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73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52D2F-9E26-43F3-8CBD-64314C5100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852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3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CFA29-98A2-4709-BAF1-73A232629D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551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52D2F-9E26-43F3-8CBD-64314C5100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72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7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0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0002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43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5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2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04282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5125195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0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08414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6899519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554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477" y="-116681"/>
            <a:ext cx="9143524" cy="526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2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95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61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3051" indent="0" algn="ctr">
              <a:buNone/>
              <a:defRPr sz="1500"/>
            </a:lvl2pPr>
            <a:lvl3pPr marL="685670" indent="0" algn="ctr">
              <a:buNone/>
              <a:defRPr sz="1351"/>
            </a:lvl3pPr>
            <a:lvl4pPr marL="1028720" indent="0" algn="ctr">
              <a:buNone/>
              <a:defRPr sz="1201"/>
            </a:lvl4pPr>
            <a:lvl5pPr marL="1371772" indent="0" algn="ctr">
              <a:buNone/>
              <a:defRPr sz="1201"/>
            </a:lvl5pPr>
            <a:lvl6pPr marL="1714391" indent="0" algn="ctr">
              <a:buNone/>
              <a:defRPr sz="1201"/>
            </a:lvl6pPr>
            <a:lvl7pPr marL="2057441" indent="0" algn="ctr">
              <a:buNone/>
              <a:defRPr sz="1201"/>
            </a:lvl7pPr>
            <a:lvl8pPr marL="2400492" indent="0" algn="ctr">
              <a:buNone/>
              <a:defRPr sz="1201"/>
            </a:lvl8pPr>
            <a:lvl9pPr marL="2743111" indent="0" algn="ctr">
              <a:buNone/>
              <a:defRPr sz="12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936747"/>
      </p:ext>
    </p:extLst>
  </p:cSld>
  <p:clrMapOvr>
    <a:masterClrMapping/>
  </p:clrMapOvr>
  <p:transition spd="slow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186999"/>
      </p:ext>
    </p:extLst>
  </p:cSld>
  <p:clrMapOvr>
    <a:masterClrMapping/>
  </p:clrMapOvr>
  <p:transition spd="slow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3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7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2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177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439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744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049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311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863627"/>
      </p:ext>
    </p:extLst>
  </p:cSld>
  <p:clrMapOvr>
    <a:masterClrMapping/>
  </p:clrMapOvr>
  <p:transition spd="slow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544909"/>
      </p:ext>
    </p:extLst>
  </p:cSld>
  <p:clrMapOvr>
    <a:masterClrMapping/>
  </p:clrMapOvr>
  <p:transition spd="slow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556897"/>
      </p:ext>
    </p:extLst>
  </p:cSld>
  <p:clrMapOvr>
    <a:masterClrMapping/>
  </p:clrMapOvr>
  <p:transition spd="slow" advTm="2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90321"/>
      </p:ext>
    </p:extLst>
  </p:cSld>
  <p:clrMapOvr>
    <a:masterClrMapping/>
  </p:clrMapOvr>
  <p:transition spd="slow" advTm="2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461962"/>
      </p:ext>
    </p:extLst>
  </p:cSld>
  <p:clrMapOvr>
    <a:masterClrMapping/>
  </p:clrMapOvr>
  <p:transition spd="slow" advTm="2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857075"/>
      </p:ext>
    </p:extLst>
  </p:cSld>
  <p:clrMapOvr>
    <a:masterClrMapping/>
  </p:clrMapOvr>
  <p:transition spd="slow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3051" indent="0">
              <a:buNone/>
              <a:defRPr sz="2099"/>
            </a:lvl2pPr>
            <a:lvl3pPr marL="685670" indent="0">
              <a:buNone/>
              <a:defRPr sz="1800"/>
            </a:lvl3pPr>
            <a:lvl4pPr marL="1028720" indent="0">
              <a:buNone/>
              <a:defRPr sz="1500"/>
            </a:lvl4pPr>
            <a:lvl5pPr marL="1371772" indent="0">
              <a:buNone/>
              <a:defRPr sz="1500"/>
            </a:lvl5pPr>
            <a:lvl6pPr marL="1714391" indent="0">
              <a:buNone/>
              <a:defRPr sz="1500"/>
            </a:lvl6pPr>
            <a:lvl7pPr marL="2057441" indent="0">
              <a:buNone/>
              <a:defRPr sz="1500"/>
            </a:lvl7pPr>
            <a:lvl8pPr marL="2400492" indent="0">
              <a:buNone/>
              <a:defRPr sz="1500"/>
            </a:lvl8pPr>
            <a:lvl9pPr marL="274311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688266"/>
      </p:ext>
    </p:extLst>
  </p:cSld>
  <p:clrMapOvr>
    <a:masterClrMapping/>
  </p:clrMapOvr>
  <p:transition spd="slow" advTm="2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043048"/>
      </p:ext>
    </p:extLst>
  </p:cSld>
  <p:clrMapOvr>
    <a:masterClrMapping/>
  </p:clrMapOvr>
  <p:transition spd="slow" advTm="2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22023"/>
      </p:ext>
    </p:extLst>
  </p:cSld>
  <p:clrMapOvr>
    <a:masterClrMapping/>
  </p:clrMapOvr>
  <p:transition spd="slow" advTm="2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40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2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76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6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29892A-CF76-4D09-AA3A-8E9CC344E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DD6581-6800-4BFA-96C7-47C68B094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BC9F-A543-478F-968E-2550D8FF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DA93C7-E2AD-4153-A326-D5D26EDC0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BEFB66-306B-467F-B61D-68BC5859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0577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F0ACD5-D848-46C6-BEBA-CFAA0697F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786D27-A95F-4A1E-AC0B-77680C093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C22424-8C6D-4963-8DDB-E0AAE2975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EB815F-493E-43CC-835E-714998C23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353AF7-E755-4323-91E9-074476A4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63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41C5D6-48E2-4A7E-93EB-30C73F166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E37B17-D4A9-4BA5-B5AA-796642B09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723978-F961-405E-858E-D2D0DCBD1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03E902-EF7E-4393-9D1B-AF8F1DC0C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89AE47-2031-48B8-B1B6-336AB86A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93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732300-E7B8-4F8E-9AC0-F3F523E19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BB9A71-C9AE-42CA-9B80-B884E3CD3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9EBCBE-6011-4209-A024-29B9E0DAC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E99812-36B2-4BAC-958A-2B4744327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BF4C65-E63C-48F9-AC66-88F4D95E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234AC6-0ED6-48C6-B760-D3AB31EDA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123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D7278A-708E-4AE6-92EC-CE4ACAE1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528587-F40A-4369-85E6-2C2E75FC4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726E0C-B5E3-4749-B79E-00CA9F031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0733BFE-0780-43B3-B295-5B53CBDF7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32998E1-8529-40F8-8BBA-113CACB7A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57BA01-9716-460B-8538-89C18C8D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4710BF-D563-42BA-84C9-E1FFBE1BA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2818D4F-6E99-4E80-8CF1-415CC8FE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143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700D0C-8452-4FEA-B543-D4126E542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706281C-C937-43D1-AA53-7499E6986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C7E5667-63C7-4DD1-A088-AA8BC1B6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9AFB69-447D-4007-9479-AAAA1E61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8616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BF53A5-CB62-41ED-A3DD-5151B570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E2CBD7-77EC-4F00-B93D-6AD48DABC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3595EE-6C9A-46FC-94F1-C0E634E5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9915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8B71CCB-306A-4FBD-AAB6-C7F098206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1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76444EB2-CA33-4215-902E-020AE317E38A}"/>
              </a:ext>
            </a:extLst>
          </p:cNvPr>
          <p:cNvSpPr/>
          <p:nvPr userDrawn="1"/>
        </p:nvSpPr>
        <p:spPr>
          <a:xfrm>
            <a:off x="333375" y="161925"/>
            <a:ext cx="8477250" cy="481965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1E26E99-75B1-49C4-BF22-AEB4363FE4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674" y="3780944"/>
            <a:ext cx="952327" cy="13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4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7D5794-3637-4A9A-A03A-8281729B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15E671-5625-44EF-9575-08BE71302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7DF102-2CEC-4AAD-8FDE-078FC61DE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6FA4E5-6E23-479F-8155-07D68FE6D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9B1351-58B2-4FEA-ACF6-7702B2F4F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8B137C-F693-4F39-A97D-57DE7C76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108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869CDB-BFB2-4DE7-8E8C-DF4A72CF1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CBA039F-5E65-4A97-B698-0E63D6CA2F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855ACAF-A3CA-4FD5-B195-483595C20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D5DD740-A714-4086-9659-5965D5C5A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1F45C1-DD24-4D4A-88FC-3EE7FA5D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71DB67B-5D55-4C18-8509-A334A8EE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5457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660FDD-5668-4A24-A564-3BE27503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348940-EC2F-4B7C-8008-122F05AFF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67330B-2E2D-43A0-8C6A-9E892C31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F4CF63-B74F-4384-807B-EBF3400E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9028E2-9AD4-442E-8AB7-DF398A44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42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FB090EF-5432-4130-B0BA-339A863BE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E11121-5480-4D3A-B587-FD8B69ACF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38819C-7D16-4960-B17D-094524FB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92DFD6-C14B-48B0-ACA9-C63BFC66B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60BCED-AF43-438A-8D6C-DAF27374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4239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51435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57175" y="257175"/>
            <a:ext cx="8672513" cy="4643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016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372130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380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090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2687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0969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5544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6681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6873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4119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9957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8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4558"/>
            <a:ext cx="9144000" cy="18740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" y="3044983"/>
            <a:ext cx="9144000" cy="8110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1505"/>
            <a:ext cx="9144000" cy="15019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2140"/>
            <a:ext cx="2860495" cy="13199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6992130" y="301792"/>
            <a:ext cx="1885171" cy="5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6358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0967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4323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4328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9753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238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7124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3906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858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4456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1842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7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93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24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72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691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8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6762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1793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0423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4733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8595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4305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136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0637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509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4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33.jpe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793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9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5A788A1-B6C7-477C-8131-A23BF4F77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C4E5E4-35F8-4593-94A4-363287CF4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C7C8A8-A526-4E68-AE43-9A163211A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D748C-7223-4D2C-867A-5EA36B7F0D29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9C42AE-3B12-464A-BF98-EF4642676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E60562-980B-4AB0-A33A-C1A9A6A51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89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2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30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3C6CB-5E86-4695-8CC5-E34559CC5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11796" y="4204048"/>
            <a:ext cx="1006171" cy="9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1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7E3C-B80D-431C-A389-5E64AAFA3F9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2024/12/20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97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04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241" r:id="rId3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1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254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6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 spd="slow" advTm="2000">
    <p:push dir="u"/>
  </p:transition>
  <p:txStyles>
    <p:titleStyle>
      <a:lvl1pPr algn="l" defTabSz="68567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526" indent="-171526" algn="l" defTabSz="685670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4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86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1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7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05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7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7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9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9.png"/><Relationship Id="rId5" Type="http://schemas.openxmlformats.org/officeDocument/2006/relationships/image" Target="../media/image45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6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6873299" y="1401"/>
            <a:ext cx="2294335" cy="1212056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59359" y="-8833"/>
            <a:ext cx="2319338" cy="1213247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6117432" y="94740"/>
            <a:ext cx="511969" cy="511969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2484835" y="226899"/>
            <a:ext cx="309563" cy="151210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3871913" y="480503"/>
            <a:ext cx="610791" cy="251222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7128272" y="644809"/>
            <a:ext cx="404813" cy="198835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5200650" y="465024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6011466" y="928178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3089673" y="168559"/>
            <a:ext cx="360760" cy="16430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7861698" y="1056766"/>
            <a:ext cx="370285" cy="173831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33" name="组合 132"/>
          <p:cNvGrpSpPr/>
          <p:nvPr/>
        </p:nvGrpSpPr>
        <p:grpSpPr>
          <a:xfrm>
            <a:off x="43423" y="2872058"/>
            <a:ext cx="9068501" cy="2269910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98226" y="4818634"/>
            <a:ext cx="9414272" cy="333376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90A9EFD-7794-41AE-AD68-13E8A1FE3DB8}"/>
              </a:ext>
            </a:extLst>
          </p:cNvPr>
          <p:cNvSpPr txBox="1"/>
          <p:nvPr/>
        </p:nvSpPr>
        <p:spPr>
          <a:xfrm>
            <a:off x="1627937" y="492044"/>
            <a:ext cx="6233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</a:t>
            </a:r>
            <a:r>
              <a:rPr lang="en-US" sz="2800" b="1" noProof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LONG GIAO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8A361AA-F590-41AC-91FD-51B5AB255FC4}"/>
              </a:ext>
            </a:extLst>
          </p:cNvPr>
          <p:cNvSpPr txBox="1"/>
          <p:nvPr/>
        </p:nvSpPr>
        <p:spPr>
          <a:xfrm>
            <a:off x="1317058" y="1573335"/>
            <a:ext cx="65111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 TIẾNG VIỆT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08205F8-F8DC-4290-9ABE-817675A07D41}"/>
              </a:ext>
            </a:extLst>
          </p:cNvPr>
          <p:cNvSpPr txBox="1"/>
          <p:nvPr/>
        </p:nvSpPr>
        <p:spPr>
          <a:xfrm>
            <a:off x="1027120" y="2407080"/>
            <a:ext cx="670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 VIÊN: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LƯU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THỊ HOÀI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7" name="Freeform: Shape 5">
            <a:extLst>
              <a:ext uri="{FF2B5EF4-FFF2-40B4-BE49-F238E27FC236}">
                <a16:creationId xmlns:a16="http://schemas.microsoft.com/office/drawing/2014/main" id="{43C6DB78-B927-4A90-AB8E-23FF44CE8959}"/>
              </a:ext>
            </a:extLst>
          </p:cNvPr>
          <p:cNvSpPr/>
          <p:nvPr/>
        </p:nvSpPr>
        <p:spPr>
          <a:xfrm>
            <a:off x="53601620" y="28782266"/>
            <a:ext cx="1610360" cy="614168"/>
          </a:xfrm>
          <a:custGeom>
            <a:avLst/>
            <a:gdLst>
              <a:gd name="connsiteX0" fmla="*/ 237496 w 9347200"/>
              <a:gd name="connsiteY0" fmla="*/ 0 h 1651000"/>
              <a:gd name="connsiteX1" fmla="*/ 1330960 w 9347200"/>
              <a:gd name="connsiteY1" fmla="*/ 0 h 1651000"/>
              <a:gd name="connsiteX2" fmla="*/ 7778744 w 9347200"/>
              <a:gd name="connsiteY2" fmla="*/ 0 h 1651000"/>
              <a:gd name="connsiteX3" fmla="*/ 9347200 w 9347200"/>
              <a:gd name="connsiteY3" fmla="*/ 0 h 1651000"/>
              <a:gd name="connsiteX4" fmla="*/ 9347200 w 9347200"/>
              <a:gd name="connsiteY4" fmla="*/ 1651000 h 1651000"/>
              <a:gd name="connsiteX5" fmla="*/ 7778744 w 9347200"/>
              <a:gd name="connsiteY5" fmla="*/ 1651000 h 1651000"/>
              <a:gd name="connsiteX6" fmla="*/ 1330960 w 9347200"/>
              <a:gd name="connsiteY6" fmla="*/ 1651000 h 1651000"/>
              <a:gd name="connsiteX7" fmla="*/ 237496 w 9347200"/>
              <a:gd name="connsiteY7" fmla="*/ 1651000 h 1651000"/>
              <a:gd name="connsiteX8" fmla="*/ 0 w 9347200"/>
              <a:gd name="connsiteY8" fmla="*/ 1413504 h 1651000"/>
              <a:gd name="connsiteX9" fmla="*/ 0 w 9347200"/>
              <a:gd name="connsiteY9" fmla="*/ 237496 h 1651000"/>
              <a:gd name="connsiteX10" fmla="*/ 237496 w 9347200"/>
              <a:gd name="connsiteY10" fmla="*/ 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47200" h="1651000">
                <a:moveTo>
                  <a:pt x="237496" y="0"/>
                </a:moveTo>
                <a:lnTo>
                  <a:pt x="1330960" y="0"/>
                </a:lnTo>
                <a:lnTo>
                  <a:pt x="7778744" y="0"/>
                </a:lnTo>
                <a:lnTo>
                  <a:pt x="9347200" y="0"/>
                </a:lnTo>
                <a:lnTo>
                  <a:pt x="9347200" y="1651000"/>
                </a:lnTo>
                <a:lnTo>
                  <a:pt x="7778744" y="1651000"/>
                </a:lnTo>
                <a:lnTo>
                  <a:pt x="1330960" y="1651000"/>
                </a:lnTo>
                <a:lnTo>
                  <a:pt x="237496" y="1651000"/>
                </a:lnTo>
                <a:cubicBezTo>
                  <a:pt x="106331" y="1651000"/>
                  <a:pt x="0" y="1544669"/>
                  <a:pt x="0" y="1413504"/>
                </a:cubicBezTo>
                <a:lnTo>
                  <a:pt x="0" y="237496"/>
                </a:lnTo>
                <a:cubicBezTo>
                  <a:pt x="0" y="106331"/>
                  <a:pt x="106331" y="0"/>
                  <a:pt x="237496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GIAO AN HO TRO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71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B29C354-ED5B-4D25-92D4-16E92FE9F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6" y="-52384"/>
            <a:ext cx="8354636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39DDD6B-4265-4E8F-A777-40EB938F3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0918" y="1649569"/>
            <a:ext cx="3524099" cy="352409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20633" r="85083" b="67525"/>
          <a:stretch/>
        </p:blipFill>
        <p:spPr bwMode="auto">
          <a:xfrm>
            <a:off x="0" y="0"/>
            <a:ext cx="1076213" cy="1057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t="16886" r="23804" b="22149"/>
          <a:stretch/>
        </p:blipFill>
        <p:spPr bwMode="auto">
          <a:xfrm rot="21425338">
            <a:off x="1259803" y="461677"/>
            <a:ext cx="6559828" cy="3643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369276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294203"/>
            <a:ext cx="82616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a. Vừa thấy em, Minh nói to:</a:t>
            </a:r>
          </a:p>
          <a:p>
            <a:r>
              <a:rPr lang="vi-VN" sz="2800" dirty="0"/>
              <a:t>- Cậu đi đâu đấy?</a:t>
            </a:r>
          </a:p>
          <a:p>
            <a:r>
              <a:rPr lang="vi-VN" sz="2800" dirty="0"/>
              <a:t>Em đáp:</a:t>
            </a:r>
          </a:p>
          <a:p>
            <a:r>
              <a:rPr lang="vi-VN" sz="2800" dirty="0">
                <a:solidFill>
                  <a:srgbClr val="EA1ECD"/>
                </a:solidFill>
              </a:rPr>
              <a:t>- Tớ vừa đi ăn sáng cùng gia đình về.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799" y="2110085"/>
            <a:ext cx="87412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b. Thấy quyển truyện tranh trên giá, Minh hỏi:</a:t>
            </a:r>
          </a:p>
          <a:p>
            <a:r>
              <a:rPr lang="vi-VN" sz="2800" dirty="0">
                <a:solidFill>
                  <a:srgbClr val="EA1ECD"/>
                </a:solidFill>
              </a:rPr>
              <a:t>- Cậu cho tớ mượn quyển truyện này được không?</a:t>
            </a:r>
          </a:p>
          <a:p>
            <a:r>
              <a:rPr lang="vi-VN" sz="2800" dirty="0"/>
              <a:t>Em trả lời:</a:t>
            </a:r>
          </a:p>
          <a:p>
            <a:r>
              <a:rPr lang="vi-VN" sz="2800" dirty="0">
                <a:solidFill>
                  <a:srgbClr val="EA1ECD"/>
                </a:solidFill>
              </a:rPr>
              <a:t>- Được chứ, cậu lấy đọc đi.</a:t>
            </a:r>
          </a:p>
        </p:txBody>
      </p:sp>
    </p:spTree>
  </p:cSld>
  <p:clrMapOvr>
    <a:masterClrMapping/>
  </p:clrMapOvr>
  <p:transition spd="slow" advTm="35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"/>
            <a:ext cx="9144000" cy="51431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008" y="-186636"/>
            <a:ext cx="3354783" cy="19170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60" y="192622"/>
            <a:ext cx="5925440" cy="4831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75" y="3653870"/>
            <a:ext cx="8139275" cy="16237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82444" y="798646"/>
            <a:ext cx="256103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 DỤNG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0" y="2179729"/>
            <a:ext cx="2152728" cy="28442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10" y="95509"/>
            <a:ext cx="1352729" cy="135272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7851" r="25283" b="36075"/>
          <a:stretch/>
        </p:blipFill>
        <p:spPr bwMode="auto">
          <a:xfrm>
            <a:off x="2739776" y="771873"/>
            <a:ext cx="4703762" cy="2881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1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>
            <a:extLst>
              <a:ext uri="{FF2B5EF4-FFF2-40B4-BE49-F238E27FC236}">
                <a16:creationId xmlns:a16="http://schemas.microsoft.com/office/drawing/2014/main" id="{AFE4144A-9AE9-4C05-99D3-3B20A78AAD8F}"/>
              </a:ext>
            </a:extLst>
          </p:cNvPr>
          <p:cNvSpPr/>
          <p:nvPr/>
        </p:nvSpPr>
        <p:spPr>
          <a:xfrm>
            <a:off x="1088086" y="154592"/>
            <a:ext cx="7125470" cy="766015"/>
          </a:xfrm>
          <a:prstGeom prst="wave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t="57152" r="18255" b="25743"/>
          <a:stretch/>
        </p:blipFill>
        <p:spPr bwMode="auto">
          <a:xfrm>
            <a:off x="969158" y="841825"/>
            <a:ext cx="3842085" cy="1251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t="60743" r="65293" b="22371"/>
          <a:stretch/>
        </p:blipFill>
        <p:spPr bwMode="auto">
          <a:xfrm>
            <a:off x="969158" y="2093110"/>
            <a:ext cx="3232486" cy="1235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2" t="73465" r="44825" b="11842"/>
          <a:stretch/>
        </p:blipFill>
        <p:spPr bwMode="auto">
          <a:xfrm>
            <a:off x="1088086" y="3328352"/>
            <a:ext cx="3176338" cy="1074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8508" y="257050"/>
            <a:ext cx="7125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1. </a:t>
            </a:r>
            <a:r>
              <a:rPr lang="en-US" sz="3200" dirty="0" err="1">
                <a:solidFill>
                  <a:srgbClr val="0070C0"/>
                </a:solidFill>
              </a:rPr>
              <a:t>Viế</a:t>
            </a:r>
            <a:r>
              <a:rPr lang="vi-VN" sz="3200" dirty="0">
                <a:solidFill>
                  <a:srgbClr val="0070C0"/>
                </a:solidFill>
              </a:rPr>
              <a:t>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từ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ngữ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chỉ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sở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thích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của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em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8" t="43202" r="7899" b="41667"/>
          <a:stretch/>
        </p:blipFill>
        <p:spPr bwMode="auto">
          <a:xfrm>
            <a:off x="4989094" y="920607"/>
            <a:ext cx="2839453" cy="110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8" t="43202" r="7899" b="41667"/>
          <a:stretch/>
        </p:blipFill>
        <p:spPr bwMode="auto">
          <a:xfrm>
            <a:off x="4989094" y="2027513"/>
            <a:ext cx="2839453" cy="110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8" t="43202" r="7899" b="41667"/>
          <a:stretch/>
        </p:blipFill>
        <p:spPr bwMode="auto">
          <a:xfrm>
            <a:off x="5141494" y="3134419"/>
            <a:ext cx="2839453" cy="110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8274" y="1219200"/>
            <a:ext cx="192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Đam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mê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46294" y="2319356"/>
            <a:ext cx="192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Yêu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thích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98694" y="3426262"/>
            <a:ext cx="192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Thú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vị</a:t>
            </a:r>
            <a:r>
              <a:rPr lang="en-US" sz="2800" dirty="0">
                <a:latin typeface="UTM Avo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08671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76252C7-A6CA-4155-AD17-9E89043BC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FD5E26-425E-4839-A05D-13481D7B53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08" y="3136325"/>
            <a:ext cx="3629742" cy="1842094"/>
          </a:xfrm>
          <a:prstGeom prst="rect">
            <a:avLst/>
          </a:prstGeom>
        </p:spPr>
      </p:pic>
      <p:sp>
        <p:nvSpPr>
          <p:cNvPr id="7" name="Wave 6">
            <a:extLst>
              <a:ext uri="{FF2B5EF4-FFF2-40B4-BE49-F238E27FC236}">
                <a16:creationId xmlns:a16="http://schemas.microsoft.com/office/drawing/2014/main" id="{AFE4144A-9AE9-4C05-99D3-3B20A78AAD8F}"/>
              </a:ext>
            </a:extLst>
          </p:cNvPr>
          <p:cNvSpPr/>
          <p:nvPr/>
        </p:nvSpPr>
        <p:spPr>
          <a:xfrm>
            <a:off x="1088086" y="154592"/>
            <a:ext cx="7125470" cy="766015"/>
          </a:xfrm>
          <a:prstGeom prst="wave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8508" y="257050"/>
            <a:ext cx="7125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2. </a:t>
            </a:r>
            <a:r>
              <a:rPr lang="en-US" sz="3200" dirty="0" err="1">
                <a:solidFill>
                  <a:srgbClr val="0070C0"/>
                </a:solidFill>
              </a:rPr>
              <a:t>Tìm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các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bạn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có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cùng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sở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thích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với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em</a:t>
            </a:r>
            <a:r>
              <a:rPr lang="en-US" sz="3200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20171" y="1171223"/>
            <a:ext cx="74142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</a:rPr>
              <a:t>- </a:t>
            </a:r>
            <a:r>
              <a:rPr lang="vi-VN" sz="4400" dirty="0">
                <a:solidFill>
                  <a:srgbClr val="7030A0"/>
                </a:solidFill>
              </a:rPr>
              <a:t>Bạn Lan là người có cùng sở thích với em</a:t>
            </a:r>
            <a:r>
              <a:rPr lang="en-US" sz="4400" dirty="0">
                <a:solidFill>
                  <a:srgbClr val="7030A0"/>
                </a:solidFill>
              </a:rPr>
              <a:t>.</a:t>
            </a:r>
            <a:endParaRPr lang="vi-VN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B29C354-ED5B-4D25-92D4-16E92FE9F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2" y="0"/>
            <a:ext cx="8354636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39DDD6B-4265-4E8F-A777-40EB938F3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3664" y="1649569"/>
            <a:ext cx="3524099" cy="3524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428401">
            <a:off x="1296634" y="833418"/>
            <a:ext cx="63790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3. </a:t>
            </a:r>
            <a:r>
              <a:rPr lang="en-US" sz="3200" dirty="0" err="1">
                <a:solidFill>
                  <a:srgbClr val="0070C0"/>
                </a:solidFill>
              </a:rPr>
              <a:t>Nói</a:t>
            </a:r>
            <a:r>
              <a:rPr lang="en-US" sz="3200" dirty="0">
                <a:solidFill>
                  <a:srgbClr val="0070C0"/>
                </a:solidFill>
              </a:rPr>
              <a:t> 2 – 3 </a:t>
            </a:r>
            <a:r>
              <a:rPr lang="en-US" sz="3200" dirty="0" err="1">
                <a:solidFill>
                  <a:srgbClr val="0070C0"/>
                </a:solidFill>
              </a:rPr>
              <a:t>câu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về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sở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thích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của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cả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nhóm</a:t>
            </a:r>
            <a:r>
              <a:rPr lang="en-US" sz="3200" dirty="0">
                <a:solidFill>
                  <a:srgbClr val="0070C0"/>
                </a:solidFill>
              </a:rPr>
              <a:t>.  </a:t>
            </a:r>
          </a:p>
        </p:txBody>
      </p:sp>
      <p:sp>
        <p:nvSpPr>
          <p:cNvPr id="2" name="Rectangle 1"/>
          <p:cNvSpPr/>
          <p:nvPr/>
        </p:nvSpPr>
        <p:spPr>
          <a:xfrm rot="21380323">
            <a:off x="1273732" y="2213960"/>
            <a:ext cx="47741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     </a:t>
            </a:r>
            <a:r>
              <a:rPr lang="vi-VN" sz="2800" dirty="0"/>
              <a:t>Nhóm em ai cũng thích chơi cầu lông và chúng em chơi cầu lông vào cuối buổi học. Các bạn đều chơi rất giỏi và điêu luyện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4046741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09550"/>
            <a:ext cx="9144000" cy="4933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83" y="712275"/>
            <a:ext cx="799760" cy="47806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180284" y="375996"/>
            <a:ext cx="5658049" cy="3907724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7519599" y="341498"/>
            <a:ext cx="797890" cy="10164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6691421" y="2359547"/>
            <a:ext cx="1993427" cy="259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tên lửa">
            <a:extLst>
              <a:ext uri="{FF2B5EF4-FFF2-40B4-BE49-F238E27FC236}">
                <a16:creationId xmlns:a16="http://schemas.microsoft.com/office/drawing/2014/main" id="{A3E8F5CA-6B11-4C00-9DC6-E9B748E86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2115" y="1751980"/>
            <a:ext cx="819770" cy="819770"/>
          </a:xfrm>
          <a:prstGeom prst="rect">
            <a:avLst/>
          </a:prstGeom>
        </p:spPr>
      </p:pic>
      <p:sp>
        <p:nvSpPr>
          <p:cNvPr id="8" name="Khởi động">
            <a:extLst>
              <a:ext uri="{FF2B5EF4-FFF2-40B4-BE49-F238E27FC236}">
                <a16:creationId xmlns:a16="http://schemas.microsoft.com/office/drawing/2014/main" id="{809CBFE5-DC73-4A86-A139-54C6355EAB54}"/>
              </a:ext>
            </a:extLst>
          </p:cNvPr>
          <p:cNvSpPr txBox="1"/>
          <p:nvPr/>
        </p:nvSpPr>
        <p:spPr>
          <a:xfrm>
            <a:off x="2385268" y="2459946"/>
            <a:ext cx="4924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000" dirty="0" err="1">
                <a:solidFill>
                  <a:srgbClr val="0E68B3"/>
                </a:solidFill>
                <a:latin typeface="Averta Std CY Bold" panose="00000800000000000000" pitchFamily="50" charset="0"/>
              </a:rPr>
              <a:t>Khởi</a:t>
            </a:r>
            <a:r>
              <a:rPr lang="en-US" sz="7000" dirty="0">
                <a:solidFill>
                  <a:srgbClr val="0E68B3"/>
                </a:solidFill>
                <a:latin typeface="Averta Std CY Bold" panose="00000800000000000000" pitchFamily="50" charset="0"/>
              </a:rPr>
              <a:t> </a:t>
            </a:r>
            <a:r>
              <a:rPr lang="en-US" sz="7000" dirty="0" err="1">
                <a:solidFill>
                  <a:srgbClr val="0E68B3"/>
                </a:solidFill>
                <a:latin typeface="Averta Std CY Bold" panose="00000800000000000000" pitchFamily="50" charset="0"/>
              </a:rPr>
              <a:t>động</a:t>
            </a:r>
            <a:endParaRPr lang="en-US" sz="7000" dirty="0">
              <a:solidFill>
                <a:srgbClr val="0E68B3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" name="Khởi động">
            <a:extLst>
              <a:ext uri="{FF2B5EF4-FFF2-40B4-BE49-F238E27FC236}">
                <a16:creationId xmlns:a16="http://schemas.microsoft.com/office/drawing/2014/main" id="{081CC67B-F9CD-B732-74C6-6BE31369716E}"/>
              </a:ext>
            </a:extLst>
          </p:cNvPr>
          <p:cNvSpPr txBox="1"/>
          <p:nvPr/>
        </p:nvSpPr>
        <p:spPr>
          <a:xfrm>
            <a:off x="1833890" y="3624718"/>
            <a:ext cx="5200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FF0000"/>
                </a:solidFill>
                <a:latin typeface="+mj-lt"/>
              </a:rPr>
              <a:t>Múa và hát: Tình bạn tuổi thơ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75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  <p:bldP spid="2" grpId="0" build="p"/>
      <p:bldP spid="2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DA908C8-742A-4165-99BB-7405EEFD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" name="任意多边形: 形状 59">
            <a:extLst>
              <a:ext uri="{FF2B5EF4-FFF2-40B4-BE49-F238E27FC236}">
                <a16:creationId xmlns:a16="http://schemas.microsoft.com/office/drawing/2014/main" id="{BEB5A6ED-A7C7-4840-8376-27C4FB564B88}"/>
              </a:ext>
            </a:extLst>
          </p:cNvPr>
          <p:cNvSpPr/>
          <p:nvPr/>
        </p:nvSpPr>
        <p:spPr>
          <a:xfrm>
            <a:off x="537022" y="334690"/>
            <a:ext cx="8069955" cy="4148804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2" name="文本框 21">
            <a:extLst>
              <a:ext uri="{FF2B5EF4-FFF2-40B4-BE49-F238E27FC236}">
                <a16:creationId xmlns:a16="http://schemas.microsoft.com/office/drawing/2014/main" id="{EF6F6EEA-7B4A-40F3-B529-74F985030305}"/>
              </a:ext>
            </a:extLst>
          </p:cNvPr>
          <p:cNvSpPr txBox="1"/>
          <p:nvPr/>
        </p:nvSpPr>
        <p:spPr>
          <a:xfrm>
            <a:off x="318407" y="255363"/>
            <a:ext cx="860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Thứ</a:t>
            </a:r>
            <a:r>
              <a:rPr lang="vi-VN" altLang="zh-CN" sz="36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tư,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ngày</a:t>
            </a:r>
            <a:r>
              <a:rPr lang="vi-VN" altLang="zh-CN" sz="36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18</a:t>
            </a:r>
            <a:r>
              <a:rPr lang="en-US" altLang="zh-CN" sz="3600" b="1" dirty="0" smtClean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tháng</a:t>
            </a:r>
            <a:r>
              <a:rPr lang="vi-VN" altLang="zh-CN" sz="36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12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vi-VN" altLang="zh-CN" sz="3600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2024</a:t>
            </a:r>
            <a:endParaRPr lang="zh-CN" altLang="en-US" sz="3600" b="1" dirty="0">
              <a:ln w="12700">
                <a:noFill/>
              </a:ln>
              <a:solidFill>
                <a:srgbClr val="002060"/>
              </a:solidFill>
              <a:latin typeface="UTM Edwardian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3" name="文本框 23">
            <a:extLst>
              <a:ext uri="{FF2B5EF4-FFF2-40B4-BE49-F238E27FC236}">
                <a16:creationId xmlns:a16="http://schemas.microsoft.com/office/drawing/2014/main" id="{23C18464-A555-4A0D-AFCC-E435D8032BFC}"/>
              </a:ext>
            </a:extLst>
          </p:cNvPr>
          <p:cNvSpPr txBox="1"/>
          <p:nvPr/>
        </p:nvSpPr>
        <p:spPr>
          <a:xfrm>
            <a:off x="2957363" y="998947"/>
            <a:ext cx="2657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u="sng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Tiếng</a:t>
            </a:r>
            <a:r>
              <a:rPr lang="en-US" altLang="zh-CN" sz="4400" u="sng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u="sng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  <a:ea typeface="微软雅黑" panose="020B0503020204020204" pitchFamily="34" charset="-122"/>
              </a:rPr>
              <a:t>Việt</a:t>
            </a:r>
            <a:endParaRPr lang="zh-CN" altLang="en-US" sz="4400" u="sng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Duepuntozero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F3180B5-6D67-43AF-9832-E8426A960610}"/>
              </a:ext>
            </a:extLst>
          </p:cNvPr>
          <p:cNvGrpSpPr/>
          <p:nvPr/>
        </p:nvGrpSpPr>
        <p:grpSpPr>
          <a:xfrm>
            <a:off x="786694" y="1751585"/>
            <a:ext cx="6999107" cy="2445732"/>
            <a:chOff x="4010823" y="2253548"/>
            <a:chExt cx="4220901" cy="244573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18307B3-1178-4B18-A4B6-C2E9D301193C}"/>
                </a:ext>
              </a:extLst>
            </p:cNvPr>
            <p:cNvSpPr txBox="1"/>
            <p:nvPr/>
          </p:nvSpPr>
          <p:spPr>
            <a:xfrm>
              <a:off x="4010823" y="2280989"/>
              <a:ext cx="4220901" cy="2418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400" b="1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LUYỆN TẬP VỀ TỪ CÓ NGHĨA GIỐNG NHAU</a:t>
              </a:r>
            </a:p>
            <a:p>
              <a:pPr algn="ctr">
                <a:lnSpc>
                  <a:spcPct val="120000"/>
                </a:lnSpc>
              </a:pPr>
              <a:r>
                <a:rPr lang="en-US" sz="4400" b="1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DẤU GẠCH NGANG</a:t>
              </a:r>
              <a:endParaRPr lang="en-US" sz="4400" b="1" dirty="0">
                <a:ln w="2286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0353278-F9E0-48C3-B284-F38ED3D1BCB8}"/>
                </a:ext>
              </a:extLst>
            </p:cNvPr>
            <p:cNvSpPr txBox="1"/>
            <p:nvPr/>
          </p:nvSpPr>
          <p:spPr>
            <a:xfrm>
              <a:off x="4010823" y="2253548"/>
              <a:ext cx="4220901" cy="225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LUYỆN TẬP VỀ TỪ CÓ NGHĨA GIỐNG NHAU</a:t>
              </a:r>
            </a:p>
            <a:p>
              <a:pPr algn="ctr">
                <a:lnSpc>
                  <a:spcPct val="120000"/>
                </a:lnSpc>
              </a:pP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EA1EC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DẤU GẠCH NGANG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ABFEBD5F-81B8-4C4E-BF59-E63F23D58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253" y="2249918"/>
            <a:ext cx="1975893" cy="292102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6B281E8-0EA6-4AA2-8851-187E5FD0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017" y="2222477"/>
            <a:ext cx="2234055" cy="292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39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"/>
            <a:ext cx="9144000" cy="51431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008" y="-978568"/>
            <a:ext cx="3354783" cy="27089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60" y="192622"/>
            <a:ext cx="5925440" cy="4831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75" y="3653870"/>
            <a:ext cx="8139275" cy="16237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39775" y="687249"/>
            <a:ext cx="4783972" cy="10706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0" y="2179729"/>
            <a:ext cx="2152728" cy="28442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10" y="95509"/>
            <a:ext cx="1352729" cy="135272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4D923A4-2934-4FF7-9EAE-AEE4B4C89292}"/>
              </a:ext>
            </a:extLst>
          </p:cNvPr>
          <p:cNvSpPr txBox="1"/>
          <p:nvPr/>
        </p:nvSpPr>
        <p:spPr>
          <a:xfrm>
            <a:off x="2739775" y="1810938"/>
            <a:ext cx="4783972" cy="107061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 </a:t>
            </a:r>
            <a:r>
              <a:rPr lang="en-US" altLang="zh-CN" sz="28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altLang="zh-CN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zh-CN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altLang="zh-CN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zh-CN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altLang="zh-CN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20633" r="85083" b="67525"/>
          <a:stretch/>
        </p:blipFill>
        <p:spPr bwMode="auto">
          <a:xfrm rot="20866611">
            <a:off x="320259" y="410859"/>
            <a:ext cx="1808750" cy="105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本框 10">
            <a:extLst>
              <a:ext uri="{FF2B5EF4-FFF2-40B4-BE49-F238E27FC236}">
                <a16:creationId xmlns:a16="http://schemas.microsoft.com/office/drawing/2014/main" id="{A4D923A4-2934-4FF7-9EAE-AEE4B4C89292}"/>
              </a:ext>
            </a:extLst>
          </p:cNvPr>
          <p:cNvSpPr txBox="1"/>
          <p:nvPr/>
        </p:nvSpPr>
        <p:spPr>
          <a:xfrm>
            <a:off x="2739775" y="2881552"/>
            <a:ext cx="4783972" cy="5535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>
                <a:solidFill>
                  <a:srgbClr val="ED028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altLang="zh-CN" sz="2800" b="1" noProof="0" dirty="0" err="1">
                <a:solidFill>
                  <a:srgbClr val="ED028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altLang="zh-CN" sz="2800" b="1" noProof="0" dirty="0">
                <a:solidFill>
                  <a:srgbClr val="ED028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noProof="0" dirty="0" err="1">
                <a:solidFill>
                  <a:srgbClr val="ED028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zh-CN" sz="2800" b="1" noProof="0" dirty="0">
                <a:solidFill>
                  <a:srgbClr val="ED028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D028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id="{CE903552-C702-4566-B0E2-781934F0D7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6834" y="-144183"/>
            <a:ext cx="1733550" cy="1536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5A637E-6BD0-431C-B264-BC1742E1BE36}"/>
              </a:ext>
            </a:extLst>
          </p:cNvPr>
          <p:cNvSpPr/>
          <p:nvPr/>
        </p:nvSpPr>
        <p:spPr>
          <a:xfrm>
            <a:off x="1749669" y="189477"/>
            <a:ext cx="7342060" cy="86793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1.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vi-VN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45" y="3697395"/>
            <a:ext cx="1346912" cy="134691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20633" r="85083" b="67525"/>
          <a:stretch/>
        </p:blipFill>
        <p:spPr bwMode="auto">
          <a:xfrm>
            <a:off x="0" y="0"/>
            <a:ext cx="1808750" cy="1057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4" t="25000" r="27256" b="46272"/>
          <a:stretch/>
        </p:blipFill>
        <p:spPr bwMode="auto">
          <a:xfrm>
            <a:off x="336884" y="1251284"/>
            <a:ext cx="814939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4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id="{CE903552-C702-4566-B0E2-781934F0D7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6834" y="-144183"/>
            <a:ext cx="1733550" cy="1536906"/>
          </a:xfrm>
          <a:prstGeom prst="rect">
            <a:avLst/>
          </a:prstGeom>
        </p:spPr>
      </p:pic>
      <p:pic>
        <p:nvPicPr>
          <p:cNvPr id="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4" y="3076532"/>
            <a:ext cx="1346912" cy="13469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20633" r="85083" b="67525"/>
          <a:stretch/>
        </p:blipFill>
        <p:spPr bwMode="auto">
          <a:xfrm>
            <a:off x="0" y="0"/>
            <a:ext cx="1076213" cy="105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5A637E-6BD0-431C-B264-BC1742E1BE36}"/>
              </a:ext>
            </a:extLst>
          </p:cNvPr>
          <p:cNvSpPr/>
          <p:nvPr/>
        </p:nvSpPr>
        <p:spPr>
          <a:xfrm>
            <a:off x="1076213" y="189477"/>
            <a:ext cx="8015516" cy="86793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1.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vi-VN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3" t="26111" r="61778" b="67188"/>
          <a:stretch/>
        </p:blipFill>
        <p:spPr bwMode="auto">
          <a:xfrm>
            <a:off x="500402" y="1232301"/>
            <a:ext cx="1627578" cy="85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4" t="26111" r="50125" b="67188"/>
          <a:stretch/>
        </p:blipFill>
        <p:spPr bwMode="auto">
          <a:xfrm>
            <a:off x="7214803" y="2173703"/>
            <a:ext cx="1876926" cy="85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3" t="26111" r="38383" b="66936"/>
          <a:stretch/>
        </p:blipFill>
        <p:spPr bwMode="auto">
          <a:xfrm>
            <a:off x="5197636" y="1177391"/>
            <a:ext cx="1925051" cy="88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1" t="26111" r="27869" b="67314"/>
          <a:stretch/>
        </p:blipFill>
        <p:spPr bwMode="auto">
          <a:xfrm>
            <a:off x="7439392" y="2981436"/>
            <a:ext cx="1620253" cy="83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36592" r="61339" b="56856"/>
          <a:stretch/>
        </p:blipFill>
        <p:spPr bwMode="auto">
          <a:xfrm>
            <a:off x="501794" y="2117557"/>
            <a:ext cx="1745493" cy="83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1" t="36592" r="49249" b="56856"/>
          <a:stretch/>
        </p:blipFill>
        <p:spPr bwMode="auto">
          <a:xfrm>
            <a:off x="2310059" y="2911341"/>
            <a:ext cx="2021305" cy="83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1" t="36844" r="38909" b="56982"/>
          <a:stretch/>
        </p:blipFill>
        <p:spPr bwMode="auto">
          <a:xfrm>
            <a:off x="5333999" y="2173703"/>
            <a:ext cx="1748590" cy="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6" t="37096" r="27256" b="56730"/>
          <a:stretch/>
        </p:blipFill>
        <p:spPr bwMode="auto">
          <a:xfrm>
            <a:off x="7379368" y="1226987"/>
            <a:ext cx="1764632" cy="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46168" r="61147" b="47910"/>
          <a:stretch/>
        </p:blipFill>
        <p:spPr bwMode="auto">
          <a:xfrm>
            <a:off x="466768" y="2996009"/>
            <a:ext cx="1780519" cy="75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7" t="46168" r="49108" b="47310"/>
          <a:stretch/>
        </p:blipFill>
        <p:spPr bwMode="auto">
          <a:xfrm>
            <a:off x="5197636" y="2988220"/>
            <a:ext cx="2117559" cy="83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5" t="46168" r="38637" b="47311"/>
          <a:stretch/>
        </p:blipFill>
        <p:spPr bwMode="auto">
          <a:xfrm>
            <a:off x="2310059" y="2117557"/>
            <a:ext cx="1764632" cy="83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0" t="46168" r="27256" b="47311"/>
          <a:stretch/>
        </p:blipFill>
        <p:spPr bwMode="auto">
          <a:xfrm>
            <a:off x="2310059" y="1232301"/>
            <a:ext cx="1730998" cy="83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59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id="{CE903552-C702-4566-B0E2-781934F0D7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6834" y="-144183"/>
            <a:ext cx="1733550" cy="1536906"/>
          </a:xfrm>
          <a:prstGeom prst="rect">
            <a:avLst/>
          </a:prstGeom>
        </p:spPr>
      </p:pic>
      <p:pic>
        <p:nvPicPr>
          <p:cNvPr id="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4" y="3076532"/>
            <a:ext cx="1346912" cy="13469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5A637E-6BD0-431C-B264-BC1742E1BE36}"/>
              </a:ext>
            </a:extLst>
          </p:cNvPr>
          <p:cNvSpPr/>
          <p:nvPr/>
        </p:nvSpPr>
        <p:spPr>
          <a:xfrm>
            <a:off x="1173897" y="189477"/>
            <a:ext cx="7426408" cy="4801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20633" r="85083" b="67525"/>
          <a:stretch/>
        </p:blipFill>
        <p:spPr bwMode="auto">
          <a:xfrm>
            <a:off x="0" y="0"/>
            <a:ext cx="1076213" cy="105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3857" y="669607"/>
            <a:ext cx="776159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itchFamily="18" charset="0"/>
              </a:rPr>
              <a:t>Đôi</a:t>
            </a:r>
            <a:r>
              <a:rPr lang="en-US" sz="3200" b="1" dirty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itchFamily="18" charset="0"/>
              </a:rPr>
              <a:t>bạn</a:t>
            </a:r>
            <a:endParaRPr lang="en-US" sz="3200" b="1" dirty="0">
              <a:solidFill>
                <a:srgbClr val="0070C0"/>
              </a:solidFill>
              <a:latin typeface="UTM Avo" pitchFamily="18" charset="0"/>
            </a:endParaRPr>
          </a:p>
          <a:p>
            <a:r>
              <a:rPr lang="en-US" sz="2000" dirty="0" err="1">
                <a:latin typeface="UTM Avo" pitchFamily="18" charset="0"/>
              </a:rPr>
              <a:t>Búp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bê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làm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việc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suốt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ngày</a:t>
            </a:r>
            <a:r>
              <a:rPr lang="en-US" sz="2000" dirty="0">
                <a:latin typeface="UTM Avo" pitchFamily="18" charset="0"/>
              </a:rPr>
              <a:t>, </a:t>
            </a:r>
            <a:r>
              <a:rPr lang="en-US" sz="2000" dirty="0" err="1">
                <a:latin typeface="UTM Avo" pitchFamily="18" charset="0"/>
              </a:rPr>
              <a:t>hết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quét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nhà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lại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rửa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bát</a:t>
            </a:r>
            <a:r>
              <a:rPr lang="en-US" sz="2000" dirty="0">
                <a:latin typeface="UTM Avo" pitchFamily="18" charset="0"/>
              </a:rPr>
              <a:t>, </a:t>
            </a:r>
            <a:r>
              <a:rPr lang="en-US" sz="2000" dirty="0" err="1">
                <a:latin typeface="UTM Avo" pitchFamily="18" charset="0"/>
              </a:rPr>
              <a:t>nấu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cơm</a:t>
            </a:r>
            <a:r>
              <a:rPr lang="en-US" sz="2000" dirty="0">
                <a:latin typeface="UTM Avo" pitchFamily="18" charset="0"/>
              </a:rPr>
              <a:t>. </a:t>
            </a:r>
            <a:r>
              <a:rPr lang="en-US" sz="2000" dirty="0" err="1">
                <a:latin typeface="UTM Avo" pitchFamily="18" charset="0"/>
              </a:rPr>
              <a:t>Lúc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ngồi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nghỉ</a:t>
            </a:r>
            <a:r>
              <a:rPr lang="en-US" sz="2000" dirty="0">
                <a:latin typeface="UTM Avo" pitchFamily="18" charset="0"/>
              </a:rPr>
              <a:t>, </a:t>
            </a:r>
            <a:r>
              <a:rPr lang="en-US" sz="2000" dirty="0" err="1">
                <a:latin typeface="UTM Avo" pitchFamily="18" charset="0"/>
              </a:rPr>
              <a:t>búp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bê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bỗng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nghe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có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tiếng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hát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rất</a:t>
            </a:r>
            <a:r>
              <a:rPr lang="en-US" sz="2000" dirty="0">
                <a:latin typeface="UTM Avo" pitchFamily="18" charset="0"/>
              </a:rPr>
              <a:t> hay. </a:t>
            </a:r>
            <a:r>
              <a:rPr lang="en-US" sz="2000" dirty="0" err="1">
                <a:latin typeface="UTM Avo" pitchFamily="18" charset="0"/>
              </a:rPr>
              <a:t>Nó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bèn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hỏi</a:t>
            </a:r>
            <a:r>
              <a:rPr lang="en-US" sz="2000" dirty="0">
                <a:latin typeface="UTM Avo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UTM Avo" pitchFamily="18" charset="0"/>
              </a:rPr>
              <a:t>Ai </a:t>
            </a:r>
            <a:r>
              <a:rPr lang="en-US" sz="2000" dirty="0" err="1">
                <a:latin typeface="UTM Avo" pitchFamily="18" charset="0"/>
              </a:rPr>
              <a:t>hát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đấy</a:t>
            </a:r>
            <a:r>
              <a:rPr lang="en-US" sz="2000" dirty="0">
                <a:latin typeface="UTM Avo" pitchFamily="18" charset="0"/>
              </a:rPr>
              <a:t>?</a:t>
            </a:r>
          </a:p>
          <a:p>
            <a:r>
              <a:rPr lang="en-US" sz="2000" dirty="0" err="1">
                <a:latin typeface="UTM Avo" pitchFamily="18" charset="0"/>
              </a:rPr>
              <a:t>Có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tiếng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trả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lời</a:t>
            </a:r>
            <a:r>
              <a:rPr lang="en-US" sz="2000" dirty="0">
                <a:latin typeface="UTM Avo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latin typeface="UTM Avo" pitchFamily="18" charset="0"/>
              </a:rPr>
              <a:t>Tôi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hát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đây</a:t>
            </a:r>
            <a:r>
              <a:rPr lang="en-US" sz="2000" dirty="0">
                <a:latin typeface="UTM Avo" pitchFamily="18" charset="0"/>
              </a:rPr>
              <a:t>. </a:t>
            </a:r>
            <a:r>
              <a:rPr lang="en-US" sz="2000" dirty="0" err="1">
                <a:latin typeface="UTM Avo" pitchFamily="18" charset="0"/>
              </a:rPr>
              <a:t>Tôi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là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dế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mèn</a:t>
            </a:r>
            <a:r>
              <a:rPr lang="en-US" sz="2000" dirty="0">
                <a:latin typeface="UTM Avo" pitchFamily="18" charset="0"/>
              </a:rPr>
              <a:t>. </a:t>
            </a:r>
            <a:r>
              <a:rPr lang="en-US" sz="2000" dirty="0" err="1">
                <a:latin typeface="UTM Avo" pitchFamily="18" charset="0"/>
              </a:rPr>
              <a:t>Thấy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bạn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vất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vả</a:t>
            </a:r>
            <a:r>
              <a:rPr lang="en-US" sz="2000" dirty="0">
                <a:latin typeface="UTM Avo" pitchFamily="18" charset="0"/>
              </a:rPr>
              <a:t>, </a:t>
            </a:r>
            <a:r>
              <a:rPr lang="en-US" sz="2000" dirty="0" err="1">
                <a:latin typeface="UTM Avo" pitchFamily="18" charset="0"/>
              </a:rPr>
              <a:t>tôi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hát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để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tăn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gj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bạn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đấy</a:t>
            </a:r>
            <a:r>
              <a:rPr lang="en-US" sz="2000" dirty="0">
                <a:latin typeface="UTM Avo" pitchFamily="18" charset="0"/>
              </a:rPr>
              <a:t>.</a:t>
            </a:r>
          </a:p>
          <a:p>
            <a:r>
              <a:rPr lang="en-US" sz="2000" dirty="0" err="1">
                <a:latin typeface="UTM Avo" pitchFamily="18" charset="0"/>
              </a:rPr>
              <a:t>Búp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bê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nói</a:t>
            </a:r>
            <a:r>
              <a:rPr lang="en-US" sz="2000" dirty="0">
                <a:latin typeface="UTM Avo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latin typeface="UTM Avo" pitchFamily="18" charset="0"/>
              </a:rPr>
              <a:t>Cảm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ơn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bạn</a:t>
            </a:r>
            <a:r>
              <a:rPr lang="en-US" sz="2000" dirty="0">
                <a:latin typeface="UTM Avo" pitchFamily="18" charset="0"/>
              </a:rPr>
              <a:t>. </a:t>
            </a:r>
            <a:r>
              <a:rPr lang="en-US" sz="2000" dirty="0" err="1">
                <a:latin typeface="UTM Avo" pitchFamily="18" charset="0"/>
              </a:rPr>
              <a:t>Tiếng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hát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của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bạn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làm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tôi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hết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mệt</a:t>
            </a:r>
            <a:r>
              <a:rPr lang="en-US" sz="2000" dirty="0">
                <a:latin typeface="UTM Avo" pitchFamily="18" charset="0"/>
              </a:rPr>
              <a:t>.</a:t>
            </a:r>
          </a:p>
          <a:p>
            <a:pPr algn="r"/>
            <a:r>
              <a:rPr lang="en-US" sz="2000" i="1" dirty="0">
                <a:latin typeface="UTM Avo" pitchFamily="18" charset="0"/>
              </a:rPr>
              <a:t>Theo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Nguyễn</a:t>
            </a:r>
            <a:r>
              <a:rPr lang="en-US" sz="2000" dirty="0">
                <a:latin typeface="UTM Avo" pitchFamily="18" charset="0"/>
              </a:rPr>
              <a:t> </a:t>
            </a:r>
            <a:r>
              <a:rPr lang="en-US" sz="2000" dirty="0" err="1">
                <a:latin typeface="UTM Avo" pitchFamily="18" charset="0"/>
              </a:rPr>
              <a:t>Kiên</a:t>
            </a:r>
            <a:endParaRPr lang="en-US" sz="2000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5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44373" y="4279919"/>
            <a:ext cx="9114201" cy="86358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188686" y="232287"/>
            <a:ext cx="8781142" cy="46789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531740" y="382132"/>
            <a:ext cx="8039891" cy="679280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14AE2E-B9BA-461A-99AA-B73F7C90A8B2}"/>
              </a:ext>
            </a:extLst>
          </p:cNvPr>
          <p:cNvSpPr txBox="1"/>
          <p:nvPr/>
        </p:nvSpPr>
        <p:spPr>
          <a:xfrm>
            <a:off x="591612" y="1211257"/>
            <a:ext cx="814598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- Ai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A7CF5D-3079-4DC2-92C1-E620D42E00DB}"/>
              </a:ext>
            </a:extLst>
          </p:cNvPr>
          <p:cNvCxnSpPr/>
          <p:nvPr/>
        </p:nvCxnSpPr>
        <p:spPr>
          <a:xfrm>
            <a:off x="908077" y="2733040"/>
            <a:ext cx="11950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312815-E16B-4A4C-ACFA-38CD608CD2D8}"/>
              </a:ext>
            </a:extLst>
          </p:cNvPr>
          <p:cNvCxnSpPr/>
          <p:nvPr/>
        </p:nvCxnSpPr>
        <p:spPr>
          <a:xfrm>
            <a:off x="1005840" y="3403600"/>
            <a:ext cx="7565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97443E-3037-490F-B80C-C06AD5CB3F5B}"/>
              </a:ext>
            </a:extLst>
          </p:cNvPr>
          <p:cNvCxnSpPr/>
          <p:nvPr/>
        </p:nvCxnSpPr>
        <p:spPr>
          <a:xfrm>
            <a:off x="1005840" y="4074160"/>
            <a:ext cx="5171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44373" y="4279919"/>
            <a:ext cx="9114201" cy="86358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188686" y="232287"/>
            <a:ext cx="8781142" cy="46789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531740" y="382132"/>
            <a:ext cx="7924265" cy="707886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Dấu gạch ngang trong các câu tìm được dùng để làm gì?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FF1149-C758-4900-BE1B-3543FCBC17A2}"/>
              </a:ext>
            </a:extLst>
          </p:cNvPr>
          <p:cNvSpPr txBox="1"/>
          <p:nvPr/>
        </p:nvSpPr>
        <p:spPr>
          <a:xfrm>
            <a:off x="1135001" y="1135620"/>
            <a:ext cx="2342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DB7BBF-9697-4AA0-AD53-EF72AA3D9C0E}"/>
              </a:ext>
            </a:extLst>
          </p:cNvPr>
          <p:cNvSpPr txBox="1"/>
          <p:nvPr/>
        </p:nvSpPr>
        <p:spPr>
          <a:xfrm>
            <a:off x="1150080" y="1538239"/>
            <a:ext cx="7321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dế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mèn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vất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vả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tặng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E89C63-F1D6-44B0-BED8-3D7296A8461A}"/>
              </a:ext>
            </a:extLst>
          </p:cNvPr>
          <p:cNvSpPr txBox="1"/>
          <p:nvPr/>
        </p:nvSpPr>
        <p:spPr>
          <a:xfrm>
            <a:off x="1150080" y="2342474"/>
            <a:ext cx="780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Cảm ơn bạn. Tiếng hát của bạn làm tôi hết mệt.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E1F27-5DB8-4DA3-9BEC-7A7C72CE646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1" y="4227550"/>
            <a:ext cx="7333401" cy="5255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9EDA3C-253C-41D5-AB63-2EE74E4E8B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52" y="3584962"/>
            <a:ext cx="7333495" cy="541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830076-F436-4F4E-A841-FEFDB53FED0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0" y="2990413"/>
            <a:ext cx="7333587" cy="5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93827E-7 L -0.01284 -0.1395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1.xml><?xml version="1.0" encoding="utf-8"?>
<a:theme xmlns:a="http://schemas.openxmlformats.org/drawingml/2006/main" name="Office 主题​​">
  <a:themeElements>
    <a:clrScheme name="自定义 10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65154"/>
      </a:accent1>
      <a:accent2>
        <a:srgbClr val="EA6087"/>
      </a:accent2>
      <a:accent3>
        <a:srgbClr val="FCA2B1"/>
      </a:accent3>
      <a:accent4>
        <a:srgbClr val="D65154"/>
      </a:accent4>
      <a:accent5>
        <a:srgbClr val="EA6087"/>
      </a:accent5>
      <a:accent6>
        <a:srgbClr val="FCA2B1"/>
      </a:accent6>
      <a:hlink>
        <a:srgbClr val="0563C1"/>
      </a:hlink>
      <a:folHlink>
        <a:srgbClr val="954F72"/>
      </a:folHlink>
    </a:clrScheme>
    <a:fontScheme name="千图PP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1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6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5454</TotalTime>
  <Words>540</Words>
  <Application>Microsoft Office PowerPoint</Application>
  <PresentationFormat>On-screen Show (16:9)</PresentationFormat>
  <Paragraphs>64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16</vt:i4>
      </vt:variant>
    </vt:vector>
  </HeadingPairs>
  <TitlesOfParts>
    <vt:vector size="53" baseType="lpstr">
      <vt:lpstr>微软雅黑</vt:lpstr>
      <vt:lpstr>宋体</vt:lpstr>
      <vt:lpstr>Arial</vt:lpstr>
      <vt:lpstr>Arial Rounded MT Bold</vt:lpstr>
      <vt:lpstr>Arial-Rounded</vt:lpstr>
      <vt:lpstr>Arial-SGK-TV</vt:lpstr>
      <vt:lpstr>Averta Std CY</vt:lpstr>
      <vt:lpstr>Averta Std CY Bold</vt:lpstr>
      <vt:lpstr>Calibri</vt:lpstr>
      <vt:lpstr>Calibri Light</vt:lpstr>
      <vt:lpstr>等线</vt:lpstr>
      <vt:lpstr>等线 Light</vt:lpstr>
      <vt:lpstr>Quicksand Medium</vt:lpstr>
      <vt:lpstr>Times New Roman</vt:lpstr>
      <vt:lpstr>UTM Avo</vt:lpstr>
      <vt:lpstr>UTM Cookies</vt:lpstr>
      <vt:lpstr>UTM Duepuntozero</vt:lpstr>
      <vt:lpstr>UTM Edwardian</vt:lpstr>
      <vt:lpstr>VNI-Avo</vt:lpstr>
      <vt:lpstr>华康少女文字W5</vt:lpstr>
      <vt:lpstr>思源黑体 CN Bold</vt:lpstr>
      <vt:lpstr>汉仪全唐诗简</vt:lpstr>
      <vt:lpstr>Hoạt động</vt:lpstr>
      <vt:lpstr>Khởi động</vt:lpstr>
      <vt:lpstr>Khám phá và Luyện tập</vt:lpstr>
      <vt:lpstr>9_www.33ppt.com</vt:lpstr>
      <vt:lpstr>PPT定制1801380800</vt:lpstr>
      <vt:lpstr>1_Khởi động</vt:lpstr>
      <vt:lpstr>2_Khởi động</vt:lpstr>
      <vt:lpstr>Office 主题</vt:lpstr>
      <vt:lpstr>4_Office 主题</vt:lpstr>
      <vt:lpstr>包图主题2</vt:lpstr>
      <vt:lpstr>Office 主题​​</vt:lpstr>
      <vt:lpstr>5_Office 主题</vt:lpstr>
      <vt:lpstr>6_Office 主题</vt:lpstr>
      <vt:lpstr>1_PPT定制1801380800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MyPC</cp:lastModifiedBy>
  <cp:revision>64</cp:revision>
  <dcterms:created xsi:type="dcterms:W3CDTF">2021-03-08T07:39:19Z</dcterms:created>
  <dcterms:modified xsi:type="dcterms:W3CDTF">2024-12-20T04:30:26Z</dcterms:modified>
  <cp:contentStatus/>
</cp:coreProperties>
</file>