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9"/>
  </p:notesMasterIdLst>
  <p:sldIdLst>
    <p:sldId id="552" r:id="rId2"/>
    <p:sldId id="553" r:id="rId3"/>
    <p:sldId id="543" r:id="rId4"/>
    <p:sldId id="545" r:id="rId5"/>
    <p:sldId id="547" r:id="rId6"/>
    <p:sldId id="549" r:id="rId7"/>
    <p:sldId id="41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E3A9"/>
    <a:srgbClr val="FFE2A6"/>
    <a:srgbClr val="FF6600"/>
    <a:srgbClr val="CC00FF"/>
    <a:srgbClr val="00FF00"/>
    <a:srgbClr val="FF00FF"/>
    <a:srgbClr val="CC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4364" autoAdjust="0"/>
  </p:normalViewPr>
  <p:slideViewPr>
    <p:cSldViewPr snapToGrid="0">
      <p:cViewPr varScale="1">
        <p:scale>
          <a:sx n="70" d="100"/>
          <a:sy n="70" d="100"/>
        </p:scale>
        <p:origin x="51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6126D-36CC-4394-977F-4F104E5B41AE}" type="datetimeFigureOut">
              <a:rPr lang="en-US" smtClean="0"/>
              <a:t>12/19/2024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D57C5-88EB-45E5-BBFC-39302A9853B2}" type="slidenum">
              <a:rPr lang="en-US" smtClean="0"/>
              <a:t>‹#›</a:t>
            </a:fld>
            <a:endParaRPr lang="en-US"/>
          </a:p>
        </p:txBody>
      </p:sp>
    </p:spTree>
    <p:extLst>
      <p:ext uri="{BB962C8B-B14F-4D97-AF65-F5344CB8AC3E}">
        <p14:creationId xmlns:p14="http://schemas.microsoft.com/office/powerpoint/2010/main" val="128939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62038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73481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16690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156985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36333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87806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ABD190-56AD-4C55-BBCA-1554B872117B}" type="datetimeFigureOut">
              <a:rPr lang="en-US" smtClean="0"/>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00468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ABD190-56AD-4C55-BBCA-1554B872117B}" type="datetimeFigureOut">
              <a:rPr lang="en-US" smtClean="0"/>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62998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BD190-56AD-4C55-BBCA-1554B872117B}" type="datetimeFigureOut">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5786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3831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28727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BD190-56AD-4C55-BBCA-1554B872117B}" type="datetimeFigureOut">
              <a:rPr lang="en-US" smtClean="0"/>
              <a:t>12/19/2024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674BA-2DE0-4D90-8561-25BA31F62F13}" type="slidenum">
              <a:rPr lang="en-US" smtClean="0"/>
              <a:t>‹#›</a:t>
            </a:fld>
            <a:endParaRPr lang="en-US"/>
          </a:p>
        </p:txBody>
      </p:sp>
    </p:spTree>
    <p:extLst>
      <p:ext uri="{BB962C8B-B14F-4D97-AF65-F5344CB8AC3E}">
        <p14:creationId xmlns:p14="http://schemas.microsoft.com/office/powerpoint/2010/main" val="193591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2886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430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0800" y="320386"/>
            <a:ext cx="2641600" cy="11274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6600" b="1" dirty="0">
                <a:solidFill>
                  <a:srgbClr val="0000FF"/>
                </a:solidFill>
                <a:latin typeface="Tmies New Roman"/>
              </a:rPr>
              <a:t>anh</a:t>
            </a:r>
          </a:p>
        </p:txBody>
      </p:sp>
      <p:sp>
        <p:nvSpPr>
          <p:cNvPr id="5" name="Rectangle 4"/>
          <p:cNvSpPr/>
          <p:nvPr/>
        </p:nvSpPr>
        <p:spPr>
          <a:xfrm>
            <a:off x="5029200" y="320386"/>
            <a:ext cx="2387600" cy="11274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600" b="1" dirty="0">
                <a:solidFill>
                  <a:srgbClr val="0000FF"/>
                </a:solidFill>
                <a:latin typeface="Tmies New Roman"/>
              </a:rPr>
              <a:t>ênh</a:t>
            </a:r>
          </a:p>
        </p:txBody>
      </p:sp>
      <p:sp>
        <p:nvSpPr>
          <p:cNvPr id="6" name="Rectangle 5"/>
          <p:cNvSpPr/>
          <p:nvPr/>
        </p:nvSpPr>
        <p:spPr>
          <a:xfrm>
            <a:off x="8973126" y="347228"/>
            <a:ext cx="2406073" cy="110057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600" b="1" dirty="0">
                <a:solidFill>
                  <a:srgbClr val="0000FF"/>
                </a:solidFill>
                <a:latin typeface="Tmies New Roman"/>
              </a:rPr>
              <a:t>inh</a:t>
            </a:r>
          </a:p>
        </p:txBody>
      </p:sp>
      <p:sp>
        <p:nvSpPr>
          <p:cNvPr id="9" name="Rounded Rectangle 8"/>
          <p:cNvSpPr/>
          <p:nvPr/>
        </p:nvSpPr>
        <p:spPr>
          <a:xfrm>
            <a:off x="203200" y="1676400"/>
            <a:ext cx="11887200" cy="1524000"/>
          </a:xfrm>
          <a:prstGeom prst="roundRect">
            <a:avLst/>
          </a:prstGeom>
        </p:spPr>
        <p:style>
          <a:lnRef idx="1">
            <a:schemeClr val="accent4"/>
          </a:lnRef>
          <a:fillRef idx="1003">
            <a:schemeClr val="lt2"/>
          </a:fillRef>
          <a:effectRef idx="1">
            <a:schemeClr val="accent4"/>
          </a:effectRef>
          <a:fontRef idx="minor">
            <a:schemeClr val="dk1"/>
          </a:fontRef>
        </p:style>
        <p:txBody>
          <a:bodyPr rtlCol="0" anchor="ctr"/>
          <a:lstStyle/>
          <a:p>
            <a:pPr algn="just"/>
            <a:r>
              <a:rPr lang="en-US" sz="4000" b="1" dirty="0">
                <a:solidFill>
                  <a:srgbClr val="6600CC"/>
                </a:solidFill>
                <a:latin typeface="Tmies New Roman"/>
              </a:rPr>
              <a:t>Ngày tết, nhà em gói bánh chưng.</a:t>
            </a:r>
          </a:p>
        </p:txBody>
      </p:sp>
      <p:sp>
        <p:nvSpPr>
          <p:cNvPr id="7" name="Rounded Rectangle 6"/>
          <p:cNvSpPr/>
          <p:nvPr/>
        </p:nvSpPr>
        <p:spPr>
          <a:xfrm>
            <a:off x="203200" y="3352800"/>
            <a:ext cx="11887200" cy="1524000"/>
          </a:xfrm>
          <a:prstGeom prst="roundRect">
            <a:avLst/>
          </a:prstGeom>
        </p:spPr>
        <p:style>
          <a:lnRef idx="1">
            <a:schemeClr val="accent4"/>
          </a:lnRef>
          <a:fillRef idx="1002">
            <a:schemeClr val="dk2"/>
          </a:fillRef>
          <a:effectRef idx="1">
            <a:schemeClr val="accent4"/>
          </a:effectRef>
          <a:fontRef idx="minor">
            <a:schemeClr val="dk1"/>
          </a:fontRef>
        </p:style>
        <p:txBody>
          <a:bodyPr rtlCol="0" anchor="ctr"/>
          <a:lstStyle/>
          <a:p>
            <a:pPr algn="just"/>
            <a:r>
              <a:rPr lang="en-US" sz="4000" b="1" dirty="0">
                <a:solidFill>
                  <a:srgbClr val="C00000"/>
                </a:solidFill>
                <a:latin typeface="Tmies New Roman"/>
              </a:rPr>
              <a:t>Ông nội em trồng cây chanh .</a:t>
            </a:r>
          </a:p>
        </p:txBody>
      </p:sp>
      <p:sp>
        <p:nvSpPr>
          <p:cNvPr id="8" name="Rounded Rectangle 7"/>
          <p:cNvSpPr/>
          <p:nvPr/>
        </p:nvSpPr>
        <p:spPr>
          <a:xfrm>
            <a:off x="279400" y="5257800"/>
            <a:ext cx="11887200" cy="1524000"/>
          </a:xfrm>
          <a:prstGeom prst="roundRect">
            <a:avLst/>
          </a:prstGeom>
        </p:spPr>
        <p:style>
          <a:lnRef idx="1">
            <a:schemeClr val="accent4"/>
          </a:lnRef>
          <a:fillRef idx="1003">
            <a:schemeClr val="lt2"/>
          </a:fillRef>
          <a:effectRef idx="1">
            <a:schemeClr val="accent4"/>
          </a:effectRef>
          <a:fontRef idx="minor">
            <a:schemeClr val="dk1"/>
          </a:fontRef>
        </p:style>
        <p:txBody>
          <a:bodyPr rtlCol="0" anchor="ctr"/>
          <a:lstStyle/>
          <a:p>
            <a:pPr algn="just"/>
            <a:r>
              <a:rPr lang="en-US" sz="4000" b="1" dirty="0">
                <a:solidFill>
                  <a:srgbClr val="0000FF"/>
                </a:solidFill>
                <a:latin typeface="Tmies New Roman"/>
              </a:rPr>
              <a:t>Minh là bạn thân của em.</a:t>
            </a:r>
          </a:p>
        </p:txBody>
      </p:sp>
    </p:spTree>
    <p:extLst>
      <p:ext uri="{BB962C8B-B14F-4D97-AF65-F5344CB8AC3E}">
        <p14:creationId xmlns:p14="http://schemas.microsoft.com/office/powerpoint/2010/main" val="505077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heel(1)">
                                      <p:cBhvr>
                                        <p:cTn id="38" dur="20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heel(1)">
                                      <p:cBhvr>
                                        <p:cTn id="43" dur="2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heel(1)">
                                      <p:cBhvr>
                                        <p:cTn id="4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203200" y="117761"/>
            <a:ext cx="7213600" cy="1676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6000" b="1" dirty="0">
                <a:solidFill>
                  <a:srgbClr val="C00000"/>
                </a:solidFill>
                <a:latin typeface="Times New Roman" pitchFamily="18" charset="0"/>
                <a:cs typeface="Times New Roman" pitchFamily="18" charset="0"/>
              </a:rPr>
              <a:t>váy vi tính</a:t>
            </a:r>
          </a:p>
        </p:txBody>
      </p:sp>
      <p:sp>
        <p:nvSpPr>
          <p:cNvPr id="12" name="Oval 11"/>
          <p:cNvSpPr/>
          <p:nvPr/>
        </p:nvSpPr>
        <p:spPr>
          <a:xfrm>
            <a:off x="-44419" y="2412970"/>
            <a:ext cx="6343619" cy="154943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b="1" dirty="0">
                <a:solidFill>
                  <a:srgbClr val="C00000"/>
                </a:solidFill>
                <a:latin typeface="Tmies New Roman"/>
              </a:rPr>
              <a:t>lá chanh</a:t>
            </a:r>
          </a:p>
        </p:txBody>
      </p:sp>
      <p:sp>
        <p:nvSpPr>
          <p:cNvPr id="21" name="Oval 20"/>
          <p:cNvSpPr/>
          <p:nvPr/>
        </p:nvSpPr>
        <p:spPr>
          <a:xfrm>
            <a:off x="333392" y="4876800"/>
            <a:ext cx="5965809" cy="16002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b="1" dirty="0">
                <a:solidFill>
                  <a:srgbClr val="0000FF"/>
                </a:solidFill>
                <a:latin typeface="Tmies New Roman"/>
              </a:rPr>
              <a:t>bình minh</a:t>
            </a:r>
            <a:endParaRPr lang="en-US" sz="4400" b="1" dirty="0">
              <a:solidFill>
                <a:srgbClr val="C00000"/>
              </a:solidFill>
              <a:latin typeface="Tmies New Roman"/>
            </a:endParaRPr>
          </a:p>
        </p:txBody>
      </p:sp>
      <p:sp>
        <p:nvSpPr>
          <p:cNvPr id="11" name="Oval 10"/>
          <p:cNvSpPr/>
          <p:nvPr/>
        </p:nvSpPr>
        <p:spPr>
          <a:xfrm>
            <a:off x="5181600" y="3429000"/>
            <a:ext cx="6756400" cy="16764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5400" b="1" dirty="0">
                <a:solidFill>
                  <a:srgbClr val="0000FF"/>
                </a:solidFill>
                <a:latin typeface="Times New Roman" pitchFamily="18" charset="0"/>
                <a:cs typeface="Times New Roman" pitchFamily="18" charset="0"/>
              </a:rPr>
              <a:t>đánh đàn</a:t>
            </a:r>
          </a:p>
        </p:txBody>
      </p:sp>
      <p:sp>
        <p:nvSpPr>
          <p:cNvPr id="13" name="Oval 12"/>
          <p:cNvSpPr/>
          <p:nvPr/>
        </p:nvSpPr>
        <p:spPr>
          <a:xfrm>
            <a:off x="5842000" y="1336961"/>
            <a:ext cx="6096000" cy="1787239"/>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5400" b="1" dirty="0">
                <a:solidFill>
                  <a:srgbClr val="FFFF00"/>
                </a:solidFill>
                <a:latin typeface="Times New Roman" pitchFamily="18" charset="0"/>
                <a:cs typeface="Times New Roman" pitchFamily="18" charset="0"/>
              </a:rPr>
              <a:t>đình làng</a:t>
            </a:r>
          </a:p>
        </p:txBody>
      </p:sp>
    </p:spTree>
    <p:extLst>
      <p:ext uri="{BB962C8B-B14F-4D97-AF65-F5344CB8AC3E}">
        <p14:creationId xmlns:p14="http://schemas.microsoft.com/office/powerpoint/2010/main" val="54551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 calcmode="lin" valueType="num">
                                      <p:cBhvr>
                                        <p:cTn id="19" dur="1000" fill="hold"/>
                                        <p:tgtEl>
                                          <p:spTgt spid="12"/>
                                        </p:tgtEl>
                                        <p:attrNameLst>
                                          <p:attrName>style.rotation</p:attrName>
                                        </p:attrNameLst>
                                      </p:cBhvr>
                                      <p:tavLst>
                                        <p:tav tm="0">
                                          <p:val>
                                            <p:fltVal val="90"/>
                                          </p:val>
                                        </p:tav>
                                        <p:tav tm="100000">
                                          <p:val>
                                            <p:fltVal val="0"/>
                                          </p:val>
                                        </p:tav>
                                      </p:tavLst>
                                    </p:anim>
                                    <p:animEffect transition="in" filter="fade">
                                      <p:cBhvr>
                                        <p:cTn id="20" dur="1000"/>
                                        <p:tgtEl>
                                          <p:spTgt spid="12"/>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 calcmode="lin" valueType="num">
                                      <p:cBhvr>
                                        <p:cTn id="33" dur="1000" fill="hold"/>
                                        <p:tgtEl>
                                          <p:spTgt spid="21"/>
                                        </p:tgtEl>
                                        <p:attrNameLst>
                                          <p:attrName>style.rotation</p:attrName>
                                        </p:attrNameLst>
                                      </p:cBhvr>
                                      <p:tavLst>
                                        <p:tav tm="0">
                                          <p:val>
                                            <p:fltVal val="90"/>
                                          </p:val>
                                        </p:tav>
                                        <p:tav tm="100000">
                                          <p:val>
                                            <p:fltVal val="0"/>
                                          </p:val>
                                        </p:tav>
                                      </p:tavLst>
                                    </p:anim>
                                    <p:animEffect transition="in" filter="fade">
                                      <p:cBhvr>
                                        <p:cTn id="3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21"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1200" y="164812"/>
            <a:ext cx="10871200" cy="1754326"/>
          </a:xfrm>
          <a:prstGeom prst="rect">
            <a:avLst/>
          </a:prstGeom>
          <a:noFill/>
        </p:spPr>
        <p:txBody>
          <a:bodyPr wrap="square" rtlCol="0">
            <a:spAutoFit/>
          </a:bodyPr>
          <a:lstStyle/>
          <a:p>
            <a:pPr algn="ctr"/>
            <a:r>
              <a:rPr lang="en-US" sz="3600" b="1" dirty="0"/>
              <a:t>Thứ ba, </a:t>
            </a:r>
            <a:r>
              <a:rPr lang="en-US" sz="3600" b="1" dirty="0" err="1"/>
              <a:t>ngày</a:t>
            </a:r>
            <a:r>
              <a:rPr lang="en-US" sz="3600" b="1" dirty="0"/>
              <a:t>  10 tháng 12  </a:t>
            </a:r>
            <a:r>
              <a:rPr lang="en-US" sz="3600" b="1" dirty="0" err="1"/>
              <a:t>năm</a:t>
            </a:r>
            <a:r>
              <a:rPr lang="en-US" sz="3600" b="1"/>
              <a:t> 2024</a:t>
            </a:r>
            <a:endParaRPr lang="en-US" sz="3600" b="1" dirty="0"/>
          </a:p>
          <a:p>
            <a:pPr algn="ctr"/>
            <a:r>
              <a:rPr lang="en-US" sz="3600" b="1" u="sng" dirty="0"/>
              <a:t>Tiếng Việt</a:t>
            </a:r>
          </a:p>
          <a:p>
            <a:pPr algn="ctr"/>
            <a:r>
              <a:rPr lang="en-US" sz="3600" b="1" dirty="0"/>
              <a:t>Bài 2: </a:t>
            </a:r>
            <a:r>
              <a:rPr lang="en-US" sz="3600" b="1" dirty="0">
                <a:solidFill>
                  <a:srgbClr val="FF0000"/>
                </a:solidFill>
              </a:rPr>
              <a:t>ươu</a:t>
            </a:r>
          </a:p>
        </p:txBody>
      </p:sp>
      <p:sp>
        <p:nvSpPr>
          <p:cNvPr id="3" name="Rectangle 2"/>
          <p:cNvSpPr/>
          <p:nvPr/>
        </p:nvSpPr>
        <p:spPr>
          <a:xfrm>
            <a:off x="5043056" y="2036618"/>
            <a:ext cx="26416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ươu</a:t>
            </a:r>
          </a:p>
        </p:txBody>
      </p:sp>
      <p:sp>
        <p:nvSpPr>
          <p:cNvPr id="15" name="Rectangle 14"/>
          <p:cNvSpPr/>
          <p:nvPr/>
        </p:nvSpPr>
        <p:spPr>
          <a:xfrm>
            <a:off x="3657602" y="2798619"/>
            <a:ext cx="2641599" cy="9559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h</a:t>
            </a:r>
          </a:p>
        </p:txBody>
      </p:sp>
      <p:sp>
        <p:nvSpPr>
          <p:cNvPr id="16" name="Rectangle 15"/>
          <p:cNvSpPr/>
          <p:nvPr/>
        </p:nvSpPr>
        <p:spPr>
          <a:xfrm>
            <a:off x="6299201" y="2777836"/>
            <a:ext cx="2844801" cy="9490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ươu</a:t>
            </a:r>
          </a:p>
        </p:txBody>
      </p:sp>
      <p:sp>
        <p:nvSpPr>
          <p:cNvPr id="17" name="Rectangle 16"/>
          <p:cNvSpPr/>
          <p:nvPr/>
        </p:nvSpPr>
        <p:spPr>
          <a:xfrm>
            <a:off x="3657601" y="3726872"/>
            <a:ext cx="5486400" cy="8728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h</a:t>
            </a:r>
            <a:r>
              <a:rPr lang="en-US" sz="5400" b="1" dirty="0">
                <a:solidFill>
                  <a:srgbClr val="C00000"/>
                </a:solidFill>
                <a:latin typeface="Tmies New Roman"/>
              </a:rPr>
              <a:t>ươu</a:t>
            </a:r>
          </a:p>
        </p:txBody>
      </p:sp>
      <p:sp>
        <p:nvSpPr>
          <p:cNvPr id="18" name="Rectangle 17"/>
          <p:cNvSpPr/>
          <p:nvPr/>
        </p:nvSpPr>
        <p:spPr>
          <a:xfrm>
            <a:off x="3657601" y="4568536"/>
            <a:ext cx="5486400" cy="10044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b="1" dirty="0">
                <a:solidFill>
                  <a:srgbClr val="0000FF"/>
                </a:solidFill>
                <a:latin typeface="Tmies New Roman"/>
              </a:rPr>
              <a:t>h</a:t>
            </a:r>
            <a:r>
              <a:rPr lang="en-US" sz="4800" b="1" dirty="0">
                <a:solidFill>
                  <a:srgbClr val="C00000"/>
                </a:solidFill>
                <a:latin typeface="Tmies New Roman"/>
              </a:rPr>
              <a:t>ươu</a:t>
            </a:r>
            <a:r>
              <a:rPr lang="en-US" sz="4800" b="1" dirty="0">
                <a:solidFill>
                  <a:srgbClr val="0000FF"/>
                </a:solidFill>
                <a:latin typeface="Tmies New Roman"/>
              </a:rPr>
              <a:t> sao</a:t>
            </a:r>
            <a:endParaRPr lang="en-US" sz="4800" b="1" dirty="0">
              <a:solidFill>
                <a:srgbClr val="C00000"/>
              </a:solidFill>
              <a:latin typeface="Tmies New Roman"/>
            </a:endParaRPr>
          </a:p>
        </p:txBody>
      </p:sp>
      <p:pic>
        <p:nvPicPr>
          <p:cNvPr id="13" name="Picture 2" descr="https://img-cache.coccoc.com/image2?i=3&amp;l=41/6343425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 y="4144244"/>
            <a:ext cx="3149600" cy="271375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3352800" y="5572994"/>
            <a:ext cx="2133600" cy="90400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9678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781" y="2915245"/>
            <a:ext cx="4775200" cy="923330"/>
          </a:xfrm>
          <a:prstGeom prst="rect">
            <a:avLst/>
          </a:prstGeom>
          <a:noFill/>
        </p:spPr>
        <p:txBody>
          <a:bodyPr wrap="square" rtlCol="0">
            <a:spAutoFit/>
          </a:bodyPr>
          <a:lstStyle/>
          <a:p>
            <a:pPr algn="ctr"/>
            <a:r>
              <a:rPr lang="en-US" sz="5400" b="1" dirty="0">
                <a:solidFill>
                  <a:srgbClr val="0000FF"/>
                </a:solidFill>
                <a:latin typeface="Times New Roman" pitchFamily="18" charset="0"/>
                <a:cs typeface="Times New Roman" pitchFamily="18" charset="0"/>
              </a:rPr>
              <a:t>ốc b</a:t>
            </a:r>
            <a:r>
              <a:rPr lang="en-US" sz="5400" b="1" dirty="0">
                <a:solidFill>
                  <a:srgbClr val="C00000"/>
                </a:solidFill>
                <a:latin typeface="Times New Roman" pitchFamily="18" charset="0"/>
                <a:cs typeface="Times New Roman" pitchFamily="18" charset="0"/>
              </a:rPr>
              <a:t>ươu</a:t>
            </a:r>
            <a:r>
              <a:rPr lang="en-US" sz="5400" b="1" dirty="0">
                <a:solidFill>
                  <a:srgbClr val="0000FF"/>
                </a:solidFill>
                <a:latin typeface="Times New Roman" pitchFamily="18" charset="0"/>
                <a:cs typeface="Times New Roman" pitchFamily="18" charset="0"/>
              </a:rPr>
              <a:t> </a:t>
            </a:r>
          </a:p>
        </p:txBody>
      </p:sp>
      <p:sp>
        <p:nvSpPr>
          <p:cNvPr id="9" name="TextBox 8"/>
          <p:cNvSpPr txBox="1"/>
          <p:nvPr/>
        </p:nvSpPr>
        <p:spPr>
          <a:xfrm>
            <a:off x="6807200" y="2778919"/>
            <a:ext cx="4775200" cy="923330"/>
          </a:xfrm>
          <a:prstGeom prst="rect">
            <a:avLst/>
          </a:prstGeom>
          <a:noFill/>
        </p:spPr>
        <p:txBody>
          <a:bodyPr wrap="square" rtlCol="0">
            <a:spAutoFit/>
          </a:bodyPr>
          <a:lstStyle/>
          <a:p>
            <a:pPr algn="ctr"/>
            <a:r>
              <a:rPr lang="en-US" sz="5400" b="1" dirty="0">
                <a:solidFill>
                  <a:srgbClr val="0000FF"/>
                </a:solidFill>
                <a:latin typeface="Times New Roman" pitchFamily="18" charset="0"/>
                <a:cs typeface="Times New Roman" pitchFamily="18" charset="0"/>
              </a:rPr>
              <a:t>kh</a:t>
            </a:r>
            <a:r>
              <a:rPr lang="en-US" sz="5400" b="1" dirty="0">
                <a:solidFill>
                  <a:srgbClr val="C00000"/>
                </a:solidFill>
                <a:latin typeface="Times New Roman" pitchFamily="18" charset="0"/>
                <a:cs typeface="Times New Roman" pitchFamily="18" charset="0"/>
              </a:rPr>
              <a:t>ướu</a:t>
            </a:r>
            <a:r>
              <a:rPr lang="en-US" sz="5400" b="1" dirty="0">
                <a:solidFill>
                  <a:srgbClr val="0000FF"/>
                </a:solidFill>
                <a:latin typeface="Times New Roman" pitchFamily="18" charset="0"/>
                <a:cs typeface="Times New Roman" pitchFamily="18" charset="0"/>
              </a:rPr>
              <a:t> </a:t>
            </a:r>
          </a:p>
        </p:txBody>
      </p:sp>
      <p:pic>
        <p:nvPicPr>
          <p:cNvPr id="3074" name="Picture 2" descr="https://img-cache.coccoc.com/image2?i=4&amp;l=55/7090849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76201"/>
            <a:ext cx="5588000" cy="261112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img-cache.coccoc.com/image2?i=3&amp;l=38/6183401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0" y="76201"/>
            <a:ext cx="5181600" cy="261112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Bactrian Came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0" y="3702250"/>
            <a:ext cx="4876800" cy="20127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987800" y="5728855"/>
            <a:ext cx="5562600" cy="923330"/>
          </a:xfrm>
          <a:prstGeom prst="rect">
            <a:avLst/>
          </a:prstGeom>
          <a:noFill/>
        </p:spPr>
        <p:txBody>
          <a:bodyPr wrap="square" rtlCol="0">
            <a:spAutoFit/>
          </a:bodyPr>
          <a:lstStyle/>
          <a:p>
            <a:pPr algn="ctr"/>
            <a:r>
              <a:rPr lang="en-US" sz="5400" b="1" dirty="0">
                <a:solidFill>
                  <a:srgbClr val="0000FF"/>
                </a:solidFill>
                <a:latin typeface="Times New Roman" pitchFamily="18" charset="0"/>
                <a:cs typeface="Times New Roman" pitchFamily="18" charset="0"/>
              </a:rPr>
              <a:t>b</a:t>
            </a:r>
            <a:r>
              <a:rPr lang="en-US" sz="5400" b="1" dirty="0">
                <a:solidFill>
                  <a:srgbClr val="C00000"/>
                </a:solidFill>
                <a:latin typeface="Times New Roman" pitchFamily="18" charset="0"/>
                <a:cs typeface="Times New Roman" pitchFamily="18" charset="0"/>
              </a:rPr>
              <a:t>ướu </a:t>
            </a:r>
            <a:r>
              <a:rPr lang="en-US" sz="5400" b="1" dirty="0">
                <a:solidFill>
                  <a:srgbClr val="0000FF"/>
                </a:solidFill>
                <a:latin typeface="Times New Roman" pitchFamily="18" charset="0"/>
                <a:cs typeface="Times New Roman" pitchFamily="18" charset="0"/>
              </a:rPr>
              <a:t>lạc đà </a:t>
            </a:r>
          </a:p>
        </p:txBody>
      </p:sp>
    </p:spTree>
    <p:extLst>
      <p:ext uri="{BB962C8B-B14F-4D97-AF65-F5344CB8AC3E}">
        <p14:creationId xmlns:p14="http://schemas.microsoft.com/office/powerpoint/2010/main" val="28341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wipe(down)">
                                      <p:cBhvr>
                                        <p:cTn id="17" dur="580">
                                          <p:stCondLst>
                                            <p:cond delay="0"/>
                                          </p:stCondLst>
                                        </p:cTn>
                                        <p:tgtEl>
                                          <p:spTgt spid="3076"/>
                                        </p:tgtEl>
                                      </p:cBhvr>
                                    </p:animEffect>
                                    <p:anim calcmode="lin" valueType="num">
                                      <p:cBhvr>
                                        <p:cTn id="18"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3" dur="26">
                                          <p:stCondLst>
                                            <p:cond delay="650"/>
                                          </p:stCondLst>
                                        </p:cTn>
                                        <p:tgtEl>
                                          <p:spTgt spid="3076"/>
                                        </p:tgtEl>
                                      </p:cBhvr>
                                      <p:to x="100000" y="60000"/>
                                    </p:animScale>
                                    <p:animScale>
                                      <p:cBhvr>
                                        <p:cTn id="24" dur="166" decel="50000">
                                          <p:stCondLst>
                                            <p:cond delay="676"/>
                                          </p:stCondLst>
                                        </p:cTn>
                                        <p:tgtEl>
                                          <p:spTgt spid="3076"/>
                                        </p:tgtEl>
                                      </p:cBhvr>
                                      <p:to x="100000" y="100000"/>
                                    </p:animScale>
                                    <p:animScale>
                                      <p:cBhvr>
                                        <p:cTn id="25" dur="26">
                                          <p:stCondLst>
                                            <p:cond delay="1312"/>
                                          </p:stCondLst>
                                        </p:cTn>
                                        <p:tgtEl>
                                          <p:spTgt spid="3076"/>
                                        </p:tgtEl>
                                      </p:cBhvr>
                                      <p:to x="100000" y="80000"/>
                                    </p:animScale>
                                    <p:animScale>
                                      <p:cBhvr>
                                        <p:cTn id="26" dur="166" decel="50000">
                                          <p:stCondLst>
                                            <p:cond delay="1338"/>
                                          </p:stCondLst>
                                        </p:cTn>
                                        <p:tgtEl>
                                          <p:spTgt spid="3076"/>
                                        </p:tgtEl>
                                      </p:cBhvr>
                                      <p:to x="100000" y="100000"/>
                                    </p:animScale>
                                    <p:animScale>
                                      <p:cBhvr>
                                        <p:cTn id="27" dur="26">
                                          <p:stCondLst>
                                            <p:cond delay="1642"/>
                                          </p:stCondLst>
                                        </p:cTn>
                                        <p:tgtEl>
                                          <p:spTgt spid="3076"/>
                                        </p:tgtEl>
                                      </p:cBhvr>
                                      <p:to x="100000" y="90000"/>
                                    </p:animScale>
                                    <p:animScale>
                                      <p:cBhvr>
                                        <p:cTn id="28" dur="166" decel="50000">
                                          <p:stCondLst>
                                            <p:cond delay="1668"/>
                                          </p:stCondLst>
                                        </p:cTn>
                                        <p:tgtEl>
                                          <p:spTgt spid="3076"/>
                                        </p:tgtEl>
                                      </p:cBhvr>
                                      <p:to x="100000" y="100000"/>
                                    </p:animScale>
                                    <p:animScale>
                                      <p:cBhvr>
                                        <p:cTn id="29" dur="26">
                                          <p:stCondLst>
                                            <p:cond delay="1808"/>
                                          </p:stCondLst>
                                        </p:cTn>
                                        <p:tgtEl>
                                          <p:spTgt spid="3076"/>
                                        </p:tgtEl>
                                      </p:cBhvr>
                                      <p:to x="100000" y="95000"/>
                                    </p:animScale>
                                    <p:animScale>
                                      <p:cBhvr>
                                        <p:cTn id="30" dur="166" decel="50000">
                                          <p:stCondLst>
                                            <p:cond delay="1834"/>
                                          </p:stCondLst>
                                        </p:cTn>
                                        <p:tgtEl>
                                          <p:spTgt spid="3076"/>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078"/>
                                        </p:tgtEl>
                                        <p:attrNameLst>
                                          <p:attrName>style.visibility</p:attrName>
                                        </p:attrNameLst>
                                      </p:cBhvr>
                                      <p:to>
                                        <p:strVal val="visible"/>
                                      </p:to>
                                    </p:set>
                                    <p:anim calcmode="lin" valueType="num">
                                      <p:cBhvr>
                                        <p:cTn id="51" dur="500" fill="hold"/>
                                        <p:tgtEl>
                                          <p:spTgt spid="3078"/>
                                        </p:tgtEl>
                                        <p:attrNameLst>
                                          <p:attrName>ppt_w</p:attrName>
                                        </p:attrNameLst>
                                      </p:cBhvr>
                                      <p:tavLst>
                                        <p:tav tm="0">
                                          <p:val>
                                            <p:fltVal val="0"/>
                                          </p:val>
                                        </p:tav>
                                        <p:tav tm="100000">
                                          <p:val>
                                            <p:strVal val="#ppt_w"/>
                                          </p:val>
                                        </p:tav>
                                      </p:tavLst>
                                    </p:anim>
                                    <p:anim calcmode="lin" valueType="num">
                                      <p:cBhvr>
                                        <p:cTn id="52" dur="500" fill="hold"/>
                                        <p:tgtEl>
                                          <p:spTgt spid="3078"/>
                                        </p:tgtEl>
                                        <p:attrNameLst>
                                          <p:attrName>ppt_h</p:attrName>
                                        </p:attrNameLst>
                                      </p:cBhvr>
                                      <p:tavLst>
                                        <p:tav tm="0">
                                          <p:val>
                                            <p:fltVal val="0"/>
                                          </p:val>
                                        </p:tav>
                                        <p:tav tm="100000">
                                          <p:val>
                                            <p:strVal val="#ppt_h"/>
                                          </p:val>
                                        </p:tav>
                                      </p:tavLst>
                                    </p:anim>
                                    <p:animEffect transition="in" filter="fade">
                                      <p:cBhvr>
                                        <p:cTn id="53" dur="500"/>
                                        <p:tgtEl>
                                          <p:spTgt spid="3078"/>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6400" y="304800"/>
            <a:ext cx="11582400" cy="369332"/>
          </a:xfrm>
          <a:prstGeom prst="rect">
            <a:avLst/>
          </a:prstGeom>
          <a:noFill/>
        </p:spPr>
        <p:txBody>
          <a:bodyPr wrap="square" rtlCol="0">
            <a:spAutoFit/>
          </a:bodyPr>
          <a:lstStyle/>
          <a:p>
            <a:r>
              <a:rPr lang="en-US" dirty="0"/>
              <a:t>         </a:t>
            </a:r>
            <a:endParaRPr lang="en-US" sz="6000" b="1" dirty="0">
              <a:solidFill>
                <a:srgbClr val="0000FF"/>
              </a:solidFill>
              <a:latin typeface="Times New Roman" pitchFamily="18" charset="0"/>
              <a:cs typeface="Times New Roman" pitchFamily="18" charset="0"/>
            </a:endParaRPr>
          </a:p>
        </p:txBody>
      </p:sp>
      <p:sp>
        <p:nvSpPr>
          <p:cNvPr id="4" name="TextBox 3"/>
          <p:cNvSpPr txBox="1"/>
          <p:nvPr/>
        </p:nvSpPr>
        <p:spPr>
          <a:xfrm>
            <a:off x="203200" y="73830"/>
            <a:ext cx="11582400" cy="923330"/>
          </a:xfrm>
          <a:prstGeom prst="rect">
            <a:avLst/>
          </a:prstGeom>
          <a:noFill/>
        </p:spPr>
        <p:txBody>
          <a:bodyPr wrap="square" rtlCol="0">
            <a:spAutoFit/>
          </a:bodyPr>
          <a:lstStyle/>
          <a:p>
            <a:pPr algn="ctr"/>
            <a:r>
              <a:rPr lang="en-US" sz="5400" b="1" dirty="0">
                <a:solidFill>
                  <a:srgbClr val="C00000"/>
                </a:solidFill>
                <a:latin typeface="Times New Roman" pitchFamily="18" charset="0"/>
                <a:cs typeface="Times New Roman" pitchFamily="18" charset="0"/>
              </a:rPr>
              <a:t>Những món quà ngộ nghĩnh</a:t>
            </a:r>
          </a:p>
        </p:txBody>
      </p:sp>
      <p:sp>
        <p:nvSpPr>
          <p:cNvPr id="7" name="TextBox 6"/>
          <p:cNvSpPr txBox="1"/>
          <p:nvPr/>
        </p:nvSpPr>
        <p:spPr>
          <a:xfrm>
            <a:off x="203200" y="1123156"/>
            <a:ext cx="11988800" cy="5170646"/>
          </a:xfrm>
          <a:prstGeom prst="rect">
            <a:avLst/>
          </a:prstGeom>
          <a:noFill/>
        </p:spPr>
        <p:txBody>
          <a:bodyPr wrap="square" rtlCol="0">
            <a:spAutoFit/>
          </a:bodyPr>
          <a:lstStyle/>
          <a:p>
            <a:pPr algn="just"/>
            <a:r>
              <a:rPr lang="en-US" sz="6000" dirty="0">
                <a:solidFill>
                  <a:srgbClr val="0000FF"/>
                </a:solidFill>
                <a:latin typeface="Times New Roman" pitchFamily="18" charset="0"/>
                <a:cs typeface="Times New Roman" pitchFamily="18" charset="0"/>
              </a:rPr>
              <a:t>  </a:t>
            </a:r>
            <a:r>
              <a:rPr lang="en-US" sz="5400" b="1" dirty="0">
                <a:solidFill>
                  <a:srgbClr val="0000FF"/>
                </a:solidFill>
                <a:latin typeface="Times New Roman" pitchFamily="18" charset="0"/>
                <a:cs typeface="Times New Roman" pitchFamily="18" charset="0"/>
              </a:rPr>
              <a:t>Sắp đến sinh nhật Thịnh, chị Hạnh đan cho Thịnh một cái mũ hình chóp,có đính cục len nhỏ, màu nâu, trông như chú ốc bươu.  Chị còn tặng Thịnh cái gối hình chú hươu cao cổ.  Thịnh rất thích</a:t>
            </a:r>
            <a:r>
              <a:rPr lang="en-US" sz="5400" dirty="0">
                <a:solidFill>
                  <a:srgbClr val="0000FF"/>
                </a:solidFill>
                <a:latin typeface="Times New Roman" pitchFamily="18" charset="0"/>
                <a:cs typeface="Times New Roman" pitchFamily="18" charset="0"/>
              </a:rPr>
              <a:t>. </a:t>
            </a:r>
            <a:endParaRPr lang="en-US" sz="5400" b="1" dirty="0">
              <a:solidFill>
                <a:srgbClr val="0000FF"/>
              </a:solidFill>
              <a:latin typeface="Times New Roman" pitchFamily="18" charset="0"/>
              <a:cs typeface="Times New Roman" pitchFamily="18" charset="0"/>
            </a:endParaRPr>
          </a:p>
        </p:txBody>
      </p:sp>
      <p:sp>
        <p:nvSpPr>
          <p:cNvPr id="3" name="TextBox 2"/>
          <p:cNvSpPr txBox="1"/>
          <p:nvPr/>
        </p:nvSpPr>
        <p:spPr>
          <a:xfrm>
            <a:off x="298637" y="1383138"/>
            <a:ext cx="575728" cy="523220"/>
          </a:xfrm>
          <a:prstGeom prst="rect">
            <a:avLst/>
          </a:prstGeom>
          <a:noFill/>
        </p:spPr>
        <p:txBody>
          <a:bodyPr wrap="square" rtlCol="0">
            <a:spAutoFit/>
          </a:bodyPr>
          <a:lstStyle/>
          <a:p>
            <a:r>
              <a:rPr lang="en-US" sz="2800" b="1" dirty="0">
                <a:solidFill>
                  <a:srgbClr val="C00000"/>
                </a:solidFill>
              </a:rPr>
              <a:t>1</a:t>
            </a:r>
          </a:p>
        </p:txBody>
      </p:sp>
      <p:sp>
        <p:nvSpPr>
          <p:cNvPr id="6" name="TextBox 5"/>
          <p:cNvSpPr txBox="1"/>
          <p:nvPr/>
        </p:nvSpPr>
        <p:spPr>
          <a:xfrm>
            <a:off x="4618116" y="3837709"/>
            <a:ext cx="575728" cy="523220"/>
          </a:xfrm>
          <a:prstGeom prst="rect">
            <a:avLst/>
          </a:prstGeom>
          <a:noFill/>
        </p:spPr>
        <p:txBody>
          <a:bodyPr wrap="square" rtlCol="0">
            <a:spAutoFit/>
          </a:bodyPr>
          <a:lstStyle/>
          <a:p>
            <a:r>
              <a:rPr lang="en-US" sz="2800" b="1" dirty="0">
                <a:solidFill>
                  <a:srgbClr val="C00000"/>
                </a:solidFill>
              </a:rPr>
              <a:t>2 </a:t>
            </a:r>
          </a:p>
        </p:txBody>
      </p:sp>
      <p:sp>
        <p:nvSpPr>
          <p:cNvPr id="8" name="TextBox 7"/>
          <p:cNvSpPr txBox="1"/>
          <p:nvPr/>
        </p:nvSpPr>
        <p:spPr>
          <a:xfrm>
            <a:off x="8876641" y="4713473"/>
            <a:ext cx="575728" cy="523220"/>
          </a:xfrm>
          <a:prstGeom prst="rect">
            <a:avLst/>
          </a:prstGeom>
          <a:noFill/>
        </p:spPr>
        <p:txBody>
          <a:bodyPr wrap="square" rtlCol="0">
            <a:spAutoFit/>
          </a:bodyPr>
          <a:lstStyle/>
          <a:p>
            <a:r>
              <a:rPr lang="en-US" sz="2800" b="1" dirty="0">
                <a:solidFill>
                  <a:srgbClr val="C00000"/>
                </a:solidFill>
              </a:rPr>
              <a:t>3</a:t>
            </a:r>
          </a:p>
        </p:txBody>
      </p:sp>
    </p:spTree>
    <p:extLst>
      <p:ext uri="{BB962C8B-B14F-4D97-AF65-F5344CB8AC3E}">
        <p14:creationId xmlns:p14="http://schemas.microsoft.com/office/powerpoint/2010/main" val="104740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p:txBody>
          <a:bodyPr/>
          <a:lstStyle/>
          <a:p>
            <a:pPr eaLnBrk="1" hangingPunct="1"/>
            <a:endParaRPr lang="en-US"/>
          </a:p>
        </p:txBody>
      </p:sp>
      <p:pic>
        <p:nvPicPr>
          <p:cNvPr id="2051" name="Picture 9" descr="hoa đẹp nhất thế giới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45"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03200" y="2362200"/>
            <a:ext cx="11988800" cy="1107996"/>
          </a:xfrm>
          <a:prstGeom prst="rect">
            <a:avLst/>
          </a:prstGeom>
          <a:noFill/>
        </p:spPr>
        <p:txBody>
          <a:bodyPr wrap="square" rtlCol="0">
            <a:spAutoFit/>
          </a:bodyPr>
          <a:lstStyle/>
          <a:p>
            <a:pPr algn="ctr"/>
            <a:r>
              <a:rPr lang="en-US" sz="6600" b="1" dirty="0">
                <a:solidFill>
                  <a:srgbClr val="FF0000"/>
                </a:solidFill>
              </a:rPr>
              <a:t>Chúc các em ngủ ngon</a:t>
            </a:r>
            <a:r>
              <a:rPr lang="en-US" sz="6000" b="1" dirty="0">
                <a:solidFill>
                  <a:srgbClr val="FF0000"/>
                </a:solidFill>
              </a:rPr>
              <a:t>. </a:t>
            </a:r>
          </a:p>
        </p:txBody>
      </p:sp>
    </p:spTree>
    <p:extLst>
      <p:ext uri="{BB962C8B-B14F-4D97-AF65-F5344CB8AC3E}">
        <p14:creationId xmlns:p14="http://schemas.microsoft.com/office/powerpoint/2010/main" val="319845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051"/>
                                        </p:tgtEl>
                                        <p:attrNameLst>
                                          <p:attrName>style.color</p:attrName>
                                        </p:attrNameLst>
                                      </p:cBhvr>
                                      <p:by>
                                        <p:hsl h="0" s="-12549" l="-25098"/>
                                      </p:by>
                                    </p:animClr>
                                    <p:animClr clrSpc="hsl" dir="cw">
                                      <p:cBhvr>
                                        <p:cTn id="7" dur="500" fill="hold"/>
                                        <p:tgtEl>
                                          <p:spTgt spid="2051"/>
                                        </p:tgtEl>
                                        <p:attrNameLst>
                                          <p:attrName>fillcolor</p:attrName>
                                        </p:attrNameLst>
                                      </p:cBhvr>
                                      <p:by>
                                        <p:hsl h="0" s="-12549" l="-25098"/>
                                      </p:by>
                                    </p:animClr>
                                    <p:animClr clrSpc="hsl" dir="cw">
                                      <p:cBhvr>
                                        <p:cTn id="8" dur="500" fill="hold"/>
                                        <p:tgtEl>
                                          <p:spTgt spid="2051"/>
                                        </p:tgtEl>
                                        <p:attrNameLst>
                                          <p:attrName>stroke.color</p:attrName>
                                        </p:attrNameLst>
                                      </p:cBhvr>
                                      <p:by>
                                        <p:hsl h="0" s="-12549" l="-25098"/>
                                      </p:by>
                                    </p:animClr>
                                    <p:set>
                                      <p:cBhvr>
                                        <p:cTn id="9" dur="500" fill="hold"/>
                                        <p:tgtEl>
                                          <p:spTgt spid="2051"/>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5"/>
                                        </p:tgtEl>
                                        <p:attrNameLst>
                                          <p:attrName>style.color</p:attrName>
                                        </p:attrNameLst>
                                      </p:cBhvr>
                                      <p:by>
                                        <p:hsl h="0" s="-12549" l="-25098"/>
                                      </p:by>
                                    </p:animClr>
                                    <p:animClr clrSpc="hsl" dir="cw">
                                      <p:cBhvr>
                                        <p:cTn id="12" dur="500" fill="hold"/>
                                        <p:tgtEl>
                                          <p:spTgt spid="5"/>
                                        </p:tgtEl>
                                        <p:attrNameLst>
                                          <p:attrName>fillcolor</p:attrName>
                                        </p:attrNameLst>
                                      </p:cBhvr>
                                      <p:by>
                                        <p:hsl h="0" s="-12549" l="-25098"/>
                                      </p:by>
                                    </p:animClr>
                                    <p:animClr clrSpc="hsl" dir="cw">
                                      <p:cBhvr>
                                        <p:cTn id="13" dur="500" fill="hold"/>
                                        <p:tgtEl>
                                          <p:spTgt spid="5"/>
                                        </p:tgtEl>
                                        <p:attrNameLst>
                                          <p:attrName>stroke.color</p:attrName>
                                        </p:attrNameLst>
                                      </p:cBhvr>
                                      <p:by>
                                        <p:hsl h="0" s="-12549" l="-25098"/>
                                      </p:by>
                                    </p:animClr>
                                    <p:set>
                                      <p:cBhvr>
                                        <p:cTn id="14"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TotalTime>
  <Words>128</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 Light</vt:lpstr>
      <vt:lpstr>Tmies New Roman</vt:lpstr>
      <vt:lpstr>Times New Roman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 GIANG</dc:creator>
  <cp:lastModifiedBy>Administrator</cp:lastModifiedBy>
  <cp:revision>239</cp:revision>
  <dcterms:created xsi:type="dcterms:W3CDTF">2018-10-29T09:59:25Z</dcterms:created>
  <dcterms:modified xsi:type="dcterms:W3CDTF">2024-12-19T12:42:32Z</dcterms:modified>
</cp:coreProperties>
</file>