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5"/>
  </p:notesMasterIdLst>
  <p:sldIdLst>
    <p:sldId id="257" r:id="rId3"/>
    <p:sldId id="259" r:id="rId4"/>
    <p:sldId id="286" r:id="rId5"/>
    <p:sldId id="256" r:id="rId6"/>
    <p:sldId id="258" r:id="rId7"/>
    <p:sldId id="287" r:id="rId8"/>
    <p:sldId id="260" r:id="rId9"/>
    <p:sldId id="288" r:id="rId10"/>
    <p:sldId id="261" r:id="rId11"/>
    <p:sldId id="262" r:id="rId12"/>
    <p:sldId id="264" r:id="rId13"/>
    <p:sldId id="289" r:id="rId14"/>
    <p:sldId id="265" r:id="rId15"/>
    <p:sldId id="290" r:id="rId16"/>
    <p:sldId id="267" r:id="rId17"/>
    <p:sldId id="291" r:id="rId18"/>
    <p:sldId id="269" r:id="rId19"/>
    <p:sldId id="292" r:id="rId20"/>
    <p:sldId id="293" r:id="rId21"/>
    <p:sldId id="272" r:id="rId22"/>
    <p:sldId id="302" r:id="rId23"/>
    <p:sldId id="294" r:id="rId24"/>
    <p:sldId id="295" r:id="rId25"/>
    <p:sldId id="296" r:id="rId26"/>
    <p:sldId id="297" r:id="rId27"/>
    <p:sldId id="298" r:id="rId28"/>
    <p:sldId id="299" r:id="rId29"/>
    <p:sldId id="301" r:id="rId30"/>
    <p:sldId id="300" r:id="rId31"/>
    <p:sldId id="303" r:id="rId32"/>
    <p:sldId id="2647" r:id="rId33"/>
    <p:sldId id="27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FFFFFF"/>
    <a:srgbClr val="FFF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D5F421-1BDD-4F71-9CE5-50E532904763}" v="2343" dt="2022-12-20T10:34:17.4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6111" autoAdjust="0"/>
  </p:normalViewPr>
  <p:slideViewPr>
    <p:cSldViewPr snapToGrid="0">
      <p:cViewPr varScale="1">
        <p:scale>
          <a:sx n="57" d="100"/>
          <a:sy n="57" d="100"/>
        </p:scale>
        <p:origin x="12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C93CF-A84D-4848-B53A-0040C8CB23E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B6F09-E517-4EF1-AFDC-4F72B253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30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E605A-53CC-4718-9EC0-70DAB4FB8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DD8E15-9939-44B5-BEAF-6A3A0202B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C91A1-D61E-4933-BEEB-554C4259F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E6A6-C30D-44B6-9A54-DFB5CB950FD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D6290-A715-4D9C-BF25-8253CFE2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226C5-C045-4E95-8769-C39081AF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BCC30-492D-4E59-8D5B-B36EB55F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0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890D-A496-49C6-9668-4B4FCFA2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D1AF0-66FD-467B-99A7-AC3470CB3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E1DF4-C362-4A05-9322-E596DC53D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E6A6-C30D-44B6-9A54-DFB5CB950FD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7D4B1-49D3-42C9-B20B-6C5159FA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C6C57-D2F4-4D0B-B228-A618D12C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BCC30-492D-4E59-8D5B-B36EB55F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49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5DC84D-5AA0-4C11-BDC1-51489DB7F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8D0B83-AEFE-4797-B747-7ED0A881D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C76F7-7059-4739-87D8-C6000FBB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E6A6-C30D-44B6-9A54-DFB5CB950FD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16498-791A-4522-BF52-B02DB0F6E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E3ADB-5B62-4168-B808-E5D7259D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BCC30-492D-4E59-8D5B-B36EB55F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9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6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1CA9B9-A7C1-49F8-83E2-EAFD663A2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415385" y="805062"/>
            <a:ext cx="1751437" cy="1751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1378A7-EAC7-49CF-A421-2E4D8F2A4C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537131" y="1669432"/>
            <a:ext cx="1751437" cy="17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85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93EBD-19F8-4B86-9C38-D616F49A2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2C2C9-9756-4F57-98F7-9B9A8E0BF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B35E7-AC01-4D6C-9DFF-D19C6C87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E6A6-C30D-44B6-9A54-DFB5CB950FD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B1410-05A5-4811-B1AB-CB438DC5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FD165-B4DC-48B9-9C17-DDAC3819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BCC30-492D-4E59-8D5B-B36EB55F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03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9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3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9A8D3-4F5E-4927-90B5-D4EF1498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18B91-D8B3-4242-961C-858069588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9F48-42A0-4375-A712-CF34CC96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E6A6-C30D-44B6-9A54-DFB5CB950FD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09154-9ED9-44F8-BF06-3DE19FCD1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719E1-D57E-481E-B4D3-3B23664EE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BCC30-492D-4E59-8D5B-B36EB55F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7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4F27C-1EB4-4F2F-BC87-055A6E84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093C9-0A16-4693-BE87-182065AAAF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1D6FA-A1C7-4945-A960-4A69BB0CD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3AD5D-FC66-45F4-AA95-91DC2D85D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E6A6-C30D-44B6-9A54-DFB5CB950FD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7E60B-B9F1-486F-B5FD-F96E229AD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943BE-A6B7-463D-B305-C652CE35E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BCC30-492D-4E59-8D5B-B36EB55F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4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829E-43CF-4160-9DAF-C7DF2298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A97E2-41B4-4AC6-BA76-90045931A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975D6-9B44-48B1-9865-BDA63C3F7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F16C5-3BDF-4518-9EDA-624A7A7BE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78EBD-5398-486C-9C58-C2A13124B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D428E2-3237-4E3B-BE14-608797F5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E6A6-C30D-44B6-9A54-DFB5CB950FD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797A61-6058-473D-8318-6D0226298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09BEF-E3AF-4F55-8A82-7A5184132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BCC30-492D-4E59-8D5B-B36EB55F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74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543A-E53B-40E1-B76C-EEA37FFD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F1CD0-AC8E-4927-A167-C8CEBD78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E6A6-C30D-44B6-9A54-DFB5CB950FD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BD7CC5-1C64-4698-8776-5AF73DCCB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B6BD1-938D-4CB7-A552-D26081B8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BCC30-492D-4E59-8D5B-B36EB55F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5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692CE6-C37A-4AAD-9EDA-4D5F1E518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E6A6-C30D-44B6-9A54-DFB5CB950FD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43739-0E3F-437D-9F32-479A548B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72595-C469-479F-AF3F-73D7231A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BCC30-492D-4E59-8D5B-B36EB55F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A6A8C-BC8B-489E-9BA6-73A84AF4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9FDD6-E219-4E20-A082-E35812E3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6E2AA-497E-4C86-A1EB-45544FC63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7E5E2-42BE-4CDC-AFC1-C61D70B3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E6A6-C30D-44B6-9A54-DFB5CB950FD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2F82D-2CBE-4E6D-842E-E6E426CF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47D77-4E1A-40C8-9F9B-37A2AA232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BCC30-492D-4E59-8D5B-B36EB55F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6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BF22-83E4-4AD1-8713-BF52B557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EEB569-7CDC-4F9B-B940-4A55F7326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DB50B-122B-4ED8-98B5-51DABBBE5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D7053-03F6-4B66-83DC-905DA498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E6A6-C30D-44B6-9A54-DFB5CB950FD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19F2E-91BD-4C5E-85E5-2C8E48B6F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E0732-2113-4DFF-83F1-C35387510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BCC30-492D-4E59-8D5B-B36EB55F18B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2B825E-FCF1-4123-8BF3-84AAB3E30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8407" y="141605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E65435-E201-4159-99DD-A5D049C63A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2305685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30161E-3C3C-40A2-8EEA-7B502611E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200" y="-1362075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FD84F-8571-4EDE-AF64-B55C7B328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4600" y="-1778635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64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5976AB-818C-9E18-D899-7BF0FFD4F3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C79A82-B6B1-44AF-B1BB-1E3D3300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1A485-CEC6-4D40-AB4D-CBBFBC13C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060D6-C3EC-4FB6-B13F-D39D503DE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CE6A6-C30D-44B6-9A54-DFB5CB950FD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D8C00-2FD7-4595-8D48-EB16EF8E2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64483-B313-406D-BCBB-89E0137BA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BCC30-492D-4E59-8D5B-B36EB55F18B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E8D196-F90A-4DCB-88E5-21C699BA1F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8407" y="141605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A2BC2F-8737-427F-ADC8-B633D684A1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2305685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3865F1-DFA1-4C9E-B7CA-E6165C283F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200" y="-1362075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0E0036-DF70-4221-84BE-63EFA7CC92C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4600" y="-1778635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2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F84ED00-23B6-10A6-E5F6-689179E716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6516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nkpowerskill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3" Type="http://schemas.openxmlformats.org/officeDocument/2006/relationships/image" Target="../media/image6.png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" Type="http://schemas.openxmlformats.org/officeDocument/2006/relationships/image" Target="../media/image5.pn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slide" Target="slide7.xml"/><Relationship Id="rId5" Type="http://schemas.openxmlformats.org/officeDocument/2006/relationships/image" Target="../media/image7.png"/><Relationship Id="rId15" Type="http://schemas.openxmlformats.org/officeDocument/2006/relationships/image" Target="../media/image13.jpeg"/><Relationship Id="rId10" Type="http://schemas.openxmlformats.org/officeDocument/2006/relationships/image" Target="../media/image10.png"/><Relationship Id="rId4" Type="http://schemas.openxmlformats.org/officeDocument/2006/relationships/hyperlink" Target="https://www.facebook.com/nkpowerskills" TargetMode="External"/><Relationship Id="rId9" Type="http://schemas.openxmlformats.org/officeDocument/2006/relationships/slide" Target="slide8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94F91EE-1DF2-BB3C-6636-295F714DC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colorTemperature colorTemp="5888"/>
                    </a14:imgEffect>
                    <a14:imgEffect>
                      <a14:saturation sat="16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4" b="-1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6175022" y="155221"/>
            <a:ext cx="5920683" cy="3016957"/>
          </a:xfrm>
          <a:custGeom>
            <a:avLst/>
            <a:gdLst>
              <a:gd name="connsiteX0" fmla="*/ 0 w 5920683"/>
              <a:gd name="connsiteY0" fmla="*/ 502836 h 3016957"/>
              <a:gd name="connsiteX1" fmla="*/ 502836 w 5920683"/>
              <a:gd name="connsiteY1" fmla="*/ 0 h 3016957"/>
              <a:gd name="connsiteX2" fmla="*/ 5417847 w 5920683"/>
              <a:gd name="connsiteY2" fmla="*/ 0 h 3016957"/>
              <a:gd name="connsiteX3" fmla="*/ 5920683 w 5920683"/>
              <a:gd name="connsiteY3" fmla="*/ 502836 h 3016957"/>
              <a:gd name="connsiteX4" fmla="*/ 5920683 w 5920683"/>
              <a:gd name="connsiteY4" fmla="*/ 2514121 h 3016957"/>
              <a:gd name="connsiteX5" fmla="*/ 5417847 w 5920683"/>
              <a:gd name="connsiteY5" fmla="*/ 3016957 h 3016957"/>
              <a:gd name="connsiteX6" fmla="*/ 502836 w 5920683"/>
              <a:gd name="connsiteY6" fmla="*/ 3016957 h 3016957"/>
              <a:gd name="connsiteX7" fmla="*/ 0 w 5920683"/>
              <a:gd name="connsiteY7" fmla="*/ 2514121 h 3016957"/>
              <a:gd name="connsiteX8" fmla="*/ 0 w 5920683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0683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275722" y="72427"/>
                  <a:pt x="4223809" y="61419"/>
                  <a:pt x="5417847" y="0"/>
                </a:cubicBezTo>
                <a:cubicBezTo>
                  <a:pt x="5693985" y="-10817"/>
                  <a:pt x="5902848" y="219733"/>
                  <a:pt x="5920683" y="502836"/>
                </a:cubicBezTo>
                <a:cubicBezTo>
                  <a:pt x="6021559" y="1471007"/>
                  <a:pt x="5813370" y="1847899"/>
                  <a:pt x="5920683" y="2514121"/>
                </a:cubicBezTo>
                <a:cubicBezTo>
                  <a:pt x="5925951" y="2765094"/>
                  <a:pt x="5666299" y="2984160"/>
                  <a:pt x="5417847" y="3016957"/>
                </a:cubicBezTo>
                <a:cubicBezTo>
                  <a:pt x="4159802" y="3046784"/>
                  <a:pt x="2926545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5920683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1337955" y="123000"/>
                  <a:pt x="3616753" y="-96860"/>
                  <a:pt x="5417847" y="0"/>
                </a:cubicBezTo>
                <a:cubicBezTo>
                  <a:pt x="5681445" y="-10755"/>
                  <a:pt x="5945306" y="175485"/>
                  <a:pt x="5920683" y="502836"/>
                </a:cubicBezTo>
                <a:cubicBezTo>
                  <a:pt x="5923856" y="864050"/>
                  <a:pt x="6014950" y="1963101"/>
                  <a:pt x="5920683" y="2514121"/>
                </a:cubicBezTo>
                <a:cubicBezTo>
                  <a:pt x="5892876" y="2801904"/>
                  <a:pt x="5668944" y="3012602"/>
                  <a:pt x="5417847" y="3016957"/>
                </a:cubicBezTo>
                <a:cubicBezTo>
                  <a:pt x="4327369" y="2856250"/>
                  <a:pt x="2454011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7830694" y="756005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0213B0-D1FF-0BDC-4F41-2056C5FE8E2E}"/>
              </a:ext>
            </a:extLst>
          </p:cNvPr>
          <p:cNvSpPr txBox="1"/>
          <p:nvPr/>
        </p:nvSpPr>
        <p:spPr>
          <a:xfrm>
            <a:off x="6488087" y="187753"/>
            <a:ext cx="540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DD9ADC-6ED1-5946-712F-02AFBE932D7B}"/>
              </a:ext>
            </a:extLst>
          </p:cNvPr>
          <p:cNvGrpSpPr/>
          <p:nvPr/>
        </p:nvGrpSpPr>
        <p:grpSpPr>
          <a:xfrm>
            <a:off x="6930451" y="1599678"/>
            <a:ext cx="4416091" cy="874598"/>
            <a:chOff x="4139238" y="8204395"/>
            <a:chExt cx="7204127" cy="87459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3E3AC2-9A1F-4D13-F612-9DE7A586A3AA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87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GIÂY</a:t>
              </a:r>
              <a:endParaRPr kumimoji="0" lang="en-US" sz="44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B2352E-C6A3-BFC6-453D-01BE310E7E5C}"/>
                </a:ext>
              </a:extLst>
            </p:cNvPr>
            <p:cNvSpPr txBox="1"/>
            <p:nvPr/>
          </p:nvSpPr>
          <p:spPr>
            <a:xfrm>
              <a:off x="4139238" y="8204395"/>
              <a:ext cx="7193902" cy="87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44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44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Â</a:t>
              </a:r>
              <a:r>
                <a:rPr kumimoji="0" lang="en-US" sz="44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Y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6873910-9E4E-F6E1-E412-29C25716AECA}"/>
              </a:ext>
            </a:extLst>
          </p:cNvPr>
          <p:cNvSpPr txBox="1"/>
          <p:nvPr/>
        </p:nvSpPr>
        <p:spPr>
          <a:xfrm>
            <a:off x="7546646" y="2523022"/>
            <a:ext cx="31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(2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4" y="209862"/>
            <a:ext cx="11512446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1100559" y="4748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756014" y="384770"/>
            <a:ext cx="6441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solidFill>
                  <a:prstClr val="black"/>
                </a:solidFill>
              </a:rPr>
              <a:t>Số?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79031-ED48-FD55-34C6-4D6EF5602C8D}"/>
              </a:ext>
            </a:extLst>
          </p:cNvPr>
          <p:cNvSpPr txBox="1"/>
          <p:nvPr/>
        </p:nvSpPr>
        <p:spPr>
          <a:xfrm>
            <a:off x="722007" y="1284883"/>
            <a:ext cx="42547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>
                <a:solidFill>
                  <a:srgbClr val="FF0000"/>
                </a:solidFill>
              </a:rPr>
              <a:t>a)</a:t>
            </a:r>
            <a:r>
              <a:rPr lang="en-US" sz="4400"/>
              <a:t> 2 giờ = </a:t>
            </a:r>
            <a:r>
              <a:rPr lang="en-US" sz="4400">
                <a:solidFill>
                  <a:srgbClr val="00B0F0"/>
                </a:solidFill>
              </a:rPr>
              <a:t>.?.</a:t>
            </a:r>
            <a:r>
              <a:rPr lang="en-US" sz="4400"/>
              <a:t> phút </a:t>
            </a:r>
          </a:p>
          <a:p>
            <a:pPr lvl="0" algn="ctr"/>
            <a:r>
              <a:rPr lang="en-US" sz="4400"/>
              <a:t>5 giờ = </a:t>
            </a:r>
            <a:r>
              <a:rPr lang="en-US" sz="4400">
                <a:solidFill>
                  <a:srgbClr val="00B0F0"/>
                </a:solidFill>
              </a:rPr>
              <a:t>.?.</a:t>
            </a:r>
            <a:r>
              <a:rPr lang="en-US" sz="4400"/>
              <a:t> phút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0C9F5A-5C6A-4C8D-B66B-4D2D4654EB73}"/>
              </a:ext>
            </a:extLst>
          </p:cNvPr>
          <p:cNvSpPr txBox="1"/>
          <p:nvPr/>
        </p:nvSpPr>
        <p:spPr>
          <a:xfrm>
            <a:off x="6096000" y="1284883"/>
            <a:ext cx="42547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/>
              <a:t>1 phút = </a:t>
            </a:r>
            <a:r>
              <a:rPr lang="en-US" sz="4400">
                <a:solidFill>
                  <a:srgbClr val="00B0F0"/>
                </a:solidFill>
              </a:rPr>
              <a:t>.?.</a:t>
            </a:r>
            <a:r>
              <a:rPr lang="en-US" sz="4400"/>
              <a:t> giây</a:t>
            </a:r>
          </a:p>
          <a:p>
            <a:pPr lvl="0" algn="ctr"/>
            <a:r>
              <a:rPr lang="en-US" sz="4400"/>
              <a:t>3 phút = </a:t>
            </a:r>
            <a:r>
              <a:rPr lang="en-US" sz="4400">
                <a:solidFill>
                  <a:srgbClr val="00B0F0"/>
                </a:solidFill>
              </a:rPr>
              <a:t>.?.</a:t>
            </a:r>
            <a:r>
              <a:rPr lang="en-US" sz="4400"/>
              <a:t> giây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FD3D14-448C-4EC5-B314-CC7E54F4E0D4}"/>
              </a:ext>
            </a:extLst>
          </p:cNvPr>
          <p:cNvSpPr txBox="1"/>
          <p:nvPr/>
        </p:nvSpPr>
        <p:spPr>
          <a:xfrm>
            <a:off x="722007" y="3181647"/>
            <a:ext cx="6441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>
                <a:solidFill>
                  <a:srgbClr val="FF0000"/>
                </a:solidFill>
              </a:rPr>
              <a:t>b) </a:t>
            </a:r>
            <a:r>
              <a:rPr lang="en-US" sz="4400"/>
              <a:t>2 giờ 30 phút = </a:t>
            </a:r>
            <a:r>
              <a:rPr lang="en-US" sz="4400">
                <a:solidFill>
                  <a:srgbClr val="00B0F0"/>
                </a:solidFill>
              </a:rPr>
              <a:t>.?.</a:t>
            </a:r>
            <a:r>
              <a:rPr lang="en-US" sz="4400"/>
              <a:t> phút</a:t>
            </a:r>
          </a:p>
          <a:p>
            <a:pPr lvl="0" algn="ctr"/>
            <a:r>
              <a:rPr lang="en-US" sz="4400"/>
              <a:t>8 giờ 15 phút = </a:t>
            </a:r>
            <a:r>
              <a:rPr lang="en-US" sz="4400">
                <a:solidFill>
                  <a:srgbClr val="00B0F0"/>
                </a:solidFill>
              </a:rPr>
              <a:t>.?.</a:t>
            </a:r>
            <a:r>
              <a:rPr lang="en-US" sz="4400"/>
              <a:t> phút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E858F7-6BA9-4B18-9CEE-F0AB3B291BFC}"/>
              </a:ext>
            </a:extLst>
          </p:cNvPr>
          <p:cNvSpPr txBox="1"/>
          <p:nvPr/>
        </p:nvSpPr>
        <p:spPr>
          <a:xfrm>
            <a:off x="5472076" y="4870178"/>
            <a:ext cx="60129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/>
              <a:t>5 phút 5 giây = </a:t>
            </a:r>
            <a:r>
              <a:rPr lang="en-US" sz="4400">
                <a:solidFill>
                  <a:srgbClr val="00B0F0"/>
                </a:solidFill>
              </a:rPr>
              <a:t>.?.</a:t>
            </a:r>
            <a:r>
              <a:rPr lang="en-US" sz="4400"/>
              <a:t> giây </a:t>
            </a:r>
          </a:p>
          <a:p>
            <a:pPr lvl="0" algn="ctr"/>
            <a:r>
              <a:rPr lang="en-US" sz="4400"/>
              <a:t>7 phút 45 giây = </a:t>
            </a:r>
            <a:r>
              <a:rPr lang="en-US" sz="4400">
                <a:solidFill>
                  <a:srgbClr val="00B0F0"/>
                </a:solidFill>
              </a:rPr>
              <a:t>.?.</a:t>
            </a:r>
            <a:r>
              <a:rPr lang="en-US" sz="4400"/>
              <a:t> giây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5835EB-42B3-4DB2-A260-7010534AF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276" y="2769965"/>
            <a:ext cx="1946451" cy="20616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66DCA59-86C7-4D65-9718-AE25D60910CE}"/>
              </a:ext>
            </a:extLst>
          </p:cNvPr>
          <p:cNvGrpSpPr/>
          <p:nvPr/>
        </p:nvGrpSpPr>
        <p:grpSpPr>
          <a:xfrm>
            <a:off x="1268958" y="4592916"/>
            <a:ext cx="4641954" cy="2237625"/>
            <a:chOff x="1268958" y="4592916"/>
            <a:chExt cx="4641954" cy="22376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1EC0F3-BAF0-4195-9A14-86BCBEEFF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8958" y="4592916"/>
              <a:ext cx="4641954" cy="223762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9CDB67-7446-4F99-B692-5E55035D7220}"/>
                </a:ext>
              </a:extLst>
            </p:cNvPr>
            <p:cNvSpPr txBox="1"/>
            <p:nvPr/>
          </p:nvSpPr>
          <p:spPr>
            <a:xfrm>
              <a:off x="1875708" y="4831646"/>
              <a:ext cx="35963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i="1">
                  <a:solidFill>
                    <a:srgbClr val="FF0000"/>
                  </a:solidFill>
                </a:rPr>
                <a:t>1 giờ = 60 phút           </a:t>
              </a:r>
            </a:p>
            <a:p>
              <a:pPr lvl="0" algn="ctr"/>
              <a:r>
                <a:rPr lang="en-US" sz="2800" b="1" i="1">
                  <a:solidFill>
                    <a:srgbClr val="FF0000"/>
                  </a:solidFill>
                </a:rPr>
                <a:t>1 phút = 60 giây 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0AA7CF9-3A09-9FF8-80DB-EB6091183C18}"/>
              </a:ext>
            </a:extLst>
          </p:cNvPr>
          <p:cNvSpPr txBox="1"/>
          <p:nvPr/>
        </p:nvSpPr>
        <p:spPr>
          <a:xfrm>
            <a:off x="11698564" y="5785753"/>
            <a:ext cx="34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3" grpId="0"/>
      <p:bldP spid="37" grpId="0"/>
      <p:bldP spid="38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4" y="209862"/>
            <a:ext cx="11512446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1100559" y="4748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756014" y="384770"/>
            <a:ext cx="6441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79031-ED48-FD55-34C6-4D6EF5602C8D}"/>
              </a:ext>
            </a:extLst>
          </p:cNvPr>
          <p:cNvSpPr txBox="1"/>
          <p:nvPr/>
        </p:nvSpPr>
        <p:spPr>
          <a:xfrm>
            <a:off x="722007" y="1284883"/>
            <a:ext cx="4644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giờ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phút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giờ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phút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0C9F5A-5C6A-4C8D-B66B-4D2D4654EB73}"/>
              </a:ext>
            </a:extLst>
          </p:cNvPr>
          <p:cNvSpPr txBox="1"/>
          <p:nvPr/>
        </p:nvSpPr>
        <p:spPr>
          <a:xfrm>
            <a:off x="6096000" y="1284883"/>
            <a:ext cx="4644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phút = 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giây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phút = 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FD3D14-448C-4EC5-B314-CC7E54F4E0D4}"/>
              </a:ext>
            </a:extLst>
          </p:cNvPr>
          <p:cNvSpPr txBox="1"/>
          <p:nvPr/>
        </p:nvSpPr>
        <p:spPr>
          <a:xfrm>
            <a:off x="722007" y="3181647"/>
            <a:ext cx="6441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giờ 30 phút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phút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giờ 15 phút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495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phút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E858F7-6BA9-4B18-9CEE-F0AB3B291BFC}"/>
              </a:ext>
            </a:extLst>
          </p:cNvPr>
          <p:cNvSpPr txBox="1"/>
          <p:nvPr/>
        </p:nvSpPr>
        <p:spPr>
          <a:xfrm>
            <a:off x="5472076" y="4870178"/>
            <a:ext cx="60129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phút 5 giây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305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giây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phút 45 giây =</a:t>
            </a:r>
            <a:r>
              <a:rPr lang="en-US" sz="4400">
                <a:solidFill>
                  <a:srgbClr val="00B0F0"/>
                </a:solidFill>
                <a:latin typeface="Calibri" panose="020F0502020204030204"/>
              </a:rPr>
              <a:t> 465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808DB6-EF98-47FF-B158-833BAFB0DB85}"/>
              </a:ext>
            </a:extLst>
          </p:cNvPr>
          <p:cNvSpPr/>
          <p:nvPr/>
        </p:nvSpPr>
        <p:spPr>
          <a:xfrm>
            <a:off x="3102964" y="1314863"/>
            <a:ext cx="929390" cy="633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</a:rPr>
              <a:t>.?.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11EF5E-053C-4A7F-A27F-778A12642782}"/>
              </a:ext>
            </a:extLst>
          </p:cNvPr>
          <p:cNvSpPr/>
          <p:nvPr/>
        </p:nvSpPr>
        <p:spPr>
          <a:xfrm>
            <a:off x="2818151" y="2079393"/>
            <a:ext cx="929390" cy="633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</a:rPr>
              <a:t>.?.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12CC23-6A53-4BF4-B2DA-BE1F44963F20}"/>
              </a:ext>
            </a:extLst>
          </p:cNvPr>
          <p:cNvSpPr/>
          <p:nvPr/>
        </p:nvSpPr>
        <p:spPr>
          <a:xfrm>
            <a:off x="8478529" y="1355038"/>
            <a:ext cx="929390" cy="633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</a:rPr>
              <a:t>.?.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D7CD57-E3A8-4490-A49E-5F67E15FEBFD}"/>
              </a:ext>
            </a:extLst>
          </p:cNvPr>
          <p:cNvSpPr/>
          <p:nvPr/>
        </p:nvSpPr>
        <p:spPr>
          <a:xfrm>
            <a:off x="8478529" y="2023973"/>
            <a:ext cx="929390" cy="633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</a:rPr>
              <a:t>.?.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56D365-E5CB-4EBB-9052-63955C9EF17C}"/>
              </a:ext>
            </a:extLst>
          </p:cNvPr>
          <p:cNvSpPr/>
          <p:nvPr/>
        </p:nvSpPr>
        <p:spPr>
          <a:xfrm>
            <a:off x="4901784" y="3271064"/>
            <a:ext cx="929390" cy="633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</a:rPr>
              <a:t>.?.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1CC1E-DEA7-4075-AD39-BD147CFB4A9C}"/>
              </a:ext>
            </a:extLst>
          </p:cNvPr>
          <p:cNvSpPr/>
          <p:nvPr/>
        </p:nvSpPr>
        <p:spPr>
          <a:xfrm>
            <a:off x="4604479" y="3897415"/>
            <a:ext cx="929390" cy="633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</a:rPr>
              <a:t>.?.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0A4132-267F-49FD-928B-07083E9C8EE0}"/>
              </a:ext>
            </a:extLst>
          </p:cNvPr>
          <p:cNvSpPr/>
          <p:nvPr/>
        </p:nvSpPr>
        <p:spPr>
          <a:xfrm>
            <a:off x="9191468" y="4923992"/>
            <a:ext cx="929390" cy="633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</a:rPr>
              <a:t>.?.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D5D171-8884-4140-8499-BE9689F7C4F0}"/>
              </a:ext>
            </a:extLst>
          </p:cNvPr>
          <p:cNvSpPr/>
          <p:nvPr/>
        </p:nvSpPr>
        <p:spPr>
          <a:xfrm>
            <a:off x="9372035" y="5620360"/>
            <a:ext cx="929390" cy="633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</a:rPr>
              <a:t>.?.</a:t>
            </a:r>
          </a:p>
        </p:txBody>
      </p:sp>
    </p:spTree>
    <p:extLst>
      <p:ext uri="{BB962C8B-B14F-4D97-AF65-F5344CB8AC3E}">
        <p14:creationId xmlns:p14="http://schemas.microsoft.com/office/powerpoint/2010/main" val="414752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3" grpId="0"/>
      <p:bldP spid="37" grpId="0"/>
      <p:bldP spid="38" grpId="0"/>
      <p:bldP spid="40" grpId="0"/>
      <p:bldP spid="4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4" y="209862"/>
            <a:ext cx="11512446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1100559" y="4748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756013" y="384770"/>
            <a:ext cx="8594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solidFill>
                  <a:prstClr val="black"/>
                </a:solidFill>
              </a:rPr>
              <a:t>Câu nào đúng, câu nào sai?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79031-ED48-FD55-34C6-4D6EF5602C8D}"/>
              </a:ext>
            </a:extLst>
          </p:cNvPr>
          <p:cNvSpPr txBox="1"/>
          <p:nvPr/>
        </p:nvSpPr>
        <p:spPr>
          <a:xfrm>
            <a:off x="760741" y="1419200"/>
            <a:ext cx="106705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>
                <a:solidFill>
                  <a:srgbClr val="FF0000"/>
                </a:solidFill>
                <a:latin typeface="Calibri" panose="020F0502020204030204"/>
              </a:rPr>
              <a:t>a)</a:t>
            </a:r>
            <a:r>
              <a:rPr lang="vi-VN" sz="4400">
                <a:latin typeface="Calibri" panose="020F0502020204030204"/>
              </a:rPr>
              <a:t>	6 phút 12 giây = 612 giây.</a:t>
            </a:r>
            <a:endParaRPr lang="en-US" sz="4400">
              <a:latin typeface="Calibri" panose="020F0502020204030204"/>
            </a:endParaRPr>
          </a:p>
          <a:p>
            <a:pPr lvl="0" algn="just"/>
            <a:endParaRPr lang="vi-VN" sz="4400">
              <a:latin typeface="Calibri" panose="020F0502020204030204"/>
            </a:endParaRPr>
          </a:p>
          <a:p>
            <a:pPr lvl="0" algn="just"/>
            <a:r>
              <a:rPr lang="vi-VN" sz="4400">
                <a:solidFill>
                  <a:srgbClr val="FF0000"/>
                </a:solidFill>
                <a:latin typeface="Calibri" panose="020F0502020204030204"/>
              </a:rPr>
              <a:t>b)</a:t>
            </a:r>
            <a:r>
              <a:rPr lang="vi-VN" sz="4400">
                <a:latin typeface="Calibri" panose="020F0502020204030204"/>
              </a:rPr>
              <a:t>	Sơn và Trang vệ sinh mũi, họng bằng nước muối. Sơn thực hiện trong 3 phút, Trang thực hiện trong 180 giây. Thời gian vệ sinh mũi, họng của hai bạn dài bằng nhau.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B4CCAB-0011-4096-992C-8A3B11808342}"/>
              </a:ext>
            </a:extLst>
          </p:cNvPr>
          <p:cNvSpPr/>
          <p:nvPr/>
        </p:nvSpPr>
        <p:spPr>
          <a:xfrm>
            <a:off x="7929797" y="1419200"/>
            <a:ext cx="1708878" cy="7694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35B72B-AEFB-4DE6-88BF-7A0FF347FA38}"/>
              </a:ext>
            </a:extLst>
          </p:cNvPr>
          <p:cNvSpPr txBox="1"/>
          <p:nvPr/>
        </p:nvSpPr>
        <p:spPr>
          <a:xfrm>
            <a:off x="760741" y="2077541"/>
            <a:ext cx="11129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>
                <a:solidFill>
                  <a:srgbClr val="00B050"/>
                </a:solidFill>
                <a:latin typeface="Calibri" panose="020F0502020204030204"/>
              </a:rPr>
              <a:t>6 phút 12 giây = 60 giây x 6 + 12 giây = 372 giây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7ABC24-668C-4FBC-A440-58410CF774A1}"/>
              </a:ext>
            </a:extLst>
          </p:cNvPr>
          <p:cNvSpPr/>
          <p:nvPr/>
        </p:nvSpPr>
        <p:spPr>
          <a:xfrm>
            <a:off x="2368014" y="5668089"/>
            <a:ext cx="2121037" cy="7694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7030A0"/>
                </a:solidFill>
              </a:rPr>
              <a:t>Đúng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1352A9-4D65-4BBD-AA33-9AEB350518B9}"/>
              </a:ext>
            </a:extLst>
          </p:cNvPr>
          <p:cNvSpPr txBox="1"/>
          <p:nvPr/>
        </p:nvSpPr>
        <p:spPr>
          <a:xfrm>
            <a:off x="4661438" y="5646799"/>
            <a:ext cx="4510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>
                <a:solidFill>
                  <a:srgbClr val="00B050"/>
                </a:solidFill>
                <a:latin typeface="Calibri" panose="020F0502020204030204"/>
              </a:rPr>
              <a:t>3 phút = 180 giây</a:t>
            </a:r>
            <a:endParaRPr lang="vi-VN" sz="4400">
              <a:solidFill>
                <a:srgbClr val="00B05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3289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3" grpId="0"/>
      <p:bldP spid="4" grpId="0" animBg="1"/>
      <p:bldP spid="15" grpId="0"/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4" y="209862"/>
            <a:ext cx="11512446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74C9BE-CF6B-4FFC-A694-914B520977B5}"/>
              </a:ext>
            </a:extLst>
          </p:cNvPr>
          <p:cNvSpPr/>
          <p:nvPr/>
        </p:nvSpPr>
        <p:spPr>
          <a:xfrm>
            <a:off x="620874" y="3687611"/>
            <a:ext cx="3951126" cy="1828768"/>
          </a:xfrm>
          <a:prstGeom prst="roundRect">
            <a:avLst/>
          </a:prstGeom>
          <a:solidFill>
            <a:srgbClr val="FFFDD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a)</a:t>
            </a:r>
            <a:r>
              <a:rPr lang="en-US" sz="3600">
                <a:solidFill>
                  <a:schemeClr val="tx1"/>
                </a:solidFill>
              </a:rPr>
              <a:t> Mỗi ngày anh Hai làm việc ở văn phòng 8 </a:t>
            </a:r>
            <a:r>
              <a:rPr lang="en-US" sz="3600" b="1" i="1">
                <a:solidFill>
                  <a:srgbClr val="FF0000"/>
                </a:solidFill>
              </a:rPr>
              <a:t>..?..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C753C9D-CA0B-42B3-9430-401C8FAF1270}"/>
              </a:ext>
            </a:extLst>
          </p:cNvPr>
          <p:cNvSpPr/>
          <p:nvPr/>
        </p:nvSpPr>
        <p:spPr>
          <a:xfrm>
            <a:off x="4789510" y="3692815"/>
            <a:ext cx="2830492" cy="1828768"/>
          </a:xfrm>
          <a:prstGeom prst="roundRect">
            <a:avLst/>
          </a:prstGeom>
          <a:solidFill>
            <a:srgbClr val="FFFDD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</a:rPr>
              <a:t>b) </a:t>
            </a:r>
            <a:r>
              <a:rPr lang="en-US" sz="3600">
                <a:solidFill>
                  <a:schemeClr val="tx1"/>
                </a:solidFill>
              </a:rPr>
              <a:t>Hai chị em  đứng chờ 10 </a:t>
            </a:r>
            <a:r>
              <a:rPr lang="en-US" sz="3600" b="1" i="1">
                <a:solidFill>
                  <a:srgbClr val="FF0000"/>
                </a:solidFill>
              </a:rPr>
              <a:t>..?.. </a:t>
            </a:r>
            <a:r>
              <a:rPr lang="en-US" sz="3600">
                <a:solidFill>
                  <a:schemeClr val="tx1"/>
                </a:solidFill>
              </a:rPr>
              <a:t>nữa.</a:t>
            </a:r>
            <a:endParaRPr lang="en-US" sz="3600" i="1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EBB3A3-C8AA-4E98-ACB7-AF7B90C44C98}"/>
              </a:ext>
            </a:extLst>
          </p:cNvPr>
          <p:cNvSpPr/>
          <p:nvPr/>
        </p:nvSpPr>
        <p:spPr>
          <a:xfrm>
            <a:off x="7807531" y="3687611"/>
            <a:ext cx="3733614" cy="1828768"/>
          </a:xfrm>
          <a:prstGeom prst="roundRect">
            <a:avLst/>
          </a:prstGeom>
          <a:solidFill>
            <a:srgbClr val="FFFDD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</a:rPr>
              <a:t>c) </a:t>
            </a:r>
            <a:r>
              <a:rPr lang="en-US" sz="3600">
                <a:solidFill>
                  <a:schemeClr val="tx1"/>
                </a:solidFill>
              </a:rPr>
              <a:t>Tí xem một tập phim thiếu nhi trong 15</a:t>
            </a:r>
            <a:r>
              <a:rPr lang="en-US" sz="3600" b="1" i="1">
                <a:solidFill>
                  <a:srgbClr val="FF0000"/>
                </a:solidFill>
              </a:rPr>
              <a:t> ..?..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1100559" y="4748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756013" y="384770"/>
            <a:ext cx="8594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i="1">
                <a:solidFill>
                  <a:prstClr val="black"/>
                </a:solidFill>
              </a:rPr>
              <a:t>Giờ, phút </a:t>
            </a:r>
            <a:r>
              <a:rPr lang="en-US" sz="4400">
                <a:solidFill>
                  <a:prstClr val="black"/>
                </a:solidFill>
              </a:rPr>
              <a:t>hay </a:t>
            </a:r>
            <a:r>
              <a:rPr lang="en-US" sz="4400" i="1">
                <a:solidFill>
                  <a:prstClr val="black"/>
                </a:solidFill>
              </a:rPr>
              <a:t>giây?</a:t>
            </a:r>
            <a:endParaRPr kumimoji="0" lang="en-US" sz="440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E5C9E-0ED8-4E9C-BA0F-45E57AE77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61"/>
          <a:stretch/>
        </p:blipFill>
        <p:spPr>
          <a:xfrm>
            <a:off x="838384" y="1698906"/>
            <a:ext cx="10515231" cy="19789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B3F8FE-2C38-498B-B712-1D6E0E1A28B0}"/>
              </a:ext>
            </a:extLst>
          </p:cNvPr>
          <p:cNvSpPr/>
          <p:nvPr/>
        </p:nvSpPr>
        <p:spPr>
          <a:xfrm>
            <a:off x="620874" y="3702602"/>
            <a:ext cx="3951126" cy="1828768"/>
          </a:xfrm>
          <a:prstGeom prst="roundRect">
            <a:avLst/>
          </a:prstGeom>
          <a:solidFill>
            <a:srgbClr val="FFFDD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a)</a:t>
            </a:r>
            <a:r>
              <a:rPr lang="en-US" sz="3600">
                <a:solidFill>
                  <a:schemeClr val="tx1"/>
                </a:solidFill>
              </a:rPr>
              <a:t> Mỗi ngày anh Hai làm việc ở văn phòng 8 </a:t>
            </a:r>
            <a:r>
              <a:rPr lang="en-US" sz="3600" b="1" i="1">
                <a:solidFill>
                  <a:srgbClr val="FF0000"/>
                </a:solidFill>
              </a:rPr>
              <a:t>giờ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7D79799-91DD-4AA5-B2B9-7B8325066AA3}"/>
              </a:ext>
            </a:extLst>
          </p:cNvPr>
          <p:cNvSpPr/>
          <p:nvPr/>
        </p:nvSpPr>
        <p:spPr>
          <a:xfrm>
            <a:off x="4789510" y="3707806"/>
            <a:ext cx="2830492" cy="1828768"/>
          </a:xfrm>
          <a:prstGeom prst="roundRect">
            <a:avLst/>
          </a:prstGeom>
          <a:solidFill>
            <a:srgbClr val="FFFDD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</a:rPr>
              <a:t>b) </a:t>
            </a:r>
            <a:r>
              <a:rPr lang="en-US" sz="3600">
                <a:solidFill>
                  <a:schemeClr val="tx1"/>
                </a:solidFill>
              </a:rPr>
              <a:t>Hai chị em  đứng chờ 10 </a:t>
            </a:r>
            <a:r>
              <a:rPr lang="en-US" sz="3600" b="1" i="1">
                <a:solidFill>
                  <a:srgbClr val="FF0000"/>
                </a:solidFill>
              </a:rPr>
              <a:t>giây </a:t>
            </a:r>
            <a:r>
              <a:rPr lang="en-US" sz="3600">
                <a:solidFill>
                  <a:schemeClr val="tx1"/>
                </a:solidFill>
              </a:rPr>
              <a:t>nữa.</a:t>
            </a:r>
            <a:endParaRPr lang="en-US" sz="3600" i="1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B331C8A-2171-47F4-B812-4B6F1EEEDB06}"/>
              </a:ext>
            </a:extLst>
          </p:cNvPr>
          <p:cNvSpPr/>
          <p:nvPr/>
        </p:nvSpPr>
        <p:spPr>
          <a:xfrm>
            <a:off x="7807531" y="3702602"/>
            <a:ext cx="3733614" cy="1828768"/>
          </a:xfrm>
          <a:prstGeom prst="roundRect">
            <a:avLst/>
          </a:prstGeom>
          <a:solidFill>
            <a:srgbClr val="FFFDD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</a:rPr>
              <a:t>c) </a:t>
            </a:r>
            <a:r>
              <a:rPr lang="en-US" sz="3600">
                <a:solidFill>
                  <a:schemeClr val="tx1"/>
                </a:solidFill>
              </a:rPr>
              <a:t>Tí xem một tập phim thiếu nhi trong 15 </a:t>
            </a:r>
            <a:r>
              <a:rPr lang="en-US" sz="3600" b="1" i="1">
                <a:solidFill>
                  <a:srgbClr val="FF0000"/>
                </a:solidFill>
              </a:rPr>
              <a:t>phút</a:t>
            </a:r>
          </a:p>
        </p:txBody>
      </p:sp>
    </p:spTree>
    <p:extLst>
      <p:ext uri="{BB962C8B-B14F-4D97-AF65-F5344CB8AC3E}">
        <p14:creationId xmlns:p14="http://schemas.microsoft.com/office/powerpoint/2010/main" val="309511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8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4" y="209862"/>
            <a:ext cx="11512446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76232" y="38477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841947" y="394786"/>
            <a:ext cx="10508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Máy đếm nhịp giúp người tập đàn dương cầm </a:t>
            </a:r>
            <a:endParaRPr lang="en-US" sz="4000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(pi-a-nô) giữ nhịp tốt. Nếu mỗi giây máy đếm được 3 nhịp thì có bao nhiêu nhịp trong  1 phút?</a:t>
            </a:r>
            <a:endParaRPr kumimoji="0" lang="en-US" sz="40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Hình ảnh Tuyệt Vời Như âm Nhạc Người PNG , Tuyệt Vời, Giống, Âm Nhạc PNG  miễn phí tải tập tin PSDComment và Vector">
            <a:extLst>
              <a:ext uri="{FF2B5EF4-FFF2-40B4-BE49-F238E27FC236}">
                <a16:creationId xmlns:a16="http://schemas.microsoft.com/office/drawing/2014/main" id="{5E274F1D-C61A-4E46-A2B2-3FE408ED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67" y="2428719"/>
            <a:ext cx="4044511" cy="404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459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3" y="209862"/>
            <a:ext cx="11682303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76232" y="38477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841947" y="394786"/>
            <a:ext cx="10508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 đếm nhịp giúp người tập đàn dương cầm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(pi-a-nô) giữ nhịp tốt. Nếu mỗi giây máy đếm được 3 nhịp thì có bao nhiêu nhịp trong  1 phút?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2648D-C7DA-47EE-9A30-5E524133770C}"/>
              </a:ext>
            </a:extLst>
          </p:cNvPr>
          <p:cNvSpPr txBox="1"/>
          <p:nvPr/>
        </p:nvSpPr>
        <p:spPr>
          <a:xfrm>
            <a:off x="443460" y="2872024"/>
            <a:ext cx="32203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FF0000"/>
                </a:solidFill>
                <a:latin typeface="Calibri" panose="020F0502020204030204"/>
              </a:rPr>
              <a:t>Tóm tắt</a:t>
            </a:r>
          </a:p>
          <a:p>
            <a:pPr lvl="0" algn="ctr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1 giây: 3 nhịp</a:t>
            </a:r>
          </a:p>
          <a:p>
            <a:pPr lvl="0" algn="ctr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1 phút: ? nhịp</a:t>
            </a:r>
          </a:p>
          <a:p>
            <a:pPr lvl="0" algn="ctr"/>
            <a:endParaRPr lang="vi-VN" sz="4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B0037-D696-4889-A040-9FCA8EFC8D97}"/>
              </a:ext>
            </a:extLst>
          </p:cNvPr>
          <p:cNvSpPr txBox="1"/>
          <p:nvPr/>
        </p:nvSpPr>
        <p:spPr>
          <a:xfrm>
            <a:off x="3663846" y="2862486"/>
            <a:ext cx="83632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FF0000"/>
                </a:solidFill>
                <a:latin typeface="Calibri" panose="020F0502020204030204"/>
              </a:rPr>
              <a:t>Bài giải</a:t>
            </a:r>
          </a:p>
          <a:p>
            <a:pPr lvl="0" algn="ctr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Đổi: 1 phút = 60 giây</a:t>
            </a:r>
          </a:p>
          <a:p>
            <a:pPr lvl="0" algn="ctr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Số nhịp máy đếm được trong 1 phút là:</a:t>
            </a:r>
          </a:p>
          <a:p>
            <a:pPr lvl="0" algn="ctr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3 x 60 = 180 (nhịp)</a:t>
            </a:r>
          </a:p>
          <a:p>
            <a:pPr lvl="0" algn="ctr"/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		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Đáp số: 180 nhịp</a:t>
            </a:r>
          </a:p>
          <a:p>
            <a:pPr lvl="0" algn="ctr"/>
            <a:endParaRPr lang="vi-VN" sz="40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0B5A62-3C93-4493-ACB2-D8674A1ED124}"/>
              </a:ext>
            </a:extLst>
          </p:cNvPr>
          <p:cNvCxnSpPr/>
          <p:nvPr/>
        </p:nvCxnSpPr>
        <p:spPr>
          <a:xfrm>
            <a:off x="3663846" y="2872024"/>
            <a:ext cx="0" cy="3618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632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94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1439056" y="659676"/>
            <a:ext cx="98935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VẬN</a:t>
            </a:r>
            <a:r>
              <a:rPr kumimoji="0" lang="en-US" sz="66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DỤNG TRẢI NGHIỆM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933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1.85185E-6 L 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3" y="209862"/>
            <a:ext cx="11682303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931871" y="2225499"/>
            <a:ext cx="105081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Với mỗi câu dưới đây, em có 5 giây để tìm câu trả lời.</a:t>
            </a: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lvl="0" algn="just"/>
            <a:r>
              <a:rPr lang="vi-VN" sz="4000">
                <a:solidFill>
                  <a:srgbClr val="FF0000"/>
                </a:solidFill>
                <a:latin typeface="Calibri" panose="020F0502020204030204"/>
              </a:rPr>
              <a:t>a)	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Hãy nêu tên 3 con vật nuôi.</a:t>
            </a:r>
          </a:p>
          <a:p>
            <a:pPr lvl="0" algn="just"/>
            <a:r>
              <a:rPr lang="vi-VN" sz="4000">
                <a:solidFill>
                  <a:srgbClr val="FF0000"/>
                </a:solidFill>
                <a:latin typeface="Calibri" panose="020F0502020204030204"/>
              </a:rPr>
              <a:t>b)	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Hãy nêu tên 3 loại cây được trồng ở trường em.</a:t>
            </a:r>
          </a:p>
          <a:p>
            <a:pPr lvl="0" algn="just"/>
            <a:r>
              <a:rPr lang="vi-VN" sz="4000">
                <a:solidFill>
                  <a:srgbClr val="FF0000"/>
                </a:solidFill>
                <a:latin typeface="Calibri" panose="020F0502020204030204"/>
              </a:rPr>
              <a:t>c)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	Hãy nêu tên 3 nghề trong xã hội.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4FA4AF-1281-4D3F-9C13-52B1A7177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04" y="281492"/>
            <a:ext cx="4135390" cy="19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72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3" y="209862"/>
            <a:ext cx="11682303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824936" y="889396"/>
            <a:ext cx="10508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nêu tên 3 con vật nuôi.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4FA4AF-1281-4D3F-9C13-52B1A7177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3" y="176561"/>
            <a:ext cx="4135390" cy="1944007"/>
          </a:xfrm>
          <a:prstGeom prst="rect">
            <a:avLst/>
          </a:prstGeom>
        </p:spPr>
      </p:pic>
      <p:pic>
        <p:nvPicPr>
          <p:cNvPr id="4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1E073A65-F77A-4DF6-80CB-EDDF430AC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511" y="2465753"/>
            <a:ext cx="436245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46B607-D423-44CB-AABA-CFDC2A7ACBBC}"/>
              </a:ext>
            </a:extLst>
          </p:cNvPr>
          <p:cNvSpPr txBox="1"/>
          <p:nvPr/>
        </p:nvSpPr>
        <p:spPr>
          <a:xfrm>
            <a:off x="5506699" y="3772514"/>
            <a:ext cx="5775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4000">
                <a:solidFill>
                  <a:srgbClr val="FF0000"/>
                </a:solidFill>
              </a:rPr>
              <a:t>Con chó, con gà, con heo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16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616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3" y="209862"/>
            <a:ext cx="11682303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742474" y="797129"/>
            <a:ext cx="7022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srgbClr val="FF0000"/>
                </a:solidFill>
                <a:latin typeface="Calibri" panose="020F0502020204030204"/>
              </a:rPr>
              <a:t>b)	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Hãy nêu tên 3 loại cây được trồng ở trường em.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4FA4AF-1281-4D3F-9C13-52B1A7177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3" y="176561"/>
            <a:ext cx="4135390" cy="1944007"/>
          </a:xfrm>
          <a:prstGeom prst="rect">
            <a:avLst/>
          </a:prstGeom>
        </p:spPr>
      </p:pic>
      <p:pic>
        <p:nvPicPr>
          <p:cNvPr id="4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1E073A65-F77A-4DF6-80CB-EDDF430AC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511" y="2465753"/>
            <a:ext cx="436245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46B607-D423-44CB-AABA-CFDC2A7ACBBC}"/>
              </a:ext>
            </a:extLst>
          </p:cNvPr>
          <p:cNvSpPr txBox="1"/>
          <p:nvPr/>
        </p:nvSpPr>
        <p:spPr>
          <a:xfrm>
            <a:off x="5365693" y="3217878"/>
            <a:ext cx="5775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>
                <a:solidFill>
                  <a:srgbClr val="FF0000"/>
                </a:solidFill>
                <a:latin typeface="Calibri" panose="020F0502020204030204"/>
              </a:rPr>
              <a:t>cây phượng, cây bàng, cây bằng lăng</a:t>
            </a:r>
            <a:endParaRPr kumimoji="0" lang="vi-VN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9853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616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3" y="209862"/>
            <a:ext cx="11682303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480163" y="794621"/>
            <a:ext cx="770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srgbClr val="FF0000"/>
                </a:solidFill>
                <a:latin typeface="Calibri" panose="020F0502020204030204"/>
              </a:rPr>
              <a:t>c)</a:t>
            </a: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Hãy nêu tên 3 nghề trong xã hội.</a:t>
            </a:r>
            <a:endParaRPr lang="en-US" sz="400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4FA4AF-1281-4D3F-9C13-52B1A7177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3" y="176561"/>
            <a:ext cx="4135390" cy="1944007"/>
          </a:xfrm>
          <a:prstGeom prst="rect">
            <a:avLst/>
          </a:prstGeom>
        </p:spPr>
      </p:pic>
      <p:pic>
        <p:nvPicPr>
          <p:cNvPr id="4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1E073A65-F77A-4DF6-80CB-EDDF430AC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511" y="2465753"/>
            <a:ext cx="436245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46B607-D423-44CB-AABA-CFDC2A7ACBBC}"/>
              </a:ext>
            </a:extLst>
          </p:cNvPr>
          <p:cNvSpPr txBox="1"/>
          <p:nvPr/>
        </p:nvSpPr>
        <p:spPr>
          <a:xfrm>
            <a:off x="5365693" y="3217878"/>
            <a:ext cx="577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>
                <a:solidFill>
                  <a:srgbClr val="FF0000"/>
                </a:solidFill>
                <a:latin typeface="Calibri" panose="020F0502020204030204"/>
              </a:rPr>
              <a:t>giáo viên, bác sĩ, kĩ sư</a:t>
            </a:r>
            <a:endParaRPr kumimoji="0" lang="vi-VN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660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616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3" y="209862"/>
            <a:ext cx="11682303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3035863" y="922024"/>
            <a:ext cx="10508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i="1">
                <a:solidFill>
                  <a:srgbClr val="00B0F0"/>
                </a:solidFill>
                <a:latin typeface="Calibri" panose="020F0502020204030204"/>
              </a:rPr>
              <a:t>Giờ, phút</a:t>
            </a:r>
            <a:r>
              <a:rPr lang="vi-VN" sz="5400">
                <a:solidFill>
                  <a:prstClr val="black"/>
                </a:solidFill>
                <a:latin typeface="Calibri" panose="020F0502020204030204"/>
              </a:rPr>
              <a:t> hay</a:t>
            </a:r>
            <a:r>
              <a:rPr lang="vi-VN" sz="5400" i="1">
                <a:solidFill>
                  <a:srgbClr val="00B0F0"/>
                </a:solidFill>
                <a:latin typeface="Calibri" panose="020F0502020204030204"/>
              </a:rPr>
              <a:t> giây</a:t>
            </a:r>
            <a:r>
              <a:rPr lang="vi-VN" sz="540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12EC0-E4CB-4EA4-81AA-CDB24226F6CC}"/>
              </a:ext>
            </a:extLst>
          </p:cNvPr>
          <p:cNvSpPr txBox="1"/>
          <p:nvPr/>
        </p:nvSpPr>
        <p:spPr>
          <a:xfrm>
            <a:off x="931871" y="2273984"/>
            <a:ext cx="105081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>
                <a:solidFill>
                  <a:prstClr val="black"/>
                </a:solidFill>
                <a:latin typeface="Calibri" panose="020F0502020204030204"/>
              </a:rPr>
              <a:t> Ngày 23 tháng 12 năm 2021, có hai người Việt Nam đã xác lập kỉ lục Guinness (Ghi-nét) thế giới với màn trình diễn chồng đầu leo  100 bậc thang trong vòng  53 </a:t>
            </a:r>
            <a:r>
              <a:rPr lang="vi-VN" sz="4800">
                <a:solidFill>
                  <a:srgbClr val="00B0F0"/>
                </a:solidFill>
                <a:latin typeface="Calibri" panose="020F0502020204030204"/>
              </a:rPr>
              <a:t>.?.</a:t>
            </a:r>
            <a:r>
              <a:rPr lang="vi-VN" sz="4800">
                <a:solidFill>
                  <a:prstClr val="black"/>
                </a:solidFill>
                <a:latin typeface="Calibri" panose="020F0502020204030204"/>
              </a:rPr>
              <a:t>, tức là chưa tới 1 phút.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010A9-1103-480B-A61F-9D1756CF1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44" b="66701"/>
          <a:stretch/>
        </p:blipFill>
        <p:spPr>
          <a:xfrm>
            <a:off x="1121903" y="497605"/>
            <a:ext cx="1913960" cy="175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31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ốc Cơ Quốc Nghiệp lập kỷ lục mới chồng đầu bước lên 100 bậc thang trong vòng 51 Giây">
            <a:hlinkClick r:id="" action="ppaction://media"/>
            <a:extLst>
              <a:ext uri="{FF2B5EF4-FFF2-40B4-BE49-F238E27FC236}">
                <a16:creationId xmlns:a16="http://schemas.microsoft.com/office/drawing/2014/main" id="{5804F9D2-F013-4523-9956-7258FF69C1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89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3" y="209862"/>
            <a:ext cx="11682303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12EC0-E4CB-4EA4-81AA-CDB24226F6CC}"/>
              </a:ext>
            </a:extLst>
          </p:cNvPr>
          <p:cNvSpPr txBox="1"/>
          <p:nvPr/>
        </p:nvSpPr>
        <p:spPr>
          <a:xfrm>
            <a:off x="931871" y="5485811"/>
            <a:ext cx="10508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 sỹ xiếc: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 Cơ và Quốc Nghiệp</a:t>
            </a:r>
          </a:p>
        </p:txBody>
      </p:sp>
      <p:pic>
        <p:nvPicPr>
          <p:cNvPr id="1026" name="Picture 2" descr="Quốc Cơ - Quốc Nghiệp xác lập kỷ lục Guinness mới">
            <a:extLst>
              <a:ext uri="{FF2B5EF4-FFF2-40B4-BE49-F238E27FC236}">
                <a16:creationId xmlns:a16="http://schemas.microsoft.com/office/drawing/2014/main" id="{C9A814B7-A829-4693-B993-240C8B1B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07" y="573758"/>
            <a:ext cx="8354517" cy="457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59916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3" y="209862"/>
            <a:ext cx="11682303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3035863" y="922024"/>
            <a:ext cx="10508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Giờ, phút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</a:t>
            </a:r>
            <a:r>
              <a:rPr kumimoji="0" lang="vi-VN" sz="54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giây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12EC0-E4CB-4EA4-81AA-CDB24226F6CC}"/>
              </a:ext>
            </a:extLst>
          </p:cNvPr>
          <p:cNvSpPr txBox="1"/>
          <p:nvPr/>
        </p:nvSpPr>
        <p:spPr>
          <a:xfrm>
            <a:off x="931871" y="2273984"/>
            <a:ext cx="105081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Ngày 23 tháng 12 năm 2021, có hai người Việt Nam đã xác lập kỉ lục Guinness (Ghi-nét) thế giới với màn trình diễn chồng đầu leo  100 bậc thang trong vòng  53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giây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tức là chưa tới 1 phút.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010A9-1103-480B-A61F-9D1756CF1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44" b="66701"/>
          <a:stretch/>
        </p:blipFill>
        <p:spPr>
          <a:xfrm>
            <a:off x="1121903" y="497605"/>
            <a:ext cx="1913960" cy="17599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03E488-DEB6-462B-8B7D-EA28A3798942}"/>
              </a:ext>
            </a:extLst>
          </p:cNvPr>
          <p:cNvCxnSpPr/>
          <p:nvPr/>
        </p:nvCxnSpPr>
        <p:spPr>
          <a:xfrm>
            <a:off x="4976735" y="5905996"/>
            <a:ext cx="38974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A4C3AF8-0815-4B87-B75A-9EBB3183646D}"/>
              </a:ext>
            </a:extLst>
          </p:cNvPr>
          <p:cNvSpPr txBox="1"/>
          <p:nvPr/>
        </p:nvSpPr>
        <p:spPr>
          <a:xfrm>
            <a:off x="1844998" y="5230049"/>
            <a:ext cx="10943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.?..</a:t>
            </a:r>
          </a:p>
        </p:txBody>
      </p:sp>
    </p:spTree>
    <p:extLst>
      <p:ext uri="{BB962C8B-B14F-4D97-AF65-F5344CB8AC3E}">
        <p14:creationId xmlns:p14="http://schemas.microsoft.com/office/powerpoint/2010/main" val="3418720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-11397891" y="2836198"/>
            <a:ext cx="16695605" cy="8391586"/>
            <a:chOff x="140700" y="4055372"/>
            <a:chExt cx="12257011" cy="6160649"/>
          </a:xfrm>
        </p:grpSpPr>
        <p:sp>
          <p:nvSpPr>
            <p:cNvPr id="12" name="Rounded Rectangle 14">
              <a:hlinkClick r:id="rId4"/>
              <a:extLst>
                <a:ext uri="{FF2B5EF4-FFF2-40B4-BE49-F238E27FC236}">
                  <a16:creationId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C1F67-F8EF-4A07-8169-9DD2553734EB}"/>
              </a:ext>
            </a:extLst>
          </p:cNvPr>
          <p:cNvSpPr/>
          <p:nvPr/>
        </p:nvSpPr>
        <p:spPr>
          <a:xfrm>
            <a:off x="668346" y="730110"/>
            <a:ext cx="10848652" cy="175260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2DEF7-4A53-4FAC-BFA0-84C5B8BCF110}"/>
              </a:ext>
            </a:extLst>
          </p:cNvPr>
          <p:cNvSpPr txBox="1"/>
          <p:nvPr/>
        </p:nvSpPr>
        <p:spPr>
          <a:xfrm>
            <a:off x="1384460" y="1109167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KHỈ CON LEO NÚI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09F5CD-04C2-4970-9425-4C50AFA99E8C}"/>
              </a:ext>
            </a:extLst>
          </p:cNvPr>
          <p:cNvSpPr/>
          <p:nvPr/>
        </p:nvSpPr>
        <p:spPr>
          <a:xfrm>
            <a:off x="-13614400" y="8026400"/>
            <a:ext cx="24180800" cy="68580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55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EBC947-9C91-4D2F-AE05-82C6A00FCC52}"/>
              </a:ext>
            </a:extLst>
          </p:cNvPr>
          <p:cNvSpPr/>
          <p:nvPr/>
        </p:nvSpPr>
        <p:spPr>
          <a:xfrm>
            <a:off x="344773" y="209862"/>
            <a:ext cx="11682303" cy="6445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3035863" y="572816"/>
            <a:ext cx="10508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5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Số?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 tập làm bác sĩ.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12EC0-E4CB-4EA4-81AA-CDB24226F6CC}"/>
              </a:ext>
            </a:extLst>
          </p:cNvPr>
          <p:cNvSpPr txBox="1"/>
          <p:nvPr/>
        </p:nvSpPr>
        <p:spPr>
          <a:xfrm>
            <a:off x="931871" y="2273984"/>
            <a:ext cx="10508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đếm nhịp tim đập của người thân trong 1 phút. Vậy thời gian mỗi nhịp đập của tim khoảng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.?.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giây.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B41812-7989-4B96-8D85-EBD435C3C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19" y="4330457"/>
            <a:ext cx="4504043" cy="2145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8D60EE-00ED-4BA2-964C-63040AE5DBA5}"/>
              </a:ext>
            </a:extLst>
          </p:cNvPr>
          <p:cNvSpPr txBox="1"/>
          <p:nvPr/>
        </p:nvSpPr>
        <p:spPr>
          <a:xfrm>
            <a:off x="4965281" y="3751311"/>
            <a:ext cx="68391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92AB86-468E-44D5-BDD2-EE1FE1CE7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71" y="460751"/>
            <a:ext cx="1595154" cy="156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15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EA3F3-77B9-7246-3E4B-FEE84D2654B8}"/>
              </a:ext>
            </a:extLst>
          </p:cNvPr>
          <p:cNvSpPr txBox="1"/>
          <p:nvPr/>
        </p:nvSpPr>
        <p:spPr>
          <a:xfrm>
            <a:off x="467939" y="197762"/>
            <a:ext cx="1125612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Chân thành cảm ơn quý thầy cô đã sử dụng tài liệu. Mong quý thầy cô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sử dụng tài liệu nội bộ và không chia sẻ đi các trang mạng xã hội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nhé!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Mong rằng tài liệu này sẽ giúp quý thầy cô gặt hái được nhiều thành công trong sự nghiệp trồng người.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	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Lớp 5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tới em có soạn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cả 3 bộ sách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Chân trời sáng tạo, Kết nối tri thức, Cánh diều. Rất mong được đồng hành cùng quý thầy cô tới hết năm lớp 5.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Trong quá trình soạn bài có lỗi nào mong quý thầy cô phản hồi lại Zalo giúp 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Zalo của em: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035.447.3852 (Lan Hương)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	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Link Facebook của em: (Thầy cô theo dõi và kết bạn nhé)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https://www.facebook.com/GADTLANHUONG0354473852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618B4B-D210-DFD0-942D-4CCD6350C45A}"/>
              </a:ext>
            </a:extLst>
          </p:cNvPr>
          <p:cNvGrpSpPr/>
          <p:nvPr/>
        </p:nvGrpSpPr>
        <p:grpSpPr>
          <a:xfrm>
            <a:off x="3532744" y="0"/>
            <a:ext cx="5400698" cy="2825050"/>
            <a:chOff x="4133327" y="8204395"/>
            <a:chExt cx="7210038" cy="28250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E88960-7879-501F-EEFD-3BCB72E4045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FACE61-689A-B31E-FD62-BA9C38F169F5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41565"/>
            <a:ext cx="12257010" cy="6790804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32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199024" y="4040732"/>
            <a:ext cx="12257011" cy="6160649"/>
            <a:chOff x="140700" y="4055372"/>
            <a:chExt cx="12257011" cy="6160649"/>
          </a:xfrm>
        </p:grpSpPr>
        <p:sp>
          <p:nvSpPr>
            <p:cNvPr id="12" name="Rounded Rectangle 14">
              <a:hlinkClick r:id="rId4"/>
              <a:extLst>
                <a:ext uri="{FF2B5EF4-FFF2-40B4-BE49-F238E27FC236}">
                  <a16:creationId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96844" y="4055372"/>
              <a:ext cx="1914067" cy="1551947"/>
            </a:xfrm>
            <a:prstGeom prst="rect">
              <a:avLst/>
            </a:prstGeom>
          </p:spPr>
        </p:pic>
      </p:grp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8467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8993" y="2924050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3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7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6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hlinkClick r:id="rId17" action="ppaction://hlinksldjump"/>
            <a:extLst>
              <a:ext uri="{FF2B5EF4-FFF2-40B4-BE49-F238E27FC236}">
                <a16:creationId xmlns:a16="http://schemas.microsoft.com/office/drawing/2014/main" id="{D04EBDCB-AF40-4E90-B02F-D9D032019B89}"/>
              </a:ext>
            </a:extLst>
          </p:cNvPr>
          <p:cNvSpPr/>
          <p:nvPr/>
        </p:nvSpPr>
        <p:spPr>
          <a:xfrm>
            <a:off x="10740570" y="6154057"/>
            <a:ext cx="740229" cy="414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131704-6C86-4C4D-BF71-440B40C8DC51}"/>
              </a:ext>
            </a:extLst>
          </p:cNvPr>
          <p:cNvSpPr/>
          <p:nvPr/>
        </p:nvSpPr>
        <p:spPr>
          <a:xfrm>
            <a:off x="-7690328" y="7813738"/>
            <a:ext cx="24180800" cy="68580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120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57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3D399-EAB1-4502-AADB-D3410E0D71A1}"/>
              </a:ext>
            </a:extLst>
          </p:cNvPr>
          <p:cNvSpPr txBox="1"/>
          <p:nvPr/>
        </p:nvSpPr>
        <p:spPr>
          <a:xfrm>
            <a:off x="4281053" y="1385457"/>
            <a:ext cx="605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phút = ..?.. giây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33596" y="83130"/>
            <a:ext cx="12158404" cy="6678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55371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120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C641C-994F-47E3-850B-10CB39E9A43B}"/>
              </a:ext>
            </a:extLst>
          </p:cNvPr>
          <p:cNvSpPr txBox="1"/>
          <p:nvPr/>
        </p:nvSpPr>
        <p:spPr>
          <a:xfrm>
            <a:off x="4019550" y="1474308"/>
            <a:ext cx="4668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giờ = ..?.. phút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116723" y="0"/>
            <a:ext cx="11958554" cy="6761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5 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15 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10 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3476CB-061D-4924-B7A8-B45A0BC372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66" y="803473"/>
            <a:ext cx="2625527" cy="262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35 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30 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60 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25 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CC83A-2192-4947-9284-107FB8A22C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04" y="768031"/>
            <a:ext cx="2631391" cy="263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862</TotalTime>
  <Words>971</Words>
  <Application>Microsoft Office PowerPoint</Application>
  <PresentationFormat>Widescreen</PresentationFormat>
  <Paragraphs>139</Paragraphs>
  <Slides>32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Bungee Inline</vt:lpstr>
      <vt:lpstr>Calibri</vt:lpstr>
      <vt:lpstr>Calibri Light</vt:lpstr>
      <vt:lpstr>DFPOP1-W9</vt:lpstr>
      <vt:lpstr>iCiel Crocante</vt:lpstr>
      <vt:lpstr>SVN-Hole Hearted</vt:lpstr>
      <vt:lpstr>SVN-Poky's</vt:lpstr>
      <vt:lpstr>UTM Duepuntozero</vt:lpstr>
      <vt:lpstr>UTM Edwardian</vt:lpstr>
      <vt:lpstr>UVN Banh Mi</vt:lpstr>
      <vt:lpstr>Custom Design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Hương</cp:lastModifiedBy>
  <cp:revision>4</cp:revision>
  <dcterms:created xsi:type="dcterms:W3CDTF">2022-12-19T11:38:40Z</dcterms:created>
  <dcterms:modified xsi:type="dcterms:W3CDTF">2023-11-05T13:26:04Z</dcterms:modified>
  <cp:category>9Slide.vn</cp:category>
</cp:coreProperties>
</file>