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0" r:id="rId2"/>
  </p:sldMasterIdLst>
  <p:notesMasterIdLst>
    <p:notesMasterId r:id="rId24"/>
  </p:notesMasterIdLst>
  <p:sldIdLst>
    <p:sldId id="3260" r:id="rId3"/>
    <p:sldId id="3267" r:id="rId4"/>
    <p:sldId id="3284" r:id="rId5"/>
    <p:sldId id="3273" r:id="rId6"/>
    <p:sldId id="2007577309" r:id="rId7"/>
    <p:sldId id="2007577310" r:id="rId8"/>
    <p:sldId id="2007577311" r:id="rId9"/>
    <p:sldId id="2007577312" r:id="rId10"/>
    <p:sldId id="2007577313" r:id="rId11"/>
    <p:sldId id="2007577314" r:id="rId12"/>
    <p:sldId id="2007577315" r:id="rId13"/>
    <p:sldId id="2007577316" r:id="rId14"/>
    <p:sldId id="2007577317" r:id="rId15"/>
    <p:sldId id="3312" r:id="rId16"/>
    <p:sldId id="2007577302" r:id="rId17"/>
    <p:sldId id="2007577303" r:id="rId18"/>
    <p:sldId id="2007577306" r:id="rId19"/>
    <p:sldId id="2007577318" r:id="rId20"/>
    <p:sldId id="2007577319" r:id="rId21"/>
    <p:sldId id="2647" r:id="rId22"/>
    <p:sldId id="328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70C0"/>
    <a:srgbClr val="00B0F0"/>
    <a:srgbClr val="5FE0FF"/>
    <a:srgbClr val="92D050"/>
    <a:srgbClr val="EF99C2"/>
    <a:srgbClr val="54B0D6"/>
    <a:srgbClr val="FFC000"/>
    <a:srgbClr val="E2EF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1" autoAdjust="0"/>
    <p:restoredTop sz="91667" autoAdjust="0"/>
  </p:normalViewPr>
  <p:slideViewPr>
    <p:cSldViewPr snapToGrid="0">
      <p:cViewPr varScale="1">
        <p:scale>
          <a:sx n="57" d="100"/>
          <a:sy n="57" d="100"/>
        </p:scale>
        <p:origin x="1308" y="10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D6D68-8662-41D8-ADFF-D91142A76F4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90184-A3E5-420C-AD61-9E3A67C900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9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5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A7B3A-8090-4475-B198-D53663031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99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A7B3A-8090-4475-B198-D53663031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12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2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9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05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7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CA9B9-A7C1-49F8-83E2-EAFD663A2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415385" y="805062"/>
            <a:ext cx="1751437" cy="1751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378A7-EAC7-49CF-A421-2E4D8F2A4C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37131" y="1669432"/>
            <a:ext cx="1751437" cy="17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9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3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0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4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9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3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0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34058-15BE-4923-A2BB-E06E3E78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2C6E8-26A3-4EC0-B3DB-884803CA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7EAD0-42F1-4858-A0B5-5DDD10ED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5B81E-4523-4021-B7A8-45596A112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89800" y="-604837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9EB4C-3894-4905-A815-F77BAF3AD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00" y="-173831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1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2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AE808A9-2EE6-6272-B33A-34DCACB140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A702A-1D9E-4ECA-9098-FA39B288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C17C4-3D01-42AB-BEFF-64B5944CE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076AC-7AA5-4B7F-A108-CDBDFB939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F8474-2912-49F6-B86E-C289E2ED0FB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DEE4D-1F18-4292-AB46-33D31BD5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B6A75-214B-4848-A136-85983DBD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AEE4D-86F1-498E-9121-064B7243441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89800" y="-604837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05482-351D-4937-A296-9ACB28E1A3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00" y="-173831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5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8B96295-A89A-969C-60C8-2F96611EAA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096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B38E33DF-4970-738C-B7D1-7E040E855C36}"/>
              </a:ext>
            </a:extLst>
          </p:cNvPr>
          <p:cNvSpPr txBox="1"/>
          <p:nvPr/>
        </p:nvSpPr>
        <p:spPr>
          <a:xfrm>
            <a:off x="4017131" y="3687371"/>
            <a:ext cx="4545844" cy="190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E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M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L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À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M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Đ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Ư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Ợ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N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H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Ữ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N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G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G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Ì 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?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ADC02EE-F6EC-25FD-04CD-9C5BD3860280}"/>
              </a:ext>
            </a:extLst>
          </p:cNvPr>
          <p:cNvSpPr txBox="1"/>
          <p:nvPr/>
        </p:nvSpPr>
        <p:spPr>
          <a:xfrm>
            <a:off x="3260096" y="2761739"/>
            <a:ext cx="574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72BBBAF-206A-F847-3FAF-1D32F0F7E81E}"/>
              </a:ext>
            </a:extLst>
          </p:cNvPr>
          <p:cNvSpPr/>
          <p:nvPr/>
        </p:nvSpPr>
        <p:spPr>
          <a:xfrm>
            <a:off x="5943600" y="3280182"/>
            <a:ext cx="1643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LNTH-LuoLuoNotangYuanTi 1" panose="020B0604020202020204" charset="-128"/>
                <a:ea typeface="LNTH-LuoLuoNotangYuanTi 1" panose="020B0604020202020204" charset="-128"/>
                <a:cs typeface="LNTH-LuoLuoNotangYuanTi 1" panose="020B0604020202020204" charset="-128"/>
              </a:rPr>
              <a:t>(</a:t>
            </a:r>
            <a:r>
              <a:rPr lang="en-US" sz="3200" b="1" dirty="0" err="1">
                <a:solidFill>
                  <a:srgbClr val="0070C0"/>
                </a:solidFill>
                <a:latin typeface="LNTH-LuoLuoNotangYuanTi 1" panose="020B0604020202020204" charset="-128"/>
                <a:ea typeface="LNTH-LuoLuoNotangYuanTi 1" panose="020B0604020202020204" charset="-128"/>
                <a:cs typeface="LNTH-LuoLuoNotangYuanTi 1" panose="020B0604020202020204" charset="-128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LNTH-LuoLuoNotangYuanTi 1" panose="020B0604020202020204" charset="-128"/>
                <a:ea typeface="LNTH-LuoLuoNotangYuanTi 1" panose="020B0604020202020204" charset="-128"/>
                <a:cs typeface="LNTH-LuoLuoNotangYuanTi 1" panose="020B0604020202020204" charset="-128"/>
              </a:rPr>
              <a:t> 1)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9EBA6604-8848-8A26-F84F-3884E37DD63A}"/>
              </a:ext>
            </a:extLst>
          </p:cNvPr>
          <p:cNvSpPr txBox="1"/>
          <p:nvPr/>
        </p:nvSpPr>
        <p:spPr>
          <a:xfrm>
            <a:off x="4659597" y="3376244"/>
            <a:ext cx="1751787" cy="470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13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#9Slide05 SVNClementine" panose="020F0502020204030203" pitchFamily="34" charset="0"/>
              </a:rPr>
              <a:t>Bài 33</a:t>
            </a:r>
            <a:endParaRPr kumimoji="0" lang="en-US" sz="4000" b="1" i="0" u="none" strike="noStrike" kern="0" cap="none" spc="13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881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Hộp Văn bản 12">
            <a:extLst>
              <a:ext uri="{FF2B5EF4-FFF2-40B4-BE49-F238E27FC236}">
                <a16:creationId xmlns:a16="http://schemas.microsoft.com/office/drawing/2014/main" id="{0FD5CDA4-BAF6-40F0-AFE3-52DC07255D8B}"/>
              </a:ext>
            </a:extLst>
          </p:cNvPr>
          <p:cNvSpPr txBox="1"/>
          <p:nvPr/>
        </p:nvSpPr>
        <p:spPr>
          <a:xfrm>
            <a:off x="1468004" y="521137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hồ chỉ 9 giờ.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8A7D8-542D-4C8D-B9A1-39084D7927A7}"/>
              </a:ext>
            </a:extLst>
          </p:cNvPr>
          <p:cNvGrpSpPr/>
          <p:nvPr/>
        </p:nvGrpSpPr>
        <p:grpSpPr>
          <a:xfrm>
            <a:off x="1468004" y="1651623"/>
            <a:ext cx="4282216" cy="4282216"/>
            <a:chOff x="719240" y="1651623"/>
            <a:chExt cx="4282216" cy="42822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430015-5346-438A-831F-829B21B3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0" y="1651623"/>
              <a:ext cx="4282216" cy="42822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16634F-2DF7-4C40-8046-92FAA0EE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978" y="2054948"/>
              <a:ext cx="206434" cy="1779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ACAFCA-F41A-49BC-9E7F-2ED3CEC8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18">
              <a:off x="1617626" y="3392189"/>
              <a:ext cx="1222588" cy="75062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23A5B8-0A3A-4076-AB25-CA709C4D0A07}"/>
                </a:ext>
              </a:extLst>
            </p:cNvPr>
            <p:cNvSpPr/>
            <p:nvPr/>
          </p:nvSpPr>
          <p:spPr>
            <a:xfrm>
              <a:off x="2646456" y="3571867"/>
              <a:ext cx="391272" cy="3912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F562960-6B83-4221-AC47-E848DBEB4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42" y="1669946"/>
            <a:ext cx="3997034" cy="229319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B29EDC-8CFC-4ABD-AFC2-D9818870E389}"/>
              </a:ext>
            </a:extLst>
          </p:cNvPr>
          <p:cNvSpPr/>
          <p:nvPr/>
        </p:nvSpPr>
        <p:spPr>
          <a:xfrm>
            <a:off x="6414869" y="3047225"/>
            <a:ext cx="3904397" cy="1352542"/>
          </a:xfrm>
          <a:prstGeom prst="roundRect">
            <a:avLst>
              <a:gd name="adj" fmla="val 4422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vuông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0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Hộp Văn bản 12">
            <a:extLst>
              <a:ext uri="{FF2B5EF4-FFF2-40B4-BE49-F238E27FC236}">
                <a16:creationId xmlns:a16="http://schemas.microsoft.com/office/drawing/2014/main" id="{0FD5CDA4-BAF6-40F0-AFE3-52DC07255D8B}"/>
              </a:ext>
            </a:extLst>
          </p:cNvPr>
          <p:cNvSpPr txBox="1"/>
          <p:nvPr/>
        </p:nvSpPr>
        <p:spPr>
          <a:xfrm>
            <a:off x="1468004" y="521137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</a:rPr>
              <a:t>b) </a:t>
            </a:r>
            <a:r>
              <a:rPr lang="vi-VN" sz="4000">
                <a:solidFill>
                  <a:prstClr val="black"/>
                </a:solidFill>
              </a:rPr>
              <a:t>Đồng hồ chỉ 18 giờ.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8A7D8-542D-4C8D-B9A1-39084D7927A7}"/>
              </a:ext>
            </a:extLst>
          </p:cNvPr>
          <p:cNvGrpSpPr/>
          <p:nvPr/>
        </p:nvGrpSpPr>
        <p:grpSpPr>
          <a:xfrm>
            <a:off x="1468004" y="1651623"/>
            <a:ext cx="4282216" cy="4282216"/>
            <a:chOff x="719240" y="1651623"/>
            <a:chExt cx="4282216" cy="42822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430015-5346-438A-831F-829B21B3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0" y="1651623"/>
              <a:ext cx="4282216" cy="42822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16634F-2DF7-4C40-8046-92FAA0EE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978" y="2054948"/>
              <a:ext cx="206434" cy="1779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ACAFCA-F41A-49BC-9E7F-2ED3CEC8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66613">
              <a:off x="2302877" y="4108287"/>
              <a:ext cx="1078429" cy="66211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23A5B8-0A3A-4076-AB25-CA709C4D0A07}"/>
                </a:ext>
              </a:extLst>
            </p:cNvPr>
            <p:cNvSpPr/>
            <p:nvPr/>
          </p:nvSpPr>
          <p:spPr>
            <a:xfrm>
              <a:off x="2646456" y="3571867"/>
              <a:ext cx="391272" cy="3912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F562960-6B83-4221-AC47-E848DBEB4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867" y="2620906"/>
            <a:ext cx="3997034" cy="229319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B29EDC-8CFC-4ABD-AFC2-D9818870E389}"/>
              </a:ext>
            </a:extLst>
          </p:cNvPr>
          <p:cNvSpPr/>
          <p:nvPr/>
        </p:nvSpPr>
        <p:spPr>
          <a:xfrm>
            <a:off x="6414869" y="3047225"/>
            <a:ext cx="3904397" cy="1352542"/>
          </a:xfrm>
          <a:prstGeom prst="roundRect">
            <a:avLst>
              <a:gd name="adj" fmla="val 4422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bẹt</a:t>
            </a:r>
          </a:p>
        </p:txBody>
      </p:sp>
    </p:spTree>
    <p:extLst>
      <p:ext uri="{BB962C8B-B14F-4D97-AF65-F5344CB8AC3E}">
        <p14:creationId xmlns:p14="http://schemas.microsoft.com/office/powerpoint/2010/main" val="38585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Hộp Văn bản 12">
            <a:extLst>
              <a:ext uri="{FF2B5EF4-FFF2-40B4-BE49-F238E27FC236}">
                <a16:creationId xmlns:a16="http://schemas.microsoft.com/office/drawing/2014/main" id="{0FD5CDA4-BAF6-40F0-AFE3-52DC07255D8B}"/>
              </a:ext>
            </a:extLst>
          </p:cNvPr>
          <p:cNvSpPr txBox="1"/>
          <p:nvPr/>
        </p:nvSpPr>
        <p:spPr>
          <a:xfrm>
            <a:off x="1468004" y="521137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c</a:t>
            </a:r>
            <a:r>
              <a:rPr lang="vi-VN" sz="4000">
                <a:solidFill>
                  <a:srgbClr val="FF0000"/>
                </a:solidFill>
              </a:rPr>
              <a:t>) </a:t>
            </a:r>
            <a:r>
              <a:rPr lang="vi-VN" sz="4000">
                <a:solidFill>
                  <a:sysClr val="windowText" lastClr="000000"/>
                </a:solidFill>
              </a:rPr>
              <a:t>Đồng hồ chỉ 5 giờ kém 15 phút.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8A7D8-542D-4C8D-B9A1-39084D7927A7}"/>
              </a:ext>
            </a:extLst>
          </p:cNvPr>
          <p:cNvGrpSpPr/>
          <p:nvPr/>
        </p:nvGrpSpPr>
        <p:grpSpPr>
          <a:xfrm>
            <a:off x="1468004" y="1651623"/>
            <a:ext cx="4282216" cy="4282216"/>
            <a:chOff x="719240" y="1651623"/>
            <a:chExt cx="4282216" cy="42822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430015-5346-438A-831F-829B21B3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0" y="1651623"/>
              <a:ext cx="4282216" cy="42822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16634F-2DF7-4C40-8046-92FAA0EE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06861" y="2902940"/>
              <a:ext cx="206434" cy="1779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ACAFCA-F41A-49BC-9E7F-2ED3CEC8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13773">
              <a:off x="2698553" y="3986590"/>
              <a:ext cx="1078429" cy="66211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23A5B8-0A3A-4076-AB25-CA709C4D0A07}"/>
                </a:ext>
              </a:extLst>
            </p:cNvPr>
            <p:cNvSpPr/>
            <p:nvPr/>
          </p:nvSpPr>
          <p:spPr>
            <a:xfrm>
              <a:off x="2646456" y="3571867"/>
              <a:ext cx="391272" cy="3912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F562960-6B83-4221-AC47-E848DBEB4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0116" y="3562227"/>
            <a:ext cx="3997034" cy="229319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B29EDC-8CFC-4ABD-AFC2-D9818870E389}"/>
              </a:ext>
            </a:extLst>
          </p:cNvPr>
          <p:cNvSpPr/>
          <p:nvPr/>
        </p:nvSpPr>
        <p:spPr>
          <a:xfrm>
            <a:off x="6414869" y="3047225"/>
            <a:ext cx="3904397" cy="1352542"/>
          </a:xfrm>
          <a:prstGeom prst="roundRect">
            <a:avLst>
              <a:gd name="adj" fmla="val 4422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tù</a:t>
            </a:r>
          </a:p>
        </p:txBody>
      </p:sp>
    </p:spTree>
    <p:extLst>
      <p:ext uri="{BB962C8B-B14F-4D97-AF65-F5344CB8AC3E}">
        <p14:creationId xmlns:p14="http://schemas.microsoft.com/office/powerpoint/2010/main" val="3234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Hộp Văn bản 12">
            <a:extLst>
              <a:ext uri="{FF2B5EF4-FFF2-40B4-BE49-F238E27FC236}">
                <a16:creationId xmlns:a16="http://schemas.microsoft.com/office/drawing/2014/main" id="{0FD5CDA4-BAF6-40F0-AFE3-52DC07255D8B}"/>
              </a:ext>
            </a:extLst>
          </p:cNvPr>
          <p:cNvSpPr txBox="1"/>
          <p:nvPr/>
        </p:nvSpPr>
        <p:spPr>
          <a:xfrm>
            <a:off x="1468004" y="521137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Đồng hồ chỉ 11 giờ 5 phút</a:t>
            </a:r>
            <a:r>
              <a:rPr lang="en-US" sz="400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8A7D8-542D-4C8D-B9A1-39084D7927A7}"/>
              </a:ext>
            </a:extLst>
          </p:cNvPr>
          <p:cNvGrpSpPr/>
          <p:nvPr/>
        </p:nvGrpSpPr>
        <p:grpSpPr>
          <a:xfrm>
            <a:off x="1468004" y="1651623"/>
            <a:ext cx="4282216" cy="4282216"/>
            <a:chOff x="719240" y="1651623"/>
            <a:chExt cx="4282216" cy="42822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430015-5346-438A-831F-829B21B3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0" y="1651623"/>
              <a:ext cx="4282216" cy="42822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16634F-2DF7-4C40-8046-92FAA0EE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086">
              <a:off x="3187163" y="2174667"/>
              <a:ext cx="206434" cy="1779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ACAFCA-F41A-49BC-9E7F-2ED3CEC8C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4610">
              <a:off x="2047281" y="2882001"/>
              <a:ext cx="1078429" cy="66211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23A5B8-0A3A-4076-AB25-CA709C4D0A07}"/>
                </a:ext>
              </a:extLst>
            </p:cNvPr>
            <p:cNvSpPr/>
            <p:nvPr/>
          </p:nvSpPr>
          <p:spPr>
            <a:xfrm>
              <a:off x="2646456" y="3571867"/>
              <a:ext cx="391272" cy="3912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F562960-6B83-4221-AC47-E848DBEB4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5986">
            <a:off x="855164" y="2078289"/>
            <a:ext cx="3997034" cy="229319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8B29EDC-8CFC-4ABD-AFC2-D9818870E389}"/>
              </a:ext>
            </a:extLst>
          </p:cNvPr>
          <p:cNvSpPr/>
          <p:nvPr/>
        </p:nvSpPr>
        <p:spPr>
          <a:xfrm>
            <a:off x="6414869" y="3047225"/>
            <a:ext cx="3904397" cy="1352542"/>
          </a:xfrm>
          <a:prstGeom prst="roundRect">
            <a:avLst>
              <a:gd name="adj" fmla="val 4422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nhọn</a:t>
            </a:r>
          </a:p>
        </p:txBody>
      </p:sp>
    </p:spTree>
    <p:extLst>
      <p:ext uri="{BB962C8B-B14F-4D97-AF65-F5344CB8AC3E}">
        <p14:creationId xmlns:p14="http://schemas.microsoft.com/office/powerpoint/2010/main" val="31613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3369945" y="632284"/>
            <a:ext cx="6398896" cy="2154459"/>
            <a:chOff x="581025" y="129539"/>
            <a:chExt cx="6398896" cy="2154459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2154459"/>
            </a:xfrm>
            <a:custGeom>
              <a:avLst/>
              <a:gdLst>
                <a:gd name="connsiteX0" fmla="*/ 0 w 6398896"/>
                <a:gd name="connsiteY0" fmla="*/ 442914 h 2154459"/>
                <a:gd name="connsiteX1" fmla="*/ 905163 w 6398896"/>
                <a:gd name="connsiteY1" fmla="*/ 33532 h 2154459"/>
                <a:gd name="connsiteX2" fmla="*/ 5493732 w 6398896"/>
                <a:gd name="connsiteY2" fmla="*/ 0 h 2154459"/>
                <a:gd name="connsiteX3" fmla="*/ 6398896 w 6398896"/>
                <a:gd name="connsiteY3" fmla="*/ 442914 h 2154459"/>
                <a:gd name="connsiteX4" fmla="*/ 6398896 w 6398896"/>
                <a:gd name="connsiteY4" fmla="*/ 1086451 h 2154459"/>
                <a:gd name="connsiteX5" fmla="*/ 6398896 w 6398896"/>
                <a:gd name="connsiteY5" fmla="*/ 1812142 h 2154459"/>
                <a:gd name="connsiteX6" fmla="*/ 5828801 w 6398896"/>
                <a:gd name="connsiteY6" fmla="*/ 2154459 h 2154459"/>
                <a:gd name="connsiteX7" fmla="*/ 5066288 w 6398896"/>
                <a:gd name="connsiteY7" fmla="*/ 2154459 h 2154459"/>
                <a:gd name="connsiteX8" fmla="*/ 4408950 w 6398896"/>
                <a:gd name="connsiteY8" fmla="*/ 2154459 h 2154459"/>
                <a:gd name="connsiteX9" fmla="*/ 3699025 w 6398896"/>
                <a:gd name="connsiteY9" fmla="*/ 2154459 h 2154459"/>
                <a:gd name="connsiteX10" fmla="*/ 2989099 w 6398896"/>
                <a:gd name="connsiteY10" fmla="*/ 2154459 h 2154459"/>
                <a:gd name="connsiteX11" fmla="*/ 2489522 w 6398896"/>
                <a:gd name="connsiteY11" fmla="*/ 2154459 h 2154459"/>
                <a:gd name="connsiteX12" fmla="*/ 1779597 w 6398896"/>
                <a:gd name="connsiteY12" fmla="*/ 2154459 h 2154459"/>
                <a:gd name="connsiteX13" fmla="*/ 570094 w 6398896"/>
                <a:gd name="connsiteY13" fmla="*/ 2154459 h 2154459"/>
                <a:gd name="connsiteX14" fmla="*/ 0 w 6398896"/>
                <a:gd name="connsiteY14" fmla="*/ 1812142 h 2154459"/>
                <a:gd name="connsiteX15" fmla="*/ 0 w 6398896"/>
                <a:gd name="connsiteY15" fmla="*/ 1141220 h 2154459"/>
                <a:gd name="connsiteX16" fmla="*/ 0 w 6398896"/>
                <a:gd name="connsiteY16" fmla="*/ 442914 h 215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98896" h="2154459" fill="none" extrusionOk="0">
                  <a:moveTo>
                    <a:pt x="0" y="442914"/>
                  </a:moveTo>
                  <a:cubicBezTo>
                    <a:pt x="10858" y="235895"/>
                    <a:pt x="638945" y="64072"/>
                    <a:pt x="905163" y="33532"/>
                  </a:cubicBezTo>
                  <a:cubicBezTo>
                    <a:pt x="2532696" y="80810"/>
                    <a:pt x="3526192" y="-2025"/>
                    <a:pt x="5493732" y="0"/>
                  </a:cubicBezTo>
                  <a:cubicBezTo>
                    <a:pt x="5810145" y="-32502"/>
                    <a:pt x="6384554" y="253738"/>
                    <a:pt x="6398896" y="442914"/>
                  </a:cubicBezTo>
                  <a:cubicBezTo>
                    <a:pt x="6414515" y="665427"/>
                    <a:pt x="6381306" y="832784"/>
                    <a:pt x="6398896" y="1086451"/>
                  </a:cubicBezTo>
                  <a:cubicBezTo>
                    <a:pt x="6416486" y="1340118"/>
                    <a:pt x="6398865" y="1596281"/>
                    <a:pt x="6398896" y="1812142"/>
                  </a:cubicBezTo>
                  <a:cubicBezTo>
                    <a:pt x="6404688" y="2026104"/>
                    <a:pt x="6191566" y="2191838"/>
                    <a:pt x="5828801" y="2154459"/>
                  </a:cubicBezTo>
                  <a:cubicBezTo>
                    <a:pt x="5483385" y="2175254"/>
                    <a:pt x="5277825" y="2117322"/>
                    <a:pt x="5066288" y="2154459"/>
                  </a:cubicBezTo>
                  <a:cubicBezTo>
                    <a:pt x="4854751" y="2191596"/>
                    <a:pt x="4558324" y="2181098"/>
                    <a:pt x="4408950" y="2154459"/>
                  </a:cubicBezTo>
                  <a:cubicBezTo>
                    <a:pt x="4259576" y="2127820"/>
                    <a:pt x="3882000" y="2134728"/>
                    <a:pt x="3699025" y="2154459"/>
                  </a:cubicBezTo>
                  <a:cubicBezTo>
                    <a:pt x="3516051" y="2174190"/>
                    <a:pt x="3292452" y="2164680"/>
                    <a:pt x="2989099" y="2154459"/>
                  </a:cubicBezTo>
                  <a:cubicBezTo>
                    <a:pt x="2685746" y="2144238"/>
                    <a:pt x="2675388" y="2163376"/>
                    <a:pt x="2489522" y="2154459"/>
                  </a:cubicBezTo>
                  <a:cubicBezTo>
                    <a:pt x="2303656" y="2145542"/>
                    <a:pt x="2021057" y="2125485"/>
                    <a:pt x="1779597" y="2154459"/>
                  </a:cubicBezTo>
                  <a:cubicBezTo>
                    <a:pt x="1538138" y="2183433"/>
                    <a:pt x="913803" y="2186915"/>
                    <a:pt x="570094" y="2154459"/>
                  </a:cubicBezTo>
                  <a:cubicBezTo>
                    <a:pt x="273347" y="2136459"/>
                    <a:pt x="7761" y="2000123"/>
                    <a:pt x="0" y="1812142"/>
                  </a:cubicBezTo>
                  <a:cubicBezTo>
                    <a:pt x="-18488" y="1615395"/>
                    <a:pt x="23884" y="1473116"/>
                    <a:pt x="0" y="1141220"/>
                  </a:cubicBezTo>
                  <a:cubicBezTo>
                    <a:pt x="-23884" y="809324"/>
                    <a:pt x="19600" y="790947"/>
                    <a:pt x="0" y="442914"/>
                  </a:cubicBezTo>
                  <a:close/>
                </a:path>
                <a:path w="6398896" h="2154459" stroke="0" extrusionOk="0">
                  <a:moveTo>
                    <a:pt x="0" y="442914"/>
                  </a:moveTo>
                  <a:cubicBezTo>
                    <a:pt x="54577" y="307229"/>
                    <a:pt x="566766" y="22235"/>
                    <a:pt x="905163" y="33532"/>
                  </a:cubicBezTo>
                  <a:cubicBezTo>
                    <a:pt x="2359430" y="41608"/>
                    <a:pt x="3772923" y="-29348"/>
                    <a:pt x="5493732" y="0"/>
                  </a:cubicBezTo>
                  <a:cubicBezTo>
                    <a:pt x="5779960" y="-13624"/>
                    <a:pt x="6406677" y="265698"/>
                    <a:pt x="6398896" y="442914"/>
                  </a:cubicBezTo>
                  <a:cubicBezTo>
                    <a:pt x="6379762" y="581597"/>
                    <a:pt x="6384809" y="962486"/>
                    <a:pt x="6398896" y="1127528"/>
                  </a:cubicBezTo>
                  <a:cubicBezTo>
                    <a:pt x="6412983" y="1292570"/>
                    <a:pt x="6428270" y="1596378"/>
                    <a:pt x="6398896" y="1812142"/>
                  </a:cubicBezTo>
                  <a:cubicBezTo>
                    <a:pt x="6388727" y="2006634"/>
                    <a:pt x="6157033" y="2179712"/>
                    <a:pt x="5828801" y="2154459"/>
                  </a:cubicBezTo>
                  <a:cubicBezTo>
                    <a:pt x="5475696" y="2156261"/>
                    <a:pt x="5375253" y="2158459"/>
                    <a:pt x="5066288" y="2154459"/>
                  </a:cubicBezTo>
                  <a:cubicBezTo>
                    <a:pt x="4757323" y="2150459"/>
                    <a:pt x="4655966" y="2165478"/>
                    <a:pt x="4514124" y="2154459"/>
                  </a:cubicBezTo>
                  <a:cubicBezTo>
                    <a:pt x="4372282" y="2143440"/>
                    <a:pt x="4150492" y="2167892"/>
                    <a:pt x="3804199" y="2154459"/>
                  </a:cubicBezTo>
                  <a:cubicBezTo>
                    <a:pt x="3457906" y="2141026"/>
                    <a:pt x="3292613" y="2151785"/>
                    <a:pt x="3094273" y="2154459"/>
                  </a:cubicBezTo>
                  <a:cubicBezTo>
                    <a:pt x="2895933" y="2157133"/>
                    <a:pt x="2736769" y="2169221"/>
                    <a:pt x="2436935" y="2154459"/>
                  </a:cubicBezTo>
                  <a:cubicBezTo>
                    <a:pt x="2137101" y="2139697"/>
                    <a:pt x="2058210" y="2150672"/>
                    <a:pt x="1937358" y="2154459"/>
                  </a:cubicBezTo>
                  <a:cubicBezTo>
                    <a:pt x="1816506" y="2158246"/>
                    <a:pt x="1685296" y="2160436"/>
                    <a:pt x="1437781" y="2154459"/>
                  </a:cubicBezTo>
                  <a:cubicBezTo>
                    <a:pt x="1190266" y="2148482"/>
                    <a:pt x="907716" y="2173122"/>
                    <a:pt x="570094" y="2154459"/>
                  </a:cubicBezTo>
                  <a:cubicBezTo>
                    <a:pt x="234202" y="2174435"/>
                    <a:pt x="860" y="1976272"/>
                    <a:pt x="0" y="1812142"/>
                  </a:cubicBezTo>
                  <a:cubicBezTo>
                    <a:pt x="-30998" y="1609580"/>
                    <a:pt x="-2254" y="1361906"/>
                    <a:pt x="0" y="1113836"/>
                  </a:cubicBezTo>
                  <a:cubicBezTo>
                    <a:pt x="2254" y="865766"/>
                    <a:pt x="-19196" y="687905"/>
                    <a:pt x="0" y="442914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3"/>
              <a:ext cx="5867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SVN-Poky's"/>
                  <a:ea typeface="+mn-ea"/>
                  <a:cs typeface="+mn-cs"/>
                </a:rPr>
                <a:t>Củng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SVN-Poky's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SVN-Poky's"/>
                  <a:ea typeface="+mn-ea"/>
                  <a:cs typeface="+mn-cs"/>
                </a:rPr>
                <a:t>cố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SVN-Poky'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26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FDDCD8A-86D1-85A4-B7DE-1EB4F1B98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27" y="2057702"/>
            <a:ext cx="6142614" cy="44310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0E1A9B-396C-8CB3-4B76-02F022AE870D}"/>
              </a:ext>
            </a:extLst>
          </p:cNvPr>
          <p:cNvGrpSpPr/>
          <p:nvPr/>
        </p:nvGrpSpPr>
        <p:grpSpPr>
          <a:xfrm>
            <a:off x="319759" y="234520"/>
            <a:ext cx="4535997" cy="2228567"/>
            <a:chOff x="422031" y="145808"/>
            <a:chExt cx="3493478" cy="1797786"/>
          </a:xfrm>
        </p:grpSpPr>
        <p:pic>
          <p:nvPicPr>
            <p:cNvPr id="5" name="Picture 4" descr="Shape, rectangle&#10;&#10;Description automatically generated">
              <a:extLst>
                <a:ext uri="{FF2B5EF4-FFF2-40B4-BE49-F238E27FC236}">
                  <a16:creationId xmlns:a16="http://schemas.microsoft.com/office/drawing/2014/main" id="{AFE20C99-F2B5-C9CE-E30F-9990361E2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31" y="145808"/>
              <a:ext cx="3493478" cy="17977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29E547-54F0-4539-6E30-60FCB5A90F6D}"/>
                </a:ext>
              </a:extLst>
            </p:cNvPr>
            <p:cNvSpPr txBox="1"/>
            <p:nvPr/>
          </p:nvSpPr>
          <p:spPr>
            <a:xfrm>
              <a:off x="750476" y="437663"/>
              <a:ext cx="27197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936" dirty="0" err="1"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Trò</a:t>
              </a:r>
              <a:r>
                <a:rPr lang="en-US" sz="7936" dirty="0"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US" sz="7936" dirty="0" err="1"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chơi</a:t>
              </a:r>
              <a:endParaRPr lang="en-US" sz="7936" dirty="0"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9384BE-974B-7CE5-F714-61690B16E188}"/>
              </a:ext>
            </a:extLst>
          </p:cNvPr>
          <p:cNvGrpSpPr/>
          <p:nvPr/>
        </p:nvGrpSpPr>
        <p:grpSpPr>
          <a:xfrm>
            <a:off x="319759" y="2629785"/>
            <a:ext cx="5387918" cy="1005715"/>
            <a:chOff x="33481" y="1901791"/>
            <a:chExt cx="4073366" cy="76033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9C3EA27-B228-DD9A-2BA5-6D20F5E0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481" y="1901791"/>
              <a:ext cx="3980580" cy="7603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BAF2C2-0A56-559A-E5FD-19F813554440}"/>
                </a:ext>
              </a:extLst>
            </p:cNvPr>
            <p:cNvSpPr txBox="1"/>
            <p:nvPr/>
          </p:nvSpPr>
          <p:spPr>
            <a:xfrm>
              <a:off x="33481" y="1989572"/>
              <a:ext cx="4073366" cy="5622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233" b="1" spc="132" dirty="0" err="1">
                  <a:ln/>
                  <a:solidFill>
                    <a:schemeClr val="bg1"/>
                  </a:solidFill>
                  <a:latin typeface="UTM Cookies" panose="02040603050506020204" pitchFamily="18" charset="0"/>
                </a:rPr>
                <a:t>Nhanh</a:t>
              </a:r>
              <a:r>
                <a:rPr lang="en-US" sz="4233" b="1" spc="132" dirty="0">
                  <a:ln/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233" b="1" spc="132" dirty="0" err="1">
                  <a:ln/>
                  <a:solidFill>
                    <a:schemeClr val="bg1"/>
                  </a:solidFill>
                  <a:latin typeface="UTM Cookies" panose="02040603050506020204" pitchFamily="18" charset="0"/>
                </a:rPr>
                <a:t>như</a:t>
              </a:r>
              <a:r>
                <a:rPr lang="en-US" sz="4233" b="1" spc="132" dirty="0">
                  <a:ln/>
                  <a:solidFill>
                    <a:schemeClr val="bg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233" b="1" spc="132" dirty="0" err="1">
                  <a:ln/>
                  <a:solidFill>
                    <a:schemeClr val="bg1"/>
                  </a:solidFill>
                  <a:latin typeface="UTM Cookies" panose="02040603050506020204" pitchFamily="18" charset="0"/>
                </a:rPr>
                <a:t>chớp</a:t>
              </a:r>
              <a:endParaRPr lang="en-US" sz="4233" b="1" spc="132" dirty="0">
                <a:ln/>
                <a:solidFill>
                  <a:schemeClr val="bg1"/>
                </a:solidFill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318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BDFA9-2A67-8222-D790-72E67F29C7F2}"/>
              </a:ext>
            </a:extLst>
          </p:cNvPr>
          <p:cNvSpPr txBox="1"/>
          <p:nvPr/>
        </p:nvSpPr>
        <p:spPr>
          <a:xfrm>
            <a:off x="4132392" y="352987"/>
            <a:ext cx="5013714" cy="12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802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5603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405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1207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9008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6810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4612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2413" algn="l" defTabSz="607802" rtl="0" eaLnBrk="1" latinLnBrk="0" hangingPunct="1">
              <a:defRPr sz="23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14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Luật</a:t>
            </a:r>
            <a:r>
              <a:rPr lang="en-US" sz="714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14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endParaRPr lang="en-US" sz="714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1395813" y="1390573"/>
            <a:ext cx="9216449" cy="4139370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165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3704" b="1" dirty="0">
                  <a:solidFill>
                    <a:srgbClr val="002060"/>
                  </a:solidFill>
                </a:rPr>
                <a:t> </a:t>
              </a:r>
            </a:p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1E03C48-9690-ABA1-8CC8-526857BD43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376" r="48989"/>
          <a:stretch/>
        </p:blipFill>
        <p:spPr>
          <a:xfrm>
            <a:off x="1922670" y="2398575"/>
            <a:ext cx="1570292" cy="140445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137F9AF-45BB-5805-D174-12FA4F43EACC}"/>
              </a:ext>
            </a:extLst>
          </p:cNvPr>
          <p:cNvSpPr txBox="1"/>
          <p:nvPr/>
        </p:nvSpPr>
        <p:spPr>
          <a:xfrm>
            <a:off x="3558296" y="2700845"/>
            <a:ext cx="6576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 err="1">
                <a:latin typeface="+mn-lt"/>
              </a:rPr>
              <a:t>Trả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highlight>
                  <a:srgbClr val="FFD1D1"/>
                </a:highlight>
                <a:latin typeface="+mn-lt"/>
              </a:rPr>
              <a:t>đúng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nhận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điểm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cộng</a:t>
            </a:r>
            <a:r>
              <a:rPr lang="en-US" sz="3600" dirty="0">
                <a:latin typeface="+mn-lt"/>
              </a:rPr>
              <a:t>.</a:t>
            </a:r>
          </a:p>
          <a:p>
            <a:r>
              <a:rPr lang="en-US" sz="4000" dirty="0"/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537767-5D68-BA06-45A7-20EADE8AAFBD}"/>
              </a:ext>
            </a:extLst>
          </p:cNvPr>
          <p:cNvSpPr txBox="1"/>
          <p:nvPr/>
        </p:nvSpPr>
        <p:spPr>
          <a:xfrm>
            <a:off x="2834426" y="4081077"/>
            <a:ext cx="801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 err="1">
                <a:latin typeface="+mn-lt"/>
              </a:rPr>
              <a:t>Trả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>
                <a:solidFill>
                  <a:srgbClr val="FF0000"/>
                </a:solidFill>
                <a:highlight>
                  <a:srgbClr val="FFD1D1"/>
                </a:highlight>
                <a:latin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highlight>
                  <a:srgbClr val="FFD1D1"/>
                </a:highlight>
                <a:latin typeface="+mn-lt"/>
              </a:rPr>
              <a:t>sai</a:t>
            </a:r>
            <a:r>
              <a:rPr lang="en-US" sz="3600" b="1" dirty="0">
                <a:solidFill>
                  <a:srgbClr val="FF0000"/>
                </a:solidFill>
                <a:highlight>
                  <a:srgbClr val="FFD1D1"/>
                </a:highlight>
                <a:latin typeface="+mn-lt"/>
              </a:rPr>
              <a:t> 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không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được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nhận</a:t>
            </a:r>
            <a:r>
              <a:rPr lang="en-US" sz="3600" dirty="0">
                <a:latin typeface="+mn-lt"/>
              </a:rPr>
              <a:t> </a:t>
            </a:r>
          </a:p>
          <a:p>
            <a:pPr algn="ctr"/>
            <a:r>
              <a:rPr lang="en-US" sz="3600" dirty="0" err="1">
                <a:latin typeface="+mn-lt"/>
              </a:rPr>
              <a:t>điểm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cộng</a:t>
            </a:r>
            <a:r>
              <a:rPr lang="en-US" sz="3600" dirty="0">
                <a:latin typeface="+mn-lt"/>
              </a:rPr>
              <a:t>.</a:t>
            </a:r>
            <a:endParaRPr lang="en-US" sz="36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85D35AE-B9C3-6A59-6A49-D059C1FECF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52030" y="3919894"/>
            <a:ext cx="1679500" cy="122756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D916CE-825E-0999-62F2-8368490B140C}"/>
              </a:ext>
            </a:extLst>
          </p:cNvPr>
          <p:cNvSpPr txBox="1"/>
          <p:nvPr/>
        </p:nvSpPr>
        <p:spPr>
          <a:xfrm>
            <a:off x="2846072" y="1750712"/>
            <a:ext cx="6576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 err="1">
                <a:solidFill>
                  <a:srgbClr val="00B0F0"/>
                </a:solidFill>
                <a:latin typeface="+mn-lt"/>
              </a:rPr>
              <a:t>Giơ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+mn-lt"/>
              </a:rPr>
              <a:t>tay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+mn-lt"/>
              </a:rPr>
              <a:t>trả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+mn-lt"/>
              </a:rPr>
              <a:t>lời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+mn-lt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+mn-lt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+mn-lt"/>
              </a:rPr>
              <a:t>hỏi</a:t>
            </a:r>
            <a:endParaRPr lang="en-US" sz="3600" dirty="0">
              <a:solidFill>
                <a:srgbClr val="00B0F0"/>
              </a:solidFill>
              <a:latin typeface="+mn-lt"/>
            </a:endParaRPr>
          </a:p>
          <a:p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311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1395812" y="664858"/>
            <a:ext cx="9216449" cy="5431141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165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3704" b="1" dirty="0">
                  <a:solidFill>
                    <a:srgbClr val="002060"/>
                  </a:solidFill>
                </a:rPr>
                <a:t> </a:t>
              </a:r>
            </a:p>
            <a:p>
              <a:pPr algn="just"/>
              <a:endParaRPr lang="en-US" sz="3704" b="1" dirty="0">
                <a:solidFill>
                  <a:srgbClr val="002060"/>
                </a:solidFill>
              </a:endParaRPr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  <a:p>
              <a:pPr algn="ctr"/>
              <a:endParaRPr lang="en-US" sz="370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3A27BB5-7361-8E7E-1823-73005E7C4C2D}"/>
                  </a:ext>
                </a:extLst>
              </p:cNvPr>
              <p:cNvSpPr txBox="1"/>
              <p:nvPr/>
            </p:nvSpPr>
            <p:spPr>
              <a:xfrm>
                <a:off x="2554253" y="3073485"/>
                <a:ext cx="8539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7802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5603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3405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1207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39008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46810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54612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62413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4400">
                    <a:solidFill>
                      <a:prstClr val="black"/>
                    </a:solidFill>
                  </a:rPr>
                  <a:t>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vi-VN" sz="4400">
                    <a:solidFill>
                      <a:prstClr val="black"/>
                    </a:solidFill>
                  </a:rPr>
                  <a:t> là góc </a:t>
                </a:r>
                <a:r>
                  <a:rPr lang="en-US" sz="4400">
                    <a:solidFill>
                      <a:prstClr val="black"/>
                    </a:solidFill>
                  </a:rPr>
                  <a:t>......</a:t>
                </a:r>
                <a:r>
                  <a:rPr lang="vi-VN" sz="4400">
                    <a:solidFill>
                      <a:prstClr val="black"/>
                    </a:solidFill>
                  </a:rPr>
                  <a:t>.</a:t>
                </a:r>
                <a:endParaRPr lang="en-US" sz="3439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3A27BB5-7361-8E7E-1823-73005E7C4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253" y="3073485"/>
                <a:ext cx="8539875" cy="769441"/>
              </a:xfrm>
              <a:prstGeom prst="rect">
                <a:avLst/>
              </a:prstGeom>
              <a:blipFill>
                <a:blip r:embed="rId5"/>
                <a:stretch>
                  <a:fillRect l="-2855" t="-18254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35">
            <a:extLst>
              <a:ext uri="{FF2B5EF4-FFF2-40B4-BE49-F238E27FC236}">
                <a16:creationId xmlns:a16="http://schemas.microsoft.com/office/drawing/2014/main" id="{0C405A5A-133E-F82A-1BE3-BB797935A503}"/>
              </a:ext>
            </a:extLst>
          </p:cNvPr>
          <p:cNvSpPr txBox="1"/>
          <p:nvPr/>
        </p:nvSpPr>
        <p:spPr>
          <a:xfrm>
            <a:off x="5730587" y="2919596"/>
            <a:ext cx="3305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/>
              <a:t> </a:t>
            </a:r>
            <a:r>
              <a:rPr lang="en-US" sz="5400">
                <a:solidFill>
                  <a:srgbClr val="FF0000"/>
                </a:solidFill>
              </a:rPr>
              <a:t>vuông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3" name="Picture 2" descr="100+ hình ảnh chibi cô giáo - hinhanhsieudep.net">
            <a:extLst>
              <a:ext uri="{FF2B5EF4-FFF2-40B4-BE49-F238E27FC236}">
                <a16:creationId xmlns:a16="http://schemas.microsoft.com/office/drawing/2014/main" id="{212BFFEB-92EC-A5AA-77E7-2E6B6BE4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5403" y="896333"/>
            <a:ext cx="4424785" cy="58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082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1395812" y="664858"/>
            <a:ext cx="9216449" cy="5431141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4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3A27BB5-7361-8E7E-1823-73005E7C4C2D}"/>
                  </a:ext>
                </a:extLst>
              </p:cNvPr>
              <p:cNvSpPr txBox="1"/>
              <p:nvPr/>
            </p:nvSpPr>
            <p:spPr>
              <a:xfrm>
                <a:off x="2554253" y="3073485"/>
                <a:ext cx="8539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7802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5603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3405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1207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39008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46810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54612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62413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78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  <m:r>
                          <a:rPr kumimoji="0" lang="en-US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  <m:sup>
                        <m:r>
                          <a:rPr kumimoji="0" lang="en-US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là góc 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......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  <a:endParaRPr kumimoji="0" lang="en-US" sz="3439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3A27BB5-7361-8E7E-1823-73005E7C4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253" y="3073485"/>
                <a:ext cx="8539875" cy="769441"/>
              </a:xfrm>
              <a:prstGeom prst="rect">
                <a:avLst/>
              </a:prstGeom>
              <a:blipFill>
                <a:blip r:embed="rId5"/>
                <a:stretch>
                  <a:fillRect l="-2855" t="-18254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35">
            <a:extLst>
              <a:ext uri="{FF2B5EF4-FFF2-40B4-BE49-F238E27FC236}">
                <a16:creationId xmlns:a16="http://schemas.microsoft.com/office/drawing/2014/main" id="{0C405A5A-133E-F82A-1BE3-BB797935A503}"/>
              </a:ext>
            </a:extLst>
          </p:cNvPr>
          <p:cNvSpPr txBox="1"/>
          <p:nvPr/>
        </p:nvSpPr>
        <p:spPr>
          <a:xfrm>
            <a:off x="5730587" y="2919596"/>
            <a:ext cx="3305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bẹt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100+ hình ảnh chibi cô giáo - hinhanhsieudep.net">
            <a:extLst>
              <a:ext uri="{FF2B5EF4-FFF2-40B4-BE49-F238E27FC236}">
                <a16:creationId xmlns:a16="http://schemas.microsoft.com/office/drawing/2014/main" id="{212BFFEB-92EC-A5AA-77E7-2E6B6BE4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5403" y="896333"/>
            <a:ext cx="4424785" cy="58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79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1395812" y="664858"/>
            <a:ext cx="9216449" cy="5431141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4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just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078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3A27BB5-7361-8E7E-1823-73005E7C4C2D}"/>
                  </a:ext>
                </a:extLst>
              </p:cNvPr>
              <p:cNvSpPr txBox="1"/>
              <p:nvPr/>
            </p:nvSpPr>
            <p:spPr>
              <a:xfrm>
                <a:off x="1715812" y="2396376"/>
                <a:ext cx="85398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7802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5603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3405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1207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39008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46810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54612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62413" algn="l" defTabSz="607802" rtl="0" eaLnBrk="1" latinLnBrk="0" hangingPunct="1">
                  <a:defRPr sz="239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vi-VN" sz="4400">
                    <a:solidFill>
                      <a:prstClr val="black"/>
                    </a:solidFill>
                  </a:rPr>
                  <a:t>Góc nhọn có </a:t>
                </a:r>
                <a:endParaRPr lang="en-US" sz="4400">
                  <a:solidFill>
                    <a:prstClr val="black"/>
                  </a:solidFill>
                </a:endParaRPr>
              </a:p>
              <a:p>
                <a:pPr lvl="0" algn="ctr"/>
                <a:r>
                  <a:rPr lang="vi-VN" sz="4400">
                    <a:solidFill>
                      <a:prstClr val="black"/>
                    </a:solidFill>
                  </a:rPr>
                  <a:t>số đo </a:t>
                </a:r>
                <a:r>
                  <a:rPr lang="en-US" sz="4400">
                    <a:solidFill>
                      <a:prstClr val="black"/>
                    </a:solidFill>
                  </a:rPr>
                  <a:t>................</a:t>
                </a:r>
                <a:r>
                  <a:rPr lang="vi-VN" sz="44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44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3A27BB5-7361-8E7E-1823-73005E7C4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812" y="2396376"/>
                <a:ext cx="8539875" cy="1446550"/>
              </a:xfrm>
              <a:prstGeom prst="rect">
                <a:avLst/>
              </a:prstGeom>
              <a:blipFill>
                <a:blip r:embed="rId5"/>
                <a:stretch>
                  <a:fillRect t="-9705" b="-19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35">
            <a:extLst>
              <a:ext uri="{FF2B5EF4-FFF2-40B4-BE49-F238E27FC236}">
                <a16:creationId xmlns:a16="http://schemas.microsoft.com/office/drawing/2014/main" id="{0C405A5A-133E-F82A-1BE3-BB797935A503}"/>
              </a:ext>
            </a:extLst>
          </p:cNvPr>
          <p:cNvSpPr txBox="1"/>
          <p:nvPr/>
        </p:nvSpPr>
        <p:spPr>
          <a:xfrm>
            <a:off x="4443031" y="2967335"/>
            <a:ext cx="3305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hơn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100+ hình ảnh chibi cô giáo - hinhanhsieudep.net">
            <a:extLst>
              <a:ext uri="{FF2B5EF4-FFF2-40B4-BE49-F238E27FC236}">
                <a16:creationId xmlns:a16="http://schemas.microsoft.com/office/drawing/2014/main" id="{212BFFEB-92EC-A5AA-77E7-2E6B6BE4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5403" y="896333"/>
            <a:ext cx="4424785" cy="58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73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#9Slide05 Phobia" panose="02000506000000020003" pitchFamily="2" charset="0"/>
              </a:rPr>
              <a:t>Cùng</a:t>
            </a:r>
            <a:r>
              <a:rPr lang="en-US" sz="6000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#9Slide05 Phobia" panose="02000506000000020003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#9Slide05 Phobia" panose="02000506000000020003" pitchFamily="2" charset="0"/>
              </a:rPr>
              <a:t>hát</a:t>
            </a:r>
            <a:endParaRPr lang="en-US" sz="6000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#9Slide05 Phobia" panose="02000506000000020003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F5294E-ED20-9E32-5D0F-DD5B844F6430}"/>
              </a:ext>
            </a:extLst>
          </p:cNvPr>
          <p:cNvSpPr txBox="1"/>
          <p:nvPr/>
        </p:nvSpPr>
        <p:spPr>
          <a:xfrm>
            <a:off x="-244793" y="215605"/>
            <a:ext cx="5823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Khởi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động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3981199874095049238">
            <a:hlinkClick r:id="" action="ppaction://media"/>
            <a:extLst>
              <a:ext uri="{FF2B5EF4-FFF2-40B4-BE49-F238E27FC236}">
                <a16:creationId xmlns:a16="http://schemas.microsoft.com/office/drawing/2014/main" id="{8E664CDA-92FF-FE5F-EF9E-8C9FC72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3489" y="2090009"/>
            <a:ext cx="7483892" cy="424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EA3F3-77B9-7246-3E4B-FEE84D2654B8}"/>
              </a:ext>
            </a:extLst>
          </p:cNvPr>
          <p:cNvSpPr txBox="1"/>
          <p:nvPr/>
        </p:nvSpPr>
        <p:spPr>
          <a:xfrm>
            <a:off x="467939" y="197762"/>
            <a:ext cx="1125612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Chân thành cảm ơn quý thầy cô đã sử dụng tài liệu. Mong quý thầy cô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sử dụng tài liệu nội bộ và không chia sẻ đi các trang mạng xã hội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nhé!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Mong rằng tài liệu này sẽ giúp quý thầy cô gặt hái được nhiều thành công trong sự nghiệp trồng người.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Lớp 5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tới em có soạn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cả 3 bộ sách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Chân trời sáng tạo, Kết nối tri thức, Cánh diều. Rất mong được đồng hành cùng quý thầy cô tới hết năm lớp 5.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Trong quá trình soạn bài có lỗi nào mong quý thầy cô phản hồi lại Zalo giúp 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Zalo của em: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035.447.3852 (Lan Hương)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Link Facebook của em: (Thầy cô theo dõi và kết bạn nhé)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https://www.facebook.com/GADTLANHUONG0354473852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7E1199A9-D3CB-0149-07D8-33EF8F515094}"/>
              </a:ext>
            </a:extLst>
          </p:cNvPr>
          <p:cNvGrpSpPr/>
          <p:nvPr/>
        </p:nvGrpSpPr>
        <p:grpSpPr>
          <a:xfrm>
            <a:off x="3028902" y="2890957"/>
            <a:ext cx="5599346" cy="2252668"/>
            <a:chOff x="2807676" y="2846711"/>
            <a:chExt cx="5599346" cy="2252668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B38E33DF-4970-738C-B7D1-7E040E855C36}"/>
                </a:ext>
              </a:extLst>
            </p:cNvPr>
            <p:cNvSpPr txBox="1"/>
            <p:nvPr/>
          </p:nvSpPr>
          <p:spPr>
            <a:xfrm>
              <a:off x="3861178" y="2846711"/>
              <a:ext cx="4545844" cy="225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M </a:t>
              </a: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vi-VN" sz="60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kumimoji="0" lang="en-US" sz="54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G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P </a:t>
              </a:r>
              <a:r>
                <a:rPr kumimoji="0" lang="en-US" sz="54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cs typeface="+mn-cs"/>
                </a:rPr>
                <a:t> 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vi-VN" sz="54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kumimoji="0" lang="en-US" sz="54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endParaRPr>
            </a:p>
          </p:txBody>
        </p:sp>
        <p:sp>
          <p:nvSpPr>
            <p:cNvPr id="2" name="TextBox 9">
              <a:extLst>
                <a:ext uri="{FF2B5EF4-FFF2-40B4-BE49-F238E27FC236}">
                  <a16:creationId xmlns:a16="http://schemas.microsoft.com/office/drawing/2014/main" id="{1F6DBDEB-1AA6-631F-E03B-402BA67DF849}"/>
                </a:ext>
              </a:extLst>
            </p:cNvPr>
            <p:cNvSpPr txBox="1"/>
            <p:nvPr/>
          </p:nvSpPr>
          <p:spPr>
            <a:xfrm>
              <a:off x="2807676" y="3677996"/>
              <a:ext cx="2107003" cy="59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vi-VN" sz="28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À</a:t>
              </a:r>
              <a:endParaRPr kumimoji="0" lang="en-US" sz="2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18EFFD2-70A0-D1ED-DDBA-C15AD89E38A2}"/>
              </a:ext>
            </a:extLst>
          </p:cNvPr>
          <p:cNvSpPr txBox="1"/>
          <p:nvPr/>
        </p:nvSpPr>
        <p:spPr>
          <a:xfrm>
            <a:off x="3162300" y="435928"/>
            <a:ext cx="5867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 </a:t>
            </a:r>
            <a:r>
              <a:rPr lang="en-US" sz="1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Luyện</a:t>
            </a:r>
            <a:r>
              <a:rPr lang="en-US" sz="1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 </a:t>
            </a:r>
            <a:r>
              <a:rPr lang="en-US" sz="1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tập</a:t>
            </a:r>
            <a:endParaRPr lang="en-US" sz="1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699158" y="1039484"/>
            <a:ext cx="10506398" cy="1323439"/>
            <a:chOff x="1046203" y="837761"/>
            <a:chExt cx="10506398" cy="1323439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95472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/>
                <a:t>Ở mỗi đồng hồ dưới đây, hai kim tạo thành góc bao nhiêu độ?</a:t>
              </a:r>
              <a:endParaRPr lang="en-US" sz="4000" b="1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DBD425-6B5C-41C5-BFBB-95A4666F9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8" y="2688200"/>
            <a:ext cx="10665509" cy="3117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A5FB33-632C-BD38-1292-D2B27105CA00}"/>
              </a:ext>
            </a:extLst>
          </p:cNvPr>
          <p:cNvSpPr txBox="1"/>
          <p:nvPr/>
        </p:nvSpPr>
        <p:spPr>
          <a:xfrm>
            <a:off x="11645797" y="1118510"/>
            <a:ext cx="70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DBD425-6B5C-41C5-BFBB-95A4666F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2"/>
          <a:stretch/>
        </p:blipFill>
        <p:spPr>
          <a:xfrm>
            <a:off x="1404009" y="1063593"/>
            <a:ext cx="4691991" cy="5177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E6A7-41E0-4645-B70E-EE68DAAEE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23" y="1063593"/>
            <a:ext cx="3997034" cy="2293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BAEEA99-A1EA-4AA1-AD4B-976F2DA907ED}"/>
                  </a:ext>
                </a:extLst>
              </p:cNvPr>
              <p:cNvSpPr/>
              <p:nvPr/>
            </p:nvSpPr>
            <p:spPr>
              <a:xfrm>
                <a:off x="6187014" y="2219325"/>
                <a:ext cx="4953000" cy="2419350"/>
              </a:xfrm>
              <a:prstGeom prst="roundRect">
                <a:avLst>
                  <a:gd name="adj" fmla="val 44226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rgbClr val="FF0000"/>
                    </a:solidFill>
                  </a:rPr>
                  <a:t>Hai kim tạo thành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5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5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BAEEA99-A1EA-4AA1-AD4B-976F2DA90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014" y="2219325"/>
                <a:ext cx="4953000" cy="2419350"/>
              </a:xfrm>
              <a:prstGeom prst="roundRect">
                <a:avLst>
                  <a:gd name="adj" fmla="val 44226"/>
                </a:avLst>
              </a:prstGeom>
              <a:blipFill>
                <a:blip r:embed="rId5"/>
                <a:stretch>
                  <a:fillRect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DBD425-6B5C-41C5-BFBB-95A4666F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5" t="-5625" r="37462" b="-5759"/>
          <a:stretch/>
        </p:blipFill>
        <p:spPr>
          <a:xfrm>
            <a:off x="1149983" y="710505"/>
            <a:ext cx="4600977" cy="576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E6A7-41E0-4645-B70E-EE68DAAEE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504">
            <a:off x="1033068" y="1088612"/>
            <a:ext cx="3997034" cy="2293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BAEEA99-A1EA-4AA1-AD4B-976F2DA907ED}"/>
                  </a:ext>
                </a:extLst>
              </p:cNvPr>
              <p:cNvSpPr/>
              <p:nvPr/>
            </p:nvSpPr>
            <p:spPr>
              <a:xfrm>
                <a:off x="6115903" y="2219325"/>
                <a:ext cx="5286118" cy="2419350"/>
              </a:xfrm>
              <a:prstGeom prst="roundRect">
                <a:avLst>
                  <a:gd name="adj" fmla="val 44226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kim tạo thành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120</m:t>
                        </m:r>
                      </m:e>
                      <m:sup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BAEEA99-A1EA-4AA1-AD4B-976F2DA90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903" y="2219325"/>
                <a:ext cx="5286118" cy="2419350"/>
              </a:xfrm>
              <a:prstGeom prst="roundRect">
                <a:avLst>
                  <a:gd name="adj" fmla="val 44226"/>
                </a:avLst>
              </a:prstGeom>
              <a:blipFill>
                <a:blip r:embed="rId5"/>
                <a:stretch>
                  <a:fillRect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6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DBD425-6B5C-41C5-BFBB-95A4666F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4" t="-2510" r="-2177" b="-8875"/>
          <a:stretch/>
        </p:blipFill>
        <p:spPr>
          <a:xfrm>
            <a:off x="1149983" y="710505"/>
            <a:ext cx="4600977" cy="576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8E6A7-41E0-4645-B70E-EE68DAAEE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613" y="1780650"/>
            <a:ext cx="3997034" cy="2293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BAEEA99-A1EA-4AA1-AD4B-976F2DA907ED}"/>
                  </a:ext>
                </a:extLst>
              </p:cNvPr>
              <p:cNvSpPr/>
              <p:nvPr/>
            </p:nvSpPr>
            <p:spPr>
              <a:xfrm>
                <a:off x="6115903" y="2219325"/>
                <a:ext cx="5286118" cy="2419350"/>
              </a:xfrm>
              <a:prstGeom prst="roundRect">
                <a:avLst>
                  <a:gd name="adj" fmla="val 44226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kim tạo thành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180</m:t>
                        </m:r>
                      </m:e>
                      <m:sup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BAEEA99-A1EA-4AA1-AD4B-976F2DA90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903" y="2219325"/>
                <a:ext cx="5286118" cy="2419350"/>
              </a:xfrm>
              <a:prstGeom prst="roundRect">
                <a:avLst>
                  <a:gd name="adj" fmla="val 44226"/>
                </a:avLst>
              </a:prstGeom>
              <a:blipFill>
                <a:blip r:embed="rId5"/>
                <a:stretch>
                  <a:fillRect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47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94246" y="608902"/>
            <a:ext cx="10403508" cy="769441"/>
            <a:chOff x="1149093" y="837761"/>
            <a:chExt cx="1040350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95472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Câu nào đúng, câu nào sai?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2">
                <a:extLst>
                  <a:ext uri="{FF2B5EF4-FFF2-40B4-BE49-F238E27FC236}">
                    <a16:creationId xmlns:a16="http://schemas.microsoft.com/office/drawing/2014/main" id="{0E08670A-6A98-4A61-AFE0-73511D499377}"/>
                  </a:ext>
                </a:extLst>
              </p:cNvPr>
              <p:cNvSpPr txBox="1"/>
              <p:nvPr/>
            </p:nvSpPr>
            <p:spPr>
              <a:xfrm>
                <a:off x="1283984" y="1419076"/>
                <a:ext cx="9547292" cy="4029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a) </a:t>
                </a:r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là góc vuông. </a:t>
                </a:r>
                <a:endPara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b)</a:t>
                </a:r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Góc nhọn bé hơn góc vuông. </a:t>
                </a:r>
                <a:endPara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c) </a:t>
                </a:r>
                <a:r>
                  <a:rPr kumimoji="0" lang="vi-VN" sz="44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Góc tù bé hơn góc bẹt.</a:t>
                </a:r>
                <a:endPara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d)</a:t>
                </a:r>
                <a:r>
                  <a:rPr kumimoji="0" lang="fr-FR" sz="44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Góc bẹt là góc vuông.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2">
                <a:extLst>
                  <a:ext uri="{FF2B5EF4-FFF2-40B4-BE49-F238E27FC236}">
                    <a16:creationId xmlns:a16="http://schemas.microsoft.com/office/drawing/2014/main" id="{0E08670A-6A98-4A61-AFE0-73511D499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984" y="1419076"/>
                <a:ext cx="9547292" cy="4029501"/>
              </a:xfrm>
              <a:prstGeom prst="rect">
                <a:avLst/>
              </a:prstGeom>
              <a:blipFill>
                <a:blip r:embed="rId3"/>
                <a:stretch>
                  <a:fillRect l="-2618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E68333-E8D7-4B5A-B7F3-6D4BE34BC63E}"/>
              </a:ext>
            </a:extLst>
          </p:cNvPr>
          <p:cNvSpPr/>
          <p:nvPr/>
        </p:nvSpPr>
        <p:spPr>
          <a:xfrm>
            <a:off x="7890477" y="1691516"/>
            <a:ext cx="1553467" cy="7182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B050"/>
                </a:solidFill>
              </a:rPr>
              <a:t>Đúng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350F6B-9743-4C4B-9BE1-11CDB128127B}"/>
              </a:ext>
            </a:extLst>
          </p:cNvPr>
          <p:cNvSpPr/>
          <p:nvPr/>
        </p:nvSpPr>
        <p:spPr>
          <a:xfrm>
            <a:off x="9615707" y="2639288"/>
            <a:ext cx="1553467" cy="7182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B050"/>
                </a:solidFill>
              </a:rPr>
              <a:t>Đúng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FDE755-BD74-415E-93C9-9AD07B2E8763}"/>
              </a:ext>
            </a:extLst>
          </p:cNvPr>
          <p:cNvSpPr/>
          <p:nvPr/>
        </p:nvSpPr>
        <p:spPr>
          <a:xfrm>
            <a:off x="7890477" y="3624594"/>
            <a:ext cx="1553467" cy="7182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B050"/>
                </a:solidFill>
              </a:rPr>
              <a:t>Đúng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6B9387F-2891-44D7-8BFF-E8C9DEFC4083}"/>
              </a:ext>
            </a:extLst>
          </p:cNvPr>
          <p:cNvSpPr/>
          <p:nvPr/>
        </p:nvSpPr>
        <p:spPr>
          <a:xfrm>
            <a:off x="7890476" y="4669675"/>
            <a:ext cx="1553467" cy="7182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</a:rPr>
              <a:t>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2">
                <a:extLst>
                  <a:ext uri="{FF2B5EF4-FFF2-40B4-BE49-F238E27FC236}">
                    <a16:creationId xmlns:a16="http://schemas.microsoft.com/office/drawing/2014/main" id="{34BCF6A3-169B-4BED-91A6-27957719C765}"/>
                  </a:ext>
                </a:extLst>
              </p:cNvPr>
              <p:cNvSpPr txBox="1"/>
              <p:nvPr/>
            </p:nvSpPr>
            <p:spPr>
              <a:xfrm>
                <a:off x="1960153" y="5276191"/>
                <a:ext cx="9547292" cy="99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400">
                    <a:solidFill>
                      <a:srgbClr val="7030A0"/>
                    </a:solidFill>
                  </a:rPr>
                  <a:t>G</a:t>
                </a:r>
                <a:r>
                  <a:rPr lang="vi-VN" sz="4400">
                    <a:solidFill>
                      <a:srgbClr val="7030A0"/>
                    </a:solidFill>
                  </a:rPr>
                  <a:t>óc bẹt có số đo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2">
                <a:extLst>
                  <a:ext uri="{FF2B5EF4-FFF2-40B4-BE49-F238E27FC236}">
                    <a16:creationId xmlns:a16="http://schemas.microsoft.com/office/drawing/2014/main" id="{34BCF6A3-169B-4BED-91A6-27957719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53" y="5276191"/>
                <a:ext cx="9547292" cy="998415"/>
              </a:xfrm>
              <a:prstGeom prst="rect">
                <a:avLst/>
              </a:prstGeom>
              <a:blipFill>
                <a:blip r:embed="rId4"/>
                <a:stretch>
                  <a:fillRect l="-2618" b="-29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156464" y="246056"/>
            <a:ext cx="11489333" cy="1708159"/>
            <a:chOff x="759354" y="453040"/>
            <a:chExt cx="11489333" cy="1708159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759354" y="453040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210995" y="837760"/>
              <a:ext cx="11037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Hai kim của đồng hồ trong mỗi câu sau tạo thành góc nhọn, góc vuông, góc tù hay góc bẹt? 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Hộp Văn bản 12">
            <a:extLst>
              <a:ext uri="{FF2B5EF4-FFF2-40B4-BE49-F238E27FC236}">
                <a16:creationId xmlns:a16="http://schemas.microsoft.com/office/drawing/2014/main" id="{0FD5CDA4-BAF6-40F0-AFE3-52DC07255D8B}"/>
              </a:ext>
            </a:extLst>
          </p:cNvPr>
          <p:cNvSpPr txBox="1"/>
          <p:nvPr/>
        </p:nvSpPr>
        <p:spPr>
          <a:xfrm>
            <a:off x="1506108" y="1987245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</a:rPr>
              <a:t>a) </a:t>
            </a:r>
            <a:r>
              <a:rPr lang="vi-VN" sz="4000"/>
              <a:t>Đồng hồ chỉ 9 giờ.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7123610A-CC76-4235-A694-09905A25FE93}"/>
              </a:ext>
            </a:extLst>
          </p:cNvPr>
          <p:cNvSpPr txBox="1"/>
          <p:nvPr/>
        </p:nvSpPr>
        <p:spPr>
          <a:xfrm>
            <a:off x="1506108" y="2894395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</a:rPr>
              <a:t>b) </a:t>
            </a:r>
            <a:r>
              <a:rPr lang="vi-VN" sz="4000"/>
              <a:t>Đồng hồ chỉ 18 giờ.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Hộp Văn bản 12">
            <a:extLst>
              <a:ext uri="{FF2B5EF4-FFF2-40B4-BE49-F238E27FC236}">
                <a16:creationId xmlns:a16="http://schemas.microsoft.com/office/drawing/2014/main" id="{A4AB4BEE-3266-4100-976D-98260E9F852D}"/>
              </a:ext>
            </a:extLst>
          </p:cNvPr>
          <p:cNvSpPr txBox="1"/>
          <p:nvPr/>
        </p:nvSpPr>
        <p:spPr>
          <a:xfrm>
            <a:off x="1506108" y="3880775"/>
            <a:ext cx="954729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C) </a:t>
            </a:r>
            <a:r>
              <a:rPr lang="vi-VN" sz="4000"/>
              <a:t>Đồng hồ chỉ 5 giờ kém 15 phút.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2" name="Hộp Văn bản 12">
            <a:extLst>
              <a:ext uri="{FF2B5EF4-FFF2-40B4-BE49-F238E27FC236}">
                <a16:creationId xmlns:a16="http://schemas.microsoft.com/office/drawing/2014/main" id="{DC9732AE-964C-4BF3-B928-A31047D0E62C}"/>
              </a:ext>
            </a:extLst>
          </p:cNvPr>
          <p:cNvSpPr txBox="1"/>
          <p:nvPr/>
        </p:nvSpPr>
        <p:spPr>
          <a:xfrm>
            <a:off x="1506108" y="4879446"/>
            <a:ext cx="9547292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Đồng hồ chỉ 11 giờ 5 phút</a:t>
            </a:r>
            <a:r>
              <a:rPr lang="en-US" sz="4000">
                <a:cs typeface="Arial" panose="020B0604020202020204" pitchFamily="34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教师课件PPT模板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6622</TotalTime>
  <Words>458</Words>
  <Application>Microsoft Office PowerPoint</Application>
  <PresentationFormat>Widescreen</PresentationFormat>
  <Paragraphs>104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LNTH-LuoLuoNotangYuanTi 1</vt:lpstr>
      <vt:lpstr>#9Slide05 Phobia</vt:lpstr>
      <vt:lpstr>#9Slide05 SVNClementine</vt:lpstr>
      <vt:lpstr>Arial</vt:lpstr>
      <vt:lpstr>Calibri</vt:lpstr>
      <vt:lpstr>Calibri Light</vt:lpstr>
      <vt:lpstr>Cambria Math</vt:lpstr>
      <vt:lpstr>DFPOP1-W9</vt:lpstr>
      <vt:lpstr>SVN-Poky's</vt:lpstr>
      <vt:lpstr>UTM Cookies</vt:lpstr>
      <vt:lpstr>UTM Duepuntozero</vt:lpstr>
      <vt:lpstr>Custom Design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4</cp:revision>
  <dcterms:created xsi:type="dcterms:W3CDTF">2018-04-23T05:51:46Z</dcterms:created>
  <dcterms:modified xsi:type="dcterms:W3CDTF">2023-11-05T13:25:45Z</dcterms:modified>
  <cp:category>9Slide.vn</cp:category>
</cp:coreProperties>
</file>