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9" r:id="rId3"/>
  </p:sldMasterIdLst>
  <p:notesMasterIdLst>
    <p:notesMasterId r:id="rId32"/>
  </p:notesMasterIdLst>
  <p:handoutMasterIdLst>
    <p:handoutMasterId r:id="rId33"/>
  </p:handoutMasterIdLst>
  <p:sldIdLst>
    <p:sldId id="256" r:id="rId4"/>
    <p:sldId id="280" r:id="rId5"/>
    <p:sldId id="275" r:id="rId6"/>
    <p:sldId id="276" r:id="rId7"/>
    <p:sldId id="277" r:id="rId8"/>
    <p:sldId id="278" r:id="rId9"/>
    <p:sldId id="279" r:id="rId10"/>
    <p:sldId id="257" r:id="rId11"/>
    <p:sldId id="281" r:id="rId12"/>
    <p:sldId id="282" r:id="rId13"/>
    <p:sldId id="427" r:id="rId14"/>
    <p:sldId id="428" r:id="rId15"/>
    <p:sldId id="429" r:id="rId16"/>
    <p:sldId id="430" r:id="rId17"/>
    <p:sldId id="431" r:id="rId18"/>
    <p:sldId id="432" r:id="rId19"/>
    <p:sldId id="433" r:id="rId20"/>
    <p:sldId id="440" r:id="rId21"/>
    <p:sldId id="446" r:id="rId22"/>
    <p:sldId id="441" r:id="rId23"/>
    <p:sldId id="443" r:id="rId24"/>
    <p:sldId id="444" r:id="rId25"/>
    <p:sldId id="445" r:id="rId26"/>
    <p:sldId id="447" r:id="rId27"/>
    <p:sldId id="448" r:id="rId28"/>
    <p:sldId id="449" r:id="rId29"/>
    <p:sldId id="273" r:id="rId30"/>
    <p:sldId id="2647"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5E2742"/>
    <a:srgbClr val="008080"/>
    <a:srgbClr val="B2467E"/>
    <a:srgbClr val="FF33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79167" autoAdjust="0"/>
  </p:normalViewPr>
  <p:slideViewPr>
    <p:cSldViewPr snapToGrid="0">
      <p:cViewPr varScale="1">
        <p:scale>
          <a:sx n="64" d="100"/>
          <a:sy n="64" d="100"/>
        </p:scale>
        <p:origin x="966" y="72"/>
      </p:cViewPr>
      <p:guideLst/>
    </p:cSldViewPr>
  </p:slideViewPr>
  <p:notesTextViewPr>
    <p:cViewPr>
      <p:scale>
        <a:sx n="1" d="1"/>
        <a:sy n="1" d="1"/>
      </p:scale>
      <p:origin x="0" y="0"/>
    </p:cViewPr>
  </p:notesTextViewPr>
  <p:notesViewPr>
    <p:cSldViewPr snapToGrid="0">
      <p:cViewPr varScale="1">
        <p:scale>
          <a:sx n="56" d="100"/>
          <a:sy n="56" d="100"/>
        </p:scale>
        <p:origin x="2856" y="78"/>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A740251-593A-41CE-952E-8845888DF409}" type="datetimeFigureOut">
              <a:rPr lang="en-US" smtClean="0"/>
              <a:t>11/5/2023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299D8D8-5E08-4E3D-AF90-BADEBC8ED66D}" type="slidenum">
              <a:rPr lang="en-US" smtClean="0"/>
              <a:t>‹#›</a:t>
            </a:fld>
            <a:endParaRPr lang="en-US"/>
          </a:p>
        </p:txBody>
      </p:sp>
    </p:spTree>
    <p:extLst>
      <p:ext uri="{BB962C8B-B14F-4D97-AF65-F5344CB8AC3E}">
        <p14:creationId xmlns:p14="http://schemas.microsoft.com/office/powerpoint/2010/main" val="23637355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9E87F3-5F60-4FCA-B384-6225F44F78C2}" type="datetimeFigureOut">
              <a:rPr lang="en-US" smtClean="0"/>
              <a:t>11/5/2023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99E3167-88AA-4AFF-B51B-FFE8C551E0F4}" type="slidenum">
              <a:rPr lang="en-US" smtClean="0"/>
              <a:t>‹#›</a:t>
            </a:fld>
            <a:endParaRPr lang="en-US"/>
          </a:p>
        </p:txBody>
      </p:sp>
    </p:spTree>
    <p:extLst>
      <p:ext uri="{BB962C8B-B14F-4D97-AF65-F5344CB8AC3E}">
        <p14:creationId xmlns:p14="http://schemas.microsoft.com/office/powerpoint/2010/main" val="11433881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68E795C-27D3-4404-9671-CD26A80278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776775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16740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11/5/2023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25123677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5_标题和内容">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CBB71681-F23B-DC4D-ADE2-0C76B801F176}"/>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4301" y="342899"/>
            <a:ext cx="971550" cy="971550"/>
          </a:xfrm>
          <a:prstGeom prst="rect">
            <a:avLst/>
          </a:prstGeom>
        </p:spPr>
      </p:pic>
    </p:spTree>
    <p:extLst>
      <p:ext uri="{BB962C8B-B14F-4D97-AF65-F5344CB8AC3E}">
        <p14:creationId xmlns:p14="http://schemas.microsoft.com/office/powerpoint/2010/main" val="256988685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BB9B79B-378A-4B43-ABE8-12C910C011DE}"/>
              </a:ext>
            </a:extLst>
          </p:cNvPr>
          <p:cNvPicPr>
            <a:picLocks noChangeAspect="1"/>
          </p:cNvPicPr>
          <p:nvPr userDrawn="1"/>
        </p:nvPicPr>
        <p:blipFill>
          <a:blip r:embed="rId2"/>
          <a:stretch>
            <a:fillRect/>
          </a:stretch>
        </p:blipFill>
        <p:spPr>
          <a:xfrm>
            <a:off x="-616299" y="-895350"/>
            <a:ext cx="13815206" cy="8362950"/>
          </a:xfrm>
          <a:prstGeom prst="rect">
            <a:avLst/>
          </a:prstGeom>
        </p:spPr>
      </p:pic>
    </p:spTree>
    <p:extLst>
      <p:ext uri="{BB962C8B-B14F-4D97-AF65-F5344CB8AC3E}">
        <p14:creationId xmlns:p14="http://schemas.microsoft.com/office/powerpoint/2010/main" val="207337868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1D11014-B856-42BC-BBF2-CA7B352345E6}"/>
              </a:ext>
            </a:extLst>
          </p:cNvPr>
          <p:cNvPicPr>
            <a:picLocks noChangeAspect="1"/>
          </p:cNvPicPr>
          <p:nvPr userDrawn="1"/>
        </p:nvPicPr>
        <p:blipFill>
          <a:blip r:embed="rId2"/>
          <a:stretch>
            <a:fillRect/>
          </a:stretch>
        </p:blipFill>
        <p:spPr>
          <a:xfrm>
            <a:off x="-617584" y="-647700"/>
            <a:ext cx="13493113" cy="8362950"/>
          </a:xfrm>
          <a:prstGeom prst="rect">
            <a:avLst/>
          </a:prstGeom>
        </p:spPr>
      </p:pic>
    </p:spTree>
    <p:extLst>
      <p:ext uri="{BB962C8B-B14F-4D97-AF65-F5344CB8AC3E}">
        <p14:creationId xmlns:p14="http://schemas.microsoft.com/office/powerpoint/2010/main" val="34294188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BAE2FCB-B0B6-4D13-ABA8-E15BF4E80F88}"/>
              </a:ext>
            </a:extLst>
          </p:cNvPr>
          <p:cNvPicPr>
            <a:picLocks noChangeAspect="1"/>
          </p:cNvPicPr>
          <p:nvPr userDrawn="1"/>
        </p:nvPicPr>
        <p:blipFill>
          <a:blip r:embed="rId2"/>
          <a:stretch>
            <a:fillRect/>
          </a:stretch>
        </p:blipFill>
        <p:spPr>
          <a:xfrm>
            <a:off x="-636634" y="-704850"/>
            <a:ext cx="13457284" cy="8340744"/>
          </a:xfrm>
          <a:prstGeom prst="rect">
            <a:avLst/>
          </a:prstGeom>
        </p:spPr>
      </p:pic>
    </p:spTree>
    <p:extLst>
      <p:ext uri="{BB962C8B-B14F-4D97-AF65-F5344CB8AC3E}">
        <p14:creationId xmlns:p14="http://schemas.microsoft.com/office/powerpoint/2010/main" val="17886101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78" indent="0" algn="ctr">
              <a:buNone/>
              <a:defRPr sz="2000"/>
            </a:lvl2pPr>
            <a:lvl3pPr marL="914354" indent="0" algn="ctr">
              <a:buNone/>
              <a:defRPr sz="1800"/>
            </a:lvl3pPr>
            <a:lvl4pPr marL="1371532" indent="0" algn="ctr">
              <a:buNone/>
              <a:defRPr sz="1600"/>
            </a:lvl4pPr>
            <a:lvl5pPr marL="1828709" indent="0" algn="ctr">
              <a:buNone/>
              <a:defRPr sz="1600"/>
            </a:lvl5pPr>
            <a:lvl6pPr marL="2285886" indent="0" algn="ctr">
              <a:buNone/>
              <a:defRPr sz="1600"/>
            </a:lvl6pPr>
            <a:lvl7pPr marL="2743062" indent="0" algn="ctr">
              <a:buNone/>
              <a:defRPr sz="1600"/>
            </a:lvl7pPr>
            <a:lvl8pPr marL="3200240" indent="0" algn="ctr">
              <a:buNone/>
              <a:defRPr sz="1600"/>
            </a:lvl8pPr>
            <a:lvl9pPr marL="3657418"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B6B4309-45E7-4CB5-9E00-F905C9FC902E}" type="datetimeFigureOut">
              <a:rPr lang="zh-CN" altLang="en-US" smtClean="0"/>
              <a:t>2023/11/5</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8A35BCF-9C02-4DA9-8BEF-D7AB5ED1971D}" type="slidenum">
              <a:rPr lang="zh-CN" altLang="en-US" smtClean="0"/>
              <a:t>‹#›</a:t>
            </a:fld>
            <a:endParaRPr lang="zh-CN" altLang="en-US"/>
          </a:p>
        </p:txBody>
      </p:sp>
      <p:pic>
        <p:nvPicPr>
          <p:cNvPr id="7" name="图片 6">
            <a:extLst>
              <a:ext uri="{FF2B5EF4-FFF2-40B4-BE49-F238E27FC236}">
                <a16:creationId xmlns:a16="http://schemas.microsoft.com/office/drawing/2014/main" id="{B74CE8B9-D3ED-4BA4-B587-B94AC7BA5B4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386610418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endParaRPr lang="en-US" dirty="0"/>
          </a:p>
        </p:txBody>
      </p:sp>
      <p:sp>
        <p:nvSpPr>
          <p:cNvPr id="3" name="Content Placeholder 2"/>
          <p:cNvSpPr>
            <a:spLocks noGrp="1"/>
          </p:cNvSpPr>
          <p:nvPr>
            <p:ph idx="1"/>
          </p:nvPr>
        </p:nvSpPr>
        <p:spPr>
          <a:xfrm>
            <a:off x="838200" y="1825625"/>
            <a:ext cx="10515600" cy="4351339"/>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B6B4309-45E7-4CB5-9E00-F905C9FC902E}" type="datetimeFigureOut">
              <a:rPr lang="zh-CN" altLang="en-US" smtClean="0"/>
              <a:t>2023/11/5</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8A35BCF-9C02-4DA9-8BEF-D7AB5ED1971D}" type="slidenum">
              <a:rPr lang="zh-CN" altLang="en-US" smtClean="0"/>
              <a:t>‹#›</a:t>
            </a:fld>
            <a:endParaRPr lang="zh-CN" altLang="en-US"/>
          </a:p>
        </p:txBody>
      </p:sp>
      <p:pic>
        <p:nvPicPr>
          <p:cNvPr id="8" name="图片 7">
            <a:extLst>
              <a:ext uri="{FF2B5EF4-FFF2-40B4-BE49-F238E27FC236}">
                <a16:creationId xmlns:a16="http://schemas.microsoft.com/office/drawing/2014/main" id="{B59CBA46-FDC6-46EE-8736-EE4083899393}"/>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386201799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a:prstGeom prst="rect">
            <a:avLst/>
          </a:prstGeo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1" y="4589465"/>
            <a:ext cx="10515600" cy="1500187"/>
          </a:xfrm>
          <a:prstGeom prst="rect">
            <a:avLst/>
          </a:prstGeom>
        </p:spPr>
        <p:txBody>
          <a:bodyPr/>
          <a:lstStyle>
            <a:lvl1pPr marL="0" indent="0">
              <a:buNone/>
              <a:defRPr sz="2400">
                <a:solidFill>
                  <a:schemeClr val="tx1">
                    <a:tint val="75000"/>
                  </a:schemeClr>
                </a:solidFill>
              </a:defRPr>
            </a:lvl1pPr>
            <a:lvl2pPr marL="457178" indent="0">
              <a:buNone/>
              <a:defRPr sz="2000">
                <a:solidFill>
                  <a:schemeClr val="tx1">
                    <a:tint val="75000"/>
                  </a:schemeClr>
                </a:solidFill>
              </a:defRPr>
            </a:lvl2pPr>
            <a:lvl3pPr marL="914354" indent="0">
              <a:buNone/>
              <a:defRPr sz="1800">
                <a:solidFill>
                  <a:schemeClr val="tx1">
                    <a:tint val="75000"/>
                  </a:schemeClr>
                </a:solidFill>
              </a:defRPr>
            </a:lvl3pPr>
            <a:lvl4pPr marL="1371532" indent="0">
              <a:buNone/>
              <a:defRPr sz="1600">
                <a:solidFill>
                  <a:schemeClr val="tx1">
                    <a:tint val="75000"/>
                  </a:schemeClr>
                </a:solidFill>
              </a:defRPr>
            </a:lvl4pPr>
            <a:lvl5pPr marL="1828709" indent="0">
              <a:buNone/>
              <a:defRPr sz="1600">
                <a:solidFill>
                  <a:schemeClr val="tx1">
                    <a:tint val="75000"/>
                  </a:schemeClr>
                </a:solidFill>
              </a:defRPr>
            </a:lvl5pPr>
            <a:lvl6pPr marL="2285886" indent="0">
              <a:buNone/>
              <a:defRPr sz="1600">
                <a:solidFill>
                  <a:schemeClr val="tx1">
                    <a:tint val="75000"/>
                  </a:schemeClr>
                </a:solidFill>
              </a:defRPr>
            </a:lvl6pPr>
            <a:lvl7pPr marL="2743062" indent="0">
              <a:buNone/>
              <a:defRPr sz="1600">
                <a:solidFill>
                  <a:schemeClr val="tx1">
                    <a:tint val="75000"/>
                  </a:schemeClr>
                </a:solidFill>
              </a:defRPr>
            </a:lvl7pPr>
            <a:lvl8pPr marL="3200240" indent="0">
              <a:buNone/>
              <a:defRPr sz="1600">
                <a:solidFill>
                  <a:schemeClr val="tx1">
                    <a:tint val="75000"/>
                  </a:schemeClr>
                </a:solidFill>
              </a:defRPr>
            </a:lvl8pPr>
            <a:lvl9pPr marL="3657418" indent="0">
              <a:buNone/>
              <a:defRPr sz="16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a:xfrm>
            <a:off x="838200" y="6356352"/>
            <a:ext cx="2743200" cy="365125"/>
          </a:xfrm>
          <a:prstGeom prst="rect">
            <a:avLst/>
          </a:prstGeom>
        </p:spPr>
        <p:txBody>
          <a:bodyPr/>
          <a:lstStyle/>
          <a:p>
            <a:fld id="{CB6B4309-45E7-4CB5-9E00-F905C9FC902E}" type="datetimeFigureOut">
              <a:rPr lang="zh-CN" altLang="en-US" smtClean="0"/>
              <a:t>2023/11/5</a:t>
            </a:fld>
            <a:endParaRPr lang="zh-CN" altLang="en-US"/>
          </a:p>
        </p:txBody>
      </p:sp>
      <p:sp>
        <p:nvSpPr>
          <p:cNvPr id="5" name="Footer Placeholder 4"/>
          <p:cNvSpPr>
            <a:spLocks noGrp="1"/>
          </p:cNvSpPr>
          <p:nvPr>
            <p:ph type="ftr" sz="quarter" idx="11"/>
          </p:nvPr>
        </p:nvSpPr>
        <p:spPr>
          <a:xfrm>
            <a:off x="4038600" y="6356352"/>
            <a:ext cx="4114800" cy="365125"/>
          </a:xfrm>
          <a:prstGeom prst="rect">
            <a:avLst/>
          </a:prstGeom>
        </p:spPr>
        <p:txBody>
          <a:bodyPr/>
          <a:lstStyle/>
          <a:p>
            <a:endParaRPr lang="zh-CN" altLang="en-US"/>
          </a:p>
        </p:txBody>
      </p:sp>
      <p:sp>
        <p:nvSpPr>
          <p:cNvPr id="6" name="Slide Number Placeholder 5"/>
          <p:cNvSpPr>
            <a:spLocks noGrp="1"/>
          </p:cNvSpPr>
          <p:nvPr>
            <p:ph type="sldNum" sz="quarter" idx="12"/>
          </p:nvPr>
        </p:nvSpPr>
        <p:spPr>
          <a:xfrm>
            <a:off x="8610600" y="6356352"/>
            <a:ext cx="2743200" cy="365125"/>
          </a:xfrm>
          <a:prstGeom prst="rect">
            <a:avLst/>
          </a:prstGeom>
        </p:spPr>
        <p:txBody>
          <a:bodyPr/>
          <a:lstStyle/>
          <a:p>
            <a:fld id="{08A35BCF-9C02-4DA9-8BEF-D7AB5ED1971D}" type="slidenum">
              <a:rPr lang="zh-CN" altLang="en-US" smtClean="0"/>
              <a:t>‹#›</a:t>
            </a:fld>
            <a:endParaRPr lang="zh-CN" altLang="en-US"/>
          </a:p>
        </p:txBody>
      </p:sp>
      <p:pic>
        <p:nvPicPr>
          <p:cNvPr id="8" name="图片 7">
            <a:extLst>
              <a:ext uri="{FF2B5EF4-FFF2-40B4-BE49-F238E27FC236}">
                <a16:creationId xmlns:a16="http://schemas.microsoft.com/office/drawing/2014/main" id="{673DD989-B404-47B3-8E76-A410E4DD5A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1073072490"/>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554134118"/>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26" name="图片 25">
            <a:extLst>
              <a:ext uri="{FF2B5EF4-FFF2-40B4-BE49-F238E27FC236}">
                <a16:creationId xmlns:a16="http://schemas.microsoft.com/office/drawing/2014/main" id="{14963335-6A56-4EC5-B285-CB07E485FB2A}"/>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spTree>
    <p:extLst>
      <p:ext uri="{BB962C8B-B14F-4D97-AF65-F5344CB8AC3E}">
        <p14:creationId xmlns:p14="http://schemas.microsoft.com/office/powerpoint/2010/main" val="3480260217"/>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7" name="图片 3"/>
          <p:cNvPicPr>
            <a:picLocks noChangeAspect="1"/>
          </p:cNvPicPr>
          <p:nvPr userDrawn="1"/>
        </p:nvPicPr>
        <p:blipFill rotWithShape="1">
          <a:blip r:embed="rId2">
            <a:extLst>
              <a:ext uri="{28A0092B-C50C-407E-A947-70E740481C1C}">
                <a14:useLocalDpi xmlns:a14="http://schemas.microsoft.com/office/drawing/2010/main" val="0"/>
              </a:ext>
            </a:extLst>
          </a:blip>
          <a:srcRect b="59226"/>
          <a:stretch/>
        </p:blipFill>
        <p:spPr>
          <a:xfrm>
            <a:off x="0" y="0"/>
            <a:ext cx="12192000" cy="2330245"/>
          </a:xfrm>
          <a:prstGeom prst="rect">
            <a:avLst/>
          </a:prstGeom>
        </p:spPr>
      </p:pic>
      <p:pic>
        <p:nvPicPr>
          <p:cNvPr id="8" name="图片 5"/>
          <p:cNvPicPr>
            <a:picLocks noChangeAspect="1"/>
          </p:cNvPicPr>
          <p:nvPr userDrawn="1"/>
        </p:nvPicPr>
        <p:blipFill rotWithShape="1">
          <a:blip r:embed="rId3">
            <a:extLst>
              <a:ext uri="{28A0092B-C50C-407E-A947-70E740481C1C}">
                <a14:useLocalDpi xmlns:a14="http://schemas.microsoft.com/office/drawing/2010/main" val="0"/>
              </a:ext>
            </a:extLst>
          </a:blip>
          <a:srcRect l="2222" b="59259"/>
          <a:stretch/>
        </p:blipFill>
        <p:spPr>
          <a:xfrm>
            <a:off x="0" y="955"/>
            <a:ext cx="11921067" cy="2328334"/>
          </a:xfrm>
          <a:prstGeom prst="rect">
            <a:avLst/>
          </a:prstGeom>
        </p:spPr>
      </p:pic>
    </p:spTree>
    <p:extLst>
      <p:ext uri="{BB962C8B-B14F-4D97-AF65-F5344CB8AC3E}">
        <p14:creationId xmlns:p14="http://schemas.microsoft.com/office/powerpoint/2010/main" val="3765904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14" name="图片 13">
            <a:extLst>
              <a:ext uri="{FF2B5EF4-FFF2-40B4-BE49-F238E27FC236}">
                <a16:creationId xmlns:a16="http://schemas.microsoft.com/office/drawing/2014/main" id="{8F2F06AD-CD97-481F-8E3C-FEE77B0786F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7920"/>
          </a:xfrm>
          <a:prstGeom prst="rect">
            <a:avLst/>
          </a:prstGeom>
        </p:spPr>
      </p:pic>
      <p:pic>
        <p:nvPicPr>
          <p:cNvPr id="3" name="Picture 2">
            <a:extLst>
              <a:ext uri="{FF2B5EF4-FFF2-40B4-BE49-F238E27FC236}">
                <a16:creationId xmlns:a16="http://schemas.microsoft.com/office/drawing/2014/main" id="{4E1CA9B9-A7C1-49F8-83E2-EAFD663A2865}"/>
              </a:ext>
            </a:extLst>
          </p:cNvPr>
          <p:cNvPicPr>
            <a:picLocks noChangeAspect="1"/>
          </p:cNvPicPr>
          <p:nvPr userDrawn="1"/>
        </p:nvPicPr>
        <p:blipFill>
          <a:blip r:embed="rId3"/>
          <a:stretch>
            <a:fillRect/>
          </a:stretch>
        </p:blipFill>
        <p:spPr>
          <a:xfrm>
            <a:off x="-14415385" y="805062"/>
            <a:ext cx="1751437" cy="1751437"/>
          </a:xfrm>
          <a:prstGeom prst="rect">
            <a:avLst/>
          </a:prstGeom>
        </p:spPr>
      </p:pic>
      <p:pic>
        <p:nvPicPr>
          <p:cNvPr id="4" name="Picture 3">
            <a:extLst>
              <a:ext uri="{FF2B5EF4-FFF2-40B4-BE49-F238E27FC236}">
                <a16:creationId xmlns:a16="http://schemas.microsoft.com/office/drawing/2014/main" id="{C71378A7-EAC7-49CF-A421-2E4D8F2A4C15}"/>
              </a:ext>
            </a:extLst>
          </p:cNvPr>
          <p:cNvPicPr>
            <a:picLocks noChangeAspect="1"/>
          </p:cNvPicPr>
          <p:nvPr userDrawn="1"/>
        </p:nvPicPr>
        <p:blipFill>
          <a:blip r:embed="rId3"/>
          <a:stretch>
            <a:fillRect/>
          </a:stretch>
        </p:blipFill>
        <p:spPr>
          <a:xfrm>
            <a:off x="23537131" y="1669432"/>
            <a:ext cx="1751437" cy="1751437"/>
          </a:xfrm>
          <a:prstGeom prst="rect">
            <a:avLst/>
          </a:prstGeom>
        </p:spPr>
      </p:pic>
    </p:spTree>
    <p:extLst>
      <p:ext uri="{BB962C8B-B14F-4D97-AF65-F5344CB8AC3E}">
        <p14:creationId xmlns:p14="http://schemas.microsoft.com/office/powerpoint/2010/main" val="2214829702"/>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4255257"/>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791423"/>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1523665"/>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标题和竖排文字">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0330444"/>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088384749"/>
      </p:ext>
    </p:extLst>
  </p:cSld>
  <p:clrMapOvr>
    <a:masterClrMapping/>
  </p:clrMapOvr>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32046559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438150" y="361950"/>
            <a:ext cx="11239500" cy="6153150"/>
          </a:xfrm>
          <a:prstGeom prst="rect">
            <a:avLst/>
          </a:prstGeom>
          <a:solidFill>
            <a:schemeClr val="bg1"/>
          </a:solidFill>
          <a:ln>
            <a:noFill/>
          </a:ln>
          <a:effectLst>
            <a:outerShdw blurRad="50800" dist="38100" algn="l" rotWithShape="0">
              <a:prstClr val="black">
                <a:alpha val="40000"/>
              </a:prst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图片 12"/>
          <p:cNvPicPr>
            <a:picLocks noChangeAspect="1"/>
          </p:cNvPicPr>
          <p:nvPr userDrawn="1"/>
        </p:nvPicPr>
        <p:blipFill rotWithShape="1">
          <a:blip r:embed="rId2">
            <a:extLst>
              <a:ext uri="{28A0092B-C50C-407E-A947-70E740481C1C}">
                <a14:useLocalDpi xmlns:a14="http://schemas.microsoft.com/office/drawing/2010/main" val="0"/>
              </a:ext>
            </a:extLst>
          </a:blip>
          <a:srcRect t="40148" b="21334"/>
          <a:stretch/>
        </p:blipFill>
        <p:spPr>
          <a:xfrm>
            <a:off x="0" y="3581401"/>
            <a:ext cx="12192000" cy="3276600"/>
          </a:xfrm>
          <a:prstGeom prst="rect">
            <a:avLst/>
          </a:prstGeom>
        </p:spPr>
      </p:pic>
    </p:spTree>
    <p:extLst>
      <p:ext uri="{BB962C8B-B14F-4D97-AF65-F5344CB8AC3E}">
        <p14:creationId xmlns:p14="http://schemas.microsoft.com/office/powerpoint/2010/main" val="32143719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689702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11/5/2023</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24727334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11/5/2023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23301955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11/5/2023</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18888638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621F0C55-0DB5-4665-88E8-FE4CDD6E3214}" type="datetimeFigureOut">
              <a:rPr lang="en-US" smtClean="0"/>
              <a:t>11/5/2023</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EF2C6714-2B7A-41C5-9A61-30AD412C3F74}" type="slidenum">
              <a:rPr lang="en-US" smtClean="0"/>
              <a:t>‹#›</a:t>
            </a:fld>
            <a:endParaRPr lang="en-US"/>
          </a:p>
        </p:txBody>
      </p:sp>
    </p:spTree>
    <p:extLst>
      <p:ext uri="{BB962C8B-B14F-4D97-AF65-F5344CB8AC3E}">
        <p14:creationId xmlns:p14="http://schemas.microsoft.com/office/powerpoint/2010/main" val="401538753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12" Type="http://schemas.openxmlformats.org/officeDocument/2006/relationships/theme" Target="../theme/theme3.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slideLayout" Target="../slideLayouts/slideLayout25.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856007C1-8B5C-4440-26D6-1D74698D4578}"/>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图片 2"/>
          <p:cNvPicPr>
            <a:picLocks noChangeAspect="1"/>
          </p:cNvPicPr>
          <p:nvPr userDrawn="1"/>
        </p:nvPicPr>
        <p:blipFill rotWithShape="1">
          <a:blip r:embed="rId13">
            <a:extLst>
              <a:ext uri="{28A0092B-C50C-407E-A947-70E740481C1C}">
                <a14:useLocalDpi xmlns:a14="http://schemas.microsoft.com/office/drawing/2010/main" val="0"/>
              </a:ext>
            </a:extLst>
          </a:blip>
          <a:srcRect r="16532"/>
          <a:stretch/>
        </p:blipFill>
        <p:spPr>
          <a:xfrm>
            <a:off x="0" y="0"/>
            <a:ext cx="12192000" cy="6858000"/>
          </a:xfrm>
          <a:prstGeom prst="rect">
            <a:avLst/>
          </a:prstGeom>
        </p:spPr>
      </p:pic>
      <p:pic>
        <p:nvPicPr>
          <p:cNvPr id="8" name="图片 12"/>
          <p:cNvPicPr>
            <a:picLocks noChangeAspect="1"/>
          </p:cNvPicPr>
          <p:nvPr userDrawn="1"/>
        </p:nvPicPr>
        <p:blipFill rotWithShape="1">
          <a:blip r:embed="rId14">
            <a:extLst>
              <a:ext uri="{28A0092B-C50C-407E-A947-70E740481C1C}">
                <a14:useLocalDpi xmlns:a14="http://schemas.microsoft.com/office/drawing/2010/main" val="0"/>
              </a:ext>
            </a:extLst>
          </a:blip>
          <a:srcRect t="40148" b="21334"/>
          <a:stretch/>
        </p:blipFill>
        <p:spPr>
          <a:xfrm>
            <a:off x="0" y="4656665"/>
            <a:ext cx="12192000" cy="2201335"/>
          </a:xfrm>
          <a:prstGeom prst="rect">
            <a:avLst/>
          </a:prstGeom>
        </p:spPr>
      </p:pic>
    </p:spTree>
    <p:extLst>
      <p:ext uri="{BB962C8B-B14F-4D97-AF65-F5344CB8AC3E}">
        <p14:creationId xmlns:p14="http://schemas.microsoft.com/office/powerpoint/2010/main" val="380721145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EB373E01-E0F8-F227-569A-41E3A04601F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01344282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DD524A5B-F248-49C5-1E89-AC5EA7CA0BA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602653491"/>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mc:AlternateContent xmlns:mc="http://schemas.openxmlformats.org/markup-compatibility/2006" xmlns:p14="http://schemas.microsoft.com/office/powerpoint/2010/main">
    <mc:Choice Requires="p14">
      <p:transition spd="slow" p14:dur="1200" advClick="0" advTm="0">
        <p14:prism/>
      </p:transition>
    </mc:Choice>
    <mc:Fallback xmlns="">
      <p:transition spd="slow" advClick="0" advTm="0">
        <p:fade/>
      </p:transition>
    </mc:Fallback>
  </mc:AlternateContent>
  <p:txStyles>
    <p:titleStyle>
      <a:lvl1pPr algn="l" defTabSz="91435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89" indent="-228589" algn="l" defTabSz="91435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66" indent="-228589" algn="l" defTabSz="91435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42" indent="-228589" algn="l" defTabSz="91435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20"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298"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474"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652"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829"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006" indent="-228589" algn="l" defTabSz="91435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1.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image" Target="../media/image14.png"/></Relationships>
</file>

<file path=ppt/slides/_rels/slide20.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3.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12.xml"/><Relationship Id="rId6" Type="http://schemas.openxmlformats.org/officeDocument/2006/relationships/image" Target="../media/image18.png"/><Relationship Id="rId5" Type="http://schemas.openxmlformats.org/officeDocument/2006/relationships/slide" Target="slide7.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slide" Target="slide4.xml"/><Relationship Id="rId4" Type="http://schemas.openxmlformats.org/officeDocument/2006/relationships/image" Target="../media/image17.png"/><Relationship Id="rId9" Type="http://schemas.openxmlformats.org/officeDocument/2006/relationships/image" Target="../media/image23.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audio" Target="../media/audio2.wav"/><Relationship Id="rId7" Type="http://schemas.openxmlformats.org/officeDocument/2006/relationships/image" Target="../media/image21.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slide" Target="slide4.xml"/><Relationship Id="rId4" Type="http://schemas.openxmlformats.org/officeDocument/2006/relationships/image" Target="../media/image17.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audio" Target="../media/audio2.wav"/><Relationship Id="rId7" Type="http://schemas.openxmlformats.org/officeDocument/2006/relationships/image" Target="../media/image22.png"/><Relationship Id="rId2" Type="http://schemas.openxmlformats.org/officeDocument/2006/relationships/audio" Target="../media/audio1.wav"/><Relationship Id="rId1" Type="http://schemas.openxmlformats.org/officeDocument/2006/relationships/slideLayout" Target="../slideLayouts/slideLayout13.xml"/><Relationship Id="rId6" Type="http://schemas.openxmlformats.org/officeDocument/2006/relationships/image" Target="../media/image21.png"/><Relationship Id="rId5" Type="http://schemas.openxmlformats.org/officeDocument/2006/relationships/image" Target="../media/image19.png"/><Relationship Id="rId4" Type="http://schemas.openxmlformats.org/officeDocument/2006/relationships/image" Target="../media/image17.png"/><Relationship Id="rId9" Type="http://schemas.openxmlformats.org/officeDocument/2006/relationships/slide" Target="slide4.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3.xml"/><Relationship Id="rId5" Type="http://schemas.openxmlformats.org/officeDocument/2006/relationships/image" Target="../media/image24.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2"/>
          <p:cNvPicPr>
            <a:picLocks noChangeAspect="1"/>
          </p:cNvPicPr>
          <p:nvPr/>
        </p:nvPicPr>
        <p:blipFill rotWithShape="1">
          <a:blip r:embed="rId2">
            <a:extLst>
              <a:ext uri="{28A0092B-C50C-407E-A947-70E740481C1C}">
                <a14:useLocalDpi xmlns:a14="http://schemas.microsoft.com/office/drawing/2010/main" val="0"/>
              </a:ext>
            </a:extLst>
          </a:blip>
          <a:srcRect r="16532"/>
          <a:stretch/>
        </p:blipFill>
        <p:spPr>
          <a:xfrm>
            <a:off x="2" y="0"/>
            <a:ext cx="12192000" cy="6858000"/>
          </a:xfrm>
          <a:prstGeom prst="rect">
            <a:avLst/>
          </a:prstGeom>
        </p:spPr>
      </p:pic>
      <p:pic>
        <p:nvPicPr>
          <p:cNvPr id="5" name="图片 3"/>
          <p:cNvPicPr>
            <a:picLocks noChangeAspect="1"/>
          </p:cNvPicPr>
          <p:nvPr/>
        </p:nvPicPr>
        <p:blipFill rotWithShape="1">
          <a:blip r:embed="rId3">
            <a:extLst>
              <a:ext uri="{28A0092B-C50C-407E-A947-70E740481C1C}">
                <a14:useLocalDpi xmlns:a14="http://schemas.microsoft.com/office/drawing/2010/main" val="0"/>
              </a:ext>
            </a:extLst>
          </a:blip>
          <a:srcRect b="59226"/>
          <a:stretch/>
        </p:blipFill>
        <p:spPr>
          <a:xfrm>
            <a:off x="2" y="0"/>
            <a:ext cx="12192000" cy="2330245"/>
          </a:xfrm>
          <a:prstGeom prst="rect">
            <a:avLst/>
          </a:prstGeom>
        </p:spPr>
      </p:pic>
      <p:pic>
        <p:nvPicPr>
          <p:cNvPr id="6" name="图片 4"/>
          <p:cNvPicPr>
            <a:picLocks noChangeAspect="1"/>
          </p:cNvPicPr>
          <p:nvPr/>
        </p:nvPicPr>
        <p:blipFill rotWithShape="1">
          <a:blip r:embed="rId4">
            <a:extLst>
              <a:ext uri="{28A0092B-C50C-407E-A947-70E740481C1C}">
                <a14:useLocalDpi xmlns:a14="http://schemas.microsoft.com/office/drawing/2010/main" val="0"/>
              </a:ext>
            </a:extLst>
          </a:blip>
          <a:srcRect t="40148"/>
          <a:stretch/>
        </p:blipFill>
        <p:spPr>
          <a:xfrm>
            <a:off x="2" y="3437466"/>
            <a:ext cx="12192000" cy="3420533"/>
          </a:xfrm>
          <a:prstGeom prst="rect">
            <a:avLst/>
          </a:prstGeom>
        </p:spPr>
      </p:pic>
      <p:pic>
        <p:nvPicPr>
          <p:cNvPr id="7" name="图片 5"/>
          <p:cNvPicPr>
            <a:picLocks noChangeAspect="1"/>
          </p:cNvPicPr>
          <p:nvPr/>
        </p:nvPicPr>
        <p:blipFill rotWithShape="1">
          <a:blip r:embed="rId4">
            <a:extLst>
              <a:ext uri="{28A0092B-C50C-407E-A947-70E740481C1C}">
                <a14:useLocalDpi xmlns:a14="http://schemas.microsoft.com/office/drawing/2010/main" val="0"/>
              </a:ext>
            </a:extLst>
          </a:blip>
          <a:srcRect l="2222" b="59259"/>
          <a:stretch/>
        </p:blipFill>
        <p:spPr>
          <a:xfrm>
            <a:off x="0" y="0"/>
            <a:ext cx="11921067" cy="2328334"/>
          </a:xfrm>
          <a:prstGeom prst="rect">
            <a:avLst/>
          </a:prstGeom>
        </p:spPr>
      </p:pic>
      <p:pic>
        <p:nvPicPr>
          <p:cNvPr id="8" name="图片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 y="1123950"/>
            <a:ext cx="12192000" cy="5734051"/>
          </a:xfrm>
          <a:prstGeom prst="rect">
            <a:avLst/>
          </a:prstGeom>
        </p:spPr>
      </p:pic>
      <p:sp>
        <p:nvSpPr>
          <p:cNvPr id="14" name="矩形: 圆角 16">
            <a:extLst>
              <a:ext uri="{FF2B5EF4-FFF2-40B4-BE49-F238E27FC236}">
                <a16:creationId xmlns:a16="http://schemas.microsoft.com/office/drawing/2014/main" id="{8C14046D-F732-340D-BCF3-B7773A69F385}"/>
              </a:ext>
            </a:extLst>
          </p:cNvPr>
          <p:cNvSpPr/>
          <p:nvPr/>
        </p:nvSpPr>
        <p:spPr>
          <a:xfrm>
            <a:off x="4590122" y="4321743"/>
            <a:ext cx="2628825" cy="642975"/>
          </a:xfrm>
          <a:prstGeom prst="roundRect">
            <a:avLst>
              <a:gd name="adj" fmla="val 50000"/>
            </a:avLst>
          </a:prstGeom>
          <a:solidFill>
            <a:srgbClr val="1D7C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4000">
                <a:latin typeface="#9Slide04 Goku" panose="02000503000000020004" pitchFamily="2" charset="0"/>
                <a:ea typeface="字魂131号-酷乐潮玩体" panose="00000500000000000000" pitchFamily="2" charset="-122"/>
                <a:sym typeface="Arial" panose="020B0604020202020204" pitchFamily="34" charset="0"/>
              </a:rPr>
              <a:t>Trang 113</a:t>
            </a:r>
            <a:endParaRPr lang="zh-CN" altLang="en-US" sz="4000" dirty="0">
              <a:latin typeface="#9Slide04 Goku" panose="02000503000000020004" pitchFamily="2" charset="0"/>
              <a:ea typeface="字魂131号-酷乐潮玩体" panose="00000500000000000000" pitchFamily="2" charset="-122"/>
              <a:sym typeface="Arial" panose="020B0604020202020204" pitchFamily="34" charset="0"/>
            </a:endParaRPr>
          </a:p>
        </p:txBody>
      </p:sp>
      <p:pic>
        <p:nvPicPr>
          <p:cNvPr id="2" name="Picture 1">
            <a:extLst>
              <a:ext uri="{FF2B5EF4-FFF2-40B4-BE49-F238E27FC236}">
                <a16:creationId xmlns:a16="http://schemas.microsoft.com/office/drawing/2014/main" id="{24A5F876-8F9B-49E8-8042-DAA2E007847B}"/>
              </a:ext>
            </a:extLst>
          </p:cNvPr>
          <p:cNvPicPr>
            <a:picLocks noChangeAspect="1"/>
          </p:cNvPicPr>
          <p:nvPr/>
        </p:nvPicPr>
        <p:blipFill>
          <a:blip r:embed="rId6"/>
          <a:stretch>
            <a:fillRect/>
          </a:stretch>
        </p:blipFill>
        <p:spPr>
          <a:xfrm>
            <a:off x="475001" y="2194453"/>
            <a:ext cx="11241998" cy="2469094"/>
          </a:xfrm>
          <a:prstGeom prst="rect">
            <a:avLst/>
          </a:prstGeom>
        </p:spPr>
      </p:pic>
      <p:pic>
        <p:nvPicPr>
          <p:cNvPr id="3" name="Picture 2">
            <a:extLst>
              <a:ext uri="{FF2B5EF4-FFF2-40B4-BE49-F238E27FC236}">
                <a16:creationId xmlns:a16="http://schemas.microsoft.com/office/drawing/2014/main" id="{7C2F1AF1-1E8B-4BF6-912B-47CDD5DD9A8C}"/>
              </a:ext>
            </a:extLst>
          </p:cNvPr>
          <p:cNvPicPr>
            <a:picLocks noChangeAspect="1"/>
          </p:cNvPicPr>
          <p:nvPr/>
        </p:nvPicPr>
        <p:blipFill>
          <a:blip r:embed="rId7"/>
          <a:stretch>
            <a:fillRect/>
          </a:stretch>
        </p:blipFill>
        <p:spPr>
          <a:xfrm>
            <a:off x="2665162" y="782288"/>
            <a:ext cx="7242676" cy="2213040"/>
          </a:xfrm>
          <a:prstGeom prst="rect">
            <a:avLst/>
          </a:prstGeom>
        </p:spPr>
      </p:pic>
      <p:sp>
        <p:nvSpPr>
          <p:cNvPr id="10" name="TextBox 9">
            <a:extLst>
              <a:ext uri="{FF2B5EF4-FFF2-40B4-BE49-F238E27FC236}">
                <a16:creationId xmlns:a16="http://schemas.microsoft.com/office/drawing/2014/main" id="{0803840A-D00C-A364-2DBC-81227A591D02}"/>
              </a:ext>
            </a:extLst>
          </p:cNvPr>
          <p:cNvSpPr txBox="1"/>
          <p:nvPr/>
        </p:nvSpPr>
        <p:spPr>
          <a:xfrm>
            <a:off x="10023735" y="5734050"/>
            <a:ext cx="454389" cy="369332"/>
          </a:xfrm>
          <a:prstGeom prst="rect">
            <a:avLst/>
          </a:prstGeom>
          <a:noFill/>
        </p:spPr>
        <p:txBody>
          <a:bodyPr wrap="square" rtlCol="0">
            <a:spAutoFit/>
          </a:bodyPr>
          <a:lstStyle/>
          <a:p>
            <a:r>
              <a:rPr lang="en-US"/>
              <a:t>1</a:t>
            </a:r>
          </a:p>
        </p:txBody>
      </p:sp>
    </p:spTree>
    <p:extLst>
      <p:ext uri="{BB962C8B-B14F-4D97-AF65-F5344CB8AC3E}">
        <p14:creationId xmlns:p14="http://schemas.microsoft.com/office/powerpoint/2010/main" val="3358291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58A5F1-AE06-8B09-B648-CD63AFD789AD}"/>
              </a:ext>
            </a:extLst>
          </p:cNvPr>
          <p:cNvSpPr txBox="1"/>
          <p:nvPr/>
        </p:nvSpPr>
        <p:spPr>
          <a:xfrm>
            <a:off x="12369669" y="6062957"/>
            <a:ext cx="454389" cy="369332"/>
          </a:xfrm>
          <a:prstGeom prst="rect">
            <a:avLst/>
          </a:prstGeom>
          <a:noFill/>
        </p:spPr>
        <p:txBody>
          <a:bodyPr wrap="square" rtlCol="0">
            <a:spAutoFit/>
          </a:bodyPr>
          <a:lstStyle/>
          <a:p>
            <a:r>
              <a:rPr lang="en-US"/>
              <a:t>5</a:t>
            </a:r>
          </a:p>
        </p:txBody>
      </p:sp>
      <p:grpSp>
        <p:nvGrpSpPr>
          <p:cNvPr id="4" name="Group 3"/>
          <p:cNvGrpSpPr/>
          <p:nvPr/>
        </p:nvGrpSpPr>
        <p:grpSpPr>
          <a:xfrm>
            <a:off x="1773251" y="189580"/>
            <a:ext cx="9557888" cy="596768"/>
            <a:chOff x="1045516" y="639105"/>
            <a:chExt cx="9445455" cy="1173748"/>
          </a:xfrm>
        </p:grpSpPr>
        <p:sp>
          <p:nvSpPr>
            <p:cNvPr id="2" name="Rounded Rectangle 1"/>
            <p:cNvSpPr/>
            <p:nvPr/>
          </p:nvSpPr>
          <p:spPr>
            <a:xfrm>
              <a:off x="1045516" y="639105"/>
              <a:ext cx="7725361" cy="1173748"/>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139051" y="771967"/>
              <a:ext cx="9351920" cy="90802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1.</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Đọc các đoạn thơ sau và thực hiện yêu cầu:</a:t>
              </a:r>
              <a:endParaRPr kumimoji="0" lang="en-US" sz="2400" b="1" i="0" u="none" strike="noStrike" kern="1200" cap="none" spc="0" normalizeH="0" baseline="0" noProof="0">
                <a:ln>
                  <a:noFill/>
                </a:ln>
                <a:effectLst/>
                <a:uLnTx/>
                <a:uFillTx/>
                <a:latin typeface="UTM Avo" panose="02040603050506020204" pitchFamily="18" charset="0"/>
                <a:ea typeface="+mn-ea"/>
                <a:cs typeface="Times New Roman" panose="02020603050405020304" pitchFamily="18" charset="0"/>
              </a:endParaRPr>
            </a:p>
          </p:txBody>
        </p:sp>
      </p:grpSp>
      <p:sp>
        <p:nvSpPr>
          <p:cNvPr id="35" name="TextBox 34"/>
          <p:cNvSpPr txBox="1"/>
          <p:nvPr/>
        </p:nvSpPr>
        <p:spPr>
          <a:xfrm>
            <a:off x="804309" y="957127"/>
            <a:ext cx="8815542" cy="830997"/>
          </a:xfrm>
          <a:prstGeom prst="rect">
            <a:avLst/>
          </a:prstGeom>
          <a:noFill/>
        </p:spPr>
        <p:txBody>
          <a:bodyPr wrap="square" rtlCol="0">
            <a:spAutoFit/>
          </a:bodyPr>
          <a:lstStyle/>
          <a:p>
            <a:pPr lvl="0"/>
            <a:r>
              <a:rPr lang="vi-VN" sz="2400" b="1">
                <a:solidFill>
                  <a:srgbClr val="4472C4">
                    <a:lumMod val="50000"/>
                  </a:srgbClr>
                </a:solidFill>
                <a:latin typeface="UTM Avo" panose="02040603050506020204" pitchFamily="18" charset="0"/>
                <a:cs typeface="Times New Roman" panose="02020603050405020304" pitchFamily="18" charset="0"/>
              </a:rPr>
              <a:t>a.</a:t>
            </a:r>
            <a:r>
              <a:rPr lang="en-US" sz="2400" b="1">
                <a:solidFill>
                  <a:srgbClr val="4472C4">
                    <a:lumMod val="50000"/>
                  </a:srgbClr>
                </a:solidFill>
                <a:latin typeface="UTM Avo" panose="02040603050506020204" pitchFamily="18" charset="0"/>
                <a:cs typeface="Times New Roman" panose="02020603050405020304" pitchFamily="18" charset="0"/>
              </a:rPr>
              <a:t> </a:t>
            </a:r>
            <a:r>
              <a:rPr lang="vi-VN" sz="2400" b="1">
                <a:solidFill>
                  <a:srgbClr val="4472C4">
                    <a:lumMod val="50000"/>
                  </a:srgbClr>
                </a:solidFill>
                <a:latin typeface="UTM Avo" panose="02040603050506020204" pitchFamily="18" charset="0"/>
                <a:cs typeface="Times New Roman" panose="02020603050405020304" pitchFamily="18" charset="0"/>
              </a:rPr>
              <a:t>Mỗi sự vật in đậm được tả bằng những từ ngữ nào?</a:t>
            </a:r>
          </a:p>
          <a:p>
            <a:pPr lvl="0"/>
            <a:r>
              <a:rPr lang="vi-VN" sz="2400" b="1">
                <a:solidFill>
                  <a:srgbClr val="4472C4">
                    <a:lumMod val="50000"/>
                  </a:srgbClr>
                </a:solidFill>
                <a:latin typeface="UTM Avo" panose="02040603050506020204" pitchFamily="18" charset="0"/>
                <a:cs typeface="Times New Roman" panose="02020603050405020304" pitchFamily="18" charset="0"/>
              </a:rPr>
              <a:t>b.</a:t>
            </a:r>
            <a:r>
              <a:rPr lang="en-US" sz="2400" b="1">
                <a:solidFill>
                  <a:srgbClr val="4472C4">
                    <a:lumMod val="50000"/>
                  </a:srgbClr>
                </a:solidFill>
                <a:latin typeface="UTM Avo" panose="02040603050506020204" pitchFamily="18" charset="0"/>
                <a:cs typeface="Times New Roman" panose="02020603050405020304" pitchFamily="18" charset="0"/>
              </a:rPr>
              <a:t> </a:t>
            </a:r>
            <a:r>
              <a:rPr lang="vi-VN" sz="2400" b="1">
                <a:solidFill>
                  <a:srgbClr val="4472C4">
                    <a:lumMod val="50000"/>
                  </a:srgbClr>
                </a:solidFill>
                <a:latin typeface="UTM Avo" panose="02040603050506020204" pitchFamily="18" charset="0"/>
                <a:cs typeface="Times New Roman" panose="02020603050405020304" pitchFamily="18" charset="0"/>
              </a:rPr>
              <a:t>Cách tả ấy có tác dụng gì?</a:t>
            </a:r>
            <a:endParaRPr kumimoji="0" lang="en-US" sz="24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endParaRPr>
          </a:p>
        </p:txBody>
      </p:sp>
      <p:sp>
        <p:nvSpPr>
          <p:cNvPr id="36" name="TextBox 35">
            <a:extLst>
              <a:ext uri="{FF2B5EF4-FFF2-40B4-BE49-F238E27FC236}">
                <a16:creationId xmlns:a16="http://schemas.microsoft.com/office/drawing/2014/main" id="{2C753CB7-A970-49C0-9A27-A1F071BC31EF}"/>
              </a:ext>
            </a:extLst>
          </p:cNvPr>
          <p:cNvSpPr txBox="1"/>
          <p:nvPr/>
        </p:nvSpPr>
        <p:spPr>
          <a:xfrm>
            <a:off x="6513094" y="1600197"/>
            <a:ext cx="5678906" cy="4832092"/>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Trông kìa: </a:t>
            </a:r>
            <a:r>
              <a:rPr lang="en-US" sz="2800" b="1">
                <a:latin typeface="Arial" panose="020B0604020202020204" pitchFamily="34" charset="0"/>
                <a:cs typeface="Arial" panose="020B0604020202020204" pitchFamily="34" charset="0"/>
              </a:rPr>
              <a:t>Quả thị</a:t>
            </a:r>
            <a:r>
              <a:rPr lang="en-US" sz="2800">
                <a:latin typeface="Arial" panose="020B0604020202020204" pitchFamily="34" charset="0"/>
                <a:cs typeface="Arial" panose="020B0604020202020204" pitchFamily="34" charset="0"/>
              </a:rPr>
              <a:t> vàng</a:t>
            </a:r>
          </a:p>
          <a:p>
            <a:r>
              <a:rPr lang="en-US" sz="2800">
                <a:latin typeface="Arial" panose="020B0604020202020204" pitchFamily="34" charset="0"/>
                <a:cs typeface="Arial" panose="020B0604020202020204" pitchFamily="34" charset="0"/>
              </a:rPr>
              <a:t>Dắt mùa thu vào phố </a:t>
            </a:r>
          </a:p>
          <a:p>
            <a:r>
              <a:rPr lang="en-US" sz="2800">
                <a:latin typeface="Arial" panose="020B0604020202020204" pitchFamily="34" charset="0"/>
                <a:cs typeface="Arial" panose="020B0604020202020204" pitchFamily="34" charset="0"/>
              </a:rPr>
              <a:t>Mang theo câu chuyện cổ </a:t>
            </a:r>
          </a:p>
          <a:p>
            <a:r>
              <a:rPr lang="en-US" sz="2800">
                <a:latin typeface="Arial" panose="020B0604020202020204" pitchFamily="34" charset="0"/>
                <a:cs typeface="Arial" panose="020B0604020202020204" pitchFamily="34" charset="0"/>
              </a:rPr>
              <a:t>Thị kể bằng mùi hương.</a:t>
            </a:r>
          </a:p>
          <a:p>
            <a:r>
              <a:rPr lang="en-US" sz="28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Nguyễn Hoàng Sơn</a:t>
            </a:r>
            <a:endParaRPr lang="en-US" sz="2800" i="1">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Có một mùa vũ hội</a:t>
            </a:r>
          </a:p>
          <a:p>
            <a:r>
              <a:rPr lang="en-US" sz="2800">
                <a:latin typeface="Arial" panose="020B0604020202020204" pitchFamily="34" charset="0"/>
                <a:cs typeface="Arial" panose="020B0604020202020204" pitchFamily="34" charset="0"/>
              </a:rPr>
              <a:t>Muôn loài </a:t>
            </a:r>
            <a:r>
              <a:rPr lang="en-US" sz="2800" b="1">
                <a:latin typeface="Arial" panose="020B0604020202020204" pitchFamily="34" charset="0"/>
                <a:cs typeface="Arial" panose="020B0604020202020204" pitchFamily="34" charset="0"/>
              </a:rPr>
              <a:t>chim</a:t>
            </a:r>
            <a:r>
              <a:rPr lang="en-US" sz="2800">
                <a:latin typeface="Arial" panose="020B0604020202020204" pitchFamily="34" charset="0"/>
                <a:cs typeface="Arial" panose="020B0604020202020204" pitchFamily="34" charset="0"/>
              </a:rPr>
              <a:t> hoà ca </a:t>
            </a:r>
          </a:p>
          <a:p>
            <a:r>
              <a:rPr lang="en-US" sz="2800" b="1">
                <a:latin typeface="Arial" panose="020B0604020202020204" pitchFamily="34" charset="0"/>
                <a:cs typeface="Arial" panose="020B0604020202020204" pitchFamily="34" charset="0"/>
              </a:rPr>
              <a:t>Mây</a:t>
            </a:r>
            <a:r>
              <a:rPr lang="en-US" sz="2800">
                <a:latin typeface="Arial" panose="020B0604020202020204" pitchFamily="34" charset="0"/>
                <a:cs typeface="Arial" panose="020B0604020202020204" pitchFamily="34" charset="0"/>
              </a:rPr>
              <a:t> choàng khăn cho núi</a:t>
            </a:r>
          </a:p>
          <a:p>
            <a:r>
              <a:rPr lang="en-US" sz="2800">
                <a:latin typeface="Arial" panose="020B0604020202020204" pitchFamily="34" charset="0"/>
                <a:cs typeface="Arial" panose="020B0604020202020204" pitchFamily="34" charset="0"/>
              </a:rPr>
              <a:t>Bâng khuâng bác </a:t>
            </a:r>
            <a:r>
              <a:rPr lang="en-US" sz="2800" b="1">
                <a:latin typeface="Arial" panose="020B0604020202020204" pitchFamily="34" charset="0"/>
                <a:cs typeface="Arial" panose="020B0604020202020204" pitchFamily="34" charset="0"/>
              </a:rPr>
              <a:t>lim</a:t>
            </a:r>
            <a:r>
              <a:rPr lang="en-US" sz="2800">
                <a:latin typeface="Arial" panose="020B0604020202020204" pitchFamily="34" charset="0"/>
                <a:cs typeface="Arial" panose="020B0604020202020204" pitchFamily="34" charset="0"/>
              </a:rPr>
              <a:t> già.</a:t>
            </a:r>
          </a:p>
          <a:p>
            <a:r>
              <a:rPr lang="en-US" sz="2800">
                <a:latin typeface="Arial" panose="020B0604020202020204" pitchFamily="34" charset="0"/>
                <a:cs typeface="Arial" panose="020B0604020202020204" pitchFamily="34" charset="0"/>
              </a:rPr>
              <a:t>		</a:t>
            </a:r>
            <a:r>
              <a:rPr lang="vi-VN" sz="2400" i="1">
                <a:latin typeface="Arial" panose="020B0604020202020204" pitchFamily="34" charset="0"/>
                <a:cs typeface="Arial" panose="020B0604020202020204" pitchFamily="34" charset="0"/>
              </a:rPr>
              <a:t>Lê Đăng Sơn</a:t>
            </a:r>
            <a:endParaRPr lang="en-US" sz="2800" i="1">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DD5E07D5-93F1-4E7D-8D08-4AA9D2AB73AF}"/>
              </a:ext>
            </a:extLst>
          </p:cNvPr>
          <p:cNvSpPr txBox="1"/>
          <p:nvPr/>
        </p:nvSpPr>
        <p:spPr>
          <a:xfrm>
            <a:off x="804309" y="1959120"/>
            <a:ext cx="5076727" cy="3908762"/>
          </a:xfrm>
          <a:prstGeom prst="rect">
            <a:avLst/>
          </a:prstGeom>
          <a:noFill/>
        </p:spPr>
        <p:txBody>
          <a:bodyPr wrap="square" rtlCol="0">
            <a:spAutoFit/>
          </a:bodyPr>
          <a:lstStyle/>
          <a:p>
            <a:r>
              <a:rPr lang="vi-VN" sz="2800"/>
              <a:t>Sau trận mưa đầu mùa         Trời mây sạch thêm ra</a:t>
            </a:r>
            <a:endParaRPr lang="en-US" sz="2800"/>
          </a:p>
          <a:p>
            <a:r>
              <a:rPr lang="vi-VN" sz="2800" b="1"/>
              <a:t>Hàng xoan</a:t>
            </a:r>
            <a:r>
              <a:rPr lang="vi-VN" sz="2800"/>
              <a:t> thay áo mới </a:t>
            </a:r>
            <a:endParaRPr lang="en-US" sz="2800"/>
          </a:p>
          <a:p>
            <a:r>
              <a:rPr lang="vi-VN" sz="2800"/>
              <a:t>Màu xanh, xanh nõn nà.</a:t>
            </a:r>
          </a:p>
          <a:p>
            <a:r>
              <a:rPr lang="vi-VN" sz="2800"/>
              <a:t>Những </a:t>
            </a:r>
            <a:r>
              <a:rPr lang="vi-VN" sz="2800" b="1"/>
              <a:t>chùm hoa</a:t>
            </a:r>
            <a:r>
              <a:rPr lang="vi-VN" sz="2800"/>
              <a:t> bối rối </a:t>
            </a:r>
            <a:endParaRPr lang="en-US" sz="2800"/>
          </a:p>
          <a:p>
            <a:r>
              <a:rPr lang="vi-VN" sz="2800"/>
              <a:t>Một mùi hương thơm nồng Đàn </a:t>
            </a:r>
            <a:r>
              <a:rPr lang="vi-VN" sz="2800" b="1"/>
              <a:t>chào mào</a:t>
            </a:r>
            <a:r>
              <a:rPr lang="vi-VN" sz="2800"/>
              <a:t> trẩy hội </a:t>
            </a:r>
            <a:endParaRPr lang="en-US" sz="2800"/>
          </a:p>
          <a:p>
            <a:r>
              <a:rPr lang="vi-VN" sz="2800"/>
              <a:t>Rạng ngày đã sang sông.</a:t>
            </a:r>
            <a:endParaRPr lang="en-US" sz="2800"/>
          </a:p>
          <a:p>
            <a:r>
              <a:rPr lang="en-US" sz="24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Nguyễn Thanh Toàn </a:t>
            </a:r>
          </a:p>
        </p:txBody>
      </p:sp>
    </p:spTree>
    <p:extLst>
      <p:ext uri="{BB962C8B-B14F-4D97-AF65-F5344CB8AC3E}">
        <p14:creationId xmlns:p14="http://schemas.microsoft.com/office/powerpoint/2010/main" val="14483799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wipe(left)">
                                      <p:cBhvr>
                                        <p:cTn id="14" dur="500"/>
                                        <p:tgtEl>
                                          <p:spTgt spid="35"/>
                                        </p:tgtEl>
                                      </p:cBhvr>
                                    </p:animEffect>
                                  </p:childTnLst>
                                </p:cTn>
                              </p:par>
                            </p:childTnLst>
                          </p:cTn>
                        </p:par>
                        <p:par>
                          <p:cTn id="15" fill="hold">
                            <p:stCondLst>
                              <p:cond delay="500"/>
                            </p:stCondLst>
                            <p:childTnLst>
                              <p:par>
                                <p:cTn id="16" presetID="42" presetClass="entr" presetSubtype="0" fill="hold" grpId="0"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1000"/>
                                        <p:tgtEl>
                                          <p:spTgt spid="8"/>
                                        </p:tgtEl>
                                      </p:cBhvr>
                                    </p:animEffect>
                                    <p:anim calcmode="lin" valueType="num">
                                      <p:cBhvr>
                                        <p:cTn id="19" dur="1000" fill="hold"/>
                                        <p:tgtEl>
                                          <p:spTgt spid="8"/>
                                        </p:tgtEl>
                                        <p:attrNameLst>
                                          <p:attrName>ppt_x</p:attrName>
                                        </p:attrNameLst>
                                      </p:cBhvr>
                                      <p:tavLst>
                                        <p:tav tm="0">
                                          <p:val>
                                            <p:strVal val="#ppt_x"/>
                                          </p:val>
                                        </p:tav>
                                        <p:tav tm="100000">
                                          <p:val>
                                            <p:strVal val="#ppt_x"/>
                                          </p:val>
                                        </p:tav>
                                      </p:tavLst>
                                    </p:anim>
                                    <p:anim calcmode="lin" valueType="num">
                                      <p:cBhvr>
                                        <p:cTn id="2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36"/>
                                        </p:tgtEl>
                                        <p:attrNameLst>
                                          <p:attrName>style.visibility</p:attrName>
                                        </p:attrNameLst>
                                      </p:cBhvr>
                                      <p:to>
                                        <p:strVal val="visible"/>
                                      </p:to>
                                    </p:set>
                                    <p:animEffect transition="in" filter="fade">
                                      <p:cBhvr>
                                        <p:cTn id="25" dur="1000"/>
                                        <p:tgtEl>
                                          <p:spTgt spid="36"/>
                                        </p:tgtEl>
                                      </p:cBhvr>
                                    </p:animEffect>
                                    <p:anim calcmode="lin" valueType="num">
                                      <p:cBhvr>
                                        <p:cTn id="26" dur="1000" fill="hold"/>
                                        <p:tgtEl>
                                          <p:spTgt spid="36"/>
                                        </p:tgtEl>
                                        <p:attrNameLst>
                                          <p:attrName>ppt_x</p:attrName>
                                        </p:attrNameLst>
                                      </p:cBhvr>
                                      <p:tavLst>
                                        <p:tav tm="0">
                                          <p:val>
                                            <p:strVal val="#ppt_x"/>
                                          </p:val>
                                        </p:tav>
                                        <p:tav tm="100000">
                                          <p:val>
                                            <p:strVal val="#ppt_x"/>
                                          </p:val>
                                        </p:tav>
                                      </p:tavLst>
                                    </p:anim>
                                    <p:anim calcmode="lin" valueType="num">
                                      <p:cBhvr>
                                        <p:cTn id="27"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55504BB-B7E3-4FC3-BAAE-84835ED8DA08}"/>
              </a:ext>
            </a:extLst>
          </p:cNvPr>
          <p:cNvPicPr>
            <a:picLocks noChangeAspect="1"/>
          </p:cNvPicPr>
          <p:nvPr/>
        </p:nvPicPr>
        <p:blipFill>
          <a:blip r:embed="rId2"/>
          <a:stretch>
            <a:fillRect/>
          </a:stretch>
        </p:blipFill>
        <p:spPr>
          <a:xfrm>
            <a:off x="5922819" y="782780"/>
            <a:ext cx="5787808" cy="5787808"/>
          </a:xfrm>
          <a:prstGeom prst="rect">
            <a:avLst/>
          </a:prstGeom>
        </p:spPr>
      </p:pic>
      <p:sp>
        <p:nvSpPr>
          <p:cNvPr id="5" name="TextBox 4">
            <a:extLst>
              <a:ext uri="{FF2B5EF4-FFF2-40B4-BE49-F238E27FC236}">
                <a16:creationId xmlns:a16="http://schemas.microsoft.com/office/drawing/2014/main" id="{B2252570-F0A4-4709-875E-29B05294BDCB}"/>
              </a:ext>
            </a:extLst>
          </p:cNvPr>
          <p:cNvSpPr txBox="1"/>
          <p:nvPr/>
        </p:nvSpPr>
        <p:spPr>
          <a:xfrm>
            <a:off x="775853" y="674400"/>
            <a:ext cx="5320147" cy="550920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B0F0"/>
                </a:solidFill>
                <a:effectLst/>
                <a:uLnTx/>
                <a:uFillTx/>
                <a:latin typeface="SVN-Ready" panose="02040603050506020204" pitchFamily="18" charset="0"/>
                <a:cs typeface="+mn-cs"/>
              </a:rPr>
              <a:t>Thảo luận nhóm nhỏ để trả lời câu hỏi</a:t>
            </a:r>
            <a:endParaRPr kumimoji="0" lang="en-US" sz="2000" b="0" i="0" u="none" strike="noStrike" kern="1200" cap="none" spc="0" normalizeH="0" baseline="0" noProof="0">
              <a:ln>
                <a:noFill/>
              </a:ln>
              <a:solidFill>
                <a:srgbClr val="00B0F0"/>
              </a:solidFill>
              <a:effectLst/>
              <a:uLnTx/>
              <a:uFillTx/>
              <a:latin typeface="思源黑体 CN Normal"/>
              <a:cs typeface="+mn-cs"/>
            </a:endParaRPr>
          </a:p>
        </p:txBody>
      </p:sp>
    </p:spTree>
    <p:extLst>
      <p:ext uri="{BB962C8B-B14F-4D97-AF65-F5344CB8AC3E}">
        <p14:creationId xmlns:p14="http://schemas.microsoft.com/office/powerpoint/2010/main" val="2383976070"/>
      </p:ext>
    </p:extLst>
  </p:cSld>
  <p:clrMapOvr>
    <a:masterClrMapping/>
  </p:clrMapOvr>
  <p:transition advTm="3000">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860050" y="981011"/>
            <a:ext cx="10549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a.</a:t>
            </a:r>
            <a:r>
              <a:rPr kumimoji="0" lang="en-US"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Mỗi sự vật in đậm được tả bằng những từ ngữ nào?</a:t>
            </a:r>
          </a:p>
        </p:txBody>
      </p:sp>
      <p:sp>
        <p:nvSpPr>
          <p:cNvPr id="8" name="TextBox 7">
            <a:extLst>
              <a:ext uri="{FF2B5EF4-FFF2-40B4-BE49-F238E27FC236}">
                <a16:creationId xmlns:a16="http://schemas.microsoft.com/office/drawing/2014/main" id="{DD5E07D5-93F1-4E7D-8D08-4AA9D2AB73AF}"/>
              </a:ext>
            </a:extLst>
          </p:cNvPr>
          <p:cNvSpPr txBox="1"/>
          <p:nvPr/>
        </p:nvSpPr>
        <p:spPr>
          <a:xfrm>
            <a:off x="565448" y="1641573"/>
            <a:ext cx="5076727" cy="390876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Sau trận mưa đầu mùa         Trời mây sạch thêm ra</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Hàng xoan</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thay áo mới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Màu xanh, xanh nõn nà.</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Những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chùm hoa</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bối rối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Một mùi hương thơm nồng Đàn </a:t>
            </a:r>
            <a:r>
              <a:rPr kumimoji="0" lang="vi-VN" sz="2800" b="1" i="0" u="none" strike="noStrike" kern="1200" cap="none" spc="0" normalizeH="0" baseline="0" noProof="0">
                <a:ln>
                  <a:noFill/>
                </a:ln>
                <a:solidFill>
                  <a:prstClr val="black"/>
                </a:solidFill>
                <a:effectLst/>
                <a:uLnTx/>
                <a:uFillTx/>
                <a:latin typeface="Arial" panose="020B0604020202020204" pitchFamily="34" charset="0"/>
                <a:ea typeface="+mn-ea"/>
                <a:cs typeface="+mn-cs"/>
              </a:rPr>
              <a:t>chào mào</a:t>
            </a: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 trẩy hội </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Arial" panose="020B0604020202020204" pitchFamily="34" charset="0"/>
                <a:ea typeface="+mn-ea"/>
                <a:cs typeface="+mn-cs"/>
              </a:rPr>
              <a:t>Rạng ngày đã sang sông.</a:t>
            </a:r>
            <a:endParaRPr kumimoji="0" lang="en-US" sz="28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		</a:t>
            </a:r>
            <a:r>
              <a:rPr kumimoji="0" lang="en-US" sz="2400" b="0" i="1"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rPr>
              <a:t>Nguyễn Thanh Toàn </a:t>
            </a:r>
          </a:p>
        </p:txBody>
      </p:sp>
      <p:pic>
        <p:nvPicPr>
          <p:cNvPr id="1026" name="Picture 2" descr="Dấu Mũi Tên Hình ảnh PNG | Vector Và Các Tập Tin PSD | Tải Về Miễn Phí Trên  Pngtree">
            <a:extLst>
              <a:ext uri="{FF2B5EF4-FFF2-40B4-BE49-F238E27FC236}">
                <a16:creationId xmlns:a16="http://schemas.microsoft.com/office/drawing/2014/main" id="{9AA75FFC-65FD-4398-9AAA-D8F6649DFB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flipH="1">
            <a:off x="5141655" y="2888401"/>
            <a:ext cx="1415107" cy="141510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F54668D-23A8-40A5-9B9A-6F6BEFE902B8}"/>
              </a:ext>
            </a:extLst>
          </p:cNvPr>
          <p:cNvSpPr/>
          <p:nvPr/>
        </p:nvSpPr>
        <p:spPr>
          <a:xfrm>
            <a:off x="6546034" y="1806014"/>
            <a:ext cx="4828854" cy="4274050"/>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93905B5E-2163-4EF1-9F22-8E1500B144CE}"/>
              </a:ext>
            </a:extLst>
          </p:cNvPr>
          <p:cNvSpPr txBox="1"/>
          <p:nvPr/>
        </p:nvSpPr>
        <p:spPr>
          <a:xfrm>
            <a:off x="6753068" y="1927102"/>
            <a:ext cx="4442787" cy="4031873"/>
          </a:xfrm>
          <a:prstGeom prst="rect">
            <a:avLst/>
          </a:prstGeom>
          <a:noFill/>
        </p:spPr>
        <p:txBody>
          <a:bodyPr wrap="square" rtlCol="0">
            <a:spAutoFit/>
          </a:bodyPr>
          <a:lstStyle/>
          <a:p>
            <a:pPr algn="just"/>
            <a:r>
              <a:rPr lang="vi-VN" sz="3200" b="1">
                <a:solidFill>
                  <a:srgbClr val="FF0000"/>
                </a:solidFill>
              </a:rPr>
              <a:t>Mỗi sự vật in đậm được tả bằng những từ ngữ</a:t>
            </a:r>
            <a:r>
              <a:rPr lang="en-US" sz="3200" b="1">
                <a:solidFill>
                  <a:srgbClr val="FF0000"/>
                </a:solidFill>
              </a:rPr>
              <a:t> </a:t>
            </a:r>
            <a:r>
              <a:rPr lang="en-US" sz="3200" b="1">
                <a:solidFill>
                  <a:srgbClr val="FF0000"/>
                </a:solidFill>
                <a:latin typeface="Arial" panose="020B0604020202020204" pitchFamily="34" charset="0"/>
                <a:cs typeface="Arial" panose="020B0604020202020204" pitchFamily="34" charset="0"/>
              </a:rPr>
              <a:t>là:</a:t>
            </a:r>
          </a:p>
          <a:p>
            <a:pPr algn="just"/>
            <a:r>
              <a:rPr lang="en-US" sz="3200">
                <a:solidFill>
                  <a:srgbClr val="0070C0"/>
                </a:solidFill>
                <a:latin typeface="Arial" panose="020B0604020202020204" pitchFamily="34" charset="0"/>
                <a:cs typeface="Arial" panose="020B0604020202020204" pitchFamily="34" charset="0"/>
              </a:rPr>
              <a:t>+ Hàng xoan: thay áo mới.</a:t>
            </a:r>
          </a:p>
          <a:p>
            <a:pPr algn="just"/>
            <a:r>
              <a:rPr lang="en-US" sz="3200">
                <a:solidFill>
                  <a:srgbClr val="0070C0"/>
                </a:solidFill>
                <a:latin typeface="Arial" panose="020B0604020202020204" pitchFamily="34" charset="0"/>
                <a:cs typeface="Arial" panose="020B0604020202020204" pitchFamily="34" charset="0"/>
              </a:rPr>
              <a:t>+ Chùm hoa: bối rối.</a:t>
            </a:r>
          </a:p>
          <a:p>
            <a:pPr algn="just"/>
            <a:r>
              <a:rPr lang="en-US" sz="3200">
                <a:solidFill>
                  <a:srgbClr val="0070C0"/>
                </a:solidFill>
                <a:latin typeface="Arial" panose="020B0604020202020204" pitchFamily="34" charset="0"/>
                <a:cs typeface="Arial" panose="020B0604020202020204" pitchFamily="34" charset="0"/>
              </a:rPr>
              <a:t>+ Chào mào: trẩy hội, sang sông.</a:t>
            </a:r>
          </a:p>
        </p:txBody>
      </p:sp>
      <p:sp>
        <p:nvSpPr>
          <p:cNvPr id="9" name="TextBox 8">
            <a:extLst>
              <a:ext uri="{FF2B5EF4-FFF2-40B4-BE49-F238E27FC236}">
                <a16:creationId xmlns:a16="http://schemas.microsoft.com/office/drawing/2014/main" id="{5BDFDCB5-CA67-45D5-8842-72FF01297893}"/>
              </a:ext>
            </a:extLst>
          </p:cNvPr>
          <p:cNvSpPr txBox="1"/>
          <p:nvPr/>
        </p:nvSpPr>
        <p:spPr>
          <a:xfrm>
            <a:off x="4218373" y="42624"/>
            <a:ext cx="2847604" cy="830997"/>
          </a:xfrm>
          <a:prstGeom prst="rect">
            <a:avLst/>
          </a:prstGeom>
          <a:noFill/>
        </p:spPr>
        <p:txBody>
          <a:bodyPr wrap="square" rtlCol="0">
            <a:spAutoFit/>
          </a:bodyPr>
          <a:lstStyle/>
          <a:p>
            <a:r>
              <a:rPr kumimoji="0" lang="en-US" sz="4800" b="1" i="0" u="none" strike="noStrike" kern="1200" cap="none" spc="0" normalizeH="0" baseline="0" noProof="0">
                <a:ln>
                  <a:noFill/>
                </a:ln>
                <a:solidFill>
                  <a:srgbClr val="7030A0"/>
                </a:solidFill>
                <a:effectLst/>
                <a:uLnTx/>
                <a:uFillTx/>
                <a:latin typeface="SVN-Ready" panose="02040603050506020204" pitchFamily="18" charset="0"/>
                <a:cs typeface="+mn-cs"/>
              </a:rPr>
              <a:t>Chữa bài</a:t>
            </a:r>
            <a:endParaRPr lang="en-US" sz="1000">
              <a:solidFill>
                <a:srgbClr val="7030A0"/>
              </a:solidFill>
            </a:endParaRPr>
          </a:p>
        </p:txBody>
      </p:sp>
    </p:spTree>
    <p:extLst>
      <p:ext uri="{BB962C8B-B14F-4D97-AF65-F5344CB8AC3E}">
        <p14:creationId xmlns:p14="http://schemas.microsoft.com/office/powerpoint/2010/main" val="14719471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ipe(left)">
                                      <p:cBhvr>
                                        <p:cTn id="7" dur="500"/>
                                        <p:tgtEl>
                                          <p:spTgt spid="3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anim calcmode="lin" valueType="num">
                                      <p:cBhvr additive="base">
                                        <p:cTn id="19" dur="500" fill="hold"/>
                                        <p:tgtEl>
                                          <p:spTgt spid="1026"/>
                                        </p:tgtEl>
                                        <p:attrNameLst>
                                          <p:attrName>ppt_x</p:attrName>
                                        </p:attrNameLst>
                                      </p:cBhvr>
                                      <p:tavLst>
                                        <p:tav tm="0">
                                          <p:val>
                                            <p:strVal val="#ppt_x"/>
                                          </p:val>
                                        </p:tav>
                                        <p:tav tm="100000">
                                          <p:val>
                                            <p:strVal val="#ppt_x"/>
                                          </p:val>
                                        </p:tav>
                                      </p:tavLst>
                                    </p:anim>
                                    <p:anim calcmode="lin" valueType="num">
                                      <p:cBhvr additive="base">
                                        <p:cTn id="20" dur="500" fill="hold"/>
                                        <p:tgtEl>
                                          <p:spTgt spid="1026"/>
                                        </p:tgtEl>
                                        <p:attrNameLst>
                                          <p:attrName>ppt_y</p:attrName>
                                        </p:attrNameLst>
                                      </p:cBhvr>
                                      <p:tavLst>
                                        <p:tav tm="0">
                                          <p:val>
                                            <p:strVal val="1+#ppt_h/2"/>
                                          </p:val>
                                        </p:tav>
                                        <p:tav tm="100000">
                                          <p:val>
                                            <p:strVal val="#ppt_y"/>
                                          </p:val>
                                        </p:tav>
                                      </p:tavLst>
                                    </p:anim>
                                  </p:childTnLst>
                                </p:cTn>
                              </p:par>
                            </p:childTnLst>
                          </p:cTn>
                        </p:par>
                        <p:par>
                          <p:cTn id="21" fill="hold">
                            <p:stCondLst>
                              <p:cond delay="500"/>
                            </p:stCondLst>
                            <p:childTnLst>
                              <p:par>
                                <p:cTn id="22" presetID="16" presetClass="entr" presetSubtype="21" fill="hold" grpId="0" nodeType="after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par>
                          <p:cTn id="25" fill="hold">
                            <p:stCondLst>
                              <p:cond delay="1000"/>
                            </p:stCondLst>
                            <p:childTnLst>
                              <p:par>
                                <p:cTn id="26" presetID="14" presetClass="entr" presetSubtype="10" fill="hold" nodeType="after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barn(inVertical)">
                                      <p:cBhvr>
                                        <p:cTn id="33" dur="500"/>
                                        <p:tgtEl>
                                          <p:spTgt spid="7">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2" end="2"/>
                                            </p:txEl>
                                          </p:spTgt>
                                        </p:tgtEl>
                                        <p:attrNameLst>
                                          <p:attrName>style.visibility</p:attrName>
                                        </p:attrNameLst>
                                      </p:cBhvr>
                                      <p:to>
                                        <p:strVal val="visible"/>
                                      </p:to>
                                    </p:set>
                                    <p:animEffect transition="in" filter="barn(inVertical)">
                                      <p:cBhvr>
                                        <p:cTn id="38" dur="500"/>
                                        <p:tgtEl>
                                          <p:spTgt spid="7">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xEl>
                                              <p:pRg st="3" end="3"/>
                                            </p:txEl>
                                          </p:spTgt>
                                        </p:tgtEl>
                                        <p:attrNameLst>
                                          <p:attrName>style.visibility</p:attrName>
                                        </p:attrNameLst>
                                      </p:cBhvr>
                                      <p:to>
                                        <p:strVal val="visible"/>
                                      </p:to>
                                    </p:set>
                                    <p:animEffect transition="in" filter="barn(inVertical)">
                                      <p:cBhvr>
                                        <p:cTn id="43" dur="5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8"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Box 34"/>
          <p:cNvSpPr txBox="1"/>
          <p:nvPr/>
        </p:nvSpPr>
        <p:spPr>
          <a:xfrm>
            <a:off x="825803" y="880994"/>
            <a:ext cx="1054908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a.</a:t>
            </a:r>
            <a:r>
              <a:rPr kumimoji="0" lang="en-US"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 </a:t>
            </a:r>
            <a:r>
              <a:rPr kumimoji="0" lang="vi-VN" sz="2800" b="1" i="0" u="none" strike="noStrike" kern="1200" cap="none" spc="0" normalizeH="0" baseline="0" noProof="0">
                <a:ln>
                  <a:noFill/>
                </a:ln>
                <a:solidFill>
                  <a:srgbClr val="4472C4">
                    <a:lumMod val="50000"/>
                  </a:srgbClr>
                </a:solidFill>
                <a:effectLst/>
                <a:uLnTx/>
                <a:uFillTx/>
                <a:latin typeface="UTM Avo" panose="02040603050506020204" pitchFamily="18" charset="0"/>
                <a:ea typeface="+mn-ea"/>
                <a:cs typeface="Times New Roman" panose="02020603050405020304" pitchFamily="18" charset="0"/>
              </a:rPr>
              <a:t>Mỗi sự vật in đậm được tả bằng những từ ngữ nào?</a:t>
            </a:r>
          </a:p>
        </p:txBody>
      </p:sp>
      <p:pic>
        <p:nvPicPr>
          <p:cNvPr id="1026" name="Picture 2" descr="Dấu Mũi Tên Hình ảnh PNG | Vector Và Các Tập Tin PSD | Tải Về Miễn Phí Trên  Pngtree">
            <a:extLst>
              <a:ext uri="{FF2B5EF4-FFF2-40B4-BE49-F238E27FC236}">
                <a16:creationId xmlns:a16="http://schemas.microsoft.com/office/drawing/2014/main" id="{9AA75FFC-65FD-4398-9AAA-D8F6649DFB6C}"/>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a:off x="5627156" y="2871836"/>
            <a:ext cx="1340360" cy="134036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3F54668D-23A8-40A5-9B9A-6F6BEFE902B8}"/>
              </a:ext>
            </a:extLst>
          </p:cNvPr>
          <p:cNvSpPr/>
          <p:nvPr/>
        </p:nvSpPr>
        <p:spPr>
          <a:xfrm>
            <a:off x="533475" y="1746193"/>
            <a:ext cx="5059005" cy="4027883"/>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93905B5E-2163-4EF1-9F22-8E1500B144CE}"/>
              </a:ext>
            </a:extLst>
          </p:cNvPr>
          <p:cNvSpPr txBox="1"/>
          <p:nvPr/>
        </p:nvSpPr>
        <p:spPr>
          <a:xfrm>
            <a:off x="679639" y="1995327"/>
            <a:ext cx="4766677" cy="353943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a:ln>
                  <a:noFill/>
                </a:ln>
                <a:solidFill>
                  <a:srgbClr val="FF0000"/>
                </a:solidFill>
                <a:effectLst/>
                <a:uLnTx/>
                <a:uFillTx/>
                <a:latin typeface="Arial" panose="020B0604020202020204" pitchFamily="34" charset="0"/>
              </a:rPr>
              <a:t>Mỗi sự vật in đậm được tả bằng những từ ngữ</a:t>
            </a:r>
            <a:r>
              <a:rPr kumimoji="0" lang="en-US" sz="2800" b="1" i="0" u="none" strike="noStrike" kern="1200" cap="none" spc="0" normalizeH="0" baseline="0" noProof="0">
                <a:ln>
                  <a:noFill/>
                </a:ln>
                <a:solidFill>
                  <a:srgbClr val="FF0000"/>
                </a:solidFill>
                <a:effectLst/>
                <a:uLnTx/>
                <a:uFillTx/>
                <a:latin typeface="Calibri" panose="020F0502020204030204"/>
              </a:rPr>
              <a:t> </a:t>
            </a:r>
            <a:r>
              <a:rPr kumimoji="0" lang="en-US" sz="2800" b="1" i="0" u="none" strike="noStrike" kern="1200" cap="none" spc="0" normalizeH="0" baseline="0" noProof="0">
                <a:ln>
                  <a:noFill/>
                </a:ln>
                <a:solidFill>
                  <a:srgbClr val="FF0000"/>
                </a:solidFill>
                <a:effectLst/>
                <a:uLnTx/>
                <a:uFillTx/>
                <a:latin typeface="Arial" panose="020B0604020202020204" pitchFamily="34" charset="0"/>
                <a:cs typeface="Arial" panose="020B0604020202020204" pitchFamily="34" charset="0"/>
              </a:rPr>
              <a:t>là:</a:t>
            </a:r>
          </a:p>
          <a:p>
            <a:pPr lvl="0" algn="just"/>
            <a:r>
              <a:rPr lang="en-US" sz="2800">
                <a:solidFill>
                  <a:srgbClr val="0070C0"/>
                </a:solidFill>
                <a:latin typeface="Arial" panose="020B0604020202020204" pitchFamily="34" charset="0"/>
                <a:cs typeface="Arial" panose="020B0604020202020204" pitchFamily="34" charset="0"/>
              </a:rPr>
              <a:t>+ Quả thị: dắt mùa thu vào phố, mang theo câu chuyện cổ, kể.</a:t>
            </a:r>
          </a:p>
          <a:p>
            <a:pPr lvl="0" algn="just"/>
            <a:r>
              <a:rPr lang="en-US" sz="2800">
                <a:solidFill>
                  <a:srgbClr val="0070C0"/>
                </a:solidFill>
                <a:latin typeface="Arial" panose="020B0604020202020204" pitchFamily="34" charset="0"/>
                <a:cs typeface="Arial" panose="020B0604020202020204" pitchFamily="34" charset="0"/>
              </a:rPr>
              <a:t>+ Chim: hoà ca.</a:t>
            </a:r>
          </a:p>
          <a:p>
            <a:pPr lvl="0" algn="just"/>
            <a:r>
              <a:rPr lang="en-US" sz="2800">
                <a:solidFill>
                  <a:srgbClr val="0070C0"/>
                </a:solidFill>
                <a:latin typeface="Arial" panose="020B0604020202020204" pitchFamily="34" charset="0"/>
                <a:cs typeface="Arial" panose="020B0604020202020204" pitchFamily="34" charset="0"/>
              </a:rPr>
              <a:t>+ Mây: choàng khăn cho núi.</a:t>
            </a:r>
          </a:p>
          <a:p>
            <a:pPr lvl="0" algn="just"/>
            <a:r>
              <a:rPr lang="en-US" sz="2800">
                <a:solidFill>
                  <a:srgbClr val="0070C0"/>
                </a:solidFill>
                <a:latin typeface="Arial" panose="020B0604020202020204" pitchFamily="34" charset="0"/>
                <a:cs typeface="Arial" panose="020B0604020202020204" pitchFamily="34" charset="0"/>
              </a:rPr>
              <a:t>+ Lim: bâng khuâng.</a:t>
            </a:r>
            <a:endParaRPr kumimoji="0" lang="en-US" sz="2800" b="0" i="0" u="none" strike="noStrike" kern="1200" cap="none" spc="0" normalizeH="0" baseline="0" noProof="0">
              <a:ln>
                <a:noFill/>
              </a:ln>
              <a:solidFill>
                <a:srgbClr val="0070C0"/>
              </a:solidFill>
              <a:effectLst/>
              <a:uLnTx/>
              <a:uFillTx/>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5BDFDCB5-CA67-45D5-8842-72FF01297893}"/>
              </a:ext>
            </a:extLst>
          </p:cNvPr>
          <p:cNvSpPr txBox="1"/>
          <p:nvPr/>
        </p:nvSpPr>
        <p:spPr>
          <a:xfrm>
            <a:off x="4218373" y="42624"/>
            <a:ext cx="2847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00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CF063D7D-DF0D-4D14-80A6-DDE94AC5916A}"/>
              </a:ext>
            </a:extLst>
          </p:cNvPr>
          <p:cNvSpPr txBox="1"/>
          <p:nvPr/>
        </p:nvSpPr>
        <p:spPr>
          <a:xfrm>
            <a:off x="6841868" y="1559101"/>
            <a:ext cx="5678906" cy="4832092"/>
          </a:xfrm>
          <a:prstGeom prst="rect">
            <a:avLst/>
          </a:prstGeom>
          <a:noFill/>
        </p:spPr>
        <p:txBody>
          <a:bodyPr wrap="square">
            <a:spAutoFit/>
          </a:bodyPr>
          <a:lstStyle/>
          <a:p>
            <a:r>
              <a:rPr lang="en-US" sz="2800">
                <a:latin typeface="Arial" panose="020B0604020202020204" pitchFamily="34" charset="0"/>
                <a:cs typeface="Arial" panose="020B0604020202020204" pitchFamily="34" charset="0"/>
              </a:rPr>
              <a:t>Trông kìa: </a:t>
            </a:r>
            <a:r>
              <a:rPr lang="en-US" sz="2800" b="1">
                <a:latin typeface="Arial" panose="020B0604020202020204" pitchFamily="34" charset="0"/>
                <a:cs typeface="Arial" panose="020B0604020202020204" pitchFamily="34" charset="0"/>
              </a:rPr>
              <a:t>Quả thị</a:t>
            </a:r>
            <a:r>
              <a:rPr lang="en-US" sz="2800">
                <a:latin typeface="Arial" panose="020B0604020202020204" pitchFamily="34" charset="0"/>
                <a:cs typeface="Arial" panose="020B0604020202020204" pitchFamily="34" charset="0"/>
              </a:rPr>
              <a:t> vàng</a:t>
            </a:r>
          </a:p>
          <a:p>
            <a:r>
              <a:rPr lang="en-US" sz="2800">
                <a:latin typeface="Arial" panose="020B0604020202020204" pitchFamily="34" charset="0"/>
                <a:cs typeface="Arial" panose="020B0604020202020204" pitchFamily="34" charset="0"/>
              </a:rPr>
              <a:t>Dắt mùa thu vào phố </a:t>
            </a:r>
          </a:p>
          <a:p>
            <a:r>
              <a:rPr lang="en-US" sz="2800">
                <a:latin typeface="Arial" panose="020B0604020202020204" pitchFamily="34" charset="0"/>
                <a:cs typeface="Arial" panose="020B0604020202020204" pitchFamily="34" charset="0"/>
              </a:rPr>
              <a:t>Mang theo câu chuyện cổ </a:t>
            </a:r>
          </a:p>
          <a:p>
            <a:r>
              <a:rPr lang="en-US" sz="2800">
                <a:latin typeface="Arial" panose="020B0604020202020204" pitchFamily="34" charset="0"/>
                <a:cs typeface="Arial" panose="020B0604020202020204" pitchFamily="34" charset="0"/>
              </a:rPr>
              <a:t>Thị kể bằng mùi hương.</a:t>
            </a:r>
          </a:p>
          <a:p>
            <a:r>
              <a:rPr lang="en-US" sz="2800">
                <a:latin typeface="Arial" panose="020B0604020202020204" pitchFamily="34" charset="0"/>
                <a:cs typeface="Arial" panose="020B0604020202020204" pitchFamily="34" charset="0"/>
              </a:rPr>
              <a:t>          	</a:t>
            </a:r>
            <a:r>
              <a:rPr lang="en-US" sz="2400" i="1">
                <a:latin typeface="Arial" panose="020B0604020202020204" pitchFamily="34" charset="0"/>
                <a:cs typeface="Arial" panose="020B0604020202020204" pitchFamily="34" charset="0"/>
              </a:rPr>
              <a:t>Nguyễn Hoàng Sơn</a:t>
            </a:r>
            <a:endParaRPr lang="en-US" sz="2800" i="1">
              <a:latin typeface="Arial" panose="020B0604020202020204" pitchFamily="34" charset="0"/>
              <a:cs typeface="Arial" panose="020B0604020202020204" pitchFamily="34" charset="0"/>
            </a:endParaRPr>
          </a:p>
          <a:p>
            <a:endParaRPr lang="en-US" sz="2800">
              <a:latin typeface="Arial" panose="020B0604020202020204" pitchFamily="34" charset="0"/>
              <a:cs typeface="Arial" panose="020B0604020202020204" pitchFamily="34" charset="0"/>
            </a:endParaRPr>
          </a:p>
          <a:p>
            <a:r>
              <a:rPr lang="en-US" sz="2800">
                <a:latin typeface="Arial" panose="020B0604020202020204" pitchFamily="34" charset="0"/>
                <a:cs typeface="Arial" panose="020B0604020202020204" pitchFamily="34" charset="0"/>
              </a:rPr>
              <a:t>Có một mùa vũ hội</a:t>
            </a:r>
          </a:p>
          <a:p>
            <a:r>
              <a:rPr lang="en-US" sz="2800">
                <a:latin typeface="Arial" panose="020B0604020202020204" pitchFamily="34" charset="0"/>
                <a:cs typeface="Arial" panose="020B0604020202020204" pitchFamily="34" charset="0"/>
              </a:rPr>
              <a:t>Muôn loài </a:t>
            </a:r>
            <a:r>
              <a:rPr lang="en-US" sz="2800" b="1">
                <a:latin typeface="Arial" panose="020B0604020202020204" pitchFamily="34" charset="0"/>
                <a:cs typeface="Arial" panose="020B0604020202020204" pitchFamily="34" charset="0"/>
              </a:rPr>
              <a:t>chim</a:t>
            </a:r>
            <a:r>
              <a:rPr lang="en-US" sz="2800">
                <a:latin typeface="Arial" panose="020B0604020202020204" pitchFamily="34" charset="0"/>
                <a:cs typeface="Arial" panose="020B0604020202020204" pitchFamily="34" charset="0"/>
              </a:rPr>
              <a:t> hoà ca </a:t>
            </a:r>
          </a:p>
          <a:p>
            <a:r>
              <a:rPr lang="en-US" sz="2800" b="1">
                <a:latin typeface="Arial" panose="020B0604020202020204" pitchFamily="34" charset="0"/>
                <a:cs typeface="Arial" panose="020B0604020202020204" pitchFamily="34" charset="0"/>
              </a:rPr>
              <a:t>Mây</a:t>
            </a:r>
            <a:r>
              <a:rPr lang="en-US" sz="2800">
                <a:latin typeface="Arial" panose="020B0604020202020204" pitchFamily="34" charset="0"/>
                <a:cs typeface="Arial" panose="020B0604020202020204" pitchFamily="34" charset="0"/>
              </a:rPr>
              <a:t> choàng khăn cho núi</a:t>
            </a:r>
          </a:p>
          <a:p>
            <a:r>
              <a:rPr lang="en-US" sz="2800">
                <a:latin typeface="Arial" panose="020B0604020202020204" pitchFamily="34" charset="0"/>
                <a:cs typeface="Arial" panose="020B0604020202020204" pitchFamily="34" charset="0"/>
              </a:rPr>
              <a:t>Bâng khuâng bác </a:t>
            </a:r>
            <a:r>
              <a:rPr lang="en-US" sz="2800" b="1">
                <a:latin typeface="Arial" panose="020B0604020202020204" pitchFamily="34" charset="0"/>
                <a:cs typeface="Arial" panose="020B0604020202020204" pitchFamily="34" charset="0"/>
              </a:rPr>
              <a:t>lim</a:t>
            </a:r>
            <a:r>
              <a:rPr lang="en-US" sz="2800">
                <a:latin typeface="Arial" panose="020B0604020202020204" pitchFamily="34" charset="0"/>
                <a:cs typeface="Arial" panose="020B0604020202020204" pitchFamily="34" charset="0"/>
              </a:rPr>
              <a:t> già.</a:t>
            </a:r>
          </a:p>
          <a:p>
            <a:r>
              <a:rPr lang="en-US" sz="2800">
                <a:latin typeface="Arial" panose="020B0604020202020204" pitchFamily="34" charset="0"/>
                <a:cs typeface="Arial" panose="020B0604020202020204" pitchFamily="34" charset="0"/>
              </a:rPr>
              <a:t>		</a:t>
            </a:r>
            <a:r>
              <a:rPr lang="vi-VN" sz="2400" i="1">
                <a:latin typeface="Arial" panose="020B0604020202020204" pitchFamily="34" charset="0"/>
                <a:cs typeface="Arial" panose="020B0604020202020204" pitchFamily="34" charset="0"/>
              </a:rPr>
              <a:t>Lê Đăng Sơn</a:t>
            </a:r>
            <a:endParaRPr lang="en-US" sz="2800" i="1">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007843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026"/>
                                        </p:tgtEl>
                                        <p:attrNameLst>
                                          <p:attrName>style.visibility</p:attrName>
                                        </p:attrNameLst>
                                      </p:cBhvr>
                                      <p:to>
                                        <p:strVal val="visible"/>
                                      </p:to>
                                    </p:set>
                                    <p:anim calcmode="lin" valueType="num">
                                      <p:cBhvr additive="base">
                                        <p:cTn id="14" dur="500" fill="hold"/>
                                        <p:tgtEl>
                                          <p:spTgt spid="1026"/>
                                        </p:tgtEl>
                                        <p:attrNameLst>
                                          <p:attrName>ppt_x</p:attrName>
                                        </p:attrNameLst>
                                      </p:cBhvr>
                                      <p:tavLst>
                                        <p:tav tm="0">
                                          <p:val>
                                            <p:strVal val="#ppt_x"/>
                                          </p:val>
                                        </p:tav>
                                        <p:tav tm="100000">
                                          <p:val>
                                            <p:strVal val="#ppt_x"/>
                                          </p:val>
                                        </p:tav>
                                      </p:tavLst>
                                    </p:anim>
                                    <p:anim calcmode="lin" valueType="num">
                                      <p:cBhvr additive="base">
                                        <p:cTn id="15" dur="500" fill="hold"/>
                                        <p:tgtEl>
                                          <p:spTgt spid="1026"/>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par>
                          <p:cTn id="20" fill="hold">
                            <p:stCondLst>
                              <p:cond delay="1000"/>
                            </p:stCondLst>
                            <p:childTnLst>
                              <p:par>
                                <p:cTn id="21" presetID="14" presetClass="entr" presetSubtype="10" fill="hold" nodeType="afterEffect">
                                  <p:stCondLst>
                                    <p:cond delay="0"/>
                                  </p:stCondLst>
                                  <p:childTnLst>
                                    <p:set>
                                      <p:cBhvr>
                                        <p:cTn id="22" dur="1" fill="hold">
                                          <p:stCondLst>
                                            <p:cond delay="0"/>
                                          </p:stCondLst>
                                        </p:cTn>
                                        <p:tgtEl>
                                          <p:spTgt spid="7">
                                            <p:txEl>
                                              <p:pRg st="0" end="0"/>
                                            </p:txEl>
                                          </p:spTgt>
                                        </p:tgtEl>
                                        <p:attrNameLst>
                                          <p:attrName>style.visibility</p:attrName>
                                        </p:attrNameLst>
                                      </p:cBhvr>
                                      <p:to>
                                        <p:strVal val="visible"/>
                                      </p:to>
                                    </p:set>
                                    <p:animEffect transition="in" filter="randombar(horizontal)">
                                      <p:cBhvr>
                                        <p:cTn id="23" dur="500"/>
                                        <p:tgtEl>
                                          <p:spTgt spid="7">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7">
                                            <p:txEl>
                                              <p:pRg st="1" end="1"/>
                                            </p:txEl>
                                          </p:spTgt>
                                        </p:tgtEl>
                                        <p:attrNameLst>
                                          <p:attrName>style.visibility</p:attrName>
                                        </p:attrNameLst>
                                      </p:cBhvr>
                                      <p:to>
                                        <p:strVal val="visible"/>
                                      </p:to>
                                    </p:set>
                                    <p:animEffect transition="in" filter="barn(inVertical)">
                                      <p:cBhvr>
                                        <p:cTn id="28" dur="500"/>
                                        <p:tgtEl>
                                          <p:spTgt spid="7">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7">
                                            <p:txEl>
                                              <p:pRg st="2" end="2"/>
                                            </p:txEl>
                                          </p:spTgt>
                                        </p:tgtEl>
                                        <p:attrNameLst>
                                          <p:attrName>style.visibility</p:attrName>
                                        </p:attrNameLst>
                                      </p:cBhvr>
                                      <p:to>
                                        <p:strVal val="visible"/>
                                      </p:to>
                                    </p:set>
                                    <p:animEffect transition="in" filter="barn(inVertical)">
                                      <p:cBhvr>
                                        <p:cTn id="33" dur="500"/>
                                        <p:tgtEl>
                                          <p:spTgt spid="7">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3" end="3"/>
                                            </p:txEl>
                                          </p:spTgt>
                                        </p:tgtEl>
                                        <p:attrNameLst>
                                          <p:attrName>style.visibility</p:attrName>
                                        </p:attrNameLst>
                                      </p:cBhvr>
                                      <p:to>
                                        <p:strVal val="visible"/>
                                      </p:to>
                                    </p:set>
                                    <p:animEffect transition="in" filter="barn(inVertical)">
                                      <p:cBhvr>
                                        <p:cTn id="38" dur="500"/>
                                        <p:tgtEl>
                                          <p:spTgt spid="7">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nodeType="clickEffect">
                                  <p:stCondLst>
                                    <p:cond delay="0"/>
                                  </p:stCondLst>
                                  <p:childTnLst>
                                    <p:set>
                                      <p:cBhvr>
                                        <p:cTn id="42" dur="1" fill="hold">
                                          <p:stCondLst>
                                            <p:cond delay="0"/>
                                          </p:stCondLst>
                                        </p:cTn>
                                        <p:tgtEl>
                                          <p:spTgt spid="7">
                                            <p:txEl>
                                              <p:pRg st="4" end="4"/>
                                            </p:txEl>
                                          </p:spTgt>
                                        </p:tgtEl>
                                        <p:attrNameLst>
                                          <p:attrName>style.visibility</p:attrName>
                                        </p:attrNameLst>
                                      </p:cBhvr>
                                      <p:to>
                                        <p:strVal val="visible"/>
                                      </p:to>
                                    </p:set>
                                    <p:animEffect transition="in" filter="barn(inVertical)">
                                      <p:cBhvr>
                                        <p:cTn id="43"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8354506" y="1634844"/>
            <a:ext cx="4097771" cy="5223156"/>
          </a:xfrm>
          <a:prstGeom prst="rect">
            <a:avLst/>
          </a:prstGeom>
        </p:spPr>
      </p:pic>
      <p:grpSp>
        <p:nvGrpSpPr>
          <p:cNvPr id="10" name="Group 9">
            <a:extLst>
              <a:ext uri="{FF2B5EF4-FFF2-40B4-BE49-F238E27FC236}">
                <a16:creationId xmlns:a16="http://schemas.microsoft.com/office/drawing/2014/main" id="{AACC8898-9487-489E-8324-A777B4273EFB}"/>
              </a:ext>
            </a:extLst>
          </p:cNvPr>
          <p:cNvGrpSpPr/>
          <p:nvPr/>
        </p:nvGrpSpPr>
        <p:grpSpPr>
          <a:xfrm>
            <a:off x="743385" y="1281701"/>
            <a:ext cx="7643972" cy="4294598"/>
            <a:chOff x="986320" y="821933"/>
            <a:chExt cx="7351310" cy="4345968"/>
          </a:xfrm>
          <a:solidFill>
            <a:schemeClr val="bg1"/>
          </a:solidFill>
        </p:grpSpPr>
        <p:sp>
          <p:nvSpPr>
            <p:cNvPr id="9" name="Rectangle: Rounded Corners 8">
              <a:extLst>
                <a:ext uri="{FF2B5EF4-FFF2-40B4-BE49-F238E27FC236}">
                  <a16:creationId xmlns:a16="http://schemas.microsoft.com/office/drawing/2014/main" id="{03B7AEF8-D535-4B6A-83E9-DD71F78D1D04}"/>
                </a:ext>
              </a:extLst>
            </p:cNvPr>
            <p:cNvSpPr/>
            <p:nvPr/>
          </p:nvSpPr>
          <p:spPr>
            <a:xfrm>
              <a:off x="986320" y="821933"/>
              <a:ext cx="7351310" cy="4345968"/>
            </a:xfrm>
            <a:prstGeom prst="roundRect">
              <a:avLst/>
            </a:prstGeom>
            <a:grpFill/>
            <a:ln w="28575">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199930" y="978980"/>
              <a:ext cx="6924089" cy="4031873"/>
            </a:xfrm>
            <a:prstGeom prst="rect">
              <a:avLst/>
            </a:prstGeom>
            <a:grp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Những từ ngữ tìm được vốn là từ dùng để tả hoạt động, trạng</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thái hoặc đặc điểm, tính chất của người được dùng để tả hoạt động, trạng thái hoặc đặc</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điểm, tính chất của sự vật </a:t>
              </a:r>
              <a:r>
                <a:rPr kumimoji="0" lang="en-US" sz="3200" b="1" i="0" u="none" strike="noStrike" kern="1200" cap="none" spc="0" normalizeH="0" baseline="0" noProof="0">
                  <a:ln>
                    <a:noFill/>
                  </a:ln>
                  <a:solidFill>
                    <a:srgbClr val="7030A0"/>
                  </a:solidFill>
                  <a:effectLst/>
                  <a:uLnTx/>
                  <a:uFillTx/>
                  <a:ea typeface="+mn-ea"/>
                  <a:cs typeface="Times New Roman" panose="02020603050405020304" pitchFamily="18" charset="0"/>
                </a:rPr>
                <a:t>-&gt;</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Có thể nhân hoá bằng</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cách tả sự vật bằng từ ngữ vốn dùng</a:t>
              </a:r>
              <a:r>
                <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rPr>
                <a:t> </a:t>
              </a:r>
              <a:r>
                <a:rPr kumimoji="0" lang="vi-VN" sz="3200" b="1" i="0" u="none" strike="noStrike" kern="1200" cap="none" spc="0" normalizeH="0" baseline="0" noProof="0">
                  <a:ln>
                    <a:noFill/>
                  </a:ln>
                  <a:solidFill>
                    <a:srgbClr val="FF3300"/>
                  </a:solidFill>
                  <a:effectLst/>
                  <a:uLnTx/>
                  <a:uFillTx/>
                  <a:ea typeface="+mn-ea"/>
                  <a:cs typeface="Times New Roman" panose="02020603050405020304" pitchFamily="18" charset="0"/>
                </a:rPr>
                <a:t>để tả người.</a:t>
              </a:r>
              <a:endParaRPr kumimoji="0" lang="en-US" sz="3200" b="1" i="0" u="none" strike="noStrike" kern="1200" cap="none" spc="0" normalizeH="0" baseline="0" noProof="0">
                <a:ln>
                  <a:noFill/>
                </a:ln>
                <a:solidFill>
                  <a:srgbClr val="FF3300"/>
                </a:solidFill>
                <a:effectLst/>
                <a:uLnTx/>
                <a:uFillTx/>
                <a:ea typeface="+mn-ea"/>
                <a:cs typeface="Times New Roman" panose="02020603050405020304" pitchFamily="18" charset="0"/>
              </a:endParaRPr>
            </a:p>
          </p:txBody>
        </p:sp>
      </p:grpSp>
      <p:sp>
        <p:nvSpPr>
          <p:cNvPr id="11" name="TextBox 10">
            <a:extLst>
              <a:ext uri="{FF2B5EF4-FFF2-40B4-BE49-F238E27FC236}">
                <a16:creationId xmlns:a16="http://schemas.microsoft.com/office/drawing/2014/main" id="{6200070A-756E-45A7-865B-CC8F6A121A6E}"/>
              </a:ext>
            </a:extLst>
          </p:cNvPr>
          <p:cNvSpPr txBox="1"/>
          <p:nvPr/>
        </p:nvSpPr>
        <p:spPr>
          <a:xfrm>
            <a:off x="3057392" y="358371"/>
            <a:ext cx="2847604"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Kết luận</a:t>
            </a:r>
            <a:endParaRPr kumimoji="0" lang="en-US" sz="1050" b="0" i="0" u="none" strike="noStrike" kern="1200" cap="none" spc="0" normalizeH="0" baseline="0" noProof="0">
              <a:ln>
                <a:noFill/>
              </a:ln>
              <a:solidFill>
                <a:srgbClr val="7030A0"/>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CF7F661-D439-7386-42A2-CA49C63A3FEA}"/>
              </a:ext>
            </a:extLst>
          </p:cNvPr>
          <p:cNvSpPr txBox="1"/>
          <p:nvPr/>
        </p:nvSpPr>
        <p:spPr>
          <a:xfrm>
            <a:off x="10698292" y="6488668"/>
            <a:ext cx="454389" cy="369332"/>
          </a:xfrm>
          <a:prstGeom prst="rect">
            <a:avLst/>
          </a:prstGeom>
          <a:solidFill>
            <a:srgbClr val="5E2742"/>
          </a:solidFill>
          <a:ln>
            <a:solidFill>
              <a:srgbClr val="5E2742"/>
            </a:solidFill>
          </a:ln>
        </p:spPr>
        <p:txBody>
          <a:bodyPr wrap="square" rtlCol="0">
            <a:spAutoFit/>
          </a:bodyPr>
          <a:lstStyle/>
          <a:p>
            <a:r>
              <a:rPr lang="en-US">
                <a:solidFill>
                  <a:srgbClr val="5E2742"/>
                </a:solidFill>
              </a:rPr>
              <a:t>1</a:t>
            </a:r>
          </a:p>
        </p:txBody>
      </p:sp>
    </p:spTree>
    <p:extLst>
      <p:ext uri="{BB962C8B-B14F-4D97-AF65-F5344CB8AC3E}">
        <p14:creationId xmlns:p14="http://schemas.microsoft.com/office/powerpoint/2010/main" val="19526538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randombar(horizontal)">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flipH="1">
            <a:off x="-174740" y="1623316"/>
            <a:ext cx="4195480" cy="5347699"/>
          </a:xfrm>
          <a:prstGeom prst="rect">
            <a:avLst/>
          </a:prstGeom>
        </p:spPr>
      </p:pic>
      <p:grpSp>
        <p:nvGrpSpPr>
          <p:cNvPr id="3" name="Group 2"/>
          <p:cNvGrpSpPr/>
          <p:nvPr/>
        </p:nvGrpSpPr>
        <p:grpSpPr>
          <a:xfrm flipH="1">
            <a:off x="3214833" y="8329"/>
            <a:ext cx="6422326" cy="4073532"/>
            <a:chOff x="810748" y="684734"/>
            <a:chExt cx="6177183" cy="4073532"/>
          </a:xfrm>
        </p:grpSpPr>
        <p:pic>
          <p:nvPicPr>
            <p:cNvPr id="4" name="Picture 3">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8" y="684734"/>
              <a:ext cx="6177183" cy="4073532"/>
            </a:xfrm>
            <a:prstGeom prst="rect">
              <a:avLst/>
            </a:prstGeom>
          </p:spPr>
        </p:pic>
        <p:sp>
          <p:nvSpPr>
            <p:cNvPr id="5" name="TextBox 4"/>
            <p:cNvSpPr txBox="1"/>
            <p:nvPr/>
          </p:nvSpPr>
          <p:spPr>
            <a:xfrm>
              <a:off x="1653649" y="2059780"/>
              <a:ext cx="476408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75000"/>
                    </a:srgbClr>
                  </a:solidFill>
                  <a:effectLst/>
                  <a:uLnTx/>
                  <a:uFillTx/>
                  <a:latin typeface="UTM Avo" panose="02040603050506020204" pitchFamily="18" charset="0"/>
                  <a:ea typeface="+mn-ea"/>
                  <a:cs typeface="Times New Roman" panose="02020603050405020304" pitchFamily="18" charset="0"/>
                </a:rPr>
                <a:t>b. Cách tả ấy có tác dụng gì?</a:t>
              </a:r>
            </a:p>
          </p:txBody>
        </p:sp>
      </p:grpSp>
      <p:grpSp>
        <p:nvGrpSpPr>
          <p:cNvPr id="6" name="Group 5"/>
          <p:cNvGrpSpPr/>
          <p:nvPr/>
        </p:nvGrpSpPr>
        <p:grpSpPr>
          <a:xfrm>
            <a:off x="2968977" y="-105307"/>
            <a:ext cx="6896479" cy="4300801"/>
            <a:chOff x="-828787" y="2206376"/>
            <a:chExt cx="4964871" cy="3274075"/>
          </a:xfrm>
        </p:grpSpPr>
        <p:pic>
          <p:nvPicPr>
            <p:cNvPr id="7" name="Picture 6">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828787" y="2206376"/>
              <a:ext cx="4964871" cy="3274075"/>
            </a:xfrm>
            <a:prstGeom prst="rect">
              <a:avLst/>
            </a:prstGeom>
          </p:spPr>
        </p:pic>
        <p:sp>
          <p:nvSpPr>
            <p:cNvPr id="8" name="TextBox 7"/>
            <p:cNvSpPr txBox="1"/>
            <p:nvPr/>
          </p:nvSpPr>
          <p:spPr>
            <a:xfrm>
              <a:off x="-328441" y="3053043"/>
              <a:ext cx="3772704" cy="17572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rPr>
                <a:t>Cách tả ấy giúp sự vật hiện lên gần gũi, sinhđộng, giống như người</a:t>
              </a:r>
              <a:endParaRPr kumimoji="0" lang="en-US" sz="3600" b="1" i="0" u="none" strike="noStrike" kern="1200" cap="none" spc="0" normalizeH="0" baseline="0" noProof="0">
                <a:ln>
                  <a:noFill/>
                </a:ln>
                <a:solidFill>
                  <a:srgbClr val="002060"/>
                </a:solidFill>
                <a:effectLst/>
                <a:uLnTx/>
                <a:uFillTx/>
                <a:latin typeface="UTM Avo" panose="02040603050506020204" pitchFamily="18" charset="0"/>
                <a:ea typeface="+mn-ea"/>
                <a:cs typeface="Times New Roman" panose="02020603050405020304" pitchFamily="18" charset="0"/>
              </a:endParaRPr>
            </a:p>
          </p:txBody>
        </p:sp>
      </p:grpSp>
      <p:pic>
        <p:nvPicPr>
          <p:cNvPr id="10" name="Picture 9">
            <a:extLst>
              <a:ext uri="{FF2B5EF4-FFF2-40B4-BE49-F238E27FC236}">
                <a16:creationId xmlns:a16="http://schemas.microsoft.com/office/drawing/2014/main" id="{6D50D489-C36C-4FAE-A3CE-57B0654079E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159" y="3343931"/>
            <a:ext cx="3290892" cy="3546219"/>
          </a:xfrm>
          <a:prstGeom prst="rect">
            <a:avLst/>
          </a:prstGeom>
        </p:spPr>
      </p:pic>
    </p:spTree>
    <p:extLst>
      <p:ext uri="{BB962C8B-B14F-4D97-AF65-F5344CB8AC3E}">
        <p14:creationId xmlns:p14="http://schemas.microsoft.com/office/powerpoint/2010/main" val="21177455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righ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D7DF6B9-E45A-41F0-B365-10A990D2BC9B}"/>
              </a:ext>
            </a:extLst>
          </p:cNvPr>
          <p:cNvPicPr>
            <a:picLocks noChangeAspect="1"/>
          </p:cNvPicPr>
          <p:nvPr/>
        </p:nvPicPr>
        <p:blipFill>
          <a:blip r:embed="rId2"/>
          <a:stretch>
            <a:fillRect/>
          </a:stretch>
        </p:blipFill>
        <p:spPr>
          <a:xfrm>
            <a:off x="183141" y="806752"/>
            <a:ext cx="11559018" cy="4749196"/>
          </a:xfrm>
          <a:prstGeom prst="rect">
            <a:avLst/>
          </a:prstGeom>
        </p:spPr>
      </p:pic>
    </p:spTree>
    <p:extLst>
      <p:ext uri="{BB962C8B-B14F-4D97-AF65-F5344CB8AC3E}">
        <p14:creationId xmlns:p14="http://schemas.microsoft.com/office/powerpoint/2010/main" val="2832318273"/>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1149416" y="469363"/>
            <a:ext cx="9557888" cy="872310"/>
            <a:chOff x="1045516" y="690712"/>
            <a:chExt cx="9445455" cy="1715694"/>
          </a:xfrm>
        </p:grpSpPr>
        <p:sp>
          <p:nvSpPr>
            <p:cNvPr id="2" name="Rounded Rectangle 1"/>
            <p:cNvSpPr/>
            <p:nvPr/>
          </p:nvSpPr>
          <p:spPr>
            <a:xfrm>
              <a:off x="1045516" y="690712"/>
              <a:ext cx="9445455" cy="1040885"/>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1139051" y="771967"/>
              <a:ext cx="9351920" cy="1634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2</a:t>
              </a: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Tìm hình ảnh nhân hoá có trong mỗi đoạn văn dưới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36" name="TextBox 35">
            <a:extLst>
              <a:ext uri="{FF2B5EF4-FFF2-40B4-BE49-F238E27FC236}">
                <a16:creationId xmlns:a16="http://schemas.microsoft.com/office/drawing/2014/main" id="{2C753CB7-A970-49C0-9A27-A1F071BC31EF}"/>
              </a:ext>
            </a:extLst>
          </p:cNvPr>
          <p:cNvSpPr txBox="1"/>
          <p:nvPr/>
        </p:nvSpPr>
        <p:spPr>
          <a:xfrm>
            <a:off x="484519" y="3397937"/>
            <a:ext cx="10887682" cy="2554545"/>
          </a:xfrm>
          <a:prstGeom prst="rect">
            <a:avLst/>
          </a:prstGeom>
          <a:noFill/>
        </p:spPr>
        <p:txBody>
          <a:bodyPr wrap="square">
            <a:spAutoFit/>
          </a:bodyPr>
          <a:lstStyle/>
          <a:p>
            <a:pPr lvl="0" algn="just"/>
            <a:r>
              <a:rPr lang="en-US" sz="3200">
                <a:solidFill>
                  <a:srgbClr val="008080"/>
                </a:solidFill>
                <a:latin typeface="Arial" panose="020B0604020202020204" pitchFamily="34" charset="0"/>
                <a:cs typeface="Arial" panose="020B0604020202020204" pitchFamily="34" charset="0"/>
              </a:rPr>
              <a:t>b. Trăng lẩn trốn trong các tán lá xanh rì của những cây đa cổ thụ đầu thôn.</a:t>
            </a:r>
            <a:r>
              <a:rPr lang="vi-VN" sz="3200">
                <a:solidFill>
                  <a:srgbClr val="008080"/>
                </a:solidFill>
                <a:cs typeface="Arial" panose="020B0604020202020204" pitchFamily="34" charset="0"/>
              </a:rPr>
              <a:t> Những mắt lá ánh lên tinh nghịch. Trăng chìm vào đáy nước. Trăng óng ánh trên hàm răng, trăng đậu vào ánh mắt. Trăng ôm ấp mái tóc bạc của các cụ già.</a:t>
            </a:r>
            <a:r>
              <a:rPr lang="en-US" sz="3200">
                <a:solidFill>
                  <a:srgbClr val="008080"/>
                </a:solidFill>
                <a:latin typeface="Arial" panose="020B0604020202020204" pitchFamily="34" charset="0"/>
                <a:cs typeface="Arial" panose="020B0604020202020204" pitchFamily="34" charset="0"/>
              </a:rPr>
              <a:t> 								</a:t>
            </a:r>
            <a:r>
              <a:rPr kumimoji="0" lang="en-US" sz="2800" b="0" i="1" u="none" strike="noStrike" kern="1200" cap="none" spc="0" normalizeH="0" baseline="0" noProof="0">
                <a:ln>
                  <a:noFill/>
                </a:ln>
                <a:solidFill>
                  <a:srgbClr val="008080"/>
                </a:solidFill>
                <a:effectLst/>
                <a:uLnTx/>
                <a:uFillTx/>
                <a:latin typeface="Arial" panose="020B0604020202020204" pitchFamily="34" charset="0"/>
                <a:ea typeface="+mn-ea"/>
                <a:cs typeface="Arial" panose="020B0604020202020204" pitchFamily="34" charset="0"/>
              </a:rPr>
              <a:t>Theo </a:t>
            </a:r>
            <a:r>
              <a:rPr kumimoji="0" lang="en-US" sz="2800" b="0" u="none" strike="noStrike" kern="1200" cap="none" spc="0" normalizeH="0" baseline="0" noProof="0">
                <a:ln>
                  <a:noFill/>
                </a:ln>
                <a:solidFill>
                  <a:srgbClr val="008080"/>
                </a:solidFill>
                <a:effectLst/>
                <a:uLnTx/>
                <a:uFillTx/>
                <a:latin typeface="Arial" panose="020B0604020202020204" pitchFamily="34" charset="0"/>
                <a:ea typeface="+mn-ea"/>
                <a:cs typeface="Arial" panose="020B0604020202020204" pitchFamily="34" charset="0"/>
              </a:rPr>
              <a:t>Phan Sĩ</a:t>
            </a:r>
            <a:r>
              <a:rPr kumimoji="0" lang="en-US" sz="2800" b="0" u="none" strike="noStrike" kern="1200" cap="none" spc="0" normalizeH="0" noProof="0">
                <a:ln>
                  <a:noFill/>
                </a:ln>
                <a:solidFill>
                  <a:srgbClr val="008080"/>
                </a:solidFill>
                <a:effectLst/>
                <a:uLnTx/>
                <a:uFillTx/>
                <a:latin typeface="Arial" panose="020B0604020202020204" pitchFamily="34" charset="0"/>
                <a:ea typeface="+mn-ea"/>
                <a:cs typeface="Arial" panose="020B0604020202020204" pitchFamily="34" charset="0"/>
              </a:rPr>
              <a:t> Châu</a:t>
            </a:r>
            <a:endParaRPr kumimoji="0" lang="en-US" sz="3200" b="0" u="none" strike="noStrike" kern="1200" cap="none" spc="0" normalizeH="0" baseline="0" noProof="0">
              <a:ln>
                <a:noFill/>
              </a:ln>
              <a:solidFill>
                <a:srgbClr val="008080"/>
              </a:solidFill>
              <a:effectLst/>
              <a:uLnTx/>
              <a:uFillTx/>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DD5E07D5-93F1-4E7D-8D08-4AA9D2AB73AF}"/>
              </a:ext>
            </a:extLst>
          </p:cNvPr>
          <p:cNvSpPr txBox="1"/>
          <p:nvPr/>
        </p:nvSpPr>
        <p:spPr>
          <a:xfrm>
            <a:off x="551301" y="1202132"/>
            <a:ext cx="10754118" cy="2000548"/>
          </a:xfrm>
          <a:prstGeom prst="rect">
            <a:avLst/>
          </a:prstGeom>
          <a:noFill/>
        </p:spPr>
        <p:txBody>
          <a:bodyPr wrap="square" rtlCol="0">
            <a:spAutoFit/>
          </a:bodyPr>
          <a:lstStyle/>
          <a:p>
            <a:pPr lvl="0" algn="just"/>
            <a:r>
              <a:rPr lang="en-US" sz="3200">
                <a:solidFill>
                  <a:schemeClr val="accent5">
                    <a:lumMod val="50000"/>
                  </a:schemeClr>
                </a:solidFill>
                <a:latin typeface="Arial" panose="020B0604020202020204" pitchFamily="34" charset="0"/>
                <a:cs typeface="Arial" panose="020B0604020202020204" pitchFamily="34" charset="0"/>
              </a:rPr>
              <a:t>a.</a:t>
            </a:r>
            <a:r>
              <a:rPr lang="en-US" sz="3200">
                <a:solidFill>
                  <a:schemeClr val="accent5">
                    <a:lumMod val="50000"/>
                  </a:schemeClr>
                </a:solidFill>
              </a:rPr>
              <a:t> </a:t>
            </a:r>
            <a:r>
              <a:rPr lang="vi-VN" sz="3200">
                <a:solidFill>
                  <a:schemeClr val="accent5">
                    <a:lumMod val="50000"/>
                  </a:schemeClr>
                </a:solidFill>
              </a:rPr>
              <a:t>Mùa xuân đến, mầm non cựa mình tỉnh giấc. Các loài chim đua nhau ca hát. Bầu trời say sưa lắng nghe khúc ca rộn rã và mê mải ngắm nhìn những chiếc lá xanh nõn nà.</a:t>
            </a:r>
            <a:r>
              <a:rPr kumimoji="0" lang="en-US" sz="2800" b="0" i="0" u="none" strike="noStrike" kern="1200" cap="none" spc="0" normalizeH="0" baseline="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a:t>
            </a:r>
            <a:r>
              <a:rPr kumimoji="0" lang="en-US" sz="2800" b="0" u="none" strike="noStrike" kern="1200" cap="none" spc="0" normalizeH="0" baseline="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Nguyên</a:t>
            </a:r>
            <a:r>
              <a:rPr kumimoji="0" lang="en-US" sz="2800" b="0" u="none" strike="noStrike" kern="1200" cap="none" spc="0" normalizeH="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rPr>
              <a:t> Anh</a:t>
            </a:r>
            <a:endParaRPr kumimoji="0" lang="en-US" sz="2800" b="0" u="none" strike="noStrike" kern="1200" cap="none" spc="0" normalizeH="0" baseline="0" noProof="0">
              <a:ln>
                <a:noFill/>
              </a:ln>
              <a:solidFill>
                <a:schemeClr val="accent5">
                  <a:lumMod val="50000"/>
                </a:schemeClr>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896820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6"/>
                                        </p:tgtEl>
                                        <p:attrNameLst>
                                          <p:attrName>style.visibility</p:attrName>
                                        </p:attrNameLst>
                                      </p:cBhvr>
                                      <p:to>
                                        <p:strVal val="visible"/>
                                      </p:to>
                                    </p:set>
                                    <p:animEffect transition="in" filter="fade">
                                      <p:cBhvr>
                                        <p:cTn id="21" dur="1000"/>
                                        <p:tgtEl>
                                          <p:spTgt spid="36"/>
                                        </p:tgtEl>
                                      </p:cBhvr>
                                    </p:animEffect>
                                    <p:anim calcmode="lin" valueType="num">
                                      <p:cBhvr>
                                        <p:cTn id="22" dur="1000" fill="hold"/>
                                        <p:tgtEl>
                                          <p:spTgt spid="36"/>
                                        </p:tgtEl>
                                        <p:attrNameLst>
                                          <p:attrName>ppt_x</p:attrName>
                                        </p:attrNameLst>
                                      </p:cBhvr>
                                      <p:tavLst>
                                        <p:tav tm="0">
                                          <p:val>
                                            <p:strVal val="#ppt_x"/>
                                          </p:val>
                                        </p:tav>
                                        <p:tav tm="100000">
                                          <p:val>
                                            <p:strVal val="#ppt_x"/>
                                          </p:val>
                                        </p:tav>
                                      </p:tavLst>
                                    </p:anim>
                                    <p:anim calcmode="lin" valueType="num">
                                      <p:cBhvr>
                                        <p:cTn id="23"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252570-F0A4-4709-875E-29B05294BDCB}"/>
              </a:ext>
            </a:extLst>
          </p:cNvPr>
          <p:cNvSpPr txBox="1"/>
          <p:nvPr/>
        </p:nvSpPr>
        <p:spPr>
          <a:xfrm>
            <a:off x="5950527" y="802032"/>
            <a:ext cx="4980711" cy="54874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B2467E"/>
                </a:solidFill>
                <a:effectLst/>
                <a:uLnTx/>
                <a:uFillTx/>
                <a:latin typeface="SVN-Ready" panose="02040603050506020204" pitchFamily="18" charset="0"/>
                <a:cs typeface="+mn-cs"/>
              </a:rPr>
              <a:t>Thảo luận nhóm 4 để trả lời câu hỏi</a:t>
            </a:r>
            <a:endParaRPr kumimoji="0" lang="en-US" sz="2000" b="0" i="0" u="none" strike="noStrike" kern="1200" cap="none" spc="0" normalizeH="0" baseline="0" noProof="0">
              <a:ln>
                <a:noFill/>
              </a:ln>
              <a:solidFill>
                <a:srgbClr val="B2467E"/>
              </a:solidFill>
              <a:effectLst/>
              <a:uLnTx/>
              <a:uFillTx/>
              <a:latin typeface="思源黑体 CN Normal"/>
              <a:cs typeface="+mn-cs"/>
            </a:endParaRPr>
          </a:p>
        </p:txBody>
      </p:sp>
      <p:pic>
        <p:nvPicPr>
          <p:cNvPr id="2" name="Picture 1">
            <a:extLst>
              <a:ext uri="{FF2B5EF4-FFF2-40B4-BE49-F238E27FC236}">
                <a16:creationId xmlns:a16="http://schemas.microsoft.com/office/drawing/2014/main" id="{F741BE90-24C1-458D-853C-F6ACE0F70FB8}"/>
              </a:ext>
            </a:extLst>
          </p:cNvPr>
          <p:cNvPicPr>
            <a:picLocks noChangeAspect="1"/>
          </p:cNvPicPr>
          <p:nvPr/>
        </p:nvPicPr>
        <p:blipFill>
          <a:blip r:embed="rId2"/>
          <a:stretch>
            <a:fillRect/>
          </a:stretch>
        </p:blipFill>
        <p:spPr>
          <a:xfrm>
            <a:off x="386803" y="802032"/>
            <a:ext cx="5563724" cy="5314744"/>
          </a:xfrm>
          <a:prstGeom prst="rect">
            <a:avLst/>
          </a:prstGeom>
        </p:spPr>
      </p:pic>
    </p:spTree>
    <p:extLst>
      <p:ext uri="{BB962C8B-B14F-4D97-AF65-F5344CB8AC3E}">
        <p14:creationId xmlns:p14="http://schemas.microsoft.com/office/powerpoint/2010/main" val="687918374"/>
      </p:ext>
    </p:extLst>
  </p:cSld>
  <p:clrMapOvr>
    <a:masterClrMapping/>
  </p:clrMapOvr>
  <p:transition advTm="3000">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FDCB5-CA67-45D5-8842-72FF01297893}"/>
              </a:ext>
            </a:extLst>
          </p:cNvPr>
          <p:cNvSpPr txBox="1"/>
          <p:nvPr/>
        </p:nvSpPr>
        <p:spPr>
          <a:xfrm>
            <a:off x="4218373" y="-19501"/>
            <a:ext cx="2847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0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58768A55-2163-4670-AFB7-992BCC3AE83E}"/>
              </a:ext>
            </a:extLst>
          </p:cNvPr>
          <p:cNvGrpSpPr/>
          <p:nvPr/>
        </p:nvGrpSpPr>
        <p:grpSpPr>
          <a:xfrm>
            <a:off x="1068932" y="940646"/>
            <a:ext cx="9557888" cy="872310"/>
            <a:chOff x="1045516" y="690712"/>
            <a:chExt cx="9445455" cy="1715694"/>
          </a:xfrm>
        </p:grpSpPr>
        <p:sp>
          <p:nvSpPr>
            <p:cNvPr id="11" name="Rounded Rectangle 1">
              <a:extLst>
                <a:ext uri="{FF2B5EF4-FFF2-40B4-BE49-F238E27FC236}">
                  <a16:creationId xmlns:a16="http://schemas.microsoft.com/office/drawing/2014/main" id="{991F8877-0EA5-4BF5-A489-C539C8AB905E}"/>
                </a:ext>
              </a:extLst>
            </p:cNvPr>
            <p:cNvSpPr/>
            <p:nvPr/>
          </p:nvSpPr>
          <p:spPr>
            <a:xfrm>
              <a:off x="1045516" y="690712"/>
              <a:ext cx="9445455" cy="1040885"/>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80F81F1-7BD0-4834-AFA9-453AED07F102}"/>
                </a:ext>
              </a:extLst>
            </p:cNvPr>
            <p:cNvSpPr txBox="1"/>
            <p:nvPr/>
          </p:nvSpPr>
          <p:spPr>
            <a:xfrm>
              <a:off x="1139051" y="771967"/>
              <a:ext cx="9351920" cy="1634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2</a:t>
              </a: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Tìm hình ảnh nhân hoá có trong mỗi đoạn văn dưới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13" name="TextBox 12">
            <a:extLst>
              <a:ext uri="{FF2B5EF4-FFF2-40B4-BE49-F238E27FC236}">
                <a16:creationId xmlns:a16="http://schemas.microsoft.com/office/drawing/2014/main" id="{28917236-4DBC-40D0-9808-1C910785D0F2}"/>
              </a:ext>
            </a:extLst>
          </p:cNvPr>
          <p:cNvSpPr txBox="1"/>
          <p:nvPr/>
        </p:nvSpPr>
        <p:spPr>
          <a:xfrm>
            <a:off x="452691" y="1713031"/>
            <a:ext cx="10887682" cy="2000548"/>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a.</a:t>
            </a:r>
            <a:r>
              <a:rPr kumimoji="0" lang="en-US" sz="3200" b="0" i="0" u="none" strike="noStrike" kern="1200" cap="none" spc="0" normalizeH="0" baseline="0" noProof="0">
                <a:ln>
                  <a:noFill/>
                </a:ln>
                <a:solidFill>
                  <a:srgbClr val="00B05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B050"/>
                </a:solidFill>
                <a:effectLst/>
                <a:uLnTx/>
                <a:uFillTx/>
                <a:latin typeface="Arial" panose="020B0604020202020204" pitchFamily="34" charset="0"/>
                <a:ea typeface="+mn-ea"/>
                <a:cs typeface="+mn-cs"/>
              </a:rPr>
              <a:t>Mùa xuân đến, mầm non cựa mình tỉnh giấc. Các loài chim đua nhau ca hát. Bầu trời say sưa lắng nghe khúc ca rộn rã và mê mải ngắm nhìn những chiếc lá xanh nõn nà.</a:t>
            </a:r>
            <a:r>
              <a:rPr kumimoji="0" lang="en-US" sz="2800" b="0" i="0" u="none" strike="noStrike" kern="1200" cap="none" spc="0" normalizeH="0" baseline="0" noProof="0">
                <a:ln>
                  <a:noFill/>
                </a:ln>
                <a:solidFill>
                  <a:srgbClr val="00B050"/>
                </a:solidFill>
                <a:effectLst/>
                <a:uLnTx/>
                <a:uFillTx/>
                <a:latin typeface="Arial" panose="020B0604020202020204" pitchFamily="34" charset="0"/>
                <a:ea typeface="+mn-ea"/>
                <a:cs typeface="Arial" panose="020B0604020202020204" pitchFamily="34" charset="0"/>
              </a:rPr>
              <a:t>					 				   Nguyên Anh</a:t>
            </a:r>
          </a:p>
        </p:txBody>
      </p:sp>
      <p:sp>
        <p:nvSpPr>
          <p:cNvPr id="16" name="Rectangle: Rounded Corners 15">
            <a:extLst>
              <a:ext uri="{FF2B5EF4-FFF2-40B4-BE49-F238E27FC236}">
                <a16:creationId xmlns:a16="http://schemas.microsoft.com/office/drawing/2014/main" id="{6CCBEDFD-E965-41F7-B9E9-3C9DBDEEBDAE}"/>
              </a:ext>
            </a:extLst>
          </p:cNvPr>
          <p:cNvSpPr/>
          <p:nvPr/>
        </p:nvSpPr>
        <p:spPr>
          <a:xfrm>
            <a:off x="2199163" y="3612409"/>
            <a:ext cx="7118091" cy="2800951"/>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AFEF39-4265-4060-A58F-73A3857E0A04}"/>
              </a:ext>
            </a:extLst>
          </p:cNvPr>
          <p:cNvSpPr txBox="1"/>
          <p:nvPr/>
        </p:nvSpPr>
        <p:spPr>
          <a:xfrm>
            <a:off x="2378498" y="3735611"/>
            <a:ext cx="6938756" cy="255454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 </a:t>
            </a:r>
            <a:r>
              <a:rPr kumimoji="0" lang="en-US" sz="3200" b="0" i="0" u="none" strike="noStrike" kern="1200" cap="none" spc="0" normalizeH="0" baseline="0" noProof="0">
                <a:ln>
                  <a:noFill/>
                </a:ln>
                <a:solidFill>
                  <a:srgbClr val="FF0000"/>
                </a:solidFill>
                <a:effectLst/>
                <a:uLnTx/>
                <a:uFillTx/>
                <a:latin typeface="Arial" panose="020B0604020202020204" pitchFamily="34" charset="0"/>
                <a:ea typeface="+mn-ea"/>
                <a:cs typeface="Arial" panose="020B0604020202020204" pitchFamily="34" charset="0"/>
              </a:rPr>
              <a:t>Các hình ảnh nhân hoá là:</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Mầm non cựa mình tỉnh giấc.; </a:t>
            </a:r>
            <a:endPar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Các loài chim đua nhau ca hát.; </a:t>
            </a:r>
            <a:endPar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Bầu trời say sưa</a:t>
            </a:r>
            <a:r>
              <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rPr>
              <a:t> </a:t>
            </a:r>
            <a:r>
              <a:rPr kumimoji="0" lang="vi-VN" sz="3200" b="0" i="0" u="none" strike="noStrike" kern="1200" cap="none" spc="0" normalizeH="0" baseline="0" noProof="0">
                <a:ln>
                  <a:noFill/>
                </a:ln>
                <a:solidFill>
                  <a:srgbClr val="002060"/>
                </a:solidFill>
                <a:effectLst/>
                <a:uLnTx/>
                <a:uFillTx/>
                <a:latin typeface="Arial" panose="020B0604020202020204" pitchFamily="34" charset="0"/>
                <a:ea typeface="+mn-ea"/>
                <a:cs typeface="+mn-cs"/>
              </a:rPr>
              <a:t>lắng nghe, mê mải ngắm nhìn.</a:t>
            </a:r>
            <a:endParaRPr kumimoji="0" lang="en-US" sz="3200" b="0" i="0" u="none" strike="noStrike" kern="1200" cap="none" spc="0" normalizeH="0" baseline="0" noProof="0">
              <a:ln>
                <a:noFill/>
              </a:ln>
              <a:solidFill>
                <a:srgbClr val="002060"/>
              </a:solidFill>
              <a:effectLst/>
              <a:uLnTx/>
              <a:uFillTx/>
              <a:latin typeface="Calibri" panose="020F0502020204030204"/>
              <a:ea typeface="+mn-ea"/>
              <a:cs typeface="+mn-cs"/>
            </a:endParaRPr>
          </a:p>
        </p:txBody>
      </p:sp>
      <p:pic>
        <p:nvPicPr>
          <p:cNvPr id="18" name="Picture 2" descr="Dấu Mũi Tên Hình ảnh PNG | Vector Và Các Tập Tin PSD | Tải Về Miễn Phí Trên  Pngtree">
            <a:extLst>
              <a:ext uri="{FF2B5EF4-FFF2-40B4-BE49-F238E27FC236}">
                <a16:creationId xmlns:a16="http://schemas.microsoft.com/office/drawing/2014/main" id="{0B56DDF8-C0A6-48CA-895D-ED13445802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flipH="1">
            <a:off x="489301" y="3985681"/>
            <a:ext cx="1415107" cy="1415107"/>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1914184-8EC6-41EF-AE56-E2494785B2BF}"/>
              </a:ext>
            </a:extLst>
          </p:cNvPr>
          <p:cNvCxnSpPr>
            <a:cxnSpLocks/>
          </p:cNvCxnSpPr>
          <p:nvPr/>
        </p:nvCxnSpPr>
        <p:spPr>
          <a:xfrm>
            <a:off x="4066013" y="2210488"/>
            <a:ext cx="537593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B3978CD-0EBE-40BB-8CF5-30F5DAC73F66}"/>
              </a:ext>
            </a:extLst>
          </p:cNvPr>
          <p:cNvCxnSpPr>
            <a:cxnSpLocks/>
          </p:cNvCxnSpPr>
          <p:nvPr/>
        </p:nvCxnSpPr>
        <p:spPr>
          <a:xfrm>
            <a:off x="9791272" y="2198562"/>
            <a:ext cx="142810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E51D29E-D93A-49D6-89F3-D115AEDEC672}"/>
              </a:ext>
            </a:extLst>
          </p:cNvPr>
          <p:cNvCxnSpPr>
            <a:cxnSpLocks/>
          </p:cNvCxnSpPr>
          <p:nvPr/>
        </p:nvCxnSpPr>
        <p:spPr>
          <a:xfrm>
            <a:off x="595901" y="2694242"/>
            <a:ext cx="3914454"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333C8F-851C-4D91-A2CA-24D75A70DD05}"/>
              </a:ext>
            </a:extLst>
          </p:cNvPr>
          <p:cNvCxnSpPr>
            <a:cxnSpLocks/>
          </p:cNvCxnSpPr>
          <p:nvPr/>
        </p:nvCxnSpPr>
        <p:spPr>
          <a:xfrm flipV="1">
            <a:off x="4754291" y="2735338"/>
            <a:ext cx="6465089" cy="2296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2786FC-61BF-45E4-A619-EAFFB52A5CC1}"/>
              </a:ext>
            </a:extLst>
          </p:cNvPr>
          <p:cNvCxnSpPr>
            <a:cxnSpLocks/>
          </p:cNvCxnSpPr>
          <p:nvPr/>
        </p:nvCxnSpPr>
        <p:spPr>
          <a:xfrm>
            <a:off x="2378498" y="3237445"/>
            <a:ext cx="337503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86864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Vertical)">
                                      <p:cBhvr>
                                        <p:cTn id="28" dur="500"/>
                                        <p:tgtEl>
                                          <p:spTgt spid="3">
                                            <p:txEl>
                                              <p:pRg st="1" end="1"/>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nodeType="clickEffect">
                                  <p:stCondLst>
                                    <p:cond delay="0"/>
                                  </p:stCondLst>
                                  <p:childTnLst>
                                    <p:set>
                                      <p:cBhvr>
                                        <p:cTn id="49" dur="1" fill="hold">
                                          <p:stCondLst>
                                            <p:cond delay="0"/>
                                          </p:stCondLst>
                                        </p:cTn>
                                        <p:tgtEl>
                                          <p:spTgt spid="3">
                                            <p:txEl>
                                              <p:pRg st="3" end="3"/>
                                            </p:txEl>
                                          </p:spTgt>
                                        </p:tgtEl>
                                        <p:attrNameLst>
                                          <p:attrName>style.visibility</p:attrName>
                                        </p:attrNameLst>
                                      </p:cBhvr>
                                      <p:to>
                                        <p:strVal val="visible"/>
                                      </p:to>
                                    </p:set>
                                    <p:animEffect transition="in" filter="barn(inVertical)">
                                      <p:cBhvr>
                                        <p:cTn id="50" dur="500"/>
                                        <p:tgtEl>
                                          <p:spTgt spid="3">
                                            <p:txEl>
                                              <p:pRg st="3" end="3"/>
                                            </p:txEl>
                                          </p:spTgt>
                                        </p:tgtEl>
                                      </p:cBhvr>
                                    </p:animEffect>
                                  </p:childTnLst>
                                </p:cTn>
                              </p:par>
                            </p:childTnLst>
                          </p:cTn>
                        </p:par>
                        <p:par>
                          <p:cTn id="51" fill="hold">
                            <p:stCondLst>
                              <p:cond delay="500"/>
                            </p:stCondLst>
                            <p:childTnLst>
                              <p:par>
                                <p:cTn id="52" presetID="10" presetClass="entr" presetSubtype="0"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par>
                          <p:cTn id="55" fill="hold">
                            <p:stCondLst>
                              <p:cond delay="1000"/>
                            </p:stCondLst>
                            <p:childTnLst>
                              <p:par>
                                <p:cTn id="56" presetID="10" presetClass="entr" presetSubtype="0" fill="hold" nodeType="after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fade">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p:cNvPicPr>
            <a:picLocks noChangeAspect="1"/>
          </p:cNvPicPr>
          <p:nvPr/>
        </p:nvPicPr>
        <p:blipFill rotWithShape="1">
          <a:blip r:embed="rId2">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950"/>
            <a:ext cx="12192000" cy="5734051"/>
          </a:xfrm>
          <a:prstGeom prst="rect">
            <a:avLst/>
          </a:prstGeom>
        </p:spPr>
      </p:pic>
      <p:pic>
        <p:nvPicPr>
          <p:cNvPr id="4"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78" y="1123950"/>
            <a:ext cx="11882033" cy="5941017"/>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2" b="59259"/>
          <a:stretch/>
        </p:blipFill>
        <p:spPr>
          <a:xfrm>
            <a:off x="22960" y="63985"/>
            <a:ext cx="11921067" cy="2328334"/>
          </a:xfrm>
          <a:prstGeom prst="rect">
            <a:avLst/>
          </a:prstGeom>
        </p:spPr>
      </p:pic>
      <p:pic>
        <p:nvPicPr>
          <p:cNvPr id="7" name="Picture 6">
            <a:extLst>
              <a:ext uri="{FF2B5EF4-FFF2-40B4-BE49-F238E27FC236}">
                <a16:creationId xmlns:a16="http://schemas.microsoft.com/office/drawing/2014/main" id="{0E0AC80A-F2CC-4E27-B71D-433A6159F2F9}"/>
              </a:ext>
            </a:extLst>
          </p:cNvPr>
          <p:cNvPicPr>
            <a:picLocks noChangeAspect="1"/>
          </p:cNvPicPr>
          <p:nvPr/>
        </p:nvPicPr>
        <p:blipFill>
          <a:blip r:embed="rId5"/>
          <a:stretch>
            <a:fillRect/>
          </a:stretch>
        </p:blipFill>
        <p:spPr>
          <a:xfrm>
            <a:off x="2761199" y="1228152"/>
            <a:ext cx="6669602" cy="3011685"/>
          </a:xfrm>
          <a:prstGeom prst="rect">
            <a:avLst/>
          </a:prstGeom>
        </p:spPr>
      </p:pic>
    </p:spTree>
    <p:extLst>
      <p:ext uri="{BB962C8B-B14F-4D97-AF65-F5344CB8AC3E}">
        <p14:creationId xmlns:p14="http://schemas.microsoft.com/office/powerpoint/2010/main" val="27393027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FDCB5-CA67-45D5-8842-72FF01297893}"/>
              </a:ext>
            </a:extLst>
          </p:cNvPr>
          <p:cNvSpPr txBox="1"/>
          <p:nvPr/>
        </p:nvSpPr>
        <p:spPr>
          <a:xfrm>
            <a:off x="4218373" y="-19501"/>
            <a:ext cx="2847604"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000" b="0" i="0" u="none" strike="noStrike" kern="1200" cap="none" spc="0" normalizeH="0" baseline="0" noProof="0">
              <a:ln>
                <a:noFill/>
              </a:ln>
              <a:solidFill>
                <a:srgbClr val="7030A0"/>
              </a:solidFill>
              <a:effectLst/>
              <a:uLnTx/>
              <a:uFillTx/>
              <a:latin typeface="Calibri" panose="020F0502020204030204"/>
              <a:ea typeface="+mn-ea"/>
              <a:cs typeface="+mn-cs"/>
            </a:endParaRPr>
          </a:p>
        </p:txBody>
      </p:sp>
      <p:grpSp>
        <p:nvGrpSpPr>
          <p:cNvPr id="10" name="Group 9">
            <a:extLst>
              <a:ext uri="{FF2B5EF4-FFF2-40B4-BE49-F238E27FC236}">
                <a16:creationId xmlns:a16="http://schemas.microsoft.com/office/drawing/2014/main" id="{58768A55-2163-4670-AFB7-992BCC3AE83E}"/>
              </a:ext>
            </a:extLst>
          </p:cNvPr>
          <p:cNvGrpSpPr/>
          <p:nvPr/>
        </p:nvGrpSpPr>
        <p:grpSpPr>
          <a:xfrm>
            <a:off x="1070264" y="821442"/>
            <a:ext cx="9557888" cy="872310"/>
            <a:chOff x="1045516" y="690712"/>
            <a:chExt cx="9445455" cy="1715694"/>
          </a:xfrm>
        </p:grpSpPr>
        <p:sp>
          <p:nvSpPr>
            <p:cNvPr id="11" name="Rounded Rectangle 1">
              <a:extLst>
                <a:ext uri="{FF2B5EF4-FFF2-40B4-BE49-F238E27FC236}">
                  <a16:creationId xmlns:a16="http://schemas.microsoft.com/office/drawing/2014/main" id="{991F8877-0EA5-4BF5-A489-C539C8AB905E}"/>
                </a:ext>
              </a:extLst>
            </p:cNvPr>
            <p:cNvSpPr/>
            <p:nvPr/>
          </p:nvSpPr>
          <p:spPr>
            <a:xfrm>
              <a:off x="1045516" y="690712"/>
              <a:ext cx="9445455" cy="1040885"/>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80F81F1-7BD0-4834-AFA9-453AED07F102}"/>
                </a:ext>
              </a:extLst>
            </p:cNvPr>
            <p:cNvSpPr txBox="1"/>
            <p:nvPr/>
          </p:nvSpPr>
          <p:spPr>
            <a:xfrm>
              <a:off x="1139051" y="771967"/>
              <a:ext cx="9351920" cy="1634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2</a:t>
              </a:r>
              <a:r>
                <a:rPr kumimoji="0" lang="vi-VN" sz="24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4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4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Tìm hình ảnh nhân hoá có trong mỗi đoạn văn dưới đây: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sp>
        <p:nvSpPr>
          <p:cNvPr id="13" name="TextBox 12">
            <a:extLst>
              <a:ext uri="{FF2B5EF4-FFF2-40B4-BE49-F238E27FC236}">
                <a16:creationId xmlns:a16="http://schemas.microsoft.com/office/drawing/2014/main" id="{28917236-4DBC-40D0-9808-1C910785D0F2}"/>
              </a:ext>
            </a:extLst>
          </p:cNvPr>
          <p:cNvSpPr txBox="1"/>
          <p:nvPr/>
        </p:nvSpPr>
        <p:spPr>
          <a:xfrm>
            <a:off x="575511" y="1416969"/>
            <a:ext cx="10887682" cy="2554545"/>
          </a:xfrm>
          <a:prstGeom prst="rect">
            <a:avLst/>
          </a:prstGeom>
          <a:noFill/>
        </p:spPr>
        <p:txBody>
          <a:bodyPr wrap="square" rtlCol="0">
            <a:spAutoFit/>
          </a:bodyPr>
          <a:lstStyle/>
          <a:p>
            <a:pPr lvl="0" algn="just"/>
            <a:r>
              <a:rPr lang="en-US" sz="3200">
                <a:solidFill>
                  <a:srgbClr val="0070C0"/>
                </a:solidFill>
                <a:latin typeface="Arial" panose="020B0604020202020204" pitchFamily="34" charset="0"/>
                <a:cs typeface="Arial" panose="020B0604020202020204" pitchFamily="34" charset="0"/>
              </a:rPr>
              <a:t>b. Trăng lẩn trốn trong các tán lá xanh rì của những cây đa cổ thụ đầu thôn.</a:t>
            </a:r>
            <a:r>
              <a:rPr lang="vi-VN" sz="3200">
                <a:solidFill>
                  <a:srgbClr val="0070C0"/>
                </a:solidFill>
                <a:cs typeface="Arial" panose="020B0604020202020204" pitchFamily="34" charset="0"/>
              </a:rPr>
              <a:t> Những mắt lá ánh lên tinh nghịch. Trăng chìm vào đáy nước. Trăng óng ánh trên hàm răng, trăng đậu vào ánh mắt. Trăng ôm ấp mái tóc bạc của các cụ già.</a:t>
            </a:r>
            <a:r>
              <a:rPr lang="en-US" sz="3200">
                <a:solidFill>
                  <a:srgbClr val="0070C0"/>
                </a:solidFill>
                <a:latin typeface="Arial" panose="020B0604020202020204" pitchFamily="34" charset="0"/>
                <a:cs typeface="Arial" panose="020B0604020202020204" pitchFamily="34" charset="0"/>
              </a:rPr>
              <a:t> 								</a:t>
            </a:r>
            <a:r>
              <a:rPr lang="en-US" sz="2800" i="1">
                <a:solidFill>
                  <a:srgbClr val="0070C0"/>
                </a:solidFill>
                <a:latin typeface="Arial" panose="020B0604020202020204" pitchFamily="34" charset="0"/>
                <a:cs typeface="Arial" panose="020B0604020202020204" pitchFamily="34" charset="0"/>
              </a:rPr>
              <a:t>Theo </a:t>
            </a:r>
            <a:r>
              <a:rPr lang="en-US" sz="2800">
                <a:solidFill>
                  <a:srgbClr val="0070C0"/>
                </a:solidFill>
                <a:latin typeface="Arial" panose="020B0604020202020204" pitchFamily="34" charset="0"/>
                <a:cs typeface="Arial" panose="020B0604020202020204" pitchFamily="34" charset="0"/>
              </a:rPr>
              <a:t>Phan Sĩ Châu</a:t>
            </a:r>
            <a:endParaRPr lang="en-US" sz="3200">
              <a:solidFill>
                <a:srgbClr val="0070C0"/>
              </a:solidFill>
              <a:latin typeface="Arial" panose="020B0604020202020204" pitchFamily="34" charset="0"/>
              <a:cs typeface="Arial" panose="020B0604020202020204" pitchFamily="34" charset="0"/>
            </a:endParaRPr>
          </a:p>
        </p:txBody>
      </p:sp>
      <p:sp>
        <p:nvSpPr>
          <p:cNvPr id="16" name="Rectangle: Rounded Corners 15">
            <a:extLst>
              <a:ext uri="{FF2B5EF4-FFF2-40B4-BE49-F238E27FC236}">
                <a16:creationId xmlns:a16="http://schemas.microsoft.com/office/drawing/2014/main" id="{6CCBEDFD-E965-41F7-B9E9-3C9DBDEEBDAE}"/>
              </a:ext>
            </a:extLst>
          </p:cNvPr>
          <p:cNvSpPr/>
          <p:nvPr/>
        </p:nvSpPr>
        <p:spPr>
          <a:xfrm>
            <a:off x="1070264" y="3956653"/>
            <a:ext cx="7869687" cy="2554545"/>
          </a:xfrm>
          <a:prstGeom prst="roundRect">
            <a:avLst/>
          </a:prstGeom>
          <a:solidFill>
            <a:schemeClr val="accent4">
              <a:lumMod val="20000"/>
              <a:lumOff val="80000"/>
            </a:schemeClr>
          </a:solidFill>
          <a:ln w="2857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EAFEF39-4265-4060-A58F-73A3857E0A04}"/>
              </a:ext>
            </a:extLst>
          </p:cNvPr>
          <p:cNvSpPr txBox="1"/>
          <p:nvPr/>
        </p:nvSpPr>
        <p:spPr>
          <a:xfrm>
            <a:off x="1178399" y="3982961"/>
            <a:ext cx="7869687" cy="2554545"/>
          </a:xfrm>
          <a:prstGeom prst="rect">
            <a:avLst/>
          </a:prstGeom>
          <a:noFill/>
        </p:spPr>
        <p:txBody>
          <a:bodyPr wrap="square" rtlCol="0">
            <a:spAutoFit/>
          </a:bodyPr>
          <a:lstStyle/>
          <a:p>
            <a:pPr algn="just"/>
            <a:r>
              <a:rPr lang="en-US" sz="3200"/>
              <a:t> </a:t>
            </a:r>
            <a:r>
              <a:rPr lang="en-US" sz="3200">
                <a:solidFill>
                  <a:srgbClr val="FF0000"/>
                </a:solidFill>
                <a:latin typeface="Arial" panose="020B0604020202020204" pitchFamily="34" charset="0"/>
                <a:cs typeface="Arial" panose="020B0604020202020204" pitchFamily="34" charset="0"/>
              </a:rPr>
              <a:t>Các hình ảnh nhân hoá là:</a:t>
            </a:r>
          </a:p>
          <a:p>
            <a:pPr algn="just"/>
            <a:r>
              <a:rPr lang="en-US" sz="3200">
                <a:solidFill>
                  <a:srgbClr val="002060"/>
                </a:solidFill>
                <a:latin typeface="Arial" panose="020B0604020202020204" pitchFamily="34" charset="0"/>
                <a:cs typeface="Arial" panose="020B0604020202020204" pitchFamily="34" charset="0"/>
              </a:rPr>
              <a:t>- Trăng lẩn trốn trong các tán lá.</a:t>
            </a:r>
          </a:p>
          <a:p>
            <a:pPr algn="just"/>
            <a:r>
              <a:rPr lang="en-US" sz="3200">
                <a:solidFill>
                  <a:srgbClr val="002060"/>
                </a:solidFill>
                <a:latin typeface="Arial" panose="020B0604020202020204" pitchFamily="34" charset="0"/>
                <a:cs typeface="Arial" panose="020B0604020202020204" pitchFamily="34" charset="0"/>
              </a:rPr>
              <a:t>- Những mắt lá ánh lên tinh nghịch.</a:t>
            </a:r>
          </a:p>
          <a:p>
            <a:pPr algn="just"/>
            <a:r>
              <a:rPr lang="en-US" sz="3200">
                <a:solidFill>
                  <a:srgbClr val="002060"/>
                </a:solidFill>
                <a:latin typeface="Arial" panose="020B0604020202020204" pitchFamily="34" charset="0"/>
                <a:cs typeface="Arial" panose="020B0604020202020204" pitchFamily="34" charset="0"/>
              </a:rPr>
              <a:t>- Trăng đậu vào ánh mắt.</a:t>
            </a:r>
          </a:p>
          <a:p>
            <a:pPr algn="just"/>
            <a:r>
              <a:rPr lang="en-US" sz="3200">
                <a:solidFill>
                  <a:srgbClr val="002060"/>
                </a:solidFill>
                <a:latin typeface="Arial" panose="020B0604020202020204" pitchFamily="34" charset="0"/>
                <a:cs typeface="Arial" panose="020B0604020202020204" pitchFamily="34" charset="0"/>
              </a:rPr>
              <a:t>- Trăng ôm ấp mái tóc bạc của các cụ già</a:t>
            </a:r>
          </a:p>
        </p:txBody>
      </p:sp>
      <p:pic>
        <p:nvPicPr>
          <p:cNvPr id="18" name="Picture 2" descr="Dấu Mũi Tên Hình ảnh PNG | Vector Và Các Tập Tin PSD | Tải Về Miễn Phí Trên  Pngtree">
            <a:extLst>
              <a:ext uri="{FF2B5EF4-FFF2-40B4-BE49-F238E27FC236}">
                <a16:creationId xmlns:a16="http://schemas.microsoft.com/office/drawing/2014/main" id="{0B56DDF8-C0A6-48CA-895D-ED13445802A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0982820">
            <a:off x="9391136" y="4208313"/>
            <a:ext cx="1782139" cy="1782139"/>
          </a:xfrm>
          <a:prstGeom prst="rect">
            <a:avLst/>
          </a:prstGeom>
          <a:noFill/>
          <a:extLst>
            <a:ext uri="{909E8E84-426E-40DD-AFC4-6F175D3DCCD1}">
              <a14:hiddenFill xmlns:a14="http://schemas.microsoft.com/office/drawing/2010/main">
                <a:solidFill>
                  <a:srgbClr val="FFFFFF"/>
                </a:solidFill>
              </a14:hiddenFill>
            </a:ext>
          </a:extLst>
        </p:spPr>
      </p:pic>
      <p:cxnSp>
        <p:nvCxnSpPr>
          <p:cNvPr id="6" name="Straight Connector 5">
            <a:extLst>
              <a:ext uri="{FF2B5EF4-FFF2-40B4-BE49-F238E27FC236}">
                <a16:creationId xmlns:a16="http://schemas.microsoft.com/office/drawing/2014/main" id="{01914184-8EC6-41EF-AE56-E2494785B2BF}"/>
              </a:ext>
            </a:extLst>
          </p:cNvPr>
          <p:cNvCxnSpPr>
            <a:cxnSpLocks/>
          </p:cNvCxnSpPr>
          <p:nvPr/>
        </p:nvCxnSpPr>
        <p:spPr>
          <a:xfrm>
            <a:off x="1164912" y="1914094"/>
            <a:ext cx="5375937" cy="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B3978CD-0EBE-40BB-8CF5-30F5DAC73F66}"/>
              </a:ext>
            </a:extLst>
          </p:cNvPr>
          <p:cNvCxnSpPr>
            <a:cxnSpLocks/>
          </p:cNvCxnSpPr>
          <p:nvPr/>
        </p:nvCxnSpPr>
        <p:spPr>
          <a:xfrm flipV="1">
            <a:off x="3821987" y="2393879"/>
            <a:ext cx="6226139" cy="2044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2E51D29E-D93A-49D6-89F3-D115AEDEC672}"/>
              </a:ext>
            </a:extLst>
          </p:cNvPr>
          <p:cNvCxnSpPr>
            <a:cxnSpLocks/>
          </p:cNvCxnSpPr>
          <p:nvPr/>
        </p:nvCxnSpPr>
        <p:spPr>
          <a:xfrm>
            <a:off x="10430176" y="2930797"/>
            <a:ext cx="90222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F333C8F-851C-4D91-A2CA-24D75A70DD05}"/>
              </a:ext>
            </a:extLst>
          </p:cNvPr>
          <p:cNvCxnSpPr>
            <a:cxnSpLocks/>
          </p:cNvCxnSpPr>
          <p:nvPr/>
        </p:nvCxnSpPr>
        <p:spPr>
          <a:xfrm>
            <a:off x="621760" y="3409430"/>
            <a:ext cx="3087211"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962786FC-61BF-45E4-A619-EAFFB52A5CC1}"/>
              </a:ext>
            </a:extLst>
          </p:cNvPr>
          <p:cNvCxnSpPr>
            <a:cxnSpLocks/>
          </p:cNvCxnSpPr>
          <p:nvPr/>
        </p:nvCxnSpPr>
        <p:spPr>
          <a:xfrm>
            <a:off x="3954660" y="3409430"/>
            <a:ext cx="7377736"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591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additive="base">
                                        <p:cTn id="14" dur="500" fill="hold"/>
                                        <p:tgtEl>
                                          <p:spTgt spid="18"/>
                                        </p:tgtEl>
                                        <p:attrNameLst>
                                          <p:attrName>ppt_x</p:attrName>
                                        </p:attrNameLst>
                                      </p:cBhvr>
                                      <p:tavLst>
                                        <p:tav tm="0">
                                          <p:val>
                                            <p:strVal val="#ppt_x"/>
                                          </p:val>
                                        </p:tav>
                                        <p:tav tm="100000">
                                          <p:val>
                                            <p:strVal val="#ppt_x"/>
                                          </p:val>
                                        </p:tav>
                                      </p:tavLst>
                                    </p:anim>
                                    <p:anim calcmode="lin" valueType="num">
                                      <p:cBhvr additive="base">
                                        <p:cTn id="15" dur="500" fill="hold"/>
                                        <p:tgtEl>
                                          <p:spTgt spid="18"/>
                                        </p:tgtEl>
                                        <p:attrNameLst>
                                          <p:attrName>ppt_y</p:attrName>
                                        </p:attrNameLst>
                                      </p:cBhvr>
                                      <p:tavLst>
                                        <p:tav tm="0">
                                          <p:val>
                                            <p:strVal val="1+#ppt_h/2"/>
                                          </p:val>
                                        </p:tav>
                                        <p:tav tm="100000">
                                          <p:val>
                                            <p:strVal val="#ppt_y"/>
                                          </p:val>
                                        </p:tav>
                                      </p:tavLst>
                                    </p:anim>
                                  </p:childTnLst>
                                </p:cTn>
                              </p:par>
                            </p:childTnLst>
                          </p:cTn>
                        </p:par>
                        <p:par>
                          <p:cTn id="16" fill="hold">
                            <p:stCondLst>
                              <p:cond delay="500"/>
                            </p:stCondLst>
                            <p:childTnLst>
                              <p:par>
                                <p:cTn id="17" presetID="16" presetClass="entr" presetSubtype="21"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Effect transition="in" filter="barn(inVertical)">
                                      <p:cBhvr>
                                        <p:cTn id="19" dur="500"/>
                                        <p:tgtEl>
                                          <p:spTgt spid="16"/>
                                        </p:tgtEl>
                                      </p:cBhvr>
                                    </p:animEffect>
                                  </p:childTnLst>
                                </p:cTn>
                              </p:par>
                            </p:childTnLst>
                          </p:cTn>
                        </p:par>
                        <p:par>
                          <p:cTn id="20" fill="hold">
                            <p:stCondLst>
                              <p:cond delay="1000"/>
                            </p:stCondLst>
                            <p:childTnLst>
                              <p:par>
                                <p:cTn id="21" presetID="16" presetClass="entr" presetSubtype="21" fill="hold" nodeType="after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barn(inVertical)">
                                      <p:cBhvr>
                                        <p:cTn id="28" dur="500"/>
                                        <p:tgtEl>
                                          <p:spTgt spid="3">
                                            <p:txEl>
                                              <p:pRg st="1" end="1"/>
                                            </p:txEl>
                                          </p:spTgt>
                                        </p:tgtEl>
                                      </p:cBhvr>
                                    </p:animEffec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barn(inVertical)">
                                      <p:cBhvr>
                                        <p:cTn id="37" dur="500"/>
                                        <p:tgtEl>
                                          <p:spTgt spid="3">
                                            <p:txEl>
                                              <p:pRg st="2" end="2"/>
                                            </p:txEl>
                                          </p:spTgt>
                                        </p:tgtEl>
                                      </p:cBhvr>
                                    </p:animEffect>
                                  </p:childTnLst>
                                </p:cTn>
                              </p:par>
                            </p:childTnLst>
                          </p:cTn>
                        </p:par>
                        <p:par>
                          <p:cTn id="38" fill="hold">
                            <p:stCondLst>
                              <p:cond delay="500"/>
                            </p:stCondLst>
                            <p:childTnLst>
                              <p:par>
                                <p:cTn id="39" presetID="10" presetClass="entr" presetSubtype="0" fill="hold" nodeType="after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xEl>
                                              <p:pRg st="3" end="3"/>
                                            </p:txEl>
                                          </p:spTgt>
                                        </p:tgtEl>
                                        <p:attrNameLst>
                                          <p:attrName>style.visibility</p:attrName>
                                        </p:attrNameLst>
                                      </p:cBhvr>
                                      <p:to>
                                        <p:strVal val="visible"/>
                                      </p:to>
                                    </p:set>
                                    <p:animEffect transition="in" filter="barn(inVertical)">
                                      <p:cBhvr>
                                        <p:cTn id="46" dur="500"/>
                                        <p:tgtEl>
                                          <p:spTgt spid="3">
                                            <p:txEl>
                                              <p:pRg st="3" end="3"/>
                                            </p:txEl>
                                          </p:spTgt>
                                        </p:tgtEl>
                                      </p:cBhvr>
                                    </p:animEffect>
                                  </p:childTnLst>
                                </p:cTn>
                              </p:par>
                            </p:childTnLst>
                          </p:cTn>
                        </p:par>
                        <p:par>
                          <p:cTn id="47" fill="hold">
                            <p:stCondLst>
                              <p:cond delay="500"/>
                            </p:stCondLst>
                            <p:childTnLst>
                              <p:par>
                                <p:cTn id="48" presetID="10" presetClass="entr" presetSubtype="0" fill="hold" nodeType="after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childTnLst>
                          </p:cTn>
                        </p:par>
                        <p:par>
                          <p:cTn id="51" fill="hold">
                            <p:stCondLst>
                              <p:cond delay="1000"/>
                            </p:stCondLst>
                            <p:childTnLst>
                              <p:par>
                                <p:cTn id="52" presetID="10" presetClass="entr" presetSubtype="0" fill="hold" nodeType="after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childTnLst>
                          </p:cTn>
                        </p:par>
                      </p:childTnLst>
                    </p:cTn>
                  </p:par>
                  <p:par>
                    <p:cTn id="55" fill="hold">
                      <p:stCondLst>
                        <p:cond delay="indefinite"/>
                      </p:stCondLst>
                      <p:childTnLst>
                        <p:par>
                          <p:cTn id="56" fill="hold">
                            <p:stCondLst>
                              <p:cond delay="0"/>
                            </p:stCondLst>
                            <p:childTnLst>
                              <p:par>
                                <p:cTn id="57" presetID="16" presetClass="entr" presetSubtype="21" fill="hold" nodeType="clickEffect">
                                  <p:stCondLst>
                                    <p:cond delay="0"/>
                                  </p:stCondLst>
                                  <p:childTnLst>
                                    <p:set>
                                      <p:cBhvr>
                                        <p:cTn id="58" dur="1" fill="hold">
                                          <p:stCondLst>
                                            <p:cond delay="0"/>
                                          </p:stCondLst>
                                        </p:cTn>
                                        <p:tgtEl>
                                          <p:spTgt spid="3">
                                            <p:txEl>
                                              <p:pRg st="4" end="4"/>
                                            </p:txEl>
                                          </p:spTgt>
                                        </p:tgtEl>
                                        <p:attrNameLst>
                                          <p:attrName>style.visibility</p:attrName>
                                        </p:attrNameLst>
                                      </p:cBhvr>
                                      <p:to>
                                        <p:strVal val="visible"/>
                                      </p:to>
                                    </p:set>
                                    <p:animEffect transition="in" filter="barn(inVertical)">
                                      <p:cBhvr>
                                        <p:cTn id="59" dur="500"/>
                                        <p:tgtEl>
                                          <p:spTgt spid="3">
                                            <p:txEl>
                                              <p:pRg st="4" end="4"/>
                                            </p:txEl>
                                          </p:spTgt>
                                        </p:tgtEl>
                                      </p:cBhvr>
                                    </p:animEffect>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7888746" y="1634844"/>
            <a:ext cx="4097771" cy="5223156"/>
          </a:xfrm>
          <a:prstGeom prst="rect">
            <a:avLst/>
          </a:prstGeom>
        </p:spPr>
      </p:pic>
      <p:grpSp>
        <p:nvGrpSpPr>
          <p:cNvPr id="6" name="Group 5"/>
          <p:cNvGrpSpPr/>
          <p:nvPr/>
        </p:nvGrpSpPr>
        <p:grpSpPr>
          <a:xfrm>
            <a:off x="1379611" y="-121780"/>
            <a:ext cx="7127392" cy="4700146"/>
            <a:chOff x="2136114" y="2816630"/>
            <a:chExt cx="7127392" cy="4700146"/>
          </a:xfrm>
        </p:grpSpPr>
        <p:pic>
          <p:nvPicPr>
            <p:cNvPr id="7" name="Picture 6">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36114" y="2816630"/>
              <a:ext cx="7127392" cy="4700146"/>
            </a:xfrm>
            <a:prstGeom prst="rect">
              <a:avLst/>
            </a:prstGeom>
          </p:spPr>
        </p:pic>
        <p:sp>
          <p:nvSpPr>
            <p:cNvPr id="8" name="TextBox 7"/>
            <p:cNvSpPr txBox="1"/>
            <p:nvPr/>
          </p:nvSpPr>
          <p:spPr>
            <a:xfrm>
              <a:off x="2931667" y="3739794"/>
              <a:ext cx="5283874" cy="25545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rPr>
                <a:t>C</a:t>
              </a:r>
              <a:r>
                <a:rPr kumimoji="0" lang="vi-VN"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rPr>
                <a:t>hia sẻ </a:t>
              </a:r>
              <a:endParaRPr kumimoji="0" lang="en-US"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rPr>
                <a:t>về tác dụng của các hình ảnh nhân hoá tìm được</a:t>
              </a:r>
              <a:endParaRPr kumimoji="0" lang="en-US" sz="40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endParaRPr>
            </a:p>
          </p:txBody>
        </p:sp>
      </p:grpSp>
      <p:pic>
        <p:nvPicPr>
          <p:cNvPr id="9" name="Picture 8">
            <a:extLst>
              <a:ext uri="{FF2B5EF4-FFF2-40B4-BE49-F238E27FC236}">
                <a16:creationId xmlns:a16="http://schemas.microsoft.com/office/drawing/2014/main" id="{CC9CE183-C5F1-443C-AB64-15B150D67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92458" y="3502072"/>
            <a:ext cx="3144137" cy="3388078"/>
          </a:xfrm>
          <a:prstGeom prst="rect">
            <a:avLst/>
          </a:prstGeom>
        </p:spPr>
      </p:pic>
    </p:spTree>
    <p:extLst>
      <p:ext uri="{BB962C8B-B14F-4D97-AF65-F5344CB8AC3E}">
        <p14:creationId xmlns:p14="http://schemas.microsoft.com/office/powerpoint/2010/main" val="31652099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6116B29-E4E2-4948-81FF-2346F8272881}"/>
              </a:ext>
            </a:extLst>
          </p:cNvPr>
          <p:cNvPicPr>
            <a:picLocks noChangeAspect="1"/>
          </p:cNvPicPr>
          <p:nvPr/>
        </p:nvPicPr>
        <p:blipFill>
          <a:blip r:embed="rId2"/>
          <a:stretch>
            <a:fillRect/>
          </a:stretch>
        </p:blipFill>
        <p:spPr>
          <a:xfrm>
            <a:off x="431797" y="0"/>
            <a:ext cx="11760203" cy="6620830"/>
          </a:xfrm>
          <a:prstGeom prst="rect">
            <a:avLst/>
          </a:prstGeom>
        </p:spPr>
      </p:pic>
    </p:spTree>
    <p:extLst>
      <p:ext uri="{BB962C8B-B14F-4D97-AF65-F5344CB8AC3E}">
        <p14:creationId xmlns:p14="http://schemas.microsoft.com/office/powerpoint/2010/main" val="508909196"/>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489735" y="554804"/>
            <a:ext cx="10784941" cy="1119883"/>
            <a:chOff x="-212747" y="771422"/>
            <a:chExt cx="10658074" cy="2202632"/>
          </a:xfrm>
        </p:grpSpPr>
        <p:sp>
          <p:nvSpPr>
            <p:cNvPr id="2" name="Rounded Rectangle 1"/>
            <p:cNvSpPr/>
            <p:nvPr/>
          </p:nvSpPr>
          <p:spPr>
            <a:xfrm>
              <a:off x="-111214" y="771422"/>
              <a:ext cx="10556541" cy="2202632"/>
            </a:xfrm>
            <a:prstGeom prst="roundRect">
              <a:avLst/>
            </a:prstGeom>
            <a:no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p:cNvSpPr txBox="1"/>
            <p:nvPr/>
          </p:nvSpPr>
          <p:spPr>
            <a:xfrm>
              <a:off x="-212747" y="924344"/>
              <a:ext cx="10658074" cy="18967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3</a:t>
              </a:r>
              <a:r>
                <a:rPr kumimoji="0" lang="vi-VN" sz="2800" b="1" i="0" u="none" strike="noStrike" kern="1200" cap="none" spc="0" normalizeH="0" baseline="0" noProof="0">
                  <a:ln>
                    <a:noFill/>
                  </a:ln>
                  <a:solidFill>
                    <a:srgbClr val="FF33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r>
                <a:rPr kumimoji="0" lang="vi-VN" sz="2800" b="1" i="0" u="none" strike="noStrike" kern="1200" cap="none" spc="0" normalizeH="0" baseline="0" noProof="0">
                  <a:ln>
                    <a:noFill/>
                  </a:ln>
                  <a:solidFill>
                    <a:srgbClr val="FFC000"/>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 </a:t>
              </a:r>
              <a:r>
                <a:rPr kumimoji="0" lang="vi-VN"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Sử dụng biện pháp nhân hoá để viết lại các câu sau cho sinh động hơn</a:t>
              </a:r>
              <a:r>
                <a:rPr kumimoji="0" lang="en-US" sz="2800" b="1" i="0" u="none" strike="noStrike" kern="1200" cap="none" spc="0" normalizeH="0" baseline="0" noProof="0">
                  <a:ln>
                    <a:noFill/>
                  </a:ln>
                  <a:solidFill>
                    <a:prstClr val="black"/>
                  </a:solidFill>
                  <a:effectLst>
                    <a:outerShdw blurRad="38100" dist="38100" dir="2700000" algn="tl">
                      <a:srgbClr val="000000">
                        <a:alpha val="43137"/>
                      </a:srgbClr>
                    </a:outerShdw>
                  </a:effectLst>
                  <a:uLnTx/>
                  <a:uFillTx/>
                  <a:latin typeface="UTM Avo" panose="02040603050506020204" pitchFamily="18" charset="0"/>
                  <a:ea typeface="+mn-ea"/>
                  <a:cs typeface="Times New Roman" panose="02020603050405020304" pitchFamily="18" charset="0"/>
                </a:rPr>
                <a:t>:</a:t>
              </a:r>
              <a:endParaRPr kumimoji="0" lang="en-US" sz="2800" b="1" i="0" u="none" strike="noStrike" kern="1200" cap="none" spc="0" normalizeH="0" baseline="0" noProof="0">
                <a:ln>
                  <a:noFill/>
                </a:ln>
                <a:solidFill>
                  <a:prstClr val="black"/>
                </a:solidFill>
                <a:effectLst/>
                <a:uLnTx/>
                <a:uFillTx/>
                <a:latin typeface="UTM Avo" panose="02040603050506020204" pitchFamily="18" charset="0"/>
                <a:ea typeface="+mn-ea"/>
                <a:cs typeface="Times New Roman" panose="02020603050405020304" pitchFamily="18" charset="0"/>
              </a:endParaRPr>
            </a:p>
          </p:txBody>
        </p:sp>
      </p:grpSp>
      <p:pic>
        <p:nvPicPr>
          <p:cNvPr id="1026" name="Picture 2" descr="Nhờ đoàn kết tập hợp thành đàn, cùng nhau làm tổ, cùng nhau dự tr">
            <a:extLst>
              <a:ext uri="{FF2B5EF4-FFF2-40B4-BE49-F238E27FC236}">
                <a16:creationId xmlns:a16="http://schemas.microsoft.com/office/drawing/2014/main" id="{EC6DFC47-EF75-4CC3-B499-1D243AB60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24097" y="4260409"/>
            <a:ext cx="2425210" cy="135105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EEB6940B-B920-4476-8EFB-EFE4D3E29B3E}"/>
              </a:ext>
            </a:extLst>
          </p:cNvPr>
          <p:cNvPicPr>
            <a:picLocks noChangeAspect="1"/>
          </p:cNvPicPr>
          <p:nvPr/>
        </p:nvPicPr>
        <p:blipFill rotWithShape="1">
          <a:blip r:embed="rId3"/>
          <a:srcRect b="8666"/>
          <a:stretch/>
        </p:blipFill>
        <p:spPr>
          <a:xfrm flipH="1">
            <a:off x="7002071" y="1752437"/>
            <a:ext cx="4597452" cy="4199049"/>
          </a:xfrm>
          <a:prstGeom prst="rect">
            <a:avLst/>
          </a:prstGeom>
        </p:spPr>
      </p:pic>
      <p:sp>
        <p:nvSpPr>
          <p:cNvPr id="5" name="TextBox 4">
            <a:extLst>
              <a:ext uri="{FF2B5EF4-FFF2-40B4-BE49-F238E27FC236}">
                <a16:creationId xmlns:a16="http://schemas.microsoft.com/office/drawing/2014/main" id="{D1FD7387-FB1B-4FC8-BBFB-8BB6F44D447D}"/>
              </a:ext>
            </a:extLst>
          </p:cNvPr>
          <p:cNvSpPr txBox="1"/>
          <p:nvPr/>
        </p:nvSpPr>
        <p:spPr>
          <a:xfrm>
            <a:off x="1160982" y="1944594"/>
            <a:ext cx="7900827" cy="2123658"/>
          </a:xfrm>
          <a:prstGeom prst="rect">
            <a:avLst/>
          </a:prstGeom>
          <a:noFill/>
        </p:spPr>
        <p:txBody>
          <a:bodyPr wrap="square" rtlCol="0">
            <a:spAutoFit/>
          </a:bodyPr>
          <a:lstStyle/>
          <a:p>
            <a:r>
              <a:rPr lang="en-US" sz="4400">
                <a:solidFill>
                  <a:srgbClr val="0070C0"/>
                </a:solidFill>
                <a:latin typeface="Arial" panose="020B0604020202020204" pitchFamily="34" charset="0"/>
                <a:cs typeface="Arial" panose="020B0604020202020204" pitchFamily="34" charset="0"/>
              </a:rPr>
              <a:t>a. Đàn kiến tha mồi về tổ.</a:t>
            </a:r>
          </a:p>
          <a:p>
            <a:r>
              <a:rPr lang="en-US" sz="4400">
                <a:solidFill>
                  <a:srgbClr val="0070C0"/>
                </a:solidFill>
                <a:latin typeface="Arial" panose="020B0604020202020204" pitchFamily="34" charset="0"/>
                <a:cs typeface="Arial" panose="020B0604020202020204" pitchFamily="34" charset="0"/>
              </a:rPr>
              <a:t>b. Bụi tre rì rào trong gió.</a:t>
            </a:r>
          </a:p>
          <a:p>
            <a:r>
              <a:rPr lang="en-US" sz="4400">
                <a:solidFill>
                  <a:srgbClr val="0070C0"/>
                </a:solidFill>
                <a:latin typeface="Arial" panose="020B0604020202020204" pitchFamily="34" charset="0"/>
                <a:cs typeface="Arial" panose="020B0604020202020204" pitchFamily="34" charset="0"/>
              </a:rPr>
              <a:t>c. Những vì sao sáng lấp lánh.</a:t>
            </a:r>
          </a:p>
        </p:txBody>
      </p:sp>
    </p:spTree>
    <p:extLst>
      <p:ext uri="{BB962C8B-B14F-4D97-AF65-F5344CB8AC3E}">
        <p14:creationId xmlns:p14="http://schemas.microsoft.com/office/powerpoint/2010/main" val="25331608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childTnLst>
                          </p:cTn>
                        </p:par>
                        <p:par>
                          <p:cTn id="21" fill="hold">
                            <p:stCondLst>
                              <p:cond delay="1500"/>
                            </p:stCondLst>
                            <p:childTnLst>
                              <p:par>
                                <p:cTn id="22" presetID="10" presetClass="entr" presetSubtype="0" fill="hold" nodeType="afterEffect">
                                  <p:stCondLst>
                                    <p:cond delay="0"/>
                                  </p:stCondLst>
                                  <p:childTnLst>
                                    <p:set>
                                      <p:cBhvr>
                                        <p:cTn id="23" dur="1" fill="hold">
                                          <p:stCondLst>
                                            <p:cond delay="0"/>
                                          </p:stCondLst>
                                        </p:cTn>
                                        <p:tgtEl>
                                          <p:spTgt spid="1026"/>
                                        </p:tgtEl>
                                        <p:attrNameLst>
                                          <p:attrName>style.visibility</p:attrName>
                                        </p:attrNameLst>
                                      </p:cBhvr>
                                      <p:to>
                                        <p:strVal val="visible"/>
                                      </p:to>
                                    </p:set>
                                    <p:animEffect transition="in" filter="fade">
                                      <p:cBhvr>
                                        <p:cTn id="24"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2252570-F0A4-4709-875E-29B05294BDCB}"/>
              </a:ext>
            </a:extLst>
          </p:cNvPr>
          <p:cNvSpPr txBox="1"/>
          <p:nvPr/>
        </p:nvSpPr>
        <p:spPr>
          <a:xfrm>
            <a:off x="731254" y="648186"/>
            <a:ext cx="5563724" cy="415498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0" normalizeH="0" baseline="0" noProof="0">
                <a:ln>
                  <a:noFill/>
                </a:ln>
                <a:solidFill>
                  <a:srgbClr val="008080"/>
                </a:solidFill>
                <a:effectLst/>
                <a:uLnTx/>
                <a:uFillTx/>
                <a:latin typeface="SVN-Ready" panose="02040603050506020204" pitchFamily="18" charset="0"/>
                <a:cs typeface="+mn-cs"/>
              </a:rPr>
              <a:t>Nói trong nhóm </a:t>
            </a:r>
            <a:r>
              <a:rPr lang="en-US" sz="8800" b="1">
                <a:solidFill>
                  <a:srgbClr val="008080"/>
                </a:solidFill>
                <a:latin typeface="SVN-Ready" panose="02040603050506020204" pitchFamily="18" charset="0"/>
              </a:rPr>
              <a:t>đôi</a:t>
            </a:r>
            <a:r>
              <a:rPr kumimoji="0" lang="en-US" sz="8800" b="1" i="0" u="none" strike="noStrike" kern="1200" cap="none" spc="0" normalizeH="0" baseline="0" noProof="0">
                <a:ln>
                  <a:noFill/>
                </a:ln>
                <a:solidFill>
                  <a:srgbClr val="008080"/>
                </a:solidFill>
                <a:effectLst/>
                <a:uLnTx/>
                <a:uFillTx/>
                <a:latin typeface="SVN-Ready" panose="02040603050506020204" pitchFamily="18" charset="0"/>
                <a:cs typeface="+mn-cs"/>
              </a:rPr>
              <a:t> và nhận xét</a:t>
            </a:r>
            <a:endParaRPr kumimoji="0" lang="en-US" sz="2000" b="0" i="0" u="none" strike="noStrike" kern="1200" cap="none" spc="0" normalizeH="0" baseline="0" noProof="0">
              <a:ln>
                <a:noFill/>
              </a:ln>
              <a:solidFill>
                <a:srgbClr val="008080"/>
              </a:solidFill>
              <a:effectLst/>
              <a:uLnTx/>
              <a:uFillTx/>
              <a:latin typeface="思源黑体 CN Normal"/>
              <a:cs typeface="+mn-cs"/>
            </a:endParaRPr>
          </a:p>
        </p:txBody>
      </p:sp>
      <p:pic>
        <p:nvPicPr>
          <p:cNvPr id="4" name="Picture 3">
            <a:extLst>
              <a:ext uri="{FF2B5EF4-FFF2-40B4-BE49-F238E27FC236}">
                <a16:creationId xmlns:a16="http://schemas.microsoft.com/office/drawing/2014/main" id="{F11C2D2C-470E-4DBE-A3D2-2137E4D27C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59366" y="642592"/>
            <a:ext cx="4561914" cy="5314449"/>
          </a:xfrm>
          <a:prstGeom prst="rect">
            <a:avLst/>
          </a:prstGeom>
        </p:spPr>
      </p:pic>
    </p:spTree>
    <p:extLst>
      <p:ext uri="{BB962C8B-B14F-4D97-AF65-F5344CB8AC3E}">
        <p14:creationId xmlns:p14="http://schemas.microsoft.com/office/powerpoint/2010/main" val="2368641603"/>
      </p:ext>
    </p:extLst>
  </p:cSld>
  <p:clrMapOvr>
    <a:masterClrMapping/>
  </p:clrMapOvr>
  <p:transition advTm="3000">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BDFDCB5-CA67-45D5-8842-72FF01297893}"/>
              </a:ext>
            </a:extLst>
          </p:cNvPr>
          <p:cNvSpPr txBox="1"/>
          <p:nvPr/>
        </p:nvSpPr>
        <p:spPr>
          <a:xfrm>
            <a:off x="3955616" y="82193"/>
            <a:ext cx="4463290"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a:ln>
                  <a:noFill/>
                </a:ln>
                <a:solidFill>
                  <a:srgbClr val="7030A0"/>
                </a:solidFill>
                <a:effectLst/>
                <a:uLnTx/>
                <a:uFillTx/>
                <a:latin typeface="SVN-Ready" panose="02040603050506020204" pitchFamily="18" charset="0"/>
                <a:ea typeface="+mn-ea"/>
                <a:cs typeface="+mn-cs"/>
              </a:rPr>
              <a:t>Chữa bài</a:t>
            </a:r>
            <a:endParaRPr kumimoji="0" lang="en-US" sz="1100" b="0" i="0" u="none" strike="noStrike" kern="1200" cap="none" spc="0" normalizeH="0" baseline="0" noProof="0">
              <a:ln>
                <a:noFill/>
              </a:ln>
              <a:solidFill>
                <a:srgbClr val="7030A0"/>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8552442A-8564-43E7-A02E-A39405006AE7}"/>
              </a:ext>
            </a:extLst>
          </p:cNvPr>
          <p:cNvPicPr>
            <a:picLocks noChangeAspect="1"/>
          </p:cNvPicPr>
          <p:nvPr/>
        </p:nvPicPr>
        <p:blipFill rotWithShape="1">
          <a:blip r:embed="rId2"/>
          <a:srcRect b="8666"/>
          <a:stretch/>
        </p:blipFill>
        <p:spPr>
          <a:xfrm flipH="1">
            <a:off x="7653547" y="347843"/>
            <a:ext cx="4017895" cy="6162314"/>
          </a:xfrm>
          <a:prstGeom prst="rect">
            <a:avLst/>
          </a:prstGeom>
        </p:spPr>
      </p:pic>
      <p:sp>
        <p:nvSpPr>
          <p:cNvPr id="21" name="TextBox 20">
            <a:extLst>
              <a:ext uri="{FF2B5EF4-FFF2-40B4-BE49-F238E27FC236}">
                <a16:creationId xmlns:a16="http://schemas.microsoft.com/office/drawing/2014/main" id="{BD7E2D75-B5B5-41A8-A4FF-A0D23A5A317A}"/>
              </a:ext>
            </a:extLst>
          </p:cNvPr>
          <p:cNvSpPr txBox="1"/>
          <p:nvPr/>
        </p:nvSpPr>
        <p:spPr>
          <a:xfrm>
            <a:off x="721676" y="1228397"/>
            <a:ext cx="9644128" cy="4401205"/>
          </a:xfrm>
          <a:prstGeom prst="rect">
            <a:avLst/>
          </a:prstGeom>
          <a:noFill/>
        </p:spPr>
        <p:txBody>
          <a:bodyPr wrap="square" rtlCol="0">
            <a:spAutoFit/>
          </a:bodyPr>
          <a:lstStyle/>
          <a:p>
            <a:pPr algn="just"/>
            <a:r>
              <a:rPr lang="en-US" sz="4000">
                <a:solidFill>
                  <a:srgbClr val="0070C0"/>
                </a:solidFill>
                <a:latin typeface="Arial" panose="020B0604020202020204" pitchFamily="34" charset="0"/>
                <a:cs typeface="Arial" panose="020B0604020202020204" pitchFamily="34" charset="0"/>
              </a:rPr>
              <a:t>a. Đàn kiến tha mồi về tổ.</a:t>
            </a:r>
          </a:p>
          <a:p>
            <a:pPr algn="just"/>
            <a:r>
              <a:rPr lang="en-US" sz="4000" b="1">
                <a:solidFill>
                  <a:srgbClr val="FF0000"/>
                </a:solidFill>
                <a:latin typeface="Arial" panose="020B0604020202020204" pitchFamily="34" charset="0"/>
                <a:cs typeface="Arial" panose="020B0604020202020204" pitchFamily="34" charset="0"/>
              </a:rPr>
              <a:t>-&gt; </a:t>
            </a:r>
            <a:r>
              <a:rPr lang="en-US" sz="4000">
                <a:solidFill>
                  <a:srgbClr val="FF0000"/>
                </a:solidFill>
                <a:latin typeface="Arial" panose="020B0604020202020204" pitchFamily="34" charset="0"/>
                <a:cs typeface="Arial" panose="020B0604020202020204" pitchFamily="34" charset="0"/>
              </a:rPr>
              <a:t>Đàn kiến gọi nhau cõng mồi về tổ.</a:t>
            </a:r>
          </a:p>
          <a:p>
            <a:pPr algn="just"/>
            <a:r>
              <a:rPr lang="en-US" sz="4000">
                <a:solidFill>
                  <a:srgbClr val="0070C0"/>
                </a:solidFill>
                <a:latin typeface="Arial" panose="020B0604020202020204" pitchFamily="34" charset="0"/>
                <a:cs typeface="Arial" panose="020B0604020202020204" pitchFamily="34" charset="0"/>
              </a:rPr>
              <a:t>b. Bụi tre rì rào trong gió.</a:t>
            </a:r>
          </a:p>
          <a:p>
            <a:pPr algn="just"/>
            <a:r>
              <a:rPr lang="en-US" sz="4000" b="1">
                <a:solidFill>
                  <a:srgbClr val="FF0000"/>
                </a:solidFill>
                <a:latin typeface="Arial" panose="020B0604020202020204" pitchFamily="34" charset="0"/>
                <a:cs typeface="Arial" panose="020B0604020202020204" pitchFamily="34" charset="0"/>
              </a:rPr>
              <a:t>-&gt;</a:t>
            </a:r>
            <a:r>
              <a:rPr lang="en-US" sz="4000">
                <a:solidFill>
                  <a:srgbClr val="FF0000"/>
                </a:solidFill>
                <a:latin typeface="Arial" panose="020B0604020202020204" pitchFamily="34" charset="0"/>
                <a:cs typeface="Arial" panose="020B0604020202020204" pitchFamily="34" charset="0"/>
              </a:rPr>
              <a:t> </a:t>
            </a:r>
            <a:r>
              <a:rPr lang="vi-VN" sz="4000">
                <a:solidFill>
                  <a:srgbClr val="FF0000"/>
                </a:solidFill>
                <a:cs typeface="Arial" panose="020B0604020202020204" pitchFamily="34" charset="0"/>
              </a:rPr>
              <a:t>Bụi tre già thì thầm trong gió kể lại vài mẩu chuyện xa xưa.</a:t>
            </a:r>
            <a:endParaRPr lang="en-US" sz="4000">
              <a:solidFill>
                <a:srgbClr val="FF0000"/>
              </a:solidFill>
              <a:latin typeface="Arial" panose="020B0604020202020204" pitchFamily="34" charset="0"/>
              <a:cs typeface="Arial" panose="020B0604020202020204" pitchFamily="34" charset="0"/>
            </a:endParaRPr>
          </a:p>
          <a:p>
            <a:pPr algn="just"/>
            <a:r>
              <a:rPr lang="en-US" sz="4000">
                <a:solidFill>
                  <a:srgbClr val="0070C0"/>
                </a:solidFill>
                <a:latin typeface="Arial" panose="020B0604020202020204" pitchFamily="34" charset="0"/>
                <a:cs typeface="Arial" panose="020B0604020202020204" pitchFamily="34" charset="0"/>
              </a:rPr>
              <a:t>c. Những vì sao sáng lấp lánh.</a:t>
            </a:r>
          </a:p>
          <a:p>
            <a:pPr algn="just"/>
            <a:r>
              <a:rPr lang="en-US" sz="4000" b="1">
                <a:solidFill>
                  <a:srgbClr val="FF0000"/>
                </a:solidFill>
                <a:latin typeface="Arial" panose="020B0604020202020204" pitchFamily="34" charset="0"/>
                <a:cs typeface="Arial" panose="020B0604020202020204" pitchFamily="34" charset="0"/>
              </a:rPr>
              <a:t>-&gt; </a:t>
            </a:r>
            <a:r>
              <a:rPr lang="en-US" sz="4000">
                <a:solidFill>
                  <a:srgbClr val="FF0000"/>
                </a:solidFill>
                <a:latin typeface="Arial" panose="020B0604020202020204" pitchFamily="34" charset="0"/>
                <a:cs typeface="Arial" panose="020B0604020202020204" pitchFamily="34" charset="0"/>
              </a:rPr>
              <a:t>Trên trời, những ông sao sáng lấp lánh</a:t>
            </a:r>
          </a:p>
        </p:txBody>
      </p:sp>
    </p:spTree>
    <p:extLst>
      <p:ext uri="{BB962C8B-B14F-4D97-AF65-F5344CB8AC3E}">
        <p14:creationId xmlns:p14="http://schemas.microsoft.com/office/powerpoint/2010/main" val="9983068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xEl>
                                              <p:pRg st="0" end="0"/>
                                            </p:txEl>
                                          </p:spTgt>
                                        </p:tgtEl>
                                        <p:attrNameLst>
                                          <p:attrName>style.visibility</p:attrName>
                                        </p:attrNameLst>
                                      </p:cBhvr>
                                      <p:to>
                                        <p:strVal val="visible"/>
                                      </p:to>
                                    </p:set>
                                    <p:animEffect transition="in" filter="fade">
                                      <p:cBhvr>
                                        <p:cTn id="7" dur="1000"/>
                                        <p:tgtEl>
                                          <p:spTgt spid="21">
                                            <p:txEl>
                                              <p:pRg st="0" end="0"/>
                                            </p:txEl>
                                          </p:spTgt>
                                        </p:tgtEl>
                                      </p:cBhvr>
                                    </p:animEffect>
                                    <p:anim calcmode="lin" valueType="num">
                                      <p:cBhvr>
                                        <p:cTn id="8"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21">
                                            <p:txEl>
                                              <p:pRg st="1" end="1"/>
                                            </p:txEl>
                                          </p:spTgt>
                                        </p:tgtEl>
                                        <p:attrNameLst>
                                          <p:attrName>style.visibility</p:attrName>
                                        </p:attrNameLst>
                                      </p:cBhvr>
                                      <p:to>
                                        <p:strVal val="visible"/>
                                      </p:to>
                                    </p:set>
                                    <p:animEffect transition="in" filter="randombar(horizontal)">
                                      <p:cBhvr>
                                        <p:cTn id="14" dur="500"/>
                                        <p:tgtEl>
                                          <p:spTgt spid="21">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21">
                                            <p:txEl>
                                              <p:pRg st="2" end="2"/>
                                            </p:txEl>
                                          </p:spTgt>
                                        </p:tgtEl>
                                        <p:attrNameLst>
                                          <p:attrName>style.visibility</p:attrName>
                                        </p:attrNameLst>
                                      </p:cBhvr>
                                      <p:to>
                                        <p:strVal val="visible"/>
                                      </p:to>
                                    </p:set>
                                    <p:anim calcmode="lin" valueType="num">
                                      <p:cBhvr additive="base">
                                        <p:cTn id="19" dur="500" fill="hold"/>
                                        <p:tgtEl>
                                          <p:spTgt spid="21">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2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21">
                                            <p:txEl>
                                              <p:pRg st="3" end="3"/>
                                            </p:txEl>
                                          </p:spTgt>
                                        </p:tgtEl>
                                        <p:attrNameLst>
                                          <p:attrName>style.visibility</p:attrName>
                                        </p:attrNameLst>
                                      </p:cBhvr>
                                      <p:to>
                                        <p:strVal val="visible"/>
                                      </p:to>
                                    </p:set>
                                    <p:animEffect transition="in" filter="wipe(down)">
                                      <p:cBhvr>
                                        <p:cTn id="25" dur="500"/>
                                        <p:tgtEl>
                                          <p:spTgt spid="21">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21">
                                            <p:txEl>
                                              <p:pRg st="4" end="4"/>
                                            </p:txEl>
                                          </p:spTgt>
                                        </p:tgtEl>
                                        <p:attrNameLst>
                                          <p:attrName>style.visibility</p:attrName>
                                        </p:attrNameLst>
                                      </p:cBhvr>
                                      <p:to>
                                        <p:strVal val="visible"/>
                                      </p:to>
                                    </p:set>
                                    <p:anim calcmode="lin" valueType="num">
                                      <p:cBhvr additive="base">
                                        <p:cTn id="30" dur="500" fill="hold"/>
                                        <p:tgtEl>
                                          <p:spTgt spid="21">
                                            <p:txEl>
                                              <p:pRg st="4" end="4"/>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2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xEl>
                                              <p:pRg st="5" end="5"/>
                                            </p:txEl>
                                          </p:spTgt>
                                        </p:tgtEl>
                                        <p:attrNameLst>
                                          <p:attrName>style.visibility</p:attrName>
                                        </p:attrNameLst>
                                      </p:cBhvr>
                                      <p:to>
                                        <p:strVal val="visible"/>
                                      </p:to>
                                    </p:set>
                                    <p:animEffect transition="in" filter="fade">
                                      <p:cBhvr>
                                        <p:cTn id="36"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858DB47-EEED-C98D-373B-3D9707BE65E4}"/>
              </a:ext>
            </a:extLst>
          </p:cNvPr>
          <p:cNvPicPr>
            <a:picLocks noChangeAspect="1"/>
          </p:cNvPicPr>
          <p:nvPr/>
        </p:nvPicPr>
        <p:blipFill rotWithShape="1">
          <a:blip r:embed="rId2">
            <a:extLst>
              <a:ext uri="{28A0092B-C50C-407E-A947-70E740481C1C}">
                <a14:useLocalDpi xmlns:a14="http://schemas.microsoft.com/office/drawing/2010/main" val="0"/>
              </a:ext>
            </a:extLst>
          </a:blip>
          <a:srcRect t="-4095" r="83764" b="37529"/>
          <a:stretch/>
        </p:blipFill>
        <p:spPr>
          <a:xfrm>
            <a:off x="7638987" y="1634844"/>
            <a:ext cx="4097771" cy="5223156"/>
          </a:xfrm>
          <a:prstGeom prst="rect">
            <a:avLst/>
          </a:prstGeom>
        </p:spPr>
      </p:pic>
      <p:grpSp>
        <p:nvGrpSpPr>
          <p:cNvPr id="3" name="Group 2"/>
          <p:cNvGrpSpPr/>
          <p:nvPr/>
        </p:nvGrpSpPr>
        <p:grpSpPr>
          <a:xfrm>
            <a:off x="810748" y="288627"/>
            <a:ext cx="6638016" cy="4377427"/>
            <a:chOff x="810748" y="380839"/>
            <a:chExt cx="6638016" cy="4377427"/>
          </a:xfrm>
        </p:grpSpPr>
        <p:pic>
          <p:nvPicPr>
            <p:cNvPr id="4" name="Picture 3">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8" y="380839"/>
              <a:ext cx="6638016" cy="4377427"/>
            </a:xfrm>
            <a:prstGeom prst="rect">
              <a:avLst/>
            </a:prstGeom>
          </p:spPr>
        </p:pic>
        <p:sp>
          <p:nvSpPr>
            <p:cNvPr id="5" name="TextBox 4"/>
            <p:cNvSpPr txBox="1"/>
            <p:nvPr/>
          </p:nvSpPr>
          <p:spPr>
            <a:xfrm>
              <a:off x="1455205" y="1490008"/>
              <a:ext cx="5274368"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75000"/>
                    </a:srgbClr>
                  </a:solidFill>
                  <a:effectLst/>
                  <a:uLnTx/>
                  <a:uFillTx/>
                  <a:latin typeface="UTM Avo" panose="02040603050506020204" pitchFamily="18" charset="0"/>
                  <a:ea typeface="+mn-ea"/>
                  <a:cs typeface="Times New Roman" panose="02020603050405020304" pitchFamily="18" charset="0"/>
                </a:rPr>
                <a:t>So sánh câu</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srgbClr val="ED7D31">
                      <a:lumMod val="75000"/>
                    </a:srgbClr>
                  </a:solidFill>
                  <a:effectLst/>
                  <a:uLnTx/>
                  <a:uFillTx/>
                  <a:latin typeface="UTM Avo" panose="02040603050506020204" pitchFamily="18" charset="0"/>
                  <a:ea typeface="+mn-ea"/>
                  <a:cs typeface="Times New Roman" panose="02020603050405020304" pitchFamily="18" charset="0"/>
                </a:rPr>
                <a:t> ban đầu với câu sử dụng nhân hoá </a:t>
              </a:r>
            </a:p>
          </p:txBody>
        </p:sp>
      </p:grpSp>
      <p:grpSp>
        <p:nvGrpSpPr>
          <p:cNvPr id="6" name="Group 5"/>
          <p:cNvGrpSpPr/>
          <p:nvPr/>
        </p:nvGrpSpPr>
        <p:grpSpPr>
          <a:xfrm>
            <a:off x="568440" y="310126"/>
            <a:ext cx="7047897" cy="4305008"/>
            <a:chOff x="810748" y="684734"/>
            <a:chExt cx="6177183" cy="4073532"/>
          </a:xfrm>
        </p:grpSpPr>
        <p:pic>
          <p:nvPicPr>
            <p:cNvPr id="7" name="Picture 6">
              <a:extLst>
                <a:ext uri="{FF2B5EF4-FFF2-40B4-BE49-F238E27FC236}">
                  <a16:creationId xmlns:a16="http://schemas.microsoft.com/office/drawing/2014/main" id="{76D338ED-40AD-4146-81CD-6FBECB608A5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0748" y="684734"/>
              <a:ext cx="6177183" cy="4073532"/>
            </a:xfrm>
            <a:prstGeom prst="rect">
              <a:avLst/>
            </a:prstGeom>
          </p:spPr>
        </p:pic>
        <p:sp>
          <p:nvSpPr>
            <p:cNvPr id="8" name="TextBox 7"/>
            <p:cNvSpPr txBox="1"/>
            <p:nvPr/>
          </p:nvSpPr>
          <p:spPr>
            <a:xfrm>
              <a:off x="1613357" y="2051034"/>
              <a:ext cx="4764085" cy="136877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b="1">
                  <a:solidFill>
                    <a:srgbClr val="009999"/>
                  </a:solidFill>
                  <a:latin typeface="UTM Avo" panose="02040603050506020204" pitchFamily="18" charset="0"/>
                  <a:cs typeface="Times New Roman" panose="02020603050405020304" pitchFamily="18" charset="0"/>
                </a:rPr>
                <a:t>Rút ra vai trò của nhân hoá ?</a:t>
              </a:r>
              <a:endParaRPr kumimoji="0" lang="en-US" sz="4400" b="1" i="0" u="none" strike="noStrike" kern="1200" cap="none" spc="0" normalizeH="0" baseline="0" noProof="0">
                <a:ln>
                  <a:noFill/>
                </a:ln>
                <a:solidFill>
                  <a:srgbClr val="009999"/>
                </a:solidFill>
                <a:effectLst/>
                <a:uLnTx/>
                <a:uFillTx/>
                <a:latin typeface="UTM Avo" panose="02040603050506020204" pitchFamily="18" charset="0"/>
                <a:ea typeface="+mn-ea"/>
                <a:cs typeface="Times New Roman" panose="02020603050405020304" pitchFamily="18" charset="0"/>
              </a:endParaRPr>
            </a:p>
          </p:txBody>
        </p:sp>
      </p:grpSp>
    </p:spTree>
    <p:extLst>
      <p:ext uri="{BB962C8B-B14F-4D97-AF65-F5344CB8AC3E}">
        <p14:creationId xmlns:p14="http://schemas.microsoft.com/office/powerpoint/2010/main" val="296470055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right)">
                                      <p:cBhvr>
                                        <p:cTn id="7" dur="500"/>
                                        <p:tgtEl>
                                          <p:spTgt spid="3"/>
                                        </p:tgtEl>
                                      </p:cBhvr>
                                    </p:animEffect>
                                  </p:childTnLst>
                                </p:cTn>
                              </p:par>
                              <p:par>
                                <p:cTn id="8" presetID="22" presetClass="entr" presetSubtype="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right)">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p:cNvPicPr>
            <a:picLocks noChangeAspect="1"/>
          </p:cNvPicPr>
          <p:nvPr/>
        </p:nvPicPr>
        <p:blipFill rotWithShape="1">
          <a:blip r:embed="rId2">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950"/>
            <a:ext cx="12192000" cy="5734051"/>
          </a:xfrm>
          <a:prstGeom prst="rect">
            <a:avLst/>
          </a:prstGeom>
        </p:spPr>
      </p:pic>
      <p:pic>
        <p:nvPicPr>
          <p:cNvPr id="4"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78" y="1123950"/>
            <a:ext cx="11882033" cy="5941017"/>
          </a:xfrm>
          <a:prstGeom prst="rect">
            <a:avLst/>
          </a:prstGeom>
        </p:spPr>
      </p:pic>
      <p:sp>
        <p:nvSpPr>
          <p:cNvPr id="5" name="矩形 28">
            <a:extLst>
              <a:ext uri="{FF2B5EF4-FFF2-40B4-BE49-F238E27FC236}">
                <a16:creationId xmlns:a16="http://schemas.microsoft.com/office/drawing/2014/main" id="{0486687C-426A-E595-5E09-00AC10217305}"/>
              </a:ext>
            </a:extLst>
          </p:cNvPr>
          <p:cNvSpPr/>
          <p:nvPr/>
        </p:nvSpPr>
        <p:spPr>
          <a:xfrm>
            <a:off x="1310504" y="658463"/>
            <a:ext cx="9765814" cy="1569660"/>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96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rPr>
              <a:t>CHÚC CÁC EM HỌC TỐT</a:t>
            </a:r>
            <a:endParaRPr lang="zh-CN" altLang="en-US" sz="96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endParaRPr>
          </a:p>
        </p:txBody>
      </p:sp>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spTree>
    <p:extLst>
      <p:ext uri="{BB962C8B-B14F-4D97-AF65-F5344CB8AC3E}">
        <p14:creationId xmlns:p14="http://schemas.microsoft.com/office/powerpoint/2010/main" val="1203328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16" presetClass="entr" presetSubtype="37"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outVertic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846DFA6D-05DC-40D5-A41E-B43B7C689FE3}"/>
              </a:ext>
            </a:extLst>
          </p:cNvPr>
          <p:cNvSpPr/>
          <p:nvPr/>
        </p:nvSpPr>
        <p:spPr>
          <a:xfrm>
            <a:off x="293079" y="197763"/>
            <a:ext cx="11734799" cy="6660237"/>
          </a:xfrm>
          <a:prstGeom prst="roundRect">
            <a:avLst>
              <a:gd name="adj" fmla="val 10434"/>
            </a:avLst>
          </a:prstGeom>
        </p:spPr>
        <p:style>
          <a:lnRef idx="2">
            <a:schemeClr val="accent6"/>
          </a:lnRef>
          <a:fillRef idx="1">
            <a:schemeClr val="lt1"/>
          </a:fillRef>
          <a:effectRef idx="0">
            <a:schemeClr val="accent6"/>
          </a:effectRef>
          <a:fontRef idx="minor">
            <a:schemeClr val="dk1"/>
          </a:fontRef>
        </p:style>
        <p:txBody>
          <a:bodyPr rtlCol="0" anchor="ctr"/>
          <a:lstStyle/>
          <a:p>
            <a:pPr algn="ctr" defTabSz="914377"/>
            <a:endParaRPr lang="en-US">
              <a:solidFill>
                <a:prstClr val="black"/>
              </a:solidFill>
              <a:latin typeface="DFPOP1-W9"/>
            </a:endParaRPr>
          </a:p>
        </p:txBody>
      </p:sp>
      <p:sp>
        <p:nvSpPr>
          <p:cNvPr id="7" name="TextBox 6">
            <a:extLst>
              <a:ext uri="{FF2B5EF4-FFF2-40B4-BE49-F238E27FC236}">
                <a16:creationId xmlns:a16="http://schemas.microsoft.com/office/drawing/2014/main" id="{A0EEA3F3-77B9-7246-3E4B-FEE84D2654B8}"/>
              </a:ext>
            </a:extLst>
          </p:cNvPr>
          <p:cNvSpPr txBox="1"/>
          <p:nvPr/>
        </p:nvSpPr>
        <p:spPr>
          <a:xfrm>
            <a:off x="467939" y="197762"/>
            <a:ext cx="11256122" cy="701730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0" cap="none" spc="0" normalizeH="0" baseline="0" noProof="0">
                <a:ln>
                  <a:noFill/>
                </a:ln>
                <a:solidFill>
                  <a:srgbClr val="00B0F0"/>
                </a:solidFill>
                <a:effectLst/>
                <a:uLnTx/>
                <a:uFillTx/>
                <a:latin typeface="Calibri" panose="020F0502020204030204"/>
                <a:ea typeface="+mn-ea"/>
                <a:cs typeface="Arial" panose="020B0604020202020204" pitchFamily="34" charset="0"/>
              </a:rPr>
              <a:t>LỜI CẢM 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Chân thành cảm ơn quý thầy cô đã sử dụng tài liệu. Mong quý thầy cô </a:t>
            </a:r>
            <a:r>
              <a:rPr kumimoji="0" lang="en-US" sz="3000" b="1" i="0" u="none" strike="noStrike" kern="0" cap="none" spc="0" normalizeH="0" baseline="0" noProof="0">
                <a:ln>
                  <a:noFill/>
                </a:ln>
                <a:solidFill>
                  <a:srgbClr val="FF0000"/>
                </a:solidFill>
                <a:effectLst/>
                <a:uLnTx/>
                <a:uFillTx/>
                <a:latin typeface="Calibri" panose="020F0502020204030204"/>
                <a:ea typeface="+mn-ea"/>
                <a:cs typeface="Arial" panose="020B0604020202020204" pitchFamily="34" charset="0"/>
              </a:rPr>
              <a:t>sử dụng tài liệu nội bộ và không chia sẻ đi các trang mạng xã hội</a:t>
            </a:r>
            <a:r>
              <a:rPr kumimoji="0" lang="en-US" sz="3000" b="1"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nhé!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Mong rằng tài liệu này sẽ giúp quý thầy cô gặt hái được nhiều thành công trong sự nghiệp trồng người.</a:t>
            </a:r>
          </a:p>
          <a:p>
            <a:pPr marL="0" marR="0" lvl="0" indent="0" algn="just" defTabSz="914400" rtl="0" eaLnBrk="1" fontAlgn="auto" latinLnBrk="0" hangingPunct="1">
              <a:lnSpc>
                <a:spcPct val="100000"/>
              </a:lnSpc>
              <a:spcBef>
                <a:spcPts val="0"/>
              </a:spcBef>
              <a:spcAft>
                <a:spcPts val="0"/>
              </a:spcAft>
              <a:buClrTx/>
              <a:buSzTx/>
              <a:buFontTx/>
              <a:buNone/>
              <a:tabLst/>
              <a:defRPr/>
            </a:pPr>
            <a:r>
              <a:rPr lang="en-US" sz="3000" kern="0">
                <a:solidFill>
                  <a:sysClr val="windowText" lastClr="000000"/>
                </a:solidFill>
                <a:latin typeface="Calibri" panose="020F0502020204030204"/>
                <a:cs typeface="Arial" panose="020B0604020202020204" pitchFamily="34" charset="0"/>
              </a:rPr>
              <a:t>	</a:t>
            </a:r>
            <a:r>
              <a:rPr lang="en-US" sz="3000" b="1" kern="0">
                <a:solidFill>
                  <a:srgbClr val="FF0000"/>
                </a:solidFill>
                <a:latin typeface="Calibri" panose="020F0502020204030204"/>
                <a:cs typeface="Arial" panose="020B0604020202020204" pitchFamily="34" charset="0"/>
              </a:rPr>
              <a:t>Lớp 5</a:t>
            </a:r>
            <a:r>
              <a:rPr lang="en-US" sz="3000" b="1" kern="0">
                <a:solidFill>
                  <a:srgbClr val="0070C0"/>
                </a:solidFill>
                <a:latin typeface="Calibri" panose="020F0502020204030204"/>
                <a:cs typeface="Arial" panose="020B0604020202020204" pitchFamily="34" charset="0"/>
              </a:rPr>
              <a:t> tới em có soạn </a:t>
            </a:r>
            <a:r>
              <a:rPr lang="en-US" sz="3000" b="1" kern="0">
                <a:solidFill>
                  <a:srgbClr val="00B050"/>
                </a:solidFill>
                <a:latin typeface="Calibri" panose="020F0502020204030204"/>
                <a:cs typeface="Arial" panose="020B0604020202020204" pitchFamily="34" charset="0"/>
              </a:rPr>
              <a:t>cả 3 bộ sách</a:t>
            </a:r>
            <a:r>
              <a:rPr lang="en-US" sz="3000" b="1" kern="0">
                <a:solidFill>
                  <a:srgbClr val="0070C0"/>
                </a:solidFill>
                <a:latin typeface="Calibri" panose="020F0502020204030204"/>
                <a:cs typeface="Arial" panose="020B0604020202020204" pitchFamily="34" charset="0"/>
              </a:rPr>
              <a:t> Chân trời sáng tạo, Kết nối tri thức, Cánh diều. Rất mong được đồng hành cùng quý thầy cô tới hết năm lớp 5.</a:t>
            </a:r>
            <a:endParaRPr kumimoji="0" lang="en-US" sz="3000" b="1" i="0" u="none" strike="noStrike" kern="0" cap="none" spc="0" normalizeH="0" baseline="0" noProof="0">
              <a:ln>
                <a:noFill/>
              </a:ln>
              <a:solidFill>
                <a:srgbClr val="0070C0"/>
              </a:solidFill>
              <a:effectLst/>
              <a:uLnTx/>
              <a:uFillTx/>
              <a:latin typeface="Calibri" panose="020F0502020204030204"/>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Trong quá trình soạn bài có lỗi nào mong quý thầy cô phản hồi lại Zalo giúp e.</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3000" b="1" i="0" u="none" strike="noStrike" kern="0" cap="none" spc="0" normalizeH="0" baseline="0" noProof="0">
                <a:ln>
                  <a:noFill/>
                </a:ln>
                <a:solidFill>
                  <a:srgbClr val="00B050"/>
                </a:solidFill>
                <a:effectLst/>
                <a:uLnTx/>
                <a:uFillTx/>
                <a:latin typeface="Calibri" panose="020F0502020204030204"/>
                <a:ea typeface="+mn-ea"/>
                <a:cs typeface="Arial" panose="020B0604020202020204" pitchFamily="34" charset="0"/>
              </a:rPr>
              <a:t>Zalo của em:</a:t>
            </a:r>
            <a:r>
              <a:rPr kumimoji="0" lang="en-US" sz="3000" b="1" i="0" u="none" strike="noStrike" kern="0" cap="none" spc="0" normalizeH="0" baseline="0" noProof="0">
                <a:ln>
                  <a:noFill/>
                </a:ln>
                <a:solidFill>
                  <a:sysClr val="windowText" lastClr="000000"/>
                </a:solidFill>
                <a:effectLst/>
                <a:uLnTx/>
                <a:uFillTx/>
                <a:latin typeface="Calibri" panose="020F0502020204030204"/>
                <a:ea typeface="+mn-ea"/>
                <a:cs typeface="Arial" panose="020B0604020202020204" pitchFamily="34" charset="0"/>
              </a:rPr>
              <a:t> </a:t>
            </a:r>
            <a:r>
              <a:rPr kumimoji="0" lang="en-US" sz="3000" b="1" i="0" u="none" strike="noStrike" kern="0" cap="none" spc="0" normalizeH="0" baseline="0" noProof="0">
                <a:ln>
                  <a:noFill/>
                </a:ln>
                <a:solidFill>
                  <a:srgbClr val="7030A0"/>
                </a:solidFill>
                <a:effectLst/>
                <a:uLnTx/>
                <a:uFillTx/>
                <a:latin typeface="Calibri" panose="020F0502020204030204"/>
                <a:ea typeface="+mn-ea"/>
                <a:cs typeface="Arial" panose="020B0604020202020204" pitchFamily="34" charset="0"/>
              </a:rPr>
              <a:t>035.447.3852 (Lan Hương)</a:t>
            </a:r>
          </a:p>
          <a:p>
            <a:pPr marL="0" marR="0" lvl="0" indent="0" defTabSz="914400" rtl="0" eaLnBrk="1" fontAlgn="auto" latinLnBrk="0" hangingPunct="1">
              <a:lnSpc>
                <a:spcPct val="100000"/>
              </a:lnSpc>
              <a:spcBef>
                <a:spcPts val="0"/>
              </a:spcBef>
              <a:spcAft>
                <a:spcPts val="0"/>
              </a:spcAft>
              <a:buClrTx/>
              <a:buSzTx/>
              <a:buFontTx/>
              <a:buNone/>
              <a:tabLst/>
              <a:defRPr/>
            </a:pPr>
            <a:r>
              <a:rPr lang="en-US" sz="3000" b="1" kern="0">
                <a:solidFill>
                  <a:srgbClr val="7030A0"/>
                </a:solidFill>
                <a:latin typeface="Calibri" panose="020F0502020204030204"/>
                <a:cs typeface="Arial" panose="020B0604020202020204" pitchFamily="34" charset="0"/>
              </a:rPr>
              <a:t>	</a:t>
            </a:r>
            <a:r>
              <a:rPr lang="en-US" sz="3000" b="1" kern="0">
                <a:solidFill>
                  <a:srgbClr val="00B050"/>
                </a:solidFill>
                <a:latin typeface="Calibri" panose="020F0502020204030204"/>
                <a:cs typeface="Arial" panose="020B0604020202020204" pitchFamily="34" charset="0"/>
              </a:rPr>
              <a:t>Link Facebook của em: (Thầy cô theo dõi và kết bạn nhé)</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kern="0">
                <a:solidFill>
                  <a:srgbClr val="00B050"/>
                </a:solidFill>
                <a:latin typeface="Calibri" panose="020F0502020204030204"/>
                <a:cs typeface="Arial" panose="020B0604020202020204" pitchFamily="34" charset="0"/>
              </a:rPr>
              <a:t> </a:t>
            </a:r>
            <a:r>
              <a:rPr lang="en-US" sz="3000" b="1" kern="0">
                <a:solidFill>
                  <a:srgbClr val="7030A0"/>
                </a:solidFill>
                <a:latin typeface="Calibri" panose="020F0502020204030204"/>
                <a:cs typeface="Arial" panose="020B0604020202020204" pitchFamily="34" charset="0"/>
              </a:rPr>
              <a:t>https://www.facebook.com/GADTLANHUONG0354473852</a:t>
            </a:r>
            <a:endParaRPr kumimoji="0" lang="en-US" sz="3000" b="1" i="0" u="none" strike="noStrike" kern="0" cap="none" spc="0" normalizeH="0" baseline="0" noProof="0">
              <a:ln>
                <a:noFill/>
              </a:ln>
              <a:solidFill>
                <a:srgbClr val="7030A0"/>
              </a:solidFill>
              <a:effectLst/>
              <a:uLnTx/>
              <a:uFillTx/>
              <a:latin typeface="Calibri" panose="020F0502020204030204"/>
              <a:ea typeface="+mn-ea"/>
              <a:cs typeface="Arial" panose="020B060402020202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3000" b="0" i="0" u="none" strike="noStrike" kern="0" cap="none" spc="0" normalizeH="0" baseline="0" noProof="0">
              <a:ln>
                <a:noFill/>
              </a:ln>
              <a:solidFill>
                <a:sysClr val="windowText" lastClr="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755985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69A17F04-6C54-A695-8348-6884AB0D5E47}"/>
              </a:ext>
            </a:extLst>
          </p:cNvPr>
          <p:cNvPicPr>
            <a:picLocks noChangeAspect="1"/>
          </p:cNvPicPr>
          <p:nvPr/>
        </p:nvPicPr>
        <p:blipFill>
          <a:blip r:embed="rId2"/>
          <a:stretch>
            <a:fillRect/>
          </a:stretch>
        </p:blipFill>
        <p:spPr>
          <a:xfrm>
            <a:off x="527130" y="3683704"/>
            <a:ext cx="11327350" cy="3718882"/>
          </a:xfrm>
          <a:prstGeom prst="rect">
            <a:avLst/>
          </a:prstGeom>
        </p:spPr>
      </p:pic>
    </p:spTree>
    <p:extLst>
      <p:ext uri="{BB962C8B-B14F-4D97-AF65-F5344CB8AC3E}">
        <p14:creationId xmlns:p14="http://schemas.microsoft.com/office/powerpoint/2010/main" val="34689059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hlinkClick r:id="rId2" action="ppaction://hlinksldjump"/>
            <a:extLst>
              <a:ext uri="{FF2B5EF4-FFF2-40B4-BE49-F238E27FC236}">
                <a16:creationId xmlns:a16="http://schemas.microsoft.com/office/drawing/2014/main" id="{AAB64F0E-3261-E839-467F-E697E3923CF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458" t="-4859" r="68082" b="72053"/>
          <a:stretch/>
        </p:blipFill>
        <p:spPr>
          <a:xfrm>
            <a:off x="1371602" y="4347134"/>
            <a:ext cx="2102068" cy="1659528"/>
          </a:xfrm>
          <a:prstGeom prst="rect">
            <a:avLst/>
          </a:prstGeom>
        </p:spPr>
      </p:pic>
      <p:pic>
        <p:nvPicPr>
          <p:cNvPr id="5" name="Picture 4">
            <a:hlinkClick r:id="rId4" action="ppaction://hlinksldjump"/>
            <a:extLst>
              <a:ext uri="{FF2B5EF4-FFF2-40B4-BE49-F238E27FC236}">
                <a16:creationId xmlns:a16="http://schemas.microsoft.com/office/drawing/2014/main" id="{9FB841AA-4BC8-19B5-B527-238FBE30822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1731" t="-3966" r="31893" b="71160"/>
          <a:stretch/>
        </p:blipFill>
        <p:spPr>
          <a:xfrm>
            <a:off x="3283134" y="2218478"/>
            <a:ext cx="2102068" cy="1659528"/>
          </a:xfrm>
          <a:prstGeom prst="rect">
            <a:avLst/>
          </a:prstGeom>
        </p:spPr>
      </p:pic>
      <p:pic>
        <p:nvPicPr>
          <p:cNvPr id="6" name="Picture 5">
            <a:hlinkClick r:id="rId5" action="ppaction://hlinksldjump"/>
            <a:extLst>
              <a:ext uri="{FF2B5EF4-FFF2-40B4-BE49-F238E27FC236}">
                <a16:creationId xmlns:a16="http://schemas.microsoft.com/office/drawing/2014/main" id="{BF557063-49DA-C464-06BC-BDF1F786ED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098" t="72951" r="256" b="-5757"/>
          <a:stretch/>
        </p:blipFill>
        <p:spPr>
          <a:xfrm>
            <a:off x="6484302" y="1475865"/>
            <a:ext cx="1655379" cy="1659528"/>
          </a:xfrm>
          <a:prstGeom prst="rect">
            <a:avLst/>
          </a:prstGeom>
        </p:spPr>
      </p:pic>
      <p:pic>
        <p:nvPicPr>
          <p:cNvPr id="7" name="Picture 6">
            <a:extLst>
              <a:ext uri="{FF2B5EF4-FFF2-40B4-BE49-F238E27FC236}">
                <a16:creationId xmlns:a16="http://schemas.microsoft.com/office/drawing/2014/main" id="{80974FA6-77F1-9FB4-0BC7-971F2C345F4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976887" y="4347134"/>
            <a:ext cx="2711839" cy="2605195"/>
          </a:xfrm>
          <a:prstGeom prst="rect">
            <a:avLst/>
          </a:prstGeom>
        </p:spPr>
      </p:pic>
      <p:grpSp>
        <p:nvGrpSpPr>
          <p:cNvPr id="8" name="Group 7">
            <a:extLst>
              <a:ext uri="{FF2B5EF4-FFF2-40B4-BE49-F238E27FC236}">
                <a16:creationId xmlns:a16="http://schemas.microsoft.com/office/drawing/2014/main" id="{AD4D66D6-0751-08DE-03EA-3973E61C3AA2}"/>
              </a:ext>
            </a:extLst>
          </p:cNvPr>
          <p:cNvGrpSpPr/>
          <p:nvPr/>
        </p:nvGrpSpPr>
        <p:grpSpPr>
          <a:xfrm>
            <a:off x="302875" y="3878006"/>
            <a:ext cx="2266293" cy="859946"/>
            <a:chOff x="302875" y="3878006"/>
            <a:chExt cx="2266293" cy="859946"/>
          </a:xfrm>
        </p:grpSpPr>
        <p:sp>
          <p:nvSpPr>
            <p:cNvPr id="9" name="Speech Bubble: Oval 10">
              <a:extLst>
                <a:ext uri="{FF2B5EF4-FFF2-40B4-BE49-F238E27FC236}">
                  <a16:creationId xmlns:a16="http://schemas.microsoft.com/office/drawing/2014/main" id="{1D2AB6CC-313B-F84C-A786-F80B9A9FBDF0}"/>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0" name="TextBox 9">
              <a:extLst>
                <a:ext uri="{FF2B5EF4-FFF2-40B4-BE49-F238E27FC236}">
                  <a16:creationId xmlns:a16="http://schemas.microsoft.com/office/drawing/2014/main" id="{D64667E8-FC92-6B86-6C70-655D86569DF4}"/>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1" name="Group 10">
            <a:extLst>
              <a:ext uri="{FF2B5EF4-FFF2-40B4-BE49-F238E27FC236}">
                <a16:creationId xmlns:a16="http://schemas.microsoft.com/office/drawing/2014/main" id="{B81C6010-4BEC-B7C0-8CA2-C1FE9216F991}"/>
              </a:ext>
            </a:extLst>
          </p:cNvPr>
          <p:cNvGrpSpPr/>
          <p:nvPr/>
        </p:nvGrpSpPr>
        <p:grpSpPr>
          <a:xfrm>
            <a:off x="1937413" y="1818520"/>
            <a:ext cx="2266293" cy="859946"/>
            <a:chOff x="302875" y="3878006"/>
            <a:chExt cx="2266293" cy="859946"/>
          </a:xfrm>
        </p:grpSpPr>
        <p:sp>
          <p:nvSpPr>
            <p:cNvPr id="12" name="Speech Bubble: Oval 13">
              <a:extLst>
                <a:ext uri="{FF2B5EF4-FFF2-40B4-BE49-F238E27FC236}">
                  <a16:creationId xmlns:a16="http://schemas.microsoft.com/office/drawing/2014/main" id="{B02E95A0-EB39-80B9-75F8-46AA45C3896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3" name="TextBox 12">
              <a:extLst>
                <a:ext uri="{FF2B5EF4-FFF2-40B4-BE49-F238E27FC236}">
                  <a16:creationId xmlns:a16="http://schemas.microsoft.com/office/drawing/2014/main" id="{70CDEF5A-F80C-6632-4420-BCA901145F0B}"/>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4" name="Group 13">
            <a:extLst>
              <a:ext uri="{FF2B5EF4-FFF2-40B4-BE49-F238E27FC236}">
                <a16:creationId xmlns:a16="http://schemas.microsoft.com/office/drawing/2014/main" id="{20A7838F-16A3-1692-4BB7-635493546886}"/>
              </a:ext>
            </a:extLst>
          </p:cNvPr>
          <p:cNvGrpSpPr/>
          <p:nvPr/>
        </p:nvGrpSpPr>
        <p:grpSpPr>
          <a:xfrm>
            <a:off x="5351155" y="895510"/>
            <a:ext cx="2266293" cy="859946"/>
            <a:chOff x="302875" y="3878006"/>
            <a:chExt cx="2266293" cy="859946"/>
          </a:xfrm>
        </p:grpSpPr>
        <p:sp>
          <p:nvSpPr>
            <p:cNvPr id="15" name="Speech Bubble: Oval 16">
              <a:extLst>
                <a:ext uri="{FF2B5EF4-FFF2-40B4-BE49-F238E27FC236}">
                  <a16:creationId xmlns:a16="http://schemas.microsoft.com/office/drawing/2014/main" id="{B2DFAF44-C391-87B2-C833-BDECD8121BF8}"/>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16" name="TextBox 15">
              <a:extLst>
                <a:ext uri="{FF2B5EF4-FFF2-40B4-BE49-F238E27FC236}">
                  <a16:creationId xmlns:a16="http://schemas.microsoft.com/office/drawing/2014/main" id="{C37F0AA9-D0B9-44ED-7D79-BAEEDA58EC0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17" name="Arrow: Right 1">
            <a:hlinkClick r:id="rId7" action="ppaction://hlinksldjump"/>
            <a:extLst>
              <a:ext uri="{FF2B5EF4-FFF2-40B4-BE49-F238E27FC236}">
                <a16:creationId xmlns:a16="http://schemas.microsoft.com/office/drawing/2014/main" id="{72D87F74-15BD-1C79-F724-2F5AFB70EFE2}"/>
              </a:ext>
            </a:extLst>
          </p:cNvPr>
          <p:cNvSpPr/>
          <p:nvPr/>
        </p:nvSpPr>
        <p:spPr>
          <a:xfrm>
            <a:off x="10820398" y="5649731"/>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736889"/>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8"/>
                                        </p:tgtEl>
                                      </p:cBhvr>
                                    </p:animEffect>
                                    <p:animScale>
                                      <p:cBhvr>
                                        <p:cTn id="7" dur="250" autoRev="1" fill="hold"/>
                                        <p:tgtEl>
                                          <p:spTgt spid="8"/>
                                        </p:tgtEl>
                                      </p:cBhvr>
                                      <p:by x="105000" y="105000"/>
                                    </p:animScale>
                                  </p:childTnLst>
                                </p:cTn>
                              </p:par>
                            </p:childTnLst>
                          </p:cTn>
                        </p:par>
                        <p:par>
                          <p:cTn id="8" fill="hold">
                            <p:stCondLst>
                              <p:cond delay="500"/>
                            </p:stCondLst>
                            <p:childTnLst>
                              <p:par>
                                <p:cTn id="9" presetID="64" presetClass="path" presetSubtype="0" accel="50000" decel="50000" fill="hold" nodeType="afterEffect">
                                  <p:stCondLst>
                                    <p:cond delay="0"/>
                                  </p:stCondLst>
                                  <p:childTnLst>
                                    <p:animMotion origin="layout" path="M 0.01993 -1.11111E-6 L 0.12748 -0.18981 " pathEditMode="fixed" rAng="0" ptsTypes="AA">
                                      <p:cBhvr>
                                        <p:cTn id="10" dur="2000" fill="hold"/>
                                        <p:tgtEl>
                                          <p:spTgt spid="7"/>
                                        </p:tgtEl>
                                        <p:attrNameLst>
                                          <p:attrName>ppt_x</p:attrName>
                                          <p:attrName>ppt_y</p:attrName>
                                        </p:attrNameLst>
                                      </p:cBhvr>
                                      <p:rCtr x="5378" y="-9491"/>
                                    </p:animMotion>
                                  </p:childTnLst>
                                </p:cTn>
                              </p:par>
                            </p:childTnLst>
                          </p:cTn>
                        </p:par>
                      </p:childTnLst>
                    </p:cTn>
                  </p:par>
                </p:childTnLst>
              </p:cTn>
              <p:nextCondLst>
                <p:cond evt="onClick" delay="0">
                  <p:tgtEl>
                    <p:spTgt spid="4"/>
                  </p:tgtEl>
                </p:cond>
              </p:nextCondLst>
            </p:seq>
            <p:seq concurrent="1" nextAc="seek">
              <p:cTn id="11" restart="whenNotActive" fill="hold" evtFilter="cancelBubble" nodeType="interactiveSeq">
                <p:stCondLst>
                  <p:cond evt="onClick" delay="0">
                    <p:tgtEl>
                      <p:spTgt spid="5"/>
                    </p:tgtEl>
                  </p:cond>
                </p:stCondLst>
                <p:endSync evt="end" delay="0">
                  <p:rtn val="all"/>
                </p:endSync>
                <p:childTnLst>
                  <p:par>
                    <p:cTn id="12" fill="hold">
                      <p:stCondLst>
                        <p:cond delay="0"/>
                      </p:stCondLst>
                      <p:childTnLst>
                        <p:par>
                          <p:cTn id="13" fill="hold">
                            <p:stCondLst>
                              <p:cond delay="0"/>
                            </p:stCondLst>
                            <p:childTnLst>
                              <p:par>
                                <p:cTn id="14" presetID="26" presetClass="emph" presetSubtype="0" fill="hold" nodeType="clickEffect">
                                  <p:stCondLst>
                                    <p:cond delay="0"/>
                                  </p:stCondLst>
                                  <p:childTnLst>
                                    <p:animEffect transition="out" filter="fade">
                                      <p:cBhvr>
                                        <p:cTn id="15" dur="500" tmFilter="0, 0; .2, .5; .8, .5; 1, 0"/>
                                        <p:tgtEl>
                                          <p:spTgt spid="11"/>
                                        </p:tgtEl>
                                      </p:cBhvr>
                                    </p:animEffect>
                                    <p:animScale>
                                      <p:cBhvr>
                                        <p:cTn id="16" dur="250" autoRev="1" fill="hold"/>
                                        <p:tgtEl>
                                          <p:spTgt spid="11"/>
                                        </p:tgtEl>
                                      </p:cBhvr>
                                      <p:by x="105000" y="105000"/>
                                    </p:animScale>
                                  </p:childTnLst>
                                </p:cTn>
                              </p:par>
                            </p:childTnLst>
                          </p:cTn>
                        </p:par>
                        <p:par>
                          <p:cTn id="17" fill="hold">
                            <p:stCondLst>
                              <p:cond delay="500"/>
                            </p:stCondLst>
                            <p:childTnLst>
                              <p:par>
                                <p:cTn id="18" presetID="64" presetClass="path" presetSubtype="0" accel="50000" decel="50000" fill="hold" nodeType="afterEffect">
                                  <p:stCondLst>
                                    <p:cond delay="0"/>
                                  </p:stCondLst>
                                  <p:childTnLst>
                                    <p:animMotion origin="layout" path="M 0.12748 -0.18981 L 0.3905 -0.3243 " pathEditMode="fixed" rAng="0" ptsTypes="AA">
                                      <p:cBhvr>
                                        <p:cTn id="19" dur="2000" fill="hold"/>
                                        <p:tgtEl>
                                          <p:spTgt spid="7"/>
                                        </p:tgtEl>
                                        <p:attrNameLst>
                                          <p:attrName>ppt_x</p:attrName>
                                          <p:attrName>ppt_y</p:attrName>
                                        </p:attrNameLst>
                                      </p:cBhvr>
                                      <p:rCtr x="13151" y="-6736"/>
                                    </p:animMotion>
                                  </p:childTnLst>
                                </p:cTn>
                              </p:par>
                            </p:childTnLst>
                          </p:cTn>
                        </p:par>
                      </p:childTnLst>
                    </p:cTn>
                  </p:par>
                </p:childTnLst>
              </p:cTn>
              <p:nextCondLst>
                <p:cond evt="onClick" delay="0">
                  <p:tgtEl>
                    <p:spTgt spid="5"/>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26" presetClass="emph" presetSubtype="0" fill="hold" nodeType="clickEffect">
                                  <p:stCondLst>
                                    <p:cond delay="0"/>
                                  </p:stCondLst>
                                  <p:childTnLst>
                                    <p:animEffect transition="out" filter="fade">
                                      <p:cBhvr>
                                        <p:cTn id="24" dur="500" tmFilter="0, 0; .2, .5; .8, .5; 1, 0"/>
                                        <p:tgtEl>
                                          <p:spTgt spid="14"/>
                                        </p:tgtEl>
                                      </p:cBhvr>
                                    </p:animEffect>
                                    <p:animScale>
                                      <p:cBhvr>
                                        <p:cTn id="25" dur="250" autoRev="1" fill="hold"/>
                                        <p:tgtEl>
                                          <p:spTgt spid="14"/>
                                        </p:tgtEl>
                                      </p:cBhvr>
                                      <p:by x="105000" y="105000"/>
                                    </p:animScale>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64330" y="325706"/>
            <a:ext cx="8503497"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043FBE1A-12C5-2E24-9EFB-FB2B44D8F0CE}"/>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58" t="-4859" r="68082" b="72053"/>
          <a:stretch/>
        </p:blipFill>
        <p:spPr>
          <a:xfrm>
            <a:off x="766563" y="316231"/>
            <a:ext cx="2102068" cy="1659528"/>
          </a:xfrm>
          <a:prstGeom prst="rect">
            <a:avLst/>
          </a:prstGeom>
        </p:spPr>
      </p:pic>
      <p:grpSp>
        <p:nvGrpSpPr>
          <p:cNvPr id="6" name="Group 5">
            <a:extLst>
              <a:ext uri="{FF2B5EF4-FFF2-40B4-BE49-F238E27FC236}">
                <a16:creationId xmlns:a16="http://schemas.microsoft.com/office/drawing/2014/main" id="{842EA7BB-F818-6B56-85F9-8CDCF9A10C3E}"/>
              </a:ext>
            </a:extLst>
          </p:cNvPr>
          <p:cNvGrpSpPr/>
          <p:nvPr/>
        </p:nvGrpSpPr>
        <p:grpSpPr>
          <a:xfrm>
            <a:off x="-214343" y="30194"/>
            <a:ext cx="2266293" cy="859946"/>
            <a:chOff x="302875" y="3878006"/>
            <a:chExt cx="2266293" cy="859946"/>
          </a:xfrm>
        </p:grpSpPr>
        <p:sp>
          <p:nvSpPr>
            <p:cNvPr id="7" name="Speech Bubble: Oval 7">
              <a:extLst>
                <a:ext uri="{FF2B5EF4-FFF2-40B4-BE49-F238E27FC236}">
                  <a16:creationId xmlns:a16="http://schemas.microsoft.com/office/drawing/2014/main" id="{88EF8AAF-1885-E1D4-38FE-B9287C929FE6}"/>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8" name="TextBox 7">
              <a:extLst>
                <a:ext uri="{FF2B5EF4-FFF2-40B4-BE49-F238E27FC236}">
                  <a16:creationId xmlns:a16="http://schemas.microsoft.com/office/drawing/2014/main" id="{D7482C70-07CE-2B2B-CEB2-EDBA8F735562}"/>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1</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sp>
        <p:nvSpPr>
          <p:cNvPr id="9" name="TextBox 8">
            <a:extLst>
              <a:ext uri="{FF2B5EF4-FFF2-40B4-BE49-F238E27FC236}">
                <a16:creationId xmlns:a16="http://schemas.microsoft.com/office/drawing/2014/main" id="{4A1B0FDC-092C-EA16-0F63-9500F0D797AD}"/>
              </a:ext>
            </a:extLst>
          </p:cNvPr>
          <p:cNvSpPr txBox="1"/>
          <p:nvPr/>
        </p:nvSpPr>
        <p:spPr>
          <a:xfrm>
            <a:off x="3381875" y="370640"/>
            <a:ext cx="7137289" cy="15696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00B050"/>
                </a:solidFill>
                <a:effectLst/>
                <a:uLnTx/>
                <a:uFillTx/>
                <a:latin typeface="Cambria" panose="02040503050406030204" pitchFamily="18" charset="0"/>
                <a:ea typeface="+mn-ea"/>
                <a:cs typeface="+mn-cs"/>
              </a:rPr>
              <a:t>Câu nào sau đây có sử dụng nhân hoá ?</a:t>
            </a:r>
            <a:endParaRPr kumimoji="0" lang="en-US" sz="48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grpSp>
        <p:nvGrpSpPr>
          <p:cNvPr id="10" name="Group 9">
            <a:extLst>
              <a:ext uri="{FF2B5EF4-FFF2-40B4-BE49-F238E27FC236}">
                <a16:creationId xmlns:a16="http://schemas.microsoft.com/office/drawing/2014/main" id="{8F5F092C-8148-A68F-0E9F-2939CB256417}"/>
              </a:ext>
            </a:extLst>
          </p:cNvPr>
          <p:cNvGrpSpPr/>
          <p:nvPr/>
        </p:nvGrpSpPr>
        <p:grpSpPr>
          <a:xfrm>
            <a:off x="6830721" y="2864057"/>
            <a:ext cx="4537107" cy="1129886"/>
            <a:chOff x="6830721" y="2864057"/>
            <a:chExt cx="4537107" cy="1129886"/>
          </a:xfrm>
        </p:grpSpPr>
        <p:sp>
          <p:nvSpPr>
            <p:cNvPr id="11" name="Rectangle: Rounded Corners 24">
              <a:extLst>
                <a:ext uri="{FF2B5EF4-FFF2-40B4-BE49-F238E27FC236}">
                  <a16:creationId xmlns:a16="http://schemas.microsoft.com/office/drawing/2014/main" id="{50BF13E3-7E5F-3970-D703-1EDA216F5988}"/>
                </a:ext>
              </a:extLst>
            </p:cNvPr>
            <p:cNvSpPr/>
            <p:nvPr/>
          </p:nvSpPr>
          <p:spPr>
            <a:xfrm>
              <a:off x="6830721"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C27FD4D-74EC-22C5-C8C7-026E41DB7F45}"/>
                </a:ext>
              </a:extLst>
            </p:cNvPr>
            <p:cNvSpPr txBox="1"/>
            <p:nvPr/>
          </p:nvSpPr>
          <p:spPr>
            <a:xfrm>
              <a:off x="7223859" y="3044278"/>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Chị ong nâu</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4998F50A-6F94-FE80-E068-C76608D55CD7}"/>
              </a:ext>
            </a:extLst>
          </p:cNvPr>
          <p:cNvGrpSpPr/>
          <p:nvPr/>
        </p:nvGrpSpPr>
        <p:grpSpPr>
          <a:xfrm>
            <a:off x="981375" y="2864057"/>
            <a:ext cx="4537107" cy="1129886"/>
            <a:chOff x="981375" y="2864057"/>
            <a:chExt cx="4537107" cy="1129886"/>
          </a:xfrm>
        </p:grpSpPr>
        <p:sp>
          <p:nvSpPr>
            <p:cNvPr id="14" name="Rectangle: Rounded Corners 21">
              <a:extLst>
                <a:ext uri="{FF2B5EF4-FFF2-40B4-BE49-F238E27FC236}">
                  <a16:creationId xmlns:a16="http://schemas.microsoft.com/office/drawing/2014/main" id="{0345CF5A-DC5D-8D01-7CF9-27421FAA64E9}"/>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7D635D41-A30F-4054-11B5-153EE02CF3CA}"/>
                </a:ext>
              </a:extLst>
            </p:cNvPr>
            <p:cNvSpPr txBox="1"/>
            <p:nvPr/>
          </p:nvSpPr>
          <p:spPr>
            <a:xfrm>
              <a:off x="1374513" y="3034626"/>
              <a:ext cx="3750829"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Hàng cây xanh</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84477869-13A9-6519-4355-8710D3D30DA1}"/>
              </a:ext>
            </a:extLst>
          </p:cNvPr>
          <p:cNvGrpSpPr/>
          <p:nvPr/>
        </p:nvGrpSpPr>
        <p:grpSpPr>
          <a:xfrm>
            <a:off x="956935" y="4745740"/>
            <a:ext cx="4537107" cy="1129886"/>
            <a:chOff x="981375" y="4872764"/>
            <a:chExt cx="4537107" cy="1129886"/>
          </a:xfrm>
        </p:grpSpPr>
        <p:sp>
          <p:nvSpPr>
            <p:cNvPr id="17" name="Rectangle: Rounded Corners 26">
              <a:extLst>
                <a:ext uri="{FF2B5EF4-FFF2-40B4-BE49-F238E27FC236}">
                  <a16:creationId xmlns:a16="http://schemas.microsoft.com/office/drawing/2014/main" id="{795B389C-7933-F035-764A-BFC959F1B44F}"/>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BF5252F5-F542-1C42-1C01-0876DA718AD9}"/>
                </a:ext>
              </a:extLst>
            </p:cNvPr>
            <p:cNvSpPr txBox="1"/>
            <p:nvPr/>
          </p:nvSpPr>
          <p:spPr>
            <a:xfrm>
              <a:off x="1467588" y="5066836"/>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lang="en-US" sz="4400" b="1">
                  <a:solidFill>
                    <a:prstClr val="black"/>
                  </a:solidFill>
                  <a:latin typeface="Cambria" panose="02040503050406030204" pitchFamily="18" charset="0"/>
                </a:rPr>
                <a:t>Đoá hoa cúc</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220E9211-3C12-45E2-3A96-E20F54E84B00}"/>
              </a:ext>
            </a:extLst>
          </p:cNvPr>
          <p:cNvGrpSpPr/>
          <p:nvPr/>
        </p:nvGrpSpPr>
        <p:grpSpPr>
          <a:xfrm>
            <a:off x="6830721" y="4714800"/>
            <a:ext cx="4537107" cy="1129886"/>
            <a:chOff x="6830721" y="4714800"/>
            <a:chExt cx="4537107" cy="1129886"/>
          </a:xfrm>
        </p:grpSpPr>
        <p:sp>
          <p:nvSpPr>
            <p:cNvPr id="20" name="Rectangle: Rounded Corners 28">
              <a:extLst>
                <a:ext uri="{FF2B5EF4-FFF2-40B4-BE49-F238E27FC236}">
                  <a16:creationId xmlns:a16="http://schemas.microsoft.com/office/drawing/2014/main" id="{30EEEC8C-B92B-0B3A-4A1E-49C8E56D24BB}"/>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7B13FCE4-291E-4D2D-E8D5-2F1CD55EF9EA}"/>
                </a:ext>
              </a:extLst>
            </p:cNvPr>
            <p:cNvSpPr txBox="1"/>
            <p:nvPr/>
          </p:nvSpPr>
          <p:spPr>
            <a:xfrm>
              <a:off x="7223859" y="4934324"/>
              <a:ext cx="4105512"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Dòng sông xanh</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2" name="Picture 21">
            <a:extLst>
              <a:ext uri="{FF2B5EF4-FFF2-40B4-BE49-F238E27FC236}">
                <a16:creationId xmlns:a16="http://schemas.microsoft.com/office/drawing/2014/main" id="{D1888303-18A8-A54E-5DB5-9D399A20A9A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23" name="Picture 22">
            <a:extLst>
              <a:ext uri="{FF2B5EF4-FFF2-40B4-BE49-F238E27FC236}">
                <a16:creationId xmlns:a16="http://schemas.microsoft.com/office/drawing/2014/main" id="{B1E649AE-92BD-FC24-5287-4A138A01027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466054" y="4602507"/>
            <a:ext cx="957111" cy="1365353"/>
          </a:xfrm>
          <a:prstGeom prst="rect">
            <a:avLst/>
          </a:prstGeom>
        </p:spPr>
      </p:pic>
      <p:pic>
        <p:nvPicPr>
          <p:cNvPr id="24" name="Picture 23">
            <a:extLst>
              <a:ext uri="{FF2B5EF4-FFF2-40B4-BE49-F238E27FC236}">
                <a16:creationId xmlns:a16="http://schemas.microsoft.com/office/drawing/2014/main" id="{01A623C1-62B8-F274-3793-A0373774D16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25" name="Picture 24">
            <a:extLst>
              <a:ext uri="{FF2B5EF4-FFF2-40B4-BE49-F238E27FC236}">
                <a16:creationId xmlns:a16="http://schemas.microsoft.com/office/drawing/2014/main" id="{F6AF1EB8-DCBE-6FEC-59DD-C89B2F9D725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6" name="Picture 25">
            <a:extLst>
              <a:ext uri="{FF2B5EF4-FFF2-40B4-BE49-F238E27FC236}">
                <a16:creationId xmlns:a16="http://schemas.microsoft.com/office/drawing/2014/main" id="{11C6CA03-ABE9-0706-2ECC-F8544732312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10927407" y="3068068"/>
            <a:ext cx="953350" cy="857536"/>
          </a:xfrm>
          <a:prstGeom prst="rect">
            <a:avLst/>
          </a:prstGeom>
        </p:spPr>
      </p:pic>
      <p:pic>
        <p:nvPicPr>
          <p:cNvPr id="27" name="Picture 26">
            <a:extLst>
              <a:ext uri="{FF2B5EF4-FFF2-40B4-BE49-F238E27FC236}">
                <a16:creationId xmlns:a16="http://schemas.microsoft.com/office/drawing/2014/main" id="{04C3AD3E-A09A-B951-3514-DB139D5B5F8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58270" y="2917255"/>
            <a:ext cx="891076" cy="896464"/>
          </a:xfrm>
          <a:prstGeom prst="rect">
            <a:avLst/>
          </a:prstGeom>
        </p:spPr>
      </p:pic>
      <p:pic>
        <p:nvPicPr>
          <p:cNvPr id="28" name="Picture 27">
            <a:extLst>
              <a:ext uri="{FF2B5EF4-FFF2-40B4-BE49-F238E27FC236}">
                <a16:creationId xmlns:a16="http://schemas.microsoft.com/office/drawing/2014/main" id="{A4B64A01-D5C0-6AD1-AEDA-A0245E7154DC}"/>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4928416" y="4876301"/>
            <a:ext cx="891076" cy="896464"/>
          </a:xfrm>
          <a:prstGeom prst="rect">
            <a:avLst/>
          </a:prstGeom>
        </p:spPr>
      </p:pic>
      <p:pic>
        <p:nvPicPr>
          <p:cNvPr id="29" name="Picture 28">
            <a:extLst>
              <a:ext uri="{FF2B5EF4-FFF2-40B4-BE49-F238E27FC236}">
                <a16:creationId xmlns:a16="http://schemas.microsoft.com/office/drawing/2014/main" id="{9AF012C2-493A-04BC-ADD8-C716DF9B79F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1074645" y="4812789"/>
            <a:ext cx="891076" cy="896464"/>
          </a:xfrm>
          <a:prstGeom prst="rect">
            <a:avLst/>
          </a:prstGeom>
        </p:spPr>
      </p:pic>
      <p:sp>
        <p:nvSpPr>
          <p:cNvPr id="30" name="Arrow: Right 1">
            <a:hlinkClick r:id="rId10" action="ppaction://hlinksldjump"/>
            <a:extLst>
              <a:ext uri="{FF2B5EF4-FFF2-40B4-BE49-F238E27FC236}">
                <a16:creationId xmlns:a16="http://schemas.microsoft.com/office/drawing/2014/main" id="{72D87F74-15BD-1C79-F724-2F5AFB70EFE2}"/>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113094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ppt_w"/>
                                          </p:val>
                                        </p:tav>
                                        <p:tav tm="100000">
                                          <p:val>
                                            <p:strVal val="#ppt_w"/>
                                          </p:val>
                                        </p:tav>
                                      </p:tavLst>
                                    </p:anim>
                                    <p:anim calcmode="lin" valueType="num">
                                      <p:cBhvr>
                                        <p:cTn id="8" dur="50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strVal val="4*#ppt_w"/>
                                          </p:val>
                                        </p:tav>
                                        <p:tav tm="100000">
                                          <p:val>
                                            <p:strVal val="#ppt_w"/>
                                          </p:val>
                                        </p:tav>
                                      </p:tavLst>
                                    </p:anim>
                                    <p:anim calcmode="lin" valueType="num">
                                      <p:cBhvr>
                                        <p:cTn id="15" dur="50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strVal val="4*#ppt_w"/>
                                          </p:val>
                                        </p:tav>
                                        <p:tav tm="100000">
                                          <p:val>
                                            <p:strVal val="#ppt_w"/>
                                          </p:val>
                                        </p:tav>
                                      </p:tavLst>
                                    </p:anim>
                                    <p:anim calcmode="lin" valueType="num">
                                      <p:cBhvr>
                                        <p:cTn id="22" dur="50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strVal val="4*#ppt_w"/>
                                          </p:val>
                                        </p:tav>
                                        <p:tav tm="100000">
                                          <p:val>
                                            <p:strVal val="#ppt_w"/>
                                          </p:val>
                                        </p:tav>
                                      </p:tavLst>
                                    </p:anim>
                                    <p:anim calcmode="lin" valueType="num">
                                      <p:cBhvr>
                                        <p:cTn id="29" dur="50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9">
            <a:extLst>
              <a:ext uri="{FF2B5EF4-FFF2-40B4-BE49-F238E27FC236}">
                <a16:creationId xmlns:a16="http://schemas.microsoft.com/office/drawing/2014/main" id="{B0BED9AB-0B49-36B2-82A6-8B12CF08A8DD}"/>
              </a:ext>
            </a:extLst>
          </p:cNvPr>
          <p:cNvSpPr/>
          <p:nvPr/>
        </p:nvSpPr>
        <p:spPr>
          <a:xfrm>
            <a:off x="2864331" y="325706"/>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4A1B0FDC-092C-EA16-0F63-9500F0D797AD}"/>
              </a:ext>
            </a:extLst>
          </p:cNvPr>
          <p:cNvSpPr txBox="1"/>
          <p:nvPr/>
        </p:nvSpPr>
        <p:spPr>
          <a:xfrm>
            <a:off x="3141244" y="481943"/>
            <a:ext cx="7154223"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mbria" panose="02040503050406030204" pitchFamily="18" charset="0"/>
                <a:ea typeface="+mn-ea"/>
                <a:cs typeface="+mn-cs"/>
              </a:rPr>
              <a:t>Câu nào sau đây Không có sự dụng nhân hoá</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pic>
        <p:nvPicPr>
          <p:cNvPr id="6" name="Picture 5">
            <a:extLst>
              <a:ext uri="{FF2B5EF4-FFF2-40B4-BE49-F238E27FC236}">
                <a16:creationId xmlns:a16="http://schemas.microsoft.com/office/drawing/2014/main" id="{D1BE01AA-A31E-FEA9-0A2C-EA287F11614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1731" t="-3966" r="31893" b="71160"/>
          <a:stretch/>
        </p:blipFill>
        <p:spPr>
          <a:xfrm>
            <a:off x="1447605" y="506285"/>
            <a:ext cx="2102068" cy="1659528"/>
          </a:xfrm>
          <a:prstGeom prst="rect">
            <a:avLst/>
          </a:prstGeom>
        </p:spPr>
      </p:pic>
      <p:grpSp>
        <p:nvGrpSpPr>
          <p:cNvPr id="7" name="Group 6">
            <a:extLst>
              <a:ext uri="{FF2B5EF4-FFF2-40B4-BE49-F238E27FC236}">
                <a16:creationId xmlns:a16="http://schemas.microsoft.com/office/drawing/2014/main" id="{963223FA-0C4E-6CB7-0C4F-1A8B6CD994D7}"/>
              </a:ext>
            </a:extLst>
          </p:cNvPr>
          <p:cNvGrpSpPr/>
          <p:nvPr/>
        </p:nvGrpSpPr>
        <p:grpSpPr>
          <a:xfrm>
            <a:off x="-4141" y="132685"/>
            <a:ext cx="2266293" cy="859946"/>
            <a:chOff x="302875" y="3878006"/>
            <a:chExt cx="2266293" cy="859946"/>
          </a:xfrm>
        </p:grpSpPr>
        <p:sp>
          <p:nvSpPr>
            <p:cNvPr id="8" name="Speech Bubble: Oval 12">
              <a:extLst>
                <a:ext uri="{FF2B5EF4-FFF2-40B4-BE49-F238E27FC236}">
                  <a16:creationId xmlns:a16="http://schemas.microsoft.com/office/drawing/2014/main" id="{13682C50-C503-F446-99CD-4CC5D9D4294A}"/>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9" name="TextBox 8">
              <a:extLst>
                <a:ext uri="{FF2B5EF4-FFF2-40B4-BE49-F238E27FC236}">
                  <a16:creationId xmlns:a16="http://schemas.microsoft.com/office/drawing/2014/main" id="{0CE5F2A7-6830-36AD-AFDD-1586B3364CAD}"/>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2</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10" name="Group 9">
            <a:extLst>
              <a:ext uri="{FF2B5EF4-FFF2-40B4-BE49-F238E27FC236}">
                <a16:creationId xmlns:a16="http://schemas.microsoft.com/office/drawing/2014/main" id="{179156A5-03E5-8AC6-6A63-3085120D0BE6}"/>
              </a:ext>
            </a:extLst>
          </p:cNvPr>
          <p:cNvGrpSpPr/>
          <p:nvPr/>
        </p:nvGrpSpPr>
        <p:grpSpPr>
          <a:xfrm>
            <a:off x="1129005" y="2911207"/>
            <a:ext cx="4537107" cy="1129886"/>
            <a:chOff x="6798050" y="2893795"/>
            <a:chExt cx="4537107" cy="1129886"/>
          </a:xfrm>
        </p:grpSpPr>
        <p:sp>
          <p:nvSpPr>
            <p:cNvPr id="11" name="Rectangle: Rounded Corners 16">
              <a:extLst>
                <a:ext uri="{FF2B5EF4-FFF2-40B4-BE49-F238E27FC236}">
                  <a16:creationId xmlns:a16="http://schemas.microsoft.com/office/drawing/2014/main" id="{9700F6EC-E7A8-0469-86C5-A0B5F80EDDAD}"/>
                </a:ext>
              </a:extLst>
            </p:cNvPr>
            <p:cNvSpPr/>
            <p:nvPr/>
          </p:nvSpPr>
          <p:spPr>
            <a:xfrm>
              <a:off x="6798050" y="2893795"/>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D2EB50C9-1F4E-567A-BF94-EE943B72F216}"/>
                </a:ext>
              </a:extLst>
            </p:cNvPr>
            <p:cNvSpPr txBox="1"/>
            <p:nvPr/>
          </p:nvSpPr>
          <p:spPr>
            <a:xfrm>
              <a:off x="7164982" y="3062207"/>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lang="en-US" sz="4400" b="1">
                  <a:solidFill>
                    <a:prstClr val="black"/>
                  </a:solidFill>
                  <a:latin typeface="Cambria" panose="02040503050406030204" pitchFamily="18" charset="0"/>
                </a:rPr>
                <a:t>Con chim sáo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3" name="Group 12">
            <a:extLst>
              <a:ext uri="{FF2B5EF4-FFF2-40B4-BE49-F238E27FC236}">
                <a16:creationId xmlns:a16="http://schemas.microsoft.com/office/drawing/2014/main" id="{9E6070F6-022C-7414-C15C-F7D0AA5B217B}"/>
              </a:ext>
            </a:extLst>
          </p:cNvPr>
          <p:cNvGrpSpPr/>
          <p:nvPr/>
        </p:nvGrpSpPr>
        <p:grpSpPr>
          <a:xfrm>
            <a:off x="6846899" y="2846430"/>
            <a:ext cx="4537107" cy="1129886"/>
            <a:chOff x="981375" y="2864057"/>
            <a:chExt cx="4537107" cy="1129886"/>
          </a:xfrm>
        </p:grpSpPr>
        <p:sp>
          <p:nvSpPr>
            <p:cNvPr id="14" name="Rectangle: Rounded Corners 20">
              <a:extLst>
                <a:ext uri="{FF2B5EF4-FFF2-40B4-BE49-F238E27FC236}">
                  <a16:creationId xmlns:a16="http://schemas.microsoft.com/office/drawing/2014/main" id="{E78A6CCA-B600-4B6B-13C4-396E4A4C37E0}"/>
                </a:ext>
              </a:extLst>
            </p:cNvPr>
            <p:cNvSpPr/>
            <p:nvPr/>
          </p:nvSpPr>
          <p:spPr>
            <a:xfrm>
              <a:off x="981375" y="2864057"/>
              <a:ext cx="4537107" cy="1129886"/>
            </a:xfrm>
            <a:prstGeom prst="roundRect">
              <a:avLst>
                <a:gd name="adj" fmla="val 13859"/>
              </a:avLst>
            </a:prstGeom>
            <a:solidFill>
              <a:srgbClr val="E6F5D7"/>
            </a:solidFill>
            <a:ln w="38100">
              <a:solidFill>
                <a:srgbClr val="FBA40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F95E693B-0D78-9EFC-80DF-1992EDC6525D}"/>
                </a:ext>
              </a:extLst>
            </p:cNvPr>
            <p:cNvSpPr txBox="1"/>
            <p:nvPr/>
          </p:nvSpPr>
          <p:spPr>
            <a:xfrm>
              <a:off x="1535156" y="3024548"/>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Cô hoạ mi</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6" name="Group 15">
            <a:extLst>
              <a:ext uri="{FF2B5EF4-FFF2-40B4-BE49-F238E27FC236}">
                <a16:creationId xmlns:a16="http://schemas.microsoft.com/office/drawing/2014/main" id="{056AE6A9-F567-2F11-1100-2A424E8C4040}"/>
              </a:ext>
            </a:extLst>
          </p:cNvPr>
          <p:cNvGrpSpPr/>
          <p:nvPr/>
        </p:nvGrpSpPr>
        <p:grpSpPr>
          <a:xfrm>
            <a:off x="1037540" y="4786487"/>
            <a:ext cx="4537107" cy="1129886"/>
            <a:chOff x="981375" y="4872764"/>
            <a:chExt cx="4537107" cy="1129886"/>
          </a:xfrm>
        </p:grpSpPr>
        <p:sp>
          <p:nvSpPr>
            <p:cNvPr id="17" name="Rectangle: Rounded Corners 25">
              <a:extLst>
                <a:ext uri="{FF2B5EF4-FFF2-40B4-BE49-F238E27FC236}">
                  <a16:creationId xmlns:a16="http://schemas.microsoft.com/office/drawing/2014/main" id="{F37AF966-A9D9-5A30-3CE0-0A6B34A47289}"/>
                </a:ext>
              </a:extLst>
            </p:cNvPr>
            <p:cNvSpPr/>
            <p:nvPr/>
          </p:nvSpPr>
          <p:spPr>
            <a:xfrm>
              <a:off x="981375" y="4872764"/>
              <a:ext cx="4537107" cy="1129886"/>
            </a:xfrm>
            <a:prstGeom prst="roundRect">
              <a:avLst>
                <a:gd name="adj" fmla="val 13859"/>
              </a:avLst>
            </a:prstGeom>
            <a:solidFill>
              <a:srgbClr val="E6F5D7"/>
            </a:solidFill>
            <a:ln w="3810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0FF6680C-ABCD-4EED-E6DC-6A8B4086F3E6}"/>
                </a:ext>
              </a:extLst>
            </p:cNvPr>
            <p:cNvSpPr txBox="1"/>
            <p:nvPr/>
          </p:nvSpPr>
          <p:spPr>
            <a:xfrm>
              <a:off x="1382747" y="5044811"/>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Chú bồ nông</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9" name="Group 18">
            <a:extLst>
              <a:ext uri="{FF2B5EF4-FFF2-40B4-BE49-F238E27FC236}">
                <a16:creationId xmlns:a16="http://schemas.microsoft.com/office/drawing/2014/main" id="{030536AC-B6E6-5BB8-3F5C-9486580A9E3B}"/>
              </a:ext>
            </a:extLst>
          </p:cNvPr>
          <p:cNvGrpSpPr/>
          <p:nvPr/>
        </p:nvGrpSpPr>
        <p:grpSpPr>
          <a:xfrm>
            <a:off x="6830721" y="4714800"/>
            <a:ext cx="4587858" cy="1129886"/>
            <a:chOff x="6830721" y="4714800"/>
            <a:chExt cx="4587858" cy="1129886"/>
          </a:xfrm>
        </p:grpSpPr>
        <p:sp>
          <p:nvSpPr>
            <p:cNvPr id="20" name="Rectangle: Rounded Corners 31">
              <a:extLst>
                <a:ext uri="{FF2B5EF4-FFF2-40B4-BE49-F238E27FC236}">
                  <a16:creationId xmlns:a16="http://schemas.microsoft.com/office/drawing/2014/main" id="{A87BF548-8300-1D3C-4A9C-32EF4C8079F2}"/>
                </a:ext>
              </a:extLst>
            </p:cNvPr>
            <p:cNvSpPr/>
            <p:nvPr/>
          </p:nvSpPr>
          <p:spPr>
            <a:xfrm>
              <a:off x="6830721" y="4714800"/>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C9A70305-A223-E872-5B42-EC8C9A7C823F}"/>
                </a:ext>
              </a:extLst>
            </p:cNvPr>
            <p:cNvSpPr txBox="1"/>
            <p:nvPr/>
          </p:nvSpPr>
          <p:spPr>
            <a:xfrm>
              <a:off x="7667750" y="4913569"/>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 </a:t>
              </a:r>
              <a:r>
                <a:rPr lang="en-US" sz="4400" b="1">
                  <a:solidFill>
                    <a:prstClr val="black"/>
                  </a:solidFill>
                  <a:latin typeface="Cambria" panose="02040503050406030204" pitchFamily="18" charset="0"/>
                </a:rPr>
                <a:t>Bác cú mèo</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22" name="Picture 21">
            <a:extLst>
              <a:ext uri="{FF2B5EF4-FFF2-40B4-BE49-F238E27FC236}">
                <a16:creationId xmlns:a16="http://schemas.microsoft.com/office/drawing/2014/main" id="{BEEC13F7-A02B-0158-8112-178435E561C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66152" y="2873534"/>
            <a:ext cx="1518921" cy="1129884"/>
          </a:xfrm>
          <a:prstGeom prst="rect">
            <a:avLst/>
          </a:prstGeom>
        </p:spPr>
      </p:pic>
      <p:pic>
        <p:nvPicPr>
          <p:cNvPr id="23" name="Picture 22">
            <a:extLst>
              <a:ext uri="{FF2B5EF4-FFF2-40B4-BE49-F238E27FC236}">
                <a16:creationId xmlns:a16="http://schemas.microsoft.com/office/drawing/2014/main" id="{236E599A-9EF6-10BA-7D8A-F3D0AE02A88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7059" t="27697" r="64244" b="39386"/>
          <a:stretch/>
        </p:blipFill>
        <p:spPr>
          <a:xfrm>
            <a:off x="546659" y="4643254"/>
            <a:ext cx="957111" cy="1365353"/>
          </a:xfrm>
          <a:prstGeom prst="rect">
            <a:avLst/>
          </a:prstGeom>
        </p:spPr>
      </p:pic>
      <p:pic>
        <p:nvPicPr>
          <p:cNvPr id="24" name="Picture 23">
            <a:extLst>
              <a:ext uri="{FF2B5EF4-FFF2-40B4-BE49-F238E27FC236}">
                <a16:creationId xmlns:a16="http://schemas.microsoft.com/office/drawing/2014/main" id="{5B79ACC9-D89B-0FA4-FD23-DA55BFF34953}"/>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0277" t="28970" r="12604" b="40998"/>
          <a:stretch/>
        </p:blipFill>
        <p:spPr>
          <a:xfrm>
            <a:off x="6211712" y="4598974"/>
            <a:ext cx="1238017" cy="1245712"/>
          </a:xfrm>
          <a:prstGeom prst="rect">
            <a:avLst/>
          </a:prstGeom>
        </p:spPr>
      </p:pic>
      <p:pic>
        <p:nvPicPr>
          <p:cNvPr id="25" name="Picture 24">
            <a:extLst>
              <a:ext uri="{FF2B5EF4-FFF2-40B4-BE49-F238E27FC236}">
                <a16:creationId xmlns:a16="http://schemas.microsoft.com/office/drawing/2014/main" id="{0D3D4D59-6672-6764-0018-0FED58F6E33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4381" t="-111" r="10077" b="72871"/>
          <a:stretch/>
        </p:blipFill>
        <p:spPr>
          <a:xfrm>
            <a:off x="5881759" y="2917255"/>
            <a:ext cx="1518921" cy="1129884"/>
          </a:xfrm>
          <a:prstGeom prst="rect">
            <a:avLst/>
          </a:prstGeom>
        </p:spPr>
      </p:pic>
      <p:pic>
        <p:nvPicPr>
          <p:cNvPr id="26" name="Picture 25">
            <a:extLst>
              <a:ext uri="{FF2B5EF4-FFF2-40B4-BE49-F238E27FC236}">
                <a16:creationId xmlns:a16="http://schemas.microsoft.com/office/drawing/2014/main" id="{617DDD75-026C-006D-047C-8551EBA6A6F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58208" b="61433"/>
          <a:stretch/>
        </p:blipFill>
        <p:spPr>
          <a:xfrm>
            <a:off x="5258362" y="3085480"/>
            <a:ext cx="953350" cy="857536"/>
          </a:xfrm>
          <a:prstGeom prst="rect">
            <a:avLst/>
          </a:prstGeom>
        </p:spPr>
      </p:pic>
      <p:pic>
        <p:nvPicPr>
          <p:cNvPr id="27" name="Picture 26">
            <a:extLst>
              <a:ext uri="{FF2B5EF4-FFF2-40B4-BE49-F238E27FC236}">
                <a16:creationId xmlns:a16="http://schemas.microsoft.com/office/drawing/2014/main" id="{EFF523C5-9017-EE1C-2703-244D8DF55196}"/>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23794" y="2899628"/>
            <a:ext cx="891076" cy="896464"/>
          </a:xfrm>
          <a:prstGeom prst="rect">
            <a:avLst/>
          </a:prstGeom>
        </p:spPr>
      </p:pic>
      <p:pic>
        <p:nvPicPr>
          <p:cNvPr id="28" name="Picture 27">
            <a:extLst>
              <a:ext uri="{FF2B5EF4-FFF2-40B4-BE49-F238E27FC236}">
                <a16:creationId xmlns:a16="http://schemas.microsoft.com/office/drawing/2014/main" id="{3E237583-3BBB-6B19-851F-2583DB5BB445}"/>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5009021" y="4917048"/>
            <a:ext cx="891076" cy="896464"/>
          </a:xfrm>
          <a:prstGeom prst="rect">
            <a:avLst/>
          </a:prstGeom>
        </p:spPr>
      </p:pic>
      <p:pic>
        <p:nvPicPr>
          <p:cNvPr id="29" name="Picture 28">
            <a:extLst>
              <a:ext uri="{FF2B5EF4-FFF2-40B4-BE49-F238E27FC236}">
                <a16:creationId xmlns:a16="http://schemas.microsoft.com/office/drawing/2014/main" id="{153714F5-3B77-B8B6-5D1C-D7309971EC2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60604" t="-2269" r="334" b="61951"/>
          <a:stretch/>
        </p:blipFill>
        <p:spPr>
          <a:xfrm>
            <a:off x="10839118" y="4831511"/>
            <a:ext cx="891076" cy="896464"/>
          </a:xfrm>
          <a:prstGeom prst="rect">
            <a:avLst/>
          </a:prstGeom>
        </p:spPr>
      </p:pic>
      <p:sp>
        <p:nvSpPr>
          <p:cNvPr id="30" name="Arrow: Right 4">
            <a:hlinkClick r:id="rId10" action="ppaction://hlinksldjump"/>
            <a:extLst>
              <a:ext uri="{FF2B5EF4-FFF2-40B4-BE49-F238E27FC236}">
                <a16:creationId xmlns:a16="http://schemas.microsoft.com/office/drawing/2014/main" id="{0DC08933-BA95-8197-33B3-681282FEF6C5}"/>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81282235"/>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 calcmode="lin" valueType="num">
                                      <p:cBhvr>
                                        <p:cTn id="7" dur="500" fill="hold"/>
                                        <p:tgtEl>
                                          <p:spTgt spid="27"/>
                                        </p:tgtEl>
                                        <p:attrNameLst>
                                          <p:attrName>ppt_w</p:attrName>
                                        </p:attrNameLst>
                                      </p:cBhvr>
                                      <p:tavLst>
                                        <p:tav tm="0">
                                          <p:val>
                                            <p:strVal val="4*#ppt_w"/>
                                          </p:val>
                                        </p:tav>
                                        <p:tav tm="100000">
                                          <p:val>
                                            <p:strVal val="#ppt_w"/>
                                          </p:val>
                                        </p:tav>
                                      </p:tavLst>
                                    </p:anim>
                                    <p:anim calcmode="lin" valueType="num">
                                      <p:cBhvr>
                                        <p:cTn id="8" dur="500" fill="hold"/>
                                        <p:tgtEl>
                                          <p:spTgt spid="2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3"/>
                  </p:tgtEl>
                </p:cond>
              </p:nextCondLst>
            </p:seq>
            <p:seq concurrent="1" nextAc="seek">
              <p:cTn id="9" restart="whenNotActive" fill="hold" evtFilter="cancelBubble" nodeType="interactiveSeq">
                <p:stCondLst>
                  <p:cond evt="onClick" delay="0">
                    <p:tgtEl>
                      <p:spTgt spid="10"/>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p:cTn id="14" dur="500" fill="hold"/>
                                        <p:tgtEl>
                                          <p:spTgt spid="26"/>
                                        </p:tgtEl>
                                        <p:attrNameLst>
                                          <p:attrName>ppt_w</p:attrName>
                                        </p:attrNameLst>
                                      </p:cBhvr>
                                      <p:tavLst>
                                        <p:tav tm="0">
                                          <p:val>
                                            <p:strVal val="4*#ppt_w"/>
                                          </p:val>
                                        </p:tav>
                                        <p:tav tm="100000">
                                          <p:val>
                                            <p:strVal val="#ppt_w"/>
                                          </p:val>
                                        </p:tav>
                                      </p:tavLst>
                                    </p:anim>
                                    <p:anim calcmode="lin" valueType="num">
                                      <p:cBhvr>
                                        <p:cTn id="15" dur="500" fill="hold"/>
                                        <p:tgtEl>
                                          <p:spTgt spid="2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16" restart="whenNotActive" fill="hold" evtFilter="cancelBubble" nodeType="interactiveSeq">
                <p:stCondLst>
                  <p:cond evt="onClick" delay="0">
                    <p:tgtEl>
                      <p:spTgt spid="16"/>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28"/>
                                        </p:tgtEl>
                                        <p:attrNameLst>
                                          <p:attrName>style.visibility</p:attrName>
                                        </p:attrNameLst>
                                      </p:cBhvr>
                                      <p:to>
                                        <p:strVal val="visible"/>
                                      </p:to>
                                    </p:set>
                                    <p:anim calcmode="lin" valueType="num">
                                      <p:cBhvr>
                                        <p:cTn id="21" dur="500" fill="hold"/>
                                        <p:tgtEl>
                                          <p:spTgt spid="28"/>
                                        </p:tgtEl>
                                        <p:attrNameLst>
                                          <p:attrName>ppt_w</p:attrName>
                                        </p:attrNameLst>
                                      </p:cBhvr>
                                      <p:tavLst>
                                        <p:tav tm="0">
                                          <p:val>
                                            <p:strVal val="4*#ppt_w"/>
                                          </p:val>
                                        </p:tav>
                                        <p:tav tm="100000">
                                          <p:val>
                                            <p:strVal val="#ppt_w"/>
                                          </p:val>
                                        </p:tav>
                                      </p:tavLst>
                                    </p:anim>
                                    <p:anim calcmode="lin" valueType="num">
                                      <p:cBhvr>
                                        <p:cTn id="22" dur="500" fill="hold"/>
                                        <p:tgtEl>
                                          <p:spTgt spid="2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6"/>
                  </p:tgtEl>
                </p:cond>
              </p:nextCondLst>
            </p:seq>
            <p:seq concurrent="1" nextAc="seek">
              <p:cTn id="23" restart="whenNotActive" fill="hold" evtFilter="cancelBubble" nodeType="interactiveSeq">
                <p:stCondLst>
                  <p:cond evt="onClick" delay="0">
                    <p:tgtEl>
                      <p:spTgt spid="19"/>
                    </p:tgtEl>
                  </p:cond>
                </p:stCondLst>
                <p:endSync evt="end" delay="0">
                  <p:rtn val="all"/>
                </p:endSync>
                <p:childTnLst>
                  <p:par>
                    <p:cTn id="24" fill="hold">
                      <p:stCondLst>
                        <p:cond delay="0"/>
                      </p:stCondLst>
                      <p:childTnLst>
                        <p:par>
                          <p:cTn id="25" fill="hold">
                            <p:stCondLst>
                              <p:cond delay="0"/>
                            </p:stCondLst>
                            <p:childTnLst>
                              <p:par>
                                <p:cTn id="26" presetID="23" presetClass="entr" presetSubtype="32" fill="hold" nodeType="clickEffect">
                                  <p:stCondLst>
                                    <p:cond delay="0"/>
                                  </p:stCondLst>
                                  <p:childTnLst>
                                    <p:set>
                                      <p:cBhvr>
                                        <p:cTn id="27" dur="1" fill="hold">
                                          <p:stCondLst>
                                            <p:cond delay="0"/>
                                          </p:stCondLst>
                                        </p:cTn>
                                        <p:tgtEl>
                                          <p:spTgt spid="29"/>
                                        </p:tgtEl>
                                        <p:attrNameLst>
                                          <p:attrName>style.visibility</p:attrName>
                                        </p:attrNameLst>
                                      </p:cBhvr>
                                      <p:to>
                                        <p:strVal val="visible"/>
                                      </p:to>
                                    </p:set>
                                    <p:anim calcmode="lin" valueType="num">
                                      <p:cBhvr>
                                        <p:cTn id="28" dur="500" fill="hold"/>
                                        <p:tgtEl>
                                          <p:spTgt spid="29"/>
                                        </p:tgtEl>
                                        <p:attrNameLst>
                                          <p:attrName>ppt_w</p:attrName>
                                        </p:attrNameLst>
                                      </p:cBhvr>
                                      <p:tavLst>
                                        <p:tav tm="0">
                                          <p:val>
                                            <p:strVal val="4*#ppt_w"/>
                                          </p:val>
                                        </p:tav>
                                        <p:tav tm="100000">
                                          <p:val>
                                            <p:strVal val="#ppt_w"/>
                                          </p:val>
                                        </p:tav>
                                      </p:tavLst>
                                    </p:anim>
                                    <p:anim calcmode="lin" valueType="num">
                                      <p:cBhvr>
                                        <p:cTn id="29" dur="500" fill="hold"/>
                                        <p:tgtEl>
                                          <p:spTgt spid="2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26"/>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9"/>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9">
            <a:extLst>
              <a:ext uri="{FF2B5EF4-FFF2-40B4-BE49-F238E27FC236}">
                <a16:creationId xmlns:a16="http://schemas.microsoft.com/office/drawing/2014/main" id="{B0BED9AB-0B49-36B2-82A6-8B12CF08A8DD}"/>
              </a:ext>
            </a:extLst>
          </p:cNvPr>
          <p:cNvSpPr/>
          <p:nvPr/>
        </p:nvSpPr>
        <p:spPr>
          <a:xfrm>
            <a:off x="2837322" y="357680"/>
            <a:ext cx="7914290" cy="1659528"/>
          </a:xfrm>
          <a:prstGeom prst="roundRect">
            <a:avLst>
              <a:gd name="adj" fmla="val 50000"/>
            </a:avLst>
          </a:prstGeom>
          <a:solidFill>
            <a:srgbClr val="E6F5D7"/>
          </a:solidFill>
          <a:ln w="3810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4A1B0FDC-092C-EA16-0F63-9500F0D797AD}"/>
              </a:ext>
            </a:extLst>
          </p:cNvPr>
          <p:cNvSpPr txBox="1"/>
          <p:nvPr/>
        </p:nvSpPr>
        <p:spPr>
          <a:xfrm>
            <a:off x="3359555" y="464169"/>
            <a:ext cx="7238889" cy="144655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srgbClr val="00B050"/>
                </a:solidFill>
                <a:effectLst/>
                <a:uLnTx/>
                <a:uFillTx/>
                <a:latin typeface="Cambria" panose="02040503050406030204" pitchFamily="18" charset="0"/>
                <a:ea typeface="+mn-ea"/>
                <a:cs typeface="+mn-cs"/>
              </a:rPr>
              <a:t>"Chú mèo mướp" là từ có sử dụng biện pháp: </a:t>
            </a:r>
            <a:endParaRPr kumimoji="0" lang="en-US" sz="4400" b="1" i="0" u="none" strike="noStrike" kern="1200" cap="none" spc="0" normalizeH="0" baseline="0" noProof="0" dirty="0">
              <a:ln>
                <a:noFill/>
              </a:ln>
              <a:solidFill>
                <a:srgbClr val="00B050"/>
              </a:solidFill>
              <a:effectLst/>
              <a:uLnTx/>
              <a:uFillTx/>
              <a:latin typeface="Cambria" panose="02040503050406030204" pitchFamily="18" charset="0"/>
              <a:ea typeface="+mn-ea"/>
              <a:cs typeface="+mn-cs"/>
            </a:endParaRPr>
          </a:p>
        </p:txBody>
      </p:sp>
      <p:pic>
        <p:nvPicPr>
          <p:cNvPr id="4" name="Picture 3">
            <a:extLst>
              <a:ext uri="{FF2B5EF4-FFF2-40B4-BE49-F238E27FC236}">
                <a16:creationId xmlns:a16="http://schemas.microsoft.com/office/drawing/2014/main" id="{7AB1F8C3-8BF3-D38C-1857-AB6B136938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1098" t="72951" r="256" b="-5757"/>
          <a:stretch/>
        </p:blipFill>
        <p:spPr>
          <a:xfrm>
            <a:off x="1485865" y="692588"/>
            <a:ext cx="1655379" cy="1659528"/>
          </a:xfrm>
          <a:prstGeom prst="rect">
            <a:avLst/>
          </a:prstGeom>
        </p:spPr>
      </p:pic>
      <p:grpSp>
        <p:nvGrpSpPr>
          <p:cNvPr id="5" name="Group 4">
            <a:extLst>
              <a:ext uri="{FF2B5EF4-FFF2-40B4-BE49-F238E27FC236}">
                <a16:creationId xmlns:a16="http://schemas.microsoft.com/office/drawing/2014/main" id="{32A6547B-BE05-D944-D3B7-52C9AA08F23B}"/>
              </a:ext>
            </a:extLst>
          </p:cNvPr>
          <p:cNvGrpSpPr/>
          <p:nvPr/>
        </p:nvGrpSpPr>
        <p:grpSpPr>
          <a:xfrm>
            <a:off x="352718" y="112233"/>
            <a:ext cx="2266293" cy="859946"/>
            <a:chOff x="302875" y="3878006"/>
            <a:chExt cx="2266293" cy="859946"/>
          </a:xfrm>
        </p:grpSpPr>
        <p:sp>
          <p:nvSpPr>
            <p:cNvPr id="6" name="Speech Bubble: Oval 12">
              <a:extLst>
                <a:ext uri="{FF2B5EF4-FFF2-40B4-BE49-F238E27FC236}">
                  <a16:creationId xmlns:a16="http://schemas.microsoft.com/office/drawing/2014/main" id="{A5285F21-936A-C15F-F62D-FBA195CF981C}"/>
                </a:ext>
              </a:extLst>
            </p:cNvPr>
            <p:cNvSpPr/>
            <p:nvPr/>
          </p:nvSpPr>
          <p:spPr>
            <a:xfrm>
              <a:off x="512465" y="3878006"/>
              <a:ext cx="1847112" cy="859946"/>
            </a:xfrm>
            <a:prstGeom prst="wedgeEllipseCallout">
              <a:avLst>
                <a:gd name="adj1" fmla="val 33373"/>
                <a:gd name="adj2" fmla="val 62500"/>
              </a:avLst>
            </a:prstGeom>
            <a:solidFill>
              <a:schemeClr val="bg1"/>
            </a:solidFill>
            <a:ln w="28575">
              <a:solidFill>
                <a:srgbClr val="11795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sp>
          <p:nvSpPr>
            <p:cNvPr id="7" name="TextBox 6">
              <a:extLst>
                <a:ext uri="{FF2B5EF4-FFF2-40B4-BE49-F238E27FC236}">
                  <a16:creationId xmlns:a16="http://schemas.microsoft.com/office/drawing/2014/main" id="{F493D47E-4E9B-6B8B-FA4C-536BB2266370}"/>
                </a:ext>
              </a:extLst>
            </p:cNvPr>
            <p:cNvSpPr txBox="1"/>
            <p:nvPr/>
          </p:nvSpPr>
          <p:spPr>
            <a:xfrm>
              <a:off x="302875" y="4046369"/>
              <a:ext cx="2266293" cy="5232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rPr>
                <a:t>CHẶNG 3</a:t>
              </a:r>
              <a:endParaRPr kumimoji="0" lang="en-US" sz="2800" b="1" i="0" u="none" strike="noStrike" kern="1200" cap="none" spc="0" normalizeH="0" baseline="0" noProof="0" dirty="0">
                <a:ln>
                  <a:noFill/>
                </a:ln>
                <a:solidFill>
                  <a:prstClr val="black"/>
                </a:solidFill>
                <a:effectLst/>
                <a:uLnTx/>
                <a:uFillTx/>
                <a:latin typeface="#9Slide03 AllRoundGothic" panose="020B0703020202020104" pitchFamily="34" charset="0"/>
                <a:ea typeface="+mn-ea"/>
                <a:cs typeface="+mn-cs"/>
              </a:endParaRPr>
            </a:p>
          </p:txBody>
        </p:sp>
      </p:grpSp>
      <p:grpSp>
        <p:nvGrpSpPr>
          <p:cNvPr id="8" name="Group 7">
            <a:extLst>
              <a:ext uri="{FF2B5EF4-FFF2-40B4-BE49-F238E27FC236}">
                <a16:creationId xmlns:a16="http://schemas.microsoft.com/office/drawing/2014/main" id="{64D42021-D925-7FEF-91CF-7CDDBE1FC743}"/>
              </a:ext>
            </a:extLst>
          </p:cNvPr>
          <p:cNvGrpSpPr/>
          <p:nvPr/>
        </p:nvGrpSpPr>
        <p:grpSpPr>
          <a:xfrm>
            <a:off x="6794467" y="3719232"/>
            <a:ext cx="4537107" cy="1129886"/>
            <a:chOff x="6830721" y="2864057"/>
            <a:chExt cx="4537107" cy="1129886"/>
          </a:xfrm>
        </p:grpSpPr>
        <p:sp>
          <p:nvSpPr>
            <p:cNvPr id="9" name="Rectangle: Rounded Corners 16">
              <a:extLst>
                <a:ext uri="{FF2B5EF4-FFF2-40B4-BE49-F238E27FC236}">
                  <a16:creationId xmlns:a16="http://schemas.microsoft.com/office/drawing/2014/main" id="{8A0B609F-7F6B-63C5-2928-24015C99CA63}"/>
                </a:ext>
              </a:extLst>
            </p:cNvPr>
            <p:cNvSpPr/>
            <p:nvPr/>
          </p:nvSpPr>
          <p:spPr>
            <a:xfrm>
              <a:off x="6830721" y="2864057"/>
              <a:ext cx="4537107" cy="1129886"/>
            </a:xfrm>
            <a:prstGeom prst="roundRect">
              <a:avLst>
                <a:gd name="adj" fmla="val 13859"/>
              </a:avLst>
            </a:prstGeom>
            <a:solidFill>
              <a:srgbClr val="E6F5D7"/>
            </a:solidFill>
            <a:ln w="38100">
              <a:solidFill>
                <a:srgbClr val="28A3B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FC9E1ECB-6F7A-7221-F6D1-15882BC04055}"/>
                </a:ext>
              </a:extLst>
            </p:cNvPr>
            <p:cNvSpPr txBox="1"/>
            <p:nvPr/>
          </p:nvSpPr>
          <p:spPr>
            <a:xfrm>
              <a:off x="7223859" y="3044278"/>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a:noFill/>
                  </a:ln>
                  <a:solidFill>
                    <a:prstClr val="black"/>
                  </a:solidFill>
                  <a:effectLst/>
                  <a:uLnTx/>
                  <a:uFillTx/>
                  <a:latin typeface="Cambria" panose="02040503050406030204" pitchFamily="18" charset="0"/>
                  <a:ea typeface="+mn-ea"/>
                  <a:cs typeface="+mn-cs"/>
                </a:rPr>
                <a:t>Nhân hoá</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3F79B80B-DD0B-9D9B-3F7F-07A944A5FDDD}"/>
              </a:ext>
            </a:extLst>
          </p:cNvPr>
          <p:cNvGrpSpPr/>
          <p:nvPr/>
        </p:nvGrpSpPr>
        <p:grpSpPr>
          <a:xfrm>
            <a:off x="917581" y="3762001"/>
            <a:ext cx="4554644" cy="1129886"/>
            <a:chOff x="981375" y="2864057"/>
            <a:chExt cx="4554644" cy="1129886"/>
          </a:xfrm>
        </p:grpSpPr>
        <p:sp>
          <p:nvSpPr>
            <p:cNvPr id="12" name="Rectangle: Rounded Corners 20">
              <a:extLst>
                <a:ext uri="{FF2B5EF4-FFF2-40B4-BE49-F238E27FC236}">
                  <a16:creationId xmlns:a16="http://schemas.microsoft.com/office/drawing/2014/main" id="{6B76F1E5-78CD-2B01-6A0E-379A409EDE10}"/>
                </a:ext>
              </a:extLst>
            </p:cNvPr>
            <p:cNvSpPr/>
            <p:nvPr/>
          </p:nvSpPr>
          <p:spPr>
            <a:xfrm>
              <a:off x="981375" y="2864057"/>
              <a:ext cx="4537107" cy="1129886"/>
            </a:xfrm>
            <a:prstGeom prst="roundRect">
              <a:avLst>
                <a:gd name="adj" fmla="val 13859"/>
              </a:avLst>
            </a:prstGeom>
            <a:solidFill>
              <a:srgbClr val="E6F5D7"/>
            </a:solidFill>
            <a:ln w="38100">
              <a:solidFill>
                <a:srgbClr val="EB1C24"/>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E6BB7C07-BFB4-3E24-3D59-7241503372C9}"/>
                </a:ext>
              </a:extLst>
            </p:cNvPr>
            <p:cNvSpPr txBox="1"/>
            <p:nvPr/>
          </p:nvSpPr>
          <p:spPr>
            <a:xfrm>
              <a:off x="1785190" y="3025299"/>
              <a:ext cx="3750829"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400" b="1">
                  <a:solidFill>
                    <a:prstClr val="black"/>
                  </a:solidFill>
                  <a:latin typeface="Cambria" panose="02040503050406030204" pitchFamily="18" charset="0"/>
                </a:rPr>
                <a:t>So sánh</a:t>
              </a:r>
              <a:endParaRPr kumimoji="0" lang="en-US" sz="4400" b="1"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4" name="Picture 13">
            <a:extLst>
              <a:ext uri="{FF2B5EF4-FFF2-40B4-BE49-F238E27FC236}">
                <a16:creationId xmlns:a16="http://schemas.microsoft.com/office/drawing/2014/main" id="{91D85C25-2CF2-0D0A-9FF9-D5BC6AD3B07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r="54458" b="72760"/>
          <a:stretch/>
        </p:blipFill>
        <p:spPr>
          <a:xfrm>
            <a:off x="202358" y="3771478"/>
            <a:ext cx="1518921" cy="1129884"/>
          </a:xfrm>
          <a:prstGeom prst="rect">
            <a:avLst/>
          </a:prstGeom>
        </p:spPr>
      </p:pic>
      <p:pic>
        <p:nvPicPr>
          <p:cNvPr id="15" name="Picture 14">
            <a:extLst>
              <a:ext uri="{FF2B5EF4-FFF2-40B4-BE49-F238E27FC236}">
                <a16:creationId xmlns:a16="http://schemas.microsoft.com/office/drawing/2014/main" id="{24C76C2F-486C-1523-AFED-408E91507DF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44381" t="-111" r="10077" b="72871"/>
          <a:stretch/>
        </p:blipFill>
        <p:spPr>
          <a:xfrm>
            <a:off x="5774389" y="3741491"/>
            <a:ext cx="1518921" cy="1129884"/>
          </a:xfrm>
          <a:prstGeom prst="rect">
            <a:avLst/>
          </a:prstGeom>
        </p:spPr>
      </p:pic>
      <p:pic>
        <p:nvPicPr>
          <p:cNvPr id="16" name="Picture 15">
            <a:extLst>
              <a:ext uri="{FF2B5EF4-FFF2-40B4-BE49-F238E27FC236}">
                <a16:creationId xmlns:a16="http://schemas.microsoft.com/office/drawing/2014/main" id="{ACCF5B55-24F1-2091-099F-EA1FC6D090E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8208" b="61433"/>
          <a:stretch/>
        </p:blipFill>
        <p:spPr>
          <a:xfrm>
            <a:off x="10891153" y="3923243"/>
            <a:ext cx="953350" cy="857536"/>
          </a:xfrm>
          <a:prstGeom prst="rect">
            <a:avLst/>
          </a:prstGeom>
        </p:spPr>
      </p:pic>
      <p:pic>
        <p:nvPicPr>
          <p:cNvPr id="17" name="Picture 16">
            <a:extLst>
              <a:ext uri="{FF2B5EF4-FFF2-40B4-BE49-F238E27FC236}">
                <a16:creationId xmlns:a16="http://schemas.microsoft.com/office/drawing/2014/main" id="{0B1391AF-0809-2BD9-E472-9852306E0739}"/>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60604" t="-2269" r="334" b="61951"/>
          <a:stretch/>
        </p:blipFill>
        <p:spPr>
          <a:xfrm>
            <a:off x="4894476" y="3815199"/>
            <a:ext cx="891076" cy="896464"/>
          </a:xfrm>
          <a:prstGeom prst="rect">
            <a:avLst/>
          </a:prstGeom>
        </p:spPr>
      </p:pic>
      <p:sp>
        <p:nvSpPr>
          <p:cNvPr id="18" name="Arrow: Right 4">
            <a:hlinkClick r:id="rId9" action="ppaction://hlinksldjump"/>
            <a:extLst>
              <a:ext uri="{FF2B5EF4-FFF2-40B4-BE49-F238E27FC236}">
                <a16:creationId xmlns:a16="http://schemas.microsoft.com/office/drawing/2014/main" id="{889D5ED8-6D44-00BB-FF40-170AC5DA982D}"/>
              </a:ext>
            </a:extLst>
          </p:cNvPr>
          <p:cNvSpPr/>
          <p:nvPr/>
        </p:nvSpPr>
        <p:spPr>
          <a:xfrm flipH="1">
            <a:off x="10682028" y="6094884"/>
            <a:ext cx="1371600" cy="763116"/>
          </a:xfrm>
          <a:prstGeom prst="rightArrow">
            <a:avLst/>
          </a:prstGeom>
          <a:solidFill>
            <a:srgbClr val="FFCD07"/>
          </a:solidFill>
          <a:ln w="19050">
            <a:solidFill>
              <a:srgbClr val="117956"/>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0827347"/>
      </p:ext>
    </p:extLst>
  </p:cSld>
  <p:clrMapOvr>
    <a:masterClrMapping/>
  </p:clrMapOvr>
  <p:transition>
    <p:fade/>
  </p:transition>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ppt_w"/>
                                          </p:val>
                                        </p:tav>
                                        <p:tav tm="100000">
                                          <p:val>
                                            <p:strVal val="#ppt_w"/>
                                          </p:val>
                                        </p:tav>
                                      </p:tavLst>
                                    </p:anim>
                                    <p:anim calcmode="lin" valueType="num">
                                      <p:cBhvr>
                                        <p:cTn id="8"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explode.wav"/>
                                        </p:tgtEl>
                                      </p:cMediaNode>
                                    </p:audio>
                                  </p:subTnLst>
                                </p:cTn>
                              </p:par>
                            </p:childTnLst>
                          </p:cTn>
                        </p:par>
                      </p:childTnLst>
                    </p:cTn>
                  </p:par>
                </p:childTnLst>
              </p:cTn>
              <p:nextCondLst>
                <p:cond evt="onClick" delay="0">
                  <p:tgtEl>
                    <p:spTgt spid="11"/>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500" fill="hold"/>
                                        <p:tgtEl>
                                          <p:spTgt spid="16"/>
                                        </p:tgtEl>
                                        <p:attrNameLst>
                                          <p:attrName>ppt_w</p:attrName>
                                        </p:attrNameLst>
                                      </p:cBhvr>
                                      <p:tavLst>
                                        <p:tav tm="0">
                                          <p:val>
                                            <p:strVal val="4*#ppt_w"/>
                                          </p:val>
                                        </p:tav>
                                        <p:tav tm="100000">
                                          <p:val>
                                            <p:strVal val="#ppt_w"/>
                                          </p:val>
                                        </p:tav>
                                      </p:tavLst>
                                    </p:anim>
                                    <p:anim calcmode="lin" valueType="num">
                                      <p:cBhvr>
                                        <p:cTn id="15" dur="500" fill="hold"/>
                                        <p:tgtEl>
                                          <p:spTgt spid="16"/>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6"/>
          <p:cNvPicPr>
            <a:picLocks noChangeAspect="1"/>
          </p:cNvPicPr>
          <p:nvPr/>
        </p:nvPicPr>
        <p:blipFill rotWithShape="1">
          <a:blip r:embed="rId2">
            <a:extLst>
              <a:ext uri="{28A0092B-C50C-407E-A947-70E740481C1C}">
                <a14:useLocalDpi xmlns:a14="http://schemas.microsoft.com/office/drawing/2010/main" val="0"/>
              </a:ext>
            </a:extLst>
          </a:blip>
          <a:srcRect t="40148"/>
          <a:stretch/>
        </p:blipFill>
        <p:spPr>
          <a:xfrm>
            <a:off x="0" y="3437466"/>
            <a:ext cx="12192000" cy="3420533"/>
          </a:xfrm>
          <a:prstGeom prst="rect">
            <a:avLst/>
          </a:prstGeom>
        </p:spPr>
      </p:pic>
      <p:pic>
        <p:nvPicPr>
          <p:cNvPr id="3" name="图片 2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23950"/>
            <a:ext cx="12192000" cy="5734051"/>
          </a:xfrm>
          <a:prstGeom prst="rect">
            <a:avLst/>
          </a:prstGeom>
        </p:spPr>
      </p:pic>
      <p:pic>
        <p:nvPicPr>
          <p:cNvPr id="4" name="图片 2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5978" y="1123950"/>
            <a:ext cx="11882033" cy="5941017"/>
          </a:xfrm>
          <a:prstGeom prst="rect">
            <a:avLst/>
          </a:prstGeom>
        </p:spPr>
      </p:pic>
      <p:pic>
        <p:nvPicPr>
          <p:cNvPr id="6" name="图片 5"/>
          <p:cNvPicPr>
            <a:picLocks noChangeAspect="1"/>
          </p:cNvPicPr>
          <p:nvPr/>
        </p:nvPicPr>
        <p:blipFill rotWithShape="1">
          <a:blip r:embed="rId2">
            <a:extLst>
              <a:ext uri="{28A0092B-C50C-407E-A947-70E740481C1C}">
                <a14:useLocalDpi xmlns:a14="http://schemas.microsoft.com/office/drawing/2010/main" val="0"/>
              </a:ext>
            </a:extLst>
          </a:blip>
          <a:srcRect l="2222" b="59259"/>
          <a:stretch/>
        </p:blipFill>
        <p:spPr>
          <a:xfrm>
            <a:off x="-2" y="0"/>
            <a:ext cx="11921067" cy="2328334"/>
          </a:xfrm>
          <a:prstGeom prst="rect">
            <a:avLst/>
          </a:prstGeom>
        </p:spPr>
      </p:pic>
      <p:pic>
        <p:nvPicPr>
          <p:cNvPr id="7" name="Picture 6">
            <a:extLst>
              <a:ext uri="{FF2B5EF4-FFF2-40B4-BE49-F238E27FC236}">
                <a16:creationId xmlns:a16="http://schemas.microsoft.com/office/drawing/2014/main" id="{1749C465-D8D2-4E3D-9528-11B07155F8EE}"/>
              </a:ext>
            </a:extLst>
          </p:cNvPr>
          <p:cNvPicPr>
            <a:picLocks noChangeAspect="1"/>
          </p:cNvPicPr>
          <p:nvPr/>
        </p:nvPicPr>
        <p:blipFill>
          <a:blip r:embed="rId5"/>
          <a:stretch>
            <a:fillRect/>
          </a:stretch>
        </p:blipFill>
        <p:spPr>
          <a:xfrm>
            <a:off x="3127806" y="1123950"/>
            <a:ext cx="6133108" cy="2950720"/>
          </a:xfrm>
          <a:prstGeom prst="rect">
            <a:avLst/>
          </a:prstGeom>
        </p:spPr>
      </p:pic>
    </p:spTree>
    <p:extLst>
      <p:ext uri="{BB962C8B-B14F-4D97-AF65-F5344CB8AC3E}">
        <p14:creationId xmlns:p14="http://schemas.microsoft.com/office/powerpoint/2010/main" val="282074603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28">
            <a:extLst>
              <a:ext uri="{FF2B5EF4-FFF2-40B4-BE49-F238E27FC236}">
                <a16:creationId xmlns:a16="http://schemas.microsoft.com/office/drawing/2014/main" id="{9DC87742-9587-428D-92C8-38975A025DE0}"/>
              </a:ext>
            </a:extLst>
          </p:cNvPr>
          <p:cNvSpPr/>
          <p:nvPr/>
        </p:nvSpPr>
        <p:spPr>
          <a:xfrm>
            <a:off x="742825" y="583667"/>
            <a:ext cx="10342895" cy="3985706"/>
          </a:xfrm>
          <a:prstGeom prst="rect">
            <a:avLst/>
          </a:prstGeom>
        </p:spPr>
        <p:txBody>
          <a:bodyPr vert="horz" wrap="none">
            <a:spAutoFit/>
            <a:scene3d>
              <a:camera prst="orthographicFront"/>
              <a:lightRig rig="threePt" dir="t"/>
            </a:scene3d>
            <a:sp3d extrusionH="57150">
              <a:bevelT h="25400" prst="softRound"/>
            </a:sp3d>
          </a:bodyPr>
          <a:lstStyle/>
          <a:p>
            <a:pPr algn="ctr"/>
            <a:r>
              <a:rPr lang="en-US" altLang="zh-CN" sz="138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rPr>
              <a:t>2.1.</a:t>
            </a:r>
          </a:p>
          <a:p>
            <a:pPr algn="ctr"/>
            <a:r>
              <a:rPr lang="en-US" altLang="zh-CN" sz="1150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rPr>
              <a:t> Nhận diện nhân hoá</a:t>
            </a:r>
            <a:endParaRPr lang="zh-CN" altLang="en-US" sz="11500" dirty="0">
              <a:gradFill flip="none" rotWithShape="1">
                <a:gsLst>
                  <a:gs pos="77000">
                    <a:srgbClr val="CA3446"/>
                  </a:gs>
                  <a:gs pos="0">
                    <a:srgbClr val="FFF022"/>
                  </a:gs>
                  <a:gs pos="27000">
                    <a:schemeClr val="accent6">
                      <a:lumMod val="75000"/>
                    </a:schemeClr>
                  </a:gs>
                  <a:gs pos="49000">
                    <a:srgbClr val="0070C0"/>
                  </a:gs>
                </a:gsLst>
                <a:path path="circle">
                  <a:fillToRect l="100000" b="100000"/>
                </a:path>
                <a:tileRect t="-100000" r="-100000"/>
              </a:gradFill>
              <a:effectLst>
                <a:reflection blurRad="6350" stA="50000" endA="300" endPos="50000" dist="29997" dir="5400000" sy="-100000" algn="bl" rotWithShape="0"/>
              </a:effectLst>
              <a:latin typeface="SVN-Internation" panose="02040603050506020204" pitchFamily="18" charset="0"/>
              <a:ea typeface="字魂131号-酷乐潮玩体" panose="00000500000000000000" pitchFamily="2" charset="-122"/>
              <a:sym typeface="Arial" panose="020B0604020202020204" pitchFamily="34" charset="0"/>
            </a:endParaRPr>
          </a:p>
        </p:txBody>
      </p:sp>
    </p:spTree>
    <p:extLst>
      <p:ext uri="{BB962C8B-B14F-4D97-AF65-F5344CB8AC3E}">
        <p14:creationId xmlns:p14="http://schemas.microsoft.com/office/powerpoint/2010/main" val="280655645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out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p">
      <a:majorFont>
        <a:latin typeface="DFPOP1-W9"/>
        <a:ea typeface="华康少女文字W5"/>
        <a:cs typeface=""/>
      </a:majorFont>
      <a:minorFont>
        <a:latin typeface="DFPOP1-W9"/>
        <a:ea typeface="华康少女文字W5"/>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353</TotalTime>
  <Words>1260</Words>
  <Application>Microsoft Office PowerPoint</Application>
  <PresentationFormat>Widescreen</PresentationFormat>
  <Paragraphs>128</Paragraphs>
  <Slides>28</Slides>
  <Notes>1</Notes>
  <HiddenSlides>0</HiddenSlides>
  <MMClips>0</MMClips>
  <ScaleCrop>false</ScaleCrop>
  <HeadingPairs>
    <vt:vector size="6" baseType="variant">
      <vt:variant>
        <vt:lpstr>Fonts Used</vt:lpstr>
      </vt:variant>
      <vt:variant>
        <vt:i4>11</vt:i4>
      </vt:variant>
      <vt:variant>
        <vt:lpstr>Theme</vt:lpstr>
      </vt:variant>
      <vt:variant>
        <vt:i4>3</vt:i4>
      </vt:variant>
      <vt:variant>
        <vt:lpstr>Slide Titles</vt:lpstr>
      </vt:variant>
      <vt:variant>
        <vt:i4>28</vt:i4>
      </vt:variant>
    </vt:vector>
  </HeadingPairs>
  <TitlesOfParts>
    <vt:vector size="42" baseType="lpstr">
      <vt:lpstr>#9Slide03 AllRoundGothic</vt:lpstr>
      <vt:lpstr>#9Slide04 Goku</vt:lpstr>
      <vt:lpstr>Arial</vt:lpstr>
      <vt:lpstr>Calibri</vt:lpstr>
      <vt:lpstr>Calibri Light</vt:lpstr>
      <vt:lpstr>Cambria</vt:lpstr>
      <vt:lpstr>DFPOP1-W9</vt:lpstr>
      <vt:lpstr>SVN-Internation</vt:lpstr>
      <vt:lpstr>SVN-Ready</vt:lpstr>
      <vt:lpstr>UTM Avo</vt:lpstr>
      <vt:lpstr>思源黑体 CN Normal</vt:lpstr>
      <vt:lpstr>Office Theme</vt:lpstr>
      <vt:lpstr>1_Office Theme</vt:lpstr>
      <vt:lpstr>5_Office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Hương</cp:lastModifiedBy>
  <cp:revision>5</cp:revision>
  <dcterms:created xsi:type="dcterms:W3CDTF">2023-01-07T19:02:33Z</dcterms:created>
  <dcterms:modified xsi:type="dcterms:W3CDTF">2023-11-05T13:26:57Z</dcterms:modified>
  <cp:category>9Slide.vn</cp:category>
</cp:coreProperties>
</file>