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65" r:id="rId2"/>
    <p:sldMasterId id="2147483668" r:id="rId3"/>
  </p:sldMasterIdLst>
  <p:notesMasterIdLst>
    <p:notesMasterId r:id="rId28"/>
  </p:notesMasterIdLst>
  <p:sldIdLst>
    <p:sldId id="292" r:id="rId4"/>
    <p:sldId id="258" r:id="rId5"/>
    <p:sldId id="293" r:id="rId6"/>
    <p:sldId id="286" r:id="rId7"/>
    <p:sldId id="287" r:id="rId8"/>
    <p:sldId id="288" r:id="rId9"/>
    <p:sldId id="290" r:id="rId10"/>
    <p:sldId id="260" r:id="rId11"/>
    <p:sldId id="268" r:id="rId12"/>
    <p:sldId id="295" r:id="rId13"/>
    <p:sldId id="296" r:id="rId14"/>
    <p:sldId id="294" r:id="rId15"/>
    <p:sldId id="297" r:id="rId16"/>
    <p:sldId id="300" r:id="rId17"/>
    <p:sldId id="298" r:id="rId18"/>
    <p:sldId id="301" r:id="rId19"/>
    <p:sldId id="303" r:id="rId20"/>
    <p:sldId id="304" r:id="rId21"/>
    <p:sldId id="305" r:id="rId22"/>
    <p:sldId id="299" r:id="rId23"/>
    <p:sldId id="279" r:id="rId24"/>
    <p:sldId id="280" r:id="rId25"/>
    <p:sldId id="2631" r:id="rId26"/>
    <p:sldId id="2633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006600"/>
    <a:srgbClr val="339933"/>
    <a:srgbClr val="5FBC87"/>
    <a:srgbClr val="F0F4D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018" autoAdjust="0"/>
  </p:normalViewPr>
  <p:slideViewPr>
    <p:cSldViewPr snapToGrid="0">
      <p:cViewPr varScale="1">
        <p:scale>
          <a:sx n="74" d="100"/>
          <a:sy n="74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2C1C8-CB8A-4044-AE12-C5764FB44735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2BE24-CB38-4702-B3D6-F0CEDE3A91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46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311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856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26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51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37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157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88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63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218557"/>
      </p:ext>
    </p:extLst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6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35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07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14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4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65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4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962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684899"/>
      </p:ext>
    </p:extLst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69B969F-6C36-496E-9A42-4974D895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C23DC35-78AF-4BA9-BAF5-9620742FA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3F86F78-C8B7-416D-B027-D9251CCD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BCA4-12AB-49CF-A9D0-A7A460F67E3C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B28F77-1C4D-47C8-957D-1382A7C63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6E5D11A-B40F-4D3C-A513-0A6FC9FD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B2AF-4C8A-499F-933D-A5D9C4FB28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32981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111084"/>
      </p:ext>
    </p:extLst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56657"/>
      </p:ext>
    </p:extLst>
  </p:cSld>
  <p:clrMapOvr>
    <a:masterClrMapping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47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7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85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600054F0-CD0F-8B1E-AB7B-F1F02F7646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5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transition spd="med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5D440156-70D4-1485-C3B3-A61AE0A365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9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ransition spd="med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1270C6E4-454E-3FF1-E274-4EA6B5465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=""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08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em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.emf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g"/><Relationship Id="rId5" Type="http://schemas.microsoft.com/office/2007/relationships/hdphoto" Target="../media/hdphoto5.wdp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5" Type="http://schemas.openxmlformats.org/officeDocument/2006/relationships/image" Target="../media/image23.png"/><Relationship Id="rId23" Type="http://schemas.openxmlformats.org/officeDocument/2006/relationships/image" Target="../media/image30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5" Type="http://schemas.openxmlformats.org/officeDocument/2006/relationships/image" Target="../media/image23.png"/><Relationship Id="rId23" Type="http://schemas.openxmlformats.org/officeDocument/2006/relationships/image" Target="../media/image30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emf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472" y="438681"/>
            <a:ext cx="7605569" cy="61869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21D6F3C-3B87-4B65-8F02-675E6E8D1D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0" b="100000" l="0" r="100000">
                        <a14:foregroundMark x1="32494" y1="58731" x2="32314" y2="66896"/>
                        <a14:foregroundMark x1="36571" y1="62813" x2="38369" y2="68351"/>
                        <a14:foregroundMark x1="9472" y1="71706" x2="6595" y2="71221"/>
                        <a14:foregroundMark x1="4796" y1="71099" x2="4796" y2="76637"/>
                        <a14:foregroundMark x1="11451" y1="71948" x2="10911" y2="73646"/>
                        <a14:foregroundMark x1="90168" y1="79790" x2="93705" y2="83023"/>
                        <a14:foregroundMark x1="88909" y1="77728" x2="91966" y2="79790"/>
                        <a14:foregroundMark x1="96403" y1="78092" x2="93525" y2="80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/>
        </p:blipFill>
        <p:spPr>
          <a:xfrm>
            <a:off x="-50722" y="2156216"/>
            <a:ext cx="5713104" cy="470178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5753" y="2354533"/>
            <a:ext cx="918124" cy="576149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="" xmlns:a16="http://schemas.microsoft.com/office/drawing/2014/main" id="{BF10767F-17A8-4157-8A43-655B02057866}"/>
              </a:ext>
            </a:extLst>
          </p:cNvPr>
          <p:cNvGrpSpPr/>
          <p:nvPr/>
        </p:nvGrpSpPr>
        <p:grpSpPr>
          <a:xfrm>
            <a:off x="10058678" y="438681"/>
            <a:ext cx="1665347" cy="2540757"/>
            <a:chOff x="8683894" y="705760"/>
            <a:chExt cx="1389852" cy="2120445"/>
          </a:xfrm>
        </p:grpSpPr>
        <p:sp>
          <p:nvSpPr>
            <p:cNvPr id="26" name="Freeform 20">
              <a:extLst>
                <a:ext uri="{FF2B5EF4-FFF2-40B4-BE49-F238E27FC236}">
                  <a16:creationId xmlns="" xmlns:a16="http://schemas.microsoft.com/office/drawing/2014/main" id="{395676BE-1B23-4052-9055-668D33D2EB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="" xmlns:a16="http://schemas.microsoft.com/office/drawing/2014/main" id="{8EB20240-469F-4FCE-9F2A-5182A525C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8" name="Freeform 52">
              <a:extLst>
                <a:ext uri="{FF2B5EF4-FFF2-40B4-BE49-F238E27FC236}">
                  <a16:creationId xmlns="" xmlns:a16="http://schemas.microsoft.com/office/drawing/2014/main" id="{B504A770-B870-4545-A3FE-8D7636F89C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9" name="Freeform 53">
              <a:extLst>
                <a:ext uri="{FF2B5EF4-FFF2-40B4-BE49-F238E27FC236}">
                  <a16:creationId xmlns="" xmlns:a16="http://schemas.microsoft.com/office/drawing/2014/main" id="{852B8215-4E19-41F3-9A97-284B75F1E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0" name="Freeform 54">
              <a:extLst>
                <a:ext uri="{FF2B5EF4-FFF2-40B4-BE49-F238E27FC236}">
                  <a16:creationId xmlns="" xmlns:a16="http://schemas.microsoft.com/office/drawing/2014/main" id="{7AF2A73B-FA50-46F3-A661-231594D07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1" name="Freeform 55">
              <a:extLst>
                <a:ext uri="{FF2B5EF4-FFF2-40B4-BE49-F238E27FC236}">
                  <a16:creationId xmlns="" xmlns:a16="http://schemas.microsoft.com/office/drawing/2014/main" id="{4C4D7C40-A20D-453A-9C0C-5D2242314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="" xmlns:a16="http://schemas.microsoft.com/office/drawing/2014/main" id="{9B919A15-6CBD-446C-B72E-3F1AD8E694D3}"/>
              </a:ext>
            </a:extLst>
          </p:cNvPr>
          <p:cNvGrpSpPr/>
          <p:nvPr/>
        </p:nvGrpSpPr>
        <p:grpSpPr>
          <a:xfrm rot="1327020">
            <a:off x="4440758" y="2473774"/>
            <a:ext cx="466106" cy="2034468"/>
            <a:chOff x="392752" y="3324665"/>
            <a:chExt cx="637039" cy="2780557"/>
          </a:xfrm>
        </p:grpSpPr>
        <p:sp>
          <p:nvSpPr>
            <p:cNvPr id="38" name="Freeform 22">
              <a:extLst>
                <a:ext uri="{FF2B5EF4-FFF2-40B4-BE49-F238E27FC236}">
                  <a16:creationId xmlns="" xmlns:a16="http://schemas.microsoft.com/office/drawing/2014/main" id="{BBFA8B4E-A900-4A6D-ADD5-07DF6A07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3">
              <a:extLst>
                <a:ext uri="{FF2B5EF4-FFF2-40B4-BE49-F238E27FC236}">
                  <a16:creationId xmlns="" xmlns:a16="http://schemas.microsoft.com/office/drawing/2014/main" id="{01C2B8AF-109A-46B9-B551-013684C0A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91">
              <a:extLst>
                <a:ext uri="{FF2B5EF4-FFF2-40B4-BE49-F238E27FC236}">
                  <a16:creationId xmlns="" xmlns:a16="http://schemas.microsoft.com/office/drawing/2014/main" id="{917D41A0-F24C-40EB-AE56-E7CBE654A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="" xmlns:a16="http://schemas.microsoft.com/office/drawing/2014/main" id="{E61C2012-0B88-4F45-9994-2A60F45D64C4}"/>
              </a:ext>
            </a:extLst>
          </p:cNvPr>
          <p:cNvGrpSpPr/>
          <p:nvPr/>
        </p:nvGrpSpPr>
        <p:grpSpPr>
          <a:xfrm>
            <a:off x="8107338" y="573477"/>
            <a:ext cx="2448550" cy="987720"/>
            <a:chOff x="4322882" y="5260680"/>
            <a:chExt cx="2448550" cy="987720"/>
          </a:xfrm>
        </p:grpSpPr>
        <p:sp>
          <p:nvSpPr>
            <p:cNvPr id="44" name="Freeform 32">
              <a:extLst>
                <a:ext uri="{FF2B5EF4-FFF2-40B4-BE49-F238E27FC236}">
                  <a16:creationId xmlns="" xmlns:a16="http://schemas.microsoft.com/office/drawing/2014/main" id="{C463D061-99DF-477A-9229-0B7B372E9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471 w 492"/>
                <a:gd name="T1" fmla="*/ 63 h 198"/>
                <a:gd name="T2" fmla="*/ 461 w 492"/>
                <a:gd name="T3" fmla="*/ 30 h 198"/>
                <a:gd name="T4" fmla="*/ 440 w 492"/>
                <a:gd name="T5" fmla="*/ 3 h 198"/>
                <a:gd name="T6" fmla="*/ 4 w 492"/>
                <a:gd name="T7" fmla="*/ 125 h 198"/>
                <a:gd name="T8" fmla="*/ 452 w 492"/>
                <a:gd name="T9" fmla="*/ 32 h 198"/>
                <a:gd name="T10" fmla="*/ 468 w 492"/>
                <a:gd name="T11" fmla="*/ 64 h 198"/>
                <a:gd name="T12" fmla="*/ 451 w 492"/>
                <a:gd name="T13" fmla="*/ 69 h 198"/>
                <a:gd name="T14" fmla="*/ 441 w 492"/>
                <a:gd name="T15" fmla="*/ 53 h 198"/>
                <a:gd name="T16" fmla="*/ 441 w 492"/>
                <a:gd name="T17" fmla="*/ 63 h 198"/>
                <a:gd name="T18" fmla="*/ 425 w 492"/>
                <a:gd name="T19" fmla="*/ 76 h 198"/>
                <a:gd name="T20" fmla="*/ 416 w 492"/>
                <a:gd name="T21" fmla="*/ 66 h 198"/>
                <a:gd name="T22" fmla="*/ 398 w 492"/>
                <a:gd name="T23" fmla="*/ 83 h 198"/>
                <a:gd name="T24" fmla="*/ 388 w 492"/>
                <a:gd name="T25" fmla="*/ 75 h 198"/>
                <a:gd name="T26" fmla="*/ 376 w 492"/>
                <a:gd name="T27" fmla="*/ 89 h 198"/>
                <a:gd name="T28" fmla="*/ 372 w 492"/>
                <a:gd name="T29" fmla="*/ 78 h 198"/>
                <a:gd name="T30" fmla="*/ 371 w 492"/>
                <a:gd name="T31" fmla="*/ 91 h 198"/>
                <a:gd name="T32" fmla="*/ 346 w 492"/>
                <a:gd name="T33" fmla="*/ 86 h 198"/>
                <a:gd name="T34" fmla="*/ 334 w 492"/>
                <a:gd name="T35" fmla="*/ 71 h 198"/>
                <a:gd name="T36" fmla="*/ 345 w 492"/>
                <a:gd name="T37" fmla="*/ 98 h 198"/>
                <a:gd name="T38" fmla="*/ 325 w 492"/>
                <a:gd name="T39" fmla="*/ 99 h 198"/>
                <a:gd name="T40" fmla="*/ 315 w 492"/>
                <a:gd name="T41" fmla="*/ 92 h 198"/>
                <a:gd name="T42" fmla="*/ 321 w 492"/>
                <a:gd name="T43" fmla="*/ 104 h 198"/>
                <a:gd name="T44" fmla="*/ 301 w 492"/>
                <a:gd name="T45" fmla="*/ 93 h 198"/>
                <a:gd name="T46" fmla="*/ 302 w 492"/>
                <a:gd name="T47" fmla="*/ 110 h 198"/>
                <a:gd name="T48" fmla="*/ 280 w 492"/>
                <a:gd name="T49" fmla="*/ 116 h 198"/>
                <a:gd name="T50" fmla="*/ 271 w 492"/>
                <a:gd name="T51" fmla="*/ 102 h 198"/>
                <a:gd name="T52" fmla="*/ 256 w 492"/>
                <a:gd name="T53" fmla="*/ 123 h 198"/>
                <a:gd name="T54" fmla="*/ 252 w 492"/>
                <a:gd name="T55" fmla="*/ 109 h 198"/>
                <a:gd name="T56" fmla="*/ 250 w 492"/>
                <a:gd name="T57" fmla="*/ 120 h 198"/>
                <a:gd name="T58" fmla="*/ 232 w 492"/>
                <a:gd name="T59" fmla="*/ 129 h 198"/>
                <a:gd name="T60" fmla="*/ 224 w 492"/>
                <a:gd name="T61" fmla="*/ 105 h 198"/>
                <a:gd name="T62" fmla="*/ 224 w 492"/>
                <a:gd name="T63" fmla="*/ 123 h 198"/>
                <a:gd name="T64" fmla="*/ 210 w 492"/>
                <a:gd name="T65" fmla="*/ 136 h 198"/>
                <a:gd name="T66" fmla="*/ 205 w 492"/>
                <a:gd name="T67" fmla="*/ 124 h 198"/>
                <a:gd name="T68" fmla="*/ 203 w 492"/>
                <a:gd name="T69" fmla="*/ 136 h 198"/>
                <a:gd name="T70" fmla="*/ 186 w 492"/>
                <a:gd name="T71" fmla="*/ 143 h 198"/>
                <a:gd name="T72" fmla="*/ 177 w 492"/>
                <a:gd name="T73" fmla="*/ 133 h 198"/>
                <a:gd name="T74" fmla="*/ 182 w 492"/>
                <a:gd name="T75" fmla="*/ 144 h 198"/>
                <a:gd name="T76" fmla="*/ 165 w 492"/>
                <a:gd name="T77" fmla="*/ 148 h 198"/>
                <a:gd name="T78" fmla="*/ 155 w 492"/>
                <a:gd name="T79" fmla="*/ 138 h 198"/>
                <a:gd name="T80" fmla="*/ 146 w 492"/>
                <a:gd name="T81" fmla="*/ 154 h 198"/>
                <a:gd name="T82" fmla="*/ 138 w 492"/>
                <a:gd name="T83" fmla="*/ 140 h 198"/>
                <a:gd name="T84" fmla="*/ 137 w 492"/>
                <a:gd name="T85" fmla="*/ 150 h 198"/>
                <a:gd name="T86" fmla="*/ 121 w 492"/>
                <a:gd name="T87" fmla="*/ 161 h 198"/>
                <a:gd name="T88" fmla="*/ 114 w 492"/>
                <a:gd name="T89" fmla="*/ 136 h 198"/>
                <a:gd name="T90" fmla="*/ 118 w 492"/>
                <a:gd name="T91" fmla="*/ 162 h 198"/>
                <a:gd name="T92" fmla="*/ 94 w 492"/>
                <a:gd name="T93" fmla="*/ 158 h 198"/>
                <a:gd name="T94" fmla="*/ 96 w 492"/>
                <a:gd name="T95" fmla="*/ 166 h 198"/>
                <a:gd name="T96" fmla="*/ 88 w 492"/>
                <a:gd name="T97" fmla="*/ 171 h 198"/>
                <a:gd name="T98" fmla="*/ 83 w 492"/>
                <a:gd name="T99" fmla="*/ 161 h 198"/>
                <a:gd name="T100" fmla="*/ 82 w 492"/>
                <a:gd name="T101" fmla="*/ 169 h 198"/>
                <a:gd name="T102" fmla="*/ 76 w 492"/>
                <a:gd name="T103" fmla="*/ 175 h 198"/>
                <a:gd name="T104" fmla="*/ 71 w 492"/>
                <a:gd name="T105" fmla="*/ 165 h 198"/>
                <a:gd name="T106" fmla="*/ 69 w 492"/>
                <a:gd name="T107" fmla="*/ 173 h 198"/>
                <a:gd name="T108" fmla="*/ 60 w 492"/>
                <a:gd name="T109" fmla="*/ 180 h 198"/>
                <a:gd name="T110" fmla="*/ 58 w 492"/>
                <a:gd name="T111" fmla="*/ 176 h 198"/>
                <a:gd name="T112" fmla="*/ 49 w 492"/>
                <a:gd name="T113" fmla="*/ 168 h 198"/>
                <a:gd name="T114" fmla="*/ 57 w 492"/>
                <a:gd name="T115" fmla="*/ 181 h 198"/>
                <a:gd name="T116" fmla="*/ 25 w 492"/>
                <a:gd name="T117" fmla="*/ 197 h 198"/>
                <a:gd name="T118" fmla="*/ 209 w 492"/>
                <a:gd name="T119" fmla="*/ 145 h 198"/>
                <a:gd name="T120" fmla="*/ 486 w 492"/>
                <a:gd name="T121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="" xmlns:a16="http://schemas.microsoft.com/office/drawing/2014/main" id="{6DAC4BC3-4D85-4EFA-9521-C4370C260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26 w 27"/>
                <a:gd name="T1" fmla="*/ 77 h 84"/>
                <a:gd name="T2" fmla="*/ 16 w 27"/>
                <a:gd name="T3" fmla="*/ 40 h 84"/>
                <a:gd name="T4" fmla="*/ 6 w 27"/>
                <a:gd name="T5" fmla="*/ 3 h 84"/>
                <a:gd name="T6" fmla="*/ 0 w 27"/>
                <a:gd name="T7" fmla="*/ 6 h 84"/>
                <a:gd name="T8" fmla="*/ 7 w 27"/>
                <a:gd name="T9" fmla="*/ 46 h 84"/>
                <a:gd name="T10" fmla="*/ 19 w 27"/>
                <a:gd name="T11" fmla="*/ 81 h 84"/>
                <a:gd name="T12" fmla="*/ 26 w 27"/>
                <a:gd name="T13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="" xmlns:a16="http://schemas.microsoft.com/office/drawing/2014/main" id="{F7EC3034-CE7B-4D05-BC4D-CA6DC1565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13 w 14"/>
                <a:gd name="T1" fmla="*/ 25 h 26"/>
                <a:gd name="T2" fmla="*/ 7 w 14"/>
                <a:gd name="T3" fmla="*/ 15 h 26"/>
                <a:gd name="T4" fmla="*/ 2 w 14"/>
                <a:gd name="T5" fmla="*/ 1 h 26"/>
                <a:gd name="T6" fmla="*/ 0 w 14"/>
                <a:gd name="T7" fmla="*/ 2 h 26"/>
                <a:gd name="T8" fmla="*/ 4 w 14"/>
                <a:gd name="T9" fmla="*/ 15 h 26"/>
                <a:gd name="T10" fmla="*/ 12 w 14"/>
                <a:gd name="T11" fmla="*/ 26 h 26"/>
                <a:gd name="T12" fmla="*/ 13 w 14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F0ECBE-544A-F211-15DC-31C2FD58A8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7250" y="1495554"/>
            <a:ext cx="665740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2416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27083 -0.158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794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06041 -1.85185E-6 C 0.0875 -1.85185E-6 0.12096 0.04746 0.12096 0.08611 L 0.12096 0.17246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86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-0.17461 0.0224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7" y="111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5494 -0.0083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41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606526" y="1074738"/>
            <a:ext cx="98010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 diện tích của các hình tròn sau.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79E7312-26CB-48FA-617E-62E6287DB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3" y="1154780"/>
            <a:ext cx="893840" cy="893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828CB85-9003-7251-324D-171D62E6C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262" y="1905735"/>
            <a:ext cx="4556493" cy="35253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EA4F92A1-E1A7-3842-36B7-2B5F46BE3A2F}"/>
                  </a:ext>
                </a:extLst>
              </p:cNvPr>
              <p:cNvSpPr/>
              <p:nvPr/>
            </p:nvSpPr>
            <p:spPr>
              <a:xfrm>
                <a:off x="2727088" y="5452583"/>
                <a:ext cx="7559955" cy="84773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 defTabSz="457200">
                  <a:defRPr/>
                </a:pPr>
                <a:r>
                  <a:rPr lang="en-US" sz="4800" b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× 6 × 3,14 = 113,04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800" b="1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0" lang="en-US" sz="4800" b="1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4F92A1-E1A7-3842-36B7-2B5F46BE3A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088" y="5452583"/>
                <a:ext cx="7559955" cy="847733"/>
              </a:xfrm>
              <a:prstGeom prst="rect">
                <a:avLst/>
              </a:prstGeom>
              <a:blipFill>
                <a:blip r:embed="rId4"/>
                <a:stretch>
                  <a:fillRect l="-1612" t="-15714" r="-1773" b="-4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92392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606526" y="1074738"/>
            <a:ext cx="98010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 diện tích của các hình tròn sau.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79E7312-26CB-48FA-617E-62E6287DB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3" y="1154780"/>
            <a:ext cx="893840" cy="893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EA4F92A1-E1A7-3842-36B7-2B5F46BE3A2F}"/>
                  </a:ext>
                </a:extLst>
              </p:cNvPr>
              <p:cNvSpPr/>
              <p:nvPr/>
            </p:nvSpPr>
            <p:spPr>
              <a:xfrm>
                <a:off x="4139115" y="4717912"/>
                <a:ext cx="7540171" cy="15863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 defTabSz="457200">
                  <a:defRPr/>
                </a:pPr>
                <a:r>
                  <a:rPr lang="en-US" sz="4800" b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: 2 = 1 (dm)</a:t>
                </a:r>
              </a:p>
              <a:p>
                <a:pPr lvl="0" algn="ctr" defTabSz="457200">
                  <a:defRPr/>
                </a:pPr>
                <a:r>
                  <a:rPr lang="en-US" sz="4800" b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× 1 × 3,14 = 3,14 </a:t>
                </a:r>
                <a:r>
                  <a:rPr kumimoji="0" lang="en-US" sz="4800" b="1" i="0" u="none" strike="noStrike" kern="1200" cap="none" spc="0" normalizeH="0" baseline="0" noProof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800" b="1" i="1" u="none" strike="noStrike" kern="1200" cap="none" spc="0" normalizeH="0" baseline="0" noProof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𝒅𝒎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800" b="1" i="0" u="none" strike="noStrike" kern="1200" cap="none" spc="0" normalizeH="0" baseline="0" noProof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4F92A1-E1A7-3842-36B7-2B5F46BE3A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115" y="4717912"/>
                <a:ext cx="7540171" cy="1586396"/>
              </a:xfrm>
              <a:prstGeom prst="rect">
                <a:avLst/>
              </a:prstGeom>
              <a:blipFill>
                <a:blip r:embed="rId3"/>
                <a:stretch>
                  <a:fillRect t="-9615" b="-2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913F851-A85F-4497-B1CC-F6701D3E1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3" y="1985777"/>
            <a:ext cx="4759199" cy="35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31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729187" y="1394611"/>
            <a:ext cx="19479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defTabSz="457200">
              <a:defRPr/>
            </a:pPr>
            <a:r>
              <a:rPr lang="en-US" sz="4800" b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Số đo?</a:t>
            </a:r>
            <a:endParaRPr kumimoji="0" lang="en-US" sz="4800" b="1" i="0" u="none" strike="noStrike" kern="1200" cap="none" spc="0" normalizeH="0" baseline="0" noProof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4119299-6B72-571F-64E7-854EDA5FB4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18" y="1394611"/>
            <a:ext cx="834069" cy="83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D3AE9D8-C5C9-4FD1-6A69-9C63BB3FB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43" y="2659679"/>
            <a:ext cx="10794618" cy="19696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CBD08DF-3E5E-A7EB-277D-1896C2DD9C0F}"/>
              </a:ext>
            </a:extLst>
          </p:cNvPr>
          <p:cNvSpPr/>
          <p:nvPr/>
        </p:nvSpPr>
        <p:spPr>
          <a:xfrm>
            <a:off x="895118" y="5172843"/>
            <a:ext cx="42627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defTabSz="457200">
              <a:defRPr/>
            </a:pPr>
            <a:r>
              <a:rPr lang="en-US" sz="4800" b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 = r × 2 × 3,14</a:t>
            </a:r>
            <a:endParaRPr kumimoji="0" lang="en-US" sz="4800" b="1" i="0" u="none" strike="noStrike" kern="1200" cap="none" spc="0" normalizeH="0" baseline="0" noProof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B3A6E9A-7504-7754-CBC4-3211AE134E08}"/>
              </a:ext>
            </a:extLst>
          </p:cNvPr>
          <p:cNvSpPr/>
          <p:nvPr/>
        </p:nvSpPr>
        <p:spPr>
          <a:xfrm>
            <a:off x="6394766" y="5172842"/>
            <a:ext cx="42627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defTabSz="457200">
              <a:defRPr/>
            </a:pPr>
            <a:r>
              <a:rPr lang="en-US" sz="4800" b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 = r × r × 3,14</a:t>
            </a:r>
            <a:endParaRPr kumimoji="0" lang="en-US" sz="4800" b="1" i="0" u="none" strike="noStrike" kern="1200" cap="none" spc="0" normalizeH="0" baseline="0" noProof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68488F5-6DF3-ED1E-7FD5-CAA21C01F279}"/>
              </a:ext>
            </a:extLst>
          </p:cNvPr>
          <p:cNvSpPr txBox="1"/>
          <p:nvPr/>
        </p:nvSpPr>
        <p:spPr>
          <a:xfrm>
            <a:off x="5070324" y="3352112"/>
            <a:ext cx="186266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25,12 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E6836E7-35C2-C0FA-14E0-E52A5F9D5DE1}"/>
              </a:ext>
            </a:extLst>
          </p:cNvPr>
          <p:cNvSpPr txBox="1"/>
          <p:nvPr/>
        </p:nvSpPr>
        <p:spPr>
          <a:xfrm>
            <a:off x="7224019" y="3352112"/>
            <a:ext cx="186266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1,256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29CFB57-5162-3BA9-D2FA-E8929DACAB4A}"/>
              </a:ext>
            </a:extLst>
          </p:cNvPr>
          <p:cNvSpPr txBox="1"/>
          <p:nvPr/>
        </p:nvSpPr>
        <p:spPr>
          <a:xfrm>
            <a:off x="9438273" y="3352112"/>
            <a:ext cx="186266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0,628 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9DAFA504-5A0F-91B6-01D8-13493036D406}"/>
                  </a:ext>
                </a:extLst>
              </p:cNvPr>
              <p:cNvSpPr txBox="1"/>
              <p:nvPr/>
            </p:nvSpPr>
            <p:spPr>
              <a:xfrm>
                <a:off x="4883317" y="4001150"/>
                <a:ext cx="2049673" cy="5329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rgbClr val="0000CC"/>
                    </a:solidFill>
                  </a:rPr>
                  <a:t>50,24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AFA504-5A0F-91B6-01D8-13493036D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317" y="4001150"/>
                <a:ext cx="2049673" cy="532966"/>
              </a:xfrm>
              <a:prstGeom prst="rect">
                <a:avLst/>
              </a:prstGeom>
              <a:blipFill>
                <a:blip r:embed="rId4"/>
                <a:stretch>
                  <a:fillRect t="-6667" b="-3000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91DD9F82-22C6-ED55-0AC6-5452D2FD14BD}"/>
                  </a:ext>
                </a:extLst>
              </p:cNvPr>
              <p:cNvSpPr txBox="1"/>
              <p:nvPr/>
            </p:nvSpPr>
            <p:spPr>
              <a:xfrm>
                <a:off x="7037012" y="3978367"/>
                <a:ext cx="2049673" cy="5329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rgbClr val="0000CC"/>
                    </a:solidFill>
                  </a:rPr>
                  <a:t>0,1256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1DD9F82-22C6-ED55-0AC6-5452D2FD1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012" y="3978367"/>
                <a:ext cx="2049673" cy="532966"/>
              </a:xfrm>
              <a:prstGeom prst="rect">
                <a:avLst/>
              </a:prstGeom>
              <a:blipFill>
                <a:blip r:embed="rId5"/>
                <a:stretch>
                  <a:fillRect l="-3245" t="-7865" b="-3146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A5D264A7-9DBA-986F-BF5D-9F5EE1994B3B}"/>
                  </a:ext>
                </a:extLst>
              </p:cNvPr>
              <p:cNvSpPr txBox="1"/>
              <p:nvPr/>
            </p:nvSpPr>
            <p:spPr>
              <a:xfrm>
                <a:off x="9275371" y="3978367"/>
                <a:ext cx="2049673" cy="5329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rgbClr val="0000CC"/>
                    </a:solidFill>
                  </a:rPr>
                  <a:t>0,0314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D264A7-9DBA-986F-BF5D-9F5EE1994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71" y="3978367"/>
                <a:ext cx="2049673" cy="532966"/>
              </a:xfrm>
              <a:prstGeom prst="rect">
                <a:avLst/>
              </a:prstGeom>
              <a:blipFill>
                <a:blip r:embed="rId6"/>
                <a:stretch>
                  <a:fillRect l="-3550" t="-7865" b="-3146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5187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351129" y="1279387"/>
            <a:ext cx="975713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 defTabSz="457200">
              <a:defRPr/>
            </a:pPr>
            <a:r>
              <a:rPr lang="en-US" sz="3600" b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chiếc bàn gồm hai mặt hình tròn xếp chồng lên nhau (xem hình). Hình tròn nhỏ có bán kính 2 dm, hình tròn lớn có bán kính 6 dm. Tính diện tích phần không bị che của hình tròn lớn.</a:t>
            </a:r>
            <a:endParaRPr kumimoji="0" lang="en-US" sz="3600" b="1" i="0" u="none" strike="noStrike" kern="1200" cap="none" spc="0" normalizeH="0" baseline="0" noProof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53897DA-149A-8727-FB40-BC6999D4C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88" y="1060963"/>
            <a:ext cx="834069" cy="834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6C33FFA-EAC9-07DB-0F7F-4087A273C0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957" y="3686798"/>
            <a:ext cx="2761477" cy="27614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B32A806-8CCB-437B-EF29-A28B23537AD4}"/>
              </a:ext>
            </a:extLst>
          </p:cNvPr>
          <p:cNvSpPr/>
          <p:nvPr/>
        </p:nvSpPr>
        <p:spPr>
          <a:xfrm>
            <a:off x="4955734" y="3804163"/>
            <a:ext cx="591807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 defTabSz="457200">
              <a:defRPr/>
            </a:pPr>
            <a:r>
              <a:rPr lang="en-US" sz="36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 cần tính diện tích của một hình mà </a:t>
            </a:r>
            <a:r>
              <a:rPr lang="vi-VN" sz="36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chưa học quy tắc tính diện tích của hình đó,</a:t>
            </a:r>
            <a:r>
              <a:rPr lang="en-US" sz="36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làm thế nào?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D76FB8F-2962-7509-D247-B365BD10113C}"/>
              </a:ext>
            </a:extLst>
          </p:cNvPr>
          <p:cNvSpPr/>
          <p:nvPr/>
        </p:nvSpPr>
        <p:spPr>
          <a:xfrm>
            <a:off x="4932888" y="3896496"/>
            <a:ext cx="6379360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lvl="0" algn="just" defTabSz="457200">
              <a:defRPr/>
            </a:pPr>
            <a:r>
              <a:rPr lang="en-US" sz="44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 thể chia hình đó thành các hình mà ta biết quy tắc tính diện tích.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5890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123088" y="1475128"/>
                <a:ext cx="9757138" cy="465807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			</a:t>
                </a:r>
                <a:r>
                  <a:rPr lang="en-US" sz="3600" b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giải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x 6 x 3,14 = 113,04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hình tròn lớn là 113,04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𝒅𝒎</m:t>
                        </m:r>
                      </m:e>
                      <m:sup>
                        <m:r>
                          <a:rPr lang="en-US" sz="3600" b="1" i="1" smtClean="0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2 x 2 x 3,14 = 12,56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hình tròn nhỏ là 12,56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𝒅𝒎</m:t>
                        </m:r>
                      </m:e>
                      <m:sup>
                        <m:r>
                          <a:rPr lang="en-US" sz="3600" b="1" i="1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113,04 – 12,56 = 100,48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phần không bị che của hình tròn lớn là 100,48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𝒅𝒎</m:t>
                        </m:r>
                      </m:e>
                      <m:sup>
                        <m:r>
                          <a:rPr lang="en-US" sz="3600" b="1" i="1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3600" b="1" i="0" u="none" strike="noStrike" kern="1200" cap="none" spc="0" normalizeH="0" baseline="0" noProof="0">
                  <a:ln w="0"/>
                  <a:solidFill>
                    <a:srgbClr val="0000CC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088" y="1475128"/>
                <a:ext cx="9757138" cy="4658070"/>
              </a:xfrm>
              <a:prstGeom prst="rect">
                <a:avLst/>
              </a:prstGeom>
              <a:blipFill>
                <a:blip r:embed="rId2"/>
                <a:stretch>
                  <a:fillRect l="-2061" t="-2487" r="-3498" b="-2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53897DA-149A-8727-FB40-BC6999D4C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88" y="1060963"/>
            <a:ext cx="834069" cy="834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6C33FFA-EAC9-07DB-0F7F-4087A273C0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44" y="1477997"/>
            <a:ext cx="2203052" cy="220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7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351129" y="1279387"/>
            <a:ext cx="975713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 defTabSz="457200">
              <a:defRPr/>
            </a:pPr>
            <a:r>
              <a:rPr lang="en-US" sz="4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bên là một hình tròn có bán kính 5 cm nằm trong một hình vuông. Tính diện tích phần tô màu.</a:t>
            </a:r>
            <a:endParaRPr kumimoji="0" lang="en-US" sz="40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13827F5-7B47-5C45-A762-9BFA89C572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79" y="2724380"/>
            <a:ext cx="3422420" cy="3422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59AFDAC-51C7-F289-4177-40929B103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91" y="1279386"/>
            <a:ext cx="711237" cy="7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75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217431" y="1258722"/>
                <a:ext cx="9757138" cy="509088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				</a:t>
                </a:r>
                <a:r>
                  <a:rPr kumimoji="0" lang="en-US" sz="3600" b="1" i="0" u="none" strike="noStrike" kern="1200" cap="none" spc="0" normalizeH="0" baseline="0" noProof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Bài giải</a:t>
                </a:r>
              </a:p>
              <a:p>
                <a:pPr lvl="0" algn="just" defTabSz="457200">
                  <a:defRPr/>
                </a:pPr>
                <a:r>
                  <a:rPr kumimoji="0" lang="en-US" sz="3600" b="1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	</a:t>
                </a: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x 2 = 10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 của hình vuông dài 10 cm.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10 x 10 = 100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hình vuông là 100 cm2.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5 x 5 x 3,14 = 78,5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hình tròn là 78,5 cm2.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100 – 78,5 = 21,5 </a:t>
                </a:r>
              </a:p>
              <a:p>
                <a:pPr lvl="0" algn="just" defTabSz="457200">
                  <a:defRPr/>
                </a:pPr>
                <a:r>
                  <a:rPr lang="en-US" sz="3600" b="1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phần tô màu là 21,5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 w="0"/>
                            <a:solidFill>
                              <a:srgbClr val="0000CC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600" b="1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431" y="1258722"/>
                <a:ext cx="9757138" cy="5090881"/>
              </a:xfrm>
              <a:prstGeom prst="rect">
                <a:avLst/>
              </a:prstGeom>
              <a:blipFill>
                <a:blip r:embed="rId2"/>
                <a:stretch>
                  <a:fillRect l="-2063" t="-2153" b="-4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53897DA-149A-8727-FB40-BC6999D4C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88" y="1060963"/>
            <a:ext cx="834069" cy="834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715085C-D1C6-FC99-DE71-20FF4C0A7C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331" y="1895032"/>
            <a:ext cx="2644581" cy="264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35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125759" y="1265006"/>
                <a:ext cx="7234071" cy="535678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nào đúng, câu nào sai?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Hình tròn bên được chia thành 5 phần</a:t>
                </a:r>
                <a:r>
                  <a:rPr kumimoji="0" lang="en-US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bằng nhau.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a) </a:t>
                </a: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Diện tích hình tròn gấp 4 lần diện tích phần</a:t>
                </a:r>
                <a:r>
                  <a:rPr kumimoji="0" lang="en-US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tô màu.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b)</a:t>
                </a: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Diện tích phần tô màu bằng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diện tích hình tròn.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c)</a:t>
                </a: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Diện tích phần tô màu bằng 0,4 diện tích hình tròn.</a:t>
                </a:r>
                <a:endParaRPr kumimoji="0" lang="en-US" sz="3600" b="0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759" y="1265006"/>
                <a:ext cx="7234071" cy="5356787"/>
              </a:xfrm>
              <a:prstGeom prst="rect">
                <a:avLst/>
              </a:prstGeom>
              <a:blipFill>
                <a:blip r:embed="rId2"/>
                <a:stretch>
                  <a:fillRect l="-2614" t="-1936" r="-4132" b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03BF9CF-1FFA-8E34-2F8B-BDF4DEAD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9" y="617418"/>
            <a:ext cx="887090" cy="88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B538ED8-F788-1370-AF9B-692EAC13D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2511579"/>
            <a:ext cx="2784446" cy="280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7156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125759" y="1247775"/>
            <a:ext cx="1029468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nào đúng, câu nào sai?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Hình tròn bên được chia thành 5 phần</a:t>
            </a:r>
            <a:r>
              <a:rPr kumimoji="0" lang="en-US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bằng nhau.</a:t>
            </a:r>
          </a:p>
          <a:p>
            <a:pPr lvl="0" algn="just" defTabSz="457200">
              <a:defRPr/>
            </a:pPr>
            <a:r>
              <a:rPr lang="vi-VN" sz="360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60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Diện tích hình tròn gấp 4 lần diện tích phần</a:t>
            </a:r>
            <a:r>
              <a:rPr lang="en-US" sz="360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>
                <a:ln w="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 màu.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03BF9CF-1FFA-8E34-2F8B-BDF4DEAD81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9" y="617418"/>
            <a:ext cx="887090" cy="88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B538ED8-F788-1370-AF9B-692EAC13D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84" y="3855900"/>
            <a:ext cx="2122461" cy="2138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375D9465-293A-28BC-C4A0-A03974750533}"/>
                  </a:ext>
                </a:extLst>
              </p:cNvPr>
              <p:cNvSpPr/>
              <p:nvPr/>
            </p:nvSpPr>
            <p:spPr>
              <a:xfrm>
                <a:off x="1099338" y="3951663"/>
                <a:ext cx="8053132" cy="27655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Hình tròn được chia thành 5 phần bằng nhau, tô màu 2 phần</a:t>
                </a:r>
                <a:endParaRPr kumimoji="0" lang="en-US" sz="3200" b="1" i="0" u="none" strike="noStrike" kern="1200" cap="none" spc="0" normalizeH="0" baseline="0" noProof="0">
                  <a:ln w="0"/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kumimoji="0" lang="vi-VN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Diện tích hình tròn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 w="0"/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 w="0"/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 w="0"/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vi-VN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hay </a:t>
                </a:r>
                <a:r>
                  <a:rPr kumimoji="0" lang="en-US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2,5 </a:t>
                </a:r>
                <a:r>
                  <a:rPr kumimoji="0" lang="vi-VN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tích phần tô màu.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>
                  <a:ln w="0"/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75D9465-293A-28BC-C4A0-A039747505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338" y="3951663"/>
                <a:ext cx="8053132" cy="2765565"/>
              </a:xfrm>
              <a:prstGeom prst="rect">
                <a:avLst/>
              </a:prstGeom>
              <a:blipFill>
                <a:blip r:embed="rId4"/>
                <a:stretch>
                  <a:fillRect l="-1893" t="-3084" r="-3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row: Right 1">
            <a:extLst>
              <a:ext uri="{FF2B5EF4-FFF2-40B4-BE49-F238E27FC236}">
                <a16:creationId xmlns="" xmlns:a16="http://schemas.microsoft.com/office/drawing/2014/main" id="{790A652D-915F-2047-3CDB-168576979058}"/>
              </a:ext>
            </a:extLst>
          </p:cNvPr>
          <p:cNvSpPr/>
          <p:nvPr/>
        </p:nvSpPr>
        <p:spPr>
          <a:xfrm>
            <a:off x="931333" y="3251200"/>
            <a:ext cx="694267" cy="4769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B4DD62-A308-AF18-84BE-F88B5B9ED356}"/>
              </a:ext>
            </a:extLst>
          </p:cNvPr>
          <p:cNvSpPr/>
          <p:nvPr/>
        </p:nvSpPr>
        <p:spPr>
          <a:xfrm>
            <a:off x="1925092" y="3199252"/>
            <a:ext cx="114013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endParaRPr kumimoji="0" lang="vi-VN" sz="3200" b="0" i="0" u="none" strike="noStrike" kern="1200" cap="none" spc="0" normalizeH="0" baseline="0" noProof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7457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125759" y="1247775"/>
                <a:ext cx="10294687" cy="19861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nào đúng, câu nào sai?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Hình tròn bên được chia thành 5 phần</a:t>
                </a:r>
                <a:r>
                  <a:rPr kumimoji="0" lang="en-US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bằng nhau.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b)</a:t>
                </a:r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Diện tích phần tô màu bằng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diện tích hình tròn.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759" y="1247775"/>
                <a:ext cx="10294687" cy="1986121"/>
              </a:xfrm>
              <a:prstGeom prst="rect">
                <a:avLst/>
              </a:prstGeom>
              <a:blipFill>
                <a:blip r:embed="rId2"/>
                <a:stretch>
                  <a:fillRect l="-1836" t="-5231" b="-4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03BF9CF-1FFA-8E34-2F8B-BDF4DEAD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9" y="617418"/>
            <a:ext cx="887090" cy="88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B538ED8-F788-1370-AF9B-692EAC13D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84" y="3855900"/>
            <a:ext cx="2122461" cy="2138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375D9465-293A-28BC-C4A0-A03974750533}"/>
                  </a:ext>
                </a:extLst>
              </p:cNvPr>
              <p:cNvSpPr/>
              <p:nvPr/>
            </p:nvSpPr>
            <p:spPr>
              <a:xfrm>
                <a:off x="1099338" y="3951663"/>
                <a:ext cx="8053132" cy="29105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Hình tròn được chia thành 5 phần bằng nhau, tô màu 2 phần</a:t>
                </a:r>
                <a:endParaRPr kumimoji="0" lang="en-US" sz="3200" b="1" i="0" u="none" strike="noStrike" kern="1200" cap="none" spc="0" normalizeH="0" baseline="0" noProof="0">
                  <a:ln w="0"/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lvl="0" algn="just" defTabSz="457200">
                  <a:defRPr/>
                </a:pPr>
                <a:r>
                  <a:rPr lang="vi-VN" sz="3600">
                    <a:ln w="0"/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vi-VN" sz="3600">
                    <a:ln w="0"/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Diện tích phần tô màu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n w="0"/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n w="0"/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i="1">
                            <a:ln w="0"/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600">
                    <a:ln w="0"/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0,4</a:t>
                </a:r>
                <a:r>
                  <a:rPr lang="en-US" sz="3600">
                    <a:ln w="0"/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>
                    <a:ln w="0"/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hình tròn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>
                  <a:ln w="0"/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75D9465-293A-28BC-C4A0-A039747505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338" y="3951663"/>
                <a:ext cx="8053132" cy="2910540"/>
              </a:xfrm>
              <a:prstGeom prst="rect">
                <a:avLst/>
              </a:prstGeom>
              <a:blipFill>
                <a:blip r:embed="rId5"/>
                <a:stretch>
                  <a:fillRect l="-2271" t="-2929" r="-3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row: Right 1">
            <a:extLst>
              <a:ext uri="{FF2B5EF4-FFF2-40B4-BE49-F238E27FC236}">
                <a16:creationId xmlns="" xmlns:a16="http://schemas.microsoft.com/office/drawing/2014/main" id="{790A652D-915F-2047-3CDB-168576979058}"/>
              </a:ext>
            </a:extLst>
          </p:cNvPr>
          <p:cNvSpPr/>
          <p:nvPr/>
        </p:nvSpPr>
        <p:spPr>
          <a:xfrm>
            <a:off x="931333" y="3251200"/>
            <a:ext cx="694267" cy="4769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B4DD62-A308-AF18-84BE-F88B5B9ED356}"/>
              </a:ext>
            </a:extLst>
          </p:cNvPr>
          <p:cNvSpPr/>
          <p:nvPr/>
        </p:nvSpPr>
        <p:spPr>
          <a:xfrm>
            <a:off x="1925092" y="3199252"/>
            <a:ext cx="114013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endParaRPr kumimoji="0" lang="vi-VN" sz="3200" b="0" i="0" u="none" strike="noStrike" kern="1200" cap="none" spc="0" normalizeH="0" baseline="0" noProof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513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787" y="837412"/>
            <a:ext cx="7206214" cy="1508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949" y="2023048"/>
            <a:ext cx="106201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	Tính được diện tích hình tròn biết bán kính của hình tròn đó.</a:t>
            </a:r>
          </a:p>
          <a:p>
            <a:pPr lvl="0" algn="just"/>
            <a:r>
              <a:rPr lang="vi-VN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	Giải quyết được một số vấn đề đơn giản liên quan đến diện tích hình tròn.</a:t>
            </a:r>
          </a:p>
          <a:p>
            <a:pPr lvl="0" algn="just"/>
            <a:r>
              <a:rPr lang="vi-VN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	HS có cơ hội để phát triển các năng lực tư duy và lập luận toán học; giao tiếp toán học; mô hình hoá toán học; sử dụng các công cụ, phương tiện học toán, giải quyết vấn đề toán học và các phẩm chất chăm chỉ, trung thực,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105400897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125759" y="1247775"/>
            <a:ext cx="1029468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nào đúng, câu nào sai?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Hình tròn bên được chia thành 5 phần</a:t>
            </a:r>
            <a:r>
              <a:rPr kumimoji="0" lang="en-US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bằng nhau.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</a:t>
            </a: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Diện tích phần tô màu bằng 0,4 diện tích hình tròn.</a:t>
            </a:r>
            <a:endParaRPr kumimoji="0" lang="en-US" sz="3600" b="0" i="0" u="none" strike="noStrike" kern="1200" cap="none" spc="0" normalizeH="0" baseline="0" noProof="0">
              <a:ln w="0"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03BF9CF-1FFA-8E34-2F8B-BDF4DEAD81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9" y="617418"/>
            <a:ext cx="887090" cy="88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B538ED8-F788-1370-AF9B-692EAC13D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84" y="3855900"/>
            <a:ext cx="2122461" cy="2138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375D9465-293A-28BC-C4A0-A03974750533}"/>
                  </a:ext>
                </a:extLst>
              </p:cNvPr>
              <p:cNvSpPr/>
              <p:nvPr/>
            </p:nvSpPr>
            <p:spPr>
              <a:xfrm>
                <a:off x="1153358" y="4032481"/>
                <a:ext cx="8053132" cy="226914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Hình tròn được chia thành 5 phần bằng nhau, tô màu 2 phần</a:t>
                </a:r>
                <a:endParaRPr kumimoji="0" lang="en-US" sz="3200" b="1" i="0" u="none" strike="noStrike" kern="1200" cap="none" spc="0" normalizeH="0" baseline="0" noProof="0">
                  <a:ln w="0"/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kumimoji="0" lang="vi-VN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Diện tích phần tô màu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 w="0"/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 w="0"/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 w="0"/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vi-VN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hay 0,4</a:t>
                </a:r>
                <a:r>
                  <a:rPr kumimoji="0" lang="en-US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>
                    <a:ln w="0"/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diện tích hình tròn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75D9465-293A-28BC-C4A0-A039747505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358" y="4032481"/>
                <a:ext cx="8053132" cy="2269147"/>
              </a:xfrm>
              <a:prstGeom prst="rect">
                <a:avLst/>
              </a:prstGeom>
              <a:blipFill>
                <a:blip r:embed="rId4"/>
                <a:stretch>
                  <a:fillRect l="-1893" t="-3753" r="-3179" b="-7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row: Right 1">
            <a:extLst>
              <a:ext uri="{FF2B5EF4-FFF2-40B4-BE49-F238E27FC236}">
                <a16:creationId xmlns="" xmlns:a16="http://schemas.microsoft.com/office/drawing/2014/main" id="{3626DF64-17F8-564C-A790-012557A7689D}"/>
              </a:ext>
            </a:extLst>
          </p:cNvPr>
          <p:cNvSpPr/>
          <p:nvPr/>
        </p:nvSpPr>
        <p:spPr>
          <a:xfrm>
            <a:off x="931333" y="3251200"/>
            <a:ext cx="694267" cy="4769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08D06AE-4A95-8D86-A6CD-197378D6FCAC}"/>
              </a:ext>
            </a:extLst>
          </p:cNvPr>
          <p:cNvSpPr/>
          <p:nvPr/>
        </p:nvSpPr>
        <p:spPr>
          <a:xfrm>
            <a:off x="1925092" y="3199252"/>
            <a:ext cx="16478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vi-VN" sz="3200" b="0" i="0" u="none" strike="noStrike" kern="1200" cap="none" spc="0" normalizeH="0" baseline="0" noProof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771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84F2E95-70AA-40DE-A7BD-FC08D0DC7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023408" y="-219017"/>
            <a:ext cx="10114157" cy="80415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93034F58-6786-4C16-94B9-66D17F4E2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4" y="1589060"/>
            <a:ext cx="6233507" cy="62335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1842442-198C-4765-A3F3-50FEE06C14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V="1">
            <a:off x="552374" y="1954697"/>
            <a:ext cx="987676" cy="109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CC55913-6440-40C9-8797-7AFD905A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4061291" y="-61490"/>
            <a:ext cx="987676" cy="10942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E89617BE-AB2D-4FEB-9247-E266B1C66281}"/>
              </a:ext>
            </a:extLst>
          </p:cNvPr>
          <p:cNvSpPr txBox="1"/>
          <p:nvPr/>
        </p:nvSpPr>
        <p:spPr>
          <a:xfrm>
            <a:off x="5991619" y="1589060"/>
            <a:ext cx="5368520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EF874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Xem lại bài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F874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7D160E0F-6050-458E-ADC7-219278658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7EFC6539-613A-455A-A7A0-294934BB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sp>
        <p:nvSpPr>
          <p:cNvPr id="19" name="文本框 11">
            <a:extLst>
              <a:ext uri="{FF2B5EF4-FFF2-40B4-BE49-F238E27FC236}">
                <a16:creationId xmlns="" xmlns:a16="http://schemas.microsoft.com/office/drawing/2014/main" id="{E89617BE-AB2D-4FEB-9247-E266B1C66281}"/>
              </a:ext>
            </a:extLst>
          </p:cNvPr>
          <p:cNvSpPr txBox="1"/>
          <p:nvPr/>
        </p:nvSpPr>
        <p:spPr>
          <a:xfrm>
            <a:off x="5991618" y="2494101"/>
            <a:ext cx="6452825" cy="178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EF874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Thuộc ghi nhớ tính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rgbClr val="EF874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diện tích hình tròn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F874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1">
            <a:extLst>
              <a:ext uri="{FF2B5EF4-FFF2-40B4-BE49-F238E27FC236}">
                <a16:creationId xmlns="" xmlns:a16="http://schemas.microsoft.com/office/drawing/2014/main" id="{E89617BE-AB2D-4FEB-9247-E266B1C66281}"/>
              </a:ext>
            </a:extLst>
          </p:cNvPr>
          <p:cNvSpPr txBox="1"/>
          <p:nvPr/>
        </p:nvSpPr>
        <p:spPr>
          <a:xfrm>
            <a:off x="5529995" y="4377754"/>
            <a:ext cx="6452825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EF874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Chuẩn bị bài tiếp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rgbClr val="EF874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theo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F874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799">
            <a:off x="5188741" y="1688405"/>
            <a:ext cx="767388" cy="76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799">
            <a:off x="5198260" y="2505954"/>
            <a:ext cx="767388" cy="76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799">
            <a:off x="5198564" y="3526891"/>
            <a:ext cx="767388" cy="7665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791" y="570896"/>
            <a:ext cx="4292246" cy="195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2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5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E0611EC-B729-4A23-B964-2367E9990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899109" y="341424"/>
            <a:ext cx="11501568" cy="680037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E9FD2F9B-9A2C-4736-880E-7002AB385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2900" y="2701835"/>
            <a:ext cx="7147080" cy="3730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DDD9A7E-3BBD-43F6-8FE8-61164FD10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825" y="820406"/>
            <a:ext cx="778774" cy="4887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304BD44-C7C1-40B1-B806-A330AD1A2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8BF177E-73C7-48A6-8FA5-5419A14F3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3047" y="5415255"/>
            <a:ext cx="1755013" cy="11013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EB4FEC38-5FFA-4773-AA65-D10DE2A68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390" y="5563891"/>
            <a:ext cx="2062230" cy="1294109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0796BD4E-982C-4898-ADF0-C7D6293F8029}"/>
              </a:ext>
            </a:extLst>
          </p:cNvPr>
          <p:cNvGrpSpPr/>
          <p:nvPr/>
        </p:nvGrpSpPr>
        <p:grpSpPr>
          <a:xfrm>
            <a:off x="7434136" y="760335"/>
            <a:ext cx="1089931" cy="1662867"/>
            <a:chOff x="8683894" y="705760"/>
            <a:chExt cx="1389852" cy="2120445"/>
          </a:xfrm>
        </p:grpSpPr>
        <p:sp>
          <p:nvSpPr>
            <p:cNvPr id="12" name="Freeform 20">
              <a:extLst>
                <a:ext uri="{FF2B5EF4-FFF2-40B4-BE49-F238E27FC236}">
                  <a16:creationId xmlns="" xmlns:a16="http://schemas.microsoft.com/office/drawing/2014/main" id="{676A9548-AEC3-4264-857E-B2A903565E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B0604020202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="" xmlns:a16="http://schemas.microsoft.com/office/drawing/2014/main" id="{17D1A87D-1F96-4782-809F-5D264B2C9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4" name="Freeform 52">
              <a:extLst>
                <a:ext uri="{FF2B5EF4-FFF2-40B4-BE49-F238E27FC236}">
                  <a16:creationId xmlns="" xmlns:a16="http://schemas.microsoft.com/office/drawing/2014/main" id="{EB479C86-3563-42C3-80E5-2202571B1B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5" name="Freeform 53">
              <a:extLst>
                <a:ext uri="{FF2B5EF4-FFF2-40B4-BE49-F238E27FC236}">
                  <a16:creationId xmlns="" xmlns:a16="http://schemas.microsoft.com/office/drawing/2014/main" id="{C68F1133-6E97-4EBB-9E9C-A1E6E6ED1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Freeform 54">
              <a:extLst>
                <a:ext uri="{FF2B5EF4-FFF2-40B4-BE49-F238E27FC236}">
                  <a16:creationId xmlns="" xmlns:a16="http://schemas.microsoft.com/office/drawing/2014/main" id="{40514C69-1799-4771-80CF-25E178C03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7" name="Freeform 55">
              <a:extLst>
                <a:ext uri="{FF2B5EF4-FFF2-40B4-BE49-F238E27FC236}">
                  <a16:creationId xmlns="" xmlns:a16="http://schemas.microsoft.com/office/drawing/2014/main" id="{AA834033-D515-4AB8-B1AC-97177F526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4C65C459-9199-4298-A044-9D7EDA28C431}"/>
              </a:ext>
            </a:extLst>
          </p:cNvPr>
          <p:cNvGrpSpPr/>
          <p:nvPr/>
        </p:nvGrpSpPr>
        <p:grpSpPr>
          <a:xfrm rot="406819" flipH="1">
            <a:off x="4527688" y="2161252"/>
            <a:ext cx="1114444" cy="761177"/>
            <a:chOff x="9015984" y="2528554"/>
            <a:chExt cx="2157344" cy="1473489"/>
          </a:xfrm>
        </p:grpSpPr>
        <p:sp>
          <p:nvSpPr>
            <p:cNvPr id="20" name="Freeform 166">
              <a:extLst>
                <a:ext uri="{FF2B5EF4-FFF2-40B4-BE49-F238E27FC236}">
                  <a16:creationId xmlns="" xmlns:a16="http://schemas.microsoft.com/office/drawing/2014/main" id="{7EA3E342-6EBA-4035-AD9A-1F2BF1386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67">
              <a:extLst>
                <a:ext uri="{FF2B5EF4-FFF2-40B4-BE49-F238E27FC236}">
                  <a16:creationId xmlns="" xmlns:a16="http://schemas.microsoft.com/office/drawing/2014/main" id="{01878E18-0990-4E4D-BB13-21954E9AE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68">
              <a:extLst>
                <a:ext uri="{FF2B5EF4-FFF2-40B4-BE49-F238E27FC236}">
                  <a16:creationId xmlns="" xmlns:a16="http://schemas.microsoft.com/office/drawing/2014/main" id="{925B0D9A-F701-487F-B723-C2A22FE5E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69">
              <a:extLst>
                <a:ext uri="{FF2B5EF4-FFF2-40B4-BE49-F238E27FC236}">
                  <a16:creationId xmlns="" xmlns:a16="http://schemas.microsoft.com/office/drawing/2014/main" id="{E293F15A-7A04-406D-8215-3E5ADCD95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70">
              <a:extLst>
                <a:ext uri="{FF2B5EF4-FFF2-40B4-BE49-F238E27FC236}">
                  <a16:creationId xmlns="" xmlns:a16="http://schemas.microsoft.com/office/drawing/2014/main" id="{B7D69293-C065-49C6-9DC4-990926A8A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75">
              <a:extLst>
                <a:ext uri="{FF2B5EF4-FFF2-40B4-BE49-F238E27FC236}">
                  <a16:creationId xmlns="" xmlns:a16="http://schemas.microsoft.com/office/drawing/2014/main" id="{6B669043-8CD0-47D9-B642-69E9A17D6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76">
              <a:extLst>
                <a:ext uri="{FF2B5EF4-FFF2-40B4-BE49-F238E27FC236}">
                  <a16:creationId xmlns="" xmlns:a16="http://schemas.microsoft.com/office/drawing/2014/main" id="{9C69694C-10CC-4BAC-94E0-0E5FCAE77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7">
              <a:extLst>
                <a:ext uri="{FF2B5EF4-FFF2-40B4-BE49-F238E27FC236}">
                  <a16:creationId xmlns="" xmlns:a16="http://schemas.microsoft.com/office/drawing/2014/main" id="{B7196265-DE61-4B2F-828B-A25B8456D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8">
              <a:extLst>
                <a:ext uri="{FF2B5EF4-FFF2-40B4-BE49-F238E27FC236}">
                  <a16:creationId xmlns="" xmlns:a16="http://schemas.microsoft.com/office/drawing/2014/main" id="{E796D356-FCB3-4807-9439-77D08831A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9">
              <a:extLst>
                <a:ext uri="{FF2B5EF4-FFF2-40B4-BE49-F238E27FC236}">
                  <a16:creationId xmlns="" xmlns:a16="http://schemas.microsoft.com/office/drawing/2014/main" id="{8D369413-983C-464C-A391-A59C6528B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120" y="2354186"/>
            <a:ext cx="7699991" cy="215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532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 – 035.447.3852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QUÝ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THẦY/ CÔ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 GỬI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HỘI NHÓM ZALO HAY FB, CÁC WEB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CHỈ GIAO DỊCH BẰNG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DUY NHẤT 1 NICK FB :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LAN H</a:t>
            </a:r>
            <a:r>
              <a:rPr kumimoji="0" lang="vi-VN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ƠNG. Lik Fb của em: 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https://www.facebook.com/GADTLANHUONG0354473852) 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LAN H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SĐT </a:t>
            </a: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0354473852</a:t>
            </a:r>
            <a:r>
              <a:rPr kumimoji="0" lang="en-US" sz="373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GIAO DỊCH BẰNG NICK KHÁC ĐỀU LÀ MẠO DANH EM VÀ LỪA ĐẢO Ạ!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2603"/>
            <a:ext cx="1108143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64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2603"/>
            <a:ext cx="1108143" cy="1097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FF546AC-DE5B-B907-F06F-5862F8A780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8333" r="6402" b="11667"/>
          <a:stretch/>
        </p:blipFill>
        <p:spPr>
          <a:xfrm>
            <a:off x="6858000" y="1031134"/>
            <a:ext cx="3708400" cy="5184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C11FC58-0E62-0D0A-682B-28A3738A3423}"/>
              </a:ext>
            </a:extLst>
          </p:cNvPr>
          <p:cNvSpPr txBox="1"/>
          <p:nvPr/>
        </p:nvSpPr>
        <p:spPr>
          <a:xfrm>
            <a:off x="608520" y="1579665"/>
            <a:ext cx="56374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LAN H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: </a:t>
            </a: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0354473852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 SOẠN BÀI LẺ PPT LÊN TIẾT, THI  CỦA TẤT CẢ CÁC BỘ SÁCH LỚP 1-2-3-4-5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543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E748FBA7-5B3E-4778-A836-3BF82E003F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43" y="897277"/>
            <a:ext cx="7605569" cy="51434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052B2D19-1C38-488B-BCC7-90E8E0609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2773E3F-07E0-4A1B-9887-95AA83CE5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845" y="231722"/>
            <a:ext cx="918124" cy="5761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0754">
            <a:off x="8993277" y="138901"/>
            <a:ext cx="2323782" cy="2321158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=""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32" y="4004740"/>
            <a:ext cx="918124" cy="576149"/>
          </a:xfrm>
          <a:prstGeom prst="rect">
            <a:avLst/>
          </a:prstGeom>
        </p:spPr>
      </p:pic>
      <p:pic>
        <p:nvPicPr>
          <p:cNvPr id="31" name="图片 5">
            <a:extLst>
              <a:ext uri="{FF2B5EF4-FFF2-40B4-BE49-F238E27FC236}">
                <a16:creationId xmlns=""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869" y="5866007"/>
            <a:ext cx="918124" cy="576149"/>
          </a:xfrm>
          <a:prstGeom prst="rect">
            <a:avLst/>
          </a:prstGeom>
        </p:spPr>
      </p:pic>
      <p:pic>
        <p:nvPicPr>
          <p:cNvPr id="32" name="图片 27">
            <a:extLst>
              <a:ext uri="{FF2B5EF4-FFF2-40B4-BE49-F238E27FC236}">
                <a16:creationId xmlns="" xmlns:a16="http://schemas.microsoft.com/office/drawing/2014/main" id="{7FC34645-D003-4151-AEC3-C5B58A136D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" y="1531163"/>
            <a:ext cx="2698244" cy="4512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8810" y="2429692"/>
            <a:ext cx="7307719" cy="285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6113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C -0.00559 -0.00533 -0.0121 -0.01019 -0.01497 -0.01597 C -0.0177 -0.02292 -0.01927 -0.03079 -0.0207 -0.03866 C -0.02213 -0.04676 -0.0207 -0.05324 -0.01927 -0.06065 C -0.0177 -0.06736 -0.01562 -0.07454 -0.01067 -0.08056 C -0.00638 -0.08681 0.00079 -0.09144 0.0086 -0.09514 C 0.01589 -0.09908 0.02435 -0.10139 0.03295 -0.10255 C 0.04167 -0.10371 0.05027 -0.10371 0.05808 -0.10255 C 0.06667 -0.10139 0.07461 -0.09838 0.08112 -0.09329 C 0.0875 -0.08912 0.09323 -0.08357 0.0961 -0.07685 C 0.09974 -0.07084 0.10118 -0.0625 0.10118 -0.05556 C 0.10196 -0.04908 0.10118 -0.04097 0.0974 -0.03449 C 0.09389 -0.02824 0.0875 -0.02338 0.07891 -0.0213 C 0.07032 -0.01898 0.06172 -0.02153 0.05599 -0.0257 C 0.05092 -0.03033 0.04727 -0.03681 0.04662 -0.04468 C 0.04662 -0.05278 0.04727 -0.05996 0.05092 -0.06597 C 0.05456 -0.07222 0.05378 -0.07315 0.06823 -0.08125 C 0.08112 -0.08982 0.09389 -0.0875 0.10196 -0.08797 C 0.10964 -0.08797 0.11615 -0.08542 0.12409 -0.0831 C 0.13269 -0.08009 0.13985 -0.07454 0.1448 -0.06945 C 0.14987 -0.06459 0.15196 -0.05903 0.15495 -0.04908 C 0.15717 -0.03912 0.15717 -0.03449 0.15717 -0.02685 C 0.15717 -0.01991 0.15717 -0.01227 0.15717 -0.00533 " pathEditMode="relative" rAng="0" ptsTypes="AAAAAAAAAAAAAAAAAAAAA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-5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=""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=""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35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63" y="429915"/>
            <a:ext cx="3593563" cy="861774"/>
            <a:chOff x="8422160" y="1454233"/>
            <a:chExt cx="4368664" cy="10476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73847" y="1454233"/>
              <a:ext cx="2916977" cy="104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3,14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6" y="1692243"/>
            <a:ext cx="4108696" cy="1246495"/>
            <a:chOff x="8422168" y="2547159"/>
            <a:chExt cx="4994900" cy="15153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380807" y="2547159"/>
              <a:ext cx="4036261" cy="1515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3,14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0" y="3222135"/>
            <a:ext cx="4227532" cy="1246495"/>
            <a:chOff x="8422168" y="3525232"/>
            <a:chExt cx="5139371" cy="151535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253151" y="3525232"/>
              <a:ext cx="4308388" cy="1515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3,14 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1" y="4661539"/>
            <a:ext cx="3980493" cy="1246495"/>
            <a:chOff x="8469285" y="4452744"/>
            <a:chExt cx="4839051" cy="151535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583816" y="4452744"/>
              <a:ext cx="3724520" cy="1515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 độ dài bán kính nhân với chính nó rồi nhân với số 3,14. </a:t>
              </a:r>
              <a:endPara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=""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8" y="2583809"/>
              <a:ext cx="4886511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 </a:t>
              </a:r>
              <a:r>
                <a:rPr lang="en-US" sz="4500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4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tích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=""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594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82" y="521118"/>
            <a:ext cx="2558109" cy="755506"/>
            <a:chOff x="8422160" y="1565108"/>
            <a:chExt cx="3109866" cy="9184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095115" y="1565108"/>
              <a:ext cx="436911" cy="7670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0" y="1977956"/>
            <a:ext cx="2600625" cy="681964"/>
            <a:chOff x="8422168" y="2894499"/>
            <a:chExt cx="3161554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117580" y="2928296"/>
              <a:ext cx="466142" cy="767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endPara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7" y="3485331"/>
            <a:ext cx="2607800" cy="681966"/>
            <a:chOff x="8422168" y="3845196"/>
            <a:chExt cx="3170274" cy="8290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126301" y="3907225"/>
              <a:ext cx="466141" cy="767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9" y="4885130"/>
            <a:ext cx="2598383" cy="740640"/>
            <a:chOff x="8469285" y="4724562"/>
            <a:chExt cx="3158832" cy="9003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1130795" y="4724562"/>
              <a:ext cx="497322" cy="767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=""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42077" y="2714304"/>
              <a:ext cx="488651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 là diện tích hình tròn</a:t>
              </a:r>
            </a:p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 là bán kính hình tròn</a:t>
              </a:r>
            </a:p>
            <a:p>
              <a:r>
                <a:rPr lang="pt-BR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 = r x .?. x 3,14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=""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144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"/>
                            </p:stCondLst>
                            <p:childTnLst>
                              <p:par>
                                <p:cTn id="1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=""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=""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58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E748FBA7-5B3E-4778-A836-3BF82E003F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43" y="897277"/>
            <a:ext cx="7605569" cy="51434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052B2D19-1C38-488B-BCC7-90E8E0609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2773E3F-07E0-4A1B-9887-95AA83CE5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845" y="231722"/>
            <a:ext cx="918124" cy="5761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0754">
            <a:off x="8993277" y="138901"/>
            <a:ext cx="2323782" cy="2321158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=""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32" y="4004740"/>
            <a:ext cx="918124" cy="576149"/>
          </a:xfrm>
          <a:prstGeom prst="rect">
            <a:avLst/>
          </a:prstGeom>
        </p:spPr>
      </p:pic>
      <p:pic>
        <p:nvPicPr>
          <p:cNvPr id="31" name="图片 5">
            <a:extLst>
              <a:ext uri="{FF2B5EF4-FFF2-40B4-BE49-F238E27FC236}">
                <a16:creationId xmlns=""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869" y="5866007"/>
            <a:ext cx="918124" cy="576149"/>
          </a:xfrm>
          <a:prstGeom prst="rect">
            <a:avLst/>
          </a:prstGeom>
        </p:spPr>
      </p:pic>
      <p:pic>
        <p:nvPicPr>
          <p:cNvPr id="32" name="图片 27">
            <a:extLst>
              <a:ext uri="{FF2B5EF4-FFF2-40B4-BE49-F238E27FC236}">
                <a16:creationId xmlns="" xmlns:a16="http://schemas.microsoft.com/office/drawing/2014/main" id="{7FC34645-D003-4151-AEC3-C5B58A136D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" y="1531163"/>
            <a:ext cx="2698244" cy="4512742"/>
          </a:xfrm>
          <a:prstGeom prst="rect">
            <a:avLst/>
          </a:prstGeom>
        </p:spPr>
      </p:pic>
      <p:sp>
        <p:nvSpPr>
          <p:cNvPr id="10" name="PA-文本框 54">
            <a:extLst>
              <a:ext uri="{FF2B5EF4-FFF2-40B4-BE49-F238E27FC236}">
                <a16:creationId xmlns="" xmlns:a16="http://schemas.microsoft.com/office/drawing/2014/main" id="{13EA83A4-E773-6BF7-E98D-4FA8CFE5BFB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956297" y="2151727"/>
            <a:ext cx="36902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LUYỆN TẬP</a:t>
            </a:r>
            <a:endParaRPr kumimoji="0" lang="zh-CN" altLang="en-US" sz="8000" b="0" i="0" u="none" strike="noStrike" kern="1200" cap="none" spc="-300" normalizeH="0" baseline="0" noProof="0" dirty="0">
              <a:ln>
                <a:noFill/>
              </a:ln>
              <a:solidFill>
                <a:srgbClr val="E94E1B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582899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C -0.00559 -0.00533 -0.0121 -0.01019 -0.01497 -0.01597 C -0.0177 -0.02292 -0.01927 -0.03079 -0.0207 -0.03866 C -0.02213 -0.04676 -0.0207 -0.05324 -0.01927 -0.06065 C -0.0177 -0.06736 -0.01562 -0.07454 -0.01067 -0.08056 C -0.00638 -0.08681 0.00079 -0.09144 0.0086 -0.09514 C 0.01589 -0.09908 0.02435 -0.10139 0.03295 -0.10255 C 0.04167 -0.10371 0.05027 -0.10371 0.05808 -0.10255 C 0.06667 -0.10139 0.07461 -0.09838 0.08112 -0.09329 C 0.0875 -0.08912 0.09323 -0.08357 0.0961 -0.07685 C 0.09974 -0.07084 0.10118 -0.0625 0.10118 -0.05556 C 0.10196 -0.04908 0.10118 -0.04097 0.0974 -0.03449 C 0.09389 -0.02824 0.0875 -0.02338 0.07891 -0.0213 C 0.07032 -0.01898 0.06172 -0.02153 0.05599 -0.0257 C 0.05092 -0.03033 0.04727 -0.03681 0.04662 -0.04468 C 0.04662 -0.05278 0.04727 -0.05996 0.05092 -0.06597 C 0.05456 -0.07222 0.05378 -0.07315 0.06823 -0.08125 C 0.08112 -0.08982 0.09389 -0.0875 0.10196 -0.08797 C 0.10964 -0.08797 0.11615 -0.08542 0.12409 -0.0831 C 0.13269 -0.08009 0.13985 -0.07454 0.1448 -0.06945 C 0.14987 -0.06459 0.15196 -0.05903 0.15495 -0.04908 C 0.15717 -0.03912 0.15717 -0.03449 0.15717 -0.02685 C 0.15717 -0.01991 0.15717 -0.01227 0.15717 -0.00533 " pathEditMode="relative" rAng="0" ptsTypes="AAAAAAAAAAAAAAAAAAAAA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-5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606526" y="1074738"/>
            <a:ext cx="98010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defTabSz="457200">
              <a:defRPr/>
            </a:pPr>
            <a:r>
              <a:rPr lang="en-US" sz="4800" b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Tính diện tích của các hình tròn sau.</a:t>
            </a:r>
            <a:endParaRPr kumimoji="0" lang="en-US" sz="4800" b="1" i="0" u="none" strike="noStrike" kern="1200" cap="none" spc="0" normalizeH="0" baseline="0" noProof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79E7312-26CB-48FA-617E-62E6287DB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3" y="1154780"/>
            <a:ext cx="893840" cy="893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828CB85-9003-7251-324D-171D62E6C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28" y="2540696"/>
            <a:ext cx="4556493" cy="3525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ED31CE4-C95E-C00A-7284-A1848A101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32" y="2540696"/>
            <a:ext cx="4759199" cy="35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1757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读书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709</Words>
  <Application>Microsoft Office PowerPoint</Application>
  <PresentationFormat>Custom</PresentationFormat>
  <Paragraphs>102</Paragraphs>
  <Slides>24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1_Office Theme</vt:lpstr>
      <vt:lpstr>2_Office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2019-07-18T14:56:27Z</dcterms:created>
  <dcterms:modified xsi:type="dcterms:W3CDTF">2024-12-19T07:54:34Z</dcterms:modified>
  <cp:category>9Slide.vn</cp:category>
</cp:coreProperties>
</file>