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62" r:id="rId3"/>
    <p:sldId id="334" r:id="rId4"/>
    <p:sldId id="263" r:id="rId5"/>
    <p:sldId id="321" r:id="rId6"/>
    <p:sldId id="322" r:id="rId7"/>
    <p:sldId id="324" r:id="rId8"/>
    <p:sldId id="336" r:id="rId9"/>
    <p:sldId id="337" r:id="rId10"/>
    <p:sldId id="338" r:id="rId11"/>
    <p:sldId id="339" r:id="rId12"/>
    <p:sldId id="340" r:id="rId13"/>
    <p:sldId id="341" r:id="rId14"/>
    <p:sldId id="292" r:id="rId15"/>
    <p:sldId id="297" r:id="rId16"/>
    <p:sldId id="342" r:id="rId17"/>
    <p:sldId id="343" r:id="rId18"/>
    <p:sldId id="344" r:id="rId19"/>
    <p:sldId id="303" r:id="rId20"/>
    <p:sldId id="345" r:id="rId21"/>
    <p:sldId id="346" r:id="rId22"/>
    <p:sldId id="347" r:id="rId23"/>
    <p:sldId id="348" r:id="rId24"/>
    <p:sldId id="349" r:id="rId25"/>
    <p:sldId id="350" r:id="rId26"/>
    <p:sldId id="351" r:id="rId27"/>
    <p:sldId id="332" r:id="rId28"/>
    <p:sldId id="2631" r:id="rId29"/>
    <p:sldId id="2633"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2B80"/>
    <a:srgbClr val="FF0066"/>
    <a:srgbClr val="FFFF66"/>
    <a:srgbClr val="CC99FF"/>
    <a:srgbClr val="E8D1FF"/>
    <a:srgbClr val="009999"/>
    <a:srgbClr val="008080"/>
    <a:srgbClr val="FFCC00"/>
    <a:srgbClr val="FF9933"/>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805" autoAdjust="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67" d="100"/>
        <a:sy n="6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D17D7-D6F0-4B00-848D-B18654C0DD73}" type="datetimeFigureOut">
              <a:rPr lang="vi-VN" smtClean="0"/>
              <a:t>19/12/2024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15278-8453-4339-A1E3-8F1F94562F64}" type="slidenum">
              <a:rPr lang="vi-VN" smtClean="0"/>
              <a:t>‹#›</a:t>
            </a:fld>
            <a:endParaRPr lang="vi-VN"/>
          </a:p>
        </p:txBody>
      </p:sp>
    </p:spTree>
    <p:extLst>
      <p:ext uri="{BB962C8B-B14F-4D97-AF65-F5344CB8AC3E}">
        <p14:creationId xmlns:p14="http://schemas.microsoft.com/office/powerpoint/2010/main" val="231666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fld id="{ADB15278-8453-4339-A1E3-8F1F94562F64}" type="slidenum">
              <a:rPr lang="vi-VN" smtClean="0"/>
              <a:t>5</a:t>
            </a:fld>
            <a:endParaRPr lang="vi-VN"/>
          </a:p>
        </p:txBody>
      </p:sp>
    </p:spTree>
    <p:extLst>
      <p:ext uri="{BB962C8B-B14F-4D97-AF65-F5344CB8AC3E}">
        <p14:creationId xmlns:p14="http://schemas.microsoft.com/office/powerpoint/2010/main" val="427875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fld id="{ADB15278-8453-4339-A1E3-8F1F94562F64}" type="slidenum">
              <a:rPr lang="vi-VN" smtClean="0"/>
              <a:t>6</a:t>
            </a:fld>
            <a:endParaRPr lang="vi-VN"/>
          </a:p>
        </p:txBody>
      </p:sp>
    </p:spTree>
    <p:extLst>
      <p:ext uri="{BB962C8B-B14F-4D97-AF65-F5344CB8AC3E}">
        <p14:creationId xmlns:p14="http://schemas.microsoft.com/office/powerpoint/2010/main" val="370960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0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314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61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215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8788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nút Bắt đầu, đồng hồ sẽ đếm ngược 15 giây. GV click choọt trái vào vị trí bất kì để hiện đáp án.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5278-8453-4339-A1E3-8F1F94562F6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627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54652A-A5F3-0086-3D59-67B9F22868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787B556-F456-21D6-EC87-D377368418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B6C2031-1DAA-63DF-E944-A77CEB1D7743}"/>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5" name="Footer Placeholder 4">
            <a:extLst>
              <a:ext uri="{FF2B5EF4-FFF2-40B4-BE49-F238E27FC236}">
                <a16:creationId xmlns:a16="http://schemas.microsoft.com/office/drawing/2014/main" xmlns="" id="{5D08DE21-8F00-4159-DCB0-FA134C379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8A061-21B6-DDAD-2734-B0D9DBD632F7}"/>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172635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DE081-30B3-A908-5CDC-58AB53B55F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9EEA365-648C-3AE6-94C4-3B11DDA21E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623569-1634-508F-99FA-537FE98BC2D9}"/>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5" name="Footer Placeholder 4">
            <a:extLst>
              <a:ext uri="{FF2B5EF4-FFF2-40B4-BE49-F238E27FC236}">
                <a16:creationId xmlns:a16="http://schemas.microsoft.com/office/drawing/2014/main" xmlns="" id="{820107AF-FC7A-2AD0-CEFB-C6AB27E57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FED16B-AFBD-8032-1D15-01E70C62E72B}"/>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349539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0B3C67-E4AB-FECC-16BC-422A9B9312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690F34-B6D7-BC83-2832-748AE8C0E3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612545-0AAD-FEE8-B41A-2A148B682389}"/>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5" name="Footer Placeholder 4">
            <a:extLst>
              <a:ext uri="{FF2B5EF4-FFF2-40B4-BE49-F238E27FC236}">
                <a16:creationId xmlns:a16="http://schemas.microsoft.com/office/drawing/2014/main" xmlns="" id="{C3648433-1447-992C-3268-0AB6C9914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480D38-2D09-1AD6-8F45-8D77A565DE2A}"/>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5167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34384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36658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126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68878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030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0723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4327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71211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692E9-5FCD-D305-4248-9A2336AA1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2F1125E-4F22-BF33-49C5-19C3A015D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7FCE4-8C7C-D9D6-A7B4-F50CEB3E9FC8}"/>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5" name="Footer Placeholder 4">
            <a:extLst>
              <a:ext uri="{FF2B5EF4-FFF2-40B4-BE49-F238E27FC236}">
                <a16:creationId xmlns:a16="http://schemas.microsoft.com/office/drawing/2014/main" xmlns="" id="{571AC2B1-267E-239F-499A-16E552A8E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387FA9-CE57-431A-D182-9F7971A360C7}"/>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3197065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999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9127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6572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09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BBF60D-061C-E36D-1FF9-30E906AE27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529994-54C6-7A83-72E6-2725E06A8C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420EBFD-F6DD-B5D2-F72B-5A4ACB26317A}"/>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5" name="Footer Placeholder 4">
            <a:extLst>
              <a:ext uri="{FF2B5EF4-FFF2-40B4-BE49-F238E27FC236}">
                <a16:creationId xmlns:a16="http://schemas.microsoft.com/office/drawing/2014/main" xmlns="" id="{E1252D96-04CD-FB9A-256B-ECB8A7611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72CBD5-0C07-F1D4-8A3C-FC92BD83E0C3}"/>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67204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C85BF-0C37-3D2B-E56D-EB3B58D39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5D9E232-630C-A727-6228-DC34C8DF64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139D920-31D1-6C33-C545-C4761F85D1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B6AF8D-287B-D2B3-20B9-DBB54C0BE585}"/>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6" name="Footer Placeholder 5">
            <a:extLst>
              <a:ext uri="{FF2B5EF4-FFF2-40B4-BE49-F238E27FC236}">
                <a16:creationId xmlns:a16="http://schemas.microsoft.com/office/drawing/2014/main" xmlns="" id="{9582003A-F842-5BF2-9E99-20391A4AB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4CF0F0-716F-517F-EFCE-E9BAF31055AB}"/>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1802003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BD796-8BA5-08F3-5D8F-2D3AE11FCC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3E3336E-EA3F-1587-ED68-A58DB7C9FC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0C2B64-DCC5-B868-A90E-44665FBF20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8CC70A1-F03D-5A1E-CFF0-165E3710A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9DAD74-E773-301B-C724-F1DCA8A0A6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081DD0F-5BC6-BC54-0952-5405D35ECD83}"/>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8" name="Footer Placeholder 7">
            <a:extLst>
              <a:ext uri="{FF2B5EF4-FFF2-40B4-BE49-F238E27FC236}">
                <a16:creationId xmlns:a16="http://schemas.microsoft.com/office/drawing/2014/main" xmlns="" id="{E99D9805-1EA5-D41A-D507-D5DA1956DE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7B98F00-FDCA-38A3-3AF8-686ACB42E25F}"/>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282893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5476B-133D-6A61-836A-51F86B59DF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3DF7349-88AD-2805-C780-BA0E0A1554BA}"/>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4" name="Footer Placeholder 3">
            <a:extLst>
              <a:ext uri="{FF2B5EF4-FFF2-40B4-BE49-F238E27FC236}">
                <a16:creationId xmlns:a16="http://schemas.microsoft.com/office/drawing/2014/main" xmlns="" id="{7C2D556A-4405-6F5C-4CD2-999B63736E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2FCEB20-1E42-C9F2-C466-8F98D6575C8A}"/>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240133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E1FD26F-AB0D-4209-040F-6437A52499E2}"/>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3" name="Footer Placeholder 2">
            <a:extLst>
              <a:ext uri="{FF2B5EF4-FFF2-40B4-BE49-F238E27FC236}">
                <a16:creationId xmlns:a16="http://schemas.microsoft.com/office/drawing/2014/main" xmlns="" id="{E6D96E4F-B377-E207-CE26-29AF0F320E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80CC36F-CB55-C65A-6FA9-5B9E758FBFA4}"/>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320297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9C07B-45A3-0619-2FB3-5F183BD5D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3676AE-6B5D-ED06-4924-9EB3AF68B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FDB5F8-DDCC-122E-D6A1-638A7669C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313663-D736-24FA-818D-7522D38B5068}"/>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6" name="Footer Placeholder 5">
            <a:extLst>
              <a:ext uri="{FF2B5EF4-FFF2-40B4-BE49-F238E27FC236}">
                <a16:creationId xmlns:a16="http://schemas.microsoft.com/office/drawing/2014/main" xmlns="" id="{B5C2A6C3-DFFB-5022-19F3-265FB1150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9C7C25C-DD18-437F-9C86-ABA8A7B89992}"/>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181827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C1D37-7A5D-731D-D3D2-9A0E0C0D0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ABAC1D-60FD-47CE-6FFD-4397A294D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6185156-642C-52CB-2EAE-327023F8B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FDA59E-A358-517D-C93D-D0D5C859C913}"/>
              </a:ext>
            </a:extLst>
          </p:cNvPr>
          <p:cNvSpPr>
            <a:spLocks noGrp="1"/>
          </p:cNvSpPr>
          <p:nvPr>
            <p:ph type="dt" sz="half" idx="10"/>
          </p:nvPr>
        </p:nvSpPr>
        <p:spPr/>
        <p:txBody>
          <a:bodyPr/>
          <a:lstStyle/>
          <a:p>
            <a:fld id="{070D5F6D-6E8E-46D6-825E-8F5F2C19A666}" type="datetimeFigureOut">
              <a:rPr lang="en-US" smtClean="0"/>
              <a:t>12/19/2024</a:t>
            </a:fld>
            <a:endParaRPr lang="en-US"/>
          </a:p>
        </p:txBody>
      </p:sp>
      <p:sp>
        <p:nvSpPr>
          <p:cNvPr id="6" name="Footer Placeholder 5">
            <a:extLst>
              <a:ext uri="{FF2B5EF4-FFF2-40B4-BE49-F238E27FC236}">
                <a16:creationId xmlns:a16="http://schemas.microsoft.com/office/drawing/2014/main" xmlns="" id="{CD523FA6-AF13-CA44-9DBE-035265E11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DA2321-746A-4EAB-082E-D98CC52CB00A}"/>
              </a:ext>
            </a:extLst>
          </p:cNvPr>
          <p:cNvSpPr>
            <a:spLocks noGrp="1"/>
          </p:cNvSpPr>
          <p:nvPr>
            <p:ph type="sldNum" sz="quarter" idx="12"/>
          </p:nvPr>
        </p:nvSpPr>
        <p:spPr/>
        <p:txBody>
          <a:bodyPr/>
          <a:lstStyle/>
          <a:p>
            <a:fld id="{B16CDDE2-C7BC-4025-8BBB-7E35396AF6F9}" type="slidenum">
              <a:rPr lang="en-US" smtClean="0"/>
              <a:t>‹#›</a:t>
            </a:fld>
            <a:endParaRPr lang="en-US"/>
          </a:p>
        </p:txBody>
      </p:sp>
    </p:spTree>
    <p:extLst>
      <p:ext uri="{BB962C8B-B14F-4D97-AF65-F5344CB8AC3E}">
        <p14:creationId xmlns:p14="http://schemas.microsoft.com/office/powerpoint/2010/main" val="55959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8D9A080-79F1-6C16-AFA4-341A570A8E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625E56B6-C893-5845-F4E7-439C3E825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79FE963-2AE1-80DD-8C1F-7732823EE9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651C65-6494-29BF-5E5C-086BDEBAD0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0D5F6D-6E8E-46D6-825E-8F5F2C19A666}" type="datetimeFigureOut">
              <a:rPr lang="en-US" smtClean="0"/>
              <a:t>12/19/2024</a:t>
            </a:fld>
            <a:endParaRPr lang="en-US"/>
          </a:p>
        </p:txBody>
      </p:sp>
      <p:sp>
        <p:nvSpPr>
          <p:cNvPr id="5" name="Footer Placeholder 4">
            <a:extLst>
              <a:ext uri="{FF2B5EF4-FFF2-40B4-BE49-F238E27FC236}">
                <a16:creationId xmlns:a16="http://schemas.microsoft.com/office/drawing/2014/main" xmlns="" id="{185C6FAF-207B-3303-91C2-3AF48062A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2E460DA6-39FF-AA7D-4B38-772EAFE5B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6CDDE2-C7BC-4025-8BBB-7E35396AF6F9}" type="slidenum">
              <a:rPr lang="en-US" smtClean="0"/>
              <a:t>‹#›</a:t>
            </a:fld>
            <a:endParaRPr lang="en-US"/>
          </a:p>
        </p:txBody>
      </p:sp>
    </p:spTree>
    <p:extLst>
      <p:ext uri="{BB962C8B-B14F-4D97-AF65-F5344CB8AC3E}">
        <p14:creationId xmlns:p14="http://schemas.microsoft.com/office/powerpoint/2010/main" val="1284847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C06E80D6-E0FC-BBC3-826E-3C05BB3CD8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12/19/2024</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831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6.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7.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8.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audio" Target="../media/audio5.wav"/><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emf"/><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5.jpg"/><Relationship Id="rId5" Type="http://schemas.microsoft.com/office/2007/relationships/hdphoto" Target="../media/hdphoto4.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2.png"/><Relationship Id="rId7"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4.xml"/><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5.xml"/><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hyperlink" Target="https://vi.wikipedia.org/wiki/San_Francisco" TargetMode="External"/><Relationship Id="rId10" Type="http://schemas.openxmlformats.org/officeDocument/2006/relationships/image" Target="../media/image15.png"/><Relationship Id="rId4" Type="http://schemas.microsoft.com/office/2007/relationships/media" Target="../media/media3.mp3"/><Relationship Id="rId9" Type="http://schemas.microsoft.com/office/2007/relationships/hdphoto" Target="../media/hdphoto3.wdp"/><Relationship Id="rId1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nside out HD wallpapers, backgrounds">
            <a:extLst>
              <a:ext uri="{FF2B5EF4-FFF2-40B4-BE49-F238E27FC236}">
                <a16:creationId xmlns:a16="http://schemas.microsoft.com/office/drawing/2014/main" xmlns="" id="{1261B566-1303-74F5-F744-D215A263CA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9">
            <a:extLst>
              <a:ext uri="{FF2B5EF4-FFF2-40B4-BE49-F238E27FC236}">
                <a16:creationId xmlns:a16="http://schemas.microsoft.com/office/drawing/2014/main" xmlns="" id="{B00EE96C-1E81-3E36-F0A9-5DCB6F2DA0E9}"/>
              </a:ext>
            </a:extLst>
          </p:cNvPr>
          <p:cNvSpPr/>
          <p:nvPr/>
        </p:nvSpPr>
        <p:spPr>
          <a:xfrm>
            <a:off x="213107" y="656396"/>
            <a:ext cx="8151819" cy="5545208"/>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rgbClr val="CCECFF">
              <a:alpha val="83000"/>
            </a:srgb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a:solidFill>
                <a:schemeClr val="tx1"/>
              </a:solidFill>
            </a:endParaRPr>
          </a:p>
        </p:txBody>
      </p:sp>
      <p:sp>
        <p:nvSpPr>
          <p:cNvPr id="16" name="Hộp Văn bản 22">
            <a:extLst>
              <a:ext uri="{FF2B5EF4-FFF2-40B4-BE49-F238E27FC236}">
                <a16:creationId xmlns:a16="http://schemas.microsoft.com/office/drawing/2014/main" xmlns="" id="{0F4089C6-245D-7FF8-2042-4EA888D9D72E}"/>
              </a:ext>
            </a:extLst>
          </p:cNvPr>
          <p:cNvSpPr txBox="1"/>
          <p:nvPr/>
        </p:nvSpPr>
        <p:spPr>
          <a:xfrm>
            <a:off x="-46611" y="644983"/>
            <a:ext cx="8671249" cy="891975"/>
          </a:xfrm>
          <a:prstGeom prst="rect">
            <a:avLst/>
          </a:prstGeom>
          <a:noFill/>
        </p:spPr>
        <p:txBody>
          <a:bodyPr wrap="square">
            <a:spAutoFit/>
          </a:bodyPr>
          <a:lstStyle/>
          <a:p>
            <a:pPr algn="ctr">
              <a:lnSpc>
                <a:spcPct val="150000"/>
              </a:lnSpc>
            </a:pPr>
            <a:r>
              <a:rPr lang="en-US" altLang="zh-CN" sz="4000" b="1" dirty="0">
                <a:ln w="6600">
                  <a:solidFill>
                    <a:srgbClr val="063F99"/>
                  </a:solidFill>
                  <a:prstDash val="solid"/>
                </a:ln>
                <a:solidFill>
                  <a:srgbClr val="FFFFFF"/>
                </a:solidFill>
                <a:effectLst>
                  <a:outerShdw dist="38100" dir="2700000" algn="tl" rotWithShape="0">
                    <a:srgbClr val="063F99"/>
                  </a:outerShdw>
                </a:effectLst>
                <a:latin typeface="UTM Mother" panose="02040603050506020204" pitchFamily="18" charset="0"/>
                <a:ea typeface="微软雅黑" panose="020B0503020204020204" pitchFamily="34" charset="-122"/>
              </a:rPr>
              <a:t>Thứ … ngày … tháng … năm …</a:t>
            </a:r>
          </a:p>
        </p:txBody>
      </p:sp>
      <p:sp>
        <p:nvSpPr>
          <p:cNvPr id="17" name="TextBox 16">
            <a:extLst>
              <a:ext uri="{FF2B5EF4-FFF2-40B4-BE49-F238E27FC236}">
                <a16:creationId xmlns:a16="http://schemas.microsoft.com/office/drawing/2014/main" xmlns="" id="{3BA74CC5-DF04-6E26-3E55-B2D210AE3507}"/>
              </a:ext>
            </a:extLst>
          </p:cNvPr>
          <p:cNvSpPr txBox="1"/>
          <p:nvPr/>
        </p:nvSpPr>
        <p:spPr>
          <a:xfrm>
            <a:off x="1491489" y="1640464"/>
            <a:ext cx="5595047" cy="923330"/>
          </a:xfrm>
          <a:prstGeom prst="rect">
            <a:avLst/>
          </a:prstGeom>
          <a:noFill/>
          <a:effectLst/>
        </p:spPr>
        <p:txBody>
          <a:bodyPr wrap="square" rtlCol="0">
            <a:spAutoFit/>
          </a:bodyPr>
          <a:lstStyle/>
          <a:p>
            <a:pPr algn="ctr"/>
            <a:r>
              <a:rPr lang="en-US" sz="5400" b="1">
                <a:ln w="19050">
                  <a:solidFill>
                    <a:srgbClr val="002060"/>
                  </a:solidFill>
                  <a:prstDash val="solid"/>
                </a:ln>
                <a:solidFill>
                  <a:srgbClr val="99FF66"/>
                </a:solidFill>
                <a:latin typeface="UTM Showcard" panose="02040603050506020204" pitchFamily="18" charset="0"/>
              </a:rPr>
              <a:t>Toán</a:t>
            </a:r>
            <a:endParaRPr lang="en-US" sz="5400" b="1" dirty="0">
              <a:ln w="19050">
                <a:solidFill>
                  <a:srgbClr val="002060"/>
                </a:solidFill>
                <a:prstDash val="solid"/>
              </a:ln>
              <a:solidFill>
                <a:srgbClr val="99FF66"/>
              </a:solidFill>
              <a:latin typeface="UTM Showcard" panose="02040603050506020204" pitchFamily="18" charset="0"/>
            </a:endParaRPr>
          </a:p>
        </p:txBody>
      </p:sp>
      <p:pic>
        <p:nvPicPr>
          <p:cNvPr id="24" name="Picture 23">
            <a:extLst>
              <a:ext uri="{FF2B5EF4-FFF2-40B4-BE49-F238E27FC236}">
                <a16:creationId xmlns:a16="http://schemas.microsoft.com/office/drawing/2014/main" xmlns="" id="{EAD39D61-2B5C-0924-9B5F-B2E794A72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03" r="36123"/>
          <a:stretch/>
        </p:blipFill>
        <p:spPr>
          <a:xfrm>
            <a:off x="-347392" y="3477903"/>
            <a:ext cx="1975507" cy="3261197"/>
          </a:xfrm>
          <a:prstGeom prst="rect">
            <a:avLst/>
          </a:prstGeom>
        </p:spPr>
      </p:pic>
      <p:pic>
        <p:nvPicPr>
          <p:cNvPr id="5" name="Picture 4">
            <a:extLst>
              <a:ext uri="{FF2B5EF4-FFF2-40B4-BE49-F238E27FC236}">
                <a16:creationId xmlns:a16="http://schemas.microsoft.com/office/drawing/2014/main" xmlns="" id="{D90F34D4-2EB5-A371-D05C-A79B65C045D8}"/>
              </a:ext>
            </a:extLst>
          </p:cNvPr>
          <p:cNvPicPr>
            <a:picLocks noChangeAspect="1"/>
          </p:cNvPicPr>
          <p:nvPr/>
        </p:nvPicPr>
        <p:blipFill>
          <a:blip r:embed="rId4"/>
          <a:stretch>
            <a:fillRect/>
          </a:stretch>
        </p:blipFill>
        <p:spPr>
          <a:xfrm>
            <a:off x="563199" y="2799556"/>
            <a:ext cx="7931583" cy="2572735"/>
          </a:xfrm>
          <a:prstGeom prst="rect">
            <a:avLst/>
          </a:prstGeom>
        </p:spPr>
      </p:pic>
    </p:spTree>
    <p:extLst>
      <p:ext uri="{BB962C8B-B14F-4D97-AF65-F5344CB8AC3E}">
        <p14:creationId xmlns:p14="http://schemas.microsoft.com/office/powerpoint/2010/main" val="1945305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5770536" y="1533020"/>
            <a:ext cx="5123816" cy="2422223"/>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Nêu quy tắc tính diện tích hình thang</a:t>
              </a:r>
              <a:endParaRPr kumimoji="0" lang="vi-VN"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2125314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8" presetID="1" presetClass="mediacall" presetSubtype="0" fill="hold" nodeType="withEffect">
                                  <p:stCondLst>
                                    <p:cond delay="0"/>
                                  </p:stCondLst>
                                  <p:childTnLst>
                                    <p:cmd type="call" cmd="playFrom(0.0)">
                                      <p:cBhvr>
                                        <p:cTn id="9"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21"/>
                                        </p:tgtEl>
                                        <p:attrNameLst>
                                          <p:attrName>r</p:attrName>
                                        </p:attrNameLst>
                                      </p:cBhvr>
                                    </p:animRot>
                                  </p:childTnLst>
                                </p:cTn>
                              </p:par>
                              <p:par>
                                <p:cTn id="15" presetID="1" presetClass="mediacall" presetSubtype="0" fill="hold" nodeType="withEffect">
                                  <p:stCondLst>
                                    <p:cond delay="0"/>
                                  </p:stCondLst>
                                  <p:childTnLst>
                                    <p:cmd type="call" cmd="playFrom(0.0)">
                                      <p:cBhvr>
                                        <p:cTn id="16" dur="10000" fill="hold"/>
                                        <p:tgtEl>
                                          <p:spTgt spid="41"/>
                                        </p:tgtEl>
                                      </p:cBhvr>
                                    </p:cmd>
                                  </p:childTnLst>
                                </p:cTn>
                              </p:par>
                            </p:childTnLst>
                          </p:cTn>
                        </p:par>
                        <p:par>
                          <p:cTn id="17" fill="hold">
                            <p:stCondLst>
                              <p:cond delay="10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1" presetClass="mediacall" presetSubtype="0" fill="hold" nodeType="withEffect">
                                  <p:stCondLst>
                                    <p:cond delay="0"/>
                                  </p:stCondLst>
                                  <p:childTnLst>
                                    <p:cmd type="call" cmd="playFrom(0.0)">
                                      <p:cBhvr>
                                        <p:cTn id="36" dur="2034" fill="hold"/>
                                        <p:tgtEl>
                                          <p:spTgt spid="31"/>
                                        </p:tgtEl>
                                      </p:cBhvr>
                                    </p:cmd>
                                  </p:childTnLst>
                                </p:cTn>
                              </p:par>
                            </p:childTnLst>
                          </p:cTn>
                        </p:par>
                      </p:childTnLst>
                    </p:cTn>
                  </p:par>
                </p:childTnLst>
              </p:cTn>
              <p:nextCondLst>
                <p:cond evt="onClick" delay="0">
                  <p:tgtEl>
                    <p:spTgt spid="24"/>
                  </p:tgtEl>
                </p:cond>
              </p:nextCondLst>
            </p:seq>
            <p:audio>
              <p:cMediaNode vol="80000">
                <p:cTn id="37" fill="hold" display="0">
                  <p:stCondLst>
                    <p:cond delay="indefinite"/>
                  </p:stCondLst>
                  <p:endCondLst>
                    <p:cond evt="onStopAudio" delay="0">
                      <p:tgtEl>
                        <p:sldTgt/>
                      </p:tgtEl>
                    </p:cond>
                  </p:endCondLst>
                </p:cTn>
                <p:tgtEl>
                  <p:spTgt spid="31"/>
                </p:tgtEl>
              </p:cMediaNode>
            </p:audio>
            <p:audio>
              <p:cMediaNode vol="80000">
                <p:cTn id="38" fill="hold" display="0">
                  <p:stCondLst>
                    <p:cond delay="indefinite"/>
                  </p:stCondLst>
                  <p:endCondLst>
                    <p:cond evt="onStopAudio" delay="0">
                      <p:tgtEl>
                        <p:sldTgt/>
                      </p:tgtEl>
                    </p:cond>
                  </p:endCondLst>
                </p:cTn>
                <p:tgtEl>
                  <p:spTgt spid="40"/>
                </p:tgtEl>
              </p:cMediaNode>
            </p:audio>
            <p:audio>
              <p:cMediaNode vol="80000">
                <p:cTn id="39" fill="hold" display="0">
                  <p:stCondLst>
                    <p:cond delay="indefinite"/>
                  </p:stCondLst>
                  <p:endCondLst>
                    <p:cond evt="onStopAudio" delay="0">
                      <p:tgtEl>
                        <p:sldTgt/>
                      </p:tgtEl>
                    </p:cond>
                  </p:endCondLst>
                </p:cTn>
                <p:tgtEl>
                  <p:spTgt spid="4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5770536" y="1533020"/>
            <a:ext cx="5123816" cy="2422223"/>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Nêu quy tắc tính diện tích hình tròn</a:t>
              </a:r>
              <a:endParaRPr kumimoji="0" lang="vi-VN"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1304215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8" presetID="1" presetClass="mediacall" presetSubtype="0" fill="hold" nodeType="withEffect">
                                  <p:stCondLst>
                                    <p:cond delay="0"/>
                                  </p:stCondLst>
                                  <p:childTnLst>
                                    <p:cmd type="call" cmd="playFrom(0.0)">
                                      <p:cBhvr>
                                        <p:cTn id="9"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21"/>
                                        </p:tgtEl>
                                        <p:attrNameLst>
                                          <p:attrName>r</p:attrName>
                                        </p:attrNameLst>
                                      </p:cBhvr>
                                    </p:animRot>
                                  </p:childTnLst>
                                </p:cTn>
                              </p:par>
                              <p:par>
                                <p:cTn id="15" presetID="1" presetClass="mediacall" presetSubtype="0" fill="hold" nodeType="withEffect">
                                  <p:stCondLst>
                                    <p:cond delay="0"/>
                                  </p:stCondLst>
                                  <p:childTnLst>
                                    <p:cmd type="call" cmd="playFrom(0.0)">
                                      <p:cBhvr>
                                        <p:cTn id="16" dur="10000" fill="hold"/>
                                        <p:tgtEl>
                                          <p:spTgt spid="41"/>
                                        </p:tgtEl>
                                      </p:cBhvr>
                                    </p:cmd>
                                  </p:childTnLst>
                                </p:cTn>
                              </p:par>
                            </p:childTnLst>
                          </p:cTn>
                        </p:par>
                        <p:par>
                          <p:cTn id="17" fill="hold">
                            <p:stCondLst>
                              <p:cond delay="10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1" presetClass="mediacall" presetSubtype="0" fill="hold" nodeType="withEffect">
                                  <p:stCondLst>
                                    <p:cond delay="0"/>
                                  </p:stCondLst>
                                  <p:childTnLst>
                                    <p:cmd type="call" cmd="playFrom(0.0)">
                                      <p:cBhvr>
                                        <p:cTn id="36" dur="2034" fill="hold"/>
                                        <p:tgtEl>
                                          <p:spTgt spid="31"/>
                                        </p:tgtEl>
                                      </p:cBhvr>
                                    </p:cmd>
                                  </p:childTnLst>
                                </p:cTn>
                              </p:par>
                            </p:childTnLst>
                          </p:cTn>
                        </p:par>
                      </p:childTnLst>
                    </p:cTn>
                  </p:par>
                </p:childTnLst>
              </p:cTn>
              <p:nextCondLst>
                <p:cond evt="onClick" delay="0">
                  <p:tgtEl>
                    <p:spTgt spid="24"/>
                  </p:tgtEl>
                </p:cond>
              </p:nextCondLst>
            </p:seq>
            <p:audio>
              <p:cMediaNode vol="80000">
                <p:cTn id="37" fill="hold" display="0">
                  <p:stCondLst>
                    <p:cond delay="indefinite"/>
                  </p:stCondLst>
                  <p:endCondLst>
                    <p:cond evt="onStopAudio" delay="0">
                      <p:tgtEl>
                        <p:sldTgt/>
                      </p:tgtEl>
                    </p:cond>
                  </p:endCondLst>
                </p:cTn>
                <p:tgtEl>
                  <p:spTgt spid="31"/>
                </p:tgtEl>
              </p:cMediaNode>
            </p:audio>
            <p:audio>
              <p:cMediaNode vol="80000">
                <p:cTn id="38" fill="hold" display="0">
                  <p:stCondLst>
                    <p:cond delay="indefinite"/>
                  </p:stCondLst>
                  <p:endCondLst>
                    <p:cond evt="onStopAudio" delay="0">
                      <p:tgtEl>
                        <p:sldTgt/>
                      </p:tgtEl>
                    </p:cond>
                  </p:endCondLst>
                </p:cTn>
                <p:tgtEl>
                  <p:spTgt spid="40"/>
                </p:tgtEl>
              </p:cMediaNode>
            </p:audio>
            <p:audio>
              <p:cMediaNode vol="80000">
                <p:cTn id="39"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5770536" y="1533020"/>
            <a:ext cx="5123816" cy="2422223"/>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Nêu quy tắc tính chu vi hình tròn</a:t>
              </a:r>
              <a:endParaRPr kumimoji="0" lang="vi-VN" sz="44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113923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8" presetID="1" presetClass="mediacall" presetSubtype="0" fill="hold" nodeType="withEffect">
                                  <p:stCondLst>
                                    <p:cond delay="0"/>
                                  </p:stCondLst>
                                  <p:childTnLst>
                                    <p:cmd type="call" cmd="playFrom(0.0)">
                                      <p:cBhvr>
                                        <p:cTn id="9"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21"/>
                                        </p:tgtEl>
                                        <p:attrNameLst>
                                          <p:attrName>r</p:attrName>
                                        </p:attrNameLst>
                                      </p:cBhvr>
                                    </p:animRot>
                                  </p:childTnLst>
                                </p:cTn>
                              </p:par>
                              <p:par>
                                <p:cTn id="15" presetID="1" presetClass="mediacall" presetSubtype="0" fill="hold" nodeType="withEffect">
                                  <p:stCondLst>
                                    <p:cond delay="0"/>
                                  </p:stCondLst>
                                  <p:childTnLst>
                                    <p:cmd type="call" cmd="playFrom(0.0)">
                                      <p:cBhvr>
                                        <p:cTn id="16" dur="10000" fill="hold"/>
                                        <p:tgtEl>
                                          <p:spTgt spid="41"/>
                                        </p:tgtEl>
                                      </p:cBhvr>
                                    </p:cmd>
                                  </p:childTnLst>
                                </p:cTn>
                              </p:par>
                            </p:childTnLst>
                          </p:cTn>
                        </p:par>
                        <p:par>
                          <p:cTn id="17" fill="hold">
                            <p:stCondLst>
                              <p:cond delay="10000"/>
                            </p:stCondLst>
                            <p:childTnLst>
                              <p:par>
                                <p:cTn id="18" presetID="53" presetClass="entr" presetSubtype="1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32" presetClass="emph" presetSubtype="0"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par>
                                <p:cTn id="35" presetID="1" presetClass="mediacall" presetSubtype="0" fill="hold" nodeType="withEffect">
                                  <p:stCondLst>
                                    <p:cond delay="0"/>
                                  </p:stCondLst>
                                  <p:childTnLst>
                                    <p:cmd type="call" cmd="playFrom(0.0)">
                                      <p:cBhvr>
                                        <p:cTn id="36" dur="2034" fill="hold"/>
                                        <p:tgtEl>
                                          <p:spTgt spid="31"/>
                                        </p:tgtEl>
                                      </p:cBhvr>
                                    </p:cmd>
                                  </p:childTnLst>
                                </p:cTn>
                              </p:par>
                            </p:childTnLst>
                          </p:cTn>
                        </p:par>
                      </p:childTnLst>
                    </p:cTn>
                  </p:par>
                </p:childTnLst>
              </p:cTn>
              <p:nextCondLst>
                <p:cond evt="onClick" delay="0">
                  <p:tgtEl>
                    <p:spTgt spid="24"/>
                  </p:tgtEl>
                </p:cond>
              </p:nextCondLst>
            </p:seq>
            <p:audio>
              <p:cMediaNode vol="80000">
                <p:cTn id="37" fill="hold" display="0">
                  <p:stCondLst>
                    <p:cond delay="indefinite"/>
                  </p:stCondLst>
                  <p:endCondLst>
                    <p:cond evt="onStopAudio" delay="0">
                      <p:tgtEl>
                        <p:sldTgt/>
                      </p:tgtEl>
                    </p:cond>
                  </p:endCondLst>
                </p:cTn>
                <p:tgtEl>
                  <p:spTgt spid="31"/>
                </p:tgtEl>
              </p:cMediaNode>
            </p:audio>
            <p:audio>
              <p:cMediaNode vol="80000">
                <p:cTn id="38" fill="hold" display="0">
                  <p:stCondLst>
                    <p:cond delay="indefinite"/>
                  </p:stCondLst>
                  <p:endCondLst>
                    <p:cond evt="onStopAudio" delay="0">
                      <p:tgtEl>
                        <p:sldTgt/>
                      </p:tgtEl>
                    </p:cond>
                  </p:endCondLst>
                </p:cTn>
                <p:tgtEl>
                  <p:spTgt spid="40"/>
                </p:tgtEl>
              </p:cMediaNode>
            </p:audio>
            <p:audio>
              <p:cMediaNode vol="80000">
                <p:cTn id="39" fill="hold" display="0">
                  <p:stCondLst>
                    <p:cond delay="indefinite"/>
                  </p:stCondLst>
                  <p:endCondLst>
                    <p:cond evt="onStopAudio" delay="0">
                      <p:tgtEl>
                        <p:sldTgt/>
                      </p:tgtEl>
                    </p:cond>
                  </p:endCondLst>
                </p:cTn>
                <p:tgtEl>
                  <p:spTgt spid="4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gaimana Caranya Menonton “Inside Out” kemudian Berbicara tentang Emosi  pada Anak-Anak - Lamrimnesia">
            <a:extLst>
              <a:ext uri="{FF2B5EF4-FFF2-40B4-BE49-F238E27FC236}">
                <a16:creationId xmlns:a16="http://schemas.microsoft.com/office/drawing/2014/main" xmlns="" id="{477DABD6-49E9-896C-2AC3-C7078F2B95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38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CB7A99E6-7216-B3E2-AC79-91101E0F5701}"/>
              </a:ext>
            </a:extLst>
          </p:cNvPr>
          <p:cNvGrpSpPr/>
          <p:nvPr/>
        </p:nvGrpSpPr>
        <p:grpSpPr>
          <a:xfrm>
            <a:off x="4380088" y="3814775"/>
            <a:ext cx="8940801" cy="1446550"/>
            <a:chOff x="-1302637" y="7782318"/>
            <a:chExt cx="19899670" cy="2089031"/>
          </a:xfrm>
        </p:grpSpPr>
        <p:sp>
          <p:nvSpPr>
            <p:cNvPr id="6" name="TextBox 5">
              <a:extLst>
                <a:ext uri="{FF2B5EF4-FFF2-40B4-BE49-F238E27FC236}">
                  <a16:creationId xmlns:a16="http://schemas.microsoft.com/office/drawing/2014/main" xmlns="" id="{ABBC77EA-FF78-F0D3-79CB-57FDB836589A}"/>
                </a:ext>
              </a:extLst>
            </p:cNvPr>
            <p:cNvSpPr txBox="1"/>
            <p:nvPr/>
          </p:nvSpPr>
          <p:spPr>
            <a:xfrm>
              <a:off x="-1302637" y="7782318"/>
              <a:ext cx="19899670" cy="2089031"/>
            </a:xfrm>
            <a:prstGeom prst="rect">
              <a:avLst/>
            </a:prstGeom>
            <a:noFill/>
          </p:spPr>
          <p:txBody>
            <a:bodyPr wrap="square" rtlCol="0">
              <a:spAutoFit/>
            </a:bodyPr>
            <a:lstStyle/>
            <a:p>
              <a:pPr algn="ct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Thực hành, luyện tập</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7" name="TextBox 6">
              <a:extLst>
                <a:ext uri="{FF2B5EF4-FFF2-40B4-BE49-F238E27FC236}">
                  <a16:creationId xmlns:a16="http://schemas.microsoft.com/office/drawing/2014/main" xmlns="" id="{ABBE4A5C-DE4D-3FAC-F36B-1B87D0755F4E}"/>
                </a:ext>
              </a:extLst>
            </p:cNvPr>
            <p:cNvSpPr txBox="1"/>
            <p:nvPr/>
          </p:nvSpPr>
          <p:spPr>
            <a:xfrm>
              <a:off x="-1302637" y="7782318"/>
              <a:ext cx="19899669" cy="2089031"/>
            </a:xfrm>
            <a:prstGeom prst="rect">
              <a:avLst/>
            </a:prstGeom>
            <a:noFill/>
          </p:spPr>
          <p:txBody>
            <a:bodyPr wrap="square" rtlCol="0">
              <a:spAutoFit/>
            </a:bodyPr>
            <a:lstStyle/>
            <a:p>
              <a:pPr algn="ct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T</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8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ự</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c</a:t>
              </a:r>
              <a:r>
                <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à</a:t>
              </a: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8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a:t>
              </a:r>
              <a:r>
                <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l</a:t>
              </a: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u</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y</a:t>
              </a: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ệ</a:t>
              </a:r>
              <a:r>
                <a:rPr lang="en-US" sz="8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t</a:t>
              </a: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ậ</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p</a:t>
              </a:r>
              <a:endPar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111145334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r>
                <a:rPr lang="en-US" sz="4800">
                  <a:solidFill>
                    <a:schemeClr val="bg1"/>
                  </a:solidFill>
                  <a:latin typeface="LNTH-Hoa Nho LNTH" pitchFamily="2" charset="0"/>
                </a:rPr>
                <a:t>1</a:t>
              </a:r>
              <a:endParaRPr lang="vi-VN" sz="4800" dirty="0">
                <a:solidFill>
                  <a:schemeClr val="bg1"/>
                </a:solidFill>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772068" y="1191683"/>
            <a:ext cx="10389839" cy="5016758"/>
          </a:xfrm>
          <a:prstGeom prst="rect">
            <a:avLst/>
          </a:prstGeom>
          <a:noFill/>
        </p:spPr>
        <p:txBody>
          <a:bodyPr wrap="square" rtlCol="0">
            <a:spAutoFit/>
          </a:bodyPr>
          <a:lstStyle/>
          <a:p>
            <a:r>
              <a:rPr lang="en-US" sz="3200">
                <a:solidFill>
                  <a:srgbClr val="000000"/>
                </a:solidFill>
                <a:latin typeface="Arial" panose="020B0604020202020204" pitchFamily="34" charset="0"/>
                <a:cs typeface="Arial" panose="020B0604020202020204" pitchFamily="34" charset="0"/>
              </a:rPr>
              <a:t>Quan sát hình bên.</a:t>
            </a:r>
          </a:p>
          <a:p>
            <a:r>
              <a:rPr lang="en-US" sz="3200">
                <a:solidFill>
                  <a:srgbClr val="FF0000"/>
                </a:solidFill>
                <a:latin typeface="Arial" panose="020B0604020202020204" pitchFamily="34" charset="0"/>
                <a:cs typeface="Arial" panose="020B0604020202020204" pitchFamily="34" charset="0"/>
              </a:rPr>
              <a:t>a) </a:t>
            </a:r>
            <a:r>
              <a:rPr lang="en-US" sz="3200">
                <a:solidFill>
                  <a:srgbClr val="000000"/>
                </a:solidFill>
                <a:latin typeface="Arial" panose="020B0604020202020204" pitchFamily="34" charset="0"/>
                <a:cs typeface="Arial" panose="020B0604020202020204" pitchFamily="34" charset="0"/>
              </a:rPr>
              <a:t>Chọn từ </a:t>
            </a:r>
            <a:r>
              <a:rPr lang="en-US" sz="3200" i="1">
                <a:solidFill>
                  <a:srgbClr val="000000"/>
                </a:solidFill>
                <a:latin typeface="Arial" panose="020B0604020202020204" pitchFamily="34" charset="0"/>
                <a:cs typeface="Arial" panose="020B0604020202020204" pitchFamily="34" charset="0"/>
              </a:rPr>
              <a:t>vuông, nhọn </a:t>
            </a:r>
            <a:r>
              <a:rPr lang="en-US" sz="3200">
                <a:solidFill>
                  <a:srgbClr val="000000"/>
                </a:solidFill>
                <a:latin typeface="Arial" panose="020B0604020202020204" pitchFamily="34" charset="0"/>
                <a:cs typeface="Arial" panose="020B0604020202020204" pitchFamily="34" charset="0"/>
              </a:rPr>
              <a:t>hay </a:t>
            </a:r>
            <a:r>
              <a:rPr lang="en-US" sz="3200" i="1">
                <a:solidFill>
                  <a:srgbClr val="000000"/>
                </a:solidFill>
                <a:latin typeface="Arial" panose="020B0604020202020204" pitchFamily="34" charset="0"/>
                <a:cs typeface="Arial" panose="020B0604020202020204" pitchFamily="34" charset="0"/>
              </a:rPr>
              <a:t>tù</a:t>
            </a:r>
          </a:p>
          <a:p>
            <a:r>
              <a:rPr lang="en-US" sz="3200">
                <a:solidFill>
                  <a:srgbClr val="000000"/>
                </a:solidFill>
                <a:latin typeface="Arial" panose="020B0604020202020204" pitchFamily="34" charset="0"/>
                <a:cs typeface="Arial" panose="020B0604020202020204" pitchFamily="34" charset="0"/>
              </a:rPr>
              <a:t>để thay vào </a:t>
            </a:r>
            <a:r>
              <a:rPr lang="en-US" sz="3200">
                <a:solidFill>
                  <a:srgbClr val="2680FF"/>
                </a:solidFill>
                <a:latin typeface="Arial" panose="020B0604020202020204" pitchFamily="34" charset="0"/>
                <a:cs typeface="Arial" panose="020B0604020202020204" pitchFamily="34" charset="0"/>
              </a:rPr>
              <a:t>.?. </a:t>
            </a:r>
            <a:r>
              <a:rPr lang="en-US" sz="3200">
                <a:solidFill>
                  <a:srgbClr val="000000"/>
                </a:solidFill>
                <a:latin typeface="Arial" panose="020B0604020202020204" pitchFamily="34" charset="0"/>
                <a:cs typeface="Arial" panose="020B0604020202020204" pitchFamily="34" charset="0"/>
              </a:rPr>
              <a:t>cho thích hợp.</a:t>
            </a:r>
          </a:p>
          <a:p>
            <a:r>
              <a:rPr lang="pl-PL" sz="3200">
                <a:solidFill>
                  <a:srgbClr val="000000"/>
                </a:solidFill>
                <a:latin typeface="Arial" panose="020B0604020202020204" pitchFamily="34" charset="0"/>
                <a:cs typeface="Arial" panose="020B0604020202020204" pitchFamily="34" charset="0"/>
              </a:rPr>
              <a:t>– Tam giác ABC là tam giác </a:t>
            </a:r>
            <a:r>
              <a:rPr lang="pl-PL" sz="3200">
                <a:solidFill>
                  <a:srgbClr val="2680FF"/>
                </a:solidFill>
                <a:latin typeface="Arial" panose="020B0604020202020204" pitchFamily="34" charset="0"/>
                <a:cs typeface="Arial" panose="020B0604020202020204" pitchFamily="34" charset="0"/>
              </a:rPr>
              <a:t>.?.</a:t>
            </a:r>
          </a:p>
          <a:p>
            <a:r>
              <a:rPr lang="pl-PL" sz="3200">
                <a:solidFill>
                  <a:srgbClr val="000000"/>
                </a:solidFill>
                <a:latin typeface="Arial" panose="020B0604020202020204" pitchFamily="34" charset="0"/>
                <a:cs typeface="Arial" panose="020B0604020202020204" pitchFamily="34" charset="0"/>
              </a:rPr>
              <a:t>– Tam giác ABH là tam giác </a:t>
            </a:r>
            <a:r>
              <a:rPr lang="pl-PL" sz="3200">
                <a:solidFill>
                  <a:srgbClr val="2680FF"/>
                </a:solidFill>
                <a:latin typeface="Arial" panose="020B0604020202020204" pitchFamily="34" charset="0"/>
                <a:cs typeface="Arial" panose="020B0604020202020204" pitchFamily="34" charset="0"/>
              </a:rPr>
              <a:t>.?.</a:t>
            </a:r>
          </a:p>
          <a:p>
            <a:r>
              <a:rPr lang="pl-PL" sz="3200">
                <a:solidFill>
                  <a:srgbClr val="000000"/>
                </a:solidFill>
                <a:latin typeface="Arial" panose="020B0604020202020204" pitchFamily="34" charset="0"/>
                <a:cs typeface="Arial" panose="020B0604020202020204" pitchFamily="34" charset="0"/>
              </a:rPr>
              <a:t>– Tam giác ADC là tam giác </a:t>
            </a:r>
            <a:r>
              <a:rPr lang="pl-PL" sz="3200">
                <a:solidFill>
                  <a:srgbClr val="2680FF"/>
                </a:solidFill>
                <a:latin typeface="Arial" panose="020B0604020202020204" pitchFamily="34" charset="0"/>
                <a:cs typeface="Arial" panose="020B0604020202020204" pitchFamily="34" charset="0"/>
              </a:rPr>
              <a:t>.?.</a:t>
            </a:r>
          </a:p>
          <a:p>
            <a:r>
              <a:rPr lang="en-US" sz="3200">
                <a:solidFill>
                  <a:srgbClr val="FF0000"/>
                </a:solidFill>
                <a:latin typeface="Arial" panose="020B0604020202020204" pitchFamily="34" charset="0"/>
                <a:cs typeface="Arial" panose="020B0604020202020204" pitchFamily="34" charset="0"/>
              </a:rPr>
              <a:t>b) </a:t>
            </a:r>
            <a:r>
              <a:rPr lang="en-US" sz="3200" i="1">
                <a:solidFill>
                  <a:srgbClr val="000000"/>
                </a:solidFill>
                <a:latin typeface="Arial" panose="020B0604020202020204" pitchFamily="34" charset="0"/>
                <a:cs typeface="Arial" panose="020B0604020202020204" pitchFamily="34" charset="0"/>
              </a:rPr>
              <a:t>Bằng nhau</a:t>
            </a:r>
            <a:r>
              <a:rPr lang="en-US" sz="3200">
                <a:solidFill>
                  <a:srgbClr val="000000"/>
                </a:solidFill>
                <a:latin typeface="Arial" panose="020B0604020202020204" pitchFamily="34" charset="0"/>
                <a:cs typeface="Arial" panose="020B0604020202020204" pitchFamily="34" charset="0"/>
              </a:rPr>
              <a:t> hay </a:t>
            </a:r>
            <a:r>
              <a:rPr lang="en-US" sz="3200" i="1">
                <a:solidFill>
                  <a:srgbClr val="000000"/>
                </a:solidFill>
                <a:latin typeface="Arial" panose="020B0604020202020204" pitchFamily="34" charset="0"/>
                <a:cs typeface="Arial" panose="020B0604020202020204" pitchFamily="34" charset="0"/>
              </a:rPr>
              <a:t>không bằng nhau</a:t>
            </a:r>
            <a:r>
              <a:rPr lang="en-US" sz="3200">
                <a:solidFill>
                  <a:srgbClr val="000000"/>
                </a:solidFill>
                <a:latin typeface="Arial" panose="020B0604020202020204" pitchFamily="34" charset="0"/>
                <a:cs typeface="Arial" panose="020B0604020202020204" pitchFamily="34" charset="0"/>
              </a:rPr>
              <a:t>?</a:t>
            </a:r>
          </a:p>
          <a:p>
            <a:r>
              <a:rPr lang="en-US" sz="3200">
                <a:solidFill>
                  <a:srgbClr val="000000"/>
                </a:solidFill>
                <a:latin typeface="Arial" panose="020B0604020202020204" pitchFamily="34" charset="0"/>
                <a:cs typeface="Arial" panose="020B0604020202020204" pitchFamily="34" charset="0"/>
              </a:rPr>
              <a:t>Các tam giác ABH, AHD, ADC có diện tích </a:t>
            </a:r>
            <a:r>
              <a:rPr lang="en-US" sz="3200">
                <a:solidFill>
                  <a:srgbClr val="2680FF"/>
                </a:solidFill>
                <a:latin typeface="Arial" panose="020B0604020202020204" pitchFamily="34" charset="0"/>
                <a:cs typeface="Arial" panose="020B0604020202020204" pitchFamily="34" charset="0"/>
              </a:rPr>
              <a:t>.?.</a:t>
            </a:r>
          </a:p>
          <a:p>
            <a:r>
              <a:rPr lang="en-US" sz="3200">
                <a:solidFill>
                  <a:srgbClr val="FF0000"/>
                </a:solidFill>
                <a:latin typeface="Arial" panose="020B0604020202020204" pitchFamily="34" charset="0"/>
                <a:cs typeface="Arial" panose="020B0604020202020204" pitchFamily="34" charset="0"/>
              </a:rPr>
              <a:t>c) </a:t>
            </a:r>
            <a:r>
              <a:rPr lang="en-US" sz="3200">
                <a:solidFill>
                  <a:srgbClr val="000000"/>
                </a:solidFill>
                <a:latin typeface="Arial" panose="020B0604020202020204" pitchFamily="34" charset="0"/>
                <a:cs typeface="Arial" panose="020B0604020202020204" pitchFamily="34" charset="0"/>
              </a:rPr>
              <a:t>Biết BC = 4,5 cm; AH = 3 cm. Tính diện tích tam giác ABC.</a:t>
            </a:r>
            <a:endParaRPr lang="vi-VN" sz="80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318" y="940027"/>
            <a:ext cx="3796482" cy="3040835"/>
          </a:xfrm>
          <a:prstGeom prst="rect">
            <a:avLst/>
          </a:prstGeom>
        </p:spPr>
      </p:pic>
    </p:spTree>
    <p:extLst>
      <p:ext uri="{BB962C8B-B14F-4D97-AF65-F5344CB8AC3E}">
        <p14:creationId xmlns:p14="http://schemas.microsoft.com/office/powerpoint/2010/main" val="1292816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LNTH-Hoa Nho LNTH" pitchFamily="2" charset="0"/>
                  <a:ea typeface="+mn-ea"/>
                  <a:cs typeface="+mn-cs"/>
                </a:rPr>
                <a:t>1</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772068" y="1191683"/>
            <a:ext cx="1038983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Quan sát hình bên.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Chọn từ vuông, nhọn hay tù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để thay vào </a:t>
            </a:r>
            <a:r>
              <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thích hợp.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giác ABC là tam giác </a:t>
            </a:r>
            <a:r>
              <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giác ABH là tam giác </a:t>
            </a:r>
            <a:r>
              <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Tam giác ADC là tam giác </a:t>
            </a:r>
            <a:r>
              <a:rPr kumimoji="0" lang="pl-PL"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890" y="1908582"/>
            <a:ext cx="3796482" cy="3040835"/>
          </a:xfrm>
          <a:prstGeom prst="rect">
            <a:avLst/>
          </a:prstGeom>
        </p:spPr>
      </p:pic>
      <p:sp>
        <p:nvSpPr>
          <p:cNvPr id="2" name="TextBox 1">
            <a:extLst>
              <a:ext uri="{FF2B5EF4-FFF2-40B4-BE49-F238E27FC236}">
                <a16:creationId xmlns:a16="http://schemas.microsoft.com/office/drawing/2014/main" xmlns="" id="{BD5E6ECE-F9AC-87E7-5E54-E548BE6E5003}"/>
              </a:ext>
            </a:extLst>
          </p:cNvPr>
          <p:cNvSpPr txBox="1"/>
          <p:nvPr/>
        </p:nvSpPr>
        <p:spPr>
          <a:xfrm>
            <a:off x="5966987" y="3136611"/>
            <a:ext cx="1121147"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nhọn</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xmlns="" id="{8EDA1D69-E4A6-B096-6668-A6738BD98EF5}"/>
              </a:ext>
            </a:extLst>
          </p:cNvPr>
          <p:cNvSpPr txBox="1"/>
          <p:nvPr/>
        </p:nvSpPr>
        <p:spPr>
          <a:xfrm>
            <a:off x="5859573" y="4133916"/>
            <a:ext cx="1398439"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vuông</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C6AFB718-CB16-84B1-4085-0274498412D4}"/>
              </a:ext>
            </a:extLst>
          </p:cNvPr>
          <p:cNvSpPr txBox="1"/>
          <p:nvPr/>
        </p:nvSpPr>
        <p:spPr>
          <a:xfrm>
            <a:off x="5966987" y="5081539"/>
            <a:ext cx="1398439"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tù</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35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LNTH-Hoa Nho LNTH" pitchFamily="2" charset="0"/>
                  <a:ea typeface="+mn-ea"/>
                  <a:cs typeface="+mn-cs"/>
                </a:rPr>
                <a:t>1</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1567941" y="590935"/>
            <a:ext cx="103898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Quan sát hình bên.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 </a:t>
            </a:r>
            <a:r>
              <a:rPr kumimoji="0" 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Bằng nhau </a:t>
            </a:r>
            <a:r>
              <a:rPr kumimoji="0" lang="en-US" sz="3200" b="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hay</a:t>
            </a:r>
            <a:r>
              <a:rPr kumimoji="0" 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không bằng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Các tam giác ABH, AHD, ADC có diện tích </a:t>
            </a:r>
            <a:r>
              <a:rPr kumimoji="0" lang="en-US" sz="32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rPr>
              <a:t>.?.</a:t>
            </a: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1187" y="2751530"/>
            <a:ext cx="4389145" cy="3515535"/>
          </a:xfrm>
          <a:prstGeom prst="rect">
            <a:avLst/>
          </a:prstGeom>
        </p:spPr>
      </p:pic>
      <p:sp>
        <p:nvSpPr>
          <p:cNvPr id="12" name="TextBox 11">
            <a:extLst>
              <a:ext uri="{FF2B5EF4-FFF2-40B4-BE49-F238E27FC236}">
                <a16:creationId xmlns:a16="http://schemas.microsoft.com/office/drawing/2014/main" xmlns="" id="{97CC5E81-9141-808E-C199-50F2E450BE4E}"/>
              </a:ext>
            </a:extLst>
          </p:cNvPr>
          <p:cNvSpPr txBox="1"/>
          <p:nvPr/>
        </p:nvSpPr>
        <p:spPr>
          <a:xfrm>
            <a:off x="9402374" y="1575820"/>
            <a:ext cx="2286482" cy="58477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bằng</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nhau</a:t>
            </a:r>
            <a:endParaRPr kumimoji="0" lang="pl-PL"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6101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670469" y="360686"/>
            <a:ext cx="917670" cy="830997"/>
            <a:chOff x="872450" y="636489"/>
            <a:chExt cx="588993" cy="533364"/>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37660" y="636489"/>
              <a:ext cx="523783" cy="533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LNTH-Hoa Nho LNTH" pitchFamily="2" charset="0"/>
                  <a:ea typeface="+mn-ea"/>
                  <a:cs typeface="+mn-cs"/>
                </a:rPr>
                <a:t>1</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1567941" y="590935"/>
            <a:ext cx="103898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Quan sát hình bên.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Biết BC = 4,5 cm; AH = 3 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Tính diện tích tam giác ABC.</a:t>
            </a:r>
            <a:endParaRPr kumimoji="0" lang="vi-VN"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1196B13F-1B7F-7CF4-B462-3060B5B5E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037" y="2437422"/>
            <a:ext cx="4389145" cy="351553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97CC5E81-9141-808E-C199-50F2E450BE4E}"/>
                  </a:ext>
                </a:extLst>
              </p:cNvPr>
              <p:cNvSpPr txBox="1"/>
              <p:nvPr/>
            </p:nvSpPr>
            <p:spPr>
              <a:xfrm>
                <a:off x="6762860" y="2431189"/>
                <a:ext cx="4389145" cy="1411156"/>
              </a:xfrm>
              <a:prstGeom prst="rect">
                <a:avLst/>
              </a:prstGeom>
              <a:solidFill>
                <a:schemeClr val="bg1"/>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6000" b="0" i="1" u="none" strike="noStrike" kern="1200" cap="none" spc="0" normalizeH="0" baseline="0" noProof="0" smtClean="0">
                            <a:ln>
                              <a:noFill/>
                            </a:ln>
                            <a:solidFill>
                              <a:srgbClr val="FF0000"/>
                            </a:solidFill>
                            <a:effectLst/>
                            <a:uLnTx/>
                            <a:uFillTx/>
                            <a:latin typeface="Cambria Math"/>
                            <a:ea typeface="+mn-ea"/>
                            <a:cs typeface="Arial" panose="020B0604020202020204" pitchFamily="34" charset="0"/>
                          </a:rPr>
                        </m:ctrlPr>
                      </m:fPr>
                      <m:num>
                        <m: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4,5 </m:t>
                        </m:r>
                        <m:r>
                          <m:rPr>
                            <m:sty m:val="p"/>
                          </m:rPr>
                          <a:rPr kumimoji="0" lang="en-US" sz="6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x</m:t>
                        </m:r>
                        <m: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 3</m:t>
                        </m:r>
                      </m:num>
                      <m:den>
                        <m: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2</m:t>
                        </m:r>
                      </m:den>
                    </m:f>
                  </m:oMath>
                </a14:m>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6,75 </a:t>
                </a:r>
                <a:endParaRPr kumimoji="0" lang="pl-PL" sz="4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Box 11">
                <a:extLst>
                  <a:ext uri="{FF2B5EF4-FFF2-40B4-BE49-F238E27FC236}">
                    <a16:creationId xmlns:a16="http://schemas.microsoft.com/office/drawing/2014/main" id="{97CC5E81-9141-808E-C199-50F2E450BE4E}"/>
                  </a:ext>
                </a:extLst>
              </p:cNvPr>
              <p:cNvSpPr txBox="1">
                <a:spLocks noRot="1" noChangeAspect="1" noMove="1" noResize="1" noEditPoints="1" noAdjustHandles="1" noChangeArrowheads="1" noChangeShapeType="1" noTextEdit="1"/>
              </p:cNvSpPr>
              <p:nvPr/>
            </p:nvSpPr>
            <p:spPr>
              <a:xfrm>
                <a:off x="6762860" y="2431189"/>
                <a:ext cx="4389145" cy="1411156"/>
              </a:xfrm>
              <a:prstGeom prst="rect">
                <a:avLst/>
              </a:prstGeom>
              <a:blipFill>
                <a:blip r:embed="rId6"/>
                <a:stretch>
                  <a:fillRect t="-429" r="-416" b="-12876"/>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9CB1D238-3A4F-AFF4-74F7-6CCC2B91388F}"/>
                  </a:ext>
                </a:extLst>
              </p:cNvPr>
              <p:cNvSpPr txBox="1"/>
              <p:nvPr/>
            </p:nvSpPr>
            <p:spPr>
              <a:xfrm>
                <a:off x="6762859" y="4076967"/>
                <a:ext cx="4389145" cy="1323439"/>
              </a:xfrm>
              <a:prstGeom prst="rect">
                <a:avLst/>
              </a:prstGeom>
              <a:solidFill>
                <a:schemeClr val="bg1"/>
              </a:solidFill>
              <a:ln>
                <a:solidFill>
                  <a:schemeClr val="bg1"/>
                </a:solidFill>
              </a:ln>
            </p:spPr>
            <p:txBody>
              <a:bodyPr wrap="square" rtlCol="0">
                <a:spAutoFit/>
              </a:bodyPr>
              <a:lstStyle/>
              <a:p>
                <a:pPr lvl="0" algn="ctr"/>
                <a:r>
                  <a:rPr lang="en-US" sz="4000">
                    <a:solidFill>
                      <a:srgbClr val="0070C0"/>
                    </a:solidFill>
                    <a:latin typeface="Arial" panose="020B0604020202020204" pitchFamily="34" charset="0"/>
                    <a:cs typeface="Arial" panose="020B0604020202020204" pitchFamily="34" charset="0"/>
                  </a:rPr>
                  <a:t>Diện tích tam giác ABC là 6,75 </a:t>
                </a:r>
                <a14:m>
                  <m:oMath xmlns:m="http://schemas.openxmlformats.org/officeDocument/2006/math">
                    <m:sSup>
                      <m:sSupPr>
                        <m:ctrlPr>
                          <a:rPr lang="en-US" sz="4000" i="1" smtClean="0">
                            <a:solidFill>
                              <a:srgbClr val="0070C0"/>
                            </a:solidFill>
                            <a:latin typeface="Cambria Math"/>
                            <a:cs typeface="Arial" panose="020B0604020202020204" pitchFamily="34" charset="0"/>
                          </a:rPr>
                        </m:ctrlPr>
                      </m:sSupPr>
                      <m:e>
                        <m:r>
                          <a:rPr lang="en-US" sz="4000" b="0" i="1" smtClean="0">
                            <a:solidFill>
                              <a:srgbClr val="0070C0"/>
                            </a:solidFill>
                            <a:latin typeface="Cambria Math" panose="02040503050406030204" pitchFamily="18" charset="0"/>
                            <a:cs typeface="Arial" panose="020B0604020202020204" pitchFamily="34" charset="0"/>
                          </a:rPr>
                          <m:t>𝑐𝑚</m:t>
                        </m:r>
                      </m:e>
                      <m:sup>
                        <m:r>
                          <a:rPr lang="en-US" sz="4000" b="0" i="1" smtClean="0">
                            <a:solidFill>
                              <a:srgbClr val="0070C0"/>
                            </a:solidFill>
                            <a:latin typeface="Cambria Math" panose="02040503050406030204" pitchFamily="18" charset="0"/>
                            <a:cs typeface="Arial" panose="020B0604020202020204" pitchFamily="34" charset="0"/>
                          </a:rPr>
                          <m:t>2</m:t>
                        </m:r>
                      </m:sup>
                    </m:sSup>
                  </m:oMath>
                </a14:m>
                <a:r>
                  <a:rPr lang="en-US" sz="4000">
                    <a:solidFill>
                      <a:srgbClr val="0070C0"/>
                    </a:solidFill>
                    <a:latin typeface="Arial" panose="020B0604020202020204" pitchFamily="34" charset="0"/>
                    <a:cs typeface="Arial" panose="020B0604020202020204" pitchFamily="34" charset="0"/>
                  </a:rPr>
                  <a:t>.</a:t>
                </a:r>
                <a:endParaRPr kumimoji="0" lang="pl-PL" sz="40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9CB1D238-3A4F-AFF4-74F7-6CCC2B91388F}"/>
                  </a:ext>
                </a:extLst>
              </p:cNvPr>
              <p:cNvSpPr txBox="1">
                <a:spLocks noRot="1" noChangeAspect="1" noMove="1" noResize="1" noEditPoints="1" noAdjustHandles="1" noChangeArrowheads="1" noChangeShapeType="1" noTextEdit="1"/>
              </p:cNvSpPr>
              <p:nvPr/>
            </p:nvSpPr>
            <p:spPr>
              <a:xfrm>
                <a:off x="6762859" y="4076967"/>
                <a:ext cx="4389145" cy="1323439"/>
              </a:xfrm>
              <a:prstGeom prst="rect">
                <a:avLst/>
              </a:prstGeom>
              <a:blipFill>
                <a:blip r:embed="rId7"/>
                <a:stretch>
                  <a:fillRect l="-3047" t="-7763" r="-6510" b="-18265"/>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1337794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741625" y="1147453"/>
            <a:ext cx="786791" cy="722022"/>
            <a:chOff x="872450" y="628363"/>
            <a:chExt cx="566375" cy="519752"/>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493855"/>
            </a:xfrm>
            <a:prstGeom prst="rect">
              <a:avLst/>
            </a:prstGeom>
            <a:noFill/>
          </p:spPr>
          <p:txBody>
            <a:bodyPr wrap="square" rtlCol="0">
              <a:spAutoFit/>
            </a:bodyPr>
            <a:lstStyle/>
            <a:p>
              <a:r>
                <a:rPr lang="en-US" sz="4400">
                  <a:solidFill>
                    <a:schemeClr val="bg1"/>
                  </a:solidFill>
                  <a:latin typeface="LNTH-Hoa Nho LNTH" pitchFamily="2" charset="0"/>
                </a:rPr>
                <a:t>2</a:t>
              </a:r>
              <a:endParaRPr lang="vi-VN" sz="4400" dirty="0">
                <a:solidFill>
                  <a:schemeClr val="bg1"/>
                </a:solidFill>
              </a:endParaRPr>
            </a:p>
          </p:txBody>
        </p:sp>
      </p:grpSp>
      <p:sp>
        <p:nvSpPr>
          <p:cNvPr id="10" name="TextBox 9">
            <a:extLst>
              <a:ext uri="{FF2B5EF4-FFF2-40B4-BE49-F238E27FC236}">
                <a16:creationId xmlns:a16="http://schemas.microsoft.com/office/drawing/2014/main" xmlns="" id="{2D674240-4C92-81D9-B7D8-248E49326A80}"/>
              </a:ext>
            </a:extLst>
          </p:cNvPr>
          <p:cNvSpPr txBox="1"/>
          <p:nvPr/>
        </p:nvSpPr>
        <p:spPr>
          <a:xfrm>
            <a:off x="1467271" y="1303618"/>
            <a:ext cx="10043576" cy="1938992"/>
          </a:xfrm>
          <a:prstGeom prst="rect">
            <a:avLst/>
          </a:prstGeom>
          <a:noFill/>
        </p:spPr>
        <p:txBody>
          <a:bodyPr wrap="square" rtlCol="0">
            <a:spAutoFit/>
          </a:bodyPr>
          <a:lstStyle/>
          <a:p>
            <a:pPr algn="just"/>
            <a:r>
              <a:rPr lang="vi-VN" sz="4000"/>
              <a:t>Ở hình bên, tam giác STV được ghép bởi</a:t>
            </a:r>
          </a:p>
          <a:p>
            <a:pPr algn="just"/>
            <a:r>
              <a:rPr lang="vi-VN" sz="4000"/>
              <a:t>bốn hình tam giác đều. Tam giác STV có là</a:t>
            </a:r>
          </a:p>
          <a:p>
            <a:pPr algn="just"/>
            <a:r>
              <a:rPr lang="vi-VN" sz="4000"/>
              <a:t>tam giác đều không?</a:t>
            </a:r>
          </a:p>
        </p:txBody>
      </p:sp>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a:stretch>
              </a:blipFill>
            </p:spPr>
            <p:txBody>
              <a:bodyPr/>
              <a:lstStyle/>
              <a:p>
                <a:endParaRPr lang="vi-VN"/>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5"/>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l="-30349"/>
              </a:stretch>
            </a:blipFill>
          </p:spPr>
          <p:txBody>
            <a:bodyPr/>
            <a:lstStyle/>
            <a:p>
              <a:endParaRPr lang="vi-VN"/>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5"/>
            <a:srcRect l="240" r="76453"/>
            <a:stretch/>
          </p:blipFill>
          <p:spPr>
            <a:xfrm flipH="1">
              <a:off x="6461877" y="368259"/>
              <a:ext cx="1193050" cy="1002356"/>
            </a:xfrm>
            <a:prstGeom prst="rect">
              <a:avLst/>
            </a:prstGeom>
          </p:spPr>
        </p:pic>
      </p:grpSp>
      <p:pic>
        <p:nvPicPr>
          <p:cNvPr id="3" name="Picture 2">
            <a:extLst>
              <a:ext uri="{FF2B5EF4-FFF2-40B4-BE49-F238E27FC236}">
                <a16:creationId xmlns:a16="http://schemas.microsoft.com/office/drawing/2014/main" xmlns="" id="{89992D39-E19B-071D-2231-6EFD57B871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888" y="2721410"/>
            <a:ext cx="3792149" cy="3453686"/>
          </a:xfrm>
          <a:prstGeom prst="rect">
            <a:avLst/>
          </a:prstGeom>
        </p:spPr>
      </p:pic>
    </p:spTree>
    <p:extLst>
      <p:ext uri="{BB962C8B-B14F-4D97-AF65-F5344CB8AC3E}">
        <p14:creationId xmlns:p14="http://schemas.microsoft.com/office/powerpoint/2010/main" val="23094234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xmlns="" id="{3467527B-A4C6-A40A-1521-CE4C681F0E7F}"/>
              </a:ext>
            </a:extLst>
          </p:cNvPr>
          <p:cNvGrpSpPr/>
          <p:nvPr/>
        </p:nvGrpSpPr>
        <p:grpSpPr>
          <a:xfrm>
            <a:off x="741625" y="1147453"/>
            <a:ext cx="786791" cy="722022"/>
            <a:chOff x="872450" y="628363"/>
            <a:chExt cx="566375" cy="519752"/>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493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2D674240-4C92-81D9-B7D8-248E49326A80}"/>
                  </a:ext>
                </a:extLst>
              </p:cNvPr>
              <p:cNvSpPr txBox="1"/>
              <p:nvPr/>
            </p:nvSpPr>
            <p:spPr>
              <a:xfrm>
                <a:off x="1467271" y="1303618"/>
                <a:ext cx="10043576" cy="39342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Các góc đỉnh S, T, V có số đo </a:t>
                </a:r>
                <a14:m>
                  <m:oMath xmlns:m="http://schemas.openxmlformats.org/officeDocument/2006/math">
                    <m:sSup>
                      <m:sSupPr>
                        <m:ctrlPr>
                          <a:rPr kumimoji="0" lang="vi-VN" sz="40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p>
                    </m:sSup>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vì là góc của các tam giác đều.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Bốn tam giác đều có cạnh bằng nhau nên ST = TV = VS (mỗi cạnh gấp 2 lần cạnh của tam giác nhỏ).</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a:solidFill>
                      <a:srgbClr val="FF0000"/>
                    </a:solidFill>
                    <a:latin typeface="Arial" panose="020B0604020202020204" pitchFamily="34" charset="0"/>
                    <a:sym typeface="Wingdings" panose="05000000000000000000" pitchFamily="2" charset="2"/>
                  </a:rPr>
                  <a:t></a:t>
                </a:r>
                <a:r>
                  <a:rPr lang="en-US" sz="4000">
                    <a:solidFill>
                      <a:srgbClr val="FF0000"/>
                    </a:solidFill>
                    <a:latin typeface="Arial" panose="020B0604020202020204" pitchFamily="34" charset="0"/>
                    <a:sym typeface="Wingdings" panose="05000000000000000000" pitchFamily="2" charset="2"/>
                  </a:rPr>
                  <a:t> Tam giác STV là tam giác đều.</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10" name="TextBox 9">
                <a:extLst>
                  <a:ext uri="{FF2B5EF4-FFF2-40B4-BE49-F238E27FC236}">
                    <a16:creationId xmlns:a16="http://schemas.microsoft.com/office/drawing/2014/main" id="{2D674240-4C92-81D9-B7D8-248E49326A80}"/>
                  </a:ext>
                </a:extLst>
              </p:cNvPr>
              <p:cNvSpPr txBox="1">
                <a:spLocks noRot="1" noChangeAspect="1" noMove="1" noResize="1" noEditPoints="1" noAdjustHandles="1" noChangeArrowheads="1" noChangeShapeType="1" noTextEdit="1"/>
              </p:cNvSpPr>
              <p:nvPr/>
            </p:nvSpPr>
            <p:spPr>
              <a:xfrm>
                <a:off x="1467271" y="1303618"/>
                <a:ext cx="10043576" cy="3934282"/>
              </a:xfrm>
              <a:prstGeom prst="rect">
                <a:avLst/>
              </a:prstGeom>
              <a:blipFill>
                <a:blip r:embed="rId4"/>
                <a:stretch>
                  <a:fillRect l="-2186" t="-2791" r="-3582" b="-2016"/>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6"/>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5"/>
              <a:stretch>
                <a:fillRect l="-303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6"/>
            <a:srcRect l="240" r="76453"/>
            <a:stretch/>
          </p:blipFill>
          <p:spPr>
            <a:xfrm flipH="1">
              <a:off x="6461877" y="368259"/>
              <a:ext cx="1193050" cy="1002356"/>
            </a:xfrm>
            <a:prstGeom prst="rect">
              <a:avLst/>
            </a:prstGeom>
          </p:spPr>
        </p:pic>
      </p:grpSp>
      <p:pic>
        <p:nvPicPr>
          <p:cNvPr id="3" name="Picture 2">
            <a:extLst>
              <a:ext uri="{FF2B5EF4-FFF2-40B4-BE49-F238E27FC236}">
                <a16:creationId xmlns:a16="http://schemas.microsoft.com/office/drawing/2014/main" xmlns="" id="{89992D39-E19B-071D-2231-6EFD57B871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6988" y="3684595"/>
            <a:ext cx="2862864" cy="2607343"/>
          </a:xfrm>
          <a:prstGeom prst="rect">
            <a:avLst/>
          </a:prstGeom>
        </p:spPr>
      </p:pic>
    </p:spTree>
    <p:extLst>
      <p:ext uri="{BB962C8B-B14F-4D97-AF65-F5344CB8AC3E}">
        <p14:creationId xmlns:p14="http://schemas.microsoft.com/office/powerpoint/2010/main" val="1404377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xmlns="" id="{3ECEC97E-A631-AFE1-AC6D-790E0626260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CDD84120-EFA5-5145-2470-F4420EDDD050}"/>
              </a:ext>
            </a:extLst>
          </p:cNvPr>
          <p:cNvGrpSpPr/>
          <p:nvPr/>
        </p:nvGrpSpPr>
        <p:grpSpPr>
          <a:xfrm>
            <a:off x="522513" y="83976"/>
            <a:ext cx="11146972" cy="6573829"/>
            <a:chOff x="1326681" y="475217"/>
            <a:chExt cx="9335538" cy="5225048"/>
          </a:xfrm>
        </p:grpSpPr>
        <p:pic>
          <p:nvPicPr>
            <p:cNvPr id="6" name="Picture 5">
              <a:extLst>
                <a:ext uri="{FF2B5EF4-FFF2-40B4-BE49-F238E27FC236}">
                  <a16:creationId xmlns:a16="http://schemas.microsoft.com/office/drawing/2014/main" xmlns="" id="{88507C5C-B8F4-8F8F-3CC7-08C810DC646E}"/>
                </a:ext>
              </a:extLst>
            </p:cNvPr>
            <p:cNvPicPr>
              <a:picLocks noChangeAspect="1"/>
            </p:cNvPicPr>
            <p:nvPr/>
          </p:nvPicPr>
          <p:blipFill>
            <a:blip r:embed="rId6">
              <a:lum/>
            </a:blip>
            <a:stretch>
              <a:fillRect/>
            </a:stretch>
          </p:blipFill>
          <p:spPr>
            <a:xfrm>
              <a:off x="1326681" y="891791"/>
              <a:ext cx="9335538" cy="4808474"/>
            </a:xfrm>
            <a:prstGeom prst="rect">
              <a:avLst/>
            </a:prstGeom>
          </p:spPr>
        </p:pic>
        <p:pic>
          <p:nvPicPr>
            <p:cNvPr id="7" name="Picture 6">
              <a:extLst>
                <a:ext uri="{FF2B5EF4-FFF2-40B4-BE49-F238E27FC236}">
                  <a16:creationId xmlns:a16="http://schemas.microsoft.com/office/drawing/2014/main" xmlns="" id="{A16ED9F4-081B-0990-3991-014CB56E2DEA}"/>
                </a:ext>
              </a:extLst>
            </p:cNvPr>
            <p:cNvPicPr>
              <a:picLocks noChangeAspect="1"/>
            </p:cNvPicPr>
            <p:nvPr/>
          </p:nvPicPr>
          <p:blipFill>
            <a:blip r:embed="rId7"/>
            <a:stretch>
              <a:fillRect/>
            </a:stretch>
          </p:blipFill>
          <p:spPr>
            <a:xfrm>
              <a:off x="3256589" y="475217"/>
              <a:ext cx="5376106" cy="1140893"/>
            </a:xfrm>
            <a:prstGeom prst="rect">
              <a:avLst/>
            </a:prstGeom>
          </p:spPr>
        </p:pic>
      </p:grpSp>
      <p:sp>
        <p:nvSpPr>
          <p:cNvPr id="8" name="TextBox 7">
            <a:extLst>
              <a:ext uri="{FF2B5EF4-FFF2-40B4-BE49-F238E27FC236}">
                <a16:creationId xmlns:a16="http://schemas.microsoft.com/office/drawing/2014/main" xmlns="" id="{0452ED97-FD7B-4CE9-B4F4-6C5044E52511}"/>
              </a:ext>
            </a:extLst>
          </p:cNvPr>
          <p:cNvSpPr txBox="1"/>
          <p:nvPr/>
        </p:nvSpPr>
        <p:spPr>
          <a:xfrm>
            <a:off x="3146502" y="470683"/>
            <a:ext cx="5898995" cy="923330"/>
          </a:xfrm>
          <a:prstGeom prst="rect">
            <a:avLst/>
          </a:prstGeom>
          <a:noFill/>
        </p:spPr>
        <p:txBody>
          <a:bodyPr wrap="square" rtlCol="0">
            <a:spAutoFit/>
          </a:bodyPr>
          <a:lstStyle/>
          <a:p>
            <a:pPr algn="ctr"/>
            <a:r>
              <a:rPr lang="en-US" sz="5400" b="1">
                <a:ln w="19050">
                  <a:solidFill>
                    <a:srgbClr val="009999"/>
                  </a:solidFill>
                  <a:prstDash val="solid"/>
                </a:ln>
                <a:solidFill>
                  <a:srgbClr val="CCFFFF"/>
                </a:solidFill>
                <a:effectLst>
                  <a:outerShdw dist="38100" dir="2700000" algn="tl" rotWithShape="0">
                    <a:srgbClr val="00B0F0"/>
                  </a:outerShdw>
                </a:effectLst>
                <a:latin typeface="UTM Cookies" panose="02040603050506020204" pitchFamily="18" charset="0"/>
              </a:rPr>
              <a:t>YÊU CẦU CẦN ĐẠT</a:t>
            </a:r>
            <a:endParaRPr lang="vi-VN" sz="5400" b="1" dirty="0">
              <a:ln w="19050">
                <a:solidFill>
                  <a:srgbClr val="009999"/>
                </a:solidFill>
                <a:prstDash val="solid"/>
              </a:ln>
              <a:solidFill>
                <a:srgbClr val="CCFFFF"/>
              </a:solidFill>
              <a:effectLst>
                <a:outerShdw dist="38100" dir="2700000" algn="tl" rotWithShape="0">
                  <a:srgbClr val="00B0F0"/>
                </a:outerShdw>
              </a:effectLst>
            </a:endParaRPr>
          </a:p>
        </p:txBody>
      </p:sp>
      <p:grpSp>
        <p:nvGrpSpPr>
          <p:cNvPr id="23" name="Group 22">
            <a:extLst>
              <a:ext uri="{FF2B5EF4-FFF2-40B4-BE49-F238E27FC236}">
                <a16:creationId xmlns:a16="http://schemas.microsoft.com/office/drawing/2014/main" xmlns="" id="{7A64300C-A964-C73A-1B47-D20CDFD2F105}"/>
              </a:ext>
            </a:extLst>
          </p:cNvPr>
          <p:cNvGrpSpPr/>
          <p:nvPr/>
        </p:nvGrpSpPr>
        <p:grpSpPr>
          <a:xfrm>
            <a:off x="1330676" y="2129617"/>
            <a:ext cx="10018263" cy="3539430"/>
            <a:chOff x="1341048" y="1541280"/>
            <a:chExt cx="10018263" cy="3539430"/>
          </a:xfrm>
        </p:grpSpPr>
        <p:sp>
          <p:nvSpPr>
            <p:cNvPr id="14" name="TextBox 13">
              <a:extLst>
                <a:ext uri="{FF2B5EF4-FFF2-40B4-BE49-F238E27FC236}">
                  <a16:creationId xmlns:a16="http://schemas.microsoft.com/office/drawing/2014/main" xmlns="" id="{6FBCD848-9FA4-772A-EFEE-5C5515794D69}"/>
                </a:ext>
              </a:extLst>
            </p:cNvPr>
            <p:cNvSpPr txBox="1"/>
            <p:nvPr/>
          </p:nvSpPr>
          <p:spPr>
            <a:xfrm>
              <a:off x="1344016" y="1541280"/>
              <a:ext cx="10015295" cy="3539430"/>
            </a:xfrm>
            <a:prstGeom prst="rect">
              <a:avLst/>
            </a:prstGeom>
            <a:noFill/>
          </p:spPr>
          <p:txBody>
            <a:bodyPr wrap="square" rtlCol="0">
              <a:spAutoFit/>
            </a:bodyPr>
            <a:lstStyle/>
            <a:p>
              <a:pPr algn="just"/>
              <a:r>
                <a:rPr lang="vi-VN" sz="3200">
                  <a:solidFill>
                    <a:srgbClr val="251C00"/>
                  </a:solidFill>
                  <a:latin typeface="+mn-lt"/>
                </a:rPr>
                <a:t>–	Giải quyết được một số vấn đề đơn giản liên quan đến phân loại hình tam giác; diện tích hình tam giác, hình thang; chu vi và diện tích hình tròn.</a:t>
              </a:r>
            </a:p>
            <a:p>
              <a:pPr algn="just"/>
              <a:r>
                <a:rPr lang="vi-VN" sz="3200">
                  <a:solidFill>
                    <a:srgbClr val="251C00"/>
                  </a:solidFill>
                  <a:latin typeface="+mn-lt"/>
                </a:rPr>
                <a:t>–	HS có cơ hội để phát triển các năng lực tư duy và lập luận toán học, giao tiếp toán học, mô hình hoá toán học, giải quyết vấn đề toán học và các phẩm chất nhân ái, chăm chỉ, trung thực, trách nhiệm.</a:t>
              </a:r>
            </a:p>
          </p:txBody>
        </p:sp>
        <p:pic>
          <p:nvPicPr>
            <p:cNvPr id="20" name="Picture 19">
              <a:extLst>
                <a:ext uri="{FF2B5EF4-FFF2-40B4-BE49-F238E27FC236}">
                  <a16:creationId xmlns:a16="http://schemas.microsoft.com/office/drawing/2014/main" xmlns="" id="{9D98F12F-0BE9-79CA-8A17-C8475A428186}"/>
                </a:ext>
              </a:extLst>
            </p:cNvPr>
            <p:cNvPicPr>
              <a:picLocks noChangeAspect="1"/>
            </p:cNvPicPr>
            <p:nvPr/>
          </p:nvPicPr>
          <p:blipFill>
            <a:blip r:embed="rId8"/>
            <a:stretch>
              <a:fillRect/>
            </a:stretch>
          </p:blipFill>
          <p:spPr>
            <a:xfrm>
              <a:off x="1341048" y="1541280"/>
              <a:ext cx="550680" cy="550680"/>
            </a:xfrm>
            <a:prstGeom prst="rect">
              <a:avLst/>
            </a:prstGeom>
          </p:spPr>
        </p:pic>
        <p:pic>
          <p:nvPicPr>
            <p:cNvPr id="21" name="Picture 20">
              <a:extLst>
                <a:ext uri="{FF2B5EF4-FFF2-40B4-BE49-F238E27FC236}">
                  <a16:creationId xmlns:a16="http://schemas.microsoft.com/office/drawing/2014/main" xmlns="" id="{4C1EF19D-6B89-153B-4F46-861484353372}"/>
                </a:ext>
              </a:extLst>
            </p:cNvPr>
            <p:cNvPicPr>
              <a:picLocks noChangeAspect="1"/>
            </p:cNvPicPr>
            <p:nvPr/>
          </p:nvPicPr>
          <p:blipFill>
            <a:blip r:embed="rId8"/>
            <a:stretch>
              <a:fillRect/>
            </a:stretch>
          </p:blipFill>
          <p:spPr>
            <a:xfrm>
              <a:off x="1341048" y="3052277"/>
              <a:ext cx="550680" cy="550680"/>
            </a:xfrm>
            <a:prstGeom prst="rect">
              <a:avLst/>
            </a:prstGeom>
          </p:spPr>
        </p:pic>
      </p:grpSp>
      <p:pic>
        <p:nvPicPr>
          <p:cNvPr id="24" name="Picture 23">
            <a:extLst>
              <a:ext uri="{FF2B5EF4-FFF2-40B4-BE49-F238E27FC236}">
                <a16:creationId xmlns:a16="http://schemas.microsoft.com/office/drawing/2014/main" xmlns="" id="{0BB812FC-F622-8230-C373-F71F2C6376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90467" y="200195"/>
            <a:ext cx="1898627" cy="1508831"/>
          </a:xfrm>
          <a:prstGeom prst="rect">
            <a:avLst/>
          </a:prstGeom>
        </p:spPr>
      </p:pic>
    </p:spTree>
    <p:extLst>
      <p:ext uri="{BB962C8B-B14F-4D97-AF65-F5344CB8AC3E}">
        <p14:creationId xmlns:p14="http://schemas.microsoft.com/office/powerpoint/2010/main" val="424758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2D674240-4C92-81D9-B7D8-248E49326A80}"/>
              </a:ext>
            </a:extLst>
          </p:cNvPr>
          <p:cNvSpPr txBox="1"/>
          <p:nvPr/>
        </p:nvSpPr>
        <p:spPr>
          <a:xfrm>
            <a:off x="740973" y="1315534"/>
            <a:ext cx="1071005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Quan sát biển báo giao thông hình tròn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ở hình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Hình tròn lớn có đường kính 70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Hình tròn nhỏ có đường kính 50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chu vi của biển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diện tích phần màu đỏ của biển báo.</a:t>
            </a:r>
          </a:p>
        </p:txBody>
      </p:sp>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5"/>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l="-303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5"/>
            <a:srcRect l="240" r="76453"/>
            <a:stretch/>
          </p:blipFill>
          <p:spPr>
            <a:xfrm flipH="1">
              <a:off x="6461877" y="368259"/>
              <a:ext cx="1193050" cy="1002356"/>
            </a:xfrm>
            <a:prstGeom prst="rect">
              <a:avLst/>
            </a:prstGeom>
          </p:spPr>
        </p:pic>
      </p:grpSp>
      <p:pic>
        <p:nvPicPr>
          <p:cNvPr id="9" name="Picture 8">
            <a:extLst>
              <a:ext uri="{FF2B5EF4-FFF2-40B4-BE49-F238E27FC236}">
                <a16:creationId xmlns:a16="http://schemas.microsoft.com/office/drawing/2014/main" xmlns="" id="{56E11588-8756-6FE9-4F97-174C870226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6822" y="4137969"/>
            <a:ext cx="2603284" cy="2082628"/>
          </a:xfrm>
          <a:prstGeom prst="rect">
            <a:avLst/>
          </a:prstGeom>
        </p:spPr>
      </p:pic>
      <p:grpSp>
        <p:nvGrpSpPr>
          <p:cNvPr id="6" name="Group 5">
            <a:extLst>
              <a:ext uri="{FF2B5EF4-FFF2-40B4-BE49-F238E27FC236}">
                <a16:creationId xmlns:a16="http://schemas.microsoft.com/office/drawing/2014/main" xmlns="" id="{3467527B-A4C6-A40A-1521-CE4C681F0E7F}"/>
              </a:ext>
            </a:extLst>
          </p:cNvPr>
          <p:cNvGrpSpPr/>
          <p:nvPr/>
        </p:nvGrpSpPr>
        <p:grpSpPr>
          <a:xfrm>
            <a:off x="407397" y="345452"/>
            <a:ext cx="786791" cy="769441"/>
            <a:chOff x="872450" y="628363"/>
            <a:chExt cx="566375" cy="553887"/>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553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3</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92876447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2D674240-4C92-81D9-B7D8-248E49326A80}"/>
                  </a:ext>
                </a:extLst>
              </p:cNvPr>
              <p:cNvSpPr txBox="1"/>
              <p:nvPr/>
            </p:nvSpPr>
            <p:spPr>
              <a:xfrm>
                <a:off x="830376" y="674400"/>
                <a:ext cx="10710054"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Bài giải</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70 × 3,14 = 219,8</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Chu vi của biển báo là 219,8 cm.</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70 : 2 = 35</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Bán kính của biển báo là 35 cm. </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35 × 35 × 3,14 = 3 846,5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biển báo là 3 846,5 </a:t>
                </a:r>
                <a14:m>
                  <m:oMath xmlns:m="http://schemas.openxmlformats.org/officeDocument/2006/math">
                    <m:sSup>
                      <m:sSupPr>
                        <m:ctrlPr>
                          <a:rPr kumimoji="0" lang="vi-VN" sz="32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25 × 25 × 3,14 = 1 962,5</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phần màu trắng của biển báo là</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1 962,5</a:t>
                </a:r>
                <a14:m>
                  <m:oMath xmlns:m="http://schemas.openxmlformats.org/officeDocument/2006/math">
                    <m:sSup>
                      <m:sSupPr>
                        <m:ctrlPr>
                          <a:rPr kumimoji="0" lang="vi-VN" sz="32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3 846,5 – 1 962,5 = 1 884</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algn="just"/>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phần màu đỏ của biển báo là</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1 884 </a:t>
                </a:r>
                <a14:m>
                  <m:oMath xmlns:m="http://schemas.openxmlformats.org/officeDocument/2006/math">
                    <m:sSup>
                      <m:sSupPr>
                        <m:ctrlPr>
                          <a:rPr kumimoji="0" lang="vi-VN" sz="32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xmlns="">
          <p:sp>
            <p:nvSpPr>
              <p:cNvPr id="10" name="TextBox 9">
                <a:extLst>
                  <a:ext uri="{FF2B5EF4-FFF2-40B4-BE49-F238E27FC236}">
                    <a16:creationId xmlns:a16="http://schemas.microsoft.com/office/drawing/2014/main" id="{2D674240-4C92-81D9-B7D8-248E49326A80}"/>
                  </a:ext>
                </a:extLst>
              </p:cNvPr>
              <p:cNvSpPr txBox="1">
                <a:spLocks noRot="1" noChangeAspect="1" noMove="1" noResize="1" noEditPoints="1" noAdjustHandles="1" noChangeArrowheads="1" noChangeShapeType="1" noTextEdit="1"/>
              </p:cNvSpPr>
              <p:nvPr/>
            </p:nvSpPr>
            <p:spPr>
              <a:xfrm>
                <a:off x="830376" y="674400"/>
                <a:ext cx="10710054" cy="5509200"/>
              </a:xfrm>
              <a:prstGeom prst="rect">
                <a:avLst/>
              </a:prstGeom>
              <a:blipFill>
                <a:blip r:embed="rId4"/>
                <a:stretch>
                  <a:fillRect l="-1423" t="-1440" b="-276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56E11588-8756-6FE9-4F97-174C870226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143" y="1346372"/>
            <a:ext cx="3204344" cy="2563476"/>
          </a:xfrm>
          <a:prstGeom prst="rect">
            <a:avLst/>
          </a:prstGeom>
        </p:spPr>
      </p:pic>
      <p:grpSp>
        <p:nvGrpSpPr>
          <p:cNvPr id="6" name="Group 5">
            <a:extLst>
              <a:ext uri="{FF2B5EF4-FFF2-40B4-BE49-F238E27FC236}">
                <a16:creationId xmlns:a16="http://schemas.microsoft.com/office/drawing/2014/main" xmlns="" id="{3467527B-A4C6-A40A-1521-CE4C681F0E7F}"/>
              </a:ext>
            </a:extLst>
          </p:cNvPr>
          <p:cNvGrpSpPr/>
          <p:nvPr/>
        </p:nvGrpSpPr>
        <p:grpSpPr>
          <a:xfrm>
            <a:off x="407397" y="345452"/>
            <a:ext cx="786791" cy="769441"/>
            <a:chOff x="872450" y="628363"/>
            <a:chExt cx="566375" cy="553887"/>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553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3</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4170604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randombar(horizontal)">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randombar(horizontal)">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randombar(horizontal)">
                                      <p:cBhvr>
                                        <p:cTn id="52" dur="500"/>
                                        <p:tgtEl>
                                          <p:spTgt spid="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xEl>
                                              <p:pRg st="10" end="10"/>
                                            </p:txEl>
                                          </p:spTgt>
                                        </p:tgtEl>
                                        <p:attrNameLst>
                                          <p:attrName>style.visibility</p:attrName>
                                        </p:attrNameLst>
                                      </p:cBhvr>
                                      <p:to>
                                        <p:strVal val="visible"/>
                                      </p:to>
                                    </p:set>
                                    <p:animEffect transition="in" filter="randombar(horizontal)">
                                      <p:cBhvr>
                                        <p:cTn id="57"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2D674240-4C92-81D9-B7D8-248E49326A80}"/>
              </a:ext>
            </a:extLst>
          </p:cNvPr>
          <p:cNvSpPr txBox="1"/>
          <p:nvPr/>
        </p:nvSpPr>
        <p:spPr>
          <a:xfrm>
            <a:off x="1068220" y="2457367"/>
            <a:ext cx="481114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tổng diện tích phần kính màu</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hồng và màu tím trên khung cửa sổ ở</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hình bên.</a:t>
            </a:r>
          </a:p>
        </p:txBody>
      </p:sp>
      <p:grpSp>
        <p:nvGrpSpPr>
          <p:cNvPr id="17" name="Group 16">
            <a:extLst>
              <a:ext uri="{FF2B5EF4-FFF2-40B4-BE49-F238E27FC236}">
                <a16:creationId xmlns:a16="http://schemas.microsoft.com/office/drawing/2014/main" xmlns="" id="{065369FC-814F-B563-9802-3ABF615B4AF4}"/>
              </a:ext>
            </a:extLst>
          </p:cNvPr>
          <p:cNvGrpSpPr/>
          <p:nvPr/>
        </p:nvGrpSpPr>
        <p:grpSpPr>
          <a:xfrm>
            <a:off x="681152" y="314107"/>
            <a:ext cx="10829695" cy="1071583"/>
            <a:chOff x="503145" y="316528"/>
            <a:chExt cx="10829695" cy="1071583"/>
          </a:xfrm>
        </p:grpSpPr>
        <p:grpSp>
          <p:nvGrpSpPr>
            <p:cNvPr id="24" name="Group 23">
              <a:extLst>
                <a:ext uri="{FF2B5EF4-FFF2-40B4-BE49-F238E27FC236}">
                  <a16:creationId xmlns:a16="http://schemas.microsoft.com/office/drawing/2014/main" xmlns="" id="{E0FF238B-4E4B-C660-8F37-1B3DAB070F97}"/>
                </a:ext>
              </a:extLst>
            </p:cNvPr>
            <p:cNvGrpSpPr/>
            <p:nvPr/>
          </p:nvGrpSpPr>
          <p:grpSpPr>
            <a:xfrm>
              <a:off x="503145" y="316528"/>
              <a:ext cx="6078278" cy="1036183"/>
              <a:chOff x="1537955" y="234327"/>
              <a:chExt cx="10742896" cy="1808753"/>
            </a:xfrm>
          </p:grpSpPr>
          <p:sp>
            <p:nvSpPr>
              <p:cNvPr id="25" name="Freeform 2">
                <a:extLst>
                  <a:ext uri="{FF2B5EF4-FFF2-40B4-BE49-F238E27FC236}">
                    <a16:creationId xmlns:a16="http://schemas.microsoft.com/office/drawing/2014/main" xmlns="" id="{C78B08E7-4811-618F-335B-D0FEC3C3F060}"/>
                  </a:ext>
                </a:extLst>
              </p:cNvPr>
              <p:cNvSpPr/>
              <p:nvPr/>
            </p:nvSpPr>
            <p:spPr>
              <a:xfrm>
                <a:off x="1537955" y="234327"/>
                <a:ext cx="8736412" cy="1748084"/>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xmlns="" id="{70EF3185-E32C-6DCC-19C2-A9B953C77B41}"/>
                  </a:ext>
                </a:extLst>
              </p:cNvPr>
              <p:cNvPicPr>
                <a:picLocks noChangeAspect="1"/>
              </p:cNvPicPr>
              <p:nvPr/>
            </p:nvPicPr>
            <p:blipFill rotWithShape="1">
              <a:blip r:embed="rId5"/>
              <a:srcRect l="240" r="76453"/>
              <a:stretch/>
            </p:blipFill>
            <p:spPr>
              <a:xfrm flipH="1">
                <a:off x="10172225" y="293376"/>
                <a:ext cx="2108626" cy="1749704"/>
              </a:xfrm>
              <a:prstGeom prst="rect">
                <a:avLst/>
              </a:prstGeom>
            </p:spPr>
          </p:pic>
        </p:grpSp>
        <p:sp>
          <p:nvSpPr>
            <p:cNvPr id="15" name="Freeform 2">
              <a:extLst>
                <a:ext uri="{FF2B5EF4-FFF2-40B4-BE49-F238E27FC236}">
                  <a16:creationId xmlns:a16="http://schemas.microsoft.com/office/drawing/2014/main" xmlns="" id="{23044705-E003-371E-6CF4-C239D0B1D7AC}"/>
                </a:ext>
              </a:extLst>
            </p:cNvPr>
            <p:cNvSpPr/>
            <p:nvPr/>
          </p:nvSpPr>
          <p:spPr>
            <a:xfrm>
              <a:off x="7540691" y="386684"/>
              <a:ext cx="3792149" cy="1001427"/>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4"/>
              <a:stretch>
                <a:fillRect l="-303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xmlns="" id="{EC92FEFA-25EA-1BE3-EFF9-1FF0E2A202E6}"/>
                </a:ext>
              </a:extLst>
            </p:cNvPr>
            <p:cNvPicPr>
              <a:picLocks noChangeAspect="1"/>
            </p:cNvPicPr>
            <p:nvPr/>
          </p:nvPicPr>
          <p:blipFill rotWithShape="1">
            <a:blip r:embed="rId5"/>
            <a:srcRect l="240" r="76453"/>
            <a:stretch/>
          </p:blipFill>
          <p:spPr>
            <a:xfrm flipH="1">
              <a:off x="6461877" y="368259"/>
              <a:ext cx="1193050" cy="1002356"/>
            </a:xfrm>
            <a:prstGeom prst="rect">
              <a:avLst/>
            </a:prstGeom>
          </p:spPr>
        </p:pic>
      </p:grpSp>
      <p:grpSp>
        <p:nvGrpSpPr>
          <p:cNvPr id="6" name="Group 5">
            <a:extLst>
              <a:ext uri="{FF2B5EF4-FFF2-40B4-BE49-F238E27FC236}">
                <a16:creationId xmlns:a16="http://schemas.microsoft.com/office/drawing/2014/main" xmlns="" id="{3467527B-A4C6-A40A-1521-CE4C681F0E7F}"/>
              </a:ext>
            </a:extLst>
          </p:cNvPr>
          <p:cNvGrpSpPr/>
          <p:nvPr/>
        </p:nvGrpSpPr>
        <p:grpSpPr>
          <a:xfrm>
            <a:off x="1009052" y="1444869"/>
            <a:ext cx="786791" cy="769441"/>
            <a:chOff x="872450" y="628363"/>
            <a:chExt cx="566375" cy="553887"/>
          </a:xfrm>
        </p:grpSpPr>
        <p:sp>
          <p:nvSpPr>
            <p:cNvPr id="7" name="Oval 6">
              <a:extLst>
                <a:ext uri="{FF2B5EF4-FFF2-40B4-BE49-F238E27FC236}">
                  <a16:creationId xmlns:a16="http://schemas.microsoft.com/office/drawing/2014/main" xmlns="" id="{EC1CF030-F007-6FA6-4A07-88C50BC85504}"/>
                </a:ext>
              </a:extLst>
            </p:cNvPr>
            <p:cNvSpPr/>
            <p:nvPr/>
          </p:nvSpPr>
          <p:spPr>
            <a:xfrm>
              <a:off x="872450" y="714633"/>
              <a:ext cx="410497" cy="43348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AB792E24-D74A-20A9-1A6F-1233E6379DD6}"/>
                </a:ext>
              </a:extLst>
            </p:cNvPr>
            <p:cNvSpPr txBox="1"/>
            <p:nvPr/>
          </p:nvSpPr>
          <p:spPr>
            <a:xfrm>
              <a:off x="915042" y="628363"/>
              <a:ext cx="523783" cy="553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4</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xmlns="" id="{109791A0-E5EB-EE15-50F7-8E1757B722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610" y="1384117"/>
            <a:ext cx="5122491" cy="4684491"/>
          </a:xfrm>
          <a:prstGeom prst="rect">
            <a:avLst/>
          </a:prstGeom>
        </p:spPr>
      </p:pic>
    </p:spTree>
    <p:extLst>
      <p:ext uri="{BB962C8B-B14F-4D97-AF65-F5344CB8AC3E}">
        <p14:creationId xmlns:p14="http://schemas.microsoft.com/office/powerpoint/2010/main" val="113079042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2D674240-4C92-81D9-B7D8-248E49326A80}"/>
                  </a:ext>
                </a:extLst>
              </p:cNvPr>
              <p:cNvSpPr txBox="1"/>
              <p:nvPr/>
            </p:nvSpPr>
            <p:spPr>
              <a:xfrm>
                <a:off x="1178578" y="378179"/>
                <a:ext cx="7807766" cy="63200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Bài giải</a:t>
                </a:r>
                <a:endPar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(2 + 1,2)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1,6 : 2 = 2,56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hình thang là 2,56 </a:t>
                </a:r>
                <a14:m>
                  <m:oMath xmlns:m="http://schemas.openxmlformats.org/officeDocument/2006/math">
                    <m:sSup>
                      <m:sSupPr>
                        <m:ctrlPr>
                          <a:rPr kumimoji="0" lang="vi-VN" sz="36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1,2 : 2 = 0,6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Bán kính hình tròn là 0,6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0,6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0,6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3,14 = 1,1304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hình tròn là 1,1304 </a:t>
                </a:r>
                <a14:m>
                  <m:oMath xmlns:m="http://schemas.openxmlformats.org/officeDocument/2006/math">
                    <m:sSup>
                      <m:sSupPr>
                        <m:ctrlPr>
                          <a:rPr kumimoji="0" lang="vi-VN" sz="36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2,56 – 1,1304 = 1,4296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Diện tích phần kính màu hồng và màu tím là 1,4296 </a:t>
                </a:r>
                <a14:m>
                  <m:oMath xmlns:m="http://schemas.openxmlformats.org/officeDocument/2006/math">
                    <m:sSup>
                      <m:sSupPr>
                        <m:ctrlPr>
                          <a:rPr kumimoji="0" lang="vi-VN" sz="36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xmlns="">
          <p:sp>
            <p:nvSpPr>
              <p:cNvPr id="10" name="TextBox 9">
                <a:extLst>
                  <a:ext uri="{FF2B5EF4-FFF2-40B4-BE49-F238E27FC236}">
                    <a16:creationId xmlns:a16="http://schemas.microsoft.com/office/drawing/2014/main" id="{2D674240-4C92-81D9-B7D8-248E49326A80}"/>
                  </a:ext>
                </a:extLst>
              </p:cNvPr>
              <p:cNvSpPr txBox="1">
                <a:spLocks noRot="1" noChangeAspect="1" noMove="1" noResize="1" noEditPoints="1" noAdjustHandles="1" noChangeArrowheads="1" noChangeShapeType="1" noTextEdit="1"/>
              </p:cNvSpPr>
              <p:nvPr/>
            </p:nvSpPr>
            <p:spPr>
              <a:xfrm>
                <a:off x="1178578" y="378179"/>
                <a:ext cx="7807766" cy="6320063"/>
              </a:xfrm>
              <a:prstGeom prst="rect">
                <a:avLst/>
              </a:prstGeom>
              <a:blipFill>
                <a:blip r:embed="rId4"/>
                <a:stretch>
                  <a:fillRect l="-2342" t="-1446" r="-398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xmlns="" id="{109791A0-E5EB-EE15-50F7-8E1757B7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5304" y="1387366"/>
            <a:ext cx="3032948" cy="2773615"/>
          </a:xfrm>
          <a:prstGeom prst="rect">
            <a:avLst/>
          </a:prstGeom>
        </p:spPr>
      </p:pic>
    </p:spTree>
    <p:extLst>
      <p:ext uri="{BB962C8B-B14F-4D97-AF65-F5344CB8AC3E}">
        <p14:creationId xmlns:p14="http://schemas.microsoft.com/office/powerpoint/2010/main" val="174635284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gaimana Caranya Menonton “Inside Out” kemudian Berbicara tentang Emosi  pada Anak-Anak - Lamrimnesia">
            <a:extLst>
              <a:ext uri="{FF2B5EF4-FFF2-40B4-BE49-F238E27FC236}">
                <a16:creationId xmlns:a16="http://schemas.microsoft.com/office/drawing/2014/main" xmlns="" id="{477DABD6-49E9-896C-2AC3-C7078F2B95C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38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9F900B6-5B5A-3CAF-69D0-5CD6669D0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875" y="1316470"/>
            <a:ext cx="4339326" cy="3671173"/>
          </a:xfrm>
          <a:prstGeom prst="rect">
            <a:avLst/>
          </a:prstGeom>
        </p:spPr>
      </p:pic>
    </p:spTree>
    <p:extLst>
      <p:ext uri="{BB962C8B-B14F-4D97-AF65-F5344CB8AC3E}">
        <p14:creationId xmlns:p14="http://schemas.microsoft.com/office/powerpoint/2010/main" val="23091642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9860303E-5A01-FEEA-C659-132AB57612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88000"/>
                    </a14:imgEffect>
                  </a14:imgLayer>
                </a14:imgProps>
              </a:ext>
              <a:ext uri="{28A0092B-C50C-407E-A947-70E740481C1C}">
                <a14:useLocalDpi xmlns:a14="http://schemas.microsoft.com/office/drawing/2010/main" val="0"/>
              </a:ext>
            </a:extLst>
          </a:blip>
          <a:srcRect t="13502" r="42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56583BE4-B098-55E6-B3A7-020FAC66C0E3}"/>
              </a:ext>
            </a:extLst>
          </p:cNvPr>
          <p:cNvSpPr/>
          <p:nvPr/>
        </p:nvSpPr>
        <p:spPr>
          <a:xfrm>
            <a:off x="503144" y="293512"/>
            <a:ext cx="11185712" cy="6270976"/>
          </a:xfrm>
          <a:prstGeom prst="roundRect">
            <a:avLst>
              <a:gd name="adj" fmla="val 6681"/>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xmlns="" id="{868E47D0-33A4-FCF1-1F0C-87BCB539B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47" y="2411084"/>
            <a:ext cx="10022420" cy="3638563"/>
          </a:xfrm>
          <a:prstGeom prst="rect">
            <a:avLst/>
          </a:prstGeom>
        </p:spPr>
      </p:pic>
      <p:pic>
        <p:nvPicPr>
          <p:cNvPr id="8" name="Picture 7">
            <a:extLst>
              <a:ext uri="{FF2B5EF4-FFF2-40B4-BE49-F238E27FC236}">
                <a16:creationId xmlns:a16="http://schemas.microsoft.com/office/drawing/2014/main" xmlns="" id="{635CE5F4-8C80-CB6D-D5B8-92D8EB8CD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416" y="293512"/>
            <a:ext cx="2156039" cy="1824060"/>
          </a:xfrm>
          <a:prstGeom prst="rect">
            <a:avLst/>
          </a:prstGeom>
        </p:spPr>
      </p:pic>
      <p:sp>
        <p:nvSpPr>
          <p:cNvPr id="9" name="TextBox 8">
            <a:extLst>
              <a:ext uri="{FF2B5EF4-FFF2-40B4-BE49-F238E27FC236}">
                <a16:creationId xmlns:a16="http://schemas.microsoft.com/office/drawing/2014/main" xmlns="" id="{EB371508-DFFC-C229-FB2D-83BA262EFFA0}"/>
              </a:ext>
            </a:extLst>
          </p:cNvPr>
          <p:cNvSpPr txBox="1"/>
          <p:nvPr/>
        </p:nvSpPr>
        <p:spPr>
          <a:xfrm>
            <a:off x="3026979" y="882376"/>
            <a:ext cx="7252138" cy="707886"/>
          </a:xfrm>
          <a:prstGeom prst="rect">
            <a:avLst/>
          </a:prstGeom>
          <a:noFill/>
        </p:spPr>
        <p:txBody>
          <a:bodyPr wrap="square" rtlCol="0">
            <a:spAutoFit/>
          </a:bodyPr>
          <a:lstStyle/>
          <a:p>
            <a:r>
              <a:rPr lang="vi-VN" sz="4000"/>
              <a:t>Bài thơ về diện tích hình thang.</a:t>
            </a:r>
            <a:endParaRPr lang="en-US" sz="4000"/>
          </a:p>
        </p:txBody>
      </p:sp>
    </p:spTree>
    <p:extLst>
      <p:ext uri="{BB962C8B-B14F-4D97-AF65-F5344CB8AC3E}">
        <p14:creationId xmlns:p14="http://schemas.microsoft.com/office/powerpoint/2010/main" val="58762905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9B8871EC-583C-9213-162D-19CC18983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AA45217-AE59-8F32-3965-CD63AE7788D2}"/>
              </a:ext>
            </a:extLst>
          </p:cNvPr>
          <p:cNvPicPr>
            <a:picLocks noChangeAspect="1"/>
          </p:cNvPicPr>
          <p:nvPr/>
        </p:nvPicPr>
        <p:blipFill>
          <a:blip r:embed="rId3"/>
          <a:stretch>
            <a:fillRect/>
          </a:stretch>
        </p:blipFill>
        <p:spPr>
          <a:xfrm>
            <a:off x="-99794" y="1406769"/>
            <a:ext cx="12391587" cy="3187392"/>
          </a:xfrm>
          <a:prstGeom prst="rect">
            <a:avLst/>
          </a:prstGeom>
        </p:spPr>
      </p:pic>
    </p:spTree>
    <p:extLst>
      <p:ext uri="{BB962C8B-B14F-4D97-AF65-F5344CB8AC3E}">
        <p14:creationId xmlns:p14="http://schemas.microsoft.com/office/powerpoint/2010/main" val="4286815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xmlns=""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xmlns=""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gaimana Caranya Menonton “Inside Out” kemudian Berbicara tentang Emosi  pada Anak-Anak - Lamrimnesia">
            <a:extLst>
              <a:ext uri="{FF2B5EF4-FFF2-40B4-BE49-F238E27FC236}">
                <a16:creationId xmlns:a16="http://schemas.microsoft.com/office/drawing/2014/main" xmlns="" id="{2167A223-8F17-BE51-7EAA-FA50D47E426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38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6E45019-CF63-305F-B289-FFD2271AA407}"/>
              </a:ext>
            </a:extLst>
          </p:cNvPr>
          <p:cNvPicPr>
            <a:picLocks noChangeAspect="1"/>
          </p:cNvPicPr>
          <p:nvPr/>
        </p:nvPicPr>
        <p:blipFill>
          <a:blip r:embed="rId4"/>
          <a:stretch>
            <a:fillRect/>
          </a:stretch>
        </p:blipFill>
        <p:spPr>
          <a:xfrm>
            <a:off x="2953650" y="234714"/>
            <a:ext cx="9327688" cy="2005758"/>
          </a:xfrm>
          <a:prstGeom prst="rect">
            <a:avLst/>
          </a:prstGeom>
        </p:spPr>
      </p:pic>
    </p:spTree>
    <p:extLst>
      <p:ext uri="{BB962C8B-B14F-4D97-AF65-F5344CB8AC3E}">
        <p14:creationId xmlns:p14="http://schemas.microsoft.com/office/powerpoint/2010/main" val="347864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Hộp Văn bản 25">
            <a:extLst>
              <a:ext uri="{FF2B5EF4-FFF2-40B4-BE49-F238E27FC236}">
                <a16:creationId xmlns:a16="http://schemas.microsoft.com/office/drawing/2014/main" xmlns="" id="{994C0AA2-90B0-8F8A-7CA5-D978A7290D4F}"/>
              </a:ext>
            </a:extLst>
          </p:cNvPr>
          <p:cNvSpPr txBox="1"/>
          <p:nvPr/>
        </p:nvSpPr>
        <p:spPr>
          <a:xfrm>
            <a:off x="2541305" y="1614212"/>
            <a:ext cx="9591802" cy="1015663"/>
          </a:xfrm>
          <a:prstGeom prst="rect">
            <a:avLst/>
          </a:prstGeom>
          <a:noFill/>
          <a:ln>
            <a:noFill/>
          </a:ln>
        </p:spPr>
        <p:txBody>
          <a:bodyPr wrap="square">
            <a:spAutoFit/>
          </a:bodyPr>
          <a:lstStyle/>
          <a:p>
            <a:pPr algn="just"/>
            <a:endParaRPr lang="en-US" sz="60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A15D9E2C-82FA-BF4A-32C6-FEF5A6BE4338}"/>
              </a:ext>
            </a:extLst>
          </p:cNvPr>
          <p:cNvGrpSpPr/>
          <p:nvPr/>
        </p:nvGrpSpPr>
        <p:grpSpPr>
          <a:xfrm>
            <a:off x="3070893" y="2151945"/>
            <a:ext cx="8878040" cy="4326771"/>
            <a:chOff x="3070893" y="2151945"/>
            <a:chExt cx="8878040" cy="4326771"/>
          </a:xfrm>
        </p:grpSpPr>
        <p:sp>
          <p:nvSpPr>
            <p:cNvPr id="29" name="Rectangle: Rounded Corners 28">
              <a:extLst>
                <a:ext uri="{FF2B5EF4-FFF2-40B4-BE49-F238E27FC236}">
                  <a16:creationId xmlns:a16="http://schemas.microsoft.com/office/drawing/2014/main" xmlns="" id="{05DEDCF0-1EF8-18C5-CEE5-2BF255A69D8D}"/>
                </a:ext>
              </a:extLst>
            </p:cNvPr>
            <p:cNvSpPr/>
            <p:nvPr/>
          </p:nvSpPr>
          <p:spPr>
            <a:xfrm>
              <a:off x="3070893" y="2151945"/>
              <a:ext cx="8878040" cy="4326771"/>
            </a:xfrm>
            <a:prstGeom prst="roundRect">
              <a:avLst>
                <a:gd name="adj" fmla="val 11964"/>
              </a:avLst>
            </a:prstGeom>
            <a:solidFill>
              <a:schemeClr val="bg1">
                <a:alpha val="99000"/>
              </a:schemeClr>
            </a:solidFill>
            <a:ln w="7620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24" name="Hình chữ nhật: Góc Tròn 6">
              <a:extLst>
                <a:ext uri="{FF2B5EF4-FFF2-40B4-BE49-F238E27FC236}">
                  <a16:creationId xmlns:a16="http://schemas.microsoft.com/office/drawing/2014/main" xmlns="" id="{350FD580-D19C-9AB1-DFED-F31AD57D183A}"/>
                </a:ext>
              </a:extLst>
            </p:cNvPr>
            <p:cNvSpPr/>
            <p:nvPr/>
          </p:nvSpPr>
          <p:spPr>
            <a:xfrm>
              <a:off x="3197328" y="2451776"/>
              <a:ext cx="8625169" cy="4026940"/>
            </a:xfrm>
            <a:custGeom>
              <a:avLst/>
              <a:gdLst>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169" h="4026940" fill="none" extrusionOk="0">
                  <a:moveTo>
                    <a:pt x="0" y="517755"/>
                  </a:moveTo>
                  <a:cubicBezTo>
                    <a:pt x="53247" y="219864"/>
                    <a:pt x="692364" y="47969"/>
                    <a:pt x="1437556" y="0"/>
                  </a:cubicBezTo>
                  <a:cubicBezTo>
                    <a:pt x="2951219" y="-286311"/>
                    <a:pt x="5618605" y="-52762"/>
                    <a:pt x="7187612" y="0"/>
                  </a:cubicBezTo>
                  <a:cubicBezTo>
                    <a:pt x="8029733" y="-145130"/>
                    <a:pt x="8731746" y="309293"/>
                    <a:pt x="8625169" y="517755"/>
                  </a:cubicBezTo>
                  <a:cubicBezTo>
                    <a:pt x="8718018" y="1122268"/>
                    <a:pt x="8553450" y="2290688"/>
                    <a:pt x="8625169" y="3509184"/>
                  </a:cubicBezTo>
                  <a:cubicBezTo>
                    <a:pt x="8518867" y="3838419"/>
                    <a:pt x="7773422" y="4092413"/>
                    <a:pt x="7187612" y="4026940"/>
                  </a:cubicBezTo>
                  <a:cubicBezTo>
                    <a:pt x="6058706" y="3771177"/>
                    <a:pt x="3027508" y="3501885"/>
                    <a:pt x="1437556" y="4026940"/>
                  </a:cubicBezTo>
                  <a:cubicBezTo>
                    <a:pt x="616845" y="4001434"/>
                    <a:pt x="-106861" y="3811322"/>
                    <a:pt x="0" y="3509184"/>
                  </a:cubicBezTo>
                  <a:cubicBezTo>
                    <a:pt x="-77131" y="2128129"/>
                    <a:pt x="-6776" y="1399943"/>
                    <a:pt x="0" y="517755"/>
                  </a:cubicBezTo>
                  <a:close/>
                </a:path>
                <a:path w="8625169" h="4026940" stroke="0" extrusionOk="0">
                  <a:moveTo>
                    <a:pt x="0" y="517755"/>
                  </a:moveTo>
                  <a:cubicBezTo>
                    <a:pt x="-146281" y="241204"/>
                    <a:pt x="756061" y="62419"/>
                    <a:pt x="1437556" y="0"/>
                  </a:cubicBezTo>
                  <a:cubicBezTo>
                    <a:pt x="3930000" y="188720"/>
                    <a:pt x="4917431" y="-151580"/>
                    <a:pt x="7187612" y="0"/>
                  </a:cubicBezTo>
                  <a:cubicBezTo>
                    <a:pt x="7987121" y="-35824"/>
                    <a:pt x="8659809" y="303037"/>
                    <a:pt x="8625169" y="517755"/>
                  </a:cubicBezTo>
                  <a:cubicBezTo>
                    <a:pt x="8596253" y="990590"/>
                    <a:pt x="8895950" y="3074523"/>
                    <a:pt x="8625169" y="3509184"/>
                  </a:cubicBezTo>
                  <a:cubicBezTo>
                    <a:pt x="8460115" y="3737879"/>
                    <a:pt x="7766893" y="4106447"/>
                    <a:pt x="7187612" y="4026940"/>
                  </a:cubicBezTo>
                  <a:cubicBezTo>
                    <a:pt x="4960710" y="4154698"/>
                    <a:pt x="1962082" y="3880778"/>
                    <a:pt x="1437556" y="4026940"/>
                  </a:cubicBezTo>
                  <a:cubicBezTo>
                    <a:pt x="619976" y="4066855"/>
                    <a:pt x="-175536" y="3826541"/>
                    <a:pt x="0" y="3509184"/>
                  </a:cubicBezTo>
                  <a:cubicBezTo>
                    <a:pt x="-104740" y="2154513"/>
                    <a:pt x="-73579" y="1350176"/>
                    <a:pt x="0" y="517755"/>
                  </a:cubicBezTo>
                  <a:close/>
                </a:path>
              </a:pathLst>
            </a:custGeom>
            <a:noFill/>
            <a:ln w="76200">
              <a:noFill/>
              <a:prstDash val="dash"/>
              <a:extLst>
                <a:ext uri="{C807C97D-BFC1-408E-A445-0C87EB9F89A2}">
                  <ask:lineSketchStyleProps xmlns:ask="http://schemas.microsoft.com/office/drawing/2018/sketchyshapes" xmlns="" sd="2925326911">
                    <a:custGeom>
                      <a:avLst/>
                      <a:gdLst>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 name="connsiteX0" fmla="*/ 0 w 8625169"/>
                        <a:gd name="connsiteY0" fmla="*/ 517755 h 4026940"/>
                        <a:gd name="connsiteX1" fmla="*/ 1437556 w 8625169"/>
                        <a:gd name="connsiteY1" fmla="*/ 0 h 4026940"/>
                        <a:gd name="connsiteX2" fmla="*/ 7187612 w 8625169"/>
                        <a:gd name="connsiteY2" fmla="*/ 0 h 4026940"/>
                        <a:gd name="connsiteX3" fmla="*/ 8625169 w 8625169"/>
                        <a:gd name="connsiteY3" fmla="*/ 517755 h 4026940"/>
                        <a:gd name="connsiteX4" fmla="*/ 8625169 w 8625169"/>
                        <a:gd name="connsiteY4" fmla="*/ 3509184 h 4026940"/>
                        <a:gd name="connsiteX5" fmla="*/ 7187612 w 8625169"/>
                        <a:gd name="connsiteY5" fmla="*/ 4026940 h 4026940"/>
                        <a:gd name="connsiteX6" fmla="*/ 1437556 w 8625169"/>
                        <a:gd name="connsiteY6" fmla="*/ 4026940 h 4026940"/>
                        <a:gd name="connsiteX7" fmla="*/ 0 w 8625169"/>
                        <a:gd name="connsiteY7" fmla="*/ 3509184 h 4026940"/>
                        <a:gd name="connsiteX8" fmla="*/ 0 w 8625169"/>
                        <a:gd name="connsiteY8" fmla="*/ 517755 h 40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169" h="4026940" fill="none" extrusionOk="0">
                          <a:moveTo>
                            <a:pt x="0" y="517755"/>
                          </a:moveTo>
                          <a:cubicBezTo>
                            <a:pt x="25160" y="223074"/>
                            <a:pt x="638660" y="51552"/>
                            <a:pt x="1437556" y="0"/>
                          </a:cubicBezTo>
                          <a:cubicBezTo>
                            <a:pt x="2841850" y="-129276"/>
                            <a:pt x="5399897" y="-77778"/>
                            <a:pt x="7187612" y="0"/>
                          </a:cubicBezTo>
                          <a:cubicBezTo>
                            <a:pt x="8045404" y="-95171"/>
                            <a:pt x="8741088" y="255428"/>
                            <a:pt x="8625169" y="517755"/>
                          </a:cubicBezTo>
                          <a:cubicBezTo>
                            <a:pt x="8714862" y="1173220"/>
                            <a:pt x="8555967" y="2320438"/>
                            <a:pt x="8625169" y="3509184"/>
                          </a:cubicBezTo>
                          <a:cubicBezTo>
                            <a:pt x="8493287" y="3784473"/>
                            <a:pt x="7840455" y="4069631"/>
                            <a:pt x="7187612" y="4026940"/>
                          </a:cubicBezTo>
                          <a:cubicBezTo>
                            <a:pt x="6026591" y="3816742"/>
                            <a:pt x="3178724" y="3686990"/>
                            <a:pt x="1437556" y="4026940"/>
                          </a:cubicBezTo>
                          <a:cubicBezTo>
                            <a:pt x="630044" y="4052147"/>
                            <a:pt x="-97892" y="3813395"/>
                            <a:pt x="0" y="3509184"/>
                          </a:cubicBezTo>
                          <a:cubicBezTo>
                            <a:pt x="-54708" y="2150129"/>
                            <a:pt x="29939" y="1399345"/>
                            <a:pt x="0" y="517755"/>
                          </a:cubicBezTo>
                          <a:close/>
                        </a:path>
                        <a:path w="8625169" h="4026940" stroke="0" extrusionOk="0">
                          <a:moveTo>
                            <a:pt x="0" y="517755"/>
                          </a:moveTo>
                          <a:cubicBezTo>
                            <a:pt x="-94445" y="237981"/>
                            <a:pt x="758078" y="50968"/>
                            <a:pt x="1437556" y="0"/>
                          </a:cubicBezTo>
                          <a:cubicBezTo>
                            <a:pt x="3973166" y="33947"/>
                            <a:pt x="4889335" y="-59087"/>
                            <a:pt x="7187612" y="0"/>
                          </a:cubicBezTo>
                          <a:cubicBezTo>
                            <a:pt x="7972374" y="-16370"/>
                            <a:pt x="8637150" y="296366"/>
                            <a:pt x="8625169" y="517755"/>
                          </a:cubicBezTo>
                          <a:cubicBezTo>
                            <a:pt x="8644792" y="917567"/>
                            <a:pt x="8811858" y="3028551"/>
                            <a:pt x="8625169" y="3509184"/>
                          </a:cubicBezTo>
                          <a:cubicBezTo>
                            <a:pt x="8572290" y="3781761"/>
                            <a:pt x="7846496" y="4071340"/>
                            <a:pt x="7187612" y="4026940"/>
                          </a:cubicBezTo>
                          <a:cubicBezTo>
                            <a:pt x="4974053" y="4076117"/>
                            <a:pt x="2065085" y="3904238"/>
                            <a:pt x="1437556" y="4026940"/>
                          </a:cubicBezTo>
                          <a:cubicBezTo>
                            <a:pt x="624026" y="4035749"/>
                            <a:pt x="-132228" y="3789252"/>
                            <a:pt x="0" y="3509184"/>
                          </a:cubicBezTo>
                          <a:cubicBezTo>
                            <a:pt x="-114471" y="2093322"/>
                            <a:pt x="-4321" y="1419408"/>
                            <a:pt x="0" y="51775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lnSpc>
                  <a:spcPct val="110000"/>
                </a:lnSpc>
                <a:buFont typeface="Arial" panose="020B0604020202020204" pitchFamily="34" charset="0"/>
                <a:buChar char="•"/>
              </a:pPr>
              <a:r>
                <a:rPr lang="en-US" sz="4400">
                  <a:latin typeface="Calibri" panose="020F0502020204030204" pitchFamily="34" charset="0"/>
                  <a:cs typeface="Calibri" panose="020F0502020204030204" pitchFamily="34" charset="0"/>
                </a:rPr>
                <a:t>HS lắng nghe câu hỏi và</a:t>
              </a:r>
              <a:r>
                <a:rPr lang="vi-VN" sz="4400">
                  <a:latin typeface="Calibri" panose="020F0502020204030204" pitchFamily="34" charset="0"/>
                  <a:cs typeface="Calibri" panose="020F0502020204030204" pitchFamily="34" charset="0"/>
                </a:rPr>
                <a:t> viết câu trả lời vào bảng con</a:t>
              </a:r>
              <a:r>
                <a:rPr lang="en-US" sz="4400">
                  <a:latin typeface="Calibri" panose="020F0502020204030204" pitchFamily="34" charset="0"/>
                  <a:cs typeface="Calibri" panose="020F0502020204030204" pitchFamily="34" charset="0"/>
                </a:rPr>
                <a:t>. </a:t>
              </a:r>
            </a:p>
            <a:p>
              <a:pPr marL="571500" indent="-571500" algn="just">
                <a:lnSpc>
                  <a:spcPct val="110000"/>
                </a:lnSpc>
                <a:buFont typeface="Arial" panose="020B0604020202020204" pitchFamily="34" charset="0"/>
                <a:buChar char="•"/>
              </a:pPr>
              <a:r>
                <a:rPr lang="en-US" sz="4400">
                  <a:latin typeface="Calibri" panose="020F0502020204030204" pitchFamily="34" charset="0"/>
                  <a:cs typeface="Calibri" panose="020F0502020204030204" pitchFamily="34" charset="0"/>
                </a:rPr>
                <a:t>Khi hết thời gian, HS </a:t>
              </a:r>
              <a:r>
                <a:rPr lang="vi-VN" sz="4400">
                  <a:latin typeface="Calibri" panose="020F0502020204030204" pitchFamily="34" charset="0"/>
                  <a:cs typeface="Calibri" panose="020F0502020204030204" pitchFamily="34" charset="0"/>
                </a:rPr>
                <a:t>giơ </a:t>
              </a:r>
              <a:r>
                <a:rPr lang="en-US" sz="4400">
                  <a:latin typeface="Calibri" panose="020F0502020204030204" pitchFamily="34" charset="0"/>
                  <a:cs typeface="Calibri" panose="020F0502020204030204" pitchFamily="34" charset="0"/>
                </a:rPr>
                <a:t>đáp án.</a:t>
              </a:r>
            </a:p>
            <a:p>
              <a:pPr marL="571500" indent="-571500" algn="just">
                <a:lnSpc>
                  <a:spcPct val="110000"/>
                </a:lnSpc>
                <a:buFont typeface="Arial" panose="020B0604020202020204" pitchFamily="34" charset="0"/>
                <a:buChar char="•"/>
              </a:pPr>
              <a:r>
                <a:rPr lang="vi-VN" sz="4400">
                  <a:latin typeface="Calibri" panose="020F0502020204030204" pitchFamily="34" charset="0"/>
                  <a:cs typeface="Calibri" panose="020F0502020204030204" pitchFamily="34" charset="0"/>
                </a:rPr>
                <a:t>HS trả lời đúng sẽ </a:t>
              </a:r>
              <a:r>
                <a:rPr lang="en-US" sz="4400">
                  <a:latin typeface="Calibri" panose="020F0502020204030204" pitchFamily="34" charset="0"/>
                  <a:cs typeface="Calibri" panose="020F0502020204030204" pitchFamily="34" charset="0"/>
                </a:rPr>
                <a:t>tiếp tục chơi</a:t>
              </a:r>
              <a:r>
                <a:rPr lang="vi-VN" sz="4400">
                  <a:latin typeface="Calibri" panose="020F0502020204030204" pitchFamily="34" charset="0"/>
                  <a:cs typeface="Calibri" panose="020F0502020204030204" pitchFamily="34" charset="0"/>
                </a:rPr>
                <a:t>, HS trả lời sai sẽ phải dừng cuộc chơi.</a:t>
              </a:r>
            </a:p>
          </p:txBody>
        </p:sp>
      </p:grpSp>
      <p:pic>
        <p:nvPicPr>
          <p:cNvPr id="32" name="Picture 31">
            <a:extLst>
              <a:ext uri="{FF2B5EF4-FFF2-40B4-BE49-F238E27FC236}">
                <a16:creationId xmlns:a16="http://schemas.microsoft.com/office/drawing/2014/main" xmlns="" id="{6BFF9856-7546-BEF9-D930-F8C1D0765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2059" y="1461004"/>
            <a:ext cx="2459210" cy="4945957"/>
          </a:xfrm>
          <a:prstGeom prst="rect">
            <a:avLst/>
          </a:prstGeom>
        </p:spPr>
      </p:pic>
      <p:grpSp>
        <p:nvGrpSpPr>
          <p:cNvPr id="26" name="Group 25">
            <a:extLst>
              <a:ext uri="{FF2B5EF4-FFF2-40B4-BE49-F238E27FC236}">
                <a16:creationId xmlns:a16="http://schemas.microsoft.com/office/drawing/2014/main" xmlns="" id="{E62DA57C-8410-3AB1-3187-2591F9FFFDF8}"/>
              </a:ext>
            </a:extLst>
          </p:cNvPr>
          <p:cNvGrpSpPr/>
          <p:nvPr/>
        </p:nvGrpSpPr>
        <p:grpSpPr>
          <a:xfrm>
            <a:off x="4294692" y="1632344"/>
            <a:ext cx="6337167" cy="1111414"/>
            <a:chOff x="-69673" y="800217"/>
            <a:chExt cx="11077338" cy="2220855"/>
          </a:xfrm>
        </p:grpSpPr>
        <p:sp>
          <p:nvSpPr>
            <p:cNvPr id="27" name="Hộp Văn bản 8">
              <a:extLst>
                <a:ext uri="{FF2B5EF4-FFF2-40B4-BE49-F238E27FC236}">
                  <a16:creationId xmlns:a16="http://schemas.microsoft.com/office/drawing/2014/main" xmlns="" id="{11C52057-EF4B-3D67-1131-86AF5D8D51C7}"/>
                </a:ext>
              </a:extLst>
            </p:cNvPr>
            <p:cNvSpPr txBox="1"/>
            <p:nvPr/>
          </p:nvSpPr>
          <p:spPr>
            <a:xfrm>
              <a:off x="-69673" y="807047"/>
              <a:ext cx="11077338" cy="2214025"/>
            </a:xfrm>
            <a:prstGeom prst="rect">
              <a:avLst/>
            </a:prstGeom>
            <a:noFill/>
          </p:spPr>
          <p:txBody>
            <a:bodyPr wrap="square">
              <a:spAutoFit/>
            </a:bodyPr>
            <a:lstStyle/>
            <a:p>
              <a:pPr algn="ctr"/>
              <a:r>
                <a:rPr lang="en-US" sz="6600">
                  <a:ln w="190500">
                    <a:solidFill>
                      <a:schemeClr val="bg1"/>
                    </a:solidFill>
                  </a:ln>
                  <a:solidFill>
                    <a:srgbClr val="FF0000"/>
                  </a:solidFill>
                  <a:latin typeface="SVN-ARCO Typography" panose="020B0603050302020204" pitchFamily="34" charset="2"/>
                </a:rPr>
                <a:t>Luật chơi:</a:t>
              </a:r>
              <a:endParaRPr lang="vi-VN" sz="6600" dirty="0">
                <a:ln w="190500">
                  <a:solidFill>
                    <a:schemeClr val="bg1"/>
                  </a:solidFill>
                </a:ln>
                <a:solidFill>
                  <a:srgbClr val="FF0000"/>
                </a:solidFill>
                <a:latin typeface="SVN-ARCO Typography" panose="020B0603050302020204" pitchFamily="34" charset="2"/>
              </a:endParaRPr>
            </a:p>
          </p:txBody>
        </p:sp>
        <p:sp>
          <p:nvSpPr>
            <p:cNvPr id="28" name="Hộp Văn bản 8">
              <a:extLst>
                <a:ext uri="{FF2B5EF4-FFF2-40B4-BE49-F238E27FC236}">
                  <a16:creationId xmlns:a16="http://schemas.microsoft.com/office/drawing/2014/main" xmlns="" id="{BF375BF2-9B0F-72C6-B6BB-7CDB40DECB17}"/>
                </a:ext>
              </a:extLst>
            </p:cNvPr>
            <p:cNvSpPr txBox="1"/>
            <p:nvPr/>
          </p:nvSpPr>
          <p:spPr>
            <a:xfrm>
              <a:off x="505549" y="800217"/>
              <a:ext cx="10027232" cy="2214025"/>
            </a:xfrm>
            <a:prstGeom prst="rect">
              <a:avLst/>
            </a:prstGeom>
            <a:noFill/>
          </p:spPr>
          <p:txBody>
            <a:bodyPr wrap="square">
              <a:spAutoFit/>
            </a:bodyPr>
            <a:lstStyle/>
            <a:p>
              <a:pPr algn="ctr"/>
              <a:r>
                <a:rPr lang="en-US" sz="6600">
                  <a:ln w="28575">
                    <a:solidFill>
                      <a:schemeClr val="accent2">
                        <a:lumMod val="50000"/>
                      </a:schemeClr>
                    </a:solidFill>
                  </a:ln>
                  <a:solidFill>
                    <a:srgbClr val="FC2B80"/>
                  </a:solidFill>
                  <a:latin typeface="SVN-ARCO Typography" panose="020B0603050302020204" pitchFamily="34" charset="2"/>
                </a:rPr>
                <a:t>Luật chơi:</a:t>
              </a:r>
              <a:endParaRPr lang="vi-VN" sz="6600" dirty="0">
                <a:ln w="28575">
                  <a:solidFill>
                    <a:schemeClr val="accent2">
                      <a:lumMod val="50000"/>
                    </a:schemeClr>
                  </a:solidFill>
                </a:ln>
                <a:solidFill>
                  <a:srgbClr val="FC2B80"/>
                </a:solidFill>
                <a:latin typeface="SVN-ARCO Typography" panose="020B0603050302020204" pitchFamily="34" charset="2"/>
              </a:endParaRPr>
            </a:p>
          </p:txBody>
        </p:sp>
      </p:grpSp>
      <p:pic>
        <p:nvPicPr>
          <p:cNvPr id="3" name="Picture 2">
            <a:extLst>
              <a:ext uri="{FF2B5EF4-FFF2-40B4-BE49-F238E27FC236}">
                <a16:creationId xmlns:a16="http://schemas.microsoft.com/office/drawing/2014/main" xmlns="" id="{6085DF05-B713-778C-CB98-2204EACD8302}"/>
              </a:ext>
            </a:extLst>
          </p:cNvPr>
          <p:cNvPicPr>
            <a:picLocks noChangeAspect="1"/>
          </p:cNvPicPr>
          <p:nvPr/>
        </p:nvPicPr>
        <p:blipFill>
          <a:blip r:embed="rId6"/>
          <a:stretch>
            <a:fillRect/>
          </a:stretch>
        </p:blipFill>
        <p:spPr>
          <a:xfrm>
            <a:off x="220717" y="268660"/>
            <a:ext cx="12192000" cy="1029597"/>
          </a:xfrm>
          <a:prstGeom prst="rect">
            <a:avLst/>
          </a:prstGeom>
        </p:spPr>
      </p:pic>
    </p:spTree>
    <p:extLst>
      <p:ext uri="{BB962C8B-B14F-4D97-AF65-F5344CB8AC3E}">
        <p14:creationId xmlns:p14="http://schemas.microsoft.com/office/powerpoint/2010/main" val="5532796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7"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8"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iCiel Pony" panose="02000000000000000000" pitchFamily="2" charset="-93"/>
                </a:rPr>
                <a:t>Kể tên các loại tam giác đã học.</a:t>
              </a:r>
              <a:endParaRPr lang="vi-VN" sz="4400">
                <a:solidFill>
                  <a:srgbClr val="C00000"/>
                </a:solidFill>
                <a:latin typeface="iCiel Pony" panose="02000000000000000000" pitchFamily="2" charset="-93"/>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algn="just"/>
                <a:endParaRPr lang="en-US" sz="3200" dirty="0">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818073" y="3640045"/>
              <a:ext cx="3659365" cy="2062103"/>
            </a:xfrm>
            <a:prstGeom prst="rect">
              <a:avLst/>
            </a:prstGeom>
            <a:noFill/>
          </p:spPr>
          <p:txBody>
            <a:bodyPr wrap="square" rtlCol="0">
              <a:spAutoFit/>
            </a:bodyPr>
            <a:lstStyle/>
            <a:p>
              <a:pPr algn="ctr"/>
              <a:r>
                <a:rPr lang="en-US" sz="3200">
                  <a:solidFill>
                    <a:srgbClr val="FF0066"/>
                  </a:solidFill>
                  <a:latin typeface="iCiel Pony" panose="02000000000000000000" pitchFamily="2" charset="-93"/>
                </a:rPr>
                <a:t>Tam giác nhọn, tam giác vuông, tam giác tù, tam giác đều.</a:t>
              </a:r>
              <a:endParaRPr lang="vi-VN" sz="3200">
                <a:solidFill>
                  <a:srgbClr val="FF0066"/>
                </a:solidFill>
                <a:latin typeface="iCiel Pony" panose="02000000000000000000" pitchFamily="2" charset="-93"/>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50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33142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0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0000" fill="hold"/>
                                        <p:tgtEl>
                                          <p:spTgt spid="41"/>
                                        </p:tgtEl>
                                      </p:cBhvr>
                                    </p:cmd>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BẮT ĐẦU</a:t>
              </a:r>
              <a:endParaRPr lang="en-GB" sz="2800" dirty="0">
                <a:latin typeface="Arial" panose="020B0604020202020204" pitchFamily="34" charset="0"/>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HẾT GIỜ!</a:t>
              </a:r>
              <a:endParaRPr lang="en-GB" sz="2800" dirty="0">
                <a:latin typeface="Arial" panose="020B0604020202020204" pitchFamily="34" charset="0"/>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iCiel Pony" panose="02000000000000000000" pitchFamily="2" charset="-93"/>
                </a:rPr>
                <a:t>Tam giác có ba góc nhọn là....</a:t>
              </a:r>
              <a:endParaRPr lang="vi-VN" sz="4000">
                <a:solidFill>
                  <a:srgbClr val="C00000"/>
                </a:solidFill>
                <a:latin typeface="iCiel Pony" panose="02000000000000000000" pitchFamily="2" charset="-93"/>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algn="just"/>
                <a:endParaRPr lang="en-US" sz="3200" dirty="0">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algn="ctr"/>
              <a:r>
                <a:rPr lang="en-US" sz="6000">
                  <a:solidFill>
                    <a:srgbClr val="FF0066"/>
                  </a:solidFill>
                  <a:latin typeface="iCiel Pony" panose="02000000000000000000" pitchFamily="2" charset="-93"/>
                </a:rPr>
                <a:t>tam giác nhọn</a:t>
              </a:r>
              <a:endParaRPr lang="vi-VN" sz="6000">
                <a:solidFill>
                  <a:srgbClr val="FF0066"/>
                </a:solidFill>
                <a:latin typeface="iCiel Pony" panose="02000000000000000000" pitchFamily="2" charset="-93"/>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43683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Tam giác có một góc vuông là </a:t>
              </a:r>
              <a:endParaRPr kumimoji="0" lang="vi-VN"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rPr>
                <a:t>tam giác vuông</a:t>
              </a:r>
              <a:endParaRPr kumimoji="0" lang="vi-VN"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599094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Tam giác có một góc tù là.....</a:t>
              </a:r>
              <a:endParaRPr kumimoji="0" lang="vi-VN"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rPr>
                <a:t>tam giác tù</a:t>
              </a:r>
              <a:endParaRPr kumimoji="0" lang="vi-VN"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1753894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B0F1A0F-E6CB-1EF7-B0C7-9BC4AFD702E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b="29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D4FB7C1-25F3-4E20-8F25-315A561B9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81" y="2744132"/>
            <a:ext cx="5123815" cy="4071875"/>
          </a:xfrm>
          <a:prstGeom prst="rect">
            <a:avLst/>
          </a:prstGeom>
        </p:spPr>
      </p:pic>
      <p:grpSp>
        <p:nvGrpSpPr>
          <p:cNvPr id="21" name="Clock hand spin">
            <a:extLst>
              <a:ext uri="{FF2B5EF4-FFF2-40B4-BE49-F238E27FC236}">
                <a16:creationId xmlns:a16="http://schemas.microsoft.com/office/drawing/2014/main" xmlns="" id="{99B7470A-60C5-98E0-0171-B3E371762592}"/>
              </a:ext>
            </a:extLst>
          </p:cNvPr>
          <p:cNvGrpSpPr/>
          <p:nvPr/>
        </p:nvGrpSpPr>
        <p:grpSpPr>
          <a:xfrm rot="1786145">
            <a:off x="520182" y="463574"/>
            <a:ext cx="1285391" cy="1285924"/>
            <a:chOff x="817563" y="2264166"/>
            <a:chExt cx="3829050" cy="3830638"/>
          </a:xfrm>
        </p:grpSpPr>
        <p:sp>
          <p:nvSpPr>
            <p:cNvPr id="22" name="Oval 28">
              <a:extLst>
                <a:ext uri="{FF2B5EF4-FFF2-40B4-BE49-F238E27FC236}">
                  <a16:creationId xmlns:a16="http://schemas.microsoft.com/office/drawing/2014/main" xmlns="" id="{A5801605-0F0A-AA7E-139C-C45A6C994BAF}"/>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hour hand">
              <a:extLst>
                <a:ext uri="{FF2B5EF4-FFF2-40B4-BE49-F238E27FC236}">
                  <a16:creationId xmlns:a16="http://schemas.microsoft.com/office/drawing/2014/main" xmlns="" id="{9535BF64-5E4D-A02B-EFD7-83B75D58145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 name="start timer">
            <a:extLst>
              <a:ext uri="{FF2B5EF4-FFF2-40B4-BE49-F238E27FC236}">
                <a16:creationId xmlns:a16="http://schemas.microsoft.com/office/drawing/2014/main" xmlns="" id="{D3B70FA6-0177-8D10-E5BC-86ABA1E7B659}"/>
              </a:ext>
            </a:extLst>
          </p:cNvPr>
          <p:cNvGrpSpPr/>
          <p:nvPr/>
        </p:nvGrpSpPr>
        <p:grpSpPr>
          <a:xfrm>
            <a:off x="164369" y="1946751"/>
            <a:ext cx="2077983" cy="630417"/>
            <a:chOff x="1332706" y="185859"/>
            <a:chExt cx="2636838" cy="799962"/>
          </a:xfrm>
        </p:grpSpPr>
        <p:sp>
          <p:nvSpPr>
            <p:cNvPr id="25" name="Rounded Rectangle 120">
              <a:extLst>
                <a:ext uri="{FF2B5EF4-FFF2-40B4-BE49-F238E27FC236}">
                  <a16:creationId xmlns:a16="http://schemas.microsoft.com/office/drawing/2014/main" xmlns="" id="{D1F3E872-66A7-5DAD-D5F4-5349BC989DC9}"/>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ounded Rectangle 121">
              <a:extLst>
                <a:ext uri="{FF2B5EF4-FFF2-40B4-BE49-F238E27FC236}">
                  <a16:creationId xmlns:a16="http://schemas.microsoft.com/office/drawing/2014/main" xmlns="" id="{7360A00B-3B8E-DAD0-CC53-817538E512A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times up">
            <a:extLst>
              <a:ext uri="{FF2B5EF4-FFF2-40B4-BE49-F238E27FC236}">
                <a16:creationId xmlns:a16="http://schemas.microsoft.com/office/drawing/2014/main" xmlns="" id="{87649570-7403-4450-53C1-8DE71AA7D759}"/>
              </a:ext>
            </a:extLst>
          </p:cNvPr>
          <p:cNvGrpSpPr/>
          <p:nvPr/>
        </p:nvGrpSpPr>
        <p:grpSpPr>
          <a:xfrm>
            <a:off x="164368" y="1941895"/>
            <a:ext cx="2077983" cy="630417"/>
            <a:chOff x="4321176" y="185859"/>
            <a:chExt cx="2636838" cy="799962"/>
          </a:xfrm>
        </p:grpSpPr>
        <p:sp>
          <p:nvSpPr>
            <p:cNvPr id="28" name="Rounded Rectangle 123">
              <a:extLst>
                <a:ext uri="{FF2B5EF4-FFF2-40B4-BE49-F238E27FC236}">
                  <a16:creationId xmlns:a16="http://schemas.microsoft.com/office/drawing/2014/main" xmlns="" id="{DE82FBF0-3011-0277-FD96-436E483DAE71}"/>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124">
              <a:extLst>
                <a:ext uri="{FF2B5EF4-FFF2-40B4-BE49-F238E27FC236}">
                  <a16:creationId xmlns:a16="http://schemas.microsoft.com/office/drawing/2014/main" xmlns="" id="{FFE5E1D4-8409-B82D-1E28-2A250BA2D649}"/>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 name="Picture 29">
            <a:extLst>
              <a:ext uri="{FF2B5EF4-FFF2-40B4-BE49-F238E27FC236}">
                <a16:creationId xmlns:a16="http://schemas.microsoft.com/office/drawing/2014/main" xmlns="" id="{7AB44137-DDAF-0129-0523-B3EC96279025}"/>
              </a:ext>
            </a:extLst>
          </p:cNvPr>
          <p:cNvPicPr>
            <a:picLocks noChangeAspect="1"/>
          </p:cNvPicPr>
          <p:nvPr/>
        </p:nvPicPr>
        <p:blipFill>
          <a:blip r:embed="rId11"/>
          <a:stretch>
            <a:fillRect/>
          </a:stretch>
        </p:blipFill>
        <p:spPr>
          <a:xfrm>
            <a:off x="266348" y="122189"/>
            <a:ext cx="1611038" cy="1762571"/>
          </a:xfrm>
          <a:prstGeom prst="rect">
            <a:avLst/>
          </a:prstGeom>
        </p:spPr>
      </p:pic>
      <p:pic>
        <p:nvPicPr>
          <p:cNvPr id="31" name="Tieng-chuong-het-gio-reng-www_tiengdong_com">
            <a:hlinkClick r:id="" action="ppaction://media"/>
            <a:extLst>
              <a:ext uri="{FF2B5EF4-FFF2-40B4-BE49-F238E27FC236}">
                <a16:creationId xmlns:a16="http://schemas.microsoft.com/office/drawing/2014/main" xmlns="" id="{9FC0322D-0ABC-58A4-4F07-51FEC6CF1075}"/>
              </a:ext>
            </a:extLst>
          </p:cNvPr>
          <p:cNvPicPr>
            <a:picLocks noChangeAspect="1"/>
          </p:cNvPicPr>
          <p:nvPr>
            <a:audioFile r:link="rId1"/>
            <p:extLst>
              <p:ext uri="{DAA4B4D4-6D71-4841-9C94-3DE7FCFB9230}">
                <p14:media xmlns:p14="http://schemas.microsoft.com/office/powerpoint/2010/main" r:embed="rId2">
                  <p14:trim end="3164.3673"/>
                  <p14:fade out="50"/>
                </p14:media>
              </p:ext>
            </p:extLst>
          </p:nvPr>
        </p:nvPicPr>
        <p:blipFill>
          <a:blip r:embed="rId12"/>
          <a:stretch>
            <a:fillRect/>
          </a:stretch>
        </p:blipFill>
        <p:spPr>
          <a:xfrm>
            <a:off x="-1373283" y="2666204"/>
            <a:ext cx="487363" cy="487362"/>
          </a:xfrm>
          <a:prstGeom prst="rect">
            <a:avLst/>
          </a:prstGeom>
        </p:spPr>
      </p:pic>
      <p:grpSp>
        <p:nvGrpSpPr>
          <p:cNvPr id="35" name="Group 34">
            <a:extLst>
              <a:ext uri="{FF2B5EF4-FFF2-40B4-BE49-F238E27FC236}">
                <a16:creationId xmlns:a16="http://schemas.microsoft.com/office/drawing/2014/main" xmlns="" id="{2D6BC6FE-056C-CBF2-A983-C96A58F300D9}"/>
              </a:ext>
            </a:extLst>
          </p:cNvPr>
          <p:cNvGrpSpPr/>
          <p:nvPr/>
        </p:nvGrpSpPr>
        <p:grpSpPr>
          <a:xfrm>
            <a:off x="2365183" y="243982"/>
            <a:ext cx="9467427" cy="1547944"/>
            <a:chOff x="2325733" y="454809"/>
            <a:chExt cx="9866267" cy="1343511"/>
          </a:xfrm>
        </p:grpSpPr>
        <p:sp>
          <p:nvSpPr>
            <p:cNvPr id="36" name="Rectangle: Rounded Corners 35">
              <a:extLst>
                <a:ext uri="{FF2B5EF4-FFF2-40B4-BE49-F238E27FC236}">
                  <a16:creationId xmlns:a16="http://schemas.microsoft.com/office/drawing/2014/main" xmlns="" id="{A88EB88C-815A-0449-4A08-6BE43D821E86}"/>
                </a:ext>
              </a:extLst>
            </p:cNvPr>
            <p:cNvSpPr/>
            <p:nvPr/>
          </p:nvSpPr>
          <p:spPr>
            <a:xfrm>
              <a:off x="2325733" y="454809"/>
              <a:ext cx="9866267" cy="134351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xmlns="" id="{5CA2BF47-A239-1C06-F80B-BA75738E1B23}"/>
                </a:ext>
              </a:extLst>
            </p:cNvPr>
            <p:cNvSpPr/>
            <p:nvPr/>
          </p:nvSpPr>
          <p:spPr>
            <a:xfrm>
              <a:off x="2452997" y="546466"/>
              <a:ext cx="9611738" cy="1160196"/>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rPr>
                <a:t>Tam giác có ba góc 60o (hoặc có ba cạnh bằng nhau) là....</a:t>
              </a:r>
              <a:endParaRPr kumimoji="0" lang="vi-VN" sz="4000" b="0" i="0" u="none" strike="noStrike" kern="1200" cap="none" spc="0" normalizeH="0" baseline="0" noProof="0">
                <a:ln>
                  <a:noFill/>
                </a:ln>
                <a:solidFill>
                  <a:srgbClr val="C00000"/>
                </a:solidFill>
                <a:effectLst/>
                <a:uLnTx/>
                <a:uFillTx/>
                <a:latin typeface="iCiel Pony" panose="02000000000000000000" pitchFamily="2" charset="-93"/>
                <a:ea typeface="+mn-ea"/>
                <a:cs typeface="+mn-cs"/>
              </a:endParaRPr>
            </a:p>
          </p:txBody>
        </p:sp>
      </p:grpSp>
      <p:grpSp>
        <p:nvGrpSpPr>
          <p:cNvPr id="39" name="Group 38">
            <a:extLst>
              <a:ext uri="{FF2B5EF4-FFF2-40B4-BE49-F238E27FC236}">
                <a16:creationId xmlns:a16="http://schemas.microsoft.com/office/drawing/2014/main" xmlns="" id="{8E752A81-503F-0A09-32F8-302EF3D05508}"/>
              </a:ext>
            </a:extLst>
          </p:cNvPr>
          <p:cNvGrpSpPr/>
          <p:nvPr/>
        </p:nvGrpSpPr>
        <p:grpSpPr>
          <a:xfrm>
            <a:off x="5254165" y="2121767"/>
            <a:ext cx="6709475" cy="4528624"/>
            <a:chOff x="5254165" y="2121767"/>
            <a:chExt cx="6709475" cy="4528624"/>
          </a:xfrm>
        </p:grpSpPr>
        <p:grpSp>
          <p:nvGrpSpPr>
            <p:cNvPr id="2" name="Group 1">
              <a:extLst>
                <a:ext uri="{FF2B5EF4-FFF2-40B4-BE49-F238E27FC236}">
                  <a16:creationId xmlns:a16="http://schemas.microsoft.com/office/drawing/2014/main" xmlns="" id="{8DA3DE1B-8E73-FDBC-ABFA-46F9095595B9}"/>
                </a:ext>
              </a:extLst>
            </p:cNvPr>
            <p:cNvGrpSpPr/>
            <p:nvPr/>
          </p:nvGrpSpPr>
          <p:grpSpPr>
            <a:xfrm>
              <a:off x="5254165" y="2121767"/>
              <a:ext cx="6709475" cy="4528624"/>
              <a:chOff x="688415" y="2005065"/>
              <a:chExt cx="6093251" cy="4712973"/>
            </a:xfrm>
          </p:grpSpPr>
          <p:pic>
            <p:nvPicPr>
              <p:cNvPr id="3" name="Graphic 2">
                <a:extLst>
                  <a:ext uri="{FF2B5EF4-FFF2-40B4-BE49-F238E27FC236}">
                    <a16:creationId xmlns:a16="http://schemas.microsoft.com/office/drawing/2014/main" xmlns="" id="{46E8B9DC-BC09-1E76-F528-81CD100B2A30}"/>
                  </a:ext>
                </a:extLst>
              </p:cNvPr>
              <p:cNvPicPr>
                <a:picLocks noChangeAspect="1"/>
              </p:cNvPicPr>
              <p:nvPr/>
            </p:nvPicPr>
            <p:blipFill>
              <a:blip r:embed="rId13">
                <a:duotone>
                  <a:srgbClr val="FC6E51">
                    <a:shade val="45000"/>
                    <a:satMod val="135000"/>
                  </a:srgbClr>
                  <a:prstClr val="white"/>
                </a:duotone>
                <a:lum bright="-6000" contrast="45000"/>
                <a:extLst>
                  <a:ext uri="{96DAC541-7B7A-43D3-8B79-37D633B846F1}">
                    <asvg:svgBlip xmlns:asvg="http://schemas.microsoft.com/office/drawing/2016/SVG/main" xmlns="" r:embed="rId14"/>
                  </a:ext>
                </a:extLst>
              </a:blip>
              <a:stretch>
                <a:fillRect/>
              </a:stretch>
            </p:blipFill>
            <p:spPr>
              <a:xfrm>
                <a:off x="688415" y="2005065"/>
                <a:ext cx="6093251" cy="4712973"/>
              </a:xfrm>
              <a:prstGeom prst="rect">
                <a:avLst/>
              </a:prstGeom>
            </p:spPr>
          </p:pic>
          <p:sp>
            <p:nvSpPr>
              <p:cNvPr id="11" name="Rectangle: Rounded Corners 10">
                <a:extLst>
                  <a:ext uri="{FF2B5EF4-FFF2-40B4-BE49-F238E27FC236}">
                    <a16:creationId xmlns:a16="http://schemas.microsoft.com/office/drawing/2014/main" xmlns="" id="{F3B865CE-38CE-C97A-17CC-7E51804D6552}"/>
                  </a:ext>
                </a:extLst>
              </p:cNvPr>
              <p:cNvSpPr/>
              <p:nvPr/>
            </p:nvSpPr>
            <p:spPr>
              <a:xfrm>
                <a:off x="2031999" y="3268850"/>
                <a:ext cx="3399963" cy="2882900"/>
              </a:xfrm>
              <a:prstGeom prst="roundRect">
                <a:avLst>
                  <a:gd name="adj" fmla="val 30176"/>
                </a:avLst>
              </a:prstGeom>
              <a:solidFill>
                <a:srgbClr val="FFFFFF"/>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hlinkClick r:id="rId15"/>
                </a:endParaRPr>
              </a:p>
            </p:txBody>
          </p:sp>
        </p:grpSp>
        <p:sp>
          <p:nvSpPr>
            <p:cNvPr id="38" name="TextBox 37">
              <a:extLst>
                <a:ext uri="{FF2B5EF4-FFF2-40B4-BE49-F238E27FC236}">
                  <a16:creationId xmlns:a16="http://schemas.microsoft.com/office/drawing/2014/main" xmlns="" id="{0EC6CD52-A54A-8D5D-67D8-F93B1B359C6B}"/>
                </a:ext>
              </a:extLst>
            </p:cNvPr>
            <p:cNvSpPr txBox="1"/>
            <p:nvPr/>
          </p:nvSpPr>
          <p:spPr>
            <a:xfrm>
              <a:off x="6698669" y="3632407"/>
              <a:ext cx="43415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rPr>
                <a:t>tam giác đều</a:t>
              </a:r>
              <a:endParaRPr kumimoji="0" lang="vi-VN" sz="6000" b="0" i="0" u="none" strike="noStrike" kern="1200" cap="none" spc="0" normalizeH="0" baseline="0" noProof="0">
                <a:ln>
                  <a:noFill/>
                </a:ln>
                <a:solidFill>
                  <a:srgbClr val="FF0066"/>
                </a:solidFill>
                <a:effectLst/>
                <a:uLnTx/>
                <a:uFillTx/>
                <a:latin typeface="iCiel Pony" panose="02000000000000000000" pitchFamily="2" charset="-93"/>
                <a:ea typeface="+mn-ea"/>
                <a:cs typeface="+mn-cs"/>
              </a:endParaRPr>
            </a:p>
          </p:txBody>
        </p:sp>
      </p:grpSp>
      <p:pic>
        <p:nvPicPr>
          <p:cNvPr id="40" name="Am-thanh-ve-dich-chien-thang-www_tiengdong_com">
            <a:hlinkClick r:id="" action="ppaction://media"/>
            <a:extLst>
              <a:ext uri="{FF2B5EF4-FFF2-40B4-BE49-F238E27FC236}">
                <a16:creationId xmlns:a16="http://schemas.microsoft.com/office/drawing/2014/main" xmlns="" id="{E1564699-5ACD-538A-E7F2-CC9BA4E2ECA4}"/>
              </a:ext>
            </a:extLst>
          </p:cNvPr>
          <p:cNvPicPr>
            <a:picLocks noChangeAspect="1"/>
          </p:cNvPicPr>
          <p:nvPr>
            <a:audioFile r:link="rId1"/>
            <p:extLst>
              <p:ext uri="{DAA4B4D4-6D71-4841-9C94-3DE7FCFB9230}">
                <p14:media xmlns:p14="http://schemas.microsoft.com/office/powerpoint/2010/main" r:embed="rId3">
                  <p14:trim st="1365" end="52398.6666"/>
                </p14:media>
              </p:ext>
            </p:extLst>
          </p:nvPr>
        </p:nvPicPr>
        <p:blipFill>
          <a:blip r:embed="rId12"/>
          <a:stretch>
            <a:fillRect/>
          </a:stretch>
        </p:blipFill>
        <p:spPr>
          <a:xfrm>
            <a:off x="-1373283" y="2666204"/>
            <a:ext cx="487362" cy="487362"/>
          </a:xfrm>
          <a:prstGeom prst="rect">
            <a:avLst/>
          </a:prstGeom>
        </p:spPr>
      </p:pic>
      <p:pic>
        <p:nvPicPr>
          <p:cNvPr id="41" name="Tieng-dong-ho-tich-tac-www_tiengdong_com">
            <a:hlinkClick r:id="" action="ppaction://media"/>
            <a:extLst>
              <a:ext uri="{FF2B5EF4-FFF2-40B4-BE49-F238E27FC236}">
                <a16:creationId xmlns:a16="http://schemas.microsoft.com/office/drawing/2014/main" xmlns="" id="{1AAAEAFC-4DA2-45F2-8C74-A9456A82CA09}"/>
              </a:ext>
            </a:extLst>
          </p:cNvPr>
          <p:cNvPicPr>
            <a:picLocks noChangeAspect="1"/>
          </p:cNvPicPr>
          <p:nvPr>
            <a:audioFile r:link="rId1"/>
            <p:extLst>
              <p:ext uri="{DAA4B4D4-6D71-4841-9C94-3DE7FCFB9230}">
                <p14:media xmlns:p14="http://schemas.microsoft.com/office/powerpoint/2010/main" r:embed="rId4">
                  <p14:trim end="45003.9"/>
                </p14:media>
              </p:ext>
            </p:extLst>
          </p:nvPr>
        </p:nvPicPr>
        <p:blipFill>
          <a:blip r:embed="rId12"/>
          <a:stretch>
            <a:fillRect/>
          </a:stretch>
        </p:blipFill>
        <p:spPr>
          <a:xfrm>
            <a:off x="-1373283" y="2666204"/>
            <a:ext cx="487362" cy="487362"/>
          </a:xfrm>
          <a:prstGeom prst="rect">
            <a:avLst/>
          </a:prstGeom>
        </p:spPr>
      </p:pic>
    </p:spTree>
    <p:extLst>
      <p:ext uri="{BB962C8B-B14F-4D97-AF65-F5344CB8AC3E}">
        <p14:creationId xmlns:p14="http://schemas.microsoft.com/office/powerpoint/2010/main" val="2897998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 calcmode="lin" valueType="num">
                                      <p:cBhvr>
                                        <p:cTn id="14" dur="500" fill="hold"/>
                                        <p:tgtEl>
                                          <p:spTgt spid="39"/>
                                        </p:tgtEl>
                                        <p:attrNameLst>
                                          <p:attrName>style.rotation</p:attrName>
                                        </p:attrNameLst>
                                      </p:cBhvr>
                                      <p:tavLst>
                                        <p:tav tm="0">
                                          <p:val>
                                            <p:fltVal val="360"/>
                                          </p:val>
                                        </p:tav>
                                        <p:tav tm="100000">
                                          <p:val>
                                            <p:fltVal val="0"/>
                                          </p:val>
                                        </p:tav>
                                      </p:tavLst>
                                    </p:anim>
                                    <p:animEffect transition="in" filter="fade">
                                      <p:cBhvr>
                                        <p:cTn id="15" dur="500"/>
                                        <p:tgtEl>
                                          <p:spTgt spid="39"/>
                                        </p:tgtEl>
                                      </p:cBhvr>
                                    </p:animEffect>
                                  </p:childTnLst>
                                </p:cTn>
                              </p:par>
                              <p:par>
                                <p:cTn id="16" presetID="1" presetClass="mediacall" presetSubtype="0" fill="hold" nodeType="withEffect">
                                  <p:stCondLst>
                                    <p:cond delay="0"/>
                                  </p:stCondLst>
                                  <p:childTnLst>
                                    <p:cmd type="call" cmd="playFrom(0.0)">
                                      <p:cBhvr>
                                        <p:cTn id="17" dur="143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8" presetClass="emph" presetSubtype="0" fill="hold" nodeType="clickEffect">
                                  <p:stCondLst>
                                    <p:cond delay="0"/>
                                  </p:stCondLst>
                                  <p:childTnLst>
                                    <p:animRot by="21600000">
                                      <p:cBhvr>
                                        <p:cTn id="22" dur="15000" fill="hold"/>
                                        <p:tgtEl>
                                          <p:spTgt spid="21"/>
                                        </p:tgtEl>
                                        <p:attrNameLst>
                                          <p:attrName>r</p:attrName>
                                        </p:attrNameLst>
                                      </p:cBhvr>
                                    </p:animRot>
                                  </p:childTnLst>
                                </p:cTn>
                              </p:par>
                              <p:par>
                                <p:cTn id="23" presetID="1" presetClass="mediacall" presetSubtype="0" fill="hold" nodeType="withEffect">
                                  <p:stCondLst>
                                    <p:cond delay="0"/>
                                  </p:stCondLst>
                                  <p:childTnLst>
                                    <p:cmd type="call" cmd="playFrom(0.0)">
                                      <p:cBhvr>
                                        <p:cTn id="24" dur="15000" fill="hold"/>
                                        <p:tgtEl>
                                          <p:spTgt spid="41"/>
                                        </p:tgtEl>
                                      </p:cBhvr>
                                    </p:cmd>
                                  </p:childTnLst>
                                </p:cTn>
                              </p:par>
                            </p:childTnLst>
                          </p:cTn>
                        </p:par>
                        <p:par>
                          <p:cTn id="25" fill="hold">
                            <p:stCondLst>
                              <p:cond delay="150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30"/>
                                        </p:tgtEl>
                                        <p:attrNameLst>
                                          <p:attrName>r</p:attrName>
                                        </p:attrNameLst>
                                      </p:cBhvr>
                                    </p:animRot>
                                    <p:animRot by="-240000">
                                      <p:cBhvr>
                                        <p:cTn id="39" dur="200" fill="hold">
                                          <p:stCondLst>
                                            <p:cond delay="200"/>
                                          </p:stCondLst>
                                        </p:cTn>
                                        <p:tgtEl>
                                          <p:spTgt spid="30"/>
                                        </p:tgtEl>
                                        <p:attrNameLst>
                                          <p:attrName>r</p:attrName>
                                        </p:attrNameLst>
                                      </p:cBhvr>
                                    </p:animRot>
                                    <p:animRot by="240000">
                                      <p:cBhvr>
                                        <p:cTn id="40" dur="200" fill="hold">
                                          <p:stCondLst>
                                            <p:cond delay="400"/>
                                          </p:stCondLst>
                                        </p:cTn>
                                        <p:tgtEl>
                                          <p:spTgt spid="30"/>
                                        </p:tgtEl>
                                        <p:attrNameLst>
                                          <p:attrName>r</p:attrName>
                                        </p:attrNameLst>
                                      </p:cBhvr>
                                    </p:animRot>
                                    <p:animRot by="-240000">
                                      <p:cBhvr>
                                        <p:cTn id="41" dur="200" fill="hold">
                                          <p:stCondLst>
                                            <p:cond delay="600"/>
                                          </p:stCondLst>
                                        </p:cTn>
                                        <p:tgtEl>
                                          <p:spTgt spid="30"/>
                                        </p:tgtEl>
                                        <p:attrNameLst>
                                          <p:attrName>r</p:attrName>
                                        </p:attrNameLst>
                                      </p:cBhvr>
                                    </p:animRot>
                                    <p:animRot by="120000">
                                      <p:cBhvr>
                                        <p:cTn id="42" dur="200" fill="hold">
                                          <p:stCondLst>
                                            <p:cond delay="800"/>
                                          </p:stCondLst>
                                        </p:cTn>
                                        <p:tgtEl>
                                          <p:spTgt spid="30"/>
                                        </p:tgtEl>
                                        <p:attrNameLst>
                                          <p:attrName>r</p:attrName>
                                        </p:attrNameLst>
                                      </p:cBhvr>
                                    </p:animRot>
                                  </p:childTnLst>
                                </p:cTn>
                              </p:par>
                              <p:par>
                                <p:cTn id="43" presetID="1" presetClass="mediacall" presetSubtype="0" fill="hold" nodeType="withEffect">
                                  <p:stCondLst>
                                    <p:cond delay="0"/>
                                  </p:stCondLst>
                                  <p:childTnLst>
                                    <p:cmd type="call" cmd="playFrom(0.0)">
                                      <p:cBhvr>
                                        <p:cTn id="44" dur="2034" fill="hold"/>
                                        <p:tgtEl>
                                          <p:spTgt spid="31"/>
                                        </p:tgtEl>
                                      </p:cBhvr>
                                    </p:cmd>
                                  </p:childTnLst>
                                </p:cTn>
                              </p:par>
                            </p:childTnLst>
                          </p:cTn>
                        </p:par>
                      </p:childTnLst>
                    </p:cTn>
                  </p:par>
                </p:childTnLst>
              </p:cTn>
              <p:nextCondLst>
                <p:cond evt="onClick" delay="0">
                  <p:tgtEl>
                    <p:spTgt spid="24"/>
                  </p:tgtEl>
                </p:cond>
              </p:nextCondLst>
            </p:seq>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2603</TotalTime>
  <Words>964</Words>
  <Application>Microsoft Office PowerPoint</Application>
  <PresentationFormat>Custom</PresentationFormat>
  <Paragraphs>140</Paragraphs>
  <Slides>28</Slides>
  <Notes>10</Notes>
  <HiddenSlides>0</HiddenSlides>
  <MMClips>24</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cp:lastModifiedBy>
  <cp:revision>20</cp:revision>
  <dcterms:created xsi:type="dcterms:W3CDTF">2023-08-21T15:19:28Z</dcterms:created>
  <dcterms:modified xsi:type="dcterms:W3CDTF">2024-12-19T07:46:39Z</dcterms:modified>
  <cp:category>9Slide.vn</cp:category>
</cp:coreProperties>
</file>