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8"/>
  </p:notesMasterIdLst>
  <p:sldIdLst>
    <p:sldId id="257" r:id="rId6"/>
    <p:sldId id="258" r:id="rId7"/>
    <p:sldId id="259" r:id="rId8"/>
    <p:sldId id="260" r:id="rId9"/>
    <p:sldId id="280" r:id="rId10"/>
    <p:sldId id="281" r:id="rId11"/>
    <p:sldId id="283" r:id="rId12"/>
    <p:sldId id="337" r:id="rId13"/>
    <p:sldId id="346" r:id="rId14"/>
    <p:sldId id="262" r:id="rId15"/>
    <p:sldId id="347" r:id="rId16"/>
    <p:sldId id="349" r:id="rId17"/>
    <p:sldId id="350" r:id="rId18"/>
    <p:sldId id="351" r:id="rId19"/>
    <p:sldId id="338" r:id="rId20"/>
    <p:sldId id="352" r:id="rId21"/>
    <p:sldId id="353" r:id="rId22"/>
    <p:sldId id="354" r:id="rId23"/>
    <p:sldId id="345" r:id="rId24"/>
    <p:sldId id="288" r:id="rId25"/>
    <p:sldId id="2631" r:id="rId26"/>
    <p:sldId id="263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3366"/>
    <a:srgbClr val="FF0066"/>
    <a:srgbClr val="FFFF99"/>
    <a:srgbClr val="FFFF66"/>
    <a:srgbClr val="FFFF00"/>
    <a:srgbClr val="FF9900"/>
    <a:srgbClr val="FFFDF9"/>
    <a:srgbClr val="CC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316" autoAdjust="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5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63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7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30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78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44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08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7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76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21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07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3908534E-190B-720D-DE14-A79052B22B0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2F1A88C-43ED-D249-CEE5-864BBE42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1065CC-B398-DC11-62A2-9A581611E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9C381-8046-E3EA-2B75-8A58F88A1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BE17F-7BE3-4662-AF20-D6C8A148AEC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980CA5-F83A-9208-5FC8-0E6A1CD59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EAD071-90FD-0890-5AEF-8072D8C6B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7D3FE0B6-6970-6BD6-BCBD-996A967FA7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xmlns="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9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BF9AF56A-0BEB-E503-8142-1CC9E52456E8}"/>
              </a:ext>
            </a:extLst>
          </p:cNvPr>
          <p:cNvGrpSpPr/>
          <p:nvPr/>
        </p:nvGrpSpPr>
        <p:grpSpPr>
          <a:xfrm>
            <a:off x="0" y="-45260"/>
            <a:ext cx="11763666" cy="1107997"/>
            <a:chOff x="286527" y="-292848"/>
            <a:chExt cx="11763666" cy="1107997"/>
          </a:xfrm>
        </p:grpSpPr>
        <p:sp>
          <p:nvSpPr>
            <p:cNvPr id="20" name="Hộp Văn bản 22">
              <a:extLst>
                <a:ext uri="{FF2B5EF4-FFF2-40B4-BE49-F238E27FC236}">
                  <a16:creationId xmlns:a16="http://schemas.microsoft.com/office/drawing/2014/main" xmlns="" id="{42ACBECC-8DA5-A4A8-A5FD-90EB0DE82AF6}"/>
                </a:ext>
              </a:extLst>
            </p:cNvPr>
            <p:cNvSpPr txBox="1"/>
            <p:nvPr/>
          </p:nvSpPr>
          <p:spPr>
            <a:xfrm>
              <a:off x="286527" y="-292847"/>
              <a:ext cx="11763666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>
                  <a:ln w="152400">
                    <a:solidFill>
                      <a:prstClr val="white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 panose="020B0503020204020204" pitchFamily="34" charset="-122"/>
                </a:rPr>
                <a:t>Thứ … ngày … tháng … năm …</a:t>
              </a: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xmlns="" id="{FFA80E1F-63FE-6C9A-A679-DFC8987BC8A3}"/>
                </a:ext>
              </a:extLst>
            </p:cNvPr>
            <p:cNvSpPr txBox="1"/>
            <p:nvPr/>
          </p:nvSpPr>
          <p:spPr>
            <a:xfrm>
              <a:off x="286527" y="-292848"/>
              <a:ext cx="11763666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>
                  <a:ln w="25400"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 panose="020B0503020204020204" pitchFamily="34" charset="-122"/>
                </a:rPr>
                <a:t>Thứ … ngày … tháng … năm …</a:t>
              </a:r>
              <a:endParaRPr kumimoji="0" lang="en-US" altLang="zh-CN" sz="4800" b="0" i="0" u="none" strike="noStrike" kern="1200" cap="none" spc="0" normalizeH="0" baseline="0" noProof="0" dirty="0">
                <a:ln w="254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10EF0F-5732-17F0-2319-9DF0DD2E0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167" y="903013"/>
            <a:ext cx="12192000" cy="23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3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673CAC12-E528-BAD6-11C3-CFDC0266BA6A}"/>
              </a:ext>
            </a:extLst>
          </p:cNvPr>
          <p:cNvSpPr txBox="1"/>
          <p:nvPr/>
        </p:nvSpPr>
        <p:spPr>
          <a:xfrm>
            <a:off x="2069457" y="828288"/>
            <a:ext cx="80530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L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U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Y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Ệ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Ậ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P</a:t>
            </a:r>
            <a:endParaRPr kumimoji="0" lang="en-US" sz="16600" b="1" i="0" u="none" strike="noStrike" kern="1200" cap="none" spc="600" normalizeH="0" baseline="0" noProof="0">
              <a:ln w="25400">
                <a:solidFill>
                  <a:prstClr val="white"/>
                </a:solidFill>
              </a:ln>
              <a:solidFill>
                <a:srgbClr val="0EB4DE"/>
              </a:solidFill>
              <a:effectLst/>
              <a:uLnTx/>
              <a:uFillTx/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50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752F22D-C9B7-A813-63CA-74753E3B3220}"/>
              </a:ext>
            </a:extLst>
          </p:cNvPr>
          <p:cNvSpPr txBox="1"/>
          <p:nvPr/>
        </p:nvSpPr>
        <p:spPr>
          <a:xfrm>
            <a:off x="1137717" y="781437"/>
            <a:ext cx="991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NỘI</a:t>
            </a:r>
            <a:r>
              <a:rPr kumimoji="0" lang="en-US" sz="4800" b="0" i="0" u="none" strike="noStrike" kern="1200" cap="none" spc="0" normalizeH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DUNG BÀI</a:t>
            </a:r>
            <a:endParaRPr kumimoji="0" lang="en-US" sz="48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6B9F8B-A050-882F-DAD0-55408F43C4CE}"/>
              </a:ext>
            </a:extLst>
          </p:cNvPr>
          <p:cNvSpPr txBox="1"/>
          <p:nvPr/>
        </p:nvSpPr>
        <p:spPr>
          <a:xfrm>
            <a:off x="1496290" y="2026675"/>
            <a:ext cx="95579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>
                <a:solidFill>
                  <a:prstClr val="black"/>
                </a:solidFill>
                <a:latin typeface="Aptos" panose="02110004020202020204"/>
              </a:rPr>
              <a:t>•	Vẽ.</a:t>
            </a:r>
          </a:p>
          <a:p>
            <a:pPr lvl="0" algn="just"/>
            <a:r>
              <a:rPr lang="vi-VN" sz="6000">
                <a:solidFill>
                  <a:prstClr val="black"/>
                </a:solidFill>
                <a:latin typeface="Aptos" panose="02110004020202020204"/>
              </a:rPr>
              <a:t>•	Áp dụng tỉ lệ bản đồ </a:t>
            </a:r>
            <a:endParaRPr lang="en-US" sz="6000">
              <a:solidFill>
                <a:prstClr val="black"/>
              </a:solidFill>
              <a:latin typeface="Aptos" panose="02110004020202020204"/>
            </a:endParaRPr>
          </a:p>
          <a:p>
            <a:pPr lvl="0" algn="just"/>
            <a:r>
              <a:rPr lang="vi-VN" sz="6000">
                <a:solidFill>
                  <a:prstClr val="black"/>
                </a:solidFill>
                <a:latin typeface="Aptos" panose="02110004020202020204"/>
                <a:sym typeface="Wingdings" panose="05000000000000000000" pitchFamily="2" charset="2"/>
              </a:rPr>
              <a:t></a:t>
            </a:r>
            <a:r>
              <a:rPr lang="vi-VN" sz="6000">
                <a:solidFill>
                  <a:prstClr val="black"/>
                </a:solidFill>
                <a:latin typeface="Aptos" panose="02110004020202020204"/>
              </a:rPr>
              <a:t> Tính diện tích thật khi vẽ trên tường </a:t>
            </a:r>
            <a:r>
              <a:rPr lang="vi-VN" sz="6000">
                <a:solidFill>
                  <a:prstClr val="black"/>
                </a:solidFill>
                <a:latin typeface="Aptos" panose="02110004020202020204"/>
                <a:sym typeface="Wingdings" panose="05000000000000000000" pitchFamily="2" charset="2"/>
              </a:rPr>
              <a:t></a:t>
            </a:r>
            <a:r>
              <a:rPr lang="vi-VN" sz="6000">
                <a:solidFill>
                  <a:prstClr val="black"/>
                </a:solidFill>
                <a:latin typeface="Aptos" panose="02110004020202020204"/>
              </a:rPr>
              <a:t>Tính tiền sơn.</a:t>
            </a:r>
          </a:p>
        </p:txBody>
      </p:sp>
    </p:spTree>
    <p:extLst>
      <p:ext uri="{BB962C8B-B14F-4D97-AF65-F5344CB8AC3E}">
        <p14:creationId xmlns:p14="http://schemas.microsoft.com/office/powerpoint/2010/main" val="10153907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2E7D62-83FA-0B64-2D49-6830E633D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71" y="280555"/>
            <a:ext cx="7246637" cy="61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146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752F22D-C9B7-A813-63CA-74753E3B3220}"/>
              </a:ext>
            </a:extLst>
          </p:cNvPr>
          <p:cNvSpPr txBox="1"/>
          <p:nvPr/>
        </p:nvSpPr>
        <p:spPr>
          <a:xfrm>
            <a:off x="1137716" y="625574"/>
            <a:ext cx="991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Tìm hiểu hình vẽ mẫu.</a:t>
            </a:r>
            <a:endParaRPr kumimoji="0" lang="en-US" sz="48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2829D2-E141-199C-0FD2-10FBBFF0F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0"/>
          <a:stretch/>
        </p:blipFill>
        <p:spPr>
          <a:xfrm>
            <a:off x="2085882" y="1612434"/>
            <a:ext cx="8020233" cy="335865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26683B6-E516-89B2-CEEB-A4C70C2E4AD5}"/>
              </a:ext>
            </a:extLst>
          </p:cNvPr>
          <p:cNvSpPr/>
          <p:nvPr/>
        </p:nvSpPr>
        <p:spPr>
          <a:xfrm>
            <a:off x="1876580" y="4971088"/>
            <a:ext cx="8020233" cy="145049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C00000"/>
                </a:solidFill>
              </a:rPr>
              <a:t>Vẽ 1 hình tròn, 1 hình thoi, các đoạn thẳng song song.</a:t>
            </a:r>
          </a:p>
        </p:txBody>
      </p:sp>
    </p:spTree>
    <p:extLst>
      <p:ext uri="{BB962C8B-B14F-4D97-AF65-F5344CB8AC3E}">
        <p14:creationId xmlns:p14="http://schemas.microsoft.com/office/powerpoint/2010/main" val="3116276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752F22D-C9B7-A813-63CA-74753E3B3220}"/>
              </a:ext>
            </a:extLst>
          </p:cNvPr>
          <p:cNvSpPr txBox="1"/>
          <p:nvPr/>
        </p:nvSpPr>
        <p:spPr>
          <a:xfrm>
            <a:off x="846771" y="505019"/>
            <a:ext cx="11054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latin typeface="UTM Showcard" panose="02040603050506020204" pitchFamily="18" charset="0"/>
              </a:rPr>
              <a:t>Nhắc lại các bước vẽ hình tròn.</a:t>
            </a:r>
            <a:endParaRPr kumimoji="0" lang="en-US" sz="48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2829D2-E141-199C-0FD2-10FBBFF0F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0"/>
          <a:stretch/>
        </p:blipFill>
        <p:spPr>
          <a:xfrm>
            <a:off x="3182815" y="1601480"/>
            <a:ext cx="5624173" cy="23552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26683B6-E516-89B2-CEEB-A4C70C2E4AD5}"/>
              </a:ext>
            </a:extLst>
          </p:cNvPr>
          <p:cNvSpPr/>
          <p:nvPr/>
        </p:nvSpPr>
        <p:spPr>
          <a:xfrm>
            <a:off x="1142090" y="4222194"/>
            <a:ext cx="10463645" cy="201593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C00000"/>
                </a:solidFill>
              </a:rPr>
              <a:t>+ Xác định tâm.</a:t>
            </a:r>
          </a:p>
          <a:p>
            <a:pPr lvl="0" algn="just"/>
            <a:r>
              <a:rPr lang="en-US" sz="4400" b="1">
                <a:solidFill>
                  <a:srgbClr val="C00000"/>
                </a:solidFill>
              </a:rPr>
              <a:t>+ Mở khẩu độ com-pa bằng bán kính.</a:t>
            </a:r>
          </a:p>
          <a:p>
            <a:pPr lvl="0" algn="just"/>
            <a:r>
              <a:rPr lang="en-US" sz="4400" b="1">
                <a:solidFill>
                  <a:srgbClr val="C00000"/>
                </a:solidFill>
              </a:rPr>
              <a:t>+ Xoay com-pa.</a:t>
            </a:r>
          </a:p>
        </p:txBody>
      </p:sp>
    </p:spTree>
    <p:extLst>
      <p:ext uri="{BB962C8B-B14F-4D97-AF65-F5344CB8AC3E}">
        <p14:creationId xmlns:p14="http://schemas.microsoft.com/office/powerpoint/2010/main" val="1712930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22B84DCC-655F-ABBB-A7DA-E0A43D422E71}"/>
              </a:ext>
            </a:extLst>
          </p:cNvPr>
          <p:cNvSpPr txBox="1"/>
          <p:nvPr/>
        </p:nvSpPr>
        <p:spPr>
          <a:xfrm>
            <a:off x="1897178" y="729109"/>
            <a:ext cx="839764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V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Ậ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D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Ụ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G</a:t>
            </a:r>
            <a:endParaRPr kumimoji="0" lang="en-US" sz="16600" b="1" i="0" u="none" strike="noStrike" kern="1200" cap="none" spc="600" normalizeH="0" baseline="0" noProof="0">
              <a:ln w="25400">
                <a:solidFill>
                  <a:prstClr val="white"/>
                </a:solidFill>
              </a:ln>
              <a:solidFill>
                <a:srgbClr val="0EB4DE"/>
              </a:solidFill>
              <a:effectLst/>
              <a:uLnTx/>
              <a:uFillTx/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73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1970550-73D1-56C8-020E-201685FA4C45}"/>
              </a:ext>
            </a:extLst>
          </p:cNvPr>
          <p:cNvSpPr txBox="1"/>
          <p:nvPr/>
        </p:nvSpPr>
        <p:spPr>
          <a:xfrm>
            <a:off x="1226127" y="535797"/>
            <a:ext cx="9356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>
                <a:solidFill>
                  <a:srgbClr val="FF0066"/>
                </a:solidFill>
                <a:latin typeface="UTM Showcard" panose="02040603050506020204" pitchFamily="18" charset="0"/>
              </a:rPr>
              <a:t>1. Vẽ hình trên giấy kẻ ô vuông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Picture 318">
            <a:extLst>
              <a:ext uri="{FF2B5EF4-FFF2-40B4-BE49-F238E27FC236}">
                <a16:creationId xmlns:a16="http://schemas.microsoft.com/office/drawing/2014/main" xmlns="" id="{FCBD0102-347A-5E61-EFDD-0DE1B207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93" y="1305238"/>
            <a:ext cx="8517003" cy="3869756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69102F25-1711-B5D9-51D8-99BE3612C5C7}"/>
              </a:ext>
            </a:extLst>
          </p:cNvPr>
          <p:cNvSpPr txBox="1"/>
          <p:nvPr/>
        </p:nvSpPr>
        <p:spPr>
          <a:xfrm>
            <a:off x="2118390" y="5365786"/>
            <a:ext cx="7889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LÀM</a:t>
            </a: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VIỆC</a:t>
            </a: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THEO</a:t>
            </a: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TỔ</a:t>
            </a:r>
            <a:endParaRPr kumimoji="0" lang="vi-VN" sz="6000" b="1" i="0" u="none" strike="noStrike" kern="1200" cap="none" spc="0" normalizeH="0" baseline="0" noProof="0">
              <a:ln w="6600">
                <a:solidFill>
                  <a:srgbClr val="0070C0"/>
                </a:solidFill>
                <a:prstDash val="solid"/>
              </a:ln>
              <a:solidFill>
                <a:srgbClr val="CC66FF"/>
              </a:solidFill>
              <a:effectLst>
                <a:outerShdw dist="38100" dir="2700000" algn="tl" rotWithShape="0">
                  <a:srgbClr val="5B9BD5">
                    <a:lumMod val="75000"/>
                  </a:srgbClr>
                </a:outerShdw>
              </a:effectLst>
              <a:uLnTx/>
              <a:uFillTx/>
              <a:latin typeface="SVN-ARCO Typography" panose="020B0603050302020204" pitchFamily="34" charset="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546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1970550-73D1-56C8-020E-201685FA4C45}"/>
              </a:ext>
            </a:extLst>
          </p:cNvPr>
          <p:cNvSpPr txBox="1"/>
          <p:nvPr/>
        </p:nvSpPr>
        <p:spPr>
          <a:xfrm>
            <a:off x="1142999" y="797510"/>
            <a:ext cx="1024543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800" b="1" u="sng">
                <a:solidFill>
                  <a:srgbClr val="FF0066"/>
                </a:solidFill>
              </a:rPr>
              <a:t>L</a:t>
            </a:r>
            <a:r>
              <a:rPr lang="vi-VN" sz="4800" b="1" u="sng">
                <a:solidFill>
                  <a:srgbClr val="FF0066"/>
                </a:solidFill>
              </a:rPr>
              <a:t>ưu ý :</a:t>
            </a:r>
          </a:p>
          <a:p>
            <a:pPr lvl="0" algn="just"/>
            <a:r>
              <a:rPr lang="vi-VN" sz="4800"/>
              <a:t>+ Vẽ trên khung hình chữ nhật: Chiều dài</a:t>
            </a:r>
            <a:r>
              <a:rPr lang="en-US" sz="4800"/>
              <a:t> </a:t>
            </a:r>
            <a:r>
              <a:rPr lang="vi-VN" sz="4800"/>
              <a:t>16 ô (16 cm), chiều rộng 6 ô (6 cm).</a:t>
            </a:r>
          </a:p>
          <a:p>
            <a:pPr lvl="0" algn="just"/>
            <a:r>
              <a:rPr lang="vi-VN" sz="4800"/>
              <a:t>+ Nhận biết bán kính hình tròn</a:t>
            </a:r>
            <a:r>
              <a:rPr lang="en-US" sz="4800"/>
              <a:t> là 2 ô (2 cm).</a:t>
            </a:r>
            <a:endParaRPr lang="vi-VN" sz="4800"/>
          </a:p>
          <a:p>
            <a:pPr lvl="0" algn="just"/>
            <a:r>
              <a:rPr lang="vi-VN" sz="4800"/>
              <a:t>+ Các hình vẽ phải theo đúng mẫu.</a:t>
            </a:r>
          </a:p>
        </p:txBody>
      </p:sp>
    </p:spTree>
    <p:extLst>
      <p:ext uri="{BB962C8B-B14F-4D97-AF65-F5344CB8AC3E}">
        <p14:creationId xmlns:p14="http://schemas.microsoft.com/office/powerpoint/2010/main" val="2958849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752F22D-C9B7-A813-63CA-74753E3B3220}"/>
              </a:ext>
            </a:extLst>
          </p:cNvPr>
          <p:cNvSpPr txBox="1"/>
          <p:nvPr/>
        </p:nvSpPr>
        <p:spPr>
          <a:xfrm>
            <a:off x="1104813" y="1067663"/>
            <a:ext cx="99165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chia sẻ nhóm đôi, nhận xét bản vẽ của bạn có theo mẫu không.</a:t>
            </a:r>
            <a:endParaRPr kumimoji="0" lang="en-US" sz="72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98462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1">
            <a:extLst>
              <a:ext uri="{FF2B5EF4-FFF2-40B4-BE49-F238E27FC236}">
                <a16:creationId xmlns:a16="http://schemas.microsoft.com/office/drawing/2014/main" xmlns="" id="{CCD814E6-CD68-8E5B-033C-0A60B3FEB1CE}"/>
              </a:ext>
            </a:extLst>
          </p:cNvPr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63500" cap="rnd" cmpd="thickThin">
            <a:solidFill>
              <a:srgbClr val="FFC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xmlns="" id="{8EBE4D49-C969-46F1-0110-E7E3C49AD8D8}"/>
              </a:ext>
            </a:extLst>
          </p:cNvPr>
          <p:cNvSpPr txBox="1"/>
          <p:nvPr/>
        </p:nvSpPr>
        <p:spPr>
          <a:xfrm>
            <a:off x="1420985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xmlns="" id="{3272D9A1-2D29-203B-8A17-EB7CFC9EE3FF}"/>
              </a:ext>
            </a:extLst>
          </p:cNvPr>
          <p:cNvSpPr txBox="1"/>
          <p:nvPr/>
        </p:nvSpPr>
        <p:spPr>
          <a:xfrm>
            <a:off x="1420985" y="323186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xmlns="" id="{66AF72E9-591C-A9B0-976F-4DF154599B77}"/>
              </a:ext>
            </a:extLst>
          </p:cNvPr>
          <p:cNvSpPr txBox="1"/>
          <p:nvPr/>
        </p:nvSpPr>
        <p:spPr>
          <a:xfrm>
            <a:off x="1420985" y="424312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40" name="TextBox 18">
            <a:extLst>
              <a:ext uri="{FF2B5EF4-FFF2-40B4-BE49-F238E27FC236}">
                <a16:creationId xmlns:a16="http://schemas.microsoft.com/office/drawing/2014/main" xmlns="" id="{6FF8C19B-DB98-C2E9-D617-1A31B62FA7D1}"/>
              </a:ext>
            </a:extLst>
          </p:cNvPr>
          <p:cNvSpPr txBox="1"/>
          <p:nvPr/>
        </p:nvSpPr>
        <p:spPr>
          <a:xfrm>
            <a:off x="1420984" y="52543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1" name="Picture 51">
            <a:extLst>
              <a:ext uri="{FF2B5EF4-FFF2-40B4-BE49-F238E27FC236}">
                <a16:creationId xmlns:a16="http://schemas.microsoft.com/office/drawing/2014/main" xmlns="" id="{29D9B416-A01B-70DE-3506-177E4ED97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2147947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2" name="Picture 52">
            <a:extLst>
              <a:ext uri="{FF2B5EF4-FFF2-40B4-BE49-F238E27FC236}">
                <a16:creationId xmlns:a16="http://schemas.microsoft.com/office/drawing/2014/main" xmlns="" id="{40B9BD0A-2CB7-999B-4052-262E60225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3159211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3" name="Picture 53">
            <a:extLst>
              <a:ext uri="{FF2B5EF4-FFF2-40B4-BE49-F238E27FC236}">
                <a16:creationId xmlns:a16="http://schemas.microsoft.com/office/drawing/2014/main" xmlns="" id="{93DD7356-FB25-3255-065C-4AC811FC5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4170475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4" name="Picture 54">
            <a:extLst>
              <a:ext uri="{FF2B5EF4-FFF2-40B4-BE49-F238E27FC236}">
                <a16:creationId xmlns:a16="http://schemas.microsoft.com/office/drawing/2014/main" xmlns="" id="{1713747A-DA54-5CE3-3E5C-D501D1236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5181740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xmlns="" id="{AF4326BF-826B-5080-F668-0591DBBE7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803" y="127126"/>
            <a:ext cx="6102625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80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38" grpId="0" uiExpand="1" build="p"/>
      <p:bldP spid="39" grpId="0" uiExpand="1" build="p"/>
      <p:bldP spid="4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43B73C79-69AF-AC11-9D8B-C1BB8AA27AC5}"/>
              </a:ext>
            </a:extLst>
          </p:cNvPr>
          <p:cNvSpPr/>
          <p:nvPr/>
        </p:nvSpPr>
        <p:spPr>
          <a:xfrm>
            <a:off x="363415" y="1393413"/>
            <a:ext cx="11465169" cy="5349155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38100" cap="flat" cmpd="sng" algn="ctr">
            <a:solidFill>
              <a:srgbClr val="0070C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CFC9FE14-FE70-B115-EB61-B32C9374EB20}"/>
              </a:ext>
            </a:extLst>
          </p:cNvPr>
          <p:cNvSpPr txBox="1"/>
          <p:nvPr/>
        </p:nvSpPr>
        <p:spPr>
          <a:xfrm>
            <a:off x="1763636" y="1805832"/>
            <a:ext cx="94636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	Thực hành vẽ hình trên giấy kẻ ô vuông.</a:t>
            </a:r>
          </a:p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	Vận dụng lệ bản đồ để giải quyết một số tình huống thực tiễn.</a:t>
            </a:r>
          </a:p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	HS có cơ hội để phát triển các năng lực tư duy và lập luận toán học; giao tiếp toán học; mô hình hoá toán học; sử dụng các công cụ, phương tiện học toán; giải quyết vấn đề toán học và các phẩm chất chăm chỉ, trung thực, trách nhiệm.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xmlns="" id="{E9C2610E-7C10-4456-6685-71BF09B73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957154" y="1533323"/>
            <a:ext cx="698323" cy="6983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28D9D7-6C58-CF6C-5A55-5E1D038E9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3416" y="-69425"/>
            <a:ext cx="12192000" cy="1430574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xmlns="" id="{24AE4637-F6F6-26BE-2E87-E3A7A9D17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957154" y="2298728"/>
            <a:ext cx="698323" cy="698323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xmlns="" id="{9D60B44D-1593-F3E2-D760-2E4181740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1060071" y="3263531"/>
            <a:ext cx="698323" cy="6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60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513401CB-299A-3118-86CD-095D072B9DBA}"/>
              </a:ext>
            </a:extLst>
          </p:cNvPr>
          <p:cNvSpPr/>
          <p:nvPr/>
        </p:nvSpPr>
        <p:spPr>
          <a:xfrm>
            <a:off x="3305908" y="1420839"/>
            <a:ext cx="5950634" cy="2883877"/>
          </a:xfrm>
          <a:prstGeom prst="rect">
            <a:avLst/>
          </a:prstGeom>
          <a:solidFill>
            <a:srgbClr val="FF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948CF36C-A42F-A4D1-2FEA-D9BA89D2AB67}"/>
              </a:ext>
            </a:extLst>
          </p:cNvPr>
          <p:cNvCxnSpPr>
            <a:cxnSpLocks/>
          </p:cNvCxnSpPr>
          <p:nvPr/>
        </p:nvCxnSpPr>
        <p:spPr>
          <a:xfrm>
            <a:off x="6067864" y="1153551"/>
            <a:ext cx="0" cy="4107767"/>
          </a:xfrm>
          <a:prstGeom prst="line">
            <a:avLst/>
          </a:prstGeom>
          <a:ln w="57150">
            <a:solidFill>
              <a:srgbClr val="C0BA97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id="{8C0CE31D-E4F0-FAFA-DE13-81A8C8040020}"/>
              </a:ext>
            </a:extLst>
          </p:cNvPr>
          <p:cNvGrpSpPr/>
          <p:nvPr/>
        </p:nvGrpSpPr>
        <p:grpSpPr>
          <a:xfrm>
            <a:off x="1925744" y="1526961"/>
            <a:ext cx="8284240" cy="2671632"/>
            <a:chOff x="3920561" y="8204395"/>
            <a:chExt cx="9623851" cy="2671632"/>
          </a:xfrm>
        </p:grpSpPr>
        <p:sp>
          <p:nvSpPr>
            <p:cNvPr id="3" name="TextBox 24">
              <a:extLst>
                <a:ext uri="{FF2B5EF4-FFF2-40B4-BE49-F238E27FC236}">
                  <a16:creationId xmlns:a16="http://schemas.microsoft.com/office/drawing/2014/main" xmlns="" id="{96D6D1D5-2EC3-043F-ADFC-E1B0214CE074}"/>
                </a:ext>
              </a:extLst>
            </p:cNvPr>
            <p:cNvSpPr txBox="1"/>
            <p:nvPr/>
          </p:nvSpPr>
          <p:spPr>
            <a:xfrm>
              <a:off x="4149463" y="8204395"/>
              <a:ext cx="9166049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xmlns="" id="{DF2C0CF6-60E9-4CE9-4F9D-C21837B363C7}"/>
                </a:ext>
              </a:extLst>
            </p:cNvPr>
            <p:cNvSpPr txBox="1"/>
            <p:nvPr/>
          </p:nvSpPr>
          <p:spPr>
            <a:xfrm>
              <a:off x="3920561" y="8223762"/>
              <a:ext cx="9623851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M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B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Ệ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 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V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À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Ẹ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N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G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Ặ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P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L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3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LAN 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 – 035.447.3852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QUÝ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THẦY/ CÔ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 GỬI BÀI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HỘI NHÓM ZALO HAY FB, CÁC WEB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.....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CHỈ GIAO DỊCH BẰNG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DUY NHẤT 1 NICK FB :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LAN H</a:t>
            </a:r>
            <a:r>
              <a:rPr kumimoji="0" lang="vi-VN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ƠNG. Lik Fb của em: 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https://www.facebook.com/GADTLANHUONG0354473852) 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ZALO LAN H</a:t>
            </a:r>
            <a:r>
              <a:rPr kumimoji="0" lang="vi-VN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SĐT 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0354473852</a:t>
            </a:r>
            <a:r>
              <a:rPr kumimoji="0" lang="en-US" sz="373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GIAO DỊCH BẰNG NICK KHÁC ĐỀU LÀ MẠO DANH EM VÀ LỪA ĐẢO Ạ!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Ạ!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603"/>
            <a:ext cx="1108143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4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603"/>
            <a:ext cx="1108143" cy="10970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F546AC-DE5B-B907-F06F-5862F8A780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8333" r="6402" b="11667"/>
          <a:stretch/>
        </p:blipFill>
        <p:spPr>
          <a:xfrm>
            <a:off x="6858000" y="1031134"/>
            <a:ext cx="3708400" cy="5184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11FC58-0E62-0D0A-682B-28A3738A3423}"/>
              </a:ext>
            </a:extLst>
          </p:cNvPr>
          <p:cNvSpPr txBox="1"/>
          <p:nvPr/>
        </p:nvSpPr>
        <p:spPr>
          <a:xfrm>
            <a:off x="608520" y="1579665"/>
            <a:ext cx="56374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LAN H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: </a:t>
            </a: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0354473852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NHẬN SOẠN BÀI LẺ PPT LÊN TIẾT, THI  CỦA TẤT CẢ CÁC BỘ SÁCH LỚP 1-2-3-4-5 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543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5303EFB6-7575-1488-DB25-EEE4E73C910D}"/>
              </a:ext>
            </a:extLst>
          </p:cNvPr>
          <p:cNvSpPr txBox="1"/>
          <p:nvPr/>
        </p:nvSpPr>
        <p:spPr>
          <a:xfrm>
            <a:off x="2336742" y="828288"/>
            <a:ext cx="751851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Ở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Đ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Ộ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G</a:t>
            </a:r>
            <a:endParaRPr kumimoji="0" lang="en-US" sz="16600" b="1" i="0" u="none" strike="noStrike" kern="1200" cap="none" spc="600" normalizeH="0" baseline="0" noProof="0">
              <a:ln w="25400">
                <a:solidFill>
                  <a:prstClr val="white"/>
                </a:solidFill>
              </a:ln>
              <a:solidFill>
                <a:srgbClr val="0EB4DE"/>
              </a:solidFill>
              <a:effectLst/>
              <a:uLnTx/>
              <a:uFillTx/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35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xmlns="" id="{623FFA21-16EE-38C2-071B-8EA52284EBEB}"/>
              </a:ext>
            </a:extLst>
          </p:cNvPr>
          <p:cNvSpPr/>
          <p:nvPr/>
        </p:nvSpPr>
        <p:spPr>
          <a:xfrm>
            <a:off x="3575832" y="3124168"/>
            <a:ext cx="7343960" cy="2322952"/>
          </a:xfrm>
          <a:prstGeom prst="wedgeRoundRectCallout">
            <a:avLst>
              <a:gd name="adj1" fmla="val -54018"/>
              <a:gd name="adj2" fmla="val 24343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959072EA-D472-ABB4-125E-81769EA61AE6}"/>
              </a:ext>
            </a:extLst>
          </p:cNvPr>
          <p:cNvSpPr txBox="1"/>
          <p:nvPr/>
        </p:nvSpPr>
        <p:spPr>
          <a:xfrm>
            <a:off x="3795720" y="3150740"/>
            <a:ext cx="6904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bạn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 “</a:t>
            </a: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Tôi bảo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để kiểm tra dụng cụ học tập.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Các bạn hãy cùng giơ dụng cụ đó lên để cô kiếm tra nhé!</a:t>
            </a: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3983689"/>
            <a:ext cx="2053666" cy="2429544"/>
          </a:xfrm>
          <a:prstGeom prst="rect">
            <a:avLst/>
          </a:prstGeom>
        </p:spPr>
      </p:pic>
      <p:grpSp>
        <p:nvGrpSpPr>
          <p:cNvPr id="3" name="Nhóm 10">
            <a:extLst>
              <a:ext uri="{FF2B5EF4-FFF2-40B4-BE49-F238E27FC236}">
                <a16:creationId xmlns:a16="http://schemas.microsoft.com/office/drawing/2014/main" xmlns="" id="{303AC02A-39FA-B589-3712-E1CF31AD2F66}"/>
              </a:ext>
            </a:extLst>
          </p:cNvPr>
          <p:cNvGrpSpPr/>
          <p:nvPr/>
        </p:nvGrpSpPr>
        <p:grpSpPr>
          <a:xfrm>
            <a:off x="3955729" y="888299"/>
            <a:ext cx="4280542" cy="1395006"/>
            <a:chOff x="3666356" y="4573200"/>
            <a:chExt cx="4280542" cy="1395006"/>
          </a:xfrm>
        </p:grpSpPr>
        <p:sp>
          <p:nvSpPr>
            <p:cNvPr id="4" name="TextBox 67">
              <a:extLst>
                <a:ext uri="{FF2B5EF4-FFF2-40B4-BE49-F238E27FC236}">
                  <a16:creationId xmlns:a16="http://schemas.microsoft.com/office/drawing/2014/main" xmlns="" id="{ACB9D88A-46FF-8BC9-BBB2-71AB4B514812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5" name="TextBox 67">
              <a:extLst>
                <a:ext uri="{FF2B5EF4-FFF2-40B4-BE49-F238E27FC236}">
                  <a16:creationId xmlns:a16="http://schemas.microsoft.com/office/drawing/2014/main" xmlns="" id="{0573ABF2-E404-D1B2-8C1A-58AFFBB63EC5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731F29CA-135E-4206-98B7-50E22582587C}"/>
              </a:ext>
            </a:extLst>
          </p:cNvPr>
          <p:cNvSpPr txBox="1"/>
          <p:nvPr/>
        </p:nvSpPr>
        <p:spPr>
          <a:xfrm>
            <a:off x="1311232" y="1398936"/>
            <a:ext cx="991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TÔI BẢO</a:t>
            </a:r>
            <a:endParaRPr kumimoji="0" lang="en-US" sz="96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595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xmlns="" id="{623FFA21-16EE-38C2-071B-8EA52284EBEB}"/>
              </a:ext>
            </a:extLst>
          </p:cNvPr>
          <p:cNvSpPr/>
          <p:nvPr/>
        </p:nvSpPr>
        <p:spPr>
          <a:xfrm>
            <a:off x="1604091" y="3102750"/>
            <a:ext cx="4799542" cy="1014764"/>
          </a:xfrm>
          <a:prstGeom prst="wedgeRoundRectCallout">
            <a:avLst>
              <a:gd name="adj1" fmla="val -48496"/>
              <a:gd name="adj2" fmla="val 25649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959072EA-D472-ABB4-125E-81769EA61AE6}"/>
              </a:ext>
            </a:extLst>
          </p:cNvPr>
          <p:cNvSpPr txBox="1"/>
          <p:nvPr/>
        </p:nvSpPr>
        <p:spPr>
          <a:xfrm>
            <a:off x="1983988" y="3286966"/>
            <a:ext cx="4167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Sách giáo khoa Toán</a:t>
            </a: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9" y="3951017"/>
            <a:ext cx="2053666" cy="2429544"/>
          </a:xfrm>
          <a:prstGeom prst="rect">
            <a:avLst/>
          </a:prstGeom>
        </p:spPr>
      </p:pic>
      <p:grpSp>
        <p:nvGrpSpPr>
          <p:cNvPr id="3" name="Nhóm 10">
            <a:extLst>
              <a:ext uri="{FF2B5EF4-FFF2-40B4-BE49-F238E27FC236}">
                <a16:creationId xmlns:a16="http://schemas.microsoft.com/office/drawing/2014/main" xmlns="" id="{303AC02A-39FA-B589-3712-E1CF31AD2F66}"/>
              </a:ext>
            </a:extLst>
          </p:cNvPr>
          <p:cNvGrpSpPr/>
          <p:nvPr/>
        </p:nvGrpSpPr>
        <p:grpSpPr>
          <a:xfrm>
            <a:off x="3955729" y="888299"/>
            <a:ext cx="4280542" cy="1395006"/>
            <a:chOff x="3666356" y="4573200"/>
            <a:chExt cx="4280542" cy="1395006"/>
          </a:xfrm>
        </p:grpSpPr>
        <p:sp>
          <p:nvSpPr>
            <p:cNvPr id="4" name="TextBox 67">
              <a:extLst>
                <a:ext uri="{FF2B5EF4-FFF2-40B4-BE49-F238E27FC236}">
                  <a16:creationId xmlns:a16="http://schemas.microsoft.com/office/drawing/2014/main" xmlns="" id="{ACB9D88A-46FF-8BC9-BBB2-71AB4B514812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5" name="TextBox 67">
              <a:extLst>
                <a:ext uri="{FF2B5EF4-FFF2-40B4-BE49-F238E27FC236}">
                  <a16:creationId xmlns:a16="http://schemas.microsoft.com/office/drawing/2014/main" xmlns="" id="{0573ABF2-E404-D1B2-8C1A-58AFFBB63EC5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731F29CA-135E-4206-98B7-50E22582587C}"/>
              </a:ext>
            </a:extLst>
          </p:cNvPr>
          <p:cNvSpPr txBox="1"/>
          <p:nvPr/>
        </p:nvSpPr>
        <p:spPr>
          <a:xfrm>
            <a:off x="1311232" y="1398936"/>
            <a:ext cx="991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TÔI BẢO</a:t>
            </a:r>
            <a:endParaRPr kumimoji="0" lang="en-US" sz="96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Hình ảnh 1" descr="Ảnh có chứa phim hoạt hình, hình mẫu, Tác phẩm nghệ thuật của trẻ con&#10;&#10;Mô tả được tạo tự động">
            <a:extLst>
              <a:ext uri="{FF2B5EF4-FFF2-40B4-BE49-F238E27FC236}">
                <a16:creationId xmlns:a16="http://schemas.microsoft.com/office/drawing/2014/main" xmlns="" id="{D1274B96-8B41-278E-5A57-E4561D1EE5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70" y="3551803"/>
            <a:ext cx="2876800" cy="2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1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xmlns="" id="{623FFA21-16EE-38C2-071B-8EA52284EBEB}"/>
              </a:ext>
            </a:extLst>
          </p:cNvPr>
          <p:cNvSpPr/>
          <p:nvPr/>
        </p:nvSpPr>
        <p:spPr>
          <a:xfrm>
            <a:off x="1604091" y="3102750"/>
            <a:ext cx="4799542" cy="1014764"/>
          </a:xfrm>
          <a:prstGeom prst="wedgeRoundRectCallout">
            <a:avLst>
              <a:gd name="adj1" fmla="val -48496"/>
              <a:gd name="adj2" fmla="val 25649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959072EA-D472-ABB4-125E-81769EA61AE6}"/>
              </a:ext>
            </a:extLst>
          </p:cNvPr>
          <p:cNvSpPr txBox="1"/>
          <p:nvPr/>
        </p:nvSpPr>
        <p:spPr>
          <a:xfrm>
            <a:off x="1842233" y="3225411"/>
            <a:ext cx="4167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Bút chì</a:t>
            </a:r>
            <a:endParaRPr kumimoji="0" lang="en-US" sz="44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9" y="3951017"/>
            <a:ext cx="2053666" cy="2429544"/>
          </a:xfrm>
          <a:prstGeom prst="rect">
            <a:avLst/>
          </a:prstGeom>
        </p:spPr>
      </p:pic>
      <p:grpSp>
        <p:nvGrpSpPr>
          <p:cNvPr id="3" name="Nhóm 10">
            <a:extLst>
              <a:ext uri="{FF2B5EF4-FFF2-40B4-BE49-F238E27FC236}">
                <a16:creationId xmlns:a16="http://schemas.microsoft.com/office/drawing/2014/main" xmlns="" id="{303AC02A-39FA-B589-3712-E1CF31AD2F66}"/>
              </a:ext>
            </a:extLst>
          </p:cNvPr>
          <p:cNvGrpSpPr/>
          <p:nvPr/>
        </p:nvGrpSpPr>
        <p:grpSpPr>
          <a:xfrm>
            <a:off x="3955729" y="888299"/>
            <a:ext cx="4280542" cy="1395006"/>
            <a:chOff x="3666356" y="4573200"/>
            <a:chExt cx="4280542" cy="1395006"/>
          </a:xfrm>
        </p:grpSpPr>
        <p:sp>
          <p:nvSpPr>
            <p:cNvPr id="4" name="TextBox 67">
              <a:extLst>
                <a:ext uri="{FF2B5EF4-FFF2-40B4-BE49-F238E27FC236}">
                  <a16:creationId xmlns:a16="http://schemas.microsoft.com/office/drawing/2014/main" xmlns="" id="{ACB9D88A-46FF-8BC9-BBB2-71AB4B514812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5" name="TextBox 67">
              <a:extLst>
                <a:ext uri="{FF2B5EF4-FFF2-40B4-BE49-F238E27FC236}">
                  <a16:creationId xmlns:a16="http://schemas.microsoft.com/office/drawing/2014/main" xmlns="" id="{0573ABF2-E404-D1B2-8C1A-58AFFBB63EC5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731F29CA-135E-4206-98B7-50E22582587C}"/>
              </a:ext>
            </a:extLst>
          </p:cNvPr>
          <p:cNvSpPr txBox="1"/>
          <p:nvPr/>
        </p:nvSpPr>
        <p:spPr>
          <a:xfrm>
            <a:off x="1311232" y="1398936"/>
            <a:ext cx="991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TÔI BẢO</a:t>
            </a:r>
            <a:endParaRPr kumimoji="0" lang="en-US" sz="96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Hình ảnh 6" descr="Ảnh có chứa phim hoạt hình, Tác phẩm nghệ thuật của trẻ con, hình mẫu&#10;&#10;Mô tả được tạo tự động">
            <a:extLst>
              <a:ext uri="{FF2B5EF4-FFF2-40B4-BE49-F238E27FC236}">
                <a16:creationId xmlns:a16="http://schemas.microsoft.com/office/drawing/2014/main" xmlns="" id="{843DC345-51D0-40F8-BAE0-08AA96789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15" y="3182094"/>
            <a:ext cx="3202662" cy="32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32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xmlns="" id="{623FFA21-16EE-38C2-071B-8EA52284EBEB}"/>
              </a:ext>
            </a:extLst>
          </p:cNvPr>
          <p:cNvSpPr/>
          <p:nvPr/>
        </p:nvSpPr>
        <p:spPr>
          <a:xfrm>
            <a:off x="1604091" y="3102750"/>
            <a:ext cx="4799542" cy="1014764"/>
          </a:xfrm>
          <a:prstGeom prst="wedgeRoundRectCallout">
            <a:avLst>
              <a:gd name="adj1" fmla="val -48496"/>
              <a:gd name="adj2" fmla="val 25649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959072EA-D472-ABB4-125E-81769EA61AE6}"/>
              </a:ext>
            </a:extLst>
          </p:cNvPr>
          <p:cNvSpPr txBox="1"/>
          <p:nvPr/>
        </p:nvSpPr>
        <p:spPr>
          <a:xfrm>
            <a:off x="1842233" y="3225411"/>
            <a:ext cx="4167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 thước</a:t>
            </a:r>
            <a:endParaRPr kumimoji="0" lang="en-US" sz="44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9" y="3951017"/>
            <a:ext cx="2053666" cy="2429544"/>
          </a:xfrm>
          <a:prstGeom prst="rect">
            <a:avLst/>
          </a:prstGeom>
        </p:spPr>
      </p:pic>
      <p:grpSp>
        <p:nvGrpSpPr>
          <p:cNvPr id="3" name="Nhóm 10">
            <a:extLst>
              <a:ext uri="{FF2B5EF4-FFF2-40B4-BE49-F238E27FC236}">
                <a16:creationId xmlns:a16="http://schemas.microsoft.com/office/drawing/2014/main" xmlns="" id="{303AC02A-39FA-B589-3712-E1CF31AD2F66}"/>
              </a:ext>
            </a:extLst>
          </p:cNvPr>
          <p:cNvGrpSpPr/>
          <p:nvPr/>
        </p:nvGrpSpPr>
        <p:grpSpPr>
          <a:xfrm>
            <a:off x="3955729" y="888299"/>
            <a:ext cx="4280542" cy="1395006"/>
            <a:chOff x="3666356" y="4573200"/>
            <a:chExt cx="4280542" cy="1395006"/>
          </a:xfrm>
        </p:grpSpPr>
        <p:sp>
          <p:nvSpPr>
            <p:cNvPr id="4" name="TextBox 67">
              <a:extLst>
                <a:ext uri="{FF2B5EF4-FFF2-40B4-BE49-F238E27FC236}">
                  <a16:creationId xmlns:a16="http://schemas.microsoft.com/office/drawing/2014/main" xmlns="" id="{ACB9D88A-46FF-8BC9-BBB2-71AB4B514812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5" name="TextBox 67">
              <a:extLst>
                <a:ext uri="{FF2B5EF4-FFF2-40B4-BE49-F238E27FC236}">
                  <a16:creationId xmlns:a16="http://schemas.microsoft.com/office/drawing/2014/main" xmlns="" id="{0573ABF2-E404-D1B2-8C1A-58AFFBB63EC5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731F29CA-135E-4206-98B7-50E22582587C}"/>
              </a:ext>
            </a:extLst>
          </p:cNvPr>
          <p:cNvSpPr txBox="1"/>
          <p:nvPr/>
        </p:nvSpPr>
        <p:spPr>
          <a:xfrm>
            <a:off x="1311232" y="1398936"/>
            <a:ext cx="991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TÔI BẢO</a:t>
            </a:r>
            <a:endParaRPr kumimoji="0" lang="en-US" sz="96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Hình ảnh 6" descr="Ảnh có chứa phim hoạt hình, Tác phẩm nghệ thuật của trẻ con, hình mẫu, minh họa&#10;&#10;Mô tả được tạo tự động">
            <a:extLst>
              <a:ext uri="{FF2B5EF4-FFF2-40B4-BE49-F238E27FC236}">
                <a16:creationId xmlns:a16="http://schemas.microsoft.com/office/drawing/2014/main" xmlns="" id="{DCFC4AA6-75DD-9191-1772-1221BC356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/>
        </p:blipFill>
        <p:spPr>
          <a:xfrm>
            <a:off x="7423920" y="2929471"/>
            <a:ext cx="1855372" cy="42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0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Nhóm 10">
            <a:extLst>
              <a:ext uri="{FF2B5EF4-FFF2-40B4-BE49-F238E27FC236}">
                <a16:creationId xmlns:a16="http://schemas.microsoft.com/office/drawing/2014/main" xmlns="" id="{3362671B-95A7-F0E0-B8C6-C53E69D1DA34}"/>
              </a:ext>
            </a:extLst>
          </p:cNvPr>
          <p:cNvGrpSpPr/>
          <p:nvPr/>
        </p:nvGrpSpPr>
        <p:grpSpPr>
          <a:xfrm>
            <a:off x="3955729" y="888299"/>
            <a:ext cx="4280542" cy="1395006"/>
            <a:chOff x="3666356" y="4573200"/>
            <a:chExt cx="4280542" cy="1395006"/>
          </a:xfrm>
        </p:grpSpPr>
        <p:sp>
          <p:nvSpPr>
            <p:cNvPr id="8" name="TextBox 67">
              <a:extLst>
                <a:ext uri="{FF2B5EF4-FFF2-40B4-BE49-F238E27FC236}">
                  <a16:creationId xmlns:a16="http://schemas.microsoft.com/office/drawing/2014/main" xmlns="" id="{7951F399-A37B-0739-1211-DA0C2B9F40D6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xmlns="" id="{62AD91A3-E5CD-A2EE-8548-D088F349496C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752F22D-C9B7-A813-63CA-74753E3B3220}"/>
              </a:ext>
            </a:extLst>
          </p:cNvPr>
          <p:cNvSpPr txBox="1"/>
          <p:nvPr/>
        </p:nvSpPr>
        <p:spPr>
          <a:xfrm>
            <a:off x="1311232" y="1398936"/>
            <a:ext cx="991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TÔI BẢO</a:t>
            </a:r>
            <a:endParaRPr kumimoji="0" lang="en-US" sz="96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3" name="Hình ảnh 32" descr="Ảnh có chứa phim hoạt hình, Tác phẩm nghệ thuật của trẻ con, hình mẫu&#10;&#10;Mô tả được tạo tự động">
            <a:extLst>
              <a:ext uri="{FF2B5EF4-FFF2-40B4-BE49-F238E27FC236}">
                <a16:creationId xmlns:a16="http://schemas.microsoft.com/office/drawing/2014/main" xmlns="" id="{4974CD68-1C75-9BC0-CE5D-B1F88CAD5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38" y="3011213"/>
            <a:ext cx="3202662" cy="3202662"/>
          </a:xfrm>
          <a:prstGeom prst="rect">
            <a:avLst/>
          </a:prstGeom>
        </p:spPr>
      </p:pic>
      <p:pic>
        <p:nvPicPr>
          <p:cNvPr id="38" name="Hình ảnh 37" descr="Ảnh có chứa phim hoạt hình, hình mẫu, Tác phẩm nghệ thuật của trẻ con&#10;&#10;Mô tả được tạo tự động">
            <a:extLst>
              <a:ext uri="{FF2B5EF4-FFF2-40B4-BE49-F238E27FC236}">
                <a16:creationId xmlns:a16="http://schemas.microsoft.com/office/drawing/2014/main" xmlns="" id="{197F2F49-7416-A891-93FD-908E1C4DF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29" y="3246856"/>
            <a:ext cx="2625009" cy="2625009"/>
          </a:xfrm>
          <a:prstGeom prst="rect">
            <a:avLst/>
          </a:prstGeom>
        </p:spPr>
      </p:pic>
      <p:pic>
        <p:nvPicPr>
          <p:cNvPr id="40" name="Hình ảnh 39" descr="Ảnh có chứa phim hoạt hình, Tác phẩm nghệ thuật của trẻ con, hình mẫu, minh họa&#10;&#10;Mô tả được tạo tự động">
            <a:extLst>
              <a:ext uri="{FF2B5EF4-FFF2-40B4-BE49-F238E27FC236}">
                <a16:creationId xmlns:a16="http://schemas.microsoft.com/office/drawing/2014/main" xmlns="" id="{F4C1FB69-640D-2DC8-CEEA-75493832BC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/>
        </p:blipFill>
        <p:spPr>
          <a:xfrm>
            <a:off x="8461397" y="2848618"/>
            <a:ext cx="1855372" cy="42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97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752F22D-C9B7-A813-63CA-74753E3B3220}"/>
              </a:ext>
            </a:extLst>
          </p:cNvPr>
          <p:cNvSpPr txBox="1"/>
          <p:nvPr/>
        </p:nvSpPr>
        <p:spPr>
          <a:xfrm>
            <a:off x="1137717" y="781437"/>
            <a:ext cx="991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THỰC</a:t>
            </a:r>
            <a:r>
              <a:rPr kumimoji="0" lang="en-US" sz="4800" b="0" i="0" u="none" strike="noStrike" kern="1200" cap="none" spc="0" normalizeH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HÀNH VÀ TRẢI NGHIỆM</a:t>
            </a:r>
            <a:endParaRPr kumimoji="0" lang="en-US" sz="48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6B9F8B-A050-882F-DAD0-55408F43C4CE}"/>
              </a:ext>
            </a:extLst>
          </p:cNvPr>
          <p:cNvSpPr txBox="1"/>
          <p:nvPr/>
        </p:nvSpPr>
        <p:spPr>
          <a:xfrm>
            <a:off x="2119745" y="2166857"/>
            <a:ext cx="8354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+ Thực hành vẽ hình trang trí trên giấy kẻ ô vuông.</a:t>
            </a:r>
          </a:p>
          <a:p>
            <a:pPr algn="just"/>
            <a:r>
              <a:rPr lang="en-US" sz="4800"/>
              <a:t>+ Vận dụng lệ bản đồ để giải quyết một số tình huống thực tiễn.</a:t>
            </a:r>
          </a:p>
        </p:txBody>
      </p:sp>
    </p:spTree>
    <p:extLst>
      <p:ext uri="{BB962C8B-B14F-4D97-AF65-F5344CB8AC3E}">
        <p14:creationId xmlns:p14="http://schemas.microsoft.com/office/powerpoint/2010/main" val="35021054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E54252-6E50-4E32-9423-FEDA6C931BF4}">
  <ds:schemaRefs>
    <ds:schemaRef ds:uri="ef9fbb00-3a11-451f-a0e3-723ec126c7ed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3474fc8-c587-4375-aa46-28eda414bf22"/>
  </ds:schemaRefs>
</ds:datastoreItem>
</file>

<file path=customXml/itemProps2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941</TotalTime>
  <Words>412</Words>
  <Application>Microsoft Office PowerPoint</Application>
  <PresentationFormat>Custom</PresentationFormat>
  <Paragraphs>65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</cp:lastModifiedBy>
  <cp:revision>8</cp:revision>
  <dcterms:created xsi:type="dcterms:W3CDTF">2023-08-22T16:04:11Z</dcterms:created>
  <dcterms:modified xsi:type="dcterms:W3CDTF">2024-12-19T07:45:41Z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