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495" r:id="rId2"/>
    <p:sldId id="497" r:id="rId3"/>
    <p:sldId id="498" r:id="rId4"/>
    <p:sldId id="499" r:id="rId5"/>
    <p:sldId id="554" r:id="rId6"/>
    <p:sldId id="555" r:id="rId7"/>
    <p:sldId id="500" r:id="rId8"/>
    <p:sldId id="556" r:id="rId9"/>
    <p:sldId id="558" r:id="rId10"/>
    <p:sldId id="557" r:id="rId11"/>
    <p:sldId id="502" r:id="rId12"/>
    <p:sldId id="503" r:id="rId13"/>
    <p:sldId id="505" r:id="rId14"/>
    <p:sldId id="559" r:id="rId15"/>
    <p:sldId id="560" r:id="rId16"/>
    <p:sldId id="510" r:id="rId17"/>
    <p:sldId id="511" r:id="rId18"/>
    <p:sldId id="561" r:id="rId19"/>
    <p:sldId id="562" r:id="rId20"/>
    <p:sldId id="563" r:id="rId21"/>
    <p:sldId id="523" r:id="rId22"/>
    <p:sldId id="564" r:id="rId23"/>
    <p:sldId id="515" r:id="rId24"/>
    <p:sldId id="516" r:id="rId25"/>
    <p:sldId id="517" r:id="rId26"/>
    <p:sldId id="518" r:id="rId27"/>
    <p:sldId id="529" r:id="rId28"/>
    <p:sldId id="540" r:id="rId29"/>
    <p:sldId id="530" r:id="rId30"/>
    <p:sldId id="565" r:id="rId31"/>
    <p:sldId id="566" r:id="rId32"/>
    <p:sldId id="567" r:id="rId33"/>
    <p:sldId id="568" r:id="rId34"/>
    <p:sldId id="570" r:id="rId35"/>
    <p:sldId id="569" r:id="rId36"/>
    <p:sldId id="571" r:id="rId37"/>
    <p:sldId id="573" r:id="rId38"/>
    <p:sldId id="574" r:id="rId39"/>
    <p:sldId id="575" r:id="rId40"/>
    <p:sldId id="545" r:id="rId41"/>
    <p:sldId id="576" r:id="rId42"/>
    <p:sldId id="522" r:id="rId43"/>
    <p:sldId id="577" r:id="rId44"/>
    <p:sldId id="578" r:id="rId45"/>
    <p:sldId id="549" r:id="rId46"/>
    <p:sldId id="519" r:id="rId47"/>
    <p:sldId id="520" r:id="rId48"/>
    <p:sldId id="521" r:id="rId49"/>
    <p:sldId id="551" r:id="rId50"/>
    <p:sldId id="55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382"/>
    <a:srgbClr val="D8F197"/>
    <a:srgbClr val="F9E11D"/>
    <a:srgbClr val="FFFFFF"/>
    <a:srgbClr val="FFFF99"/>
    <a:srgbClr val="EC5A3D"/>
    <a:srgbClr val="C94C8B"/>
    <a:srgbClr val="FFFBFA"/>
    <a:srgbClr val="8996C0"/>
    <a:srgbClr val="EBA3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67" autoAdjust="0"/>
    <p:restoredTop sz="94660"/>
  </p:normalViewPr>
  <p:slideViewPr>
    <p:cSldViewPr snapToGrid="0" showGuides="1">
      <p:cViewPr varScale="1">
        <p:scale>
          <a:sx n="61" d="100"/>
          <a:sy n="61" d="100"/>
        </p:scale>
        <p:origin x="954" y="72"/>
      </p:cViewPr>
      <p:guideLst>
        <p:guide orient="horz" pos="2184"/>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D1ACA-BC1A-4B2B-A493-5E20D3D5A5C5}" type="datetimeFigureOut">
              <a:rPr lang="en-US" smtClean="0"/>
              <a:t>30/07/2024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2800-8971-4ECC-AFF1-2656F66E3BCB}" type="slidenum">
              <a:rPr lang="en-US" smtClean="0"/>
              <a:t>‹#›</a:t>
            </a:fld>
            <a:endParaRPr lang="en-US"/>
          </a:p>
        </p:txBody>
      </p:sp>
    </p:spTree>
    <p:extLst>
      <p:ext uri="{BB962C8B-B14F-4D97-AF65-F5344CB8AC3E}">
        <p14:creationId xmlns:p14="http://schemas.microsoft.com/office/powerpoint/2010/main" val="1613934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4063-8632-5913-6D41-84B07F9164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D42FB4-CA77-3995-46AF-FC195EECA9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0BA8A8-CE6F-0F36-4667-97F8742B1093}"/>
              </a:ext>
            </a:extLst>
          </p:cNvPr>
          <p:cNvSpPr>
            <a:spLocks noGrp="1"/>
          </p:cNvSpPr>
          <p:nvPr>
            <p:ph type="dt" sz="half" idx="10"/>
          </p:nvPr>
        </p:nvSpPr>
        <p:spPr/>
        <p:txBody>
          <a:bodyPr/>
          <a:lstStyle/>
          <a:p>
            <a:fld id="{F04E317F-A25E-4CC0-B467-0FA2E847F617}" type="datetimeFigureOut">
              <a:rPr lang="en-US" smtClean="0"/>
              <a:t>30/07/2024</a:t>
            </a:fld>
            <a:endParaRPr lang="en-US"/>
          </a:p>
        </p:txBody>
      </p:sp>
      <p:sp>
        <p:nvSpPr>
          <p:cNvPr id="5" name="Footer Placeholder 4">
            <a:extLst>
              <a:ext uri="{FF2B5EF4-FFF2-40B4-BE49-F238E27FC236}">
                <a16:creationId xmlns:a16="http://schemas.microsoft.com/office/drawing/2014/main" id="{358699CC-054B-3285-17CD-ED554B0A3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B169B3-556B-6078-62E1-C03052665A53}"/>
              </a:ext>
            </a:extLst>
          </p:cNvPr>
          <p:cNvSpPr>
            <a:spLocks noGrp="1"/>
          </p:cNvSpPr>
          <p:nvPr>
            <p:ph type="sldNum" sz="quarter" idx="12"/>
          </p:nvPr>
        </p:nvSpPr>
        <p:spPr/>
        <p:txBody>
          <a:bodyPr/>
          <a:lstStyle/>
          <a:p>
            <a:fld id="{BC8E3071-932B-4108-A300-FA447065D963}" type="slidenum">
              <a:rPr lang="en-US" smtClean="0"/>
              <a:t>‹#›</a:t>
            </a:fld>
            <a:endParaRPr lang="en-US"/>
          </a:p>
        </p:txBody>
      </p:sp>
    </p:spTree>
    <p:extLst>
      <p:ext uri="{BB962C8B-B14F-4D97-AF65-F5344CB8AC3E}">
        <p14:creationId xmlns:p14="http://schemas.microsoft.com/office/powerpoint/2010/main" val="94980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D103-3991-F22D-8773-8DC9098767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E02F33-32D4-D0F5-29D1-E9EA1D0783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7D88A-224D-5326-DBFA-B7970E06ADDB}"/>
              </a:ext>
            </a:extLst>
          </p:cNvPr>
          <p:cNvSpPr>
            <a:spLocks noGrp="1"/>
          </p:cNvSpPr>
          <p:nvPr>
            <p:ph type="dt" sz="half" idx="10"/>
          </p:nvPr>
        </p:nvSpPr>
        <p:spPr/>
        <p:txBody>
          <a:bodyPr/>
          <a:lstStyle/>
          <a:p>
            <a:fld id="{F04E317F-A25E-4CC0-B467-0FA2E847F617}" type="datetimeFigureOut">
              <a:rPr lang="en-US" smtClean="0"/>
              <a:t>30/07/2024</a:t>
            </a:fld>
            <a:endParaRPr lang="en-US"/>
          </a:p>
        </p:txBody>
      </p:sp>
      <p:sp>
        <p:nvSpPr>
          <p:cNvPr id="5" name="Footer Placeholder 4">
            <a:extLst>
              <a:ext uri="{FF2B5EF4-FFF2-40B4-BE49-F238E27FC236}">
                <a16:creationId xmlns:a16="http://schemas.microsoft.com/office/drawing/2014/main" id="{3FF7590E-E7EA-9A77-D11C-122A47771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B5C9A-3F4A-B42D-5564-2F4A9A19FC0D}"/>
              </a:ext>
            </a:extLst>
          </p:cNvPr>
          <p:cNvSpPr>
            <a:spLocks noGrp="1"/>
          </p:cNvSpPr>
          <p:nvPr>
            <p:ph type="sldNum" sz="quarter" idx="12"/>
          </p:nvPr>
        </p:nvSpPr>
        <p:spPr/>
        <p:txBody>
          <a:bodyPr/>
          <a:lstStyle/>
          <a:p>
            <a:fld id="{BC8E3071-932B-4108-A300-FA447065D963}" type="slidenum">
              <a:rPr lang="en-US" smtClean="0"/>
              <a:t>‹#›</a:t>
            </a:fld>
            <a:endParaRPr lang="en-US"/>
          </a:p>
        </p:txBody>
      </p:sp>
    </p:spTree>
    <p:extLst>
      <p:ext uri="{BB962C8B-B14F-4D97-AF65-F5344CB8AC3E}">
        <p14:creationId xmlns:p14="http://schemas.microsoft.com/office/powerpoint/2010/main" val="1433888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7DA15-ED2C-17B9-9479-F8AD85AEF1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B764ED-8E27-92B1-E5E0-E0827D682E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5D654-6A73-A0F5-43E3-D1F312936759}"/>
              </a:ext>
            </a:extLst>
          </p:cNvPr>
          <p:cNvSpPr>
            <a:spLocks noGrp="1"/>
          </p:cNvSpPr>
          <p:nvPr>
            <p:ph type="dt" sz="half" idx="10"/>
          </p:nvPr>
        </p:nvSpPr>
        <p:spPr/>
        <p:txBody>
          <a:bodyPr/>
          <a:lstStyle/>
          <a:p>
            <a:fld id="{F04E317F-A25E-4CC0-B467-0FA2E847F617}" type="datetimeFigureOut">
              <a:rPr lang="en-US" smtClean="0"/>
              <a:t>30/07/2024</a:t>
            </a:fld>
            <a:endParaRPr lang="en-US"/>
          </a:p>
        </p:txBody>
      </p:sp>
      <p:sp>
        <p:nvSpPr>
          <p:cNvPr id="5" name="Footer Placeholder 4">
            <a:extLst>
              <a:ext uri="{FF2B5EF4-FFF2-40B4-BE49-F238E27FC236}">
                <a16:creationId xmlns:a16="http://schemas.microsoft.com/office/drawing/2014/main" id="{0F229654-EA60-F7BE-18CD-402A92465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E0E75-462B-9693-0297-4C09A0765126}"/>
              </a:ext>
            </a:extLst>
          </p:cNvPr>
          <p:cNvSpPr>
            <a:spLocks noGrp="1"/>
          </p:cNvSpPr>
          <p:nvPr>
            <p:ph type="sldNum" sz="quarter" idx="12"/>
          </p:nvPr>
        </p:nvSpPr>
        <p:spPr/>
        <p:txBody>
          <a:bodyPr/>
          <a:lstStyle/>
          <a:p>
            <a:fld id="{BC8E3071-932B-4108-A300-FA447065D963}" type="slidenum">
              <a:rPr lang="en-US" smtClean="0"/>
              <a:t>‹#›</a:t>
            </a:fld>
            <a:endParaRPr lang="en-US"/>
          </a:p>
        </p:txBody>
      </p:sp>
    </p:spTree>
    <p:extLst>
      <p:ext uri="{BB962C8B-B14F-4D97-AF65-F5344CB8AC3E}">
        <p14:creationId xmlns:p14="http://schemas.microsoft.com/office/powerpoint/2010/main" val="271182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DA44-4671-0111-B198-E88B776660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AFF66A-C7BC-2E1A-3C15-E7EB52D5FC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1689A-5280-3CD3-CFEE-2D13A5A7DF80}"/>
              </a:ext>
            </a:extLst>
          </p:cNvPr>
          <p:cNvSpPr>
            <a:spLocks noGrp="1"/>
          </p:cNvSpPr>
          <p:nvPr>
            <p:ph type="dt" sz="half" idx="10"/>
          </p:nvPr>
        </p:nvSpPr>
        <p:spPr/>
        <p:txBody>
          <a:bodyPr/>
          <a:lstStyle/>
          <a:p>
            <a:fld id="{F04E317F-A25E-4CC0-B467-0FA2E847F617}" type="datetimeFigureOut">
              <a:rPr lang="en-US" smtClean="0"/>
              <a:t>30/07/2024</a:t>
            </a:fld>
            <a:endParaRPr lang="en-US"/>
          </a:p>
        </p:txBody>
      </p:sp>
      <p:sp>
        <p:nvSpPr>
          <p:cNvPr id="5" name="Footer Placeholder 4">
            <a:extLst>
              <a:ext uri="{FF2B5EF4-FFF2-40B4-BE49-F238E27FC236}">
                <a16:creationId xmlns:a16="http://schemas.microsoft.com/office/drawing/2014/main" id="{BCB4848D-DB43-DCF7-5F31-13AD5C8FD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61620-01CC-56AC-619D-8EE93F10A7E8}"/>
              </a:ext>
            </a:extLst>
          </p:cNvPr>
          <p:cNvSpPr>
            <a:spLocks noGrp="1"/>
          </p:cNvSpPr>
          <p:nvPr>
            <p:ph type="sldNum" sz="quarter" idx="12"/>
          </p:nvPr>
        </p:nvSpPr>
        <p:spPr/>
        <p:txBody>
          <a:bodyPr/>
          <a:lstStyle/>
          <a:p>
            <a:fld id="{BC8E3071-932B-4108-A300-FA447065D963}" type="slidenum">
              <a:rPr lang="en-US" smtClean="0"/>
              <a:t>‹#›</a:t>
            </a:fld>
            <a:endParaRPr lang="en-US"/>
          </a:p>
        </p:txBody>
      </p:sp>
    </p:spTree>
    <p:extLst>
      <p:ext uri="{BB962C8B-B14F-4D97-AF65-F5344CB8AC3E}">
        <p14:creationId xmlns:p14="http://schemas.microsoft.com/office/powerpoint/2010/main" val="434547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96B54-4618-5515-D90C-482F7FCF1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ECF0E6-E3CC-2EE5-EF66-BED67EB2BD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7B7234-56A4-0D7B-7FCC-778B675C1A3A}"/>
              </a:ext>
            </a:extLst>
          </p:cNvPr>
          <p:cNvSpPr>
            <a:spLocks noGrp="1"/>
          </p:cNvSpPr>
          <p:nvPr>
            <p:ph type="dt" sz="half" idx="10"/>
          </p:nvPr>
        </p:nvSpPr>
        <p:spPr/>
        <p:txBody>
          <a:bodyPr/>
          <a:lstStyle/>
          <a:p>
            <a:fld id="{F04E317F-A25E-4CC0-B467-0FA2E847F617}" type="datetimeFigureOut">
              <a:rPr lang="en-US" smtClean="0"/>
              <a:t>30/07/2024</a:t>
            </a:fld>
            <a:endParaRPr lang="en-US"/>
          </a:p>
        </p:txBody>
      </p:sp>
      <p:sp>
        <p:nvSpPr>
          <p:cNvPr id="5" name="Footer Placeholder 4">
            <a:extLst>
              <a:ext uri="{FF2B5EF4-FFF2-40B4-BE49-F238E27FC236}">
                <a16:creationId xmlns:a16="http://schemas.microsoft.com/office/drawing/2014/main" id="{9F895DD2-2703-B11D-A12F-69540283F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83DC8-EBFC-D985-6180-93F27AA926F5}"/>
              </a:ext>
            </a:extLst>
          </p:cNvPr>
          <p:cNvSpPr>
            <a:spLocks noGrp="1"/>
          </p:cNvSpPr>
          <p:nvPr>
            <p:ph type="sldNum" sz="quarter" idx="12"/>
          </p:nvPr>
        </p:nvSpPr>
        <p:spPr/>
        <p:txBody>
          <a:bodyPr/>
          <a:lstStyle/>
          <a:p>
            <a:fld id="{BC8E3071-932B-4108-A300-FA447065D963}" type="slidenum">
              <a:rPr lang="en-US" smtClean="0"/>
              <a:t>‹#›</a:t>
            </a:fld>
            <a:endParaRPr lang="en-US"/>
          </a:p>
        </p:txBody>
      </p:sp>
    </p:spTree>
    <p:extLst>
      <p:ext uri="{BB962C8B-B14F-4D97-AF65-F5344CB8AC3E}">
        <p14:creationId xmlns:p14="http://schemas.microsoft.com/office/powerpoint/2010/main" val="134744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7BAA0-C9DC-783E-0B2C-8B0E428D6C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B1C670-7451-9D82-0D9B-D573DE008A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1C486-1F1B-9C50-9D7A-6703D7E418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0DE3FA-54CE-67AB-2012-79C285ED113C}"/>
              </a:ext>
            </a:extLst>
          </p:cNvPr>
          <p:cNvSpPr>
            <a:spLocks noGrp="1"/>
          </p:cNvSpPr>
          <p:nvPr>
            <p:ph type="dt" sz="half" idx="10"/>
          </p:nvPr>
        </p:nvSpPr>
        <p:spPr/>
        <p:txBody>
          <a:bodyPr/>
          <a:lstStyle/>
          <a:p>
            <a:fld id="{F04E317F-A25E-4CC0-B467-0FA2E847F617}" type="datetimeFigureOut">
              <a:rPr lang="en-US" smtClean="0"/>
              <a:t>30/07/2024</a:t>
            </a:fld>
            <a:endParaRPr lang="en-US"/>
          </a:p>
        </p:txBody>
      </p:sp>
      <p:sp>
        <p:nvSpPr>
          <p:cNvPr id="6" name="Footer Placeholder 5">
            <a:extLst>
              <a:ext uri="{FF2B5EF4-FFF2-40B4-BE49-F238E27FC236}">
                <a16:creationId xmlns:a16="http://schemas.microsoft.com/office/drawing/2014/main" id="{B4C527FD-E924-048C-C22E-828E308E1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43856-34CC-7CC0-F5CE-F83AB757D652}"/>
              </a:ext>
            </a:extLst>
          </p:cNvPr>
          <p:cNvSpPr>
            <a:spLocks noGrp="1"/>
          </p:cNvSpPr>
          <p:nvPr>
            <p:ph type="sldNum" sz="quarter" idx="12"/>
          </p:nvPr>
        </p:nvSpPr>
        <p:spPr/>
        <p:txBody>
          <a:bodyPr/>
          <a:lstStyle/>
          <a:p>
            <a:fld id="{BC8E3071-932B-4108-A300-FA447065D963}" type="slidenum">
              <a:rPr lang="en-US" smtClean="0"/>
              <a:t>‹#›</a:t>
            </a:fld>
            <a:endParaRPr lang="en-US"/>
          </a:p>
        </p:txBody>
      </p:sp>
    </p:spTree>
    <p:extLst>
      <p:ext uri="{BB962C8B-B14F-4D97-AF65-F5344CB8AC3E}">
        <p14:creationId xmlns:p14="http://schemas.microsoft.com/office/powerpoint/2010/main" val="1385576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BA7E-521A-782A-82F5-A3D760E2FC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E27826-1E04-AE80-E602-039F821C6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B027CA-5CB8-DD99-8670-546D16CEA6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78AC80-F963-C4B6-3A2B-6DFD1E34EA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B1CA1-9031-AB2A-89E1-DBE21A9B19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8115C8-1B3E-2D2B-665F-59505F8106BB}"/>
              </a:ext>
            </a:extLst>
          </p:cNvPr>
          <p:cNvSpPr>
            <a:spLocks noGrp="1"/>
          </p:cNvSpPr>
          <p:nvPr>
            <p:ph type="dt" sz="half" idx="10"/>
          </p:nvPr>
        </p:nvSpPr>
        <p:spPr/>
        <p:txBody>
          <a:bodyPr/>
          <a:lstStyle/>
          <a:p>
            <a:fld id="{F04E317F-A25E-4CC0-B467-0FA2E847F617}" type="datetimeFigureOut">
              <a:rPr lang="en-US" smtClean="0"/>
              <a:t>30/07/2024</a:t>
            </a:fld>
            <a:endParaRPr lang="en-US"/>
          </a:p>
        </p:txBody>
      </p:sp>
      <p:sp>
        <p:nvSpPr>
          <p:cNvPr id="8" name="Footer Placeholder 7">
            <a:extLst>
              <a:ext uri="{FF2B5EF4-FFF2-40B4-BE49-F238E27FC236}">
                <a16:creationId xmlns:a16="http://schemas.microsoft.com/office/drawing/2014/main" id="{0FC14DDD-CB42-518D-0E9D-0D3AB2AB06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3F2FB2-705D-1C78-8F40-67F18878885F}"/>
              </a:ext>
            </a:extLst>
          </p:cNvPr>
          <p:cNvSpPr>
            <a:spLocks noGrp="1"/>
          </p:cNvSpPr>
          <p:nvPr>
            <p:ph type="sldNum" sz="quarter" idx="12"/>
          </p:nvPr>
        </p:nvSpPr>
        <p:spPr/>
        <p:txBody>
          <a:bodyPr/>
          <a:lstStyle/>
          <a:p>
            <a:fld id="{BC8E3071-932B-4108-A300-FA447065D963}" type="slidenum">
              <a:rPr lang="en-US" smtClean="0"/>
              <a:t>‹#›</a:t>
            </a:fld>
            <a:endParaRPr lang="en-US"/>
          </a:p>
        </p:txBody>
      </p:sp>
    </p:spTree>
    <p:extLst>
      <p:ext uri="{BB962C8B-B14F-4D97-AF65-F5344CB8AC3E}">
        <p14:creationId xmlns:p14="http://schemas.microsoft.com/office/powerpoint/2010/main" val="3373361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E507-72E7-7B51-838C-49F79666A2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D1413D-389D-5D92-BA63-71E291E62C65}"/>
              </a:ext>
            </a:extLst>
          </p:cNvPr>
          <p:cNvSpPr>
            <a:spLocks noGrp="1"/>
          </p:cNvSpPr>
          <p:nvPr>
            <p:ph type="dt" sz="half" idx="10"/>
          </p:nvPr>
        </p:nvSpPr>
        <p:spPr/>
        <p:txBody>
          <a:bodyPr/>
          <a:lstStyle/>
          <a:p>
            <a:fld id="{F04E317F-A25E-4CC0-B467-0FA2E847F617}" type="datetimeFigureOut">
              <a:rPr lang="en-US" smtClean="0"/>
              <a:t>30/07/2024</a:t>
            </a:fld>
            <a:endParaRPr lang="en-US"/>
          </a:p>
        </p:txBody>
      </p:sp>
      <p:sp>
        <p:nvSpPr>
          <p:cNvPr id="4" name="Footer Placeholder 3">
            <a:extLst>
              <a:ext uri="{FF2B5EF4-FFF2-40B4-BE49-F238E27FC236}">
                <a16:creationId xmlns:a16="http://schemas.microsoft.com/office/drawing/2014/main" id="{7008CDBC-6E89-77A9-FE7D-EE2226FEA5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338E13-B6EA-34DB-E582-74B1FEC1713F}"/>
              </a:ext>
            </a:extLst>
          </p:cNvPr>
          <p:cNvSpPr>
            <a:spLocks noGrp="1"/>
          </p:cNvSpPr>
          <p:nvPr>
            <p:ph type="sldNum" sz="quarter" idx="12"/>
          </p:nvPr>
        </p:nvSpPr>
        <p:spPr/>
        <p:txBody>
          <a:bodyPr/>
          <a:lstStyle/>
          <a:p>
            <a:fld id="{BC8E3071-932B-4108-A300-FA447065D963}" type="slidenum">
              <a:rPr lang="en-US" smtClean="0"/>
              <a:t>‹#›</a:t>
            </a:fld>
            <a:endParaRPr lang="en-US"/>
          </a:p>
        </p:txBody>
      </p:sp>
    </p:spTree>
    <p:extLst>
      <p:ext uri="{BB962C8B-B14F-4D97-AF65-F5344CB8AC3E}">
        <p14:creationId xmlns:p14="http://schemas.microsoft.com/office/powerpoint/2010/main" val="1051820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0663AD-B414-6BBA-D591-00CBB1465AE0}"/>
              </a:ext>
            </a:extLst>
          </p:cNvPr>
          <p:cNvSpPr>
            <a:spLocks noGrp="1"/>
          </p:cNvSpPr>
          <p:nvPr>
            <p:ph type="dt" sz="half" idx="10"/>
          </p:nvPr>
        </p:nvSpPr>
        <p:spPr/>
        <p:txBody>
          <a:bodyPr/>
          <a:lstStyle/>
          <a:p>
            <a:fld id="{F04E317F-A25E-4CC0-B467-0FA2E847F617}" type="datetimeFigureOut">
              <a:rPr lang="en-US" smtClean="0"/>
              <a:t>30/07/2024</a:t>
            </a:fld>
            <a:endParaRPr lang="en-US"/>
          </a:p>
        </p:txBody>
      </p:sp>
      <p:sp>
        <p:nvSpPr>
          <p:cNvPr id="3" name="Footer Placeholder 2">
            <a:extLst>
              <a:ext uri="{FF2B5EF4-FFF2-40B4-BE49-F238E27FC236}">
                <a16:creationId xmlns:a16="http://schemas.microsoft.com/office/drawing/2014/main" id="{8112850D-D88C-1BAF-87D8-E6EB21E37B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22207E-FFEE-4F5F-A607-B4EE5C34616E}"/>
              </a:ext>
            </a:extLst>
          </p:cNvPr>
          <p:cNvSpPr>
            <a:spLocks noGrp="1"/>
          </p:cNvSpPr>
          <p:nvPr>
            <p:ph type="sldNum" sz="quarter" idx="12"/>
          </p:nvPr>
        </p:nvSpPr>
        <p:spPr/>
        <p:txBody>
          <a:bodyPr/>
          <a:lstStyle/>
          <a:p>
            <a:fld id="{BC8E3071-932B-4108-A300-FA447065D963}" type="slidenum">
              <a:rPr lang="en-US" smtClean="0"/>
              <a:t>‹#›</a:t>
            </a:fld>
            <a:endParaRPr lang="en-US"/>
          </a:p>
        </p:txBody>
      </p:sp>
    </p:spTree>
    <p:extLst>
      <p:ext uri="{BB962C8B-B14F-4D97-AF65-F5344CB8AC3E}">
        <p14:creationId xmlns:p14="http://schemas.microsoft.com/office/powerpoint/2010/main" val="52048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81D2B-36A4-5C65-4125-17EF62A58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210D95-A68C-4456-3633-09C3D28A0C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46CC44-EE73-5BAB-4B2D-58D0FA2DA3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DE542-6E1D-E577-E775-5E0E5372D147}"/>
              </a:ext>
            </a:extLst>
          </p:cNvPr>
          <p:cNvSpPr>
            <a:spLocks noGrp="1"/>
          </p:cNvSpPr>
          <p:nvPr>
            <p:ph type="dt" sz="half" idx="10"/>
          </p:nvPr>
        </p:nvSpPr>
        <p:spPr/>
        <p:txBody>
          <a:bodyPr/>
          <a:lstStyle/>
          <a:p>
            <a:fld id="{F04E317F-A25E-4CC0-B467-0FA2E847F617}" type="datetimeFigureOut">
              <a:rPr lang="en-US" smtClean="0"/>
              <a:t>30/07/2024</a:t>
            </a:fld>
            <a:endParaRPr lang="en-US"/>
          </a:p>
        </p:txBody>
      </p:sp>
      <p:sp>
        <p:nvSpPr>
          <p:cNvPr id="6" name="Footer Placeholder 5">
            <a:extLst>
              <a:ext uri="{FF2B5EF4-FFF2-40B4-BE49-F238E27FC236}">
                <a16:creationId xmlns:a16="http://schemas.microsoft.com/office/drawing/2014/main" id="{9516EE0D-1E64-D678-1EDA-B4585191A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F6B0E-4629-00DA-2B50-1BAFB4A8331E}"/>
              </a:ext>
            </a:extLst>
          </p:cNvPr>
          <p:cNvSpPr>
            <a:spLocks noGrp="1"/>
          </p:cNvSpPr>
          <p:nvPr>
            <p:ph type="sldNum" sz="quarter" idx="12"/>
          </p:nvPr>
        </p:nvSpPr>
        <p:spPr/>
        <p:txBody>
          <a:bodyPr/>
          <a:lstStyle/>
          <a:p>
            <a:fld id="{BC8E3071-932B-4108-A300-FA447065D963}" type="slidenum">
              <a:rPr lang="en-US" smtClean="0"/>
              <a:t>‹#›</a:t>
            </a:fld>
            <a:endParaRPr lang="en-US"/>
          </a:p>
        </p:txBody>
      </p:sp>
    </p:spTree>
    <p:extLst>
      <p:ext uri="{BB962C8B-B14F-4D97-AF65-F5344CB8AC3E}">
        <p14:creationId xmlns:p14="http://schemas.microsoft.com/office/powerpoint/2010/main" val="4219305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F719-DCF2-0838-6CC1-3FBC85FFF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0511E2-FC7E-7099-58CD-A709381A07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E05D02-56C2-998A-8D72-207CA73E5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AFA5C-ACF2-267D-E995-23B615153565}"/>
              </a:ext>
            </a:extLst>
          </p:cNvPr>
          <p:cNvSpPr>
            <a:spLocks noGrp="1"/>
          </p:cNvSpPr>
          <p:nvPr>
            <p:ph type="dt" sz="half" idx="10"/>
          </p:nvPr>
        </p:nvSpPr>
        <p:spPr/>
        <p:txBody>
          <a:bodyPr/>
          <a:lstStyle/>
          <a:p>
            <a:fld id="{F04E317F-A25E-4CC0-B467-0FA2E847F617}" type="datetimeFigureOut">
              <a:rPr lang="en-US" smtClean="0"/>
              <a:t>30/07/2024</a:t>
            </a:fld>
            <a:endParaRPr lang="en-US"/>
          </a:p>
        </p:txBody>
      </p:sp>
      <p:sp>
        <p:nvSpPr>
          <p:cNvPr id="6" name="Footer Placeholder 5">
            <a:extLst>
              <a:ext uri="{FF2B5EF4-FFF2-40B4-BE49-F238E27FC236}">
                <a16:creationId xmlns:a16="http://schemas.microsoft.com/office/drawing/2014/main" id="{FC4862FA-CD7B-BC5C-B945-B92CD586BA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F7AB41-6EE2-2907-4A84-6C917C8E8363}"/>
              </a:ext>
            </a:extLst>
          </p:cNvPr>
          <p:cNvSpPr>
            <a:spLocks noGrp="1"/>
          </p:cNvSpPr>
          <p:nvPr>
            <p:ph type="sldNum" sz="quarter" idx="12"/>
          </p:nvPr>
        </p:nvSpPr>
        <p:spPr/>
        <p:txBody>
          <a:bodyPr/>
          <a:lstStyle/>
          <a:p>
            <a:fld id="{BC8E3071-932B-4108-A300-FA447065D963}" type="slidenum">
              <a:rPr lang="en-US" smtClean="0"/>
              <a:t>‹#›</a:t>
            </a:fld>
            <a:endParaRPr lang="en-US"/>
          </a:p>
        </p:txBody>
      </p:sp>
    </p:spTree>
    <p:extLst>
      <p:ext uri="{BB962C8B-B14F-4D97-AF65-F5344CB8AC3E}">
        <p14:creationId xmlns:p14="http://schemas.microsoft.com/office/powerpoint/2010/main" val="2907672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380DC33-1ADA-4DFE-CACC-98F898C1C0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22ECED1-3B63-9DA1-C8EA-B3D2E159CB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08C078-2DB4-2124-1EE7-44B5DD1320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A548F-AB29-8FCD-49FB-4E2F4D8CF1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4E317F-A25E-4CC0-B467-0FA2E847F617}" type="datetimeFigureOut">
              <a:rPr lang="en-US" smtClean="0"/>
              <a:t>30/07/2024</a:t>
            </a:fld>
            <a:endParaRPr lang="en-US"/>
          </a:p>
        </p:txBody>
      </p:sp>
      <p:sp>
        <p:nvSpPr>
          <p:cNvPr id="5" name="Footer Placeholder 4">
            <a:extLst>
              <a:ext uri="{FF2B5EF4-FFF2-40B4-BE49-F238E27FC236}">
                <a16:creationId xmlns:a16="http://schemas.microsoft.com/office/drawing/2014/main" id="{BAC9839C-41E1-A9AA-EB39-4692CE2005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0C746D-75DA-A69A-9202-54D715C68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8E3071-932B-4108-A300-FA447065D963}" type="slidenum">
              <a:rPr lang="en-US" smtClean="0"/>
              <a:t>‹#›</a:t>
            </a:fld>
            <a:endParaRPr lang="en-US"/>
          </a:p>
        </p:txBody>
      </p:sp>
      <p:pic>
        <p:nvPicPr>
          <p:cNvPr id="8" name="Picture 7">
            <a:extLst>
              <a:ext uri="{FF2B5EF4-FFF2-40B4-BE49-F238E27FC236}">
                <a16:creationId xmlns:a16="http://schemas.microsoft.com/office/drawing/2014/main" id="{027EC1C5-4988-7618-BE3C-B7BE461D5E6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76569"/>
            <a:ext cx="12085214" cy="6721475"/>
          </a:xfrm>
          <a:prstGeom prst="rect">
            <a:avLst/>
          </a:prstGeom>
        </p:spPr>
      </p:pic>
    </p:spTree>
    <p:extLst>
      <p:ext uri="{BB962C8B-B14F-4D97-AF65-F5344CB8AC3E}">
        <p14:creationId xmlns:p14="http://schemas.microsoft.com/office/powerpoint/2010/main" val="28315299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Layout" Target="../slideLayouts/slideLayout2.xml"/><Relationship Id="rId1" Type="http://schemas.openxmlformats.org/officeDocument/2006/relationships/control" Target="../activeX/activeX1.xml"/></Relationships>
</file>

<file path=ppt/slides/_rels/slide1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control" Target="../activeX/activeX2.xm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control" Target="../activeX/activeX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slideLayout" Target="../slideLayouts/slideLayout7.xml"/><Relationship Id="rId1" Type="http://schemas.openxmlformats.org/officeDocument/2006/relationships/control" Target="../activeX/activeX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control" Target="../activeX/activeX5.xml"/><Relationship Id="rId5" Type="http://schemas.openxmlformats.org/officeDocument/2006/relationships/image" Target="../media/image22.wmf"/><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control" Target="../activeX/activeX6.xml"/><Relationship Id="rId5" Type="http://schemas.openxmlformats.org/officeDocument/2006/relationships/image" Target="../media/image24.wmf"/><Relationship Id="rId4" Type="http://schemas.openxmlformats.org/officeDocument/2006/relationships/image" Target="../media/image21.gif"/></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141B45A1-973E-EA42-09BA-1FB0CF9C6472}"/>
              </a:ext>
            </a:extLst>
          </p:cNvPr>
          <p:cNvSpPr txBox="1"/>
          <p:nvPr/>
        </p:nvSpPr>
        <p:spPr>
          <a:xfrm>
            <a:off x="3327871" y="215377"/>
            <a:ext cx="4967309" cy="52322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Thứ</a:t>
            </a:r>
            <a:r>
              <a:rPr kumimoji="0" lang="en-US" sz="2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2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ngày</a:t>
            </a:r>
            <a:r>
              <a:rPr kumimoji="0" lang="en-US" sz="2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2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tháng</a:t>
            </a:r>
            <a:r>
              <a:rPr kumimoji="0" lang="en-US" sz="2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2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năm</a:t>
            </a:r>
            <a:r>
              <a:rPr kumimoji="0" lang="en-US" sz="2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a:t>
            </a:r>
          </a:p>
        </p:txBody>
      </p:sp>
      <p:sp>
        <p:nvSpPr>
          <p:cNvPr id="10" name="TextBox 22">
            <a:extLst>
              <a:ext uri="{FF2B5EF4-FFF2-40B4-BE49-F238E27FC236}">
                <a16:creationId xmlns:a16="http://schemas.microsoft.com/office/drawing/2014/main" id="{8DE32C55-D18B-6350-24D9-04570FA30849}"/>
              </a:ext>
            </a:extLst>
          </p:cNvPr>
          <p:cNvSpPr txBox="1"/>
          <p:nvPr/>
        </p:nvSpPr>
        <p:spPr>
          <a:xfrm>
            <a:off x="4298805" y="834980"/>
            <a:ext cx="2738141" cy="348365"/>
          </a:xfrm>
          <a:prstGeom prst="rect">
            <a:avLst/>
          </a:prstGeom>
        </p:spPr>
        <p:txBody>
          <a:bodyPr wrap="square" lIns="0" tIns="0" rIns="0" bIns="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ts val="2535"/>
              </a:lnSpc>
              <a:spcBef>
                <a:spcPct val="0"/>
              </a:spcBef>
              <a:spcAft>
                <a:spcPts val="0"/>
              </a:spcAft>
              <a:buClrTx/>
              <a:buSzTx/>
              <a:buFontTx/>
              <a:buNone/>
              <a:tabLst/>
              <a:defRPr/>
            </a:pPr>
            <a:r>
              <a:rPr kumimoji="0" lang="en-US" sz="3000" b="1" i="0" u="none" strike="noStrike" kern="0" cap="none" spc="98" normalizeH="0" baseline="0" noProof="0" dirty="0" err="1">
                <a:ln>
                  <a:noFill/>
                </a:ln>
                <a:solidFill>
                  <a:srgbClr val="FF0000"/>
                </a:solidFill>
                <a:effectLst/>
                <a:uLnTx/>
                <a:uFillTx/>
                <a:latin typeface="UTM Duepuntozero" panose="02040603050506020204" pitchFamily="18" charset="0"/>
                <a:sym typeface="Arial"/>
              </a:rPr>
              <a:t>Tiếng</a:t>
            </a:r>
            <a:r>
              <a:rPr kumimoji="0" lang="en-US" sz="3000" b="1" i="0" u="none" strike="noStrike" kern="0" cap="none" spc="98" normalizeH="0" baseline="0" noProof="0" dirty="0">
                <a:ln>
                  <a:noFill/>
                </a:ln>
                <a:solidFill>
                  <a:srgbClr val="FF0000"/>
                </a:solidFill>
                <a:effectLst/>
                <a:uLnTx/>
                <a:uFillTx/>
                <a:latin typeface="UTM Duepuntozero" panose="02040603050506020204" pitchFamily="18" charset="0"/>
                <a:sym typeface="Arial"/>
              </a:rPr>
              <a:t> </a:t>
            </a:r>
            <a:r>
              <a:rPr kumimoji="0" lang="en-US" sz="3000" b="1" i="0" u="none" strike="noStrike" kern="0" cap="none" spc="98" normalizeH="0" baseline="0" noProof="0" dirty="0" err="1">
                <a:ln>
                  <a:noFill/>
                </a:ln>
                <a:solidFill>
                  <a:srgbClr val="FF0000"/>
                </a:solidFill>
                <a:effectLst/>
                <a:uLnTx/>
                <a:uFillTx/>
                <a:latin typeface="UTM Duepuntozero" panose="02040603050506020204" pitchFamily="18" charset="0"/>
                <a:sym typeface="Arial"/>
              </a:rPr>
              <a:t>Việt</a:t>
            </a:r>
            <a:endParaRPr kumimoji="0" lang="en-US" sz="3000" b="1" i="0" u="none" strike="noStrike" kern="0" cap="none" spc="98" normalizeH="0" baseline="0" noProof="0" dirty="0">
              <a:ln>
                <a:noFill/>
              </a:ln>
              <a:solidFill>
                <a:srgbClr val="FF0000"/>
              </a:solidFill>
              <a:effectLst/>
              <a:uLnTx/>
              <a:uFillTx/>
              <a:latin typeface="UTM Duepuntozero" panose="02040603050506020204" pitchFamily="18" charset="0"/>
              <a:sym typeface="Arial"/>
            </a:endParaRPr>
          </a:p>
        </p:txBody>
      </p:sp>
      <p:sp>
        <p:nvSpPr>
          <p:cNvPr id="13" name="Rectangle 12">
            <a:extLst>
              <a:ext uri="{FF2B5EF4-FFF2-40B4-BE49-F238E27FC236}">
                <a16:creationId xmlns:a16="http://schemas.microsoft.com/office/drawing/2014/main" id="{FE5B96C4-5B3C-0255-643E-4B2893B63741}"/>
              </a:ext>
            </a:extLst>
          </p:cNvPr>
          <p:cNvSpPr/>
          <p:nvPr/>
        </p:nvSpPr>
        <p:spPr>
          <a:xfrm>
            <a:off x="4551702" y="1150873"/>
            <a:ext cx="2232995" cy="461665"/>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err="1">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Bài</a:t>
            </a:r>
            <a:r>
              <a:rPr kumimoji="0" lang="vi-VN" sz="2400" b="1" i="0" u="none" strike="noStrike" kern="1200" cap="none" spc="0" normalizeH="0" baseline="0" noProof="0" dirty="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 </a:t>
            </a:r>
            <a:r>
              <a:rPr kumimoji="0" lang="en-US" sz="2400" b="1" i="0" u="none" strike="noStrike" kern="1200" cap="none" spc="0" normalizeH="0" baseline="0" noProof="0" dirty="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8  - 1 </a:t>
            </a:r>
            <a:r>
              <a:rPr kumimoji="0" lang="en-US" sz="2400" b="1" i="0" u="none" strike="noStrike" kern="1200" cap="none" spc="0" normalizeH="0" baseline="0" noProof="0" dirty="0" err="1">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tiết</a:t>
            </a:r>
            <a:r>
              <a:rPr kumimoji="0" lang="en-US" sz="2400" b="1" i="0" u="none" strike="noStrike" kern="1200" cap="none" spc="0" normalizeH="0" baseline="0" noProof="0" dirty="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 </a:t>
            </a:r>
          </a:p>
        </p:txBody>
      </p:sp>
      <p:sp>
        <p:nvSpPr>
          <p:cNvPr id="17" name="TextBox 9">
            <a:extLst>
              <a:ext uri="{FF2B5EF4-FFF2-40B4-BE49-F238E27FC236}">
                <a16:creationId xmlns:a16="http://schemas.microsoft.com/office/drawing/2014/main" id="{BD3B8ADC-DA48-AB23-3C4F-F316E89DA56E}"/>
              </a:ext>
            </a:extLst>
          </p:cNvPr>
          <p:cNvSpPr txBox="1"/>
          <p:nvPr/>
        </p:nvSpPr>
        <p:spPr>
          <a:xfrm>
            <a:off x="2009513" y="1612538"/>
            <a:ext cx="7821870"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ctr">
              <a:defRPr/>
            </a:pPr>
            <a:r>
              <a:rPr lang="en-US" sz="6000" b="1" kern="0">
                <a:ln/>
                <a:solidFill>
                  <a:srgbClr val="00B0F0"/>
                </a:solidFill>
                <a:latin typeface="#9Slide05 SVNClementine" panose="020F0502020204030203" pitchFamily="34" charset="0"/>
                <a:sym typeface="Arial"/>
              </a:rPr>
              <a:t>Từ những cánh đồng xanh</a:t>
            </a:r>
            <a:endParaRPr kumimoji="0" lang="en-US" sz="6000" b="1" i="0" u="none" strike="noStrike" kern="0" normalizeH="0" baseline="0" noProof="0" dirty="0">
              <a:ln/>
              <a:solidFill>
                <a:srgbClr val="00B0F0"/>
              </a:solidFill>
              <a:effectLst/>
              <a:uLnTx/>
              <a:uFillTx/>
              <a:latin typeface="#9Slide05 SVNClementine" panose="020F0502020204030203" pitchFamily="34" charset="0"/>
              <a:sym typeface="Arial"/>
            </a:endParaRPr>
          </a:p>
        </p:txBody>
      </p:sp>
    </p:spTree>
    <p:extLst>
      <p:ext uri="{BB962C8B-B14F-4D97-AF65-F5344CB8AC3E}">
        <p14:creationId xmlns:p14="http://schemas.microsoft.com/office/powerpoint/2010/main" val="1080010701"/>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type="lt">
                                    <p:tmPct val="0"/>
                                  </p:iterate>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34" presetClass="emph" presetSubtype="0" repeatCount="indefinite" fill="hold" grpId="1" nodeType="withEffect">
                                  <p:stCondLst>
                                    <p:cond delay="0"/>
                                  </p:stCondLst>
                                  <p:iterate type="lt">
                                    <p:tmPct val="10000"/>
                                  </p:iterate>
                                  <p:childTnLst>
                                    <p:animMotion origin="layout" path="M 3.125E-6 7.40741E-7 L 3.125E-6 -0.07222 " pathEditMode="relative" rAng="0" ptsTypes="AA">
                                      <p:cBhvr>
                                        <p:cTn id="19" dur="250" accel="50000" decel="50000" autoRev="1" fill="hold">
                                          <p:stCondLst>
                                            <p:cond delay="0"/>
                                          </p:stCondLst>
                                        </p:cTn>
                                        <p:tgtEl>
                                          <p:spTgt spid="17"/>
                                        </p:tgtEl>
                                        <p:attrNameLst>
                                          <p:attrName>ppt_x</p:attrName>
                                          <p:attrName>ppt_y</p:attrName>
                                        </p:attrNameLst>
                                      </p:cBhvr>
                                      <p:rCtr x="0" y="-3611"/>
                                    </p:animMotion>
                                    <p:animRot by="1500000">
                                      <p:cBhvr>
                                        <p:cTn id="20" dur="125" fill="hold">
                                          <p:stCondLst>
                                            <p:cond delay="0"/>
                                          </p:stCondLst>
                                        </p:cTn>
                                        <p:tgtEl>
                                          <p:spTgt spid="17"/>
                                        </p:tgtEl>
                                        <p:attrNameLst>
                                          <p:attrName>r</p:attrName>
                                        </p:attrNameLst>
                                      </p:cBhvr>
                                    </p:animRot>
                                    <p:animRot by="-1500000">
                                      <p:cBhvr>
                                        <p:cTn id="21" dur="125" fill="hold">
                                          <p:stCondLst>
                                            <p:cond delay="125"/>
                                          </p:stCondLst>
                                        </p:cTn>
                                        <p:tgtEl>
                                          <p:spTgt spid="17"/>
                                        </p:tgtEl>
                                        <p:attrNameLst>
                                          <p:attrName>r</p:attrName>
                                        </p:attrNameLst>
                                      </p:cBhvr>
                                    </p:animRot>
                                    <p:animRot by="-1500000">
                                      <p:cBhvr>
                                        <p:cTn id="22" dur="125" fill="hold">
                                          <p:stCondLst>
                                            <p:cond delay="250"/>
                                          </p:stCondLst>
                                        </p:cTn>
                                        <p:tgtEl>
                                          <p:spTgt spid="17"/>
                                        </p:tgtEl>
                                        <p:attrNameLst>
                                          <p:attrName>r</p:attrName>
                                        </p:attrNameLst>
                                      </p:cBhvr>
                                    </p:animRot>
                                    <p:animRot by="1500000">
                                      <p:cBhvr>
                                        <p:cTn id="23"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a:extLst>
              <a:ext uri="{FF2B5EF4-FFF2-40B4-BE49-F238E27FC236}">
                <a16:creationId xmlns:a16="http://schemas.microsoft.com/office/drawing/2014/main" id="{81972714-A6DE-ADBB-03E9-23F27BC0D7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7150"/>
            <a:ext cx="12192000" cy="6742113"/>
          </a:xfrm>
          <a:prstGeom prst="rect">
            <a:avLst/>
          </a:prstGeom>
        </p:spPr>
      </p:pic>
    </p:spTree>
    <p:extLst>
      <p:ext uri="{BB962C8B-B14F-4D97-AF65-F5344CB8AC3E}">
        <p14:creationId xmlns:p14="http://schemas.microsoft.com/office/powerpoint/2010/main" val="2042023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598E0A-E880-F87F-5605-BE75EBE65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1889"/>
            <a:ext cx="12192000" cy="7539889"/>
          </a:xfrm>
          <a:prstGeom prst="rect">
            <a:avLst/>
          </a:prstGeom>
        </p:spPr>
      </p:pic>
      <p:sp>
        <p:nvSpPr>
          <p:cNvPr id="7" name="TextBox 9">
            <a:extLst>
              <a:ext uri="{FF2B5EF4-FFF2-40B4-BE49-F238E27FC236}">
                <a16:creationId xmlns:a16="http://schemas.microsoft.com/office/drawing/2014/main" id="{A5864920-9907-DDF0-FF9C-1DDA27A3B25C}"/>
              </a:ext>
            </a:extLst>
          </p:cNvPr>
          <p:cNvSpPr txBox="1"/>
          <p:nvPr/>
        </p:nvSpPr>
        <p:spPr>
          <a:xfrm>
            <a:off x="355412" y="377492"/>
            <a:ext cx="11074588" cy="147732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9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Mirella Script" panose="02000000000000000000" pitchFamily="2" charset="0"/>
                <a:sym typeface="Arial"/>
              </a:rPr>
              <a:t>Luyện</a:t>
            </a:r>
            <a:r>
              <a:rPr lang="en-US" sz="9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Mirella Script" panose="02000000000000000000" pitchFamily="2" charset="0"/>
                <a:sym typeface="Arial"/>
              </a:rPr>
              <a:t> </a:t>
            </a:r>
            <a:r>
              <a:rPr lang="en-US" sz="9000" kern="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Mirella Script" panose="02000000000000000000" pitchFamily="2" charset="0"/>
                <a:sym typeface="Arial"/>
              </a:rPr>
              <a:t>đọc</a:t>
            </a:r>
            <a:r>
              <a:rPr lang="en-US" sz="9000" kern="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Mirella Script" panose="02000000000000000000" pitchFamily="2" charset="0"/>
                <a:sym typeface="Arial"/>
              </a:rPr>
              <a:t> thành </a:t>
            </a:r>
            <a:r>
              <a:rPr lang="en-US" sz="9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Mirella Script" panose="02000000000000000000" pitchFamily="2" charset="0"/>
                <a:sym typeface="Arial"/>
              </a:rPr>
              <a:t>tiếng</a:t>
            </a:r>
            <a:endParaRPr kumimoji="0" lang="en-US" sz="9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Mirella Script" panose="02000000000000000000" pitchFamily="2" charset="0"/>
              <a:sym typeface="Arial"/>
            </a:endParaRPr>
          </a:p>
        </p:txBody>
      </p:sp>
    </p:spTree>
    <p:extLst>
      <p:ext uri="{BB962C8B-B14F-4D97-AF65-F5344CB8AC3E}">
        <p14:creationId xmlns:p14="http://schemas.microsoft.com/office/powerpoint/2010/main" val="337125273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741460" y="545477"/>
            <a:ext cx="10785279" cy="5736054"/>
          </a:xfrm>
          <a:prstGeom prst="roundRect">
            <a:avLst/>
          </a:prstGeom>
          <a:solidFill>
            <a:schemeClr val="bg1">
              <a:alpha val="84000"/>
            </a:schemeClr>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11" descr="Ảnh có chứa văn bản, Phông chữ, Đồ họa, biểu tượng&#10;&#10;Mô tả được tạo tự động">
            <a:extLst>
              <a:ext uri="{FF2B5EF4-FFF2-40B4-BE49-F238E27FC236}">
                <a16:creationId xmlns:a16="http://schemas.microsoft.com/office/drawing/2014/main" id="{E772B49F-7428-4DDC-AFAE-0501E567274B}"/>
              </a:ext>
            </a:extLst>
          </p:cNvPr>
          <p:cNvPicPr>
            <a:picLocks noChangeAspect="1"/>
          </p:cNvPicPr>
          <p:nvPr/>
        </p:nvPicPr>
        <p:blipFill>
          <a:blip r:embed="rId2"/>
          <a:stretch>
            <a:fillRect/>
          </a:stretch>
        </p:blipFill>
        <p:spPr>
          <a:xfrm>
            <a:off x="6623244" y="4184437"/>
            <a:ext cx="2939407" cy="1472323"/>
          </a:xfrm>
          <a:prstGeom prst="rect">
            <a:avLst/>
          </a:prstGeom>
        </p:spPr>
      </p:pic>
      <p:pic>
        <p:nvPicPr>
          <p:cNvPr id="8" name="Hình ảnh 7" descr="Ảnh có chứa Đồ họa, Phông chữ, hình mẫu, văn bản&#10;&#10;Mô tả được tạo tự động">
            <a:extLst>
              <a:ext uri="{FF2B5EF4-FFF2-40B4-BE49-F238E27FC236}">
                <a16:creationId xmlns:a16="http://schemas.microsoft.com/office/drawing/2014/main" id="{071410E2-91DB-ABD9-F556-5DBBD7A95139}"/>
              </a:ext>
            </a:extLst>
          </p:cNvPr>
          <p:cNvPicPr>
            <a:picLocks noChangeAspect="1"/>
          </p:cNvPicPr>
          <p:nvPr/>
        </p:nvPicPr>
        <p:blipFill>
          <a:blip r:embed="rId3"/>
          <a:stretch>
            <a:fillRect/>
          </a:stretch>
        </p:blipFill>
        <p:spPr>
          <a:xfrm>
            <a:off x="6802187" y="838881"/>
            <a:ext cx="2803189" cy="1567432"/>
          </a:xfrm>
          <a:prstGeom prst="rect">
            <a:avLst/>
          </a:prstGeom>
        </p:spPr>
      </p:pic>
      <p:pic>
        <p:nvPicPr>
          <p:cNvPr id="9" name="Hình ảnh 9" descr="Ảnh có chứa biểu tượng, Đồ họa, Phông chữ, văn bản&#10;&#10;Mô tả được tạo tự động">
            <a:extLst>
              <a:ext uri="{FF2B5EF4-FFF2-40B4-BE49-F238E27FC236}">
                <a16:creationId xmlns:a16="http://schemas.microsoft.com/office/drawing/2014/main" id="{D92B9906-A389-1CBA-831F-4812BA4EAC1B}"/>
              </a:ext>
            </a:extLst>
          </p:cNvPr>
          <p:cNvPicPr>
            <a:picLocks noChangeAspect="1"/>
          </p:cNvPicPr>
          <p:nvPr/>
        </p:nvPicPr>
        <p:blipFill>
          <a:blip r:embed="rId4"/>
          <a:stretch>
            <a:fillRect/>
          </a:stretch>
        </p:blipFill>
        <p:spPr>
          <a:xfrm>
            <a:off x="6623244" y="2629094"/>
            <a:ext cx="2939408" cy="1336094"/>
          </a:xfrm>
          <a:prstGeom prst="rect">
            <a:avLst/>
          </a:prstGeom>
        </p:spPr>
      </p:pic>
      <p:grpSp>
        <p:nvGrpSpPr>
          <p:cNvPr id="21" name="Group 20">
            <a:extLst>
              <a:ext uri="{FF2B5EF4-FFF2-40B4-BE49-F238E27FC236}">
                <a16:creationId xmlns:a16="http://schemas.microsoft.com/office/drawing/2014/main" id="{30A0EF41-1E6E-87A5-5799-CB8B81B29106}"/>
              </a:ext>
            </a:extLst>
          </p:cNvPr>
          <p:cNvGrpSpPr/>
          <p:nvPr/>
        </p:nvGrpSpPr>
        <p:grpSpPr>
          <a:xfrm>
            <a:off x="665261" y="1005995"/>
            <a:ext cx="5906749" cy="4899881"/>
            <a:chOff x="665261" y="1005995"/>
            <a:chExt cx="5906749" cy="4899881"/>
          </a:xfrm>
        </p:grpSpPr>
        <p:sp>
          <p:nvSpPr>
            <p:cNvPr id="18" name="TextBox 9">
              <a:extLst>
                <a:ext uri="{FF2B5EF4-FFF2-40B4-BE49-F238E27FC236}">
                  <a16:creationId xmlns:a16="http://schemas.microsoft.com/office/drawing/2014/main" id="{B29340B7-0C0A-1532-82B9-2B2A2387CDAD}"/>
                </a:ext>
              </a:extLst>
            </p:cNvPr>
            <p:cNvSpPr txBox="1"/>
            <p:nvPr/>
          </p:nvSpPr>
          <p:spPr>
            <a:xfrm>
              <a:off x="665261" y="1005995"/>
              <a:ext cx="5906749" cy="147732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9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9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mẫu</a:t>
              </a:r>
              <a:endParaRPr kumimoji="0" lang="en-US" sz="9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pic>
          <p:nvPicPr>
            <p:cNvPr id="20" name="Picture 19">
              <a:extLst>
                <a:ext uri="{FF2B5EF4-FFF2-40B4-BE49-F238E27FC236}">
                  <a16:creationId xmlns:a16="http://schemas.microsoft.com/office/drawing/2014/main" id="{F9F88D06-0696-D2F2-6184-CCEEDF69EC4F}"/>
                </a:ext>
              </a:extLst>
            </p:cNvPr>
            <p:cNvPicPr>
              <a:picLocks noChangeAspect="1"/>
            </p:cNvPicPr>
            <p:nvPr/>
          </p:nvPicPr>
          <p:blipFill rotWithShape="1">
            <a:blip r:embed="rId5"/>
            <a:srcRect l="15949" t="9773"/>
            <a:stretch/>
          </p:blipFill>
          <p:spPr>
            <a:xfrm>
              <a:off x="1348038" y="2024621"/>
              <a:ext cx="4489685" cy="3881255"/>
            </a:xfrm>
            <a:prstGeom prst="rect">
              <a:avLst/>
            </a:prstGeom>
          </p:spPr>
        </p:pic>
      </p:grpSp>
    </p:spTree>
    <p:extLst>
      <p:ext uri="{BB962C8B-B14F-4D97-AF65-F5344CB8AC3E}">
        <p14:creationId xmlns:p14="http://schemas.microsoft.com/office/powerpoint/2010/main" val="3556244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741460" y="545476"/>
            <a:ext cx="10785279" cy="6312523"/>
          </a:xfrm>
          <a:prstGeom prst="roundRect">
            <a:avLst/>
          </a:prstGeom>
          <a:solidFill>
            <a:schemeClr val="bg1"/>
          </a:solidFill>
          <a:ln w="57150">
            <a:solidFill>
              <a:srgbClr val="F1838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9">
            <a:extLst>
              <a:ext uri="{FF2B5EF4-FFF2-40B4-BE49-F238E27FC236}">
                <a16:creationId xmlns:a16="http://schemas.microsoft.com/office/drawing/2014/main" id="{96E3375B-CADE-FDBC-C284-E39EB5EDD04B}"/>
              </a:ext>
            </a:extLst>
          </p:cNvPr>
          <p:cNvSpPr txBox="1"/>
          <p:nvPr/>
        </p:nvSpPr>
        <p:spPr>
          <a:xfrm>
            <a:off x="2555555" y="545477"/>
            <a:ext cx="7080890"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6000" b="1" kern="0">
                <a:ln/>
                <a:solidFill>
                  <a:srgbClr val="00B0F0"/>
                </a:solidFill>
                <a:effectLst/>
                <a:latin typeface="#9Slide05 SVNClementine" panose="020F0502020204030203" pitchFamily="34" charset="0"/>
                <a:sym typeface="Arial"/>
              </a:rPr>
              <a:t>Từ những cánh đồng xanh</a:t>
            </a:r>
            <a:endParaRPr kumimoji="0" lang="en-US" sz="6000" b="1" i="0" u="none" strike="noStrike" kern="0" normalizeH="0" baseline="0" noProof="0" dirty="0">
              <a:ln/>
              <a:solidFill>
                <a:srgbClr val="00B0F0"/>
              </a:solidFill>
              <a:effectLst/>
              <a:uLnTx/>
              <a:uFillTx/>
              <a:latin typeface="#9Slide05 SVNClementine" panose="020F0502020204030203" pitchFamily="34" charset="0"/>
              <a:sym typeface="Arial"/>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918099" y="1424042"/>
            <a:ext cx="10432000" cy="5262979"/>
          </a:xfrm>
          <a:prstGeom prst="rect">
            <a:avLst/>
          </a:prstGeom>
          <a:noFill/>
        </p:spPr>
        <p:txBody>
          <a:bodyPr wrap="square">
            <a:spAutoFit/>
          </a:bodyPr>
          <a:lstStyle/>
          <a:p>
            <a:pPr algn="just" rtl="0" latinLnBrk="0"/>
            <a:r>
              <a:rPr lang="en-US"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Đến Tân Hoà Thành vào những ngày tháng Tám, chúng tôi bắt gặp</a:t>
            </a:r>
            <a:r>
              <a:rPr lang="en-US"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những cánh đồng cỏ bàng xanh ngút ngàn. Đang vào vụ, người dân</a:t>
            </a:r>
            <a:r>
              <a:rPr lang="en-US"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tất bật với công việc thu hoạch cỏ.</a:t>
            </a:r>
          </a:p>
          <a:p>
            <a:pPr algn="just" rtl="0" latinLnBrk="0"/>
            <a:r>
              <a:rPr lang="en-US"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Cũng giống như thu hoạch lúa, họ dùng liềm cắt từng nắm cỏ rồi xếp</a:t>
            </a:r>
            <a:r>
              <a:rPr lang="en-US"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thành hàng đều tăm tắp trên mặt ruộng. Thú vị nhất trong các công đoạn</a:t>
            </a:r>
            <a:r>
              <a:rPr lang="en-US"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thu hoạch chính là “vũ điệu giũ cỏ”. Như hẹn trước, hàng chục nắm cỏ</a:t>
            </a:r>
            <a:r>
              <a:rPr lang="en-US"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đồng loạt được giũ mạnh, theo tay người tung xoè ra như múa. Dưới</a:t>
            </a:r>
            <a:r>
              <a:rPr lang="en-US"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ánh nắng, những hạt nước sáng lấp lánh tung lên làm sáng bừng gương</a:t>
            </a:r>
            <a:r>
              <a:rPr lang="en-US"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mặt của các “vũ công”. Cỏ cắt và giũ xong được phân thành từng loại</a:t>
            </a:r>
            <a:r>
              <a:rPr lang="en-US"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ngắn dài rồi cột thành từng bó, chuyển ra bờ kênh. Từ đây, chúng được</a:t>
            </a:r>
            <a:r>
              <a:rPr lang="en-US"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i="0">
                <a:solidFill>
                  <a:srgbClr val="000000"/>
                </a:solidFill>
                <a:effectLst/>
                <a:latin typeface="Calibri" panose="020F0502020204030204" pitchFamily="34" charset="0"/>
                <a:ea typeface="Calibri" panose="020F0502020204030204" pitchFamily="34" charset="0"/>
                <a:cs typeface="Calibri" panose="020F0502020204030204" pitchFamily="34" charset="0"/>
              </a:rPr>
              <a:t>chất lên thuyền chở về làng, mang theo niềm vui được mùa của người dân.</a:t>
            </a:r>
            <a:endParaRPr lang="vi-VN" sz="2800" i="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98191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741460" y="545476"/>
            <a:ext cx="10785279" cy="6312523"/>
          </a:xfrm>
          <a:prstGeom prst="roundRect">
            <a:avLst/>
          </a:prstGeom>
          <a:solidFill>
            <a:schemeClr val="bg1"/>
          </a:solidFill>
          <a:ln w="57150">
            <a:solidFill>
              <a:srgbClr val="F1838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749720A3-4789-5E87-7A69-72CF54A72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91" y="2916980"/>
            <a:ext cx="12628179" cy="7023458"/>
          </a:xfrm>
          <a:prstGeom prst="rect">
            <a:avLst/>
          </a:prstGeom>
        </p:spPr>
      </p:pic>
      <p:sp>
        <p:nvSpPr>
          <p:cNvPr id="4" name="TextBox 3">
            <a:extLst>
              <a:ext uri="{FF2B5EF4-FFF2-40B4-BE49-F238E27FC236}">
                <a16:creationId xmlns:a16="http://schemas.microsoft.com/office/drawing/2014/main" id="{B848CE6D-B163-69EE-DA76-ED151680C6CB}"/>
              </a:ext>
            </a:extLst>
          </p:cNvPr>
          <p:cNvSpPr txBox="1"/>
          <p:nvPr/>
        </p:nvSpPr>
        <p:spPr>
          <a:xfrm>
            <a:off x="1094739" y="840718"/>
            <a:ext cx="10051482"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Sau khi phơi khô rồi giã cho tơi, nhờ bàn tay khéo léo cùng sự sáng</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tạo của con người, cỏ được đan thành đệm, túi, nón,… để phục vụ thị</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trường trong nước và xuất khẩu.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Mùa gặt cỏ bàng tuy vất vả nhưng ấm tình người. Bà con chòm xóm</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háo hức cùng nhau ra đồng, cùng nhau san sẻ công việc trong sự</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chân tình, cởi mở.</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1"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Huyền Anh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522355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741460" y="545476"/>
            <a:ext cx="10785279" cy="6312523"/>
          </a:xfrm>
          <a:prstGeom prst="roundRect">
            <a:avLst/>
          </a:prstGeom>
          <a:solidFill>
            <a:schemeClr val="bg1"/>
          </a:solidFill>
          <a:ln w="57150">
            <a:solidFill>
              <a:srgbClr val="F1838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749720A3-4789-5E87-7A69-72CF54A72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91" y="2916980"/>
            <a:ext cx="12628179" cy="7023458"/>
          </a:xfrm>
          <a:prstGeom prst="rect">
            <a:avLst/>
          </a:prstGeom>
        </p:spPr>
      </p:pic>
      <p:sp>
        <p:nvSpPr>
          <p:cNvPr id="4" name="TextBox 3">
            <a:extLst>
              <a:ext uri="{FF2B5EF4-FFF2-40B4-BE49-F238E27FC236}">
                <a16:creationId xmlns:a16="http://schemas.microsoft.com/office/drawing/2014/main" id="{B848CE6D-B163-69EE-DA76-ED151680C6CB}"/>
              </a:ext>
            </a:extLst>
          </p:cNvPr>
          <p:cNvSpPr txBox="1"/>
          <p:nvPr/>
        </p:nvSpPr>
        <p:spPr>
          <a:xfrm>
            <a:off x="1108357" y="1762745"/>
            <a:ext cx="10051482" cy="1938992"/>
          </a:xfrm>
          <a:prstGeom prst="rect">
            <a:avLst/>
          </a:prstGeom>
          <a:noFill/>
        </p:spPr>
        <p:txBody>
          <a:bodyPr wrap="square">
            <a:spAutoFit/>
          </a:bodyPr>
          <a:lstStyle/>
          <a:p>
            <a:pPr marL="457200" lvl="0" indent="-457200" algn="just">
              <a:buFont typeface="Wingdings" panose="05000000000000000000" pitchFamily="2" charset="2"/>
              <a:buChar char="Ø"/>
            </a:pPr>
            <a:r>
              <a:rPr lang="vi-VN" sz="4000">
                <a:solidFill>
                  <a:srgbClr val="000000"/>
                </a:solidFill>
                <a:latin typeface="Calibri" panose="020F0502020204030204" pitchFamily="34" charset="0"/>
                <a:ea typeface="Calibri" panose="020F0502020204030204" pitchFamily="34" charset="0"/>
                <a:cs typeface="Calibri" panose="020F0502020204030204" pitchFamily="34" charset="0"/>
              </a:rPr>
              <a:t>Toàn bài đọc với giọng thong thả, tươi vui..</a:t>
            </a:r>
          </a:p>
          <a:p>
            <a:pPr marL="457200" lvl="0" indent="-457200" algn="just">
              <a:buFont typeface="Wingdings" panose="05000000000000000000" pitchFamily="2" charset="2"/>
              <a:buChar char="Ø"/>
            </a:pPr>
            <a:r>
              <a:rPr lang="vi-VN" sz="4000">
                <a:solidFill>
                  <a:srgbClr val="000000"/>
                </a:solidFill>
                <a:latin typeface="Calibri" panose="020F0502020204030204" pitchFamily="34" charset="0"/>
                <a:ea typeface="Calibri" panose="020F0502020204030204" pitchFamily="34" charset="0"/>
                <a:cs typeface="Calibri" panose="020F0502020204030204" pitchFamily="34" charset="0"/>
              </a:rPr>
              <a:t>Nhấn giọng ở những từ ngữ chỉ hoạt động của con người, hình ảnh so sánh,…</a:t>
            </a:r>
          </a:p>
        </p:txBody>
      </p:sp>
      <p:sp>
        <p:nvSpPr>
          <p:cNvPr id="3" name="TextBox 9">
            <a:extLst>
              <a:ext uri="{FF2B5EF4-FFF2-40B4-BE49-F238E27FC236}">
                <a16:creationId xmlns:a16="http://schemas.microsoft.com/office/drawing/2014/main" id="{0D22B9A3-21A2-F3C1-2D25-47BED01DE20B}"/>
              </a:ext>
            </a:extLst>
          </p:cNvPr>
          <p:cNvSpPr txBox="1"/>
          <p:nvPr/>
        </p:nvSpPr>
        <p:spPr>
          <a:xfrm>
            <a:off x="2662433" y="747082"/>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Giọng</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toàn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bài</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Tree>
    <p:extLst>
      <p:ext uri="{BB962C8B-B14F-4D97-AF65-F5344CB8AC3E}">
        <p14:creationId xmlns:p14="http://schemas.microsoft.com/office/powerpoint/2010/main" val="1700378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06276FE-B3DD-711F-AD32-35AA7A67EDE3}"/>
              </a:ext>
            </a:extLst>
          </p:cNvPr>
          <p:cNvSpPr/>
          <p:nvPr/>
        </p:nvSpPr>
        <p:spPr>
          <a:xfrm>
            <a:off x="741460" y="711925"/>
            <a:ext cx="10785279" cy="5597435"/>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9">
            <a:extLst>
              <a:ext uri="{FF2B5EF4-FFF2-40B4-BE49-F238E27FC236}">
                <a16:creationId xmlns:a16="http://schemas.microsoft.com/office/drawing/2014/main" id="{0D22B9A3-21A2-F3C1-2D25-47BED01DE20B}"/>
              </a:ext>
            </a:extLst>
          </p:cNvPr>
          <p:cNvSpPr txBox="1"/>
          <p:nvPr/>
        </p:nvSpPr>
        <p:spPr>
          <a:xfrm>
            <a:off x="2999246" y="1015611"/>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Bài</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gồm</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có</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mấy</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đoạn</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29" name="Group 28">
            <a:extLst>
              <a:ext uri="{FF2B5EF4-FFF2-40B4-BE49-F238E27FC236}">
                <a16:creationId xmlns:a16="http://schemas.microsoft.com/office/drawing/2014/main" id="{D929043C-0F05-21FE-15A0-C843ADEF010B}"/>
              </a:ext>
            </a:extLst>
          </p:cNvPr>
          <p:cNvGrpSpPr/>
          <p:nvPr/>
        </p:nvGrpSpPr>
        <p:grpSpPr>
          <a:xfrm>
            <a:off x="1443391" y="1599237"/>
            <a:ext cx="9165824" cy="1488013"/>
            <a:chOff x="1443391" y="1599237"/>
            <a:chExt cx="9165824" cy="1488013"/>
          </a:xfrm>
        </p:grpSpPr>
        <p:sp>
          <p:nvSpPr>
            <p:cNvPr id="17" name="Rectangle: Rounded Corners 16">
              <a:extLst>
                <a:ext uri="{FF2B5EF4-FFF2-40B4-BE49-F238E27FC236}">
                  <a16:creationId xmlns:a16="http://schemas.microsoft.com/office/drawing/2014/main" id="{48F574BF-0338-7D45-E114-51E05BDF4936}"/>
                </a:ext>
              </a:extLst>
            </p:cNvPr>
            <p:cNvSpPr/>
            <p:nvPr/>
          </p:nvSpPr>
          <p:spPr>
            <a:xfrm>
              <a:off x="2294707" y="2349199"/>
              <a:ext cx="8314508" cy="738051"/>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rPr>
                <a:t>Đoạn 1: Từ đầu đến “thu hoạch cỏ”.</a:t>
              </a:r>
              <a:endParaRPr lang="en-US" sz="2800" b="1" dirty="0">
                <a:solidFill>
                  <a:srgbClr val="002060"/>
                </a:solidFill>
              </a:endParaRPr>
            </a:p>
          </p:txBody>
        </p:sp>
        <p:pic>
          <p:nvPicPr>
            <p:cNvPr id="25" name="Picture 24">
              <a:extLst>
                <a:ext uri="{FF2B5EF4-FFF2-40B4-BE49-F238E27FC236}">
                  <a16:creationId xmlns:a16="http://schemas.microsoft.com/office/drawing/2014/main" id="{3552650F-E3CE-302E-4188-A251CF427D9C}"/>
                </a:ext>
              </a:extLst>
            </p:cNvPr>
            <p:cNvPicPr>
              <a:picLocks noChangeAspect="1"/>
            </p:cNvPicPr>
            <p:nvPr/>
          </p:nvPicPr>
          <p:blipFill>
            <a:blip r:embed="rId2">
              <a:clrChange>
                <a:clrFrom>
                  <a:srgbClr val="FEFBFB"/>
                </a:clrFrom>
                <a:clrTo>
                  <a:srgbClr val="FEFBFB">
                    <a:alpha val="0"/>
                  </a:srgbClr>
                </a:clrTo>
              </a:clrChange>
            </a:blip>
            <a:stretch>
              <a:fillRect/>
            </a:stretch>
          </p:blipFill>
          <p:spPr>
            <a:xfrm>
              <a:off x="1443391" y="1599237"/>
              <a:ext cx="2176107" cy="1412714"/>
            </a:xfrm>
            <a:prstGeom prst="rect">
              <a:avLst/>
            </a:prstGeom>
          </p:spPr>
        </p:pic>
      </p:grpSp>
      <p:grpSp>
        <p:nvGrpSpPr>
          <p:cNvPr id="32" name="Group 31">
            <a:extLst>
              <a:ext uri="{FF2B5EF4-FFF2-40B4-BE49-F238E27FC236}">
                <a16:creationId xmlns:a16="http://schemas.microsoft.com/office/drawing/2014/main" id="{B56E0A84-A2C7-4F90-ABD3-F2BD6B384485}"/>
              </a:ext>
            </a:extLst>
          </p:cNvPr>
          <p:cNvGrpSpPr/>
          <p:nvPr/>
        </p:nvGrpSpPr>
        <p:grpSpPr>
          <a:xfrm>
            <a:off x="1293052" y="2781236"/>
            <a:ext cx="9341199" cy="1607911"/>
            <a:chOff x="1293052" y="2781236"/>
            <a:chExt cx="9341199" cy="1607911"/>
          </a:xfrm>
        </p:grpSpPr>
        <p:sp>
          <p:nvSpPr>
            <p:cNvPr id="18" name="Rectangle: Rounded Corners 17">
              <a:extLst>
                <a:ext uri="{FF2B5EF4-FFF2-40B4-BE49-F238E27FC236}">
                  <a16:creationId xmlns:a16="http://schemas.microsoft.com/office/drawing/2014/main" id="{9A33ACEC-C097-1556-61EA-F2DB99010451}"/>
                </a:ext>
              </a:extLst>
            </p:cNvPr>
            <p:cNvSpPr/>
            <p:nvPr/>
          </p:nvSpPr>
          <p:spPr>
            <a:xfrm>
              <a:off x="2319744" y="3495101"/>
              <a:ext cx="8314507" cy="738051"/>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2060"/>
                  </a:solidFill>
                </a:rPr>
                <a:t>Đoạn 2: Tiếp theo đến “của người dân”.</a:t>
              </a:r>
              <a:endParaRPr lang="en-US" sz="2800" b="1" dirty="0">
                <a:solidFill>
                  <a:srgbClr val="002060"/>
                </a:solidFill>
              </a:endParaRPr>
            </a:p>
          </p:txBody>
        </p:sp>
        <p:pic>
          <p:nvPicPr>
            <p:cNvPr id="30" name="Picture 29">
              <a:extLst>
                <a:ext uri="{FF2B5EF4-FFF2-40B4-BE49-F238E27FC236}">
                  <a16:creationId xmlns:a16="http://schemas.microsoft.com/office/drawing/2014/main" id="{AA410501-021C-E50A-C144-B7EC885EE370}"/>
                </a:ext>
              </a:extLst>
            </p:cNvPr>
            <p:cNvPicPr>
              <a:picLocks noChangeAspect="1"/>
            </p:cNvPicPr>
            <p:nvPr/>
          </p:nvPicPr>
          <p:blipFill>
            <a:blip r:embed="rId2">
              <a:clrChange>
                <a:clrFrom>
                  <a:srgbClr val="FEFBFB"/>
                </a:clrFrom>
                <a:clrTo>
                  <a:srgbClr val="FEFBFB">
                    <a:alpha val="0"/>
                  </a:srgbClr>
                </a:clrTo>
              </a:clrChange>
            </a:blip>
            <a:stretch>
              <a:fillRect/>
            </a:stretch>
          </p:blipFill>
          <p:spPr>
            <a:xfrm>
              <a:off x="1293052" y="2781236"/>
              <a:ext cx="2476783" cy="1607911"/>
            </a:xfrm>
            <a:prstGeom prst="rect">
              <a:avLst/>
            </a:prstGeom>
          </p:spPr>
        </p:pic>
      </p:grpSp>
      <p:grpSp>
        <p:nvGrpSpPr>
          <p:cNvPr id="33" name="Group 32">
            <a:extLst>
              <a:ext uri="{FF2B5EF4-FFF2-40B4-BE49-F238E27FC236}">
                <a16:creationId xmlns:a16="http://schemas.microsoft.com/office/drawing/2014/main" id="{439BE8BA-AF14-4166-958B-163992445E5E}"/>
              </a:ext>
            </a:extLst>
          </p:cNvPr>
          <p:cNvGrpSpPr/>
          <p:nvPr/>
        </p:nvGrpSpPr>
        <p:grpSpPr>
          <a:xfrm>
            <a:off x="1223639" y="4791975"/>
            <a:ext cx="9316163" cy="1607911"/>
            <a:chOff x="1293052" y="4056456"/>
            <a:chExt cx="9316163" cy="1607911"/>
          </a:xfrm>
        </p:grpSpPr>
        <p:sp>
          <p:nvSpPr>
            <p:cNvPr id="19" name="Rectangle: Rounded Corners 18">
              <a:extLst>
                <a:ext uri="{FF2B5EF4-FFF2-40B4-BE49-F238E27FC236}">
                  <a16:creationId xmlns:a16="http://schemas.microsoft.com/office/drawing/2014/main" id="{380FEFAE-F100-58F6-B722-A7E4538A787C}"/>
                </a:ext>
              </a:extLst>
            </p:cNvPr>
            <p:cNvSpPr/>
            <p:nvPr/>
          </p:nvSpPr>
          <p:spPr>
            <a:xfrm>
              <a:off x="2319744" y="4724524"/>
              <a:ext cx="8289471" cy="738051"/>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    </a:t>
              </a:r>
              <a:r>
                <a:rPr lang="en-US" sz="2800" b="1" err="1">
                  <a:solidFill>
                    <a:srgbClr val="002060"/>
                  </a:solidFill>
                </a:rPr>
                <a:t>Đoạn</a:t>
              </a:r>
              <a:r>
                <a:rPr lang="en-US" sz="2800" b="1">
                  <a:solidFill>
                    <a:srgbClr val="002060"/>
                  </a:solidFill>
                </a:rPr>
                <a:t> 4: </a:t>
              </a:r>
              <a:r>
                <a:rPr lang="en-US" sz="2800" b="1" dirty="0" err="1">
                  <a:solidFill>
                    <a:srgbClr val="002060"/>
                  </a:solidFill>
                </a:rPr>
                <a:t>Đoạn</a:t>
              </a:r>
              <a:r>
                <a:rPr lang="en-US" sz="2800" b="1" dirty="0">
                  <a:solidFill>
                    <a:srgbClr val="002060"/>
                  </a:solidFill>
                </a:rPr>
                <a:t> </a:t>
              </a:r>
              <a:r>
                <a:rPr lang="en-US" sz="2800" b="1" dirty="0" err="1">
                  <a:solidFill>
                    <a:srgbClr val="002060"/>
                  </a:solidFill>
                </a:rPr>
                <a:t>còn</a:t>
              </a:r>
              <a:r>
                <a:rPr lang="en-US" sz="2800" b="1" dirty="0">
                  <a:solidFill>
                    <a:srgbClr val="002060"/>
                  </a:solidFill>
                </a:rPr>
                <a:t> </a:t>
              </a:r>
              <a:r>
                <a:rPr lang="en-US" sz="2800" b="1" dirty="0" err="1">
                  <a:solidFill>
                    <a:srgbClr val="002060"/>
                  </a:solidFill>
                </a:rPr>
                <a:t>lại</a:t>
              </a:r>
              <a:r>
                <a:rPr lang="en-US" sz="2800" b="1" dirty="0">
                  <a:solidFill>
                    <a:srgbClr val="002060"/>
                  </a:solidFill>
                </a:rPr>
                <a:t>.</a:t>
              </a:r>
            </a:p>
          </p:txBody>
        </p:sp>
        <p:pic>
          <p:nvPicPr>
            <p:cNvPr id="31" name="Picture 30">
              <a:extLst>
                <a:ext uri="{FF2B5EF4-FFF2-40B4-BE49-F238E27FC236}">
                  <a16:creationId xmlns:a16="http://schemas.microsoft.com/office/drawing/2014/main" id="{BDAF86DC-53C6-02CC-AAFF-0AAF523262D1}"/>
                </a:ext>
              </a:extLst>
            </p:cNvPr>
            <p:cNvPicPr>
              <a:picLocks noChangeAspect="1"/>
            </p:cNvPicPr>
            <p:nvPr/>
          </p:nvPicPr>
          <p:blipFill>
            <a:blip r:embed="rId2">
              <a:clrChange>
                <a:clrFrom>
                  <a:srgbClr val="FEFBFB"/>
                </a:clrFrom>
                <a:clrTo>
                  <a:srgbClr val="FEFBFB">
                    <a:alpha val="0"/>
                  </a:srgbClr>
                </a:clrTo>
              </a:clrChange>
            </a:blip>
            <a:stretch>
              <a:fillRect/>
            </a:stretch>
          </p:blipFill>
          <p:spPr>
            <a:xfrm>
              <a:off x="1293052" y="4056456"/>
              <a:ext cx="2476783" cy="1607911"/>
            </a:xfrm>
            <a:prstGeom prst="rect">
              <a:avLst/>
            </a:prstGeom>
          </p:spPr>
        </p:pic>
      </p:grpSp>
      <p:grpSp>
        <p:nvGrpSpPr>
          <p:cNvPr id="2" name="Group 1">
            <a:extLst>
              <a:ext uri="{FF2B5EF4-FFF2-40B4-BE49-F238E27FC236}">
                <a16:creationId xmlns:a16="http://schemas.microsoft.com/office/drawing/2014/main" id="{EA1D488D-4AF3-9F9D-AE57-8C846AE2DE56}"/>
              </a:ext>
            </a:extLst>
          </p:cNvPr>
          <p:cNvGrpSpPr/>
          <p:nvPr/>
        </p:nvGrpSpPr>
        <p:grpSpPr>
          <a:xfrm>
            <a:off x="1225708" y="3813516"/>
            <a:ext cx="9316163" cy="1607911"/>
            <a:chOff x="1293052" y="4056456"/>
            <a:chExt cx="9316163" cy="1607911"/>
          </a:xfrm>
        </p:grpSpPr>
        <p:sp>
          <p:nvSpPr>
            <p:cNvPr id="4" name="Rectangle: Rounded Corners 3">
              <a:extLst>
                <a:ext uri="{FF2B5EF4-FFF2-40B4-BE49-F238E27FC236}">
                  <a16:creationId xmlns:a16="http://schemas.microsoft.com/office/drawing/2014/main" id="{C7C43725-A2AA-4C31-3906-633710C71B06}"/>
                </a:ext>
              </a:extLst>
            </p:cNvPr>
            <p:cNvSpPr/>
            <p:nvPr/>
          </p:nvSpPr>
          <p:spPr>
            <a:xfrm>
              <a:off x="2319744" y="4724524"/>
              <a:ext cx="8289471" cy="738051"/>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rPr>
                <a:t>Đoạn 3: Tiếp theo đến “xuất khẩu”.</a:t>
              </a:r>
              <a:endParaRPr lang="en-US" sz="2800" b="1" dirty="0">
                <a:solidFill>
                  <a:srgbClr val="002060"/>
                </a:solidFill>
              </a:endParaRPr>
            </a:p>
          </p:txBody>
        </p:sp>
        <p:pic>
          <p:nvPicPr>
            <p:cNvPr id="5" name="Picture 4">
              <a:extLst>
                <a:ext uri="{FF2B5EF4-FFF2-40B4-BE49-F238E27FC236}">
                  <a16:creationId xmlns:a16="http://schemas.microsoft.com/office/drawing/2014/main" id="{CC1442C7-C011-AE38-6B19-29457F3E4CB4}"/>
                </a:ext>
              </a:extLst>
            </p:cNvPr>
            <p:cNvPicPr>
              <a:picLocks noChangeAspect="1"/>
            </p:cNvPicPr>
            <p:nvPr/>
          </p:nvPicPr>
          <p:blipFill>
            <a:blip r:embed="rId2">
              <a:clrChange>
                <a:clrFrom>
                  <a:srgbClr val="FEFBFB"/>
                </a:clrFrom>
                <a:clrTo>
                  <a:srgbClr val="FEFBFB">
                    <a:alpha val="0"/>
                  </a:srgbClr>
                </a:clrTo>
              </a:clrChange>
            </a:blip>
            <a:stretch>
              <a:fillRect/>
            </a:stretch>
          </p:blipFill>
          <p:spPr>
            <a:xfrm>
              <a:off x="1293052" y="4056456"/>
              <a:ext cx="2476783" cy="1607911"/>
            </a:xfrm>
            <a:prstGeom prst="rect">
              <a:avLst/>
            </a:prstGeom>
          </p:spPr>
        </p:pic>
      </p:grpSp>
    </p:spTree>
    <p:extLst>
      <p:ext uri="{BB962C8B-B14F-4D97-AF65-F5344CB8AC3E}">
        <p14:creationId xmlns:p14="http://schemas.microsoft.com/office/powerpoint/2010/main" val="2970871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500" fill="hold"/>
                                        <p:tgtEl>
                                          <p:spTgt spid="29"/>
                                        </p:tgtEl>
                                        <p:attrNameLst>
                                          <p:attrName>ppt_x</p:attrName>
                                        </p:attrNameLst>
                                      </p:cBhvr>
                                      <p:tavLst>
                                        <p:tav tm="0">
                                          <p:val>
                                            <p:strVal val="0-#ppt_w/2"/>
                                          </p:val>
                                        </p:tav>
                                        <p:tav tm="100000">
                                          <p:val>
                                            <p:strVal val="#ppt_x"/>
                                          </p:val>
                                        </p:tav>
                                      </p:tavLst>
                                    </p:anim>
                                    <p:anim calcmode="lin" valueType="num">
                                      <p:cBhvr additive="base">
                                        <p:cTn id="1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0-#ppt_w/2"/>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0-#ppt_w/2"/>
                                          </p:val>
                                        </p:tav>
                                        <p:tav tm="100000">
                                          <p:val>
                                            <p:strVal val="#ppt_x"/>
                                          </p:val>
                                        </p:tav>
                                      </p:tavLst>
                                    </p:anim>
                                    <p:anim calcmode="lin" valueType="num">
                                      <p:cBhvr additive="base">
                                        <p:cTn id="3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826127" y="534508"/>
            <a:ext cx="10785279" cy="5941384"/>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48CE6D-B163-69EE-DA76-ED151680C6CB}"/>
              </a:ext>
            </a:extLst>
          </p:cNvPr>
          <p:cNvSpPr txBox="1"/>
          <p:nvPr/>
        </p:nvSpPr>
        <p:spPr>
          <a:xfrm>
            <a:off x="1025194" y="2528060"/>
            <a:ext cx="10166620" cy="2554545"/>
          </a:xfrm>
          <a:prstGeom prst="rect">
            <a:avLst/>
          </a:prstGeom>
          <a:noFill/>
        </p:spPr>
        <p:txBody>
          <a:bodyPr wrap="square">
            <a:spAutoFit/>
          </a:bodyPr>
          <a:lstStyle/>
          <a:p>
            <a:pPr algn="just" rtl="0" latinLnBrk="0"/>
            <a:r>
              <a:rPr lang="en-US" sz="400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i="0">
                <a:solidFill>
                  <a:srgbClr val="000000"/>
                </a:solidFill>
                <a:effectLst/>
                <a:latin typeface="Calibri" panose="020F0502020204030204" pitchFamily="34" charset="0"/>
                <a:ea typeface="Calibri" panose="020F0502020204030204" pitchFamily="34" charset="0"/>
                <a:cs typeface="Calibri" panose="020F0502020204030204" pitchFamily="34" charset="0"/>
              </a:rPr>
              <a:t>Đến Tân Hoà Thành vào những ngày tháng Tám, chúng tôi bắt gặp những cánh đồng cỏ bàng xanh ngút ngàn. Đang vào vụ, người dân tất bật với công việc thu hoạch cỏ.</a:t>
            </a:r>
            <a:endParaRPr lang="vi-VN" sz="4000" i="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9">
            <a:extLst>
              <a:ext uri="{FF2B5EF4-FFF2-40B4-BE49-F238E27FC236}">
                <a16:creationId xmlns:a16="http://schemas.microsoft.com/office/drawing/2014/main" id="{A3184F38-CB74-4A39-5C7B-28B62C35BD83}"/>
              </a:ext>
            </a:extLst>
          </p:cNvPr>
          <p:cNvSpPr txBox="1"/>
          <p:nvPr/>
        </p:nvSpPr>
        <p:spPr>
          <a:xfrm>
            <a:off x="1264515" y="824618"/>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Luyện</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nối</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tiếp</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đoạn</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
        <p:nvSpPr>
          <p:cNvPr id="5" name="TextBox 4">
            <a:extLst>
              <a:ext uri="{FF2B5EF4-FFF2-40B4-BE49-F238E27FC236}">
                <a16:creationId xmlns:a16="http://schemas.microsoft.com/office/drawing/2014/main" id="{9F15F367-8F02-35CC-CF8A-6E7BD06AAD6F}"/>
              </a:ext>
            </a:extLst>
          </p:cNvPr>
          <p:cNvSpPr txBox="1"/>
          <p:nvPr/>
        </p:nvSpPr>
        <p:spPr>
          <a:xfrm>
            <a:off x="8126492" y="694209"/>
            <a:ext cx="1943994" cy="523220"/>
          </a:xfrm>
          <a:prstGeom prst="rect">
            <a:avLst/>
          </a:prstGeom>
          <a:noFill/>
        </p:spPr>
        <p:txBody>
          <a:bodyPr wrap="none" rtlCol="0">
            <a:spAutoFit/>
          </a:bodyPr>
          <a:lstStyle/>
          <a:p>
            <a:r>
              <a:rPr lang="vi-VN" sz="2800" b="1" u="sng" dirty="0">
                <a:solidFill>
                  <a:srgbClr val="EC5A3D"/>
                </a:solidFill>
                <a:latin typeface="Calibri" panose="020F0502020204030204" pitchFamily="34" charset="0"/>
                <a:ea typeface="Calibri" panose="020F0502020204030204" pitchFamily="34" charset="0"/>
                <a:cs typeface="Calibri" panose="020F0502020204030204" pitchFamily="34" charset="0"/>
              </a:rPr>
              <a:t>Từ khó đọc:</a:t>
            </a:r>
            <a:endParaRPr lang="en-US" sz="2800" b="1" u="sng" dirty="0">
              <a:solidFill>
                <a:srgbClr val="EC5A3D"/>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Heart 13">
            <a:extLst>
              <a:ext uri="{FF2B5EF4-FFF2-40B4-BE49-F238E27FC236}">
                <a16:creationId xmlns:a16="http://schemas.microsoft.com/office/drawing/2014/main" id="{ABE618D1-C52D-2081-A508-3ABF12821CB8}"/>
              </a:ext>
            </a:extLst>
          </p:cNvPr>
          <p:cNvSpPr/>
          <p:nvPr/>
        </p:nvSpPr>
        <p:spPr>
          <a:xfrm>
            <a:off x="236803" y="453479"/>
            <a:ext cx="1617036" cy="1059871"/>
          </a:xfrm>
          <a:custGeom>
            <a:avLst/>
            <a:gdLst>
              <a:gd name="connsiteX0" fmla="*/ 808518 w 1617036"/>
              <a:gd name="connsiteY0" fmla="*/ 264968 h 1059871"/>
              <a:gd name="connsiteX1" fmla="*/ 808518 w 1617036"/>
              <a:gd name="connsiteY1" fmla="*/ 1059871 h 1059871"/>
              <a:gd name="connsiteX2" fmla="*/ 808518 w 1617036"/>
              <a:gd name="connsiteY2" fmla="*/ 264968 h 1059871"/>
            </a:gdLst>
            <a:ahLst/>
            <a:cxnLst>
              <a:cxn ang="0">
                <a:pos x="connsiteX0" y="connsiteY0"/>
              </a:cxn>
              <a:cxn ang="0">
                <a:pos x="connsiteX1" y="connsiteY1"/>
              </a:cxn>
              <a:cxn ang="0">
                <a:pos x="connsiteX2" y="connsiteY2"/>
              </a:cxn>
            </a:cxnLst>
            <a:rect l="l" t="t" r="r" b="b"/>
            <a:pathLst>
              <a:path w="1617036" h="1059871" fill="none" extrusionOk="0">
                <a:moveTo>
                  <a:pt x="808518" y="264968"/>
                </a:moveTo>
                <a:cubicBezTo>
                  <a:pt x="1256247" y="-426557"/>
                  <a:pt x="2430882" y="337234"/>
                  <a:pt x="808518" y="1059871"/>
                </a:cubicBezTo>
                <a:cubicBezTo>
                  <a:pt x="-854173" y="304270"/>
                  <a:pt x="522466" y="-397998"/>
                  <a:pt x="808518" y="264968"/>
                </a:cubicBezTo>
                <a:close/>
              </a:path>
              <a:path w="1617036" h="1059871" stroke="0" extrusionOk="0">
                <a:moveTo>
                  <a:pt x="808518" y="264968"/>
                </a:moveTo>
                <a:cubicBezTo>
                  <a:pt x="1152459" y="-406383"/>
                  <a:pt x="2731489" y="484273"/>
                  <a:pt x="808518" y="1059871"/>
                </a:cubicBezTo>
                <a:cubicBezTo>
                  <a:pt x="-894828" y="245072"/>
                  <a:pt x="518095" y="-516190"/>
                  <a:pt x="808518" y="264968"/>
                </a:cubicBezTo>
                <a:close/>
              </a:path>
            </a:pathLst>
          </a:custGeom>
          <a:solidFill>
            <a:srgbClr val="F18382"/>
          </a:solidFill>
          <a:ln w="38100">
            <a:solidFill>
              <a:schemeClr val="bg2">
                <a:lumMod val="25000"/>
              </a:schemeClr>
            </a:solidFill>
            <a:extLst>
              <a:ext uri="{C807C97D-BFC1-408E-A445-0C87EB9F89A2}">
                <ask:lineSketchStyleProps xmlns:ask="http://schemas.microsoft.com/office/drawing/2018/sketchyshapes" sd="4266498984">
                  <a:prstGeom prst="hear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Đoạn</a:t>
            </a:r>
            <a:r>
              <a:rPr lang="en-US" sz="2800" b="1" dirty="0"/>
              <a:t> </a:t>
            </a:r>
          </a:p>
          <a:p>
            <a:pPr algn="ctr"/>
            <a:r>
              <a:rPr lang="en-US" sz="2800" b="1" dirty="0"/>
              <a:t>1</a:t>
            </a:r>
          </a:p>
        </p:txBody>
      </p:sp>
      <p:cxnSp>
        <p:nvCxnSpPr>
          <p:cNvPr id="39" name="Straight Connector 38">
            <a:extLst>
              <a:ext uri="{FF2B5EF4-FFF2-40B4-BE49-F238E27FC236}">
                <a16:creationId xmlns:a16="http://schemas.microsoft.com/office/drawing/2014/main" id="{CA01FF01-F4C8-9065-289E-315B2823098F}"/>
              </a:ext>
            </a:extLst>
          </p:cNvPr>
          <p:cNvCxnSpPr/>
          <p:nvPr/>
        </p:nvCxnSpPr>
        <p:spPr>
          <a:xfrm flipH="1">
            <a:off x="6096000" y="2528060"/>
            <a:ext cx="304800" cy="719637"/>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F254AD7-53C7-DC71-1FC0-6AEDD872AFCB}"/>
              </a:ext>
            </a:extLst>
          </p:cNvPr>
          <p:cNvCxnSpPr/>
          <p:nvPr/>
        </p:nvCxnSpPr>
        <p:spPr>
          <a:xfrm flipH="1">
            <a:off x="2138855" y="3069181"/>
            <a:ext cx="304800" cy="719637"/>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2AD23E5A-7848-E62E-B548-0D8F06EA3080}"/>
              </a:ext>
            </a:extLst>
          </p:cNvPr>
          <p:cNvCxnSpPr/>
          <p:nvPr/>
        </p:nvCxnSpPr>
        <p:spPr>
          <a:xfrm flipH="1">
            <a:off x="5559973" y="3778308"/>
            <a:ext cx="304800" cy="719637"/>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9491CA1-BFC7-9D5D-760F-4321A141DC8E}"/>
              </a:ext>
            </a:extLst>
          </p:cNvPr>
          <p:cNvCxnSpPr/>
          <p:nvPr/>
        </p:nvCxnSpPr>
        <p:spPr>
          <a:xfrm flipH="1">
            <a:off x="5712373" y="3778308"/>
            <a:ext cx="304800" cy="719637"/>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controls>
      <mc:AlternateContent xmlns:mc="http://schemas.openxmlformats.org/markup-compatibility/2006">
        <mc:Choice xmlns:v="urn:schemas-microsoft-com:vml" Requires="v">
          <p:control name="TextBox1" r:id="rId1" imgW="3857760" imgH="438120"/>
        </mc:Choice>
        <mc:Fallback>
          <p:control name="TextBox1" r:id="rId1" imgW="3857760" imgH="438120">
            <p:pic>
              <p:nvPicPr>
                <p:cNvPr id="6" name="TextBox1">
                  <a:extLst>
                    <a:ext uri="{FF2B5EF4-FFF2-40B4-BE49-F238E27FC236}">
                      <a16:creationId xmlns:a16="http://schemas.microsoft.com/office/drawing/2014/main" id="{533E6630-03BB-1F34-6D87-74DEDFEDA9D0}"/>
                    </a:ext>
                  </a:extLst>
                </p:cNvPr>
                <p:cNvPicPr>
                  <a:picLocks/>
                </p:cNvPicPr>
                <p:nvPr/>
              </p:nvPicPr>
              <p:blipFill>
                <a:blip r:embed="rId3"/>
                <a:stretch>
                  <a:fillRect/>
                </a:stretch>
              </p:blipFill>
              <p:spPr>
                <a:xfrm>
                  <a:off x="7171264" y="1207961"/>
                  <a:ext cx="3854450" cy="438150"/>
                </a:xfrm>
                <a:prstGeom prst="rect">
                  <a:avLst/>
                </a:prstGeom>
              </p:spPr>
            </p:pic>
          </p:control>
        </mc:Fallback>
      </mc:AlternateContent>
    </p:controls>
    <p:extLst>
      <p:ext uri="{BB962C8B-B14F-4D97-AF65-F5344CB8AC3E}">
        <p14:creationId xmlns:p14="http://schemas.microsoft.com/office/powerpoint/2010/main" val="2755436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barn(inVertical)">
                                      <p:cBhvr>
                                        <p:cTn id="14" dur="500"/>
                                        <p:tgtEl>
                                          <p:spTgt spid="39"/>
                                        </p:tgtEl>
                                      </p:cBhvr>
                                    </p:animEffect>
                                  </p:childTnLst>
                                </p:cTn>
                              </p:par>
                              <p:par>
                                <p:cTn id="15" presetID="16" presetClass="entr" presetSubtype="21"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par>
                                <p:cTn id="18" presetID="16" presetClass="entr" presetSubtype="21"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par>
                                <p:cTn id="21" presetID="16" presetClass="entr" presetSubtype="21"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arn(inVertical)">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826127" y="534508"/>
            <a:ext cx="10785279" cy="5941384"/>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1012690" y="1980189"/>
            <a:ext cx="10166620" cy="3970318"/>
          </a:xfrm>
          <a:prstGeom prst="rect">
            <a:avLst/>
          </a:prstGeom>
          <a:noFill/>
        </p:spPr>
        <p:txBody>
          <a:bodyPr wrap="square">
            <a:spAutoFit/>
          </a:bodyPr>
          <a:lstStyle/>
          <a:p>
            <a:pPr lvl="0" algn="just"/>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Cũng giống như thu hoạch lúa, họ dùng liềm cắt từng nắm cỏ rồi xếp</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thành hàng đều tăm tắp trên mặt ruộng. Thú vị nhất trong các công đoạn</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thu hoạch chính là “vũ điệu giũ cỏ”. Như hẹn trước, hàng chục nắm cỏ</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đồng loạt được giũ mạnh, theo tay người tung xoè ra như múa. Dưới</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ánh nắng, những hạt nước sáng lấp lánh tung lên làm sáng bừng gương</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mặt của các “vũ công”. Cỏ cắt và giũ xong được phân thành từng loại</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ngắn dài rồi cột thành từng bó, chuyển ra bờ kênh. Từ đây, chúng được</a:t>
            </a:r>
            <a:r>
              <a:rPr lang="en-US" sz="2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0000"/>
                </a:solidFill>
                <a:latin typeface="Calibri" panose="020F0502020204030204" pitchFamily="34" charset="0"/>
                <a:ea typeface="Calibri" panose="020F0502020204030204" pitchFamily="34" charset="0"/>
                <a:cs typeface="Calibri" panose="020F0502020204030204" pitchFamily="34" charset="0"/>
              </a:rPr>
              <a:t>chất lên thuyền chở về làng, mang theo niềm vui được mùa của người dân.</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9">
            <a:extLst>
              <a:ext uri="{FF2B5EF4-FFF2-40B4-BE49-F238E27FC236}">
                <a16:creationId xmlns:a16="http://schemas.microsoft.com/office/drawing/2014/main" id="{A3184F38-CB74-4A39-5C7B-28B62C35BD83}"/>
              </a:ext>
            </a:extLst>
          </p:cNvPr>
          <p:cNvSpPr txBox="1"/>
          <p:nvPr/>
        </p:nvSpPr>
        <p:spPr>
          <a:xfrm>
            <a:off x="1264515" y="824618"/>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Luyện</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đọc</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nối</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tiếp</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đoạn</a:t>
            </a:r>
            <a:endPar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endParaRPr>
          </a:p>
        </p:txBody>
      </p:sp>
      <p:sp>
        <p:nvSpPr>
          <p:cNvPr id="5" name="TextBox 4">
            <a:extLst>
              <a:ext uri="{FF2B5EF4-FFF2-40B4-BE49-F238E27FC236}">
                <a16:creationId xmlns:a16="http://schemas.microsoft.com/office/drawing/2014/main" id="{9F15F367-8F02-35CC-CF8A-6E7BD06AAD6F}"/>
              </a:ext>
            </a:extLst>
          </p:cNvPr>
          <p:cNvSpPr txBox="1"/>
          <p:nvPr/>
        </p:nvSpPr>
        <p:spPr>
          <a:xfrm>
            <a:off x="8126492" y="694209"/>
            <a:ext cx="19439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rPr>
              <a:t>Từ khó đọc:</a:t>
            </a:r>
            <a:endParaRPr kumimoji="0" lang="en-US"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Heart 13">
            <a:extLst>
              <a:ext uri="{FF2B5EF4-FFF2-40B4-BE49-F238E27FC236}">
                <a16:creationId xmlns:a16="http://schemas.microsoft.com/office/drawing/2014/main" id="{ABE618D1-C52D-2081-A508-3ABF12821CB8}"/>
              </a:ext>
            </a:extLst>
          </p:cNvPr>
          <p:cNvSpPr/>
          <p:nvPr/>
        </p:nvSpPr>
        <p:spPr>
          <a:xfrm>
            <a:off x="236803" y="453479"/>
            <a:ext cx="1617036" cy="1059871"/>
          </a:xfrm>
          <a:custGeom>
            <a:avLst/>
            <a:gdLst>
              <a:gd name="connsiteX0" fmla="*/ 808518 w 1617036"/>
              <a:gd name="connsiteY0" fmla="*/ 264968 h 1059871"/>
              <a:gd name="connsiteX1" fmla="*/ 808518 w 1617036"/>
              <a:gd name="connsiteY1" fmla="*/ 1059871 h 1059871"/>
              <a:gd name="connsiteX2" fmla="*/ 808518 w 1617036"/>
              <a:gd name="connsiteY2" fmla="*/ 264968 h 1059871"/>
            </a:gdLst>
            <a:ahLst/>
            <a:cxnLst>
              <a:cxn ang="0">
                <a:pos x="connsiteX0" y="connsiteY0"/>
              </a:cxn>
              <a:cxn ang="0">
                <a:pos x="connsiteX1" y="connsiteY1"/>
              </a:cxn>
              <a:cxn ang="0">
                <a:pos x="connsiteX2" y="connsiteY2"/>
              </a:cxn>
            </a:cxnLst>
            <a:rect l="l" t="t" r="r" b="b"/>
            <a:pathLst>
              <a:path w="1617036" h="1059871" fill="none" extrusionOk="0">
                <a:moveTo>
                  <a:pt x="808518" y="264968"/>
                </a:moveTo>
                <a:cubicBezTo>
                  <a:pt x="1256247" y="-426557"/>
                  <a:pt x="2430882" y="337234"/>
                  <a:pt x="808518" y="1059871"/>
                </a:cubicBezTo>
                <a:cubicBezTo>
                  <a:pt x="-854173" y="304270"/>
                  <a:pt x="522466" y="-397998"/>
                  <a:pt x="808518" y="264968"/>
                </a:cubicBezTo>
                <a:close/>
              </a:path>
              <a:path w="1617036" h="1059871" stroke="0" extrusionOk="0">
                <a:moveTo>
                  <a:pt x="808518" y="264968"/>
                </a:moveTo>
                <a:cubicBezTo>
                  <a:pt x="1152459" y="-406383"/>
                  <a:pt x="2731489" y="484273"/>
                  <a:pt x="808518" y="1059871"/>
                </a:cubicBezTo>
                <a:cubicBezTo>
                  <a:pt x="-894828" y="245072"/>
                  <a:pt x="518095" y="-516190"/>
                  <a:pt x="808518" y="264968"/>
                </a:cubicBezTo>
                <a:close/>
              </a:path>
            </a:pathLst>
          </a:custGeom>
          <a:solidFill>
            <a:srgbClr val="F18382"/>
          </a:solidFill>
          <a:ln w="38100">
            <a:solidFill>
              <a:schemeClr val="bg2">
                <a:lumMod val="25000"/>
              </a:schemeClr>
            </a:solidFill>
            <a:extLst>
              <a:ext uri="{C807C97D-BFC1-408E-A445-0C87EB9F89A2}">
                <ask:lineSketchStyleProps xmlns:ask="http://schemas.microsoft.com/office/drawing/2018/sketchyshapes" sd="4266498984">
                  <a:prstGeom prst="hear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ptos" panose="02110004020202020204"/>
                <a:ea typeface="+mn-ea"/>
                <a:cs typeface="+mn-cs"/>
              </a:rPr>
              <a:t>Đoạn</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panose="02110004020202020204"/>
                <a:ea typeface="+mn-ea"/>
                <a:cs typeface="+mn-cs"/>
              </a:rPr>
              <a:t>2</a:t>
            </a: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40" name="Straight Connector 39">
            <a:extLst>
              <a:ext uri="{FF2B5EF4-FFF2-40B4-BE49-F238E27FC236}">
                <a16:creationId xmlns:a16="http://schemas.microsoft.com/office/drawing/2014/main" id="{BF254AD7-53C7-DC71-1FC0-6AEDD872AFCB}"/>
              </a:ext>
            </a:extLst>
          </p:cNvPr>
          <p:cNvCxnSpPr>
            <a:cxnSpLocks/>
          </p:cNvCxnSpPr>
          <p:nvPr/>
        </p:nvCxnSpPr>
        <p:spPr>
          <a:xfrm flipH="1">
            <a:off x="5812220" y="3720662"/>
            <a:ext cx="147146" cy="42459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73208DB-2B44-81B2-7EC8-6933E6C48BD3}"/>
              </a:ext>
            </a:extLst>
          </p:cNvPr>
          <p:cNvCxnSpPr>
            <a:cxnSpLocks/>
          </p:cNvCxnSpPr>
          <p:nvPr/>
        </p:nvCxnSpPr>
        <p:spPr>
          <a:xfrm flipH="1">
            <a:off x="1508234" y="4145257"/>
            <a:ext cx="147146" cy="42459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30FE3BC-E5CE-343A-90BD-0329A5D3E257}"/>
              </a:ext>
            </a:extLst>
          </p:cNvPr>
          <p:cNvCxnSpPr>
            <a:cxnSpLocks/>
          </p:cNvCxnSpPr>
          <p:nvPr/>
        </p:nvCxnSpPr>
        <p:spPr>
          <a:xfrm flipH="1">
            <a:off x="8131747" y="4145257"/>
            <a:ext cx="147146" cy="42459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2AA7A87-F92C-BDFD-8958-7C3E1CB84783}"/>
              </a:ext>
            </a:extLst>
          </p:cNvPr>
          <p:cNvCxnSpPr>
            <a:cxnSpLocks/>
          </p:cNvCxnSpPr>
          <p:nvPr/>
        </p:nvCxnSpPr>
        <p:spPr>
          <a:xfrm flipH="1">
            <a:off x="8254613" y="4145257"/>
            <a:ext cx="147146" cy="42459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controls>
      <mc:AlternateContent xmlns:mc="http://schemas.openxmlformats.org/markup-compatibility/2006">
        <mc:Choice xmlns:v="urn:schemas-microsoft-com:vml" Requires="v">
          <p:control name="TextBox1" r:id="rId1" imgW="3857760" imgH="438120"/>
        </mc:Choice>
        <mc:Fallback>
          <p:control name="TextBox1" r:id="rId1" imgW="3857760" imgH="438120">
            <p:pic>
              <p:nvPicPr>
                <p:cNvPr id="6" name="TextBox1">
                  <a:extLst>
                    <a:ext uri="{FF2B5EF4-FFF2-40B4-BE49-F238E27FC236}">
                      <a16:creationId xmlns:a16="http://schemas.microsoft.com/office/drawing/2014/main" id="{533E6630-03BB-1F34-6D87-74DEDFEDA9D0}"/>
                    </a:ext>
                  </a:extLst>
                </p:cNvPr>
                <p:cNvPicPr>
                  <a:picLocks/>
                </p:cNvPicPr>
                <p:nvPr/>
              </p:nvPicPr>
              <p:blipFill>
                <a:blip r:embed="rId3"/>
                <a:stretch>
                  <a:fillRect/>
                </a:stretch>
              </p:blipFill>
              <p:spPr>
                <a:xfrm>
                  <a:off x="7171264" y="1207961"/>
                  <a:ext cx="3854450" cy="438150"/>
                </a:xfrm>
                <a:prstGeom prst="rect">
                  <a:avLst/>
                </a:prstGeom>
              </p:spPr>
            </p:pic>
          </p:control>
        </mc:Fallback>
      </mc:AlternateContent>
    </p:controls>
    <p:extLst>
      <p:ext uri="{BB962C8B-B14F-4D97-AF65-F5344CB8AC3E}">
        <p14:creationId xmlns:p14="http://schemas.microsoft.com/office/powerpoint/2010/main" val="3057295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826127" y="534508"/>
            <a:ext cx="10785279" cy="5941384"/>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1012690" y="1980189"/>
            <a:ext cx="1016662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Sau khi phơi khô rồi giã cho tơi, nhờ bàn tay khéo léo cùng sự sáng</a:t>
            </a: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tạo của con người, cỏ được đan thành đệm, túi, nón,… để phục vụ thị</a:t>
            </a: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trường trong nước và xuất khẩu.</a:t>
            </a:r>
            <a:endParaRPr kumimoji="0" lang="vi-VN" sz="5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9">
            <a:extLst>
              <a:ext uri="{FF2B5EF4-FFF2-40B4-BE49-F238E27FC236}">
                <a16:creationId xmlns:a16="http://schemas.microsoft.com/office/drawing/2014/main" id="{A3184F38-CB74-4A39-5C7B-28B62C35BD83}"/>
              </a:ext>
            </a:extLst>
          </p:cNvPr>
          <p:cNvSpPr txBox="1"/>
          <p:nvPr/>
        </p:nvSpPr>
        <p:spPr>
          <a:xfrm>
            <a:off x="1264515" y="824618"/>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Luyện</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đọc</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nối</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tiếp</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đoạn</a:t>
            </a:r>
            <a:endPar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endParaRPr>
          </a:p>
        </p:txBody>
      </p:sp>
      <p:sp>
        <p:nvSpPr>
          <p:cNvPr id="5" name="TextBox 4">
            <a:extLst>
              <a:ext uri="{FF2B5EF4-FFF2-40B4-BE49-F238E27FC236}">
                <a16:creationId xmlns:a16="http://schemas.microsoft.com/office/drawing/2014/main" id="{9F15F367-8F02-35CC-CF8A-6E7BD06AAD6F}"/>
              </a:ext>
            </a:extLst>
          </p:cNvPr>
          <p:cNvSpPr txBox="1"/>
          <p:nvPr/>
        </p:nvSpPr>
        <p:spPr>
          <a:xfrm>
            <a:off x="8126492" y="694209"/>
            <a:ext cx="19439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rPr>
              <a:t>Từ khó đọc:</a:t>
            </a:r>
            <a:endParaRPr kumimoji="0" lang="en-US"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Heart 13">
            <a:extLst>
              <a:ext uri="{FF2B5EF4-FFF2-40B4-BE49-F238E27FC236}">
                <a16:creationId xmlns:a16="http://schemas.microsoft.com/office/drawing/2014/main" id="{ABE618D1-C52D-2081-A508-3ABF12821CB8}"/>
              </a:ext>
            </a:extLst>
          </p:cNvPr>
          <p:cNvSpPr/>
          <p:nvPr/>
        </p:nvSpPr>
        <p:spPr>
          <a:xfrm>
            <a:off x="236803" y="453479"/>
            <a:ext cx="1617036" cy="1059871"/>
          </a:xfrm>
          <a:custGeom>
            <a:avLst/>
            <a:gdLst>
              <a:gd name="connsiteX0" fmla="*/ 808518 w 1617036"/>
              <a:gd name="connsiteY0" fmla="*/ 264968 h 1059871"/>
              <a:gd name="connsiteX1" fmla="*/ 808518 w 1617036"/>
              <a:gd name="connsiteY1" fmla="*/ 1059871 h 1059871"/>
              <a:gd name="connsiteX2" fmla="*/ 808518 w 1617036"/>
              <a:gd name="connsiteY2" fmla="*/ 264968 h 1059871"/>
            </a:gdLst>
            <a:ahLst/>
            <a:cxnLst>
              <a:cxn ang="0">
                <a:pos x="connsiteX0" y="connsiteY0"/>
              </a:cxn>
              <a:cxn ang="0">
                <a:pos x="connsiteX1" y="connsiteY1"/>
              </a:cxn>
              <a:cxn ang="0">
                <a:pos x="connsiteX2" y="connsiteY2"/>
              </a:cxn>
            </a:cxnLst>
            <a:rect l="l" t="t" r="r" b="b"/>
            <a:pathLst>
              <a:path w="1617036" h="1059871" fill="none" extrusionOk="0">
                <a:moveTo>
                  <a:pt x="808518" y="264968"/>
                </a:moveTo>
                <a:cubicBezTo>
                  <a:pt x="1256247" y="-426557"/>
                  <a:pt x="2430882" y="337234"/>
                  <a:pt x="808518" y="1059871"/>
                </a:cubicBezTo>
                <a:cubicBezTo>
                  <a:pt x="-854173" y="304270"/>
                  <a:pt x="522466" y="-397998"/>
                  <a:pt x="808518" y="264968"/>
                </a:cubicBezTo>
                <a:close/>
              </a:path>
              <a:path w="1617036" h="1059871" stroke="0" extrusionOk="0">
                <a:moveTo>
                  <a:pt x="808518" y="264968"/>
                </a:moveTo>
                <a:cubicBezTo>
                  <a:pt x="1152459" y="-406383"/>
                  <a:pt x="2731489" y="484273"/>
                  <a:pt x="808518" y="1059871"/>
                </a:cubicBezTo>
                <a:cubicBezTo>
                  <a:pt x="-894828" y="245072"/>
                  <a:pt x="518095" y="-516190"/>
                  <a:pt x="808518" y="264968"/>
                </a:cubicBezTo>
                <a:close/>
              </a:path>
            </a:pathLst>
          </a:custGeom>
          <a:solidFill>
            <a:srgbClr val="F18382"/>
          </a:solidFill>
          <a:ln w="38100">
            <a:solidFill>
              <a:schemeClr val="bg2">
                <a:lumMod val="25000"/>
              </a:schemeClr>
            </a:solidFill>
            <a:extLst>
              <a:ext uri="{C807C97D-BFC1-408E-A445-0C87EB9F89A2}">
                <ask:lineSketchStyleProps xmlns:ask="http://schemas.microsoft.com/office/drawing/2018/sketchyshapes" sd="4266498984">
                  <a:prstGeom prst="hear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ptos" panose="02110004020202020204"/>
                <a:ea typeface="+mn-ea"/>
                <a:cs typeface="+mn-cs"/>
              </a:rPr>
              <a:t>Đoạn</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panose="02110004020202020204"/>
                <a:ea typeface="+mn-ea"/>
                <a:cs typeface="+mn-cs"/>
              </a:rPr>
              <a:t>3</a:t>
            </a: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40" name="Straight Connector 39">
            <a:extLst>
              <a:ext uri="{FF2B5EF4-FFF2-40B4-BE49-F238E27FC236}">
                <a16:creationId xmlns:a16="http://schemas.microsoft.com/office/drawing/2014/main" id="{BF254AD7-53C7-DC71-1FC0-6AEDD872AFCB}"/>
              </a:ext>
            </a:extLst>
          </p:cNvPr>
          <p:cNvCxnSpPr>
            <a:cxnSpLocks/>
          </p:cNvCxnSpPr>
          <p:nvPr/>
        </p:nvCxnSpPr>
        <p:spPr>
          <a:xfrm flipH="1">
            <a:off x="6096000" y="2094822"/>
            <a:ext cx="210209" cy="55378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73208DB-2B44-81B2-7EC8-6933E6C48BD3}"/>
              </a:ext>
            </a:extLst>
          </p:cNvPr>
          <p:cNvCxnSpPr>
            <a:cxnSpLocks/>
          </p:cNvCxnSpPr>
          <p:nvPr/>
        </p:nvCxnSpPr>
        <p:spPr>
          <a:xfrm flipH="1">
            <a:off x="9853448" y="2094822"/>
            <a:ext cx="290611" cy="5682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F0AE4F8-741B-7652-46DD-665C48BD3C79}"/>
              </a:ext>
            </a:extLst>
          </p:cNvPr>
          <p:cNvCxnSpPr>
            <a:cxnSpLocks/>
          </p:cNvCxnSpPr>
          <p:nvPr/>
        </p:nvCxnSpPr>
        <p:spPr>
          <a:xfrm flipH="1">
            <a:off x="4903075" y="2849205"/>
            <a:ext cx="290611" cy="5682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5CF64C2-2193-C35B-7F8C-5DAD9C10F1B3}"/>
              </a:ext>
            </a:extLst>
          </p:cNvPr>
          <p:cNvCxnSpPr>
            <a:cxnSpLocks/>
          </p:cNvCxnSpPr>
          <p:nvPr/>
        </p:nvCxnSpPr>
        <p:spPr>
          <a:xfrm flipH="1">
            <a:off x="2475185" y="3505200"/>
            <a:ext cx="290611" cy="5682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077ACCE-F598-6A45-885A-6DB8EF45F83A}"/>
              </a:ext>
            </a:extLst>
          </p:cNvPr>
          <p:cNvCxnSpPr>
            <a:cxnSpLocks/>
          </p:cNvCxnSpPr>
          <p:nvPr/>
        </p:nvCxnSpPr>
        <p:spPr>
          <a:xfrm flipH="1">
            <a:off x="8452470" y="3494785"/>
            <a:ext cx="290611" cy="5682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CBE7571-49EA-9774-466C-707A0685FF52}"/>
              </a:ext>
            </a:extLst>
          </p:cNvPr>
          <p:cNvCxnSpPr>
            <a:cxnSpLocks/>
          </p:cNvCxnSpPr>
          <p:nvPr/>
        </p:nvCxnSpPr>
        <p:spPr>
          <a:xfrm flipH="1">
            <a:off x="9332405" y="3506292"/>
            <a:ext cx="290611" cy="5682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DB9C92D-1A61-5AB0-0DCD-432EF49A8144}"/>
              </a:ext>
            </a:extLst>
          </p:cNvPr>
          <p:cNvCxnSpPr>
            <a:cxnSpLocks/>
          </p:cNvCxnSpPr>
          <p:nvPr/>
        </p:nvCxnSpPr>
        <p:spPr>
          <a:xfrm flipH="1">
            <a:off x="10530584" y="3505200"/>
            <a:ext cx="290611" cy="5682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3E0B0BC-341F-C6D9-79F9-B464B89CC29E}"/>
              </a:ext>
            </a:extLst>
          </p:cNvPr>
          <p:cNvCxnSpPr>
            <a:cxnSpLocks/>
          </p:cNvCxnSpPr>
          <p:nvPr/>
        </p:nvCxnSpPr>
        <p:spPr>
          <a:xfrm flipH="1">
            <a:off x="9098489" y="4099417"/>
            <a:ext cx="290611" cy="5682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3C75F73-5084-8C7E-649B-D2EDC33B09E2}"/>
              </a:ext>
            </a:extLst>
          </p:cNvPr>
          <p:cNvCxnSpPr>
            <a:cxnSpLocks/>
          </p:cNvCxnSpPr>
          <p:nvPr/>
        </p:nvCxnSpPr>
        <p:spPr>
          <a:xfrm flipH="1">
            <a:off x="2262620" y="4667705"/>
            <a:ext cx="290611" cy="5682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71584BC-E728-55EF-62C4-3A21C98D633F}"/>
              </a:ext>
            </a:extLst>
          </p:cNvPr>
          <p:cNvCxnSpPr>
            <a:cxnSpLocks/>
          </p:cNvCxnSpPr>
          <p:nvPr/>
        </p:nvCxnSpPr>
        <p:spPr>
          <a:xfrm flipH="1">
            <a:off x="2498320" y="4716668"/>
            <a:ext cx="290611" cy="5682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controls>
      <mc:AlternateContent xmlns:mc="http://schemas.openxmlformats.org/markup-compatibility/2006">
        <mc:Choice xmlns:v="urn:schemas-microsoft-com:vml" Requires="v">
          <p:control name="TextBox1" r:id="rId1" imgW="3857760" imgH="438120"/>
        </mc:Choice>
        <mc:Fallback>
          <p:control name="TextBox1" r:id="rId1" imgW="3857760" imgH="438120">
            <p:pic>
              <p:nvPicPr>
                <p:cNvPr id="6" name="TextBox1">
                  <a:extLst>
                    <a:ext uri="{FF2B5EF4-FFF2-40B4-BE49-F238E27FC236}">
                      <a16:creationId xmlns:a16="http://schemas.microsoft.com/office/drawing/2014/main" id="{533E6630-03BB-1F34-6D87-74DEDFEDA9D0}"/>
                    </a:ext>
                  </a:extLst>
                </p:cNvPr>
                <p:cNvPicPr>
                  <a:picLocks/>
                </p:cNvPicPr>
                <p:nvPr/>
              </p:nvPicPr>
              <p:blipFill>
                <a:blip r:embed="rId3"/>
                <a:stretch>
                  <a:fillRect/>
                </a:stretch>
              </p:blipFill>
              <p:spPr>
                <a:xfrm>
                  <a:off x="7171264" y="1207961"/>
                  <a:ext cx="3854450" cy="438150"/>
                </a:xfrm>
                <a:prstGeom prst="rect">
                  <a:avLst/>
                </a:prstGeom>
              </p:spPr>
            </p:pic>
          </p:control>
        </mc:Fallback>
      </mc:AlternateContent>
    </p:controls>
    <p:extLst>
      <p:ext uri="{BB962C8B-B14F-4D97-AF65-F5344CB8AC3E}">
        <p14:creationId xmlns:p14="http://schemas.microsoft.com/office/powerpoint/2010/main" val="3179358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F60D5A7-A316-2F35-3BCB-540D2F0ACBB3}"/>
              </a:ext>
            </a:extLst>
          </p:cNvPr>
          <p:cNvSpPr/>
          <p:nvPr/>
        </p:nvSpPr>
        <p:spPr>
          <a:xfrm>
            <a:off x="662152" y="1168002"/>
            <a:ext cx="10909738" cy="5421984"/>
          </a:xfrm>
          <a:prstGeom prst="roundRect">
            <a:avLst/>
          </a:prstGeom>
          <a:solidFill>
            <a:schemeClr val="bg1">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E565B59-556C-DA8F-F008-0A782B20F72C}"/>
              </a:ext>
            </a:extLst>
          </p:cNvPr>
          <p:cNvSpPr txBox="1"/>
          <p:nvPr/>
        </p:nvSpPr>
        <p:spPr>
          <a:xfrm>
            <a:off x="1492803" y="1751526"/>
            <a:ext cx="9206393" cy="4401205"/>
          </a:xfrm>
          <a:prstGeom prst="rect">
            <a:avLst/>
          </a:prstGeom>
          <a:noFill/>
        </p:spPr>
        <p:txBody>
          <a:bodyPr wrap="square">
            <a:spAutoFit/>
          </a:bodyPr>
          <a:lstStyle/>
          <a:p>
            <a:pPr algn="just"/>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en-US" sz="280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Giới thiệu được mỗi đồ vật bằng 1 – 2 câu.</a:t>
            </a:r>
          </a:p>
          <a:p>
            <a:pPr algn="just"/>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 Nêu được phỏng đoán về nội dung bài đọc qua tên bài, hoạt động khởi động và tranh minh hoạ.</a:t>
            </a:r>
          </a:p>
          <a:p>
            <a:pPr algn="just"/>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 Đọc trôi chảy bài đọc, ngắt nghỉ đúng dấu câu, đúng logic ngữ nghĩa; trả lời được các  câu hỏi tìm hiểu bài. Hiểu được nội dung của bài đọc: </a:t>
            </a:r>
            <a:r>
              <a:rPr lang="vi-VN" sz="2800" i="1">
                <a:solidFill>
                  <a:srgbClr val="002060"/>
                </a:solidFill>
                <a:latin typeface="Calibri" panose="020F0502020204030204" pitchFamily="34" charset="0"/>
                <a:ea typeface="Calibri" panose="020F0502020204030204" pitchFamily="34" charset="0"/>
                <a:cs typeface="Calibri" panose="020F0502020204030204" pitchFamily="34" charset="0"/>
              </a:rPr>
              <a:t>Từ những cánh đồng xanh, cỏ bàng  trải qua nhiều công đoạn xử lí thú vị để trở thành sản phẩm phục vụ thị trường trong nước và xuất khẩu.</a:t>
            </a:r>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 Từ đó, rút ra được ý nghĩa: </a:t>
            </a:r>
            <a:r>
              <a:rPr lang="vi-VN" sz="2800" i="1">
                <a:solidFill>
                  <a:srgbClr val="002060"/>
                </a:solidFill>
                <a:latin typeface="Calibri" panose="020F0502020204030204" pitchFamily="34" charset="0"/>
                <a:ea typeface="Calibri" panose="020F0502020204030204" pitchFamily="34" charset="0"/>
                <a:cs typeface="Calibri" panose="020F0502020204030204" pitchFamily="34" charset="0"/>
              </a:rPr>
              <a:t>Ca ngợi sự thanh bình của cảnh vật và nét đẹp lao động của con người.</a:t>
            </a:r>
            <a:endParaRPr lang="vi-VN" sz="2800" i="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4A3E5490-FF46-4878-969A-15F7DF8A3325}"/>
              </a:ext>
            </a:extLst>
          </p:cNvPr>
          <p:cNvPicPr>
            <a:picLocks noChangeAspect="1"/>
          </p:cNvPicPr>
          <p:nvPr/>
        </p:nvPicPr>
        <p:blipFill>
          <a:blip r:embed="rId2">
            <a:clrChange>
              <a:clrFrom>
                <a:srgbClr val="FEFBFB"/>
              </a:clrFrom>
              <a:clrTo>
                <a:srgbClr val="FEFBFB">
                  <a:alpha val="0"/>
                </a:srgbClr>
              </a:clrTo>
            </a:clrChange>
          </a:blip>
          <a:stretch>
            <a:fillRect/>
          </a:stretch>
        </p:blipFill>
        <p:spPr>
          <a:xfrm>
            <a:off x="894867" y="1602690"/>
            <a:ext cx="647771" cy="787487"/>
          </a:xfrm>
          <a:prstGeom prst="rect">
            <a:avLst/>
          </a:prstGeom>
        </p:spPr>
      </p:pic>
      <p:pic>
        <p:nvPicPr>
          <p:cNvPr id="31" name="Picture 30">
            <a:extLst>
              <a:ext uri="{FF2B5EF4-FFF2-40B4-BE49-F238E27FC236}">
                <a16:creationId xmlns:a16="http://schemas.microsoft.com/office/drawing/2014/main" id="{2EA20AED-E0EF-9099-F7E0-114516F4C84F}"/>
              </a:ext>
            </a:extLst>
          </p:cNvPr>
          <p:cNvPicPr>
            <a:picLocks noChangeAspect="1"/>
          </p:cNvPicPr>
          <p:nvPr/>
        </p:nvPicPr>
        <p:blipFill>
          <a:blip r:embed="rId2">
            <a:clrChange>
              <a:clrFrom>
                <a:srgbClr val="FEFBFB"/>
              </a:clrFrom>
              <a:clrTo>
                <a:srgbClr val="FEFBFB">
                  <a:alpha val="0"/>
                </a:srgbClr>
              </a:clrTo>
            </a:clrChange>
          </a:blip>
          <a:stretch>
            <a:fillRect/>
          </a:stretch>
        </p:blipFill>
        <p:spPr>
          <a:xfrm>
            <a:off x="894867" y="2215061"/>
            <a:ext cx="647771" cy="787487"/>
          </a:xfrm>
          <a:prstGeom prst="rect">
            <a:avLst/>
          </a:prstGeom>
        </p:spPr>
      </p:pic>
      <p:pic>
        <p:nvPicPr>
          <p:cNvPr id="2" name="Picture 1">
            <a:extLst>
              <a:ext uri="{FF2B5EF4-FFF2-40B4-BE49-F238E27FC236}">
                <a16:creationId xmlns:a16="http://schemas.microsoft.com/office/drawing/2014/main" id="{82AEC26B-4BD3-CEA3-7922-4E0224882AE0}"/>
              </a:ext>
            </a:extLst>
          </p:cNvPr>
          <p:cNvPicPr>
            <a:picLocks noChangeAspect="1"/>
          </p:cNvPicPr>
          <p:nvPr/>
        </p:nvPicPr>
        <p:blipFill>
          <a:blip r:embed="rId3"/>
          <a:stretch>
            <a:fillRect/>
          </a:stretch>
        </p:blipFill>
        <p:spPr>
          <a:xfrm>
            <a:off x="2733075" y="219386"/>
            <a:ext cx="6078239" cy="1018120"/>
          </a:xfrm>
          <a:prstGeom prst="rect">
            <a:avLst/>
          </a:prstGeom>
        </p:spPr>
      </p:pic>
      <p:pic>
        <p:nvPicPr>
          <p:cNvPr id="4" name="Picture 3">
            <a:extLst>
              <a:ext uri="{FF2B5EF4-FFF2-40B4-BE49-F238E27FC236}">
                <a16:creationId xmlns:a16="http://schemas.microsoft.com/office/drawing/2014/main" id="{1F56FC20-A6B7-6F21-7297-5F256EA892CC}"/>
              </a:ext>
            </a:extLst>
          </p:cNvPr>
          <p:cNvPicPr>
            <a:picLocks noChangeAspect="1"/>
          </p:cNvPicPr>
          <p:nvPr/>
        </p:nvPicPr>
        <p:blipFill>
          <a:blip r:embed="rId2">
            <a:clrChange>
              <a:clrFrom>
                <a:srgbClr val="FEFBFB"/>
              </a:clrFrom>
              <a:clrTo>
                <a:srgbClr val="FEFBFB">
                  <a:alpha val="0"/>
                </a:srgbClr>
              </a:clrTo>
            </a:clrChange>
          </a:blip>
          <a:stretch>
            <a:fillRect/>
          </a:stretch>
        </p:blipFill>
        <p:spPr>
          <a:xfrm>
            <a:off x="944432" y="2881469"/>
            <a:ext cx="647771" cy="787487"/>
          </a:xfrm>
          <a:prstGeom prst="rect">
            <a:avLst/>
          </a:prstGeom>
        </p:spPr>
      </p:pic>
    </p:spTree>
    <p:extLst>
      <p:ext uri="{BB962C8B-B14F-4D97-AF65-F5344CB8AC3E}">
        <p14:creationId xmlns:p14="http://schemas.microsoft.com/office/powerpoint/2010/main" val="2982273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30"/>
                                        </p:tgtEl>
                                        <p:attrNameLst>
                                          <p:attrName>r</p:attrName>
                                        </p:attrNameLst>
                                      </p:cBhvr>
                                    </p:animRot>
                                    <p:animRot by="-240000">
                                      <p:cBhvr>
                                        <p:cTn id="16" dur="200" fill="hold">
                                          <p:stCondLst>
                                            <p:cond delay="200"/>
                                          </p:stCondLst>
                                        </p:cTn>
                                        <p:tgtEl>
                                          <p:spTgt spid="30"/>
                                        </p:tgtEl>
                                        <p:attrNameLst>
                                          <p:attrName>r</p:attrName>
                                        </p:attrNameLst>
                                      </p:cBhvr>
                                    </p:animRot>
                                    <p:animRot by="240000">
                                      <p:cBhvr>
                                        <p:cTn id="17" dur="200" fill="hold">
                                          <p:stCondLst>
                                            <p:cond delay="400"/>
                                          </p:stCondLst>
                                        </p:cTn>
                                        <p:tgtEl>
                                          <p:spTgt spid="30"/>
                                        </p:tgtEl>
                                        <p:attrNameLst>
                                          <p:attrName>r</p:attrName>
                                        </p:attrNameLst>
                                      </p:cBhvr>
                                    </p:animRot>
                                    <p:animRot by="-240000">
                                      <p:cBhvr>
                                        <p:cTn id="18" dur="200" fill="hold">
                                          <p:stCondLst>
                                            <p:cond delay="600"/>
                                          </p:stCondLst>
                                        </p:cTn>
                                        <p:tgtEl>
                                          <p:spTgt spid="30"/>
                                        </p:tgtEl>
                                        <p:attrNameLst>
                                          <p:attrName>r</p:attrName>
                                        </p:attrNameLst>
                                      </p:cBhvr>
                                    </p:animRot>
                                    <p:animRot by="120000">
                                      <p:cBhvr>
                                        <p:cTn id="19" dur="200" fill="hold">
                                          <p:stCondLst>
                                            <p:cond delay="800"/>
                                          </p:stCondLst>
                                        </p:cTn>
                                        <p:tgtEl>
                                          <p:spTgt spid="3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31"/>
                                        </p:tgtEl>
                                        <p:attrNameLst>
                                          <p:attrName>r</p:attrName>
                                        </p:attrNameLst>
                                      </p:cBhvr>
                                    </p:animRot>
                                    <p:animRot by="-240000">
                                      <p:cBhvr>
                                        <p:cTn id="22" dur="200" fill="hold">
                                          <p:stCondLst>
                                            <p:cond delay="200"/>
                                          </p:stCondLst>
                                        </p:cTn>
                                        <p:tgtEl>
                                          <p:spTgt spid="31"/>
                                        </p:tgtEl>
                                        <p:attrNameLst>
                                          <p:attrName>r</p:attrName>
                                        </p:attrNameLst>
                                      </p:cBhvr>
                                    </p:animRot>
                                    <p:animRot by="240000">
                                      <p:cBhvr>
                                        <p:cTn id="23" dur="200" fill="hold">
                                          <p:stCondLst>
                                            <p:cond delay="400"/>
                                          </p:stCondLst>
                                        </p:cTn>
                                        <p:tgtEl>
                                          <p:spTgt spid="31"/>
                                        </p:tgtEl>
                                        <p:attrNameLst>
                                          <p:attrName>r</p:attrName>
                                        </p:attrNameLst>
                                      </p:cBhvr>
                                    </p:animRot>
                                    <p:animRot by="-240000">
                                      <p:cBhvr>
                                        <p:cTn id="24" dur="200" fill="hold">
                                          <p:stCondLst>
                                            <p:cond delay="600"/>
                                          </p:stCondLst>
                                        </p:cTn>
                                        <p:tgtEl>
                                          <p:spTgt spid="31"/>
                                        </p:tgtEl>
                                        <p:attrNameLst>
                                          <p:attrName>r</p:attrName>
                                        </p:attrNameLst>
                                      </p:cBhvr>
                                    </p:animRot>
                                    <p:animRot by="120000">
                                      <p:cBhvr>
                                        <p:cTn id="25" dur="200" fill="hold">
                                          <p:stCondLst>
                                            <p:cond delay="800"/>
                                          </p:stCondLst>
                                        </p:cTn>
                                        <p:tgtEl>
                                          <p:spTgt spid="31"/>
                                        </p:tgtEl>
                                        <p:attrNameLst>
                                          <p:attrName>r</p:attrName>
                                        </p:attrNameLst>
                                      </p:cBhvr>
                                    </p:animRo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
                                        </p:tgtEl>
                                        <p:attrNameLst>
                                          <p:attrName>r</p:attrName>
                                        </p:attrNameLst>
                                      </p:cBhvr>
                                    </p:animRot>
                                    <p:animRot by="-240000">
                                      <p:cBhvr>
                                        <p:cTn id="31" dur="200" fill="hold">
                                          <p:stCondLst>
                                            <p:cond delay="200"/>
                                          </p:stCondLst>
                                        </p:cTn>
                                        <p:tgtEl>
                                          <p:spTgt spid="4"/>
                                        </p:tgtEl>
                                        <p:attrNameLst>
                                          <p:attrName>r</p:attrName>
                                        </p:attrNameLst>
                                      </p:cBhvr>
                                    </p:animRot>
                                    <p:animRot by="240000">
                                      <p:cBhvr>
                                        <p:cTn id="32" dur="200" fill="hold">
                                          <p:stCondLst>
                                            <p:cond delay="400"/>
                                          </p:stCondLst>
                                        </p:cTn>
                                        <p:tgtEl>
                                          <p:spTgt spid="4"/>
                                        </p:tgtEl>
                                        <p:attrNameLst>
                                          <p:attrName>r</p:attrName>
                                        </p:attrNameLst>
                                      </p:cBhvr>
                                    </p:animRot>
                                    <p:animRot by="-240000">
                                      <p:cBhvr>
                                        <p:cTn id="33" dur="200" fill="hold">
                                          <p:stCondLst>
                                            <p:cond delay="600"/>
                                          </p:stCondLst>
                                        </p:cTn>
                                        <p:tgtEl>
                                          <p:spTgt spid="4"/>
                                        </p:tgtEl>
                                        <p:attrNameLst>
                                          <p:attrName>r</p:attrName>
                                        </p:attrNameLst>
                                      </p:cBhvr>
                                    </p:animRot>
                                    <p:animRot by="120000">
                                      <p:cBhvr>
                                        <p:cTn id="3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826127" y="534508"/>
            <a:ext cx="10785279" cy="5941384"/>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1012690" y="1980189"/>
            <a:ext cx="1016662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Mùa gặt cỏ bàng tuy vất vả nhưng ấm tình người. Bà con chòm xóm háo hức cùng nhau ra đồng, cùng nhau san sẻ công việc trong sự chân tình, cởi mở.</a:t>
            </a:r>
            <a:endParaRPr kumimoji="0" lang="vi-VN" sz="5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9">
            <a:extLst>
              <a:ext uri="{FF2B5EF4-FFF2-40B4-BE49-F238E27FC236}">
                <a16:creationId xmlns:a16="http://schemas.microsoft.com/office/drawing/2014/main" id="{A3184F38-CB74-4A39-5C7B-28B62C35BD83}"/>
              </a:ext>
            </a:extLst>
          </p:cNvPr>
          <p:cNvSpPr txBox="1"/>
          <p:nvPr/>
        </p:nvSpPr>
        <p:spPr>
          <a:xfrm>
            <a:off x="1264515" y="824618"/>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Luyện</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đọc</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nối</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tiếp</a:t>
            </a:r>
            <a:r>
              <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6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đoạn</a:t>
            </a:r>
            <a:endParaRPr kumimoji="0" lang="en-US" sz="6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endParaRPr>
          </a:p>
        </p:txBody>
      </p:sp>
      <p:sp>
        <p:nvSpPr>
          <p:cNvPr id="5" name="TextBox 4">
            <a:extLst>
              <a:ext uri="{FF2B5EF4-FFF2-40B4-BE49-F238E27FC236}">
                <a16:creationId xmlns:a16="http://schemas.microsoft.com/office/drawing/2014/main" id="{9F15F367-8F02-35CC-CF8A-6E7BD06AAD6F}"/>
              </a:ext>
            </a:extLst>
          </p:cNvPr>
          <p:cNvSpPr txBox="1"/>
          <p:nvPr/>
        </p:nvSpPr>
        <p:spPr>
          <a:xfrm>
            <a:off x="8126492" y="694209"/>
            <a:ext cx="19439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rPr>
              <a:t>Từ khó đọc:</a:t>
            </a:r>
            <a:endParaRPr kumimoji="0" lang="en-US" sz="2800" b="1" i="0" u="sng" strike="noStrike" kern="1200" cap="none" spc="0" normalizeH="0" baseline="0" noProof="0" dirty="0">
              <a:ln>
                <a:noFill/>
              </a:ln>
              <a:solidFill>
                <a:srgbClr val="EC5A3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Heart 13">
            <a:extLst>
              <a:ext uri="{FF2B5EF4-FFF2-40B4-BE49-F238E27FC236}">
                <a16:creationId xmlns:a16="http://schemas.microsoft.com/office/drawing/2014/main" id="{ABE618D1-C52D-2081-A508-3ABF12821CB8}"/>
              </a:ext>
            </a:extLst>
          </p:cNvPr>
          <p:cNvSpPr/>
          <p:nvPr/>
        </p:nvSpPr>
        <p:spPr>
          <a:xfrm>
            <a:off x="236803" y="453479"/>
            <a:ext cx="1617036" cy="1059871"/>
          </a:xfrm>
          <a:custGeom>
            <a:avLst/>
            <a:gdLst>
              <a:gd name="connsiteX0" fmla="*/ 808518 w 1617036"/>
              <a:gd name="connsiteY0" fmla="*/ 264968 h 1059871"/>
              <a:gd name="connsiteX1" fmla="*/ 808518 w 1617036"/>
              <a:gd name="connsiteY1" fmla="*/ 1059871 h 1059871"/>
              <a:gd name="connsiteX2" fmla="*/ 808518 w 1617036"/>
              <a:gd name="connsiteY2" fmla="*/ 264968 h 1059871"/>
            </a:gdLst>
            <a:ahLst/>
            <a:cxnLst>
              <a:cxn ang="0">
                <a:pos x="connsiteX0" y="connsiteY0"/>
              </a:cxn>
              <a:cxn ang="0">
                <a:pos x="connsiteX1" y="connsiteY1"/>
              </a:cxn>
              <a:cxn ang="0">
                <a:pos x="connsiteX2" y="connsiteY2"/>
              </a:cxn>
            </a:cxnLst>
            <a:rect l="l" t="t" r="r" b="b"/>
            <a:pathLst>
              <a:path w="1617036" h="1059871" fill="none" extrusionOk="0">
                <a:moveTo>
                  <a:pt x="808518" y="264968"/>
                </a:moveTo>
                <a:cubicBezTo>
                  <a:pt x="1256247" y="-426557"/>
                  <a:pt x="2430882" y="337234"/>
                  <a:pt x="808518" y="1059871"/>
                </a:cubicBezTo>
                <a:cubicBezTo>
                  <a:pt x="-854173" y="304270"/>
                  <a:pt x="522466" y="-397998"/>
                  <a:pt x="808518" y="264968"/>
                </a:cubicBezTo>
                <a:close/>
              </a:path>
              <a:path w="1617036" h="1059871" stroke="0" extrusionOk="0">
                <a:moveTo>
                  <a:pt x="808518" y="264968"/>
                </a:moveTo>
                <a:cubicBezTo>
                  <a:pt x="1152459" y="-406383"/>
                  <a:pt x="2731489" y="484273"/>
                  <a:pt x="808518" y="1059871"/>
                </a:cubicBezTo>
                <a:cubicBezTo>
                  <a:pt x="-894828" y="245072"/>
                  <a:pt x="518095" y="-516190"/>
                  <a:pt x="808518" y="264968"/>
                </a:cubicBezTo>
                <a:close/>
              </a:path>
            </a:pathLst>
          </a:custGeom>
          <a:solidFill>
            <a:srgbClr val="F18382"/>
          </a:solidFill>
          <a:ln w="38100">
            <a:solidFill>
              <a:schemeClr val="bg2">
                <a:lumMod val="25000"/>
              </a:schemeClr>
            </a:solidFill>
            <a:extLst>
              <a:ext uri="{C807C97D-BFC1-408E-A445-0C87EB9F89A2}">
                <ask:lineSketchStyleProps xmlns:ask="http://schemas.microsoft.com/office/drawing/2018/sketchyshapes" sd="4266498984">
                  <a:prstGeom prst="hear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ptos" panose="02110004020202020204"/>
                <a:ea typeface="+mn-ea"/>
                <a:cs typeface="+mn-cs"/>
              </a:rPr>
              <a:t>Đoạn</a:t>
            </a: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panose="02110004020202020204"/>
                <a:ea typeface="+mn-ea"/>
                <a:cs typeface="+mn-cs"/>
              </a:rPr>
              <a:t>4</a:t>
            </a:r>
            <a:endPar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controls>
      <mc:AlternateContent xmlns:mc="http://schemas.openxmlformats.org/markup-compatibility/2006">
        <mc:Choice xmlns:v="urn:schemas-microsoft-com:vml" Requires="v">
          <p:control name="TextBox1" r:id="rId1" imgW="3857760" imgH="438120"/>
        </mc:Choice>
        <mc:Fallback>
          <p:control name="TextBox1" r:id="rId1" imgW="3857760" imgH="438120">
            <p:pic>
              <p:nvPicPr>
                <p:cNvPr id="6" name="TextBox1">
                  <a:extLst>
                    <a:ext uri="{FF2B5EF4-FFF2-40B4-BE49-F238E27FC236}">
                      <a16:creationId xmlns:a16="http://schemas.microsoft.com/office/drawing/2014/main" id="{533E6630-03BB-1F34-6D87-74DEDFEDA9D0}"/>
                    </a:ext>
                  </a:extLst>
                </p:cNvPr>
                <p:cNvPicPr>
                  <a:picLocks/>
                </p:cNvPicPr>
                <p:nvPr/>
              </p:nvPicPr>
              <p:blipFill>
                <a:blip r:embed="rId3"/>
                <a:stretch>
                  <a:fillRect/>
                </a:stretch>
              </p:blipFill>
              <p:spPr>
                <a:xfrm>
                  <a:off x="7171264" y="1207961"/>
                  <a:ext cx="3854450" cy="438150"/>
                </a:xfrm>
                <a:prstGeom prst="rect">
                  <a:avLst/>
                </a:prstGeom>
              </p:spPr>
            </p:pic>
          </p:control>
        </mc:Fallback>
      </mc:AlternateContent>
    </p:controls>
    <p:extLst>
      <p:ext uri="{BB962C8B-B14F-4D97-AF65-F5344CB8AC3E}">
        <p14:creationId xmlns:p14="http://schemas.microsoft.com/office/powerpoint/2010/main" val="1208155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37CB50-8915-D513-E20D-5EC2AEBCF8B9}"/>
              </a:ext>
            </a:extLst>
          </p:cNvPr>
          <p:cNvSpPr/>
          <p:nvPr/>
        </p:nvSpPr>
        <p:spPr>
          <a:xfrm>
            <a:off x="673990" y="867446"/>
            <a:ext cx="10785279" cy="5941384"/>
          </a:xfrm>
          <a:prstGeom prst="roundRect">
            <a:avLst/>
          </a:prstGeom>
          <a:solidFill>
            <a:schemeClr val="bg1">
              <a:alpha val="74000"/>
            </a:schemeClr>
          </a:solidFill>
          <a:ln w="38100">
            <a:solidFill>
              <a:schemeClr val="tx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9">
            <a:extLst>
              <a:ext uri="{FF2B5EF4-FFF2-40B4-BE49-F238E27FC236}">
                <a16:creationId xmlns:a16="http://schemas.microsoft.com/office/drawing/2014/main" id="{DFA0A93D-0589-E37A-4D8D-D5453D301967}"/>
              </a:ext>
            </a:extLst>
          </p:cNvPr>
          <p:cNvSpPr txBox="1"/>
          <p:nvPr/>
        </p:nvSpPr>
        <p:spPr>
          <a:xfrm>
            <a:off x="3042732" y="1503894"/>
            <a:ext cx="6047793"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6000" b="1" kern="0" dirty="0" err="1">
                <a:ln/>
                <a:solidFill>
                  <a:srgbClr val="00B0F0"/>
                </a:solidFill>
                <a:effectLst/>
                <a:latin typeface="#9Slide05 SVNClementine" panose="020F0502020204030203" pitchFamily="34" charset="0"/>
                <a:sym typeface="Arial"/>
              </a:rPr>
              <a:t>Giải</a:t>
            </a:r>
            <a:r>
              <a:rPr lang="en-US" sz="6000" b="1" kern="0" dirty="0">
                <a:ln/>
                <a:solidFill>
                  <a:srgbClr val="00B0F0"/>
                </a:solidFill>
                <a:effectLst/>
                <a:latin typeface="#9Slide05 SVNClementine" panose="020F0502020204030203" pitchFamily="34" charset="0"/>
                <a:sym typeface="Arial"/>
              </a:rPr>
              <a:t> </a:t>
            </a:r>
            <a:r>
              <a:rPr lang="en-US" sz="6000" b="1" kern="0" dirty="0" err="1">
                <a:ln/>
                <a:solidFill>
                  <a:srgbClr val="00B0F0"/>
                </a:solidFill>
                <a:effectLst/>
                <a:latin typeface="#9Slide05 SVNClementine" panose="020F0502020204030203" pitchFamily="34" charset="0"/>
                <a:sym typeface="Arial"/>
              </a:rPr>
              <a:t>nghĩa</a:t>
            </a:r>
            <a:r>
              <a:rPr lang="en-US" sz="6000" b="1" kern="0" dirty="0">
                <a:ln/>
                <a:solidFill>
                  <a:srgbClr val="00B0F0"/>
                </a:solidFill>
                <a:effectLst/>
                <a:latin typeface="#9Slide05 SVNClementine" panose="020F0502020204030203" pitchFamily="34" charset="0"/>
                <a:sym typeface="Arial"/>
              </a:rPr>
              <a:t> </a:t>
            </a:r>
            <a:r>
              <a:rPr lang="en-US" sz="6000" b="1" kern="0" dirty="0" err="1">
                <a:ln/>
                <a:solidFill>
                  <a:srgbClr val="00B0F0"/>
                </a:solidFill>
                <a:effectLst/>
                <a:latin typeface="#9Slide05 SVNClementine" panose="020F0502020204030203" pitchFamily="34" charset="0"/>
                <a:sym typeface="Arial"/>
              </a:rPr>
              <a:t>từ</a:t>
            </a:r>
            <a:r>
              <a:rPr lang="en-US" sz="6000" b="1" kern="0" dirty="0">
                <a:ln/>
                <a:solidFill>
                  <a:srgbClr val="00B0F0"/>
                </a:solidFill>
                <a:effectLst/>
                <a:latin typeface="#9Slide05 SVNClementine" panose="020F0502020204030203" pitchFamily="34" charset="0"/>
                <a:sym typeface="Arial"/>
              </a:rPr>
              <a:t> </a:t>
            </a:r>
            <a:r>
              <a:rPr lang="en-US" sz="6000" b="1" kern="0" dirty="0" err="1">
                <a:ln/>
                <a:solidFill>
                  <a:srgbClr val="00B0F0"/>
                </a:solidFill>
                <a:effectLst/>
                <a:latin typeface="#9Slide05 SVNClementine" panose="020F0502020204030203" pitchFamily="34" charset="0"/>
                <a:sym typeface="Arial"/>
              </a:rPr>
              <a:t>khó</a:t>
            </a:r>
            <a:endParaRPr kumimoji="0" lang="en-US" sz="6000" b="1" i="0" u="none" strike="noStrike" kern="0" normalizeH="0" baseline="0" noProof="0" dirty="0">
              <a:ln/>
              <a:solidFill>
                <a:srgbClr val="00B0F0"/>
              </a:solidFill>
              <a:effectLst/>
              <a:uLnTx/>
              <a:uFillTx/>
              <a:latin typeface="#9Slide05 SVNClementine" panose="020F0502020204030203" pitchFamily="34" charset="0"/>
              <a:sym typeface="Arial"/>
            </a:endParaRPr>
          </a:p>
        </p:txBody>
      </p:sp>
      <p:sp>
        <p:nvSpPr>
          <p:cNvPr id="8" name="TextBox 7">
            <a:extLst>
              <a:ext uri="{FF2B5EF4-FFF2-40B4-BE49-F238E27FC236}">
                <a16:creationId xmlns:a16="http://schemas.microsoft.com/office/drawing/2014/main" id="{CFF64936-96F6-5668-C85C-9401608A1803}"/>
              </a:ext>
            </a:extLst>
          </p:cNvPr>
          <p:cNvSpPr txBox="1"/>
          <p:nvPr/>
        </p:nvSpPr>
        <p:spPr>
          <a:xfrm>
            <a:off x="3641835" y="3156005"/>
            <a:ext cx="4343104" cy="707886"/>
          </a:xfrm>
          <a:custGeom>
            <a:avLst/>
            <a:gdLst>
              <a:gd name="connsiteX0" fmla="*/ 0 w 4343104"/>
              <a:gd name="connsiteY0" fmla="*/ 0 h 707886"/>
              <a:gd name="connsiteX1" fmla="*/ 663874 w 4343104"/>
              <a:gd name="connsiteY1" fmla="*/ 0 h 707886"/>
              <a:gd name="connsiteX2" fmla="*/ 1371180 w 4343104"/>
              <a:gd name="connsiteY2" fmla="*/ 0 h 707886"/>
              <a:gd name="connsiteX3" fmla="*/ 1991623 w 4343104"/>
              <a:gd name="connsiteY3" fmla="*/ 0 h 707886"/>
              <a:gd name="connsiteX4" fmla="*/ 2525205 w 4343104"/>
              <a:gd name="connsiteY4" fmla="*/ 0 h 707886"/>
              <a:gd name="connsiteX5" fmla="*/ 3058786 w 4343104"/>
              <a:gd name="connsiteY5" fmla="*/ 0 h 707886"/>
              <a:gd name="connsiteX6" fmla="*/ 3679230 w 4343104"/>
              <a:gd name="connsiteY6" fmla="*/ 0 h 707886"/>
              <a:gd name="connsiteX7" fmla="*/ 4343104 w 4343104"/>
              <a:gd name="connsiteY7" fmla="*/ 0 h 707886"/>
              <a:gd name="connsiteX8" fmla="*/ 4343104 w 4343104"/>
              <a:gd name="connsiteY8" fmla="*/ 346864 h 707886"/>
              <a:gd name="connsiteX9" fmla="*/ 4343104 w 4343104"/>
              <a:gd name="connsiteY9" fmla="*/ 707886 h 707886"/>
              <a:gd name="connsiteX10" fmla="*/ 3852954 w 4343104"/>
              <a:gd name="connsiteY10" fmla="*/ 707886 h 707886"/>
              <a:gd name="connsiteX11" fmla="*/ 3145648 w 4343104"/>
              <a:gd name="connsiteY11" fmla="*/ 707886 h 707886"/>
              <a:gd name="connsiteX12" fmla="*/ 2568636 w 4343104"/>
              <a:gd name="connsiteY12" fmla="*/ 707886 h 707886"/>
              <a:gd name="connsiteX13" fmla="*/ 2078485 w 4343104"/>
              <a:gd name="connsiteY13" fmla="*/ 707886 h 707886"/>
              <a:gd name="connsiteX14" fmla="*/ 1371180 w 4343104"/>
              <a:gd name="connsiteY14" fmla="*/ 707886 h 707886"/>
              <a:gd name="connsiteX15" fmla="*/ 794168 w 4343104"/>
              <a:gd name="connsiteY15" fmla="*/ 707886 h 707886"/>
              <a:gd name="connsiteX16" fmla="*/ 0 w 4343104"/>
              <a:gd name="connsiteY16" fmla="*/ 707886 h 707886"/>
              <a:gd name="connsiteX17" fmla="*/ 0 w 4343104"/>
              <a:gd name="connsiteY17" fmla="*/ 375180 h 707886"/>
              <a:gd name="connsiteX18" fmla="*/ 0 w 4343104"/>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43104" h="707886" extrusionOk="0">
                <a:moveTo>
                  <a:pt x="0" y="0"/>
                </a:moveTo>
                <a:cubicBezTo>
                  <a:pt x="247341" y="9920"/>
                  <a:pt x="454393" y="-22530"/>
                  <a:pt x="663874" y="0"/>
                </a:cubicBezTo>
                <a:cubicBezTo>
                  <a:pt x="873355" y="22530"/>
                  <a:pt x="1175256" y="25780"/>
                  <a:pt x="1371180" y="0"/>
                </a:cubicBezTo>
                <a:cubicBezTo>
                  <a:pt x="1567104" y="-25780"/>
                  <a:pt x="1826414" y="-23260"/>
                  <a:pt x="1991623" y="0"/>
                </a:cubicBezTo>
                <a:cubicBezTo>
                  <a:pt x="2156832" y="23260"/>
                  <a:pt x="2288418" y="10552"/>
                  <a:pt x="2525205" y="0"/>
                </a:cubicBezTo>
                <a:cubicBezTo>
                  <a:pt x="2761992" y="-10552"/>
                  <a:pt x="2938333" y="-3320"/>
                  <a:pt x="3058786" y="0"/>
                </a:cubicBezTo>
                <a:cubicBezTo>
                  <a:pt x="3179239" y="3320"/>
                  <a:pt x="3385279" y="1816"/>
                  <a:pt x="3679230" y="0"/>
                </a:cubicBezTo>
                <a:cubicBezTo>
                  <a:pt x="3973181" y="-1816"/>
                  <a:pt x="4204839" y="-11741"/>
                  <a:pt x="4343104" y="0"/>
                </a:cubicBezTo>
                <a:cubicBezTo>
                  <a:pt x="4349377" y="166975"/>
                  <a:pt x="4343273" y="199085"/>
                  <a:pt x="4343104" y="346864"/>
                </a:cubicBezTo>
                <a:cubicBezTo>
                  <a:pt x="4342935" y="494643"/>
                  <a:pt x="4345987" y="536475"/>
                  <a:pt x="4343104" y="707886"/>
                </a:cubicBezTo>
                <a:cubicBezTo>
                  <a:pt x="4202161" y="685768"/>
                  <a:pt x="4063925" y="718690"/>
                  <a:pt x="3852954" y="707886"/>
                </a:cubicBezTo>
                <a:cubicBezTo>
                  <a:pt x="3641983" y="697083"/>
                  <a:pt x="3446139" y="699660"/>
                  <a:pt x="3145648" y="707886"/>
                </a:cubicBezTo>
                <a:cubicBezTo>
                  <a:pt x="2845157" y="716112"/>
                  <a:pt x="2825276" y="685798"/>
                  <a:pt x="2568636" y="707886"/>
                </a:cubicBezTo>
                <a:cubicBezTo>
                  <a:pt x="2311996" y="729974"/>
                  <a:pt x="2322053" y="722728"/>
                  <a:pt x="2078485" y="707886"/>
                </a:cubicBezTo>
                <a:cubicBezTo>
                  <a:pt x="1834917" y="693044"/>
                  <a:pt x="1588800" y="730261"/>
                  <a:pt x="1371180" y="707886"/>
                </a:cubicBezTo>
                <a:cubicBezTo>
                  <a:pt x="1153560" y="685511"/>
                  <a:pt x="1036674" y="712029"/>
                  <a:pt x="794168" y="707886"/>
                </a:cubicBezTo>
                <a:cubicBezTo>
                  <a:pt x="551662" y="703743"/>
                  <a:pt x="208050" y="731599"/>
                  <a:pt x="0" y="707886"/>
                </a:cubicBezTo>
                <a:cubicBezTo>
                  <a:pt x="-12024" y="579796"/>
                  <a:pt x="-15364" y="528591"/>
                  <a:pt x="0" y="375180"/>
                </a:cubicBezTo>
                <a:cubicBezTo>
                  <a:pt x="15364" y="221769"/>
                  <a:pt x="3984" y="103252"/>
                  <a:pt x="0" y="0"/>
                </a:cubicBezTo>
                <a:close/>
              </a:path>
            </a:pathLst>
          </a:custGeom>
          <a:noFill/>
          <a:ln w="28575">
            <a:solidFill>
              <a:srgbClr val="0070C0"/>
            </a:solidFill>
            <a:prstDash val="dashDot"/>
            <a:extLst>
              <a:ext uri="{C807C97D-BFC1-408E-A445-0C87EB9F89A2}">
                <ask:lineSketchStyleProps xmlns:ask="http://schemas.microsoft.com/office/drawing/2018/sketchyshapes" sd="1124184483">
                  <a:prstGeom prst="rect">
                    <a:avLst/>
                  </a:prstGeom>
                  <ask:type>
                    <ask:lineSketchFreehand/>
                  </ask:type>
                </ask:lineSketchStyleProps>
              </a:ext>
            </a:extLst>
          </a:ln>
        </p:spPr>
        <p:txBody>
          <a:bodyPr wrap="square">
            <a:spAutoFit/>
          </a:bodyPr>
          <a:lstStyle/>
          <a:p>
            <a:pPr lvl="0" defTabSz="685800">
              <a:defRPr/>
            </a:pPr>
            <a:r>
              <a:rPr lang="vi-VN" sz="4000" b="1" kern="0">
                <a:ln w="0"/>
                <a:solidFill>
                  <a:srgbClr val="FF0000"/>
                </a:solidFill>
                <a:effectLst>
                  <a:outerShdw blurRad="38100" dist="38100" dir="2700000" algn="tl">
                    <a:srgbClr val="000000">
                      <a:alpha val="43137"/>
                    </a:srgbClr>
                  </a:outerShdw>
                </a:effectLst>
                <a:sym typeface="Arial"/>
              </a:rPr>
              <a:t>Tân Hoà Thành</a:t>
            </a:r>
            <a:endParaRPr kumimoji="0" lang="en-US" sz="4000" b="1" i="0" u="none" strike="noStrike" kern="0" normalizeH="0" baseline="0" noProof="0" dirty="0">
              <a:ln w="0"/>
              <a:solidFill>
                <a:srgbClr val="FF0000"/>
              </a:solidFill>
              <a:effectLst>
                <a:outerShdw blurRad="38100" dist="38100" dir="2700000" algn="tl">
                  <a:srgbClr val="000000">
                    <a:alpha val="43137"/>
                  </a:srgbClr>
                </a:outerShdw>
              </a:effectLst>
              <a:uLnTx/>
              <a:uFillTx/>
              <a:sym typeface="Arial"/>
            </a:endParaRPr>
          </a:p>
        </p:txBody>
      </p:sp>
      <p:sp>
        <p:nvSpPr>
          <p:cNvPr id="11" name="TextBox 10">
            <a:extLst>
              <a:ext uri="{FF2B5EF4-FFF2-40B4-BE49-F238E27FC236}">
                <a16:creationId xmlns:a16="http://schemas.microsoft.com/office/drawing/2014/main" id="{F7FD7AFD-88BC-EFCD-F5A4-ECC2AB1B30E3}"/>
              </a:ext>
            </a:extLst>
          </p:cNvPr>
          <p:cNvSpPr txBox="1"/>
          <p:nvPr/>
        </p:nvSpPr>
        <p:spPr>
          <a:xfrm>
            <a:off x="2574741" y="4500339"/>
            <a:ext cx="7310238" cy="1446550"/>
          </a:xfrm>
          <a:prstGeom prst="rect">
            <a:avLst/>
          </a:prstGeom>
          <a:noFill/>
        </p:spPr>
        <p:txBody>
          <a:bodyPr wrap="square">
            <a:spAutoFit/>
          </a:bodyPr>
          <a:lstStyle/>
          <a:p>
            <a:pPr algn="ctr"/>
            <a:r>
              <a:rPr lang="vi-VN" sz="4400">
                <a:solidFill>
                  <a:srgbClr val="000000"/>
                </a:solidFill>
                <a:latin typeface="Calibri" panose="020F0502020204030204" pitchFamily="34" charset="0"/>
                <a:ea typeface="Calibri" panose="020F0502020204030204" pitchFamily="34" charset="0"/>
                <a:cs typeface="Calibri" panose="020F0502020204030204" pitchFamily="34" charset="0"/>
              </a:rPr>
              <a:t>tên một xã thuộc huyện Tân Phước, tỉnh Tiền Giang.</a:t>
            </a:r>
            <a:endParaRPr lang="vi-VN" sz="4400" i="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6410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37CB50-8915-D513-E20D-5EC2AEBCF8B9}"/>
              </a:ext>
            </a:extLst>
          </p:cNvPr>
          <p:cNvSpPr/>
          <p:nvPr/>
        </p:nvSpPr>
        <p:spPr>
          <a:xfrm>
            <a:off x="673990" y="867446"/>
            <a:ext cx="10785279" cy="5941384"/>
          </a:xfrm>
          <a:prstGeom prst="roundRect">
            <a:avLst/>
          </a:prstGeom>
          <a:solidFill>
            <a:schemeClr val="bg1">
              <a:alpha val="74000"/>
            </a:schemeClr>
          </a:solidFill>
          <a:ln w="38100">
            <a:solidFill>
              <a:schemeClr val="tx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9">
            <a:extLst>
              <a:ext uri="{FF2B5EF4-FFF2-40B4-BE49-F238E27FC236}">
                <a16:creationId xmlns:a16="http://schemas.microsoft.com/office/drawing/2014/main" id="{DFA0A93D-0589-E37A-4D8D-D5453D301967}"/>
              </a:ext>
            </a:extLst>
          </p:cNvPr>
          <p:cNvSpPr txBox="1"/>
          <p:nvPr/>
        </p:nvSpPr>
        <p:spPr>
          <a:xfrm>
            <a:off x="2900842" y="948115"/>
            <a:ext cx="6047793"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0" cap="none" spc="0" normalizeH="0" baseline="0" noProof="0" dirty="0" err="1">
                <a:ln/>
                <a:solidFill>
                  <a:srgbClr val="00B0F0"/>
                </a:solidFill>
                <a:effectLst/>
                <a:uLnTx/>
                <a:uFillTx/>
                <a:latin typeface="#9Slide05 SVNClementine" panose="020F0502020204030203" pitchFamily="34" charset="0"/>
                <a:ea typeface="+mn-ea"/>
                <a:cs typeface="+mn-cs"/>
                <a:sym typeface="Arial"/>
              </a:rPr>
              <a:t>Giải</a:t>
            </a:r>
            <a:r>
              <a:rPr kumimoji="0" lang="en-US" sz="6000" b="1" i="0" u="none" strike="noStrike" kern="0" cap="none" spc="0" normalizeH="0" baseline="0" noProof="0" dirty="0">
                <a:ln/>
                <a:solidFill>
                  <a:srgbClr val="00B0F0"/>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00B0F0"/>
                </a:solidFill>
                <a:effectLst/>
                <a:uLnTx/>
                <a:uFillTx/>
                <a:latin typeface="#9Slide05 SVNClementine" panose="020F0502020204030203" pitchFamily="34" charset="0"/>
                <a:ea typeface="+mn-ea"/>
                <a:cs typeface="+mn-cs"/>
                <a:sym typeface="Arial"/>
              </a:rPr>
              <a:t>nghĩa</a:t>
            </a:r>
            <a:r>
              <a:rPr kumimoji="0" lang="en-US" sz="6000" b="1" i="0" u="none" strike="noStrike" kern="0" cap="none" spc="0" normalizeH="0" baseline="0" noProof="0" dirty="0">
                <a:ln/>
                <a:solidFill>
                  <a:srgbClr val="00B0F0"/>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00B0F0"/>
                </a:solidFill>
                <a:effectLst/>
                <a:uLnTx/>
                <a:uFillTx/>
                <a:latin typeface="#9Slide05 SVNClementine" panose="020F0502020204030203" pitchFamily="34" charset="0"/>
                <a:ea typeface="+mn-ea"/>
                <a:cs typeface="+mn-cs"/>
                <a:sym typeface="Arial"/>
              </a:rPr>
              <a:t>từ</a:t>
            </a:r>
            <a:r>
              <a:rPr kumimoji="0" lang="en-US" sz="6000" b="1" i="0" u="none" strike="noStrike" kern="0" cap="none" spc="0" normalizeH="0" baseline="0" noProof="0" dirty="0">
                <a:ln/>
                <a:solidFill>
                  <a:srgbClr val="00B0F0"/>
                </a:solidFill>
                <a:effectLst/>
                <a:uLnTx/>
                <a:uFillTx/>
                <a:latin typeface="#9Slide05 SVNClementine" panose="020F0502020204030203" pitchFamily="34" charset="0"/>
                <a:ea typeface="+mn-ea"/>
                <a:cs typeface="+mn-cs"/>
                <a:sym typeface="Arial"/>
              </a:rPr>
              <a:t> </a:t>
            </a:r>
            <a:r>
              <a:rPr kumimoji="0" lang="en-US" sz="6000" b="1" i="0" u="none" strike="noStrike" kern="0" cap="none" spc="0" normalizeH="0" baseline="0" noProof="0" dirty="0" err="1">
                <a:ln/>
                <a:solidFill>
                  <a:srgbClr val="00B0F0"/>
                </a:solidFill>
                <a:effectLst/>
                <a:uLnTx/>
                <a:uFillTx/>
                <a:latin typeface="#9Slide05 SVNClementine" panose="020F0502020204030203" pitchFamily="34" charset="0"/>
                <a:ea typeface="+mn-ea"/>
                <a:cs typeface="+mn-cs"/>
                <a:sym typeface="Arial"/>
              </a:rPr>
              <a:t>khó</a:t>
            </a:r>
            <a:endParaRPr kumimoji="0" lang="en-US" sz="6000" b="1" i="0" u="none" strike="noStrike" kern="0" cap="none" spc="0" normalizeH="0" baseline="0" noProof="0" dirty="0">
              <a:ln/>
              <a:solidFill>
                <a:srgbClr val="00B0F0"/>
              </a:solidFill>
              <a:effectLst/>
              <a:uLnTx/>
              <a:uFillTx/>
              <a:latin typeface="#9Slide05 SVNClementine" panose="020F0502020204030203" pitchFamily="34" charset="0"/>
              <a:ea typeface="+mn-ea"/>
              <a:cs typeface="+mn-cs"/>
              <a:sym typeface="Arial"/>
            </a:endParaRPr>
          </a:p>
        </p:txBody>
      </p:sp>
      <p:sp>
        <p:nvSpPr>
          <p:cNvPr id="8" name="TextBox 7">
            <a:extLst>
              <a:ext uri="{FF2B5EF4-FFF2-40B4-BE49-F238E27FC236}">
                <a16:creationId xmlns:a16="http://schemas.microsoft.com/office/drawing/2014/main" id="{CFF64936-96F6-5668-C85C-9401608A1803}"/>
              </a:ext>
            </a:extLst>
          </p:cNvPr>
          <p:cNvSpPr txBox="1"/>
          <p:nvPr/>
        </p:nvSpPr>
        <p:spPr>
          <a:xfrm>
            <a:off x="3468402" y="2205588"/>
            <a:ext cx="4343104" cy="707886"/>
          </a:xfrm>
          <a:custGeom>
            <a:avLst/>
            <a:gdLst>
              <a:gd name="connsiteX0" fmla="*/ 0 w 4343104"/>
              <a:gd name="connsiteY0" fmla="*/ 0 h 707886"/>
              <a:gd name="connsiteX1" fmla="*/ 663874 w 4343104"/>
              <a:gd name="connsiteY1" fmla="*/ 0 h 707886"/>
              <a:gd name="connsiteX2" fmla="*/ 1371180 w 4343104"/>
              <a:gd name="connsiteY2" fmla="*/ 0 h 707886"/>
              <a:gd name="connsiteX3" fmla="*/ 1991623 w 4343104"/>
              <a:gd name="connsiteY3" fmla="*/ 0 h 707886"/>
              <a:gd name="connsiteX4" fmla="*/ 2525205 w 4343104"/>
              <a:gd name="connsiteY4" fmla="*/ 0 h 707886"/>
              <a:gd name="connsiteX5" fmla="*/ 3058786 w 4343104"/>
              <a:gd name="connsiteY5" fmla="*/ 0 h 707886"/>
              <a:gd name="connsiteX6" fmla="*/ 3679230 w 4343104"/>
              <a:gd name="connsiteY6" fmla="*/ 0 h 707886"/>
              <a:gd name="connsiteX7" fmla="*/ 4343104 w 4343104"/>
              <a:gd name="connsiteY7" fmla="*/ 0 h 707886"/>
              <a:gd name="connsiteX8" fmla="*/ 4343104 w 4343104"/>
              <a:gd name="connsiteY8" fmla="*/ 346864 h 707886"/>
              <a:gd name="connsiteX9" fmla="*/ 4343104 w 4343104"/>
              <a:gd name="connsiteY9" fmla="*/ 707886 h 707886"/>
              <a:gd name="connsiteX10" fmla="*/ 3852954 w 4343104"/>
              <a:gd name="connsiteY10" fmla="*/ 707886 h 707886"/>
              <a:gd name="connsiteX11" fmla="*/ 3145648 w 4343104"/>
              <a:gd name="connsiteY11" fmla="*/ 707886 h 707886"/>
              <a:gd name="connsiteX12" fmla="*/ 2568636 w 4343104"/>
              <a:gd name="connsiteY12" fmla="*/ 707886 h 707886"/>
              <a:gd name="connsiteX13" fmla="*/ 2078485 w 4343104"/>
              <a:gd name="connsiteY13" fmla="*/ 707886 h 707886"/>
              <a:gd name="connsiteX14" fmla="*/ 1371180 w 4343104"/>
              <a:gd name="connsiteY14" fmla="*/ 707886 h 707886"/>
              <a:gd name="connsiteX15" fmla="*/ 794168 w 4343104"/>
              <a:gd name="connsiteY15" fmla="*/ 707886 h 707886"/>
              <a:gd name="connsiteX16" fmla="*/ 0 w 4343104"/>
              <a:gd name="connsiteY16" fmla="*/ 707886 h 707886"/>
              <a:gd name="connsiteX17" fmla="*/ 0 w 4343104"/>
              <a:gd name="connsiteY17" fmla="*/ 375180 h 707886"/>
              <a:gd name="connsiteX18" fmla="*/ 0 w 4343104"/>
              <a:gd name="connsiteY18"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43104" h="707886" extrusionOk="0">
                <a:moveTo>
                  <a:pt x="0" y="0"/>
                </a:moveTo>
                <a:cubicBezTo>
                  <a:pt x="247341" y="9920"/>
                  <a:pt x="454393" y="-22530"/>
                  <a:pt x="663874" y="0"/>
                </a:cubicBezTo>
                <a:cubicBezTo>
                  <a:pt x="873355" y="22530"/>
                  <a:pt x="1175256" y="25780"/>
                  <a:pt x="1371180" y="0"/>
                </a:cubicBezTo>
                <a:cubicBezTo>
                  <a:pt x="1567104" y="-25780"/>
                  <a:pt x="1826414" y="-23260"/>
                  <a:pt x="1991623" y="0"/>
                </a:cubicBezTo>
                <a:cubicBezTo>
                  <a:pt x="2156832" y="23260"/>
                  <a:pt x="2288418" y="10552"/>
                  <a:pt x="2525205" y="0"/>
                </a:cubicBezTo>
                <a:cubicBezTo>
                  <a:pt x="2761992" y="-10552"/>
                  <a:pt x="2938333" y="-3320"/>
                  <a:pt x="3058786" y="0"/>
                </a:cubicBezTo>
                <a:cubicBezTo>
                  <a:pt x="3179239" y="3320"/>
                  <a:pt x="3385279" y="1816"/>
                  <a:pt x="3679230" y="0"/>
                </a:cubicBezTo>
                <a:cubicBezTo>
                  <a:pt x="3973181" y="-1816"/>
                  <a:pt x="4204839" y="-11741"/>
                  <a:pt x="4343104" y="0"/>
                </a:cubicBezTo>
                <a:cubicBezTo>
                  <a:pt x="4349377" y="166975"/>
                  <a:pt x="4343273" y="199085"/>
                  <a:pt x="4343104" y="346864"/>
                </a:cubicBezTo>
                <a:cubicBezTo>
                  <a:pt x="4342935" y="494643"/>
                  <a:pt x="4345987" y="536475"/>
                  <a:pt x="4343104" y="707886"/>
                </a:cubicBezTo>
                <a:cubicBezTo>
                  <a:pt x="4202161" y="685768"/>
                  <a:pt x="4063925" y="718690"/>
                  <a:pt x="3852954" y="707886"/>
                </a:cubicBezTo>
                <a:cubicBezTo>
                  <a:pt x="3641983" y="697083"/>
                  <a:pt x="3446139" y="699660"/>
                  <a:pt x="3145648" y="707886"/>
                </a:cubicBezTo>
                <a:cubicBezTo>
                  <a:pt x="2845157" y="716112"/>
                  <a:pt x="2825276" y="685798"/>
                  <a:pt x="2568636" y="707886"/>
                </a:cubicBezTo>
                <a:cubicBezTo>
                  <a:pt x="2311996" y="729974"/>
                  <a:pt x="2322053" y="722728"/>
                  <a:pt x="2078485" y="707886"/>
                </a:cubicBezTo>
                <a:cubicBezTo>
                  <a:pt x="1834917" y="693044"/>
                  <a:pt x="1588800" y="730261"/>
                  <a:pt x="1371180" y="707886"/>
                </a:cubicBezTo>
                <a:cubicBezTo>
                  <a:pt x="1153560" y="685511"/>
                  <a:pt x="1036674" y="712029"/>
                  <a:pt x="794168" y="707886"/>
                </a:cubicBezTo>
                <a:cubicBezTo>
                  <a:pt x="551662" y="703743"/>
                  <a:pt x="208050" y="731599"/>
                  <a:pt x="0" y="707886"/>
                </a:cubicBezTo>
                <a:cubicBezTo>
                  <a:pt x="-12024" y="579796"/>
                  <a:pt x="-15364" y="528591"/>
                  <a:pt x="0" y="375180"/>
                </a:cubicBezTo>
                <a:cubicBezTo>
                  <a:pt x="15364" y="221769"/>
                  <a:pt x="3984" y="103252"/>
                  <a:pt x="0" y="0"/>
                </a:cubicBezTo>
                <a:close/>
              </a:path>
            </a:pathLst>
          </a:custGeom>
          <a:noFill/>
          <a:ln w="28575">
            <a:solidFill>
              <a:srgbClr val="0070C0"/>
            </a:solidFill>
            <a:prstDash val="dashDot"/>
            <a:extLst>
              <a:ext uri="{C807C97D-BFC1-408E-A445-0C87EB9F89A2}">
                <ask:lineSketchStyleProps xmlns:ask="http://schemas.microsoft.com/office/drawing/2018/sketchyshapes" sd="1124184483">
                  <a:prstGeom prst="rect">
                    <a:avLst/>
                  </a:prstGeom>
                  <ask:type>
                    <ask:lineSketchFreehand/>
                  </ask:type>
                </ask:lineSketchStyleProps>
              </a:ext>
            </a:extLst>
          </a:ln>
        </p:spPr>
        <p:txBody>
          <a:bodyPr wrap="square">
            <a:spAutoFit/>
          </a:bodyPr>
          <a:lstStyle/>
          <a:p>
            <a:pPr lvl="0" algn="ctr" defTabSz="685800">
              <a:defRPr/>
            </a:pPr>
            <a:r>
              <a:rPr lang="vi-VN" sz="4000" b="1" kern="0">
                <a:ln w="0"/>
                <a:solidFill>
                  <a:srgbClr val="FF0000"/>
                </a:solidFill>
                <a:effectLst>
                  <a:outerShdw blurRad="38100" dist="38100" dir="2700000" algn="tl">
                    <a:srgbClr val="000000">
                      <a:alpha val="43137"/>
                    </a:srgbClr>
                  </a:outerShdw>
                </a:effectLst>
                <a:sym typeface="Arial"/>
              </a:rPr>
              <a:t>Cỏ bàng </a:t>
            </a:r>
            <a:endParaRPr kumimoji="0" lang="en-US" sz="4000" b="1" i="0" u="none" strike="noStrike" kern="0" cap="none" spc="0" normalizeH="0" baseline="0" noProof="0" dirty="0">
              <a:ln w="0"/>
              <a:solidFill>
                <a:srgbClr val="FF0000"/>
              </a:solidFill>
              <a:effectLst>
                <a:outerShdw blurRad="38100" dist="38100" dir="2700000" algn="tl">
                  <a:srgbClr val="000000">
                    <a:alpha val="43137"/>
                  </a:srgbClr>
                </a:outerShdw>
              </a:effectLst>
              <a:uLnTx/>
              <a:uFillTx/>
              <a:latin typeface="Aptos" panose="02110004020202020204"/>
              <a:ea typeface="+mn-ea"/>
              <a:cs typeface="+mn-cs"/>
              <a:sym typeface="Arial"/>
            </a:endParaRPr>
          </a:p>
        </p:txBody>
      </p:sp>
      <p:sp>
        <p:nvSpPr>
          <p:cNvPr id="11" name="TextBox 10">
            <a:extLst>
              <a:ext uri="{FF2B5EF4-FFF2-40B4-BE49-F238E27FC236}">
                <a16:creationId xmlns:a16="http://schemas.microsoft.com/office/drawing/2014/main" id="{F7FD7AFD-88BC-EFCD-F5A4-ECC2AB1B30E3}"/>
              </a:ext>
            </a:extLst>
          </p:cNvPr>
          <p:cNvSpPr txBox="1"/>
          <p:nvPr/>
        </p:nvSpPr>
        <p:spPr>
          <a:xfrm>
            <a:off x="1077163" y="3155285"/>
            <a:ext cx="10037673" cy="3477875"/>
          </a:xfrm>
          <a:prstGeom prst="rect">
            <a:avLst/>
          </a:prstGeom>
          <a:noFill/>
        </p:spPr>
        <p:txBody>
          <a:bodyPr wrap="square">
            <a:spAutoFit/>
          </a:bodyPr>
          <a:lstStyle/>
          <a:p>
            <a:pPr lvl="0" algn="just"/>
            <a:r>
              <a:rPr lang="vi-VN" sz="4400">
                <a:solidFill>
                  <a:srgbClr val="000000"/>
                </a:solidFill>
                <a:latin typeface="Calibri" panose="020F0502020204030204" pitchFamily="34" charset="0"/>
                <a:ea typeface="Calibri" panose="020F0502020204030204" pitchFamily="34" charset="0"/>
                <a:cs typeface="Calibri" panose="020F0502020204030204" pitchFamily="34" charset="0"/>
              </a:rPr>
              <a:t>(còn gọi là bàng hoặc cói bàng): một loại cỏ có thân dưới cứng, dạng ống,</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400">
                <a:solidFill>
                  <a:srgbClr val="000000"/>
                </a:solidFill>
                <a:latin typeface="Calibri" panose="020F0502020204030204" pitchFamily="34" charset="0"/>
                <a:ea typeface="Calibri" panose="020F0502020204030204" pitchFamily="34" charset="0"/>
                <a:cs typeface="Calibri" panose="020F0502020204030204" pitchFamily="34" charset="0"/>
              </a:rPr>
              <a:t>mọc nằm ngang trong bùn; thân trên thẳng đứng cao khoảng hơn một mét, có hoa màu</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400">
                <a:solidFill>
                  <a:srgbClr val="000000"/>
                </a:solidFill>
                <a:latin typeface="Calibri" panose="020F0502020204030204" pitchFamily="34" charset="0"/>
                <a:ea typeface="Calibri" panose="020F0502020204030204" pitchFamily="34" charset="0"/>
                <a:cs typeface="Calibri" panose="020F0502020204030204" pitchFamily="34" charset="0"/>
              </a:rPr>
              <a:t>nâu ở phần ngọn.</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2019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703360" y="936860"/>
            <a:ext cx="10785279" cy="5408695"/>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9">
            <a:extLst>
              <a:ext uri="{FF2B5EF4-FFF2-40B4-BE49-F238E27FC236}">
                <a16:creationId xmlns:a16="http://schemas.microsoft.com/office/drawing/2014/main" id="{B29340B7-0C0A-1532-82B9-2B2A2387CDAD}"/>
              </a:ext>
            </a:extLst>
          </p:cNvPr>
          <p:cNvSpPr txBox="1"/>
          <p:nvPr/>
        </p:nvSpPr>
        <p:spPr>
          <a:xfrm>
            <a:off x="894085" y="128301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Luyện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nối</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tiếp</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đoạn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theo</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nhóm</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4" name="Nhóm 8">
            <a:extLst>
              <a:ext uri="{FF2B5EF4-FFF2-40B4-BE49-F238E27FC236}">
                <a16:creationId xmlns:a16="http://schemas.microsoft.com/office/drawing/2014/main" id="{9EAE1723-8015-D88E-4256-F0EC2696DF73}"/>
              </a:ext>
            </a:extLst>
          </p:cNvPr>
          <p:cNvGrpSpPr/>
          <p:nvPr/>
        </p:nvGrpSpPr>
        <p:grpSpPr>
          <a:xfrm>
            <a:off x="992310" y="2144533"/>
            <a:ext cx="5716252" cy="2757525"/>
            <a:chOff x="6576218" y="1456125"/>
            <a:chExt cx="4803948" cy="1781176"/>
          </a:xfrm>
        </p:grpSpPr>
        <p:sp>
          <p:nvSpPr>
            <p:cNvPr id="5" name="Hộp Văn bản 9">
              <a:extLst>
                <a:ext uri="{FF2B5EF4-FFF2-40B4-BE49-F238E27FC236}">
                  <a16:creationId xmlns:a16="http://schemas.microsoft.com/office/drawing/2014/main" id="{C395BB99-9C27-7913-6DB2-654A0548C141}"/>
                </a:ext>
              </a:extLst>
            </p:cNvPr>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FB1BA1A0-E791-2212-1144-FCB6747D366E}"/>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10" name="Hình ảnh 12" descr="Ảnh có chứa văn bản, Phông chữ, ảnh chụp màn hình, thiết kế&#10;&#10;Mô tả được tạo tự động">
            <a:extLst>
              <a:ext uri="{FF2B5EF4-FFF2-40B4-BE49-F238E27FC236}">
                <a16:creationId xmlns:a16="http://schemas.microsoft.com/office/drawing/2014/main" id="{B7C9946C-336C-7F24-CB2C-313D1A29FFC3}"/>
              </a:ext>
            </a:extLst>
          </p:cNvPr>
          <p:cNvPicPr>
            <a:picLocks noChangeAspect="1"/>
          </p:cNvPicPr>
          <p:nvPr/>
        </p:nvPicPr>
        <p:blipFill>
          <a:blip r:embed="rId3"/>
          <a:stretch>
            <a:fillRect/>
          </a:stretch>
        </p:blipFill>
        <p:spPr>
          <a:xfrm>
            <a:off x="6515911" y="2239074"/>
            <a:ext cx="4707846" cy="3068749"/>
          </a:xfrm>
          <a:prstGeom prst="rect">
            <a:avLst/>
          </a:prstGeom>
        </p:spPr>
      </p:pic>
      <p:pic>
        <p:nvPicPr>
          <p:cNvPr id="3" name="Picture 2">
            <a:extLst>
              <a:ext uri="{FF2B5EF4-FFF2-40B4-BE49-F238E27FC236}">
                <a16:creationId xmlns:a16="http://schemas.microsoft.com/office/drawing/2014/main" id="{EAEBAF3A-E4D5-DB61-06F2-87E5B9101330}"/>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47323" y="3559772"/>
            <a:ext cx="3410777" cy="2785783"/>
          </a:xfrm>
          <a:prstGeom prst="rect">
            <a:avLst/>
          </a:prstGeom>
        </p:spPr>
      </p:pic>
    </p:spTree>
    <p:extLst>
      <p:ext uri="{BB962C8B-B14F-4D97-AF65-F5344CB8AC3E}">
        <p14:creationId xmlns:p14="http://schemas.microsoft.com/office/powerpoint/2010/main" val="3877801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5016B414-4558-A954-C356-13C2FEEB1982}"/>
              </a:ext>
            </a:extLst>
          </p:cNvPr>
          <p:cNvSpPr/>
          <p:nvPr/>
        </p:nvSpPr>
        <p:spPr>
          <a:xfrm>
            <a:off x="1108744" y="936860"/>
            <a:ext cx="9496667" cy="5408695"/>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9">
            <a:extLst>
              <a:ext uri="{FF2B5EF4-FFF2-40B4-BE49-F238E27FC236}">
                <a16:creationId xmlns:a16="http://schemas.microsoft.com/office/drawing/2014/main" id="{2B822860-D59A-4D96-3B92-310BFC22E9DA}"/>
              </a:ext>
            </a:extLst>
          </p:cNvPr>
          <p:cNvSpPr txBox="1"/>
          <p:nvPr/>
        </p:nvSpPr>
        <p:spPr>
          <a:xfrm>
            <a:off x="2122706" y="96767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F0"/>
                </a:solidFill>
                <a:uLnTx/>
                <a:uFillTx/>
                <a:latin typeface="#9Slide05 Phobia" panose="02000506000000020003" pitchFamily="2" charset="0"/>
                <a:sym typeface="Arial"/>
              </a:rPr>
              <a:t>Thi </a:t>
            </a:r>
            <a:r>
              <a:rPr kumimoji="0" lang="en-US" sz="6000" i="0" u="none" strike="noStrike" kern="0" normalizeH="0" baseline="0" noProof="0" dirty="0" err="1">
                <a:ln w="0"/>
                <a:solidFill>
                  <a:srgbClr val="00B0F0"/>
                </a:solidFill>
                <a:uLnTx/>
                <a:uFillTx/>
                <a:latin typeface="#9Slide05 Phobia" panose="02000506000000020003" pitchFamily="2" charset="0"/>
                <a:sym typeface="Arial"/>
              </a:rPr>
              <a:t>đua</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đọc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trước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lớp</a:t>
            </a:r>
            <a:endParaRPr kumimoji="0" lang="en-US" sz="6000" i="0" u="none" strike="noStrike" kern="0" normalizeH="0" baseline="0" noProof="0" dirty="0">
              <a:ln w="0"/>
              <a:solidFill>
                <a:srgbClr val="00B0F0"/>
              </a:solidFill>
              <a:uLnTx/>
              <a:uFillTx/>
              <a:latin typeface="#9Slide05 Phobia" panose="02000506000000020003" pitchFamily="2" charset="0"/>
              <a:sym typeface="Arial"/>
            </a:endParaRPr>
          </a:p>
        </p:txBody>
      </p:sp>
      <p:pic>
        <p:nvPicPr>
          <p:cNvPr id="19" name="Picture 18">
            <a:extLst>
              <a:ext uri="{FF2B5EF4-FFF2-40B4-BE49-F238E27FC236}">
                <a16:creationId xmlns:a16="http://schemas.microsoft.com/office/drawing/2014/main" id="{BA95F8B2-166C-6600-84A9-608883BF524E}"/>
              </a:ext>
            </a:extLst>
          </p:cNvPr>
          <p:cNvPicPr>
            <a:picLocks noChangeAspect="1"/>
          </p:cNvPicPr>
          <p:nvPr/>
        </p:nvPicPr>
        <p:blipFill>
          <a:blip r:embed="rId2"/>
          <a:stretch>
            <a:fillRect/>
          </a:stretch>
        </p:blipFill>
        <p:spPr>
          <a:xfrm>
            <a:off x="5396102" y="1983340"/>
            <a:ext cx="5209309" cy="3831364"/>
          </a:xfrm>
          <a:prstGeom prst="rect">
            <a:avLst/>
          </a:prstGeom>
          <a:ln>
            <a:noFill/>
          </a:ln>
          <a:effectLst>
            <a:softEdge rad="112500"/>
          </a:effectLst>
        </p:spPr>
      </p:pic>
      <p:pic>
        <p:nvPicPr>
          <p:cNvPr id="29" name="Picture 28">
            <a:extLst>
              <a:ext uri="{FF2B5EF4-FFF2-40B4-BE49-F238E27FC236}">
                <a16:creationId xmlns:a16="http://schemas.microsoft.com/office/drawing/2014/main" id="{DC537D98-90C7-0FFD-A5C5-B86A5F7E0E0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7023" y="1475509"/>
            <a:ext cx="5421822" cy="4445631"/>
          </a:xfrm>
          <a:prstGeom prst="rect">
            <a:avLst/>
          </a:prstGeom>
        </p:spPr>
      </p:pic>
    </p:spTree>
    <p:extLst>
      <p:ext uri="{BB962C8B-B14F-4D97-AF65-F5344CB8AC3E}">
        <p14:creationId xmlns:p14="http://schemas.microsoft.com/office/powerpoint/2010/main" val="4255681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5016B414-4558-A954-C356-13C2FEEB1982}"/>
              </a:ext>
            </a:extLst>
          </p:cNvPr>
          <p:cNvSpPr/>
          <p:nvPr/>
        </p:nvSpPr>
        <p:spPr>
          <a:xfrm>
            <a:off x="1108744" y="936860"/>
            <a:ext cx="9496667" cy="5408695"/>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BF92B9D-2E1B-48EA-5E35-DAA8B070DBB4}"/>
              </a:ext>
            </a:extLst>
          </p:cNvPr>
          <p:cNvGrpSpPr/>
          <p:nvPr/>
        </p:nvGrpSpPr>
        <p:grpSpPr>
          <a:xfrm>
            <a:off x="1284184" y="2090495"/>
            <a:ext cx="5920179" cy="4270153"/>
            <a:chOff x="175195" y="2052870"/>
            <a:chExt cx="5556358" cy="3985419"/>
          </a:xfrm>
        </p:grpSpPr>
        <p:sp>
          <p:nvSpPr>
            <p:cNvPr id="3" name="Oval 2">
              <a:extLst>
                <a:ext uri="{FF2B5EF4-FFF2-40B4-BE49-F238E27FC236}">
                  <a16:creationId xmlns:a16="http://schemas.microsoft.com/office/drawing/2014/main" id="{D59AD3B3-37D2-66E1-C59C-A512796CDCF4}"/>
                </a:ext>
              </a:extLst>
            </p:cNvPr>
            <p:cNvSpPr/>
            <p:nvPr/>
          </p:nvSpPr>
          <p:spPr>
            <a:xfrm>
              <a:off x="1273629" y="3156857"/>
              <a:ext cx="664028" cy="838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7F5A0AA-ED1A-BDBE-9D7D-5F0830F229D1}"/>
                </a:ext>
              </a:extLst>
            </p:cNvPr>
            <p:cNvSpPr/>
            <p:nvPr/>
          </p:nvSpPr>
          <p:spPr>
            <a:xfrm>
              <a:off x="2622598" y="2890157"/>
              <a:ext cx="664028" cy="838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C75172C-7AC8-6539-FD31-0EDEF8C9A101}"/>
                </a:ext>
              </a:extLst>
            </p:cNvPr>
            <p:cNvSpPr/>
            <p:nvPr/>
          </p:nvSpPr>
          <p:spPr>
            <a:xfrm>
              <a:off x="3840682" y="3113035"/>
              <a:ext cx="664028" cy="838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80B037-0298-E123-1F17-7D97317D6BA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5195" y="2052870"/>
              <a:ext cx="5556358" cy="3985419"/>
            </a:xfrm>
            <a:prstGeom prst="rect">
              <a:avLst/>
            </a:prstGeom>
          </p:spPr>
        </p:pic>
      </p:grpSp>
      <p:sp>
        <p:nvSpPr>
          <p:cNvPr id="8" name="TextBox 9">
            <a:extLst>
              <a:ext uri="{FF2B5EF4-FFF2-40B4-BE49-F238E27FC236}">
                <a16:creationId xmlns:a16="http://schemas.microsoft.com/office/drawing/2014/main" id="{127B31D5-0D77-945C-D5E6-1B6B7C9325A4}"/>
              </a:ext>
            </a:extLst>
          </p:cNvPr>
          <p:cNvSpPr txBox="1"/>
          <p:nvPr/>
        </p:nvSpPr>
        <p:spPr>
          <a:xfrm>
            <a:off x="386317" y="129672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F0"/>
                </a:solidFill>
                <a:uLnTx/>
                <a:uFillTx/>
                <a:latin typeface="#9Slide05 Phobia" panose="02000506000000020003" pitchFamily="2" charset="0"/>
                <a:sym typeface="Arial"/>
              </a:rPr>
              <a:t>Bình</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chọn</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cho</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nhóm</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đọc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tốt</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nhất</a:t>
            </a:r>
            <a:endParaRPr kumimoji="0" lang="en-US" sz="6000" i="0" u="none" strike="noStrike" kern="0" normalizeH="0" baseline="0" noProof="0" dirty="0">
              <a:ln w="0"/>
              <a:solidFill>
                <a:srgbClr val="00B0F0"/>
              </a:solidFill>
              <a:uLnTx/>
              <a:uFillTx/>
              <a:latin typeface="#9Slide05 Phobia" panose="02000506000000020003" pitchFamily="2" charset="0"/>
              <a:sym typeface="Arial"/>
            </a:endParaRPr>
          </a:p>
        </p:txBody>
      </p:sp>
      <p:pic>
        <p:nvPicPr>
          <p:cNvPr id="10" name="Picture 9" descr="A trophy with a star on it&#10;&#10;Description automatically generated">
            <a:extLst>
              <a:ext uri="{FF2B5EF4-FFF2-40B4-BE49-F238E27FC236}">
                <a16:creationId xmlns:a16="http://schemas.microsoft.com/office/drawing/2014/main" id="{0C3DF483-BCD3-3582-AF5D-6AF0005EBC2A}"/>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928" t="7488" r="46781"/>
          <a:stretch/>
        </p:blipFill>
        <p:spPr>
          <a:xfrm>
            <a:off x="6740218" y="2338466"/>
            <a:ext cx="1075256" cy="1003714"/>
          </a:xfrm>
          <a:prstGeom prst="rect">
            <a:avLst/>
          </a:prstGeom>
        </p:spPr>
      </p:pic>
      <p:sp>
        <p:nvSpPr>
          <p:cNvPr id="9" name="TextBox 8">
            <a:extLst>
              <a:ext uri="{FF2B5EF4-FFF2-40B4-BE49-F238E27FC236}">
                <a16:creationId xmlns:a16="http://schemas.microsoft.com/office/drawing/2014/main" id="{DE9397E2-2ED6-03CA-3CE2-EA11ACB993FD}"/>
              </a:ext>
            </a:extLst>
          </p:cNvPr>
          <p:cNvSpPr txBox="1"/>
          <p:nvPr/>
        </p:nvSpPr>
        <p:spPr>
          <a:xfrm>
            <a:off x="7432263" y="2379723"/>
            <a:ext cx="1819729" cy="1015663"/>
          </a:xfrm>
          <a:prstGeom prst="rect">
            <a:avLst/>
          </a:prstGeom>
          <a:solidFill>
            <a:schemeClr val="bg1"/>
          </a:solidFill>
        </p:spPr>
        <p:txBody>
          <a:bodyPr wrap="none" rtlCol="0">
            <a:spAutoFit/>
          </a:bodyPr>
          <a:lstStyle/>
          <a:p>
            <a:r>
              <a:rPr lang="vi-VN"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rPr>
              <a:t>Nhóm</a:t>
            </a:r>
            <a:endParaRPr lang="en-US"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3724200" imgH="2295360"/>
        </mc:Choice>
        <mc:Fallback>
          <p:control name="TextBox1" r:id="rId1" imgW="3724200" imgH="2295360">
            <p:pic>
              <p:nvPicPr>
                <p:cNvPr id="11" name="TextBox1">
                  <a:extLst>
                    <a:ext uri="{FF2B5EF4-FFF2-40B4-BE49-F238E27FC236}">
                      <a16:creationId xmlns:a16="http://schemas.microsoft.com/office/drawing/2014/main" id="{E2DE39DA-3628-3459-FEFE-B7663F047A14}"/>
                    </a:ext>
                  </a:extLst>
                </p:cNvPr>
                <p:cNvPicPr>
                  <a:picLocks/>
                </p:cNvPicPr>
                <p:nvPr/>
              </p:nvPicPr>
              <p:blipFill>
                <a:blip r:embed="rId5"/>
                <a:stretch>
                  <a:fillRect/>
                </a:stretch>
              </p:blipFill>
              <p:spPr>
                <a:xfrm>
                  <a:off x="6487523" y="3436643"/>
                  <a:ext cx="3729926" cy="2296596"/>
                </a:xfrm>
                <a:prstGeom prst="rect">
                  <a:avLst/>
                </a:prstGeom>
              </p:spPr>
            </p:pic>
          </p:control>
        </mc:Fallback>
      </mc:AlternateContent>
    </p:controls>
    <p:extLst>
      <p:ext uri="{BB962C8B-B14F-4D97-AF65-F5344CB8AC3E}">
        <p14:creationId xmlns:p14="http://schemas.microsoft.com/office/powerpoint/2010/main" val="419255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A5864920-9907-DDF0-FF9C-1DDA27A3B25C}"/>
              </a:ext>
            </a:extLst>
          </p:cNvPr>
          <p:cNvSpPr txBox="1"/>
          <p:nvPr/>
        </p:nvSpPr>
        <p:spPr>
          <a:xfrm>
            <a:off x="2688708" y="717627"/>
            <a:ext cx="5906749" cy="147732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9000" kern="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Luyện</a:t>
            </a:r>
            <a:r>
              <a:rPr lang="en-US" sz="9000" kern="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đọc </a:t>
            </a:r>
            <a:r>
              <a:rPr lang="en-US" sz="9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hiểu</a:t>
            </a:r>
            <a:endParaRPr kumimoji="0" lang="en-US" sz="9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Tree>
    <p:extLst>
      <p:ext uri="{BB962C8B-B14F-4D97-AF65-F5344CB8AC3E}">
        <p14:creationId xmlns:p14="http://schemas.microsoft.com/office/powerpoint/2010/main" val="24354635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7BA6EA9-ED6F-1282-8F8C-976431F17DB3}"/>
              </a:ext>
            </a:extLst>
          </p:cNvPr>
          <p:cNvSpPr/>
          <p:nvPr/>
        </p:nvSpPr>
        <p:spPr>
          <a:xfrm>
            <a:off x="703360" y="936860"/>
            <a:ext cx="10785279" cy="5408695"/>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E49261E-7D86-EEE3-0CCF-31AE1E4B9976}"/>
              </a:ext>
            </a:extLst>
          </p:cNvPr>
          <p:cNvGrpSpPr/>
          <p:nvPr/>
        </p:nvGrpSpPr>
        <p:grpSpPr>
          <a:xfrm>
            <a:off x="226243" y="879060"/>
            <a:ext cx="4093085" cy="4702875"/>
            <a:chOff x="1027522" y="1448369"/>
            <a:chExt cx="4093085" cy="4702875"/>
          </a:xfrm>
        </p:grpSpPr>
        <p:sp>
          <p:nvSpPr>
            <p:cNvPr id="6" name="TextBox 5">
              <a:extLst>
                <a:ext uri="{FF2B5EF4-FFF2-40B4-BE49-F238E27FC236}">
                  <a16:creationId xmlns:a16="http://schemas.microsoft.com/office/drawing/2014/main" id="{4AD5934E-405D-4D75-DBEB-288EFC1F0029}"/>
                </a:ext>
              </a:extLst>
            </p:cNvPr>
            <p:cNvSpPr txBox="1"/>
            <p:nvPr/>
          </p:nvSpPr>
          <p:spPr>
            <a:xfrm>
              <a:off x="1989056" y="2288648"/>
              <a:ext cx="3131551" cy="3862596"/>
            </a:xfrm>
            <a:custGeom>
              <a:avLst/>
              <a:gdLst>
                <a:gd name="connsiteX0" fmla="*/ 0 w 3131551"/>
                <a:gd name="connsiteY0" fmla="*/ 0 h 3862596"/>
                <a:gd name="connsiteX1" fmla="*/ 657626 w 3131551"/>
                <a:gd name="connsiteY1" fmla="*/ 0 h 3862596"/>
                <a:gd name="connsiteX2" fmla="*/ 1346567 w 3131551"/>
                <a:gd name="connsiteY2" fmla="*/ 0 h 3862596"/>
                <a:gd name="connsiteX3" fmla="*/ 1972877 w 3131551"/>
                <a:gd name="connsiteY3" fmla="*/ 0 h 3862596"/>
                <a:gd name="connsiteX4" fmla="*/ 2536556 w 3131551"/>
                <a:gd name="connsiteY4" fmla="*/ 0 h 3862596"/>
                <a:gd name="connsiteX5" fmla="*/ 3131551 w 3131551"/>
                <a:gd name="connsiteY5" fmla="*/ 0 h 3862596"/>
                <a:gd name="connsiteX6" fmla="*/ 3131551 w 3131551"/>
                <a:gd name="connsiteY6" fmla="*/ 643766 h 3862596"/>
                <a:gd name="connsiteX7" fmla="*/ 3131551 w 3131551"/>
                <a:gd name="connsiteY7" fmla="*/ 1210280 h 3862596"/>
                <a:gd name="connsiteX8" fmla="*/ 3131551 w 3131551"/>
                <a:gd name="connsiteY8" fmla="*/ 1776794 h 3862596"/>
                <a:gd name="connsiteX9" fmla="*/ 3131551 w 3131551"/>
                <a:gd name="connsiteY9" fmla="*/ 2343308 h 3862596"/>
                <a:gd name="connsiteX10" fmla="*/ 3131551 w 3131551"/>
                <a:gd name="connsiteY10" fmla="*/ 2871196 h 3862596"/>
                <a:gd name="connsiteX11" fmla="*/ 3131551 w 3131551"/>
                <a:gd name="connsiteY11" fmla="*/ 3862596 h 3862596"/>
                <a:gd name="connsiteX12" fmla="*/ 2599187 w 3131551"/>
                <a:gd name="connsiteY12" fmla="*/ 3862596 h 3862596"/>
                <a:gd name="connsiteX13" fmla="*/ 2066824 w 3131551"/>
                <a:gd name="connsiteY13" fmla="*/ 3862596 h 3862596"/>
                <a:gd name="connsiteX14" fmla="*/ 1377882 w 3131551"/>
                <a:gd name="connsiteY14" fmla="*/ 3862596 h 3862596"/>
                <a:gd name="connsiteX15" fmla="*/ 782888 w 3131551"/>
                <a:gd name="connsiteY15" fmla="*/ 3862596 h 3862596"/>
                <a:gd name="connsiteX16" fmla="*/ 0 w 3131551"/>
                <a:gd name="connsiteY16" fmla="*/ 3862596 h 3862596"/>
                <a:gd name="connsiteX17" fmla="*/ 0 w 3131551"/>
                <a:gd name="connsiteY17" fmla="*/ 3334708 h 3862596"/>
                <a:gd name="connsiteX18" fmla="*/ 0 w 3131551"/>
                <a:gd name="connsiteY18" fmla="*/ 2729568 h 3862596"/>
                <a:gd name="connsiteX19" fmla="*/ 0 w 3131551"/>
                <a:gd name="connsiteY19" fmla="*/ 2201680 h 3862596"/>
                <a:gd name="connsiteX20" fmla="*/ 0 w 3131551"/>
                <a:gd name="connsiteY20" fmla="*/ 1557914 h 3862596"/>
                <a:gd name="connsiteX21" fmla="*/ 0 w 3131551"/>
                <a:gd name="connsiteY21" fmla="*/ 1030026 h 3862596"/>
                <a:gd name="connsiteX22" fmla="*/ 0 w 3131551"/>
                <a:gd name="connsiteY22" fmla="*/ 0 h 386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31551" h="3862596" extrusionOk="0">
                  <a:moveTo>
                    <a:pt x="0" y="0"/>
                  </a:moveTo>
                  <a:cubicBezTo>
                    <a:pt x="176594" y="16904"/>
                    <a:pt x="508144" y="127"/>
                    <a:pt x="657626" y="0"/>
                  </a:cubicBezTo>
                  <a:cubicBezTo>
                    <a:pt x="807108" y="-127"/>
                    <a:pt x="1103614" y="-15991"/>
                    <a:pt x="1346567" y="0"/>
                  </a:cubicBezTo>
                  <a:cubicBezTo>
                    <a:pt x="1589520" y="15991"/>
                    <a:pt x="1697277" y="2761"/>
                    <a:pt x="1972877" y="0"/>
                  </a:cubicBezTo>
                  <a:cubicBezTo>
                    <a:pt x="2248477" y="-2761"/>
                    <a:pt x="2378799" y="-9235"/>
                    <a:pt x="2536556" y="0"/>
                  </a:cubicBezTo>
                  <a:cubicBezTo>
                    <a:pt x="2694313" y="9235"/>
                    <a:pt x="2974358" y="-3518"/>
                    <a:pt x="3131551" y="0"/>
                  </a:cubicBezTo>
                  <a:cubicBezTo>
                    <a:pt x="3115617" y="291303"/>
                    <a:pt x="3126764" y="480378"/>
                    <a:pt x="3131551" y="643766"/>
                  </a:cubicBezTo>
                  <a:cubicBezTo>
                    <a:pt x="3136338" y="807154"/>
                    <a:pt x="3130461" y="961684"/>
                    <a:pt x="3131551" y="1210280"/>
                  </a:cubicBezTo>
                  <a:cubicBezTo>
                    <a:pt x="3132641" y="1458876"/>
                    <a:pt x="3123518" y="1558290"/>
                    <a:pt x="3131551" y="1776794"/>
                  </a:cubicBezTo>
                  <a:cubicBezTo>
                    <a:pt x="3139584" y="1995298"/>
                    <a:pt x="3123717" y="2084057"/>
                    <a:pt x="3131551" y="2343308"/>
                  </a:cubicBezTo>
                  <a:cubicBezTo>
                    <a:pt x="3139385" y="2602559"/>
                    <a:pt x="3141028" y="2631891"/>
                    <a:pt x="3131551" y="2871196"/>
                  </a:cubicBezTo>
                  <a:cubicBezTo>
                    <a:pt x="3122074" y="3110501"/>
                    <a:pt x="3136912" y="3420522"/>
                    <a:pt x="3131551" y="3862596"/>
                  </a:cubicBezTo>
                  <a:cubicBezTo>
                    <a:pt x="2923128" y="3867948"/>
                    <a:pt x="2741236" y="3874315"/>
                    <a:pt x="2599187" y="3862596"/>
                  </a:cubicBezTo>
                  <a:cubicBezTo>
                    <a:pt x="2457138" y="3850877"/>
                    <a:pt x="2208803" y="3869832"/>
                    <a:pt x="2066824" y="3862596"/>
                  </a:cubicBezTo>
                  <a:cubicBezTo>
                    <a:pt x="1924845" y="3855360"/>
                    <a:pt x="1651150" y="3873724"/>
                    <a:pt x="1377882" y="3862596"/>
                  </a:cubicBezTo>
                  <a:cubicBezTo>
                    <a:pt x="1104614" y="3851468"/>
                    <a:pt x="955518" y="3873437"/>
                    <a:pt x="782888" y="3862596"/>
                  </a:cubicBezTo>
                  <a:cubicBezTo>
                    <a:pt x="610258" y="3851755"/>
                    <a:pt x="309699" y="3876777"/>
                    <a:pt x="0" y="3862596"/>
                  </a:cubicBezTo>
                  <a:cubicBezTo>
                    <a:pt x="-7589" y="3732085"/>
                    <a:pt x="3074" y="3442989"/>
                    <a:pt x="0" y="3334708"/>
                  </a:cubicBezTo>
                  <a:cubicBezTo>
                    <a:pt x="-3074" y="3226427"/>
                    <a:pt x="-3942" y="2957158"/>
                    <a:pt x="0" y="2729568"/>
                  </a:cubicBezTo>
                  <a:cubicBezTo>
                    <a:pt x="3942" y="2501978"/>
                    <a:pt x="-18035" y="2323157"/>
                    <a:pt x="0" y="2201680"/>
                  </a:cubicBezTo>
                  <a:cubicBezTo>
                    <a:pt x="18035" y="2080203"/>
                    <a:pt x="3159" y="1818365"/>
                    <a:pt x="0" y="1557914"/>
                  </a:cubicBezTo>
                  <a:cubicBezTo>
                    <a:pt x="-3159" y="1297463"/>
                    <a:pt x="-16965" y="1171031"/>
                    <a:pt x="0" y="1030026"/>
                  </a:cubicBezTo>
                  <a:cubicBezTo>
                    <a:pt x="16965" y="889021"/>
                    <a:pt x="-4256" y="220223"/>
                    <a:pt x="0" y="0"/>
                  </a:cubicBezTo>
                  <a:close/>
                </a:path>
              </a:pathLst>
            </a:custGeom>
            <a:noFill/>
            <a:ln w="28575">
              <a:solidFill>
                <a:srgbClr val="EC5A3D"/>
              </a:solidFill>
              <a:prstDash val="dashDot"/>
              <a:extLst>
                <a:ext uri="{C807C97D-BFC1-408E-A445-0C87EB9F89A2}">
                  <ask:lineSketchStyleProps xmlns:ask="http://schemas.microsoft.com/office/drawing/2018/sketchyshapes" sd="1124184483">
                    <a:prstGeom prst="rect">
                      <a:avLst/>
                    </a:prstGeom>
                    <ask:type>
                      <ask:lineSketchFreehand/>
                    </ask:type>
                  </ask:lineSketchStyleProps>
                </a:ext>
              </a:extLst>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500" b="1" i="0" u="none" strike="noStrike" kern="0" normalizeH="0" baseline="0" noProof="0">
                  <a:ln w="0"/>
                  <a:solidFill>
                    <a:srgbClr val="0070C0"/>
                  </a:solidFill>
                  <a:uLnTx/>
                  <a:uFillTx/>
                  <a:sym typeface="Arial"/>
                </a:rPr>
                <a:t>Tìm trong đoạn văn đầu hình ảnh nói lên vẻ đẹp của cánh đồng cỏ bàng vào mùa thu hoạch.</a:t>
              </a:r>
              <a:endParaRPr kumimoji="0" lang="en-US" sz="3500" i="0" u="none" strike="noStrike" kern="0" normalizeH="0" baseline="0" noProof="0" dirty="0">
                <a:ln w="0"/>
                <a:solidFill>
                  <a:srgbClr val="0070C0"/>
                </a:solidFill>
                <a:uLnTx/>
                <a:uFillTx/>
                <a:sym typeface="Arial"/>
              </a:endParaRPr>
            </a:p>
          </p:txBody>
        </p:sp>
        <p:sp>
          <p:nvSpPr>
            <p:cNvPr id="7" name="Heart 6">
              <a:extLst>
                <a:ext uri="{FF2B5EF4-FFF2-40B4-BE49-F238E27FC236}">
                  <a16:creationId xmlns:a16="http://schemas.microsoft.com/office/drawing/2014/main" id="{CDEB5567-6DD1-B0B3-334A-5512DA668921}"/>
                </a:ext>
              </a:extLst>
            </p:cNvPr>
            <p:cNvSpPr/>
            <p:nvPr/>
          </p:nvSpPr>
          <p:spPr>
            <a:xfrm>
              <a:off x="1027522" y="1448369"/>
              <a:ext cx="1753386" cy="1059871"/>
            </a:xfrm>
            <a:custGeom>
              <a:avLst/>
              <a:gdLst>
                <a:gd name="connsiteX0" fmla="*/ 876693 w 1753386"/>
                <a:gd name="connsiteY0" fmla="*/ 264968 h 1059871"/>
                <a:gd name="connsiteX1" fmla="*/ 876693 w 1753386"/>
                <a:gd name="connsiteY1" fmla="*/ 1059871 h 1059871"/>
                <a:gd name="connsiteX2" fmla="*/ 876693 w 1753386"/>
                <a:gd name="connsiteY2" fmla="*/ 264968 h 1059871"/>
              </a:gdLst>
              <a:ahLst/>
              <a:cxnLst>
                <a:cxn ang="0">
                  <a:pos x="connsiteX0" y="connsiteY0"/>
                </a:cxn>
                <a:cxn ang="0">
                  <a:pos x="connsiteX1" y="connsiteY1"/>
                </a:cxn>
                <a:cxn ang="0">
                  <a:pos x="connsiteX2" y="connsiteY2"/>
                </a:cxn>
              </a:cxnLst>
              <a:rect l="l" t="t" r="r" b="b"/>
              <a:pathLst>
                <a:path w="1753386" h="1059871" fill="none" extrusionOk="0">
                  <a:moveTo>
                    <a:pt x="876693" y="264968"/>
                  </a:moveTo>
                  <a:cubicBezTo>
                    <a:pt x="1462355" y="-498952"/>
                    <a:pt x="2645591" y="318521"/>
                    <a:pt x="876693" y="1059871"/>
                  </a:cubicBezTo>
                  <a:cubicBezTo>
                    <a:pt x="-931379" y="324599"/>
                    <a:pt x="574244" y="-408562"/>
                    <a:pt x="876693" y="264968"/>
                  </a:cubicBezTo>
                  <a:close/>
                </a:path>
                <a:path w="1753386" h="1059871" stroke="0" extrusionOk="0">
                  <a:moveTo>
                    <a:pt x="876693" y="264968"/>
                  </a:moveTo>
                  <a:cubicBezTo>
                    <a:pt x="1259434" y="-484566"/>
                    <a:pt x="2817563" y="386569"/>
                    <a:pt x="876693" y="1059871"/>
                  </a:cubicBezTo>
                  <a:cubicBezTo>
                    <a:pt x="-1049828" y="213317"/>
                    <a:pt x="521230" y="-387744"/>
                    <a:pt x="876693" y="264968"/>
                  </a:cubicBezTo>
                  <a:close/>
                </a:path>
              </a:pathLst>
            </a:custGeom>
            <a:solidFill>
              <a:srgbClr val="F18382"/>
            </a:solidFill>
            <a:ln w="38100">
              <a:solidFill>
                <a:srgbClr val="EC5A3D"/>
              </a:solidFill>
              <a:prstDash val="dash"/>
              <a:extLst>
                <a:ext uri="{C807C97D-BFC1-408E-A445-0C87EB9F89A2}">
                  <ask:lineSketchStyleProps xmlns:ask="http://schemas.microsoft.com/office/drawing/2018/sketchyshapes" sd="4266498984">
                    <a:prstGeom prst="hear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err="1"/>
                <a:t>Câu</a:t>
              </a:r>
              <a:r>
                <a:rPr lang="en-US" sz="3000" b="1"/>
                <a:t> 1</a:t>
              </a:r>
              <a:endParaRPr lang="en-US" sz="3000" b="1" dirty="0"/>
            </a:p>
          </p:txBody>
        </p:sp>
      </p:grpSp>
      <p:sp>
        <p:nvSpPr>
          <p:cNvPr id="2" name="Rectangle 1">
            <a:extLst>
              <a:ext uri="{FF2B5EF4-FFF2-40B4-BE49-F238E27FC236}">
                <a16:creationId xmlns:a16="http://schemas.microsoft.com/office/drawing/2014/main" id="{0A8F21EF-519E-EC35-E5A1-35D9D0BAECFD}"/>
              </a:ext>
            </a:extLst>
          </p:cNvPr>
          <p:cNvSpPr/>
          <p:nvPr/>
        </p:nvSpPr>
        <p:spPr>
          <a:xfrm>
            <a:off x="9522319" y="2727434"/>
            <a:ext cx="1481904" cy="50449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1F49097-C5C4-6D91-F0C9-CD678DDB7E78}"/>
              </a:ext>
            </a:extLst>
          </p:cNvPr>
          <p:cNvSpPr/>
          <p:nvPr/>
        </p:nvSpPr>
        <p:spPr>
          <a:xfrm>
            <a:off x="4803745" y="3357349"/>
            <a:ext cx="6200478" cy="50449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8CC9F7-4194-7F73-3B6A-6596945605E2}"/>
              </a:ext>
            </a:extLst>
          </p:cNvPr>
          <p:cNvSpPr/>
          <p:nvPr/>
        </p:nvSpPr>
        <p:spPr>
          <a:xfrm>
            <a:off x="4742332" y="3966235"/>
            <a:ext cx="1217034" cy="50449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3805532-9BB1-9605-3DBB-7973741845AF}"/>
              </a:ext>
            </a:extLst>
          </p:cNvPr>
          <p:cNvSpPr txBox="1"/>
          <p:nvPr/>
        </p:nvSpPr>
        <p:spPr>
          <a:xfrm>
            <a:off x="4680920" y="1408995"/>
            <a:ext cx="6323303" cy="4401205"/>
          </a:xfrm>
          <a:prstGeom prst="rect">
            <a:avLst/>
          </a:prstGeom>
          <a:noFill/>
          <a:ln>
            <a:noFill/>
          </a:ln>
        </p:spPr>
        <p:txBody>
          <a:bodyPr wrap="square">
            <a:spAutoFit/>
          </a:bodyPr>
          <a:lstStyle/>
          <a:p>
            <a:pPr algn="just"/>
            <a:r>
              <a:rPr lang="vi-VN" sz="4000">
                <a:solidFill>
                  <a:srgbClr val="002060"/>
                </a:solidFill>
                <a:latin typeface="Calibri" panose="020F0502020204030204" pitchFamily="34" charset="0"/>
                <a:ea typeface="Calibri" panose="020F0502020204030204" pitchFamily="34" charset="0"/>
                <a:cs typeface="Calibri" panose="020F0502020204030204" pitchFamily="34" charset="0"/>
              </a:rPr>
              <a:t>	Đến Tân Hoà Thành vào những ngày tháng Tám, chúng tôi bắt gặp những cánh đồng cỏ bàng xanh ngút ngàn. Đang vào vụ, người dân tất bật với công việc thu hoạch cỏ.</a:t>
            </a:r>
            <a:endParaRPr lang="vi-VN" sz="4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760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DFA0A93D-0589-E37A-4D8D-D5453D301967}"/>
              </a:ext>
            </a:extLst>
          </p:cNvPr>
          <p:cNvSpPr txBox="1"/>
          <p:nvPr/>
        </p:nvSpPr>
        <p:spPr>
          <a:xfrm>
            <a:off x="3151948" y="796046"/>
            <a:ext cx="6047793"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0" cap="none" spc="0" normalizeH="0" baseline="0" noProof="0">
                <a:ln/>
                <a:solidFill>
                  <a:srgbClr val="FF0000"/>
                </a:solidFill>
                <a:effectLst/>
                <a:uLnTx/>
                <a:uFillTx/>
                <a:latin typeface="#9Slide05 SVNClementine" panose="020F0502020204030203" pitchFamily="34" charset="0"/>
                <a:ea typeface="+mn-ea"/>
                <a:cs typeface="+mn-cs"/>
                <a:sym typeface="Arial"/>
              </a:rPr>
              <a:t>Rút ý </a:t>
            </a:r>
            <a:r>
              <a:rPr kumimoji="0" lang="en-US" sz="6000" b="1" i="0" u="none" strike="noStrike" kern="0" cap="none" spc="0" normalizeH="0" baseline="0" noProof="0" dirty="0" err="1">
                <a:ln/>
                <a:solidFill>
                  <a:srgbClr val="FF0000"/>
                </a:solidFill>
                <a:effectLst/>
                <a:uLnTx/>
                <a:uFillTx/>
                <a:latin typeface="#9Slide05 SVNClementine" panose="020F0502020204030203" pitchFamily="34" charset="0"/>
                <a:ea typeface="+mn-ea"/>
                <a:cs typeface="+mn-cs"/>
                <a:sym typeface="Arial"/>
              </a:rPr>
              <a:t>đoạn</a:t>
            </a:r>
            <a:r>
              <a:rPr kumimoji="0" lang="en-US" sz="6000" b="1" i="0" u="none" strike="noStrike" kern="0" cap="none" spc="0" normalizeH="0" baseline="0" noProof="0" dirty="0">
                <a:ln/>
                <a:solidFill>
                  <a:srgbClr val="FF0000"/>
                </a:solidFill>
                <a:effectLst/>
                <a:uLnTx/>
                <a:uFillTx/>
                <a:latin typeface="#9Slide05 SVNClementine" panose="020F0502020204030203" pitchFamily="34" charset="0"/>
                <a:ea typeface="+mn-ea"/>
                <a:cs typeface="+mn-cs"/>
                <a:sym typeface="Arial"/>
              </a:rPr>
              <a:t> 1</a:t>
            </a:r>
          </a:p>
        </p:txBody>
      </p:sp>
      <p:grpSp>
        <p:nvGrpSpPr>
          <p:cNvPr id="3" name="Group 2">
            <a:extLst>
              <a:ext uri="{FF2B5EF4-FFF2-40B4-BE49-F238E27FC236}">
                <a16:creationId xmlns:a16="http://schemas.microsoft.com/office/drawing/2014/main" id="{033F49DD-0583-E733-0A91-B9BD47C859CD}"/>
              </a:ext>
            </a:extLst>
          </p:cNvPr>
          <p:cNvGrpSpPr/>
          <p:nvPr/>
        </p:nvGrpSpPr>
        <p:grpSpPr>
          <a:xfrm>
            <a:off x="1770509" y="4155255"/>
            <a:ext cx="7240046" cy="2406579"/>
            <a:chOff x="1293643" y="1763939"/>
            <a:chExt cx="7240046" cy="2406579"/>
          </a:xfrm>
        </p:grpSpPr>
        <p:sp>
          <p:nvSpPr>
            <p:cNvPr id="4" name="Rectangle: Rounded Corners 3">
              <a:extLst>
                <a:ext uri="{FF2B5EF4-FFF2-40B4-BE49-F238E27FC236}">
                  <a16:creationId xmlns:a16="http://schemas.microsoft.com/office/drawing/2014/main" id="{33B7B6D0-0641-E934-FF3A-A4C7F83FBBDF}"/>
                </a:ext>
              </a:extLst>
            </p:cNvPr>
            <p:cNvSpPr/>
            <p:nvPr/>
          </p:nvSpPr>
          <p:spPr>
            <a:xfrm>
              <a:off x="2294706" y="2349199"/>
              <a:ext cx="6238983" cy="18213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Giới thiệu thời điểm thu hoạch cỏ bàng </a:t>
              </a:r>
              <a:endParaRPr kumimoji="0" lang="en-US" sz="3600" b="1" i="0" u="none" strike="noStrike" kern="1200" cap="none" spc="0" normalizeH="0" baseline="0" noProof="0" dirty="0">
                <a:ln>
                  <a:noFill/>
                </a:ln>
                <a:solidFill>
                  <a:srgbClr val="0070C0"/>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7AACEA83-4017-9510-F11C-C89E109E9213}"/>
                </a:ext>
              </a:extLst>
            </p:cNvPr>
            <p:cNvPicPr>
              <a:picLocks noChangeAspect="1"/>
            </p:cNvPicPr>
            <p:nvPr/>
          </p:nvPicPr>
          <p:blipFill>
            <a:blip r:embed="rId3">
              <a:clrChange>
                <a:clrFrom>
                  <a:srgbClr val="FEFBFB"/>
                </a:clrFrom>
                <a:clrTo>
                  <a:srgbClr val="FEFBFB">
                    <a:alpha val="0"/>
                  </a:srgbClr>
                </a:clrTo>
              </a:clrChange>
            </a:blip>
            <a:stretch>
              <a:fillRect/>
            </a:stretch>
          </p:blipFill>
          <p:spPr>
            <a:xfrm>
              <a:off x="1293643" y="1763939"/>
              <a:ext cx="2176107" cy="1412714"/>
            </a:xfrm>
            <a:prstGeom prst="rect">
              <a:avLst/>
            </a:prstGeom>
          </p:spPr>
        </p:pic>
      </p:grpSp>
    </p:spTree>
    <p:extLst>
      <p:ext uri="{BB962C8B-B14F-4D97-AF65-F5344CB8AC3E}">
        <p14:creationId xmlns:p14="http://schemas.microsoft.com/office/powerpoint/2010/main" val="255467118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D6C58D-2DF1-13AE-E234-A5389AAD47FB}"/>
              </a:ext>
            </a:extLst>
          </p:cNvPr>
          <p:cNvSpPr/>
          <p:nvPr/>
        </p:nvSpPr>
        <p:spPr>
          <a:xfrm>
            <a:off x="753168" y="759280"/>
            <a:ext cx="10980388" cy="6098720"/>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29380249-3486-9F06-F87E-C26FC4B8BC66}"/>
              </a:ext>
            </a:extLst>
          </p:cNvPr>
          <p:cNvGrpSpPr/>
          <p:nvPr/>
        </p:nvGrpSpPr>
        <p:grpSpPr>
          <a:xfrm>
            <a:off x="494311" y="546556"/>
            <a:ext cx="10718125" cy="2139261"/>
            <a:chOff x="769210" y="943061"/>
            <a:chExt cx="10718125" cy="2139261"/>
          </a:xfrm>
        </p:grpSpPr>
        <p:sp>
          <p:nvSpPr>
            <p:cNvPr id="25" name="TextBox 24">
              <a:extLst>
                <a:ext uri="{FF2B5EF4-FFF2-40B4-BE49-F238E27FC236}">
                  <a16:creationId xmlns:a16="http://schemas.microsoft.com/office/drawing/2014/main" id="{774A47FD-E7C3-6B7C-53B1-652E06204F75}"/>
                </a:ext>
              </a:extLst>
            </p:cNvPr>
            <p:cNvSpPr txBox="1"/>
            <p:nvPr/>
          </p:nvSpPr>
          <p:spPr>
            <a:xfrm>
              <a:off x="2166010" y="1512662"/>
              <a:ext cx="9321325" cy="1569660"/>
            </a:xfrm>
            <a:custGeom>
              <a:avLst/>
              <a:gdLst>
                <a:gd name="connsiteX0" fmla="*/ 0 w 9321325"/>
                <a:gd name="connsiteY0" fmla="*/ 0 h 1569660"/>
                <a:gd name="connsiteX1" fmla="*/ 759022 w 9321325"/>
                <a:gd name="connsiteY1" fmla="*/ 0 h 1569660"/>
                <a:gd name="connsiteX2" fmla="*/ 1611258 w 9321325"/>
                <a:gd name="connsiteY2" fmla="*/ 0 h 1569660"/>
                <a:gd name="connsiteX3" fmla="*/ 2277067 w 9321325"/>
                <a:gd name="connsiteY3" fmla="*/ 0 h 1569660"/>
                <a:gd name="connsiteX4" fmla="*/ 2756449 w 9321325"/>
                <a:gd name="connsiteY4" fmla="*/ 0 h 1569660"/>
                <a:gd name="connsiteX5" fmla="*/ 3235831 w 9321325"/>
                <a:gd name="connsiteY5" fmla="*/ 0 h 1569660"/>
                <a:gd name="connsiteX6" fmla="*/ 3901640 w 9321325"/>
                <a:gd name="connsiteY6" fmla="*/ 0 h 1569660"/>
                <a:gd name="connsiteX7" fmla="*/ 4567449 w 9321325"/>
                <a:gd name="connsiteY7" fmla="*/ 0 h 1569660"/>
                <a:gd name="connsiteX8" fmla="*/ 5140045 w 9321325"/>
                <a:gd name="connsiteY8" fmla="*/ 0 h 1569660"/>
                <a:gd name="connsiteX9" fmla="*/ 5992280 w 9321325"/>
                <a:gd name="connsiteY9" fmla="*/ 0 h 1569660"/>
                <a:gd name="connsiteX10" fmla="*/ 6564876 w 9321325"/>
                <a:gd name="connsiteY10" fmla="*/ 0 h 1569660"/>
                <a:gd name="connsiteX11" fmla="*/ 7417111 w 9321325"/>
                <a:gd name="connsiteY11" fmla="*/ 0 h 1569660"/>
                <a:gd name="connsiteX12" fmla="*/ 8176134 w 9321325"/>
                <a:gd name="connsiteY12" fmla="*/ 0 h 1569660"/>
                <a:gd name="connsiteX13" fmla="*/ 9321325 w 9321325"/>
                <a:gd name="connsiteY13" fmla="*/ 0 h 1569660"/>
                <a:gd name="connsiteX14" fmla="*/ 9321325 w 9321325"/>
                <a:gd name="connsiteY14" fmla="*/ 523220 h 1569660"/>
                <a:gd name="connsiteX15" fmla="*/ 9321325 w 9321325"/>
                <a:gd name="connsiteY15" fmla="*/ 1077833 h 1569660"/>
                <a:gd name="connsiteX16" fmla="*/ 9321325 w 9321325"/>
                <a:gd name="connsiteY16" fmla="*/ 1569660 h 1569660"/>
                <a:gd name="connsiteX17" fmla="*/ 8748729 w 9321325"/>
                <a:gd name="connsiteY17" fmla="*/ 1569660 h 1569660"/>
                <a:gd name="connsiteX18" fmla="*/ 7989707 w 9321325"/>
                <a:gd name="connsiteY18" fmla="*/ 1569660 h 1569660"/>
                <a:gd name="connsiteX19" fmla="*/ 7417111 w 9321325"/>
                <a:gd name="connsiteY19" fmla="*/ 1569660 h 1569660"/>
                <a:gd name="connsiteX20" fmla="*/ 6937729 w 9321325"/>
                <a:gd name="connsiteY20" fmla="*/ 1569660 h 1569660"/>
                <a:gd name="connsiteX21" fmla="*/ 6458347 w 9321325"/>
                <a:gd name="connsiteY21" fmla="*/ 1569660 h 1569660"/>
                <a:gd name="connsiteX22" fmla="*/ 5606111 w 9321325"/>
                <a:gd name="connsiteY22" fmla="*/ 1569660 h 1569660"/>
                <a:gd name="connsiteX23" fmla="*/ 4753876 w 9321325"/>
                <a:gd name="connsiteY23" fmla="*/ 1569660 h 1569660"/>
                <a:gd name="connsiteX24" fmla="*/ 4274493 w 9321325"/>
                <a:gd name="connsiteY24" fmla="*/ 1569660 h 1569660"/>
                <a:gd name="connsiteX25" fmla="*/ 3888324 w 9321325"/>
                <a:gd name="connsiteY25" fmla="*/ 1569660 h 1569660"/>
                <a:gd name="connsiteX26" fmla="*/ 3036089 w 9321325"/>
                <a:gd name="connsiteY26" fmla="*/ 1569660 h 1569660"/>
                <a:gd name="connsiteX27" fmla="*/ 2370280 w 9321325"/>
                <a:gd name="connsiteY27" fmla="*/ 1569660 h 1569660"/>
                <a:gd name="connsiteX28" fmla="*/ 1518044 w 9321325"/>
                <a:gd name="connsiteY28" fmla="*/ 1569660 h 1569660"/>
                <a:gd name="connsiteX29" fmla="*/ 1038662 w 9321325"/>
                <a:gd name="connsiteY29" fmla="*/ 1569660 h 1569660"/>
                <a:gd name="connsiteX30" fmla="*/ 0 w 9321325"/>
                <a:gd name="connsiteY30" fmla="*/ 1569660 h 1569660"/>
                <a:gd name="connsiteX31" fmla="*/ 0 w 9321325"/>
                <a:gd name="connsiteY31" fmla="*/ 1077833 h 1569660"/>
                <a:gd name="connsiteX32" fmla="*/ 0 w 9321325"/>
                <a:gd name="connsiteY32" fmla="*/ 570310 h 1569660"/>
                <a:gd name="connsiteX33" fmla="*/ 0 w 9321325"/>
                <a:gd name="connsiteY33"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21325" h="1569660" extrusionOk="0">
                  <a:moveTo>
                    <a:pt x="0" y="0"/>
                  </a:moveTo>
                  <a:cubicBezTo>
                    <a:pt x="252980" y="12860"/>
                    <a:pt x="532559" y="18711"/>
                    <a:pt x="759022" y="0"/>
                  </a:cubicBezTo>
                  <a:cubicBezTo>
                    <a:pt x="985485" y="-18711"/>
                    <a:pt x="1366880" y="-4730"/>
                    <a:pt x="1611258" y="0"/>
                  </a:cubicBezTo>
                  <a:cubicBezTo>
                    <a:pt x="1855636" y="4730"/>
                    <a:pt x="2109890" y="28216"/>
                    <a:pt x="2277067" y="0"/>
                  </a:cubicBezTo>
                  <a:cubicBezTo>
                    <a:pt x="2444244" y="-28216"/>
                    <a:pt x="2549312" y="-11368"/>
                    <a:pt x="2756449" y="0"/>
                  </a:cubicBezTo>
                  <a:cubicBezTo>
                    <a:pt x="2963586" y="11368"/>
                    <a:pt x="3135967" y="-20677"/>
                    <a:pt x="3235831" y="0"/>
                  </a:cubicBezTo>
                  <a:cubicBezTo>
                    <a:pt x="3335695" y="20677"/>
                    <a:pt x="3703843" y="2007"/>
                    <a:pt x="3901640" y="0"/>
                  </a:cubicBezTo>
                  <a:cubicBezTo>
                    <a:pt x="4099437" y="-2007"/>
                    <a:pt x="4415215" y="-1552"/>
                    <a:pt x="4567449" y="0"/>
                  </a:cubicBezTo>
                  <a:cubicBezTo>
                    <a:pt x="4719683" y="1552"/>
                    <a:pt x="4854127" y="-15514"/>
                    <a:pt x="5140045" y="0"/>
                  </a:cubicBezTo>
                  <a:cubicBezTo>
                    <a:pt x="5425963" y="15514"/>
                    <a:pt x="5806906" y="6819"/>
                    <a:pt x="5992280" y="0"/>
                  </a:cubicBezTo>
                  <a:cubicBezTo>
                    <a:pt x="6177654" y="-6819"/>
                    <a:pt x="6448035" y="6692"/>
                    <a:pt x="6564876" y="0"/>
                  </a:cubicBezTo>
                  <a:cubicBezTo>
                    <a:pt x="6681717" y="-6692"/>
                    <a:pt x="7080764" y="-30490"/>
                    <a:pt x="7417111" y="0"/>
                  </a:cubicBezTo>
                  <a:cubicBezTo>
                    <a:pt x="7753459" y="30490"/>
                    <a:pt x="8003428" y="33707"/>
                    <a:pt x="8176134" y="0"/>
                  </a:cubicBezTo>
                  <a:cubicBezTo>
                    <a:pt x="8348840" y="-33707"/>
                    <a:pt x="9016804" y="54946"/>
                    <a:pt x="9321325" y="0"/>
                  </a:cubicBezTo>
                  <a:cubicBezTo>
                    <a:pt x="9323412" y="107178"/>
                    <a:pt x="9305737" y="363002"/>
                    <a:pt x="9321325" y="523220"/>
                  </a:cubicBezTo>
                  <a:cubicBezTo>
                    <a:pt x="9336913" y="683438"/>
                    <a:pt x="9299691" y="823993"/>
                    <a:pt x="9321325" y="1077833"/>
                  </a:cubicBezTo>
                  <a:cubicBezTo>
                    <a:pt x="9342959" y="1331673"/>
                    <a:pt x="9301396" y="1371431"/>
                    <a:pt x="9321325" y="1569660"/>
                  </a:cubicBezTo>
                  <a:cubicBezTo>
                    <a:pt x="9096872" y="1578622"/>
                    <a:pt x="8880734" y="1597669"/>
                    <a:pt x="8748729" y="1569660"/>
                  </a:cubicBezTo>
                  <a:cubicBezTo>
                    <a:pt x="8616724" y="1541651"/>
                    <a:pt x="8308390" y="1539293"/>
                    <a:pt x="7989707" y="1569660"/>
                  </a:cubicBezTo>
                  <a:cubicBezTo>
                    <a:pt x="7671024" y="1600027"/>
                    <a:pt x="7655218" y="1588887"/>
                    <a:pt x="7417111" y="1569660"/>
                  </a:cubicBezTo>
                  <a:cubicBezTo>
                    <a:pt x="7179004" y="1550433"/>
                    <a:pt x="7138982" y="1590800"/>
                    <a:pt x="6937729" y="1569660"/>
                  </a:cubicBezTo>
                  <a:cubicBezTo>
                    <a:pt x="6736476" y="1548520"/>
                    <a:pt x="6616200" y="1555780"/>
                    <a:pt x="6458347" y="1569660"/>
                  </a:cubicBezTo>
                  <a:cubicBezTo>
                    <a:pt x="6300494" y="1583540"/>
                    <a:pt x="5970611" y="1591642"/>
                    <a:pt x="5606111" y="1569660"/>
                  </a:cubicBezTo>
                  <a:cubicBezTo>
                    <a:pt x="5241611" y="1547678"/>
                    <a:pt x="5174186" y="1546819"/>
                    <a:pt x="4753876" y="1569660"/>
                  </a:cubicBezTo>
                  <a:cubicBezTo>
                    <a:pt x="4333566" y="1592501"/>
                    <a:pt x="4408390" y="1581318"/>
                    <a:pt x="4274493" y="1569660"/>
                  </a:cubicBezTo>
                  <a:cubicBezTo>
                    <a:pt x="4140596" y="1558002"/>
                    <a:pt x="4000430" y="1559289"/>
                    <a:pt x="3888324" y="1569660"/>
                  </a:cubicBezTo>
                  <a:cubicBezTo>
                    <a:pt x="3776218" y="1580031"/>
                    <a:pt x="3338712" y="1527753"/>
                    <a:pt x="3036089" y="1569660"/>
                  </a:cubicBezTo>
                  <a:cubicBezTo>
                    <a:pt x="2733467" y="1611567"/>
                    <a:pt x="2567810" y="1540862"/>
                    <a:pt x="2370280" y="1569660"/>
                  </a:cubicBezTo>
                  <a:cubicBezTo>
                    <a:pt x="2172750" y="1598458"/>
                    <a:pt x="1913790" y="1563691"/>
                    <a:pt x="1518044" y="1569660"/>
                  </a:cubicBezTo>
                  <a:cubicBezTo>
                    <a:pt x="1122298" y="1575629"/>
                    <a:pt x="1215758" y="1589460"/>
                    <a:pt x="1038662" y="1569660"/>
                  </a:cubicBezTo>
                  <a:cubicBezTo>
                    <a:pt x="861566" y="1549860"/>
                    <a:pt x="438904" y="1584540"/>
                    <a:pt x="0" y="1569660"/>
                  </a:cubicBezTo>
                  <a:cubicBezTo>
                    <a:pt x="14270" y="1327423"/>
                    <a:pt x="-18862" y="1192353"/>
                    <a:pt x="0" y="1077833"/>
                  </a:cubicBezTo>
                  <a:cubicBezTo>
                    <a:pt x="18862" y="963313"/>
                    <a:pt x="-21572" y="739557"/>
                    <a:pt x="0" y="570310"/>
                  </a:cubicBezTo>
                  <a:cubicBezTo>
                    <a:pt x="21572" y="401063"/>
                    <a:pt x="-16756" y="175956"/>
                    <a:pt x="0" y="0"/>
                  </a:cubicBezTo>
                  <a:close/>
                </a:path>
              </a:pathLst>
            </a:custGeom>
            <a:noFill/>
            <a:ln w="28575">
              <a:solidFill>
                <a:srgbClr val="EC5A3D"/>
              </a:solidFill>
              <a:prstDash val="dashDot"/>
              <a:extLst>
                <a:ext uri="{C807C97D-BFC1-408E-A445-0C87EB9F89A2}">
                  <ask:lineSketchStyleProps xmlns:ask="http://schemas.microsoft.com/office/drawing/2018/sketchyshapes" sd="1124184483">
                    <a:prstGeom prst="rect">
                      <a:avLst/>
                    </a:prstGeom>
                    <ask:type>
                      <ask:lineSketchFreehand/>
                    </ask:type>
                  </ask:lineSketchStyleProps>
                </a:ext>
              </a:extLst>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200" b="1" i="0" u="none" strike="noStrike" kern="0" normalizeH="0" baseline="0" noProof="0">
                  <a:ln w="0"/>
                  <a:solidFill>
                    <a:srgbClr val="0070C0"/>
                  </a:solidFill>
                  <a:uLnTx/>
                  <a:uFillTx/>
                  <a:sym typeface="Arial"/>
                </a:rPr>
                <a:t>Trong quá trình thu hoạch, công đoạn nào được gọi là “vũ điệu giũ cỏ”?</a:t>
              </a:r>
              <a:r>
                <a:rPr kumimoji="0" lang="en-US" sz="3200" b="1" i="0" u="none" strike="noStrike" kern="0" normalizeH="0" baseline="0" noProof="0">
                  <a:ln w="0"/>
                  <a:solidFill>
                    <a:srgbClr val="0070C0"/>
                  </a:solidFill>
                  <a:uLnTx/>
                  <a:uFillTx/>
                  <a:sym typeface="Arial"/>
                </a:rPr>
                <a:t> </a:t>
              </a:r>
              <a:r>
                <a:rPr kumimoji="0" lang="vi-VN" sz="3200" b="1" i="0" u="none" strike="noStrike" kern="0" normalizeH="0" baseline="0" noProof="0">
                  <a:ln w="0"/>
                  <a:solidFill>
                    <a:srgbClr val="0070C0"/>
                  </a:solidFill>
                  <a:uLnTx/>
                  <a:uFillTx/>
                  <a:sym typeface="Arial"/>
                </a:rPr>
                <a:t>Theo em, vì sao tác giả lại gọi như vậy?</a:t>
              </a:r>
              <a:endParaRPr kumimoji="0" lang="en-US" sz="3200" i="0" u="none" strike="noStrike" kern="0" normalizeH="0" baseline="0" noProof="0" dirty="0">
                <a:ln w="0"/>
                <a:solidFill>
                  <a:srgbClr val="0070C0"/>
                </a:solidFill>
                <a:uLnTx/>
                <a:uFillTx/>
                <a:sym typeface="Arial"/>
              </a:endParaRPr>
            </a:p>
          </p:txBody>
        </p:sp>
        <p:sp>
          <p:nvSpPr>
            <p:cNvPr id="26" name="Heart 25">
              <a:extLst>
                <a:ext uri="{FF2B5EF4-FFF2-40B4-BE49-F238E27FC236}">
                  <a16:creationId xmlns:a16="http://schemas.microsoft.com/office/drawing/2014/main" id="{24B61E52-4C4E-8ECD-1448-1DB2846BB2FB}"/>
                </a:ext>
              </a:extLst>
            </p:cNvPr>
            <p:cNvSpPr/>
            <p:nvPr/>
          </p:nvSpPr>
          <p:spPr>
            <a:xfrm>
              <a:off x="769210" y="943061"/>
              <a:ext cx="1753386" cy="1059871"/>
            </a:xfrm>
            <a:custGeom>
              <a:avLst/>
              <a:gdLst>
                <a:gd name="connsiteX0" fmla="*/ 876693 w 1753386"/>
                <a:gd name="connsiteY0" fmla="*/ 264968 h 1059871"/>
                <a:gd name="connsiteX1" fmla="*/ 876693 w 1753386"/>
                <a:gd name="connsiteY1" fmla="*/ 1059871 h 1059871"/>
                <a:gd name="connsiteX2" fmla="*/ 876693 w 1753386"/>
                <a:gd name="connsiteY2" fmla="*/ 264968 h 1059871"/>
              </a:gdLst>
              <a:ahLst/>
              <a:cxnLst>
                <a:cxn ang="0">
                  <a:pos x="connsiteX0" y="connsiteY0"/>
                </a:cxn>
                <a:cxn ang="0">
                  <a:pos x="connsiteX1" y="connsiteY1"/>
                </a:cxn>
                <a:cxn ang="0">
                  <a:pos x="connsiteX2" y="connsiteY2"/>
                </a:cxn>
              </a:cxnLst>
              <a:rect l="l" t="t" r="r" b="b"/>
              <a:pathLst>
                <a:path w="1753386" h="1059871" fill="none" extrusionOk="0">
                  <a:moveTo>
                    <a:pt x="876693" y="264968"/>
                  </a:moveTo>
                  <a:cubicBezTo>
                    <a:pt x="1462355" y="-498952"/>
                    <a:pt x="2645591" y="318521"/>
                    <a:pt x="876693" y="1059871"/>
                  </a:cubicBezTo>
                  <a:cubicBezTo>
                    <a:pt x="-931379" y="324599"/>
                    <a:pt x="574244" y="-408562"/>
                    <a:pt x="876693" y="264968"/>
                  </a:cubicBezTo>
                  <a:close/>
                </a:path>
                <a:path w="1753386" h="1059871" stroke="0" extrusionOk="0">
                  <a:moveTo>
                    <a:pt x="876693" y="264968"/>
                  </a:moveTo>
                  <a:cubicBezTo>
                    <a:pt x="1259434" y="-484566"/>
                    <a:pt x="2817563" y="386569"/>
                    <a:pt x="876693" y="1059871"/>
                  </a:cubicBezTo>
                  <a:cubicBezTo>
                    <a:pt x="-1049828" y="213317"/>
                    <a:pt x="521230" y="-387744"/>
                    <a:pt x="876693" y="264968"/>
                  </a:cubicBezTo>
                  <a:close/>
                </a:path>
              </a:pathLst>
            </a:custGeom>
            <a:solidFill>
              <a:srgbClr val="F18382"/>
            </a:solidFill>
            <a:ln w="38100">
              <a:solidFill>
                <a:srgbClr val="EC5A3D"/>
              </a:solidFill>
              <a:prstDash val="dash"/>
              <a:extLst>
                <a:ext uri="{C807C97D-BFC1-408E-A445-0C87EB9F89A2}">
                  <ask:lineSketchStyleProps xmlns:ask="http://schemas.microsoft.com/office/drawing/2018/sketchyshapes" sd="4266498984">
                    <a:prstGeom prst="hear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err="1"/>
                <a:t>Câu</a:t>
              </a:r>
              <a:r>
                <a:rPr lang="en-US" sz="3000" b="1"/>
                <a:t> 2</a:t>
              </a:r>
              <a:endParaRPr lang="en-US" sz="3000" b="1" dirty="0"/>
            </a:p>
          </p:txBody>
        </p:sp>
      </p:grpSp>
      <p:sp>
        <p:nvSpPr>
          <p:cNvPr id="6" name="TextBox 5">
            <a:extLst>
              <a:ext uri="{FF2B5EF4-FFF2-40B4-BE49-F238E27FC236}">
                <a16:creationId xmlns:a16="http://schemas.microsoft.com/office/drawing/2014/main" id="{29836FD0-5416-9641-8A52-B32FCF4463CA}"/>
              </a:ext>
            </a:extLst>
          </p:cNvPr>
          <p:cNvSpPr txBox="1"/>
          <p:nvPr/>
        </p:nvSpPr>
        <p:spPr>
          <a:xfrm>
            <a:off x="1291425" y="3236398"/>
            <a:ext cx="9841432" cy="2862322"/>
          </a:xfrm>
          <a:prstGeom prst="rect">
            <a:avLst/>
          </a:prstGeom>
          <a:solidFill>
            <a:schemeClr val="accent5">
              <a:lumMod val="20000"/>
              <a:lumOff val="80000"/>
            </a:schemeClr>
          </a:solidFill>
          <a:ln>
            <a:noFill/>
          </a:ln>
        </p:spPr>
        <p:txBody>
          <a:bodyPr wrap="square">
            <a:spAutoFit/>
          </a:bodyPr>
          <a:lstStyle/>
          <a:p>
            <a:pPr algn="just"/>
            <a:r>
              <a:rPr lang="vi-VN" sz="3600">
                <a:solidFill>
                  <a:srgbClr val="002060"/>
                </a:solidFill>
                <a:latin typeface="Calibri" panose="020F0502020204030204" pitchFamily="34" charset="0"/>
                <a:ea typeface="Calibri" panose="020F0502020204030204" pitchFamily="34" charset="0"/>
                <a:cs typeface="Calibri" panose="020F0502020204030204" pitchFamily="34" charset="0"/>
              </a:rPr>
              <a:t>Công đoạn giũ cỏ được gọi là “vũ điệu giũ cỏ”, vì ở công đoạn này, hàng chục nắm cỏ đồng loạt được giũ mạnh, theo tay người tung xoè ra như múa, lúc này, những người nông dân chẳng khác gì những vũ công đang biểu diễn tiết mục đặc sắc của mình.</a:t>
            </a:r>
            <a:endPar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7084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72A00-35BD-9AAC-304C-E4AB454D6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1889"/>
            <a:ext cx="12192000" cy="7539889"/>
          </a:xfrm>
          <a:prstGeom prst="rect">
            <a:avLst/>
          </a:prstGeom>
        </p:spPr>
      </p:pic>
      <p:sp>
        <p:nvSpPr>
          <p:cNvPr id="9" name="TextBox 9">
            <a:extLst>
              <a:ext uri="{FF2B5EF4-FFF2-40B4-BE49-F238E27FC236}">
                <a16:creationId xmlns:a16="http://schemas.microsoft.com/office/drawing/2014/main" id="{52FEB871-718F-9272-CBE9-E80EB5267650}"/>
              </a:ext>
            </a:extLst>
          </p:cNvPr>
          <p:cNvSpPr txBox="1"/>
          <p:nvPr/>
        </p:nvSpPr>
        <p:spPr>
          <a:xfrm>
            <a:off x="2104182" y="372570"/>
            <a:ext cx="7063992" cy="1938992"/>
          </a:xfrm>
          <a:prstGeom prst="rect">
            <a:avLst/>
          </a:prstGeom>
          <a:noFill/>
        </p:spPr>
        <p:txBody>
          <a:bodyPr wrap="square" rtlCol="0">
            <a:prstTxWarp prst="textWave1">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12000" b="1" kern="0" spc="50" dirty="0" err="1">
                <a:ln w="9525" cmpd="sng">
                  <a:solidFill>
                    <a:schemeClr val="accent1"/>
                  </a:solidFill>
                  <a:prstDash val="solid"/>
                </a:ln>
                <a:solidFill>
                  <a:srgbClr val="FF0000"/>
                </a:solidFill>
                <a:effectLst>
                  <a:glow rad="38100">
                    <a:schemeClr val="accent1">
                      <a:alpha val="40000"/>
                    </a:schemeClr>
                  </a:glow>
                </a:effectLst>
                <a:latin typeface="#9Slide05 SVNClementine" panose="020F0502020204030203" pitchFamily="34" charset="0"/>
                <a:sym typeface="Arial"/>
              </a:rPr>
              <a:t>Khởi</a:t>
            </a:r>
            <a:r>
              <a:rPr lang="en-US" sz="12000" b="1" kern="0" spc="50" dirty="0">
                <a:ln w="9525" cmpd="sng">
                  <a:solidFill>
                    <a:schemeClr val="accent1"/>
                  </a:solidFill>
                  <a:prstDash val="solid"/>
                </a:ln>
                <a:solidFill>
                  <a:srgbClr val="FF0000"/>
                </a:solidFill>
                <a:effectLst>
                  <a:glow rad="38100">
                    <a:schemeClr val="accent1">
                      <a:alpha val="40000"/>
                    </a:schemeClr>
                  </a:glow>
                </a:effectLst>
                <a:latin typeface="#9Slide05 SVNClementine" panose="020F0502020204030203" pitchFamily="34" charset="0"/>
                <a:sym typeface="Arial"/>
              </a:rPr>
              <a:t> </a:t>
            </a:r>
            <a:r>
              <a:rPr lang="en-US" sz="12000" b="1" kern="0" spc="50" dirty="0" err="1">
                <a:ln w="9525" cmpd="sng">
                  <a:solidFill>
                    <a:schemeClr val="accent1"/>
                  </a:solidFill>
                  <a:prstDash val="solid"/>
                </a:ln>
                <a:solidFill>
                  <a:srgbClr val="FF0000"/>
                </a:solidFill>
                <a:effectLst>
                  <a:glow rad="38100">
                    <a:schemeClr val="accent1">
                      <a:alpha val="40000"/>
                    </a:schemeClr>
                  </a:glow>
                </a:effectLst>
                <a:latin typeface="#9Slide05 SVNClementine" panose="020F0502020204030203" pitchFamily="34" charset="0"/>
                <a:sym typeface="Arial"/>
              </a:rPr>
              <a:t>động</a:t>
            </a:r>
            <a:endParaRPr lang="en-US" sz="12000" b="1" kern="0" spc="50" dirty="0">
              <a:ln w="9525" cmpd="sng">
                <a:solidFill>
                  <a:schemeClr val="accent1"/>
                </a:solidFill>
                <a:prstDash val="solid"/>
              </a:ln>
              <a:solidFill>
                <a:srgbClr val="FF0000"/>
              </a:solidFill>
              <a:effectLst>
                <a:glow rad="38100">
                  <a:schemeClr val="accent1">
                    <a:alpha val="40000"/>
                  </a:schemeClr>
                </a:glow>
              </a:effectLst>
              <a:latin typeface="#9Slide05 SVNClementine" panose="020F0502020204030203" pitchFamily="34" charset="0"/>
              <a:sym typeface="Arial"/>
            </a:endParaRPr>
          </a:p>
        </p:txBody>
      </p:sp>
    </p:spTree>
    <p:extLst>
      <p:ext uri="{BB962C8B-B14F-4D97-AF65-F5344CB8AC3E}">
        <p14:creationId xmlns:p14="http://schemas.microsoft.com/office/powerpoint/2010/main" val="98494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decel="100000"/>
                                        <p:tgtEl>
                                          <p:spTgt spid="9"/>
                                        </p:tgtEl>
                                      </p:cBhvr>
                                    </p:animEffect>
                                    <p:anim calcmode="lin" valueType="num">
                                      <p:cBhvr>
                                        <p:cTn id="8" dur="400" decel="100000" fill="hold"/>
                                        <p:tgtEl>
                                          <p:spTgt spid="9"/>
                                        </p:tgtEl>
                                        <p:attrNameLst>
                                          <p:attrName>style.rotation</p:attrName>
                                        </p:attrNameLst>
                                      </p:cBhvr>
                                      <p:tavLst>
                                        <p:tav tm="0">
                                          <p:val>
                                            <p:fltVal val="-90"/>
                                          </p:val>
                                        </p:tav>
                                        <p:tav tm="100000">
                                          <p:val>
                                            <p:fltVal val="0"/>
                                          </p:val>
                                        </p:tav>
                                      </p:tavLst>
                                    </p:anim>
                                    <p:anim calcmode="lin" valueType="num">
                                      <p:cBhvr>
                                        <p:cTn id="9" dur="400" decel="100000" fill="hold"/>
                                        <p:tgtEl>
                                          <p:spTgt spid="9"/>
                                        </p:tgtEl>
                                        <p:attrNameLst>
                                          <p:attrName>ppt_x</p:attrName>
                                        </p:attrNameLst>
                                      </p:cBhvr>
                                      <p:tavLst>
                                        <p:tav tm="0">
                                          <p:val>
                                            <p:strVal val="#ppt_x+0.4"/>
                                          </p:val>
                                        </p:tav>
                                        <p:tav tm="100000">
                                          <p:val>
                                            <p:strVal val="#ppt_x-0.05"/>
                                          </p:val>
                                        </p:tav>
                                      </p:tavLst>
                                    </p:anim>
                                    <p:anim calcmode="lin" valueType="num">
                                      <p:cBhvr>
                                        <p:cTn id="10" dur="400" decel="100000" fill="hold"/>
                                        <p:tgtEl>
                                          <p:spTgt spid="9"/>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9"/>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9"/>
                                        </p:tgtEl>
                                        <p:attrNameLst>
                                          <p:attrName>ppt_y</p:attrName>
                                        </p:attrNameLst>
                                      </p:cBhvr>
                                      <p:tavLst>
                                        <p:tav tm="0">
                                          <p:val>
                                            <p:strVal val="#ppt_y+0.1"/>
                                          </p:val>
                                        </p:tav>
                                        <p:tav tm="100000">
                                          <p:val>
                                            <p:strVal val="#ppt_y"/>
                                          </p:val>
                                        </p:tav>
                                      </p:tavLst>
                                    </p:anim>
                                  </p:childTnLst>
                                </p:cTn>
                              </p:par>
                            </p:childTnLst>
                          </p:cTn>
                        </p:par>
                        <p:par>
                          <p:cTn id="13" fill="hold">
                            <p:stCondLst>
                              <p:cond delay="500"/>
                            </p:stCondLst>
                            <p:childTnLst>
                              <p:par>
                                <p:cTn id="14" presetID="32" presetClass="emph" presetSubtype="0" repeatCount="indefinite" fill="hold" grpId="1" nodeType="afterEffect">
                                  <p:stCondLst>
                                    <p:cond delay="0"/>
                                  </p:stCondLst>
                                  <p:iterate type="lt">
                                    <p:tmPct val="10000"/>
                                  </p:iterate>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DFA0A93D-0589-E37A-4D8D-D5453D301967}"/>
              </a:ext>
            </a:extLst>
          </p:cNvPr>
          <p:cNvSpPr txBox="1"/>
          <p:nvPr/>
        </p:nvSpPr>
        <p:spPr>
          <a:xfrm>
            <a:off x="3151948" y="796046"/>
            <a:ext cx="6047793"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0" cap="none" spc="0" normalizeH="0" baseline="0" noProof="0">
                <a:ln/>
                <a:solidFill>
                  <a:srgbClr val="FF0000"/>
                </a:solidFill>
                <a:effectLst/>
                <a:uLnTx/>
                <a:uFillTx/>
                <a:latin typeface="#9Slide05 SVNClementine" panose="020F0502020204030203" pitchFamily="34" charset="0"/>
                <a:ea typeface="+mn-ea"/>
                <a:cs typeface="+mn-cs"/>
                <a:sym typeface="Arial"/>
              </a:rPr>
              <a:t>Rút ý </a:t>
            </a:r>
            <a:r>
              <a:rPr kumimoji="0" lang="en-US" sz="6000" b="1" i="0" u="none" strike="noStrike" kern="0" cap="none" spc="0" normalizeH="0" baseline="0" noProof="0" err="1">
                <a:ln/>
                <a:solidFill>
                  <a:srgbClr val="FF0000"/>
                </a:solidFill>
                <a:effectLst/>
                <a:uLnTx/>
                <a:uFillTx/>
                <a:latin typeface="#9Slide05 SVNClementine" panose="020F0502020204030203" pitchFamily="34" charset="0"/>
                <a:ea typeface="+mn-ea"/>
                <a:cs typeface="+mn-cs"/>
                <a:sym typeface="Arial"/>
              </a:rPr>
              <a:t>đoạn</a:t>
            </a:r>
            <a:r>
              <a:rPr kumimoji="0" lang="en-US" sz="6000" b="1" i="0" u="none" strike="noStrike" kern="0" cap="none" spc="0" normalizeH="0" baseline="0" noProof="0">
                <a:ln/>
                <a:solidFill>
                  <a:srgbClr val="FF0000"/>
                </a:solidFill>
                <a:effectLst/>
                <a:uLnTx/>
                <a:uFillTx/>
                <a:latin typeface="#9Slide05 SVNClementine" panose="020F0502020204030203" pitchFamily="34" charset="0"/>
                <a:ea typeface="+mn-ea"/>
                <a:cs typeface="+mn-cs"/>
                <a:sym typeface="Arial"/>
              </a:rPr>
              <a:t> 2</a:t>
            </a:r>
            <a:endParaRPr kumimoji="0" lang="en-US" sz="6000" b="1" i="0" u="none" strike="noStrike" kern="0" cap="none" spc="0" normalizeH="0" baseline="0" noProof="0" dirty="0">
              <a:ln/>
              <a:solidFill>
                <a:srgbClr val="FF0000"/>
              </a:solidFill>
              <a:effectLst/>
              <a:uLnTx/>
              <a:uFillTx/>
              <a:latin typeface="#9Slide05 SVNClementine" panose="020F0502020204030203" pitchFamily="34" charset="0"/>
              <a:ea typeface="+mn-ea"/>
              <a:cs typeface="+mn-cs"/>
              <a:sym typeface="Arial"/>
            </a:endParaRPr>
          </a:p>
        </p:txBody>
      </p:sp>
      <p:grpSp>
        <p:nvGrpSpPr>
          <p:cNvPr id="3" name="Group 2">
            <a:extLst>
              <a:ext uri="{FF2B5EF4-FFF2-40B4-BE49-F238E27FC236}">
                <a16:creationId xmlns:a16="http://schemas.microsoft.com/office/drawing/2014/main" id="{033F49DD-0583-E733-0A91-B9BD47C859CD}"/>
              </a:ext>
            </a:extLst>
          </p:cNvPr>
          <p:cNvGrpSpPr/>
          <p:nvPr/>
        </p:nvGrpSpPr>
        <p:grpSpPr>
          <a:xfrm>
            <a:off x="1770509" y="4155255"/>
            <a:ext cx="7240046" cy="2406579"/>
            <a:chOff x="1293643" y="1763939"/>
            <a:chExt cx="7240046" cy="2406579"/>
          </a:xfrm>
        </p:grpSpPr>
        <p:sp>
          <p:nvSpPr>
            <p:cNvPr id="4" name="Rectangle: Rounded Corners 3">
              <a:extLst>
                <a:ext uri="{FF2B5EF4-FFF2-40B4-BE49-F238E27FC236}">
                  <a16:creationId xmlns:a16="http://schemas.microsoft.com/office/drawing/2014/main" id="{33B7B6D0-0641-E934-FF3A-A4C7F83FBBDF}"/>
                </a:ext>
              </a:extLst>
            </p:cNvPr>
            <p:cNvSpPr/>
            <p:nvPr/>
          </p:nvSpPr>
          <p:spPr>
            <a:xfrm>
              <a:off x="2294706" y="2349199"/>
              <a:ext cx="6238983" cy="18213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ptos" panose="02110004020202020204"/>
                  <a:ea typeface="+mn-ea"/>
                  <a:cs typeface="+mn-cs"/>
                </a:rPr>
                <a:t>Giới thiệu các công đoạn thu hoạch cỏ bàng, nổi bật là “vũ điệu giũ cỏ”.</a:t>
              </a:r>
              <a:endParaRPr kumimoji="0" lang="en-US" sz="3600" b="1" i="0" u="none" strike="noStrike" kern="1200" cap="none" spc="0" normalizeH="0" baseline="0" noProof="0" dirty="0">
                <a:ln>
                  <a:noFill/>
                </a:ln>
                <a:solidFill>
                  <a:srgbClr val="0070C0"/>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7AACEA83-4017-9510-F11C-C89E109E9213}"/>
                </a:ext>
              </a:extLst>
            </p:cNvPr>
            <p:cNvPicPr>
              <a:picLocks noChangeAspect="1"/>
            </p:cNvPicPr>
            <p:nvPr/>
          </p:nvPicPr>
          <p:blipFill>
            <a:blip r:embed="rId3">
              <a:clrChange>
                <a:clrFrom>
                  <a:srgbClr val="FEFBFB"/>
                </a:clrFrom>
                <a:clrTo>
                  <a:srgbClr val="FEFBFB">
                    <a:alpha val="0"/>
                  </a:srgbClr>
                </a:clrTo>
              </a:clrChange>
            </a:blip>
            <a:stretch>
              <a:fillRect/>
            </a:stretch>
          </p:blipFill>
          <p:spPr>
            <a:xfrm>
              <a:off x="1293643" y="1763939"/>
              <a:ext cx="2176107" cy="1412714"/>
            </a:xfrm>
            <a:prstGeom prst="rect">
              <a:avLst/>
            </a:prstGeom>
          </p:spPr>
        </p:pic>
      </p:grpSp>
    </p:spTree>
    <p:extLst>
      <p:ext uri="{BB962C8B-B14F-4D97-AF65-F5344CB8AC3E}">
        <p14:creationId xmlns:p14="http://schemas.microsoft.com/office/powerpoint/2010/main" val="50590766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D6C58D-2DF1-13AE-E234-A5389AAD47FB}"/>
              </a:ext>
            </a:extLst>
          </p:cNvPr>
          <p:cNvSpPr/>
          <p:nvPr/>
        </p:nvSpPr>
        <p:spPr>
          <a:xfrm>
            <a:off x="753168" y="759280"/>
            <a:ext cx="10980388" cy="6098720"/>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29380249-3486-9F06-F87E-C26FC4B8BC66}"/>
              </a:ext>
            </a:extLst>
          </p:cNvPr>
          <p:cNvGrpSpPr/>
          <p:nvPr/>
        </p:nvGrpSpPr>
        <p:grpSpPr>
          <a:xfrm>
            <a:off x="494311" y="546556"/>
            <a:ext cx="10718125" cy="1646819"/>
            <a:chOff x="769210" y="943061"/>
            <a:chExt cx="10718125" cy="1646819"/>
          </a:xfrm>
        </p:grpSpPr>
        <p:sp>
          <p:nvSpPr>
            <p:cNvPr id="25" name="TextBox 24">
              <a:extLst>
                <a:ext uri="{FF2B5EF4-FFF2-40B4-BE49-F238E27FC236}">
                  <a16:creationId xmlns:a16="http://schemas.microsoft.com/office/drawing/2014/main" id="{774A47FD-E7C3-6B7C-53B1-652E06204F75}"/>
                </a:ext>
              </a:extLst>
            </p:cNvPr>
            <p:cNvSpPr txBox="1"/>
            <p:nvPr/>
          </p:nvSpPr>
          <p:spPr>
            <a:xfrm>
              <a:off x="2166010" y="1512662"/>
              <a:ext cx="9321325" cy="1077218"/>
            </a:xfrm>
            <a:custGeom>
              <a:avLst/>
              <a:gdLst>
                <a:gd name="connsiteX0" fmla="*/ 0 w 9321325"/>
                <a:gd name="connsiteY0" fmla="*/ 0 h 1077218"/>
                <a:gd name="connsiteX1" fmla="*/ 759022 w 9321325"/>
                <a:gd name="connsiteY1" fmla="*/ 0 h 1077218"/>
                <a:gd name="connsiteX2" fmla="*/ 1611258 w 9321325"/>
                <a:gd name="connsiteY2" fmla="*/ 0 h 1077218"/>
                <a:gd name="connsiteX3" fmla="*/ 2277067 w 9321325"/>
                <a:gd name="connsiteY3" fmla="*/ 0 h 1077218"/>
                <a:gd name="connsiteX4" fmla="*/ 2756449 w 9321325"/>
                <a:gd name="connsiteY4" fmla="*/ 0 h 1077218"/>
                <a:gd name="connsiteX5" fmla="*/ 3235831 w 9321325"/>
                <a:gd name="connsiteY5" fmla="*/ 0 h 1077218"/>
                <a:gd name="connsiteX6" fmla="*/ 3901640 w 9321325"/>
                <a:gd name="connsiteY6" fmla="*/ 0 h 1077218"/>
                <a:gd name="connsiteX7" fmla="*/ 4567449 w 9321325"/>
                <a:gd name="connsiteY7" fmla="*/ 0 h 1077218"/>
                <a:gd name="connsiteX8" fmla="*/ 5140045 w 9321325"/>
                <a:gd name="connsiteY8" fmla="*/ 0 h 1077218"/>
                <a:gd name="connsiteX9" fmla="*/ 5992280 w 9321325"/>
                <a:gd name="connsiteY9" fmla="*/ 0 h 1077218"/>
                <a:gd name="connsiteX10" fmla="*/ 6564876 w 9321325"/>
                <a:gd name="connsiteY10" fmla="*/ 0 h 1077218"/>
                <a:gd name="connsiteX11" fmla="*/ 7417111 w 9321325"/>
                <a:gd name="connsiteY11" fmla="*/ 0 h 1077218"/>
                <a:gd name="connsiteX12" fmla="*/ 8176134 w 9321325"/>
                <a:gd name="connsiteY12" fmla="*/ 0 h 1077218"/>
                <a:gd name="connsiteX13" fmla="*/ 9321325 w 9321325"/>
                <a:gd name="connsiteY13" fmla="*/ 0 h 1077218"/>
                <a:gd name="connsiteX14" fmla="*/ 9321325 w 9321325"/>
                <a:gd name="connsiteY14" fmla="*/ 538609 h 1077218"/>
                <a:gd name="connsiteX15" fmla="*/ 9321325 w 9321325"/>
                <a:gd name="connsiteY15" fmla="*/ 1077218 h 1077218"/>
                <a:gd name="connsiteX16" fmla="*/ 8748729 w 9321325"/>
                <a:gd name="connsiteY16" fmla="*/ 1077218 h 1077218"/>
                <a:gd name="connsiteX17" fmla="*/ 8362560 w 9321325"/>
                <a:gd name="connsiteY17" fmla="*/ 1077218 h 1077218"/>
                <a:gd name="connsiteX18" fmla="*/ 7603538 w 9321325"/>
                <a:gd name="connsiteY18" fmla="*/ 1077218 h 1077218"/>
                <a:gd name="connsiteX19" fmla="*/ 7030942 w 9321325"/>
                <a:gd name="connsiteY19" fmla="*/ 1077218 h 1077218"/>
                <a:gd name="connsiteX20" fmla="*/ 6551560 w 9321325"/>
                <a:gd name="connsiteY20" fmla="*/ 1077218 h 1077218"/>
                <a:gd name="connsiteX21" fmla="*/ 6072177 w 9321325"/>
                <a:gd name="connsiteY21" fmla="*/ 1077218 h 1077218"/>
                <a:gd name="connsiteX22" fmla="*/ 5219942 w 9321325"/>
                <a:gd name="connsiteY22" fmla="*/ 1077218 h 1077218"/>
                <a:gd name="connsiteX23" fmla="*/ 4367707 w 9321325"/>
                <a:gd name="connsiteY23" fmla="*/ 1077218 h 1077218"/>
                <a:gd name="connsiteX24" fmla="*/ 3888324 w 9321325"/>
                <a:gd name="connsiteY24" fmla="*/ 1077218 h 1077218"/>
                <a:gd name="connsiteX25" fmla="*/ 3502155 w 9321325"/>
                <a:gd name="connsiteY25" fmla="*/ 1077218 h 1077218"/>
                <a:gd name="connsiteX26" fmla="*/ 2649920 w 9321325"/>
                <a:gd name="connsiteY26" fmla="*/ 1077218 h 1077218"/>
                <a:gd name="connsiteX27" fmla="*/ 1984111 w 9321325"/>
                <a:gd name="connsiteY27" fmla="*/ 1077218 h 1077218"/>
                <a:gd name="connsiteX28" fmla="*/ 1131875 w 9321325"/>
                <a:gd name="connsiteY28" fmla="*/ 1077218 h 1077218"/>
                <a:gd name="connsiteX29" fmla="*/ 652493 w 9321325"/>
                <a:gd name="connsiteY29" fmla="*/ 1077218 h 1077218"/>
                <a:gd name="connsiteX30" fmla="*/ 0 w 9321325"/>
                <a:gd name="connsiteY30" fmla="*/ 1077218 h 1077218"/>
                <a:gd name="connsiteX31" fmla="*/ 0 w 9321325"/>
                <a:gd name="connsiteY31" fmla="*/ 560153 h 1077218"/>
                <a:gd name="connsiteX32" fmla="*/ 0 w 9321325"/>
                <a:gd name="connsiteY3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321325" h="1077218" extrusionOk="0">
                  <a:moveTo>
                    <a:pt x="0" y="0"/>
                  </a:moveTo>
                  <a:cubicBezTo>
                    <a:pt x="252980" y="12860"/>
                    <a:pt x="532559" y="18711"/>
                    <a:pt x="759022" y="0"/>
                  </a:cubicBezTo>
                  <a:cubicBezTo>
                    <a:pt x="985485" y="-18711"/>
                    <a:pt x="1366880" y="-4730"/>
                    <a:pt x="1611258" y="0"/>
                  </a:cubicBezTo>
                  <a:cubicBezTo>
                    <a:pt x="1855636" y="4730"/>
                    <a:pt x="2109890" y="28216"/>
                    <a:pt x="2277067" y="0"/>
                  </a:cubicBezTo>
                  <a:cubicBezTo>
                    <a:pt x="2444244" y="-28216"/>
                    <a:pt x="2549312" y="-11368"/>
                    <a:pt x="2756449" y="0"/>
                  </a:cubicBezTo>
                  <a:cubicBezTo>
                    <a:pt x="2963586" y="11368"/>
                    <a:pt x="3135967" y="-20677"/>
                    <a:pt x="3235831" y="0"/>
                  </a:cubicBezTo>
                  <a:cubicBezTo>
                    <a:pt x="3335695" y="20677"/>
                    <a:pt x="3703843" y="2007"/>
                    <a:pt x="3901640" y="0"/>
                  </a:cubicBezTo>
                  <a:cubicBezTo>
                    <a:pt x="4099437" y="-2007"/>
                    <a:pt x="4415215" y="-1552"/>
                    <a:pt x="4567449" y="0"/>
                  </a:cubicBezTo>
                  <a:cubicBezTo>
                    <a:pt x="4719683" y="1552"/>
                    <a:pt x="4854127" y="-15514"/>
                    <a:pt x="5140045" y="0"/>
                  </a:cubicBezTo>
                  <a:cubicBezTo>
                    <a:pt x="5425963" y="15514"/>
                    <a:pt x="5806906" y="6819"/>
                    <a:pt x="5992280" y="0"/>
                  </a:cubicBezTo>
                  <a:cubicBezTo>
                    <a:pt x="6177654" y="-6819"/>
                    <a:pt x="6448035" y="6692"/>
                    <a:pt x="6564876" y="0"/>
                  </a:cubicBezTo>
                  <a:cubicBezTo>
                    <a:pt x="6681717" y="-6692"/>
                    <a:pt x="7080764" y="-30490"/>
                    <a:pt x="7417111" y="0"/>
                  </a:cubicBezTo>
                  <a:cubicBezTo>
                    <a:pt x="7753459" y="30490"/>
                    <a:pt x="8003428" y="33707"/>
                    <a:pt x="8176134" y="0"/>
                  </a:cubicBezTo>
                  <a:cubicBezTo>
                    <a:pt x="8348840" y="-33707"/>
                    <a:pt x="9016804" y="54946"/>
                    <a:pt x="9321325" y="0"/>
                  </a:cubicBezTo>
                  <a:cubicBezTo>
                    <a:pt x="9296055" y="183817"/>
                    <a:pt x="9347038" y="338024"/>
                    <a:pt x="9321325" y="538609"/>
                  </a:cubicBezTo>
                  <a:cubicBezTo>
                    <a:pt x="9295612" y="739194"/>
                    <a:pt x="9332654" y="820055"/>
                    <a:pt x="9321325" y="1077218"/>
                  </a:cubicBezTo>
                  <a:cubicBezTo>
                    <a:pt x="9163885" y="1051413"/>
                    <a:pt x="8996442" y="1052850"/>
                    <a:pt x="8748729" y="1077218"/>
                  </a:cubicBezTo>
                  <a:cubicBezTo>
                    <a:pt x="8501016" y="1101586"/>
                    <a:pt x="8467736" y="1077176"/>
                    <a:pt x="8362560" y="1077218"/>
                  </a:cubicBezTo>
                  <a:cubicBezTo>
                    <a:pt x="8257384" y="1077260"/>
                    <a:pt x="7922221" y="1046851"/>
                    <a:pt x="7603538" y="1077218"/>
                  </a:cubicBezTo>
                  <a:cubicBezTo>
                    <a:pt x="7284855" y="1107585"/>
                    <a:pt x="7269049" y="1096445"/>
                    <a:pt x="7030942" y="1077218"/>
                  </a:cubicBezTo>
                  <a:cubicBezTo>
                    <a:pt x="6792835" y="1057991"/>
                    <a:pt x="6752813" y="1098358"/>
                    <a:pt x="6551560" y="1077218"/>
                  </a:cubicBezTo>
                  <a:cubicBezTo>
                    <a:pt x="6350307" y="1056078"/>
                    <a:pt x="6237850" y="1066441"/>
                    <a:pt x="6072177" y="1077218"/>
                  </a:cubicBezTo>
                  <a:cubicBezTo>
                    <a:pt x="5906504" y="1087995"/>
                    <a:pt x="5582238" y="1095279"/>
                    <a:pt x="5219942" y="1077218"/>
                  </a:cubicBezTo>
                  <a:cubicBezTo>
                    <a:pt x="4857646" y="1059157"/>
                    <a:pt x="4788017" y="1054377"/>
                    <a:pt x="4367707" y="1077218"/>
                  </a:cubicBezTo>
                  <a:cubicBezTo>
                    <a:pt x="3947397" y="1100059"/>
                    <a:pt x="4022221" y="1088876"/>
                    <a:pt x="3888324" y="1077218"/>
                  </a:cubicBezTo>
                  <a:cubicBezTo>
                    <a:pt x="3754427" y="1065560"/>
                    <a:pt x="3614261" y="1066847"/>
                    <a:pt x="3502155" y="1077218"/>
                  </a:cubicBezTo>
                  <a:cubicBezTo>
                    <a:pt x="3390049" y="1087589"/>
                    <a:pt x="2952543" y="1035311"/>
                    <a:pt x="2649920" y="1077218"/>
                  </a:cubicBezTo>
                  <a:cubicBezTo>
                    <a:pt x="2347298" y="1119125"/>
                    <a:pt x="2181641" y="1048420"/>
                    <a:pt x="1984111" y="1077218"/>
                  </a:cubicBezTo>
                  <a:cubicBezTo>
                    <a:pt x="1786581" y="1106016"/>
                    <a:pt x="1527621" y="1071249"/>
                    <a:pt x="1131875" y="1077218"/>
                  </a:cubicBezTo>
                  <a:cubicBezTo>
                    <a:pt x="736129" y="1083187"/>
                    <a:pt x="829589" y="1097018"/>
                    <a:pt x="652493" y="1077218"/>
                  </a:cubicBezTo>
                  <a:cubicBezTo>
                    <a:pt x="475397" y="1057418"/>
                    <a:pt x="164688" y="1048501"/>
                    <a:pt x="0" y="1077218"/>
                  </a:cubicBezTo>
                  <a:cubicBezTo>
                    <a:pt x="-5555" y="915988"/>
                    <a:pt x="-18910" y="809287"/>
                    <a:pt x="0" y="560153"/>
                  </a:cubicBezTo>
                  <a:cubicBezTo>
                    <a:pt x="18910" y="311019"/>
                    <a:pt x="23015" y="232254"/>
                    <a:pt x="0" y="0"/>
                  </a:cubicBezTo>
                  <a:close/>
                </a:path>
              </a:pathLst>
            </a:custGeom>
            <a:noFill/>
            <a:ln w="28575">
              <a:solidFill>
                <a:srgbClr val="EC5A3D"/>
              </a:solidFill>
              <a:prstDash val="dashDot"/>
              <a:extLst>
                <a:ext uri="{C807C97D-BFC1-408E-A445-0C87EB9F89A2}">
                  <ask:lineSketchStyleProps xmlns:ask="http://schemas.microsoft.com/office/drawing/2018/sketchyshapes" sd="1124184483">
                    <a:prstGeom prst="rect">
                      <a:avLst/>
                    </a:prstGeom>
                    <ask:type>
                      <ask:lineSketchFreehand/>
                    </ask:type>
                  </ask:lineSketchStyleProps>
                </a:ext>
              </a:extLst>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200" b="1" i="0" u="none" strike="noStrike" kern="0" cap="none" spc="0" normalizeH="0" baseline="0" noProof="0">
                  <a:ln w="0"/>
                  <a:solidFill>
                    <a:srgbClr val="0070C0"/>
                  </a:solidFill>
                  <a:effectLst/>
                  <a:uLnTx/>
                  <a:uFillTx/>
                  <a:latin typeface="Arial" panose="020B0604020202020204" pitchFamily="34" charset="0"/>
                  <a:ea typeface="+mn-ea"/>
                  <a:cs typeface="+mn-cs"/>
                  <a:sym typeface="Arial"/>
                </a:rPr>
                <a:t>Cỏ bàng có thể được làm thành những sản phẩm nào?</a:t>
              </a:r>
              <a:endParaRPr kumimoji="0" lang="en-US" sz="3200" b="0" i="0" u="none" strike="noStrike" kern="0" cap="none" spc="0" normalizeH="0" baseline="0" noProof="0" dirty="0">
                <a:ln w="0"/>
                <a:solidFill>
                  <a:srgbClr val="0070C0"/>
                </a:solidFill>
                <a:effectLst/>
                <a:uLnTx/>
                <a:uFillTx/>
                <a:latin typeface="Aptos" panose="02110004020202020204"/>
                <a:ea typeface="+mn-ea"/>
                <a:cs typeface="+mn-cs"/>
                <a:sym typeface="Arial"/>
              </a:endParaRPr>
            </a:p>
          </p:txBody>
        </p:sp>
        <p:sp>
          <p:nvSpPr>
            <p:cNvPr id="26" name="Heart 25">
              <a:extLst>
                <a:ext uri="{FF2B5EF4-FFF2-40B4-BE49-F238E27FC236}">
                  <a16:creationId xmlns:a16="http://schemas.microsoft.com/office/drawing/2014/main" id="{24B61E52-4C4E-8ECD-1448-1DB2846BB2FB}"/>
                </a:ext>
              </a:extLst>
            </p:cNvPr>
            <p:cNvSpPr/>
            <p:nvPr/>
          </p:nvSpPr>
          <p:spPr>
            <a:xfrm>
              <a:off x="769210" y="943061"/>
              <a:ext cx="1753386" cy="1059871"/>
            </a:xfrm>
            <a:custGeom>
              <a:avLst/>
              <a:gdLst>
                <a:gd name="connsiteX0" fmla="*/ 876693 w 1753386"/>
                <a:gd name="connsiteY0" fmla="*/ 264968 h 1059871"/>
                <a:gd name="connsiteX1" fmla="*/ 876693 w 1753386"/>
                <a:gd name="connsiteY1" fmla="*/ 1059871 h 1059871"/>
                <a:gd name="connsiteX2" fmla="*/ 876693 w 1753386"/>
                <a:gd name="connsiteY2" fmla="*/ 264968 h 1059871"/>
              </a:gdLst>
              <a:ahLst/>
              <a:cxnLst>
                <a:cxn ang="0">
                  <a:pos x="connsiteX0" y="connsiteY0"/>
                </a:cxn>
                <a:cxn ang="0">
                  <a:pos x="connsiteX1" y="connsiteY1"/>
                </a:cxn>
                <a:cxn ang="0">
                  <a:pos x="connsiteX2" y="connsiteY2"/>
                </a:cxn>
              </a:cxnLst>
              <a:rect l="l" t="t" r="r" b="b"/>
              <a:pathLst>
                <a:path w="1753386" h="1059871" fill="none" extrusionOk="0">
                  <a:moveTo>
                    <a:pt x="876693" y="264968"/>
                  </a:moveTo>
                  <a:cubicBezTo>
                    <a:pt x="1462355" y="-498952"/>
                    <a:pt x="2645591" y="318521"/>
                    <a:pt x="876693" y="1059871"/>
                  </a:cubicBezTo>
                  <a:cubicBezTo>
                    <a:pt x="-931379" y="324599"/>
                    <a:pt x="574244" y="-408562"/>
                    <a:pt x="876693" y="264968"/>
                  </a:cubicBezTo>
                  <a:close/>
                </a:path>
                <a:path w="1753386" h="1059871" stroke="0" extrusionOk="0">
                  <a:moveTo>
                    <a:pt x="876693" y="264968"/>
                  </a:moveTo>
                  <a:cubicBezTo>
                    <a:pt x="1259434" y="-484566"/>
                    <a:pt x="2817563" y="386569"/>
                    <a:pt x="876693" y="1059871"/>
                  </a:cubicBezTo>
                  <a:cubicBezTo>
                    <a:pt x="-1049828" y="213317"/>
                    <a:pt x="521230" y="-387744"/>
                    <a:pt x="876693" y="264968"/>
                  </a:cubicBezTo>
                  <a:close/>
                </a:path>
              </a:pathLst>
            </a:custGeom>
            <a:solidFill>
              <a:srgbClr val="F18382"/>
            </a:solidFill>
            <a:ln w="38100">
              <a:solidFill>
                <a:srgbClr val="EC5A3D"/>
              </a:solidFill>
              <a:prstDash val="dash"/>
              <a:extLst>
                <a:ext uri="{C807C97D-BFC1-408E-A445-0C87EB9F89A2}">
                  <ask:lineSketchStyleProps xmlns:ask="http://schemas.microsoft.com/office/drawing/2018/sketchyshapes" sd="4266498984">
                    <a:prstGeom prst="hear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prstClr val="white"/>
                  </a:solidFill>
                  <a:effectLst/>
                  <a:uLnTx/>
                  <a:uFillTx/>
                  <a:latin typeface="Aptos" panose="02110004020202020204"/>
                  <a:ea typeface="+mn-ea"/>
                  <a:cs typeface="+mn-cs"/>
                </a:rPr>
                <a:t>Câu</a:t>
              </a:r>
              <a:r>
                <a:rPr kumimoji="0" lang="en-US" sz="3000" b="1" i="0" u="none" strike="noStrike" kern="1200" cap="none" spc="0" normalizeH="0" baseline="0" noProof="0">
                  <a:ln>
                    <a:noFill/>
                  </a:ln>
                  <a:solidFill>
                    <a:prstClr val="white"/>
                  </a:solidFill>
                  <a:effectLst/>
                  <a:uLnTx/>
                  <a:uFillTx/>
                  <a:latin typeface="Aptos" panose="02110004020202020204"/>
                  <a:ea typeface="+mn-ea"/>
                  <a:cs typeface="+mn-cs"/>
                </a:rPr>
                <a:t> 2</a:t>
              </a:r>
              <a:endParaRPr kumimoji="0" lang="en-US" sz="30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 name="Rectangle 2">
            <a:extLst>
              <a:ext uri="{FF2B5EF4-FFF2-40B4-BE49-F238E27FC236}">
                <a16:creationId xmlns:a16="http://schemas.microsoft.com/office/drawing/2014/main" id="{5800543C-48CF-DDCC-1CEF-E69B83523124}"/>
              </a:ext>
            </a:extLst>
          </p:cNvPr>
          <p:cNvSpPr/>
          <p:nvPr/>
        </p:nvSpPr>
        <p:spPr>
          <a:xfrm>
            <a:off x="3306021" y="4355323"/>
            <a:ext cx="5853745" cy="504496"/>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9836FD0-5416-9641-8A52-B32FCF4463CA}"/>
              </a:ext>
            </a:extLst>
          </p:cNvPr>
          <p:cNvSpPr txBox="1"/>
          <p:nvPr/>
        </p:nvSpPr>
        <p:spPr>
          <a:xfrm>
            <a:off x="1322646" y="3078051"/>
            <a:ext cx="9841432" cy="2554545"/>
          </a:xfrm>
          <a:prstGeom prst="rect">
            <a:avLst/>
          </a:prstGeom>
          <a:noFill/>
          <a:ln>
            <a:noFill/>
          </a:ln>
        </p:spPr>
        <p:txBody>
          <a:bodyPr wrap="square">
            <a:spAutoFit/>
          </a:bodyPr>
          <a:lstStyle/>
          <a:p>
            <a:pPr lvl="0" algn="just"/>
            <a:r>
              <a:rPr lang="vi-VN" sz="4000">
                <a:solidFill>
                  <a:srgbClr val="002060"/>
                </a:solidFill>
                <a:latin typeface="Calibri" panose="020F0502020204030204" pitchFamily="34" charset="0"/>
                <a:ea typeface="Calibri" panose="020F0502020204030204" pitchFamily="34" charset="0"/>
                <a:cs typeface="Calibri" panose="020F0502020204030204" pitchFamily="34" charset="0"/>
              </a:rPr>
              <a:t>	Sau khi phơi khô rồi giã cho tơi, nhờ bàn tay khéo léo cùng sự sáng tạo của con người, cỏ được đan thành đệm, túi, nón,… để phục vụ thị trường trong nước và xuất khẩu.</a:t>
            </a:r>
          </a:p>
        </p:txBody>
      </p:sp>
    </p:spTree>
    <p:extLst>
      <p:ext uri="{BB962C8B-B14F-4D97-AF65-F5344CB8AC3E}">
        <p14:creationId xmlns:p14="http://schemas.microsoft.com/office/powerpoint/2010/main" val="2263346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DFA0A93D-0589-E37A-4D8D-D5453D301967}"/>
              </a:ext>
            </a:extLst>
          </p:cNvPr>
          <p:cNvSpPr txBox="1"/>
          <p:nvPr/>
        </p:nvSpPr>
        <p:spPr>
          <a:xfrm>
            <a:off x="3151948" y="796046"/>
            <a:ext cx="6047793"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0" cap="none" spc="0" normalizeH="0" baseline="0" noProof="0">
                <a:ln/>
                <a:solidFill>
                  <a:srgbClr val="FF0000"/>
                </a:solidFill>
                <a:effectLst/>
                <a:uLnTx/>
                <a:uFillTx/>
                <a:latin typeface="#9Slide05 SVNClementine" panose="020F0502020204030203" pitchFamily="34" charset="0"/>
                <a:ea typeface="+mn-ea"/>
                <a:cs typeface="+mn-cs"/>
                <a:sym typeface="Arial"/>
              </a:rPr>
              <a:t>Rút ý </a:t>
            </a:r>
            <a:r>
              <a:rPr kumimoji="0" lang="en-US" sz="6000" b="1" i="0" u="none" strike="noStrike" kern="0" cap="none" spc="0" normalizeH="0" baseline="0" noProof="0" err="1">
                <a:ln/>
                <a:solidFill>
                  <a:srgbClr val="FF0000"/>
                </a:solidFill>
                <a:effectLst/>
                <a:uLnTx/>
                <a:uFillTx/>
                <a:latin typeface="#9Slide05 SVNClementine" panose="020F0502020204030203" pitchFamily="34" charset="0"/>
                <a:ea typeface="+mn-ea"/>
                <a:cs typeface="+mn-cs"/>
                <a:sym typeface="Arial"/>
              </a:rPr>
              <a:t>đoạn</a:t>
            </a:r>
            <a:r>
              <a:rPr kumimoji="0" lang="en-US" sz="6000" b="1" i="0" u="none" strike="noStrike" kern="0" cap="none" spc="0" normalizeH="0" baseline="0" noProof="0">
                <a:ln/>
                <a:solidFill>
                  <a:srgbClr val="FF0000"/>
                </a:solidFill>
                <a:effectLst/>
                <a:uLnTx/>
                <a:uFillTx/>
                <a:latin typeface="#9Slide05 SVNClementine" panose="020F0502020204030203" pitchFamily="34" charset="0"/>
                <a:ea typeface="+mn-ea"/>
                <a:cs typeface="+mn-cs"/>
                <a:sym typeface="Arial"/>
              </a:rPr>
              <a:t> 3</a:t>
            </a:r>
            <a:endParaRPr kumimoji="0" lang="en-US" sz="6000" b="1" i="0" u="none" strike="noStrike" kern="0" cap="none" spc="0" normalizeH="0" baseline="0" noProof="0" dirty="0">
              <a:ln/>
              <a:solidFill>
                <a:srgbClr val="FF0000"/>
              </a:solidFill>
              <a:effectLst/>
              <a:uLnTx/>
              <a:uFillTx/>
              <a:latin typeface="#9Slide05 SVNClementine" panose="020F0502020204030203" pitchFamily="34" charset="0"/>
              <a:ea typeface="+mn-ea"/>
              <a:cs typeface="+mn-cs"/>
              <a:sym typeface="Arial"/>
            </a:endParaRPr>
          </a:p>
        </p:txBody>
      </p:sp>
      <p:grpSp>
        <p:nvGrpSpPr>
          <p:cNvPr id="3" name="Group 2">
            <a:extLst>
              <a:ext uri="{FF2B5EF4-FFF2-40B4-BE49-F238E27FC236}">
                <a16:creationId xmlns:a16="http://schemas.microsoft.com/office/drawing/2014/main" id="{033F49DD-0583-E733-0A91-B9BD47C859CD}"/>
              </a:ext>
            </a:extLst>
          </p:cNvPr>
          <p:cNvGrpSpPr/>
          <p:nvPr/>
        </p:nvGrpSpPr>
        <p:grpSpPr>
          <a:xfrm>
            <a:off x="1770509" y="4155255"/>
            <a:ext cx="7240046" cy="2406579"/>
            <a:chOff x="1293643" y="1763939"/>
            <a:chExt cx="7240046" cy="2406579"/>
          </a:xfrm>
        </p:grpSpPr>
        <p:sp>
          <p:nvSpPr>
            <p:cNvPr id="4" name="Rectangle: Rounded Corners 3">
              <a:extLst>
                <a:ext uri="{FF2B5EF4-FFF2-40B4-BE49-F238E27FC236}">
                  <a16:creationId xmlns:a16="http://schemas.microsoft.com/office/drawing/2014/main" id="{33B7B6D0-0641-E934-FF3A-A4C7F83FBBDF}"/>
                </a:ext>
              </a:extLst>
            </p:cNvPr>
            <p:cNvSpPr/>
            <p:nvPr/>
          </p:nvSpPr>
          <p:spPr>
            <a:xfrm>
              <a:off x="2294706" y="2349199"/>
              <a:ext cx="6238983" cy="18213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Aptos" panose="02110004020202020204"/>
                  <a:ea typeface="+mn-ea"/>
                  <a:cs typeface="+mn-cs"/>
                </a:rPr>
                <a:t>Sản phẩm làm từ cỏ bàng được tiêu thụ trong nước và xuất khẩu.</a:t>
              </a:r>
              <a:endParaRPr kumimoji="0" lang="en-US" sz="3600" b="1" i="0" u="none" strike="noStrike" kern="1200" cap="none" spc="0" normalizeH="0" baseline="0" noProof="0" dirty="0">
                <a:ln>
                  <a:noFill/>
                </a:ln>
                <a:solidFill>
                  <a:srgbClr val="0070C0"/>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7AACEA83-4017-9510-F11C-C89E109E9213}"/>
                </a:ext>
              </a:extLst>
            </p:cNvPr>
            <p:cNvPicPr>
              <a:picLocks noChangeAspect="1"/>
            </p:cNvPicPr>
            <p:nvPr/>
          </p:nvPicPr>
          <p:blipFill>
            <a:blip r:embed="rId3">
              <a:clrChange>
                <a:clrFrom>
                  <a:srgbClr val="FEFBFB"/>
                </a:clrFrom>
                <a:clrTo>
                  <a:srgbClr val="FEFBFB">
                    <a:alpha val="0"/>
                  </a:srgbClr>
                </a:clrTo>
              </a:clrChange>
            </a:blip>
            <a:stretch>
              <a:fillRect/>
            </a:stretch>
          </p:blipFill>
          <p:spPr>
            <a:xfrm>
              <a:off x="1293643" y="1763939"/>
              <a:ext cx="2176107" cy="1412714"/>
            </a:xfrm>
            <a:prstGeom prst="rect">
              <a:avLst/>
            </a:prstGeom>
          </p:spPr>
        </p:pic>
      </p:grpSp>
    </p:spTree>
    <p:extLst>
      <p:ext uri="{BB962C8B-B14F-4D97-AF65-F5344CB8AC3E}">
        <p14:creationId xmlns:p14="http://schemas.microsoft.com/office/powerpoint/2010/main" val="417610003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D6C58D-2DF1-13AE-E234-A5389AAD47FB}"/>
              </a:ext>
            </a:extLst>
          </p:cNvPr>
          <p:cNvSpPr/>
          <p:nvPr/>
        </p:nvSpPr>
        <p:spPr>
          <a:xfrm>
            <a:off x="753168" y="759280"/>
            <a:ext cx="10980388" cy="6098720"/>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29380249-3486-9F06-F87E-C26FC4B8BC66}"/>
              </a:ext>
            </a:extLst>
          </p:cNvPr>
          <p:cNvGrpSpPr/>
          <p:nvPr/>
        </p:nvGrpSpPr>
        <p:grpSpPr>
          <a:xfrm>
            <a:off x="494311" y="546556"/>
            <a:ext cx="10718125" cy="1646819"/>
            <a:chOff x="769210" y="943061"/>
            <a:chExt cx="10718125" cy="1646819"/>
          </a:xfrm>
        </p:grpSpPr>
        <p:sp>
          <p:nvSpPr>
            <p:cNvPr id="25" name="TextBox 24">
              <a:extLst>
                <a:ext uri="{FF2B5EF4-FFF2-40B4-BE49-F238E27FC236}">
                  <a16:creationId xmlns:a16="http://schemas.microsoft.com/office/drawing/2014/main" id="{774A47FD-E7C3-6B7C-53B1-652E06204F75}"/>
                </a:ext>
              </a:extLst>
            </p:cNvPr>
            <p:cNvSpPr txBox="1"/>
            <p:nvPr/>
          </p:nvSpPr>
          <p:spPr>
            <a:xfrm>
              <a:off x="2166010" y="1512662"/>
              <a:ext cx="9321325" cy="1077218"/>
            </a:xfrm>
            <a:custGeom>
              <a:avLst/>
              <a:gdLst>
                <a:gd name="connsiteX0" fmla="*/ 0 w 9321325"/>
                <a:gd name="connsiteY0" fmla="*/ 0 h 1077218"/>
                <a:gd name="connsiteX1" fmla="*/ 759022 w 9321325"/>
                <a:gd name="connsiteY1" fmla="*/ 0 h 1077218"/>
                <a:gd name="connsiteX2" fmla="*/ 1611258 w 9321325"/>
                <a:gd name="connsiteY2" fmla="*/ 0 h 1077218"/>
                <a:gd name="connsiteX3" fmla="*/ 2277067 w 9321325"/>
                <a:gd name="connsiteY3" fmla="*/ 0 h 1077218"/>
                <a:gd name="connsiteX4" fmla="*/ 2756449 w 9321325"/>
                <a:gd name="connsiteY4" fmla="*/ 0 h 1077218"/>
                <a:gd name="connsiteX5" fmla="*/ 3235831 w 9321325"/>
                <a:gd name="connsiteY5" fmla="*/ 0 h 1077218"/>
                <a:gd name="connsiteX6" fmla="*/ 3901640 w 9321325"/>
                <a:gd name="connsiteY6" fmla="*/ 0 h 1077218"/>
                <a:gd name="connsiteX7" fmla="*/ 4567449 w 9321325"/>
                <a:gd name="connsiteY7" fmla="*/ 0 h 1077218"/>
                <a:gd name="connsiteX8" fmla="*/ 5140045 w 9321325"/>
                <a:gd name="connsiteY8" fmla="*/ 0 h 1077218"/>
                <a:gd name="connsiteX9" fmla="*/ 5992280 w 9321325"/>
                <a:gd name="connsiteY9" fmla="*/ 0 h 1077218"/>
                <a:gd name="connsiteX10" fmla="*/ 6564876 w 9321325"/>
                <a:gd name="connsiteY10" fmla="*/ 0 h 1077218"/>
                <a:gd name="connsiteX11" fmla="*/ 7417111 w 9321325"/>
                <a:gd name="connsiteY11" fmla="*/ 0 h 1077218"/>
                <a:gd name="connsiteX12" fmla="*/ 8176134 w 9321325"/>
                <a:gd name="connsiteY12" fmla="*/ 0 h 1077218"/>
                <a:gd name="connsiteX13" fmla="*/ 9321325 w 9321325"/>
                <a:gd name="connsiteY13" fmla="*/ 0 h 1077218"/>
                <a:gd name="connsiteX14" fmla="*/ 9321325 w 9321325"/>
                <a:gd name="connsiteY14" fmla="*/ 538609 h 1077218"/>
                <a:gd name="connsiteX15" fmla="*/ 9321325 w 9321325"/>
                <a:gd name="connsiteY15" fmla="*/ 1077218 h 1077218"/>
                <a:gd name="connsiteX16" fmla="*/ 8748729 w 9321325"/>
                <a:gd name="connsiteY16" fmla="*/ 1077218 h 1077218"/>
                <a:gd name="connsiteX17" fmla="*/ 8362560 w 9321325"/>
                <a:gd name="connsiteY17" fmla="*/ 1077218 h 1077218"/>
                <a:gd name="connsiteX18" fmla="*/ 7603538 w 9321325"/>
                <a:gd name="connsiteY18" fmla="*/ 1077218 h 1077218"/>
                <a:gd name="connsiteX19" fmla="*/ 7030942 w 9321325"/>
                <a:gd name="connsiteY19" fmla="*/ 1077218 h 1077218"/>
                <a:gd name="connsiteX20" fmla="*/ 6551560 w 9321325"/>
                <a:gd name="connsiteY20" fmla="*/ 1077218 h 1077218"/>
                <a:gd name="connsiteX21" fmla="*/ 6072177 w 9321325"/>
                <a:gd name="connsiteY21" fmla="*/ 1077218 h 1077218"/>
                <a:gd name="connsiteX22" fmla="*/ 5219942 w 9321325"/>
                <a:gd name="connsiteY22" fmla="*/ 1077218 h 1077218"/>
                <a:gd name="connsiteX23" fmla="*/ 4367707 w 9321325"/>
                <a:gd name="connsiteY23" fmla="*/ 1077218 h 1077218"/>
                <a:gd name="connsiteX24" fmla="*/ 3888324 w 9321325"/>
                <a:gd name="connsiteY24" fmla="*/ 1077218 h 1077218"/>
                <a:gd name="connsiteX25" fmla="*/ 3502155 w 9321325"/>
                <a:gd name="connsiteY25" fmla="*/ 1077218 h 1077218"/>
                <a:gd name="connsiteX26" fmla="*/ 2649920 w 9321325"/>
                <a:gd name="connsiteY26" fmla="*/ 1077218 h 1077218"/>
                <a:gd name="connsiteX27" fmla="*/ 1984111 w 9321325"/>
                <a:gd name="connsiteY27" fmla="*/ 1077218 h 1077218"/>
                <a:gd name="connsiteX28" fmla="*/ 1131875 w 9321325"/>
                <a:gd name="connsiteY28" fmla="*/ 1077218 h 1077218"/>
                <a:gd name="connsiteX29" fmla="*/ 652493 w 9321325"/>
                <a:gd name="connsiteY29" fmla="*/ 1077218 h 1077218"/>
                <a:gd name="connsiteX30" fmla="*/ 0 w 9321325"/>
                <a:gd name="connsiteY30" fmla="*/ 1077218 h 1077218"/>
                <a:gd name="connsiteX31" fmla="*/ 0 w 9321325"/>
                <a:gd name="connsiteY31" fmla="*/ 560153 h 1077218"/>
                <a:gd name="connsiteX32" fmla="*/ 0 w 9321325"/>
                <a:gd name="connsiteY3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321325" h="1077218" extrusionOk="0">
                  <a:moveTo>
                    <a:pt x="0" y="0"/>
                  </a:moveTo>
                  <a:cubicBezTo>
                    <a:pt x="252980" y="12860"/>
                    <a:pt x="532559" y="18711"/>
                    <a:pt x="759022" y="0"/>
                  </a:cubicBezTo>
                  <a:cubicBezTo>
                    <a:pt x="985485" y="-18711"/>
                    <a:pt x="1366880" y="-4730"/>
                    <a:pt x="1611258" y="0"/>
                  </a:cubicBezTo>
                  <a:cubicBezTo>
                    <a:pt x="1855636" y="4730"/>
                    <a:pt x="2109890" y="28216"/>
                    <a:pt x="2277067" y="0"/>
                  </a:cubicBezTo>
                  <a:cubicBezTo>
                    <a:pt x="2444244" y="-28216"/>
                    <a:pt x="2549312" y="-11368"/>
                    <a:pt x="2756449" y="0"/>
                  </a:cubicBezTo>
                  <a:cubicBezTo>
                    <a:pt x="2963586" y="11368"/>
                    <a:pt x="3135967" y="-20677"/>
                    <a:pt x="3235831" y="0"/>
                  </a:cubicBezTo>
                  <a:cubicBezTo>
                    <a:pt x="3335695" y="20677"/>
                    <a:pt x="3703843" y="2007"/>
                    <a:pt x="3901640" y="0"/>
                  </a:cubicBezTo>
                  <a:cubicBezTo>
                    <a:pt x="4099437" y="-2007"/>
                    <a:pt x="4415215" y="-1552"/>
                    <a:pt x="4567449" y="0"/>
                  </a:cubicBezTo>
                  <a:cubicBezTo>
                    <a:pt x="4719683" y="1552"/>
                    <a:pt x="4854127" y="-15514"/>
                    <a:pt x="5140045" y="0"/>
                  </a:cubicBezTo>
                  <a:cubicBezTo>
                    <a:pt x="5425963" y="15514"/>
                    <a:pt x="5806906" y="6819"/>
                    <a:pt x="5992280" y="0"/>
                  </a:cubicBezTo>
                  <a:cubicBezTo>
                    <a:pt x="6177654" y="-6819"/>
                    <a:pt x="6448035" y="6692"/>
                    <a:pt x="6564876" y="0"/>
                  </a:cubicBezTo>
                  <a:cubicBezTo>
                    <a:pt x="6681717" y="-6692"/>
                    <a:pt x="7080764" y="-30490"/>
                    <a:pt x="7417111" y="0"/>
                  </a:cubicBezTo>
                  <a:cubicBezTo>
                    <a:pt x="7753459" y="30490"/>
                    <a:pt x="8003428" y="33707"/>
                    <a:pt x="8176134" y="0"/>
                  </a:cubicBezTo>
                  <a:cubicBezTo>
                    <a:pt x="8348840" y="-33707"/>
                    <a:pt x="9016804" y="54946"/>
                    <a:pt x="9321325" y="0"/>
                  </a:cubicBezTo>
                  <a:cubicBezTo>
                    <a:pt x="9296055" y="183817"/>
                    <a:pt x="9347038" y="338024"/>
                    <a:pt x="9321325" y="538609"/>
                  </a:cubicBezTo>
                  <a:cubicBezTo>
                    <a:pt x="9295612" y="739194"/>
                    <a:pt x="9332654" y="820055"/>
                    <a:pt x="9321325" y="1077218"/>
                  </a:cubicBezTo>
                  <a:cubicBezTo>
                    <a:pt x="9163885" y="1051413"/>
                    <a:pt x="8996442" y="1052850"/>
                    <a:pt x="8748729" y="1077218"/>
                  </a:cubicBezTo>
                  <a:cubicBezTo>
                    <a:pt x="8501016" y="1101586"/>
                    <a:pt x="8467736" y="1077176"/>
                    <a:pt x="8362560" y="1077218"/>
                  </a:cubicBezTo>
                  <a:cubicBezTo>
                    <a:pt x="8257384" y="1077260"/>
                    <a:pt x="7922221" y="1046851"/>
                    <a:pt x="7603538" y="1077218"/>
                  </a:cubicBezTo>
                  <a:cubicBezTo>
                    <a:pt x="7284855" y="1107585"/>
                    <a:pt x="7269049" y="1096445"/>
                    <a:pt x="7030942" y="1077218"/>
                  </a:cubicBezTo>
                  <a:cubicBezTo>
                    <a:pt x="6792835" y="1057991"/>
                    <a:pt x="6752813" y="1098358"/>
                    <a:pt x="6551560" y="1077218"/>
                  </a:cubicBezTo>
                  <a:cubicBezTo>
                    <a:pt x="6350307" y="1056078"/>
                    <a:pt x="6237850" y="1066441"/>
                    <a:pt x="6072177" y="1077218"/>
                  </a:cubicBezTo>
                  <a:cubicBezTo>
                    <a:pt x="5906504" y="1087995"/>
                    <a:pt x="5582238" y="1095279"/>
                    <a:pt x="5219942" y="1077218"/>
                  </a:cubicBezTo>
                  <a:cubicBezTo>
                    <a:pt x="4857646" y="1059157"/>
                    <a:pt x="4788017" y="1054377"/>
                    <a:pt x="4367707" y="1077218"/>
                  </a:cubicBezTo>
                  <a:cubicBezTo>
                    <a:pt x="3947397" y="1100059"/>
                    <a:pt x="4022221" y="1088876"/>
                    <a:pt x="3888324" y="1077218"/>
                  </a:cubicBezTo>
                  <a:cubicBezTo>
                    <a:pt x="3754427" y="1065560"/>
                    <a:pt x="3614261" y="1066847"/>
                    <a:pt x="3502155" y="1077218"/>
                  </a:cubicBezTo>
                  <a:cubicBezTo>
                    <a:pt x="3390049" y="1087589"/>
                    <a:pt x="2952543" y="1035311"/>
                    <a:pt x="2649920" y="1077218"/>
                  </a:cubicBezTo>
                  <a:cubicBezTo>
                    <a:pt x="2347298" y="1119125"/>
                    <a:pt x="2181641" y="1048420"/>
                    <a:pt x="1984111" y="1077218"/>
                  </a:cubicBezTo>
                  <a:cubicBezTo>
                    <a:pt x="1786581" y="1106016"/>
                    <a:pt x="1527621" y="1071249"/>
                    <a:pt x="1131875" y="1077218"/>
                  </a:cubicBezTo>
                  <a:cubicBezTo>
                    <a:pt x="736129" y="1083187"/>
                    <a:pt x="829589" y="1097018"/>
                    <a:pt x="652493" y="1077218"/>
                  </a:cubicBezTo>
                  <a:cubicBezTo>
                    <a:pt x="475397" y="1057418"/>
                    <a:pt x="164688" y="1048501"/>
                    <a:pt x="0" y="1077218"/>
                  </a:cubicBezTo>
                  <a:cubicBezTo>
                    <a:pt x="-5555" y="915988"/>
                    <a:pt x="-18910" y="809287"/>
                    <a:pt x="0" y="560153"/>
                  </a:cubicBezTo>
                  <a:cubicBezTo>
                    <a:pt x="18910" y="311019"/>
                    <a:pt x="23015" y="232254"/>
                    <a:pt x="0" y="0"/>
                  </a:cubicBezTo>
                  <a:close/>
                </a:path>
              </a:pathLst>
            </a:custGeom>
            <a:noFill/>
            <a:ln w="28575">
              <a:solidFill>
                <a:srgbClr val="EC5A3D"/>
              </a:solidFill>
              <a:prstDash val="dashDot"/>
              <a:extLst>
                <a:ext uri="{C807C97D-BFC1-408E-A445-0C87EB9F89A2}">
                  <ask:lineSketchStyleProps xmlns:ask="http://schemas.microsoft.com/office/drawing/2018/sketchyshapes" sd="1124184483">
                    <a:prstGeom prst="rect">
                      <a:avLst/>
                    </a:prstGeom>
                    <ask:type>
                      <ask:lineSketchFreehand/>
                    </ask:type>
                  </ask:lineSketchStyleProps>
                </a:ext>
              </a:extLst>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200" b="1" i="0" u="none" strike="noStrike" kern="0" cap="none" spc="0" normalizeH="0" baseline="0" noProof="0">
                  <a:ln w="0"/>
                  <a:solidFill>
                    <a:srgbClr val="0070C0"/>
                  </a:solidFill>
                  <a:effectLst/>
                  <a:uLnTx/>
                  <a:uFillTx/>
                  <a:latin typeface="Arial" panose="020B0604020202020204" pitchFamily="34" charset="0"/>
                  <a:ea typeface="+mn-ea"/>
                  <a:cs typeface="+mn-cs"/>
                  <a:sym typeface="Arial"/>
                </a:rPr>
                <a:t>Tìm trong bài đọc những chi tiết nói về vẻ đẹp của những người nông</a:t>
              </a:r>
              <a:r>
                <a:rPr kumimoji="0" lang="en-US" sz="3200" b="1" i="0" u="none" strike="noStrike" kern="0" cap="none" spc="0" normalizeH="0" baseline="0" noProof="0">
                  <a:ln w="0"/>
                  <a:solidFill>
                    <a:srgbClr val="0070C0"/>
                  </a:solidFill>
                  <a:effectLst/>
                  <a:uLnTx/>
                  <a:uFillTx/>
                  <a:latin typeface="Arial" panose="020B0604020202020204" pitchFamily="34" charset="0"/>
                  <a:ea typeface="+mn-ea"/>
                  <a:cs typeface="+mn-cs"/>
                  <a:sym typeface="Arial"/>
                </a:rPr>
                <a:t> </a:t>
              </a:r>
              <a:r>
                <a:rPr kumimoji="0" lang="vi-VN" sz="3200" b="1" i="0" u="none" strike="noStrike" kern="0" cap="none" spc="0" normalizeH="0" baseline="0" noProof="0">
                  <a:ln w="0"/>
                  <a:solidFill>
                    <a:srgbClr val="0070C0"/>
                  </a:solidFill>
                  <a:effectLst/>
                  <a:uLnTx/>
                  <a:uFillTx/>
                  <a:latin typeface="Arial" panose="020B0604020202020204" pitchFamily="34" charset="0"/>
                  <a:ea typeface="+mn-ea"/>
                  <a:cs typeface="+mn-cs"/>
                  <a:sym typeface="Arial"/>
                </a:rPr>
                <a:t>dân trong lao động.</a:t>
              </a:r>
              <a:endParaRPr kumimoji="0" lang="en-US" sz="3200" b="0" i="0" u="none" strike="noStrike" kern="0" cap="none" spc="0" normalizeH="0" baseline="0" noProof="0" dirty="0">
                <a:ln w="0"/>
                <a:solidFill>
                  <a:srgbClr val="0070C0"/>
                </a:solidFill>
                <a:effectLst/>
                <a:uLnTx/>
                <a:uFillTx/>
                <a:latin typeface="Aptos" panose="02110004020202020204"/>
                <a:ea typeface="+mn-ea"/>
                <a:cs typeface="+mn-cs"/>
                <a:sym typeface="Arial"/>
              </a:endParaRPr>
            </a:p>
          </p:txBody>
        </p:sp>
        <p:sp>
          <p:nvSpPr>
            <p:cNvPr id="26" name="Heart 25">
              <a:extLst>
                <a:ext uri="{FF2B5EF4-FFF2-40B4-BE49-F238E27FC236}">
                  <a16:creationId xmlns:a16="http://schemas.microsoft.com/office/drawing/2014/main" id="{24B61E52-4C4E-8ECD-1448-1DB2846BB2FB}"/>
                </a:ext>
              </a:extLst>
            </p:cNvPr>
            <p:cNvSpPr/>
            <p:nvPr/>
          </p:nvSpPr>
          <p:spPr>
            <a:xfrm>
              <a:off x="769210" y="943061"/>
              <a:ext cx="1753386" cy="1059871"/>
            </a:xfrm>
            <a:custGeom>
              <a:avLst/>
              <a:gdLst>
                <a:gd name="connsiteX0" fmla="*/ 876693 w 1753386"/>
                <a:gd name="connsiteY0" fmla="*/ 264968 h 1059871"/>
                <a:gd name="connsiteX1" fmla="*/ 876693 w 1753386"/>
                <a:gd name="connsiteY1" fmla="*/ 1059871 h 1059871"/>
                <a:gd name="connsiteX2" fmla="*/ 876693 w 1753386"/>
                <a:gd name="connsiteY2" fmla="*/ 264968 h 1059871"/>
              </a:gdLst>
              <a:ahLst/>
              <a:cxnLst>
                <a:cxn ang="0">
                  <a:pos x="connsiteX0" y="connsiteY0"/>
                </a:cxn>
                <a:cxn ang="0">
                  <a:pos x="connsiteX1" y="connsiteY1"/>
                </a:cxn>
                <a:cxn ang="0">
                  <a:pos x="connsiteX2" y="connsiteY2"/>
                </a:cxn>
              </a:cxnLst>
              <a:rect l="l" t="t" r="r" b="b"/>
              <a:pathLst>
                <a:path w="1753386" h="1059871" fill="none" extrusionOk="0">
                  <a:moveTo>
                    <a:pt x="876693" y="264968"/>
                  </a:moveTo>
                  <a:cubicBezTo>
                    <a:pt x="1462355" y="-498952"/>
                    <a:pt x="2645591" y="318521"/>
                    <a:pt x="876693" y="1059871"/>
                  </a:cubicBezTo>
                  <a:cubicBezTo>
                    <a:pt x="-931379" y="324599"/>
                    <a:pt x="574244" y="-408562"/>
                    <a:pt x="876693" y="264968"/>
                  </a:cubicBezTo>
                  <a:close/>
                </a:path>
                <a:path w="1753386" h="1059871" stroke="0" extrusionOk="0">
                  <a:moveTo>
                    <a:pt x="876693" y="264968"/>
                  </a:moveTo>
                  <a:cubicBezTo>
                    <a:pt x="1259434" y="-484566"/>
                    <a:pt x="2817563" y="386569"/>
                    <a:pt x="876693" y="1059871"/>
                  </a:cubicBezTo>
                  <a:cubicBezTo>
                    <a:pt x="-1049828" y="213317"/>
                    <a:pt x="521230" y="-387744"/>
                    <a:pt x="876693" y="264968"/>
                  </a:cubicBezTo>
                  <a:close/>
                </a:path>
              </a:pathLst>
            </a:custGeom>
            <a:solidFill>
              <a:srgbClr val="F18382"/>
            </a:solidFill>
            <a:ln w="38100">
              <a:solidFill>
                <a:srgbClr val="EC5A3D"/>
              </a:solidFill>
              <a:prstDash val="dash"/>
              <a:extLst>
                <a:ext uri="{C807C97D-BFC1-408E-A445-0C87EB9F89A2}">
                  <ask:lineSketchStyleProps xmlns:ask="http://schemas.microsoft.com/office/drawing/2018/sketchyshapes" sd="4266498984">
                    <a:prstGeom prst="hear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prstClr val="white"/>
                  </a:solidFill>
                  <a:effectLst/>
                  <a:uLnTx/>
                  <a:uFillTx/>
                  <a:latin typeface="Aptos" panose="02110004020202020204"/>
                  <a:ea typeface="+mn-ea"/>
                  <a:cs typeface="+mn-cs"/>
                </a:rPr>
                <a:t>Câu</a:t>
              </a:r>
              <a:r>
                <a:rPr kumimoji="0" lang="en-US" sz="3000" b="1" i="0" u="none" strike="noStrike" kern="1200" cap="none" spc="0" normalizeH="0" baseline="0" noProof="0">
                  <a:ln>
                    <a:noFill/>
                  </a:ln>
                  <a:solidFill>
                    <a:prstClr val="white"/>
                  </a:solidFill>
                  <a:effectLst/>
                  <a:uLnTx/>
                  <a:uFillTx/>
                  <a:latin typeface="Aptos" panose="02110004020202020204"/>
                  <a:ea typeface="+mn-ea"/>
                  <a:cs typeface="+mn-cs"/>
                </a:rPr>
                <a:t> 3</a:t>
              </a:r>
              <a:endParaRPr kumimoji="0" lang="en-US" sz="30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 name="Rectangle 2">
            <a:extLst>
              <a:ext uri="{FF2B5EF4-FFF2-40B4-BE49-F238E27FC236}">
                <a16:creationId xmlns:a16="http://schemas.microsoft.com/office/drawing/2014/main" id="{5800543C-48CF-DDCC-1CEF-E69B83523124}"/>
              </a:ext>
            </a:extLst>
          </p:cNvPr>
          <p:cNvSpPr/>
          <p:nvPr/>
        </p:nvSpPr>
        <p:spPr>
          <a:xfrm>
            <a:off x="5675586" y="3429000"/>
            <a:ext cx="5478023" cy="57544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598974AB-2AA8-0859-F39A-618C59910D50}"/>
              </a:ext>
            </a:extLst>
          </p:cNvPr>
          <p:cNvSpPr/>
          <p:nvPr/>
        </p:nvSpPr>
        <p:spPr>
          <a:xfrm>
            <a:off x="1371004" y="3950246"/>
            <a:ext cx="9782605" cy="255015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9836FD0-5416-9641-8A52-B32FCF4463CA}"/>
              </a:ext>
            </a:extLst>
          </p:cNvPr>
          <p:cNvSpPr txBox="1"/>
          <p:nvPr/>
        </p:nvSpPr>
        <p:spPr>
          <a:xfrm>
            <a:off x="1312177" y="2714745"/>
            <a:ext cx="9841432" cy="3785652"/>
          </a:xfrm>
          <a:prstGeom prst="rect">
            <a:avLst/>
          </a:prstGeom>
          <a:noFill/>
          <a:ln>
            <a:noFill/>
          </a:ln>
        </p:spPr>
        <p:txBody>
          <a:bodyPr wrap="square">
            <a:spAutoFit/>
          </a:bodyPr>
          <a:lstStyle/>
          <a:p>
            <a:pPr lvl="0" algn="just"/>
            <a:r>
              <a:rPr lang="vi-VN" sz="4000">
                <a:solidFill>
                  <a:srgbClr val="002060"/>
                </a:solidFill>
                <a:latin typeface="Calibri" panose="020F0502020204030204" pitchFamily="34" charset="0"/>
                <a:ea typeface="Calibri" panose="020F0502020204030204" pitchFamily="34" charset="0"/>
                <a:cs typeface="Calibri" panose="020F0502020204030204" pitchFamily="34" charset="0"/>
              </a:rPr>
              <a:t>Chi tiết nói về vẻ đẹp của những người nông dân trong lao động: Người dân cắt và xếp cỏ bàng; thực hiện “vũ điệu giũ cỏ”; chất cỏ lên thuyền để vận chuyển về làng; bà con chòm xóm háo hức cùng nhau ra đồng, cùng nhau san sẻ công việc trong chân tình, cởi mở.</a:t>
            </a:r>
            <a:endParaRPr kumimoji="0" lang="vi-VN" sz="40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0230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DFA0A93D-0589-E37A-4D8D-D5453D301967}"/>
              </a:ext>
            </a:extLst>
          </p:cNvPr>
          <p:cNvSpPr txBox="1"/>
          <p:nvPr/>
        </p:nvSpPr>
        <p:spPr>
          <a:xfrm>
            <a:off x="3151948" y="796046"/>
            <a:ext cx="6047793"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0" cap="none" spc="0" normalizeH="0" baseline="0" noProof="0">
                <a:ln/>
                <a:solidFill>
                  <a:srgbClr val="FF0000"/>
                </a:solidFill>
                <a:effectLst/>
                <a:uLnTx/>
                <a:uFillTx/>
                <a:latin typeface="#9Slide05 SVNClementine" panose="020F0502020204030203" pitchFamily="34" charset="0"/>
                <a:ea typeface="+mn-ea"/>
                <a:cs typeface="+mn-cs"/>
                <a:sym typeface="Arial"/>
              </a:rPr>
              <a:t>Rút ý </a:t>
            </a:r>
            <a:r>
              <a:rPr kumimoji="0" lang="en-US" sz="6000" b="1" i="0" u="none" strike="noStrike" kern="0" cap="none" spc="0" normalizeH="0" baseline="0" noProof="0" err="1">
                <a:ln/>
                <a:solidFill>
                  <a:srgbClr val="FF0000"/>
                </a:solidFill>
                <a:effectLst/>
                <a:uLnTx/>
                <a:uFillTx/>
                <a:latin typeface="#9Slide05 SVNClementine" panose="020F0502020204030203" pitchFamily="34" charset="0"/>
                <a:ea typeface="+mn-ea"/>
                <a:cs typeface="+mn-cs"/>
                <a:sym typeface="Arial"/>
              </a:rPr>
              <a:t>đoạn</a:t>
            </a:r>
            <a:r>
              <a:rPr kumimoji="0" lang="en-US" sz="6000" b="1" i="0" u="none" strike="noStrike" kern="0" cap="none" spc="0" normalizeH="0" baseline="0" noProof="0">
                <a:ln/>
                <a:solidFill>
                  <a:srgbClr val="FF0000"/>
                </a:solidFill>
                <a:effectLst/>
                <a:uLnTx/>
                <a:uFillTx/>
                <a:latin typeface="#9Slide05 SVNClementine" panose="020F0502020204030203" pitchFamily="34" charset="0"/>
                <a:ea typeface="+mn-ea"/>
                <a:cs typeface="+mn-cs"/>
                <a:sym typeface="Arial"/>
              </a:rPr>
              <a:t> 4</a:t>
            </a:r>
            <a:endParaRPr kumimoji="0" lang="en-US" sz="6000" b="1" i="0" u="none" strike="noStrike" kern="0" cap="none" spc="0" normalizeH="0" baseline="0" noProof="0" dirty="0">
              <a:ln/>
              <a:solidFill>
                <a:srgbClr val="FF0000"/>
              </a:solidFill>
              <a:effectLst/>
              <a:uLnTx/>
              <a:uFillTx/>
              <a:latin typeface="#9Slide05 SVNClementine" panose="020F0502020204030203" pitchFamily="34" charset="0"/>
              <a:ea typeface="+mn-ea"/>
              <a:cs typeface="+mn-cs"/>
              <a:sym typeface="Arial"/>
            </a:endParaRPr>
          </a:p>
        </p:txBody>
      </p:sp>
      <p:grpSp>
        <p:nvGrpSpPr>
          <p:cNvPr id="3" name="Group 2">
            <a:extLst>
              <a:ext uri="{FF2B5EF4-FFF2-40B4-BE49-F238E27FC236}">
                <a16:creationId xmlns:a16="http://schemas.microsoft.com/office/drawing/2014/main" id="{033F49DD-0583-E733-0A91-B9BD47C859CD}"/>
              </a:ext>
            </a:extLst>
          </p:cNvPr>
          <p:cNvGrpSpPr/>
          <p:nvPr/>
        </p:nvGrpSpPr>
        <p:grpSpPr>
          <a:xfrm>
            <a:off x="1770509" y="4155255"/>
            <a:ext cx="7240046" cy="2406579"/>
            <a:chOff x="1293643" y="1763939"/>
            <a:chExt cx="7240046" cy="2406579"/>
          </a:xfrm>
        </p:grpSpPr>
        <p:sp>
          <p:nvSpPr>
            <p:cNvPr id="4" name="Rectangle: Rounded Corners 3">
              <a:extLst>
                <a:ext uri="{FF2B5EF4-FFF2-40B4-BE49-F238E27FC236}">
                  <a16:creationId xmlns:a16="http://schemas.microsoft.com/office/drawing/2014/main" id="{33B7B6D0-0641-E934-FF3A-A4C7F83FBBDF}"/>
                </a:ext>
              </a:extLst>
            </p:cNvPr>
            <p:cNvSpPr/>
            <p:nvPr/>
          </p:nvSpPr>
          <p:spPr>
            <a:xfrm>
              <a:off x="2294706" y="2349199"/>
              <a:ext cx="6238983" cy="18213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Aptos" panose="02110004020202020204"/>
                  <a:ea typeface="+mn-ea"/>
                  <a:cs typeface="+mn-cs"/>
                </a:rPr>
                <a:t>Vẻ đẹp lao động của người nông dân.</a:t>
              </a:r>
              <a:endParaRPr kumimoji="0" lang="en-US" sz="3600" b="1" i="0" u="none" strike="noStrike" kern="1200" cap="none" spc="0" normalizeH="0" baseline="0" noProof="0" dirty="0">
                <a:ln>
                  <a:noFill/>
                </a:ln>
                <a:solidFill>
                  <a:srgbClr val="0070C0"/>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7AACEA83-4017-9510-F11C-C89E109E9213}"/>
                </a:ext>
              </a:extLst>
            </p:cNvPr>
            <p:cNvPicPr>
              <a:picLocks noChangeAspect="1"/>
            </p:cNvPicPr>
            <p:nvPr/>
          </p:nvPicPr>
          <p:blipFill>
            <a:blip r:embed="rId3">
              <a:clrChange>
                <a:clrFrom>
                  <a:srgbClr val="FEFBFB"/>
                </a:clrFrom>
                <a:clrTo>
                  <a:srgbClr val="FEFBFB">
                    <a:alpha val="0"/>
                  </a:srgbClr>
                </a:clrTo>
              </a:clrChange>
            </a:blip>
            <a:stretch>
              <a:fillRect/>
            </a:stretch>
          </p:blipFill>
          <p:spPr>
            <a:xfrm>
              <a:off x="1293643" y="1763939"/>
              <a:ext cx="2176107" cy="1412714"/>
            </a:xfrm>
            <a:prstGeom prst="rect">
              <a:avLst/>
            </a:prstGeom>
          </p:spPr>
        </p:pic>
      </p:grpSp>
    </p:spTree>
    <p:extLst>
      <p:ext uri="{BB962C8B-B14F-4D97-AF65-F5344CB8AC3E}">
        <p14:creationId xmlns:p14="http://schemas.microsoft.com/office/powerpoint/2010/main" val="258082298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D6C58D-2DF1-13AE-E234-A5389AAD47FB}"/>
              </a:ext>
            </a:extLst>
          </p:cNvPr>
          <p:cNvSpPr/>
          <p:nvPr/>
        </p:nvSpPr>
        <p:spPr>
          <a:xfrm>
            <a:off x="753168" y="759280"/>
            <a:ext cx="10980388" cy="6098720"/>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29380249-3486-9F06-F87E-C26FC4B8BC66}"/>
              </a:ext>
            </a:extLst>
          </p:cNvPr>
          <p:cNvGrpSpPr/>
          <p:nvPr/>
        </p:nvGrpSpPr>
        <p:grpSpPr>
          <a:xfrm>
            <a:off x="458444" y="1287535"/>
            <a:ext cx="10718125" cy="1154376"/>
            <a:chOff x="769210" y="943061"/>
            <a:chExt cx="10718125" cy="1154376"/>
          </a:xfrm>
        </p:grpSpPr>
        <p:sp>
          <p:nvSpPr>
            <p:cNvPr id="25" name="TextBox 24">
              <a:extLst>
                <a:ext uri="{FF2B5EF4-FFF2-40B4-BE49-F238E27FC236}">
                  <a16:creationId xmlns:a16="http://schemas.microsoft.com/office/drawing/2014/main" id="{774A47FD-E7C3-6B7C-53B1-652E06204F75}"/>
                </a:ext>
              </a:extLst>
            </p:cNvPr>
            <p:cNvSpPr txBox="1"/>
            <p:nvPr/>
          </p:nvSpPr>
          <p:spPr>
            <a:xfrm>
              <a:off x="2166010" y="1512662"/>
              <a:ext cx="9321325" cy="584775"/>
            </a:xfrm>
            <a:custGeom>
              <a:avLst/>
              <a:gdLst>
                <a:gd name="connsiteX0" fmla="*/ 0 w 9321325"/>
                <a:gd name="connsiteY0" fmla="*/ 0 h 584775"/>
                <a:gd name="connsiteX1" fmla="*/ 759022 w 9321325"/>
                <a:gd name="connsiteY1" fmla="*/ 0 h 584775"/>
                <a:gd name="connsiteX2" fmla="*/ 1611258 w 9321325"/>
                <a:gd name="connsiteY2" fmla="*/ 0 h 584775"/>
                <a:gd name="connsiteX3" fmla="*/ 2277067 w 9321325"/>
                <a:gd name="connsiteY3" fmla="*/ 0 h 584775"/>
                <a:gd name="connsiteX4" fmla="*/ 2756449 w 9321325"/>
                <a:gd name="connsiteY4" fmla="*/ 0 h 584775"/>
                <a:gd name="connsiteX5" fmla="*/ 3235831 w 9321325"/>
                <a:gd name="connsiteY5" fmla="*/ 0 h 584775"/>
                <a:gd name="connsiteX6" fmla="*/ 3901640 w 9321325"/>
                <a:gd name="connsiteY6" fmla="*/ 0 h 584775"/>
                <a:gd name="connsiteX7" fmla="*/ 4567449 w 9321325"/>
                <a:gd name="connsiteY7" fmla="*/ 0 h 584775"/>
                <a:gd name="connsiteX8" fmla="*/ 5140045 w 9321325"/>
                <a:gd name="connsiteY8" fmla="*/ 0 h 584775"/>
                <a:gd name="connsiteX9" fmla="*/ 5992280 w 9321325"/>
                <a:gd name="connsiteY9" fmla="*/ 0 h 584775"/>
                <a:gd name="connsiteX10" fmla="*/ 6564876 w 9321325"/>
                <a:gd name="connsiteY10" fmla="*/ 0 h 584775"/>
                <a:gd name="connsiteX11" fmla="*/ 7417111 w 9321325"/>
                <a:gd name="connsiteY11" fmla="*/ 0 h 584775"/>
                <a:gd name="connsiteX12" fmla="*/ 8176134 w 9321325"/>
                <a:gd name="connsiteY12" fmla="*/ 0 h 584775"/>
                <a:gd name="connsiteX13" fmla="*/ 9321325 w 9321325"/>
                <a:gd name="connsiteY13" fmla="*/ 0 h 584775"/>
                <a:gd name="connsiteX14" fmla="*/ 9321325 w 9321325"/>
                <a:gd name="connsiteY14" fmla="*/ 584775 h 584775"/>
                <a:gd name="connsiteX15" fmla="*/ 8469090 w 9321325"/>
                <a:gd name="connsiteY15" fmla="*/ 584775 h 584775"/>
                <a:gd name="connsiteX16" fmla="*/ 7710067 w 9321325"/>
                <a:gd name="connsiteY16" fmla="*/ 584775 h 584775"/>
                <a:gd name="connsiteX17" fmla="*/ 7323898 w 9321325"/>
                <a:gd name="connsiteY17" fmla="*/ 584775 h 584775"/>
                <a:gd name="connsiteX18" fmla="*/ 6564876 w 9321325"/>
                <a:gd name="connsiteY18" fmla="*/ 584775 h 584775"/>
                <a:gd name="connsiteX19" fmla="*/ 5992280 w 9321325"/>
                <a:gd name="connsiteY19" fmla="*/ 584775 h 584775"/>
                <a:gd name="connsiteX20" fmla="*/ 5512898 w 9321325"/>
                <a:gd name="connsiteY20" fmla="*/ 584775 h 584775"/>
                <a:gd name="connsiteX21" fmla="*/ 5033516 w 9321325"/>
                <a:gd name="connsiteY21" fmla="*/ 584775 h 584775"/>
                <a:gd name="connsiteX22" fmla="*/ 4181280 w 9321325"/>
                <a:gd name="connsiteY22" fmla="*/ 584775 h 584775"/>
                <a:gd name="connsiteX23" fmla="*/ 3329045 w 9321325"/>
                <a:gd name="connsiteY23" fmla="*/ 584775 h 584775"/>
                <a:gd name="connsiteX24" fmla="*/ 2849662 w 9321325"/>
                <a:gd name="connsiteY24" fmla="*/ 584775 h 584775"/>
                <a:gd name="connsiteX25" fmla="*/ 2463493 w 9321325"/>
                <a:gd name="connsiteY25" fmla="*/ 584775 h 584775"/>
                <a:gd name="connsiteX26" fmla="*/ 1611258 w 9321325"/>
                <a:gd name="connsiteY26" fmla="*/ 584775 h 584775"/>
                <a:gd name="connsiteX27" fmla="*/ 945449 w 9321325"/>
                <a:gd name="connsiteY27" fmla="*/ 584775 h 584775"/>
                <a:gd name="connsiteX28" fmla="*/ 0 w 9321325"/>
                <a:gd name="connsiteY28" fmla="*/ 584775 h 584775"/>
                <a:gd name="connsiteX29" fmla="*/ 0 w 9321325"/>
                <a:gd name="connsiteY29"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21325" h="584775" extrusionOk="0">
                  <a:moveTo>
                    <a:pt x="0" y="0"/>
                  </a:moveTo>
                  <a:cubicBezTo>
                    <a:pt x="252980" y="12860"/>
                    <a:pt x="532559" y="18711"/>
                    <a:pt x="759022" y="0"/>
                  </a:cubicBezTo>
                  <a:cubicBezTo>
                    <a:pt x="985485" y="-18711"/>
                    <a:pt x="1366880" y="-4730"/>
                    <a:pt x="1611258" y="0"/>
                  </a:cubicBezTo>
                  <a:cubicBezTo>
                    <a:pt x="1855636" y="4730"/>
                    <a:pt x="2109890" y="28216"/>
                    <a:pt x="2277067" y="0"/>
                  </a:cubicBezTo>
                  <a:cubicBezTo>
                    <a:pt x="2444244" y="-28216"/>
                    <a:pt x="2549312" y="-11368"/>
                    <a:pt x="2756449" y="0"/>
                  </a:cubicBezTo>
                  <a:cubicBezTo>
                    <a:pt x="2963586" y="11368"/>
                    <a:pt x="3135967" y="-20677"/>
                    <a:pt x="3235831" y="0"/>
                  </a:cubicBezTo>
                  <a:cubicBezTo>
                    <a:pt x="3335695" y="20677"/>
                    <a:pt x="3703843" y="2007"/>
                    <a:pt x="3901640" y="0"/>
                  </a:cubicBezTo>
                  <a:cubicBezTo>
                    <a:pt x="4099437" y="-2007"/>
                    <a:pt x="4415215" y="-1552"/>
                    <a:pt x="4567449" y="0"/>
                  </a:cubicBezTo>
                  <a:cubicBezTo>
                    <a:pt x="4719683" y="1552"/>
                    <a:pt x="4854127" y="-15514"/>
                    <a:pt x="5140045" y="0"/>
                  </a:cubicBezTo>
                  <a:cubicBezTo>
                    <a:pt x="5425963" y="15514"/>
                    <a:pt x="5806906" y="6819"/>
                    <a:pt x="5992280" y="0"/>
                  </a:cubicBezTo>
                  <a:cubicBezTo>
                    <a:pt x="6177654" y="-6819"/>
                    <a:pt x="6448035" y="6692"/>
                    <a:pt x="6564876" y="0"/>
                  </a:cubicBezTo>
                  <a:cubicBezTo>
                    <a:pt x="6681717" y="-6692"/>
                    <a:pt x="7080764" y="-30490"/>
                    <a:pt x="7417111" y="0"/>
                  </a:cubicBezTo>
                  <a:cubicBezTo>
                    <a:pt x="7753459" y="30490"/>
                    <a:pt x="8003428" y="33707"/>
                    <a:pt x="8176134" y="0"/>
                  </a:cubicBezTo>
                  <a:cubicBezTo>
                    <a:pt x="8348840" y="-33707"/>
                    <a:pt x="9016804" y="54946"/>
                    <a:pt x="9321325" y="0"/>
                  </a:cubicBezTo>
                  <a:cubicBezTo>
                    <a:pt x="9337093" y="177349"/>
                    <a:pt x="9304938" y="359717"/>
                    <a:pt x="9321325" y="584775"/>
                  </a:cubicBezTo>
                  <a:cubicBezTo>
                    <a:pt x="8906752" y="616950"/>
                    <a:pt x="8846431" y="593863"/>
                    <a:pt x="8469090" y="584775"/>
                  </a:cubicBezTo>
                  <a:cubicBezTo>
                    <a:pt x="8091749" y="575687"/>
                    <a:pt x="8064395" y="568425"/>
                    <a:pt x="7710067" y="584775"/>
                  </a:cubicBezTo>
                  <a:cubicBezTo>
                    <a:pt x="7355739" y="601125"/>
                    <a:pt x="7429074" y="584733"/>
                    <a:pt x="7323898" y="584775"/>
                  </a:cubicBezTo>
                  <a:cubicBezTo>
                    <a:pt x="7218722" y="584817"/>
                    <a:pt x="6883559" y="554408"/>
                    <a:pt x="6564876" y="584775"/>
                  </a:cubicBezTo>
                  <a:cubicBezTo>
                    <a:pt x="6246193" y="615142"/>
                    <a:pt x="6230387" y="604002"/>
                    <a:pt x="5992280" y="584775"/>
                  </a:cubicBezTo>
                  <a:cubicBezTo>
                    <a:pt x="5754173" y="565548"/>
                    <a:pt x="5714151" y="605915"/>
                    <a:pt x="5512898" y="584775"/>
                  </a:cubicBezTo>
                  <a:cubicBezTo>
                    <a:pt x="5311645" y="563635"/>
                    <a:pt x="5191369" y="570895"/>
                    <a:pt x="5033516" y="584775"/>
                  </a:cubicBezTo>
                  <a:cubicBezTo>
                    <a:pt x="4875663" y="598655"/>
                    <a:pt x="4545780" y="606757"/>
                    <a:pt x="4181280" y="584775"/>
                  </a:cubicBezTo>
                  <a:cubicBezTo>
                    <a:pt x="3816780" y="562793"/>
                    <a:pt x="3749355" y="561934"/>
                    <a:pt x="3329045" y="584775"/>
                  </a:cubicBezTo>
                  <a:cubicBezTo>
                    <a:pt x="2908735" y="607616"/>
                    <a:pt x="2983559" y="596433"/>
                    <a:pt x="2849662" y="584775"/>
                  </a:cubicBezTo>
                  <a:cubicBezTo>
                    <a:pt x="2715765" y="573117"/>
                    <a:pt x="2575599" y="574404"/>
                    <a:pt x="2463493" y="584775"/>
                  </a:cubicBezTo>
                  <a:cubicBezTo>
                    <a:pt x="2351387" y="595146"/>
                    <a:pt x="1913881" y="542868"/>
                    <a:pt x="1611258" y="584775"/>
                  </a:cubicBezTo>
                  <a:cubicBezTo>
                    <a:pt x="1308636" y="626682"/>
                    <a:pt x="1142979" y="555977"/>
                    <a:pt x="945449" y="584775"/>
                  </a:cubicBezTo>
                  <a:cubicBezTo>
                    <a:pt x="747919" y="613573"/>
                    <a:pt x="355887" y="568556"/>
                    <a:pt x="0" y="584775"/>
                  </a:cubicBezTo>
                  <a:cubicBezTo>
                    <a:pt x="8451" y="367302"/>
                    <a:pt x="-24577" y="152517"/>
                    <a:pt x="0" y="0"/>
                  </a:cubicBezTo>
                  <a:close/>
                </a:path>
              </a:pathLst>
            </a:custGeom>
            <a:noFill/>
            <a:ln w="28575">
              <a:solidFill>
                <a:srgbClr val="EC5A3D"/>
              </a:solidFill>
              <a:prstDash val="dashDot"/>
              <a:extLst>
                <a:ext uri="{C807C97D-BFC1-408E-A445-0C87EB9F89A2}">
                  <ask:lineSketchStyleProps xmlns:ask="http://schemas.microsoft.com/office/drawing/2018/sketchyshapes" sd="1124184483">
                    <a:prstGeom prst="rect">
                      <a:avLst/>
                    </a:prstGeom>
                    <ask:type>
                      <ask:lineSketchFreehand/>
                    </ask:type>
                  </ask:lineSketchStyleProps>
                </a:ext>
              </a:extLst>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3200" b="1" i="0" u="none" strike="noStrike" kern="0" cap="none" spc="0" normalizeH="0" baseline="0" noProof="0">
                  <a:ln w="0"/>
                  <a:solidFill>
                    <a:srgbClr val="0070C0"/>
                  </a:solidFill>
                  <a:effectLst/>
                  <a:uLnTx/>
                  <a:uFillTx/>
                  <a:latin typeface="Arial" panose="020B0604020202020204" pitchFamily="34" charset="0"/>
                  <a:ea typeface="+mn-ea"/>
                  <a:cs typeface="+mn-cs"/>
                  <a:sym typeface="Arial"/>
                </a:rPr>
                <a:t>Tìm đoạn văn tương ứng với mỗi nội dung</a:t>
              </a:r>
              <a:endParaRPr kumimoji="0" lang="en-US" sz="3200" b="0" i="0" u="none" strike="noStrike" kern="0" cap="none" spc="0" normalizeH="0" baseline="0" noProof="0" dirty="0">
                <a:ln w="0"/>
                <a:solidFill>
                  <a:srgbClr val="0070C0"/>
                </a:solidFill>
                <a:effectLst/>
                <a:uLnTx/>
                <a:uFillTx/>
                <a:latin typeface="Aptos" panose="02110004020202020204"/>
                <a:ea typeface="+mn-ea"/>
                <a:cs typeface="+mn-cs"/>
                <a:sym typeface="Arial"/>
              </a:endParaRPr>
            </a:p>
          </p:txBody>
        </p:sp>
        <p:sp>
          <p:nvSpPr>
            <p:cNvPr id="26" name="Heart 25">
              <a:extLst>
                <a:ext uri="{FF2B5EF4-FFF2-40B4-BE49-F238E27FC236}">
                  <a16:creationId xmlns:a16="http://schemas.microsoft.com/office/drawing/2014/main" id="{24B61E52-4C4E-8ECD-1448-1DB2846BB2FB}"/>
                </a:ext>
              </a:extLst>
            </p:cNvPr>
            <p:cNvSpPr/>
            <p:nvPr/>
          </p:nvSpPr>
          <p:spPr>
            <a:xfrm>
              <a:off x="769210" y="943061"/>
              <a:ext cx="1753386" cy="1059871"/>
            </a:xfrm>
            <a:custGeom>
              <a:avLst/>
              <a:gdLst>
                <a:gd name="connsiteX0" fmla="*/ 876693 w 1753386"/>
                <a:gd name="connsiteY0" fmla="*/ 264968 h 1059871"/>
                <a:gd name="connsiteX1" fmla="*/ 876693 w 1753386"/>
                <a:gd name="connsiteY1" fmla="*/ 1059871 h 1059871"/>
                <a:gd name="connsiteX2" fmla="*/ 876693 w 1753386"/>
                <a:gd name="connsiteY2" fmla="*/ 264968 h 1059871"/>
              </a:gdLst>
              <a:ahLst/>
              <a:cxnLst>
                <a:cxn ang="0">
                  <a:pos x="connsiteX0" y="connsiteY0"/>
                </a:cxn>
                <a:cxn ang="0">
                  <a:pos x="connsiteX1" y="connsiteY1"/>
                </a:cxn>
                <a:cxn ang="0">
                  <a:pos x="connsiteX2" y="connsiteY2"/>
                </a:cxn>
              </a:cxnLst>
              <a:rect l="l" t="t" r="r" b="b"/>
              <a:pathLst>
                <a:path w="1753386" h="1059871" fill="none" extrusionOk="0">
                  <a:moveTo>
                    <a:pt x="876693" y="264968"/>
                  </a:moveTo>
                  <a:cubicBezTo>
                    <a:pt x="1462355" y="-498952"/>
                    <a:pt x="2645591" y="318521"/>
                    <a:pt x="876693" y="1059871"/>
                  </a:cubicBezTo>
                  <a:cubicBezTo>
                    <a:pt x="-931379" y="324599"/>
                    <a:pt x="574244" y="-408562"/>
                    <a:pt x="876693" y="264968"/>
                  </a:cubicBezTo>
                  <a:close/>
                </a:path>
                <a:path w="1753386" h="1059871" stroke="0" extrusionOk="0">
                  <a:moveTo>
                    <a:pt x="876693" y="264968"/>
                  </a:moveTo>
                  <a:cubicBezTo>
                    <a:pt x="1259434" y="-484566"/>
                    <a:pt x="2817563" y="386569"/>
                    <a:pt x="876693" y="1059871"/>
                  </a:cubicBezTo>
                  <a:cubicBezTo>
                    <a:pt x="-1049828" y="213317"/>
                    <a:pt x="521230" y="-387744"/>
                    <a:pt x="876693" y="264968"/>
                  </a:cubicBezTo>
                  <a:close/>
                </a:path>
              </a:pathLst>
            </a:custGeom>
            <a:solidFill>
              <a:srgbClr val="F18382"/>
            </a:solidFill>
            <a:ln w="38100">
              <a:solidFill>
                <a:srgbClr val="EC5A3D"/>
              </a:solidFill>
              <a:prstDash val="dash"/>
              <a:extLst>
                <a:ext uri="{C807C97D-BFC1-408E-A445-0C87EB9F89A2}">
                  <ask:lineSketchStyleProps xmlns:ask="http://schemas.microsoft.com/office/drawing/2018/sketchyshapes" sd="4266498984">
                    <a:prstGeom prst="hear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err="1">
                  <a:ln>
                    <a:noFill/>
                  </a:ln>
                  <a:solidFill>
                    <a:prstClr val="white"/>
                  </a:solidFill>
                  <a:effectLst/>
                  <a:uLnTx/>
                  <a:uFillTx/>
                  <a:latin typeface="Aptos" panose="02110004020202020204"/>
                  <a:ea typeface="+mn-ea"/>
                  <a:cs typeface="+mn-cs"/>
                </a:rPr>
                <a:t>Câu</a:t>
              </a:r>
              <a:r>
                <a:rPr kumimoji="0" lang="en-US" sz="3000" b="1" i="0" u="none" strike="noStrike" kern="1200" cap="none" spc="0" normalizeH="0" baseline="0" noProof="0">
                  <a:ln>
                    <a:noFill/>
                  </a:ln>
                  <a:solidFill>
                    <a:prstClr val="white"/>
                  </a:solidFill>
                  <a:effectLst/>
                  <a:uLnTx/>
                  <a:uFillTx/>
                  <a:latin typeface="Aptos" panose="02110004020202020204"/>
                  <a:ea typeface="+mn-ea"/>
                  <a:cs typeface="+mn-cs"/>
                </a:rPr>
                <a:t> 4</a:t>
              </a:r>
              <a:endParaRPr kumimoji="0" lang="en-US" sz="30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pic>
        <p:nvPicPr>
          <p:cNvPr id="7" name="Picture 6">
            <a:extLst>
              <a:ext uri="{FF2B5EF4-FFF2-40B4-BE49-F238E27FC236}">
                <a16:creationId xmlns:a16="http://schemas.microsoft.com/office/drawing/2014/main" id="{7BF84D18-AD84-F897-89BA-2096A6E49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565" y="3240127"/>
            <a:ext cx="10374267" cy="1889667"/>
          </a:xfrm>
          <a:prstGeom prst="rect">
            <a:avLst/>
          </a:prstGeom>
        </p:spPr>
      </p:pic>
    </p:spTree>
    <p:extLst>
      <p:ext uri="{BB962C8B-B14F-4D97-AF65-F5344CB8AC3E}">
        <p14:creationId xmlns:p14="http://schemas.microsoft.com/office/powerpoint/2010/main" val="1668426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741460" y="545476"/>
            <a:ext cx="10785279" cy="6312523"/>
          </a:xfrm>
          <a:prstGeom prst="roundRect">
            <a:avLst/>
          </a:prstGeom>
          <a:solidFill>
            <a:schemeClr val="bg1"/>
          </a:solidFill>
          <a:ln w="57150">
            <a:solidFill>
              <a:srgbClr val="F1838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9">
            <a:extLst>
              <a:ext uri="{FF2B5EF4-FFF2-40B4-BE49-F238E27FC236}">
                <a16:creationId xmlns:a16="http://schemas.microsoft.com/office/drawing/2014/main" id="{96E3375B-CADE-FDBC-C284-E39EB5EDD04B}"/>
              </a:ext>
            </a:extLst>
          </p:cNvPr>
          <p:cNvSpPr txBox="1"/>
          <p:nvPr/>
        </p:nvSpPr>
        <p:spPr>
          <a:xfrm>
            <a:off x="2555555" y="545477"/>
            <a:ext cx="7080890"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b="1" i="0" u="none" strike="noStrike" kern="0" cap="none" spc="0" normalizeH="0" baseline="0" noProof="0">
                <a:ln/>
                <a:solidFill>
                  <a:srgbClr val="00B0F0"/>
                </a:solidFill>
                <a:effectLst/>
                <a:uLnTx/>
                <a:uFillTx/>
                <a:latin typeface="#9Slide05 SVNClementine" panose="020F0502020204030203" pitchFamily="34" charset="0"/>
                <a:ea typeface="+mn-ea"/>
                <a:cs typeface="+mn-cs"/>
                <a:sym typeface="Arial"/>
              </a:rPr>
              <a:t>Từ những cánh đồng xanh</a:t>
            </a:r>
            <a:endParaRPr kumimoji="0" lang="en-US" sz="6000" b="1" i="0" u="none" strike="noStrike" kern="0" cap="none" spc="0" normalizeH="0" baseline="0" noProof="0" dirty="0">
              <a:ln/>
              <a:solidFill>
                <a:srgbClr val="00B0F0"/>
              </a:solidFill>
              <a:effectLst/>
              <a:uLnTx/>
              <a:uFillTx/>
              <a:latin typeface="#9Slide05 SVNClementine" panose="020F0502020204030203" pitchFamily="34" charset="0"/>
              <a:ea typeface="+mn-ea"/>
              <a:cs typeface="+mn-cs"/>
              <a:sym typeface="Arial"/>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949066" y="1881242"/>
            <a:ext cx="1043200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Đến Tân Hoà Thành vào những ngày tháng Tám, chúng tôi bắt gặp</a:t>
            </a: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những cánh đồng cỏ bàng xanh ngút ngàn. Đang vào vụ, người dân</a:t>
            </a: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tất bật với công việc thu hoạch cỏ.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E48D92C-20BC-C7C7-79E2-C629041E82F5}"/>
              </a:ext>
            </a:extLst>
          </p:cNvPr>
          <p:cNvPicPr>
            <a:picLocks noChangeAspect="1"/>
          </p:cNvPicPr>
          <p:nvPr/>
        </p:nvPicPr>
        <p:blipFill rotWithShape="1">
          <a:blip r:embed="rId2">
            <a:extLst>
              <a:ext uri="{28A0092B-C50C-407E-A947-70E740481C1C}">
                <a14:useLocalDpi xmlns:a14="http://schemas.microsoft.com/office/drawing/2010/main" val="0"/>
              </a:ext>
            </a:extLst>
          </a:blip>
          <a:srcRect r="41876" b="46252"/>
          <a:stretch/>
        </p:blipFill>
        <p:spPr>
          <a:xfrm>
            <a:off x="1025265" y="4555955"/>
            <a:ext cx="10425275" cy="1756005"/>
          </a:xfrm>
          <a:prstGeom prst="rect">
            <a:avLst/>
          </a:prstGeom>
        </p:spPr>
      </p:pic>
    </p:spTree>
    <p:extLst>
      <p:ext uri="{BB962C8B-B14F-4D97-AF65-F5344CB8AC3E}">
        <p14:creationId xmlns:p14="http://schemas.microsoft.com/office/powerpoint/2010/main" val="34151142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741460" y="545476"/>
            <a:ext cx="10785279" cy="6312523"/>
          </a:xfrm>
          <a:prstGeom prst="roundRect">
            <a:avLst/>
          </a:prstGeom>
          <a:solidFill>
            <a:schemeClr val="bg1"/>
          </a:solidFill>
          <a:ln w="57150">
            <a:solidFill>
              <a:srgbClr val="F1838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918099" y="591708"/>
            <a:ext cx="10432000" cy="5016758"/>
          </a:xfrm>
          <a:prstGeom prst="rect">
            <a:avLst/>
          </a:prstGeom>
          <a:noFill/>
        </p:spPr>
        <p:txBody>
          <a:bodyPr wrap="square">
            <a:spAutoFit/>
          </a:bodyPr>
          <a:lstStyle/>
          <a:p>
            <a:pPr lvl="0" algn="just"/>
            <a:r>
              <a:rPr lang="en-US" sz="32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Cũng giống như thu hoạch lúa, họ dùng liềm cắt từng nắm cỏ rồi xếp</a:t>
            </a:r>
            <a:r>
              <a:rPr lang="en-US" sz="32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thành hàng đều tăm tắp trên mặt ruộng. Thú vị nhất trong các công đoạn</a:t>
            </a:r>
            <a:r>
              <a:rPr lang="en-US" sz="32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thu hoạch chính là “vũ điệu giũ cỏ”. Như hẹn trước, hàng chục nắm cỏ</a:t>
            </a:r>
            <a:r>
              <a:rPr lang="en-US" sz="32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đồng loạt được giũ mạnh, theo tay người tung xoè ra như múa. Dưới</a:t>
            </a:r>
            <a:r>
              <a:rPr lang="en-US" sz="32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ánh nắng, những hạt nước sáng lấp lánh tung lên làm sáng bừng gương</a:t>
            </a:r>
            <a:r>
              <a:rPr lang="en-US" sz="32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mặt của các “vũ công”. Cỏ cắt và giũ xong được phân thành từng loại</a:t>
            </a:r>
            <a:r>
              <a:rPr lang="en-US" sz="32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ngắn dài rồi cột thành từng bó, chuyển ra bờ kênh. Từ đây, chúng được</a:t>
            </a:r>
            <a:r>
              <a:rPr lang="en-US" sz="32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a:solidFill>
                  <a:srgbClr val="000000"/>
                </a:solidFill>
                <a:latin typeface="Calibri" panose="020F0502020204030204" pitchFamily="34" charset="0"/>
                <a:ea typeface="Calibri" panose="020F0502020204030204" pitchFamily="34" charset="0"/>
                <a:cs typeface="Calibri" panose="020F0502020204030204" pitchFamily="34" charset="0"/>
              </a:rPr>
              <a:t>chất lên thuyền chở về làng, mang theo niềm vui được mùa của người dân.</a:t>
            </a:r>
            <a:endParaRPr lang="vi-VN" sz="4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E48D92C-20BC-C7C7-79E2-C629041E82F5}"/>
              </a:ext>
            </a:extLst>
          </p:cNvPr>
          <p:cNvPicPr>
            <a:picLocks noChangeAspect="1"/>
          </p:cNvPicPr>
          <p:nvPr/>
        </p:nvPicPr>
        <p:blipFill rotWithShape="1">
          <a:blip r:embed="rId2">
            <a:extLst>
              <a:ext uri="{28A0092B-C50C-407E-A947-70E740481C1C}">
                <a14:useLocalDpi xmlns:a14="http://schemas.microsoft.com/office/drawing/2010/main" val="0"/>
              </a:ext>
            </a:extLst>
          </a:blip>
          <a:srcRect l="52710" t="53341" r="-10834" b="-7089"/>
          <a:stretch/>
        </p:blipFill>
        <p:spPr>
          <a:xfrm>
            <a:off x="2506717" y="5529175"/>
            <a:ext cx="8359876" cy="1408115"/>
          </a:xfrm>
          <a:prstGeom prst="rect">
            <a:avLst/>
          </a:prstGeom>
        </p:spPr>
      </p:pic>
    </p:spTree>
    <p:extLst>
      <p:ext uri="{BB962C8B-B14F-4D97-AF65-F5344CB8AC3E}">
        <p14:creationId xmlns:p14="http://schemas.microsoft.com/office/powerpoint/2010/main" val="1734907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741460" y="545476"/>
            <a:ext cx="10785279" cy="6312523"/>
          </a:xfrm>
          <a:prstGeom prst="roundRect">
            <a:avLst/>
          </a:prstGeom>
          <a:solidFill>
            <a:schemeClr val="bg1"/>
          </a:solidFill>
          <a:ln w="57150">
            <a:solidFill>
              <a:srgbClr val="F1838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918099" y="1147594"/>
            <a:ext cx="1043200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Sau khi phơi khô rồi giã cho tơi, nhờ bàn tay khéo léo cùng sự sáng</a:t>
            </a: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tạo của con người, cỏ được đan thành đệm, túi, nón,… để phục vụ thị</a:t>
            </a: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trường trong nước và xuất khẩu.</a:t>
            </a:r>
            <a:endParaRPr kumimoji="0" lang="vi-VN" sz="5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E48D92C-20BC-C7C7-79E2-C629041E82F5}"/>
              </a:ext>
            </a:extLst>
          </p:cNvPr>
          <p:cNvPicPr>
            <a:picLocks noChangeAspect="1"/>
          </p:cNvPicPr>
          <p:nvPr/>
        </p:nvPicPr>
        <p:blipFill rotWithShape="1">
          <a:blip r:embed="rId2">
            <a:extLst>
              <a:ext uri="{28A0092B-C50C-407E-A947-70E740481C1C}">
                <a14:useLocalDpi xmlns:a14="http://schemas.microsoft.com/office/drawing/2010/main" val="0"/>
              </a:ext>
            </a:extLst>
          </a:blip>
          <a:srcRect l="59265" t="-3575" r="-17389" b="49827"/>
          <a:stretch/>
        </p:blipFill>
        <p:spPr>
          <a:xfrm>
            <a:off x="1923899" y="4303707"/>
            <a:ext cx="10425275" cy="1756005"/>
          </a:xfrm>
          <a:prstGeom prst="rect">
            <a:avLst/>
          </a:prstGeom>
        </p:spPr>
      </p:pic>
    </p:spTree>
    <p:extLst>
      <p:ext uri="{BB962C8B-B14F-4D97-AF65-F5344CB8AC3E}">
        <p14:creationId xmlns:p14="http://schemas.microsoft.com/office/powerpoint/2010/main" val="2904056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741460" y="545476"/>
            <a:ext cx="10785279" cy="6312523"/>
          </a:xfrm>
          <a:prstGeom prst="roundRect">
            <a:avLst/>
          </a:prstGeom>
          <a:solidFill>
            <a:schemeClr val="bg1"/>
          </a:solidFill>
          <a:ln w="57150">
            <a:solidFill>
              <a:srgbClr val="F1838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918099" y="1147594"/>
            <a:ext cx="10432000" cy="2862322"/>
          </a:xfrm>
          <a:prstGeom prst="rect">
            <a:avLst/>
          </a:prstGeom>
          <a:noFill/>
        </p:spPr>
        <p:txBody>
          <a:bodyPr wrap="square">
            <a:spAutoFit/>
          </a:bodyPr>
          <a:lstStyle/>
          <a:p>
            <a:pPr lvl="0" algn="just">
              <a:defRPr/>
            </a:pPr>
            <a:r>
              <a:rPr lang="vi-VN" sz="4400">
                <a:solidFill>
                  <a:srgbClr val="000000"/>
                </a:solidFill>
                <a:latin typeface="Calibri" panose="020F0502020204030204" pitchFamily="34" charset="0"/>
                <a:ea typeface="Calibri" panose="020F0502020204030204" pitchFamily="34" charset="0"/>
                <a:cs typeface="Calibri" panose="020F0502020204030204" pitchFamily="34" charset="0"/>
              </a:rPr>
              <a:t>	Mùa gặt cỏ bàng tuy vất vả nhưng ấm tình người. Bà con chòm xóm háo hức cùng nhau ra đồng, cùng nhau san sẻ công việc trong sự chân tình, cởi mở.</a:t>
            </a:r>
          </a:p>
        </p:txBody>
      </p:sp>
      <p:pic>
        <p:nvPicPr>
          <p:cNvPr id="3" name="Picture 2">
            <a:extLst>
              <a:ext uri="{FF2B5EF4-FFF2-40B4-BE49-F238E27FC236}">
                <a16:creationId xmlns:a16="http://schemas.microsoft.com/office/drawing/2014/main" id="{DE48D92C-20BC-C7C7-79E2-C629041E82F5}"/>
              </a:ext>
            </a:extLst>
          </p:cNvPr>
          <p:cNvPicPr>
            <a:picLocks noChangeAspect="1"/>
          </p:cNvPicPr>
          <p:nvPr/>
        </p:nvPicPr>
        <p:blipFill rotWithShape="1">
          <a:blip r:embed="rId2">
            <a:extLst>
              <a:ext uri="{28A0092B-C50C-407E-A947-70E740481C1C}">
                <a14:useLocalDpi xmlns:a14="http://schemas.microsoft.com/office/drawing/2010/main" val="0"/>
              </a:ext>
            </a:extLst>
          </a:blip>
          <a:srcRect l="-818" t="47951" r="47280" b="-8137"/>
          <a:stretch/>
        </p:blipFill>
        <p:spPr>
          <a:xfrm>
            <a:off x="1332679" y="4136040"/>
            <a:ext cx="9602840" cy="1966342"/>
          </a:xfrm>
          <a:prstGeom prst="rect">
            <a:avLst/>
          </a:prstGeom>
        </p:spPr>
      </p:pic>
    </p:spTree>
    <p:extLst>
      <p:ext uri="{BB962C8B-B14F-4D97-AF65-F5344CB8AC3E}">
        <p14:creationId xmlns:p14="http://schemas.microsoft.com/office/powerpoint/2010/main" val="550107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326FC-58FB-879C-A365-C9EB15C30364}"/>
              </a:ext>
            </a:extLst>
          </p:cNvPr>
          <p:cNvSpPr/>
          <p:nvPr/>
        </p:nvSpPr>
        <p:spPr>
          <a:xfrm>
            <a:off x="346841" y="709448"/>
            <a:ext cx="11225049" cy="5880538"/>
          </a:xfrm>
          <a:prstGeom prst="roundRect">
            <a:avLst>
              <a:gd name="adj" fmla="val 13178"/>
            </a:avLst>
          </a:prstGeom>
          <a:solidFill>
            <a:schemeClr val="bg1">
              <a:alpha val="82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AA4DBC-935C-901D-B1BA-4BC0821C345F}"/>
              </a:ext>
            </a:extLst>
          </p:cNvPr>
          <p:cNvPicPr>
            <a:picLocks noChangeAspect="1"/>
          </p:cNvPicPr>
          <p:nvPr/>
        </p:nvPicPr>
        <p:blipFill>
          <a:blip r:embed="rId2"/>
          <a:stretch>
            <a:fillRect/>
          </a:stretch>
        </p:blipFill>
        <p:spPr>
          <a:xfrm>
            <a:off x="1589816" y="2806262"/>
            <a:ext cx="8739097" cy="2997293"/>
          </a:xfrm>
          <a:prstGeom prst="rect">
            <a:avLst/>
          </a:prstGeom>
        </p:spPr>
      </p:pic>
      <p:sp>
        <p:nvSpPr>
          <p:cNvPr id="2" name="TextBox 1">
            <a:extLst>
              <a:ext uri="{FF2B5EF4-FFF2-40B4-BE49-F238E27FC236}">
                <a16:creationId xmlns:a16="http://schemas.microsoft.com/office/drawing/2014/main" id="{369BABB9-CC95-58A3-8509-6873115AAB56}"/>
              </a:ext>
            </a:extLst>
          </p:cNvPr>
          <p:cNvSpPr txBox="1"/>
          <p:nvPr/>
        </p:nvSpPr>
        <p:spPr>
          <a:xfrm>
            <a:off x="620110" y="1389163"/>
            <a:ext cx="11071213" cy="861774"/>
          </a:xfrm>
          <a:prstGeom prst="rect">
            <a:avLst/>
          </a:prstGeom>
          <a:noFill/>
        </p:spPr>
        <p:txBody>
          <a:bodyPr wrap="square">
            <a:spAutoFit/>
          </a:bodyPr>
          <a:lstStyle/>
          <a:p>
            <a:pPr algn="ctr"/>
            <a:r>
              <a:rPr lang="en-US" sz="5000" b="1">
                <a:solidFill>
                  <a:srgbClr val="C94C8B"/>
                </a:solidFill>
                <a:latin typeface="Calibri" panose="020F0502020204030204" pitchFamily="34" charset="0"/>
                <a:ea typeface="Calibri" panose="020F0502020204030204" pitchFamily="34" charset="0"/>
                <a:cs typeface="Calibri" panose="020F0502020204030204" pitchFamily="34" charset="0"/>
              </a:rPr>
              <a:t>Giới thiệu mỗi đồ vật sau bằng 1 – 2 câu:</a:t>
            </a:r>
            <a:endParaRPr lang="en-US" sz="5000" b="1" dirty="0">
              <a:solidFill>
                <a:srgbClr val="C94C8B"/>
              </a:solidFill>
            </a:endParaRPr>
          </a:p>
        </p:txBody>
      </p:sp>
    </p:spTree>
    <p:extLst>
      <p:ext uri="{BB962C8B-B14F-4D97-AF65-F5344CB8AC3E}">
        <p14:creationId xmlns:p14="http://schemas.microsoft.com/office/powerpoint/2010/main" val="14101786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973B0AA-66A2-17C2-C61C-C7EFF38F9110}"/>
              </a:ext>
            </a:extLst>
          </p:cNvPr>
          <p:cNvSpPr/>
          <p:nvPr/>
        </p:nvSpPr>
        <p:spPr>
          <a:xfrm>
            <a:off x="703360" y="2617075"/>
            <a:ext cx="10785279" cy="4051737"/>
          </a:xfrm>
          <a:prstGeom prst="roundRect">
            <a:avLst/>
          </a:prstGeom>
          <a:solidFill>
            <a:schemeClr val="bg1"/>
          </a:solidFill>
          <a:ln w="57150">
            <a:solidFill>
              <a:srgbClr val="F1838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9">
            <a:extLst>
              <a:ext uri="{FF2B5EF4-FFF2-40B4-BE49-F238E27FC236}">
                <a16:creationId xmlns:a16="http://schemas.microsoft.com/office/drawing/2014/main" id="{A5864920-9907-DDF0-FF9C-1DDA27A3B25C}"/>
              </a:ext>
            </a:extLst>
          </p:cNvPr>
          <p:cNvSpPr txBox="1"/>
          <p:nvPr/>
        </p:nvSpPr>
        <p:spPr>
          <a:xfrm>
            <a:off x="3124715" y="442974"/>
            <a:ext cx="5906749" cy="147732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9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Nội</a:t>
            </a:r>
            <a:r>
              <a:rPr lang="en-US" sz="9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dung </a:t>
            </a:r>
            <a:r>
              <a:rPr lang="en-US" sz="9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bài</a:t>
            </a:r>
            <a:r>
              <a:rPr lang="en-US" sz="9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a:t>
            </a:r>
            <a:r>
              <a:rPr lang="en-US" sz="9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đọc</a:t>
            </a:r>
            <a:endParaRPr kumimoji="0" lang="en-US" sz="9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
        <p:nvSpPr>
          <p:cNvPr id="3" name="TextBox 2">
            <a:extLst>
              <a:ext uri="{FF2B5EF4-FFF2-40B4-BE49-F238E27FC236}">
                <a16:creationId xmlns:a16="http://schemas.microsoft.com/office/drawing/2014/main" id="{73D01DD1-5932-32BD-8C89-DCBF3CFEBC7D}"/>
              </a:ext>
            </a:extLst>
          </p:cNvPr>
          <p:cNvSpPr txBox="1"/>
          <p:nvPr/>
        </p:nvSpPr>
        <p:spPr>
          <a:xfrm>
            <a:off x="1080420" y="3057893"/>
            <a:ext cx="9995337" cy="3170099"/>
          </a:xfrm>
          <a:prstGeom prst="rect">
            <a:avLst/>
          </a:prstGeom>
          <a:noFill/>
        </p:spPr>
        <p:txBody>
          <a:bodyPr wrap="square">
            <a:spAutoFit/>
          </a:bodyPr>
          <a:lstStyle/>
          <a:p>
            <a:pPr algn="ctr"/>
            <a:r>
              <a:rPr lang="vi-VN" sz="5000">
                <a:solidFill>
                  <a:srgbClr val="002060"/>
                </a:solidFill>
                <a:latin typeface="Calibri" panose="020F0502020204030204" pitchFamily="34" charset="0"/>
                <a:ea typeface="Calibri" panose="020F0502020204030204" pitchFamily="34" charset="0"/>
                <a:cs typeface="Calibri" panose="020F0502020204030204" pitchFamily="34" charset="0"/>
              </a:rPr>
              <a:t>Từ những cánh đồng xanh, cỏ bàng   trải qua nhiều công đoạn xử lí thú vị để trở thành sản phẩm phục vụ thị trường trong nước và xuất khẩu. </a:t>
            </a:r>
            <a:endParaRPr lang="en-US" sz="5000" dirty="0"/>
          </a:p>
        </p:txBody>
      </p:sp>
    </p:spTree>
    <p:extLst>
      <p:ext uri="{BB962C8B-B14F-4D97-AF65-F5344CB8AC3E}">
        <p14:creationId xmlns:p14="http://schemas.microsoft.com/office/powerpoint/2010/main" val="97460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973B0AA-66A2-17C2-C61C-C7EFF38F9110}"/>
              </a:ext>
            </a:extLst>
          </p:cNvPr>
          <p:cNvSpPr/>
          <p:nvPr/>
        </p:nvSpPr>
        <p:spPr>
          <a:xfrm>
            <a:off x="703360" y="4689109"/>
            <a:ext cx="10785279" cy="1979703"/>
          </a:xfrm>
          <a:prstGeom prst="roundRect">
            <a:avLst/>
          </a:prstGeom>
          <a:solidFill>
            <a:schemeClr val="bg1"/>
          </a:solidFill>
          <a:ln w="57150">
            <a:solidFill>
              <a:srgbClr val="F1838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9">
            <a:extLst>
              <a:ext uri="{FF2B5EF4-FFF2-40B4-BE49-F238E27FC236}">
                <a16:creationId xmlns:a16="http://schemas.microsoft.com/office/drawing/2014/main" id="{A5864920-9907-DDF0-FF9C-1DDA27A3B25C}"/>
              </a:ext>
            </a:extLst>
          </p:cNvPr>
          <p:cNvSpPr txBox="1"/>
          <p:nvPr/>
        </p:nvSpPr>
        <p:spPr>
          <a:xfrm>
            <a:off x="3124715" y="442974"/>
            <a:ext cx="5906749" cy="147732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ctr">
              <a:defRPr/>
            </a:pPr>
            <a:r>
              <a:rPr lang="en-US" sz="9000" kern="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Ý nghĩa bài đọc</a:t>
            </a:r>
            <a:endParaRPr lang="en-US" sz="9000" kern="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endParaRPr>
          </a:p>
        </p:txBody>
      </p:sp>
      <p:sp>
        <p:nvSpPr>
          <p:cNvPr id="3" name="TextBox 2">
            <a:extLst>
              <a:ext uri="{FF2B5EF4-FFF2-40B4-BE49-F238E27FC236}">
                <a16:creationId xmlns:a16="http://schemas.microsoft.com/office/drawing/2014/main" id="{73D01DD1-5932-32BD-8C89-DCBF3CFEBC7D}"/>
              </a:ext>
            </a:extLst>
          </p:cNvPr>
          <p:cNvSpPr txBox="1"/>
          <p:nvPr/>
        </p:nvSpPr>
        <p:spPr>
          <a:xfrm>
            <a:off x="1238075" y="4863352"/>
            <a:ext cx="9995337" cy="1631216"/>
          </a:xfrm>
          <a:prstGeom prst="rect">
            <a:avLst/>
          </a:prstGeom>
          <a:noFill/>
        </p:spPr>
        <p:txBody>
          <a:bodyPr wrap="square">
            <a:spAutoFit/>
          </a:bodyPr>
          <a:lstStyle/>
          <a:p>
            <a:pPr lvl="0" algn="ctr"/>
            <a:r>
              <a:rPr lang="vi-VN" sz="5000">
                <a:solidFill>
                  <a:srgbClr val="002060"/>
                </a:solidFill>
                <a:latin typeface="Calibri" panose="020F0502020204030204" pitchFamily="34" charset="0"/>
                <a:ea typeface="Calibri" panose="020F0502020204030204" pitchFamily="34" charset="0"/>
                <a:cs typeface="Calibri" panose="020F0502020204030204" pitchFamily="34" charset="0"/>
              </a:rPr>
              <a:t>Ca ngợi sự thanh bình của cảnh vật và nét đẹp lao động của con người.</a:t>
            </a:r>
            <a:endParaRPr kumimoji="0" lang="en-US" sz="5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3831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A5864920-9907-DDF0-FF9C-1DDA27A3B25C}"/>
              </a:ext>
            </a:extLst>
          </p:cNvPr>
          <p:cNvSpPr txBox="1"/>
          <p:nvPr/>
        </p:nvSpPr>
        <p:spPr>
          <a:xfrm>
            <a:off x="2783301" y="512675"/>
            <a:ext cx="5906749" cy="147732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9000" kern="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Luyện</a:t>
            </a:r>
            <a:r>
              <a:rPr lang="en-US" sz="9000" kern="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 đọc </a:t>
            </a:r>
            <a:r>
              <a:rPr lang="en-US" sz="9000" kern="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Phobia" panose="02000506000000020003" pitchFamily="2" charset="0"/>
                <a:sym typeface="Arial"/>
              </a:rPr>
              <a:t>lại</a:t>
            </a:r>
            <a:endParaRPr kumimoji="0" lang="en-US" sz="9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Tree>
    <p:extLst>
      <p:ext uri="{BB962C8B-B14F-4D97-AF65-F5344CB8AC3E}">
        <p14:creationId xmlns:p14="http://schemas.microsoft.com/office/powerpoint/2010/main" val="3918930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973B0AA-66A2-17C2-C61C-C7EFF38F9110}"/>
              </a:ext>
            </a:extLst>
          </p:cNvPr>
          <p:cNvSpPr/>
          <p:nvPr/>
        </p:nvSpPr>
        <p:spPr>
          <a:xfrm>
            <a:off x="703360" y="2175641"/>
            <a:ext cx="10785279" cy="4051737"/>
          </a:xfrm>
          <a:prstGeom prst="roundRect">
            <a:avLst/>
          </a:prstGeom>
          <a:solidFill>
            <a:schemeClr val="bg1"/>
          </a:solidFill>
          <a:ln w="57150">
            <a:solidFill>
              <a:srgbClr val="F1838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9">
            <a:extLst>
              <a:ext uri="{FF2B5EF4-FFF2-40B4-BE49-F238E27FC236}">
                <a16:creationId xmlns:a16="http://schemas.microsoft.com/office/drawing/2014/main" id="{A5864920-9907-DDF0-FF9C-1DDA27A3B25C}"/>
              </a:ext>
            </a:extLst>
          </p:cNvPr>
          <p:cNvSpPr txBox="1"/>
          <p:nvPr/>
        </p:nvSpPr>
        <p:spPr>
          <a:xfrm>
            <a:off x="3124715" y="442974"/>
            <a:ext cx="5906749" cy="147732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Nội</a:t>
            </a:r>
            <a:r>
              <a:rPr kumimoji="0" lang="en-US" sz="9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dung </a:t>
            </a:r>
            <a:r>
              <a:rPr kumimoji="0" lang="en-US" sz="9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bài</a:t>
            </a:r>
            <a:r>
              <a:rPr kumimoji="0" lang="en-US" sz="9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 </a:t>
            </a:r>
            <a:r>
              <a:rPr kumimoji="0" lang="en-US" sz="9000" b="0"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đọc</a:t>
            </a:r>
            <a:endParaRPr kumimoji="0" lang="en-US" sz="9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endParaRPr>
          </a:p>
        </p:txBody>
      </p:sp>
      <p:sp>
        <p:nvSpPr>
          <p:cNvPr id="3" name="TextBox 2">
            <a:extLst>
              <a:ext uri="{FF2B5EF4-FFF2-40B4-BE49-F238E27FC236}">
                <a16:creationId xmlns:a16="http://schemas.microsoft.com/office/drawing/2014/main" id="{73D01DD1-5932-32BD-8C89-DCBF3CFEBC7D}"/>
              </a:ext>
            </a:extLst>
          </p:cNvPr>
          <p:cNvSpPr txBox="1"/>
          <p:nvPr/>
        </p:nvSpPr>
        <p:spPr>
          <a:xfrm>
            <a:off x="1080420" y="2616459"/>
            <a:ext cx="9995337"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Từ những cánh đồng xanh, cỏ bàng   trải qua nhiều công đoạn xử lí thú vị để trở thành sản phẩm phục vụ thị trường trong nước và xuất khẩu. </a:t>
            </a:r>
            <a:endParaRPr kumimoji="0" lang="en-US" sz="5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853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973B0AA-66A2-17C2-C61C-C7EFF38F9110}"/>
              </a:ext>
            </a:extLst>
          </p:cNvPr>
          <p:cNvSpPr/>
          <p:nvPr/>
        </p:nvSpPr>
        <p:spPr>
          <a:xfrm>
            <a:off x="577236" y="2592295"/>
            <a:ext cx="10785279" cy="1979703"/>
          </a:xfrm>
          <a:prstGeom prst="roundRect">
            <a:avLst/>
          </a:prstGeom>
          <a:solidFill>
            <a:schemeClr val="bg1"/>
          </a:solidFill>
          <a:ln w="57150">
            <a:solidFill>
              <a:srgbClr val="F1838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9">
            <a:extLst>
              <a:ext uri="{FF2B5EF4-FFF2-40B4-BE49-F238E27FC236}">
                <a16:creationId xmlns:a16="http://schemas.microsoft.com/office/drawing/2014/main" id="{A5864920-9907-DDF0-FF9C-1DDA27A3B25C}"/>
              </a:ext>
            </a:extLst>
          </p:cNvPr>
          <p:cNvSpPr txBox="1"/>
          <p:nvPr/>
        </p:nvSpPr>
        <p:spPr>
          <a:xfrm>
            <a:off x="3124715" y="442974"/>
            <a:ext cx="5906749" cy="147732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0" b="0" i="0" u="none" strike="noStrike" kern="0" cap="none" spc="0" normalizeH="0" baseline="0" noProof="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rPr>
              <a:t>Ý nghĩa bài đọc</a:t>
            </a:r>
            <a:endParaRPr kumimoji="0" lang="en-US" sz="9000" b="0"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9Slide05 Phobia" panose="02000506000000020003" pitchFamily="2" charset="0"/>
              <a:ea typeface="+mn-ea"/>
              <a:cs typeface="+mn-cs"/>
              <a:sym typeface="Arial"/>
            </a:endParaRPr>
          </a:p>
        </p:txBody>
      </p:sp>
      <p:sp>
        <p:nvSpPr>
          <p:cNvPr id="3" name="TextBox 2">
            <a:extLst>
              <a:ext uri="{FF2B5EF4-FFF2-40B4-BE49-F238E27FC236}">
                <a16:creationId xmlns:a16="http://schemas.microsoft.com/office/drawing/2014/main" id="{73D01DD1-5932-32BD-8C89-DCBF3CFEBC7D}"/>
              </a:ext>
            </a:extLst>
          </p:cNvPr>
          <p:cNvSpPr txBox="1"/>
          <p:nvPr/>
        </p:nvSpPr>
        <p:spPr>
          <a:xfrm>
            <a:off x="1111951" y="2766538"/>
            <a:ext cx="9995337"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Ca ngợi sự thanh bình của cảnh vật và nét đẹp lao động của con người.</a:t>
            </a:r>
            <a:endParaRPr kumimoji="0" lang="en-US" sz="5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62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485945" y="222615"/>
            <a:ext cx="11220109" cy="6412769"/>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48CE6D-B163-69EE-DA76-ED151680C6CB}"/>
              </a:ext>
            </a:extLst>
          </p:cNvPr>
          <p:cNvSpPr txBox="1"/>
          <p:nvPr/>
        </p:nvSpPr>
        <p:spPr>
          <a:xfrm>
            <a:off x="1192209" y="453954"/>
            <a:ext cx="10166121" cy="5950090"/>
          </a:xfrm>
          <a:prstGeom prst="rect">
            <a:avLst/>
          </a:prstGeom>
          <a:noFill/>
        </p:spPr>
        <p:txBody>
          <a:bodyPr wrap="square">
            <a:spAutoFit/>
          </a:bodyPr>
          <a:lstStyle/>
          <a:p>
            <a:pPr>
              <a:lnSpc>
                <a:spcPct val="120000"/>
              </a:lnSpc>
            </a:pPr>
            <a:r>
              <a:rPr lang="en-US" sz="3200" i="1">
                <a:effectLst/>
                <a:latin typeface="Times New Roman" panose="02020603050405020304" pitchFamily="18" charset="0"/>
                <a:ea typeface="Calibri" panose="020F0502020204030204" pitchFamily="34" charset="0"/>
              </a:rPr>
              <a:t>Cũng giống như thu hoạch lúa,/ họ dùng liềm </a:t>
            </a:r>
            <a:r>
              <a:rPr lang="en-US" sz="3200" i="1" u="sng">
                <a:effectLst/>
                <a:latin typeface="Times New Roman" panose="02020603050405020304" pitchFamily="18" charset="0"/>
                <a:ea typeface="Calibri" panose="020F0502020204030204" pitchFamily="34" charset="0"/>
              </a:rPr>
              <a:t>cắt từng nắm cỏ</a:t>
            </a:r>
            <a:r>
              <a:rPr lang="en-US" sz="3200" i="1">
                <a:effectLst/>
                <a:latin typeface="Times New Roman" panose="02020603050405020304" pitchFamily="18" charset="0"/>
                <a:ea typeface="Calibri" panose="020F0502020204030204" pitchFamily="34" charset="0"/>
              </a:rPr>
              <a:t>/ rồi xếp thành hàng </a:t>
            </a:r>
            <a:r>
              <a:rPr lang="en-US" sz="3200" i="1" u="sng">
                <a:effectLst/>
                <a:latin typeface="Times New Roman" panose="02020603050405020304" pitchFamily="18" charset="0"/>
                <a:ea typeface="Calibri" panose="020F0502020204030204" pitchFamily="34" charset="0"/>
              </a:rPr>
              <a:t>đều tăm tắp</a:t>
            </a:r>
            <a:r>
              <a:rPr lang="en-US" sz="3200" i="1">
                <a:effectLst/>
                <a:latin typeface="Times New Roman" panose="02020603050405020304" pitchFamily="18" charset="0"/>
                <a:ea typeface="Calibri" panose="020F0502020204030204" pitchFamily="34" charset="0"/>
              </a:rPr>
              <a:t> trên mặt ruộng.// </a:t>
            </a:r>
            <a:r>
              <a:rPr lang="en-US" sz="3200" i="1" u="sng">
                <a:effectLst/>
                <a:latin typeface="Times New Roman" panose="02020603050405020304" pitchFamily="18" charset="0"/>
                <a:ea typeface="Calibri" panose="020F0502020204030204" pitchFamily="34" charset="0"/>
              </a:rPr>
              <a:t>Thú vị nhất</a:t>
            </a:r>
            <a:r>
              <a:rPr lang="en-US" sz="3200" i="1">
                <a:effectLst/>
                <a:latin typeface="Times New Roman" panose="02020603050405020304" pitchFamily="18" charset="0"/>
                <a:ea typeface="Calibri" panose="020F0502020204030204" pitchFamily="34" charset="0"/>
              </a:rPr>
              <a:t> trong các công đoạn thu hoạch/ chính là “</a:t>
            </a:r>
            <a:r>
              <a:rPr lang="en-US" sz="3200" i="1" u="sng">
                <a:effectLst/>
                <a:latin typeface="Times New Roman" panose="02020603050405020304" pitchFamily="18" charset="0"/>
                <a:ea typeface="Calibri" panose="020F0502020204030204" pitchFamily="34" charset="0"/>
              </a:rPr>
              <a:t>vũ điệu giũ cỏ</a:t>
            </a:r>
            <a:r>
              <a:rPr lang="en-US" sz="3200" i="1">
                <a:effectLst/>
                <a:latin typeface="Times New Roman" panose="02020603050405020304" pitchFamily="18" charset="0"/>
                <a:ea typeface="Calibri" panose="020F0502020204030204" pitchFamily="34" charset="0"/>
              </a:rPr>
              <a:t>”.// Như </a:t>
            </a:r>
            <a:r>
              <a:rPr lang="en-US" sz="3200" i="1" u="sng">
                <a:effectLst/>
                <a:latin typeface="Times New Roman" panose="02020603050405020304" pitchFamily="18" charset="0"/>
                <a:ea typeface="Calibri" panose="020F0502020204030204" pitchFamily="34" charset="0"/>
              </a:rPr>
              <a:t>hẹn trước</a:t>
            </a:r>
            <a:r>
              <a:rPr lang="en-US" sz="3200" i="1">
                <a:effectLst/>
                <a:latin typeface="Times New Roman" panose="02020603050405020304" pitchFamily="18" charset="0"/>
                <a:ea typeface="Calibri" panose="020F0502020204030204" pitchFamily="34" charset="0"/>
              </a:rPr>
              <a:t>,/ hàng chục nắm cỏ/ </a:t>
            </a:r>
            <a:r>
              <a:rPr lang="en-US" sz="3200" i="1" u="sng">
                <a:effectLst/>
                <a:latin typeface="Times New Roman" panose="02020603050405020304" pitchFamily="18" charset="0"/>
                <a:ea typeface="Calibri" panose="020F0502020204030204" pitchFamily="34" charset="0"/>
              </a:rPr>
              <a:t>đồng loạt</a:t>
            </a:r>
            <a:r>
              <a:rPr lang="en-US" sz="3200" i="1">
                <a:effectLst/>
                <a:latin typeface="Times New Roman" panose="02020603050405020304" pitchFamily="18" charset="0"/>
                <a:ea typeface="Calibri" panose="020F0502020204030204" pitchFamily="34" charset="0"/>
              </a:rPr>
              <a:t> được </a:t>
            </a:r>
            <a:r>
              <a:rPr lang="en-US" sz="3200" i="1" u="sng">
                <a:effectLst/>
                <a:latin typeface="Times New Roman" panose="02020603050405020304" pitchFamily="18" charset="0"/>
                <a:ea typeface="Calibri" panose="020F0502020204030204" pitchFamily="34" charset="0"/>
              </a:rPr>
              <a:t>giũ mạnh</a:t>
            </a:r>
            <a:r>
              <a:rPr lang="en-US" sz="3200" i="1">
                <a:effectLst/>
                <a:latin typeface="Times New Roman" panose="02020603050405020304" pitchFamily="18" charset="0"/>
                <a:ea typeface="Calibri" panose="020F0502020204030204" pitchFamily="34" charset="0"/>
              </a:rPr>
              <a:t>,/ theo tay người tung </a:t>
            </a:r>
            <a:r>
              <a:rPr lang="en-US" sz="3200" i="1" u="sng">
                <a:effectLst/>
                <a:latin typeface="Times New Roman" panose="02020603050405020304" pitchFamily="18" charset="0"/>
                <a:ea typeface="Calibri" panose="020F0502020204030204" pitchFamily="34" charset="0"/>
              </a:rPr>
              <a:t>xoè ra như múa</a:t>
            </a:r>
            <a:r>
              <a:rPr lang="en-US" sz="3200" i="1">
                <a:effectLst/>
                <a:latin typeface="Times New Roman" panose="02020603050405020304" pitchFamily="18" charset="0"/>
                <a:ea typeface="Calibri" panose="020F0502020204030204" pitchFamily="34" charset="0"/>
              </a:rPr>
              <a:t>.// Dưới ánh nắng,/ những hạt nước </a:t>
            </a:r>
            <a:r>
              <a:rPr lang="en-US" sz="3200" i="1" u="sng">
                <a:effectLst/>
                <a:latin typeface="Times New Roman" panose="02020603050405020304" pitchFamily="18" charset="0"/>
                <a:ea typeface="Calibri" panose="020F0502020204030204" pitchFamily="34" charset="0"/>
              </a:rPr>
              <a:t>sáng lấp lánh</a:t>
            </a:r>
            <a:r>
              <a:rPr lang="en-US" sz="3200" i="1">
                <a:effectLst/>
                <a:latin typeface="Times New Roman" panose="02020603050405020304" pitchFamily="18" charset="0"/>
                <a:ea typeface="Calibri" panose="020F0502020204030204" pitchFamily="34" charset="0"/>
              </a:rPr>
              <a:t> tung lên/ làm </a:t>
            </a:r>
            <a:r>
              <a:rPr lang="en-US" sz="3200" i="1" u="sng">
                <a:effectLst/>
                <a:latin typeface="Times New Roman" panose="02020603050405020304" pitchFamily="18" charset="0"/>
                <a:ea typeface="Calibri" panose="020F0502020204030204" pitchFamily="34" charset="0"/>
              </a:rPr>
              <a:t>sáng bừng</a:t>
            </a:r>
            <a:r>
              <a:rPr lang="en-US" sz="3200" i="1">
                <a:effectLst/>
                <a:latin typeface="Times New Roman" panose="02020603050405020304" pitchFamily="18" charset="0"/>
                <a:ea typeface="Calibri" panose="020F0502020204030204" pitchFamily="34" charset="0"/>
              </a:rPr>
              <a:t> gương mặt của các “</a:t>
            </a:r>
            <a:r>
              <a:rPr lang="en-US" sz="3200" i="1" u="sng">
                <a:effectLst/>
                <a:latin typeface="Times New Roman" panose="02020603050405020304" pitchFamily="18" charset="0"/>
                <a:ea typeface="Calibri" panose="020F0502020204030204" pitchFamily="34" charset="0"/>
              </a:rPr>
              <a:t>vũ công</a:t>
            </a:r>
            <a:r>
              <a:rPr lang="en-US" sz="3200" i="1">
                <a:effectLst/>
                <a:latin typeface="Times New Roman" panose="02020603050405020304" pitchFamily="18" charset="0"/>
                <a:ea typeface="Calibri" panose="020F0502020204030204" pitchFamily="34" charset="0"/>
              </a:rPr>
              <a:t>”.// Cỏ cắt và giũ xong/ được </a:t>
            </a:r>
            <a:r>
              <a:rPr lang="en-US" sz="3200" i="1" u="sng">
                <a:effectLst/>
                <a:latin typeface="Times New Roman" panose="02020603050405020304" pitchFamily="18" charset="0"/>
                <a:ea typeface="Calibri" panose="020F0502020204030204" pitchFamily="34" charset="0"/>
              </a:rPr>
              <a:t>phân thành từng loại</a:t>
            </a:r>
            <a:r>
              <a:rPr lang="en-US" sz="3200" i="1">
                <a:effectLst/>
                <a:latin typeface="Times New Roman" panose="02020603050405020304" pitchFamily="18" charset="0"/>
                <a:ea typeface="Calibri" panose="020F0502020204030204" pitchFamily="34" charset="0"/>
              </a:rPr>
              <a:t> ngắn dài/ rồi </a:t>
            </a:r>
            <a:r>
              <a:rPr lang="en-US" sz="3200" i="1" u="sng">
                <a:effectLst/>
                <a:latin typeface="Times New Roman" panose="02020603050405020304" pitchFamily="18" charset="0"/>
                <a:ea typeface="Calibri" panose="020F0502020204030204" pitchFamily="34" charset="0"/>
              </a:rPr>
              <a:t>cột thành từng bó</a:t>
            </a:r>
            <a:r>
              <a:rPr lang="en-US" sz="3200" i="1">
                <a:effectLst/>
                <a:latin typeface="Times New Roman" panose="02020603050405020304" pitchFamily="18" charset="0"/>
                <a:ea typeface="Calibri" panose="020F0502020204030204" pitchFamily="34" charset="0"/>
              </a:rPr>
              <a:t>,/ chuyển ra bờ kênh.// Từ đây,/ chúng được </a:t>
            </a:r>
            <a:r>
              <a:rPr lang="en-US" sz="3200" i="1" u="sng">
                <a:effectLst/>
                <a:latin typeface="Times New Roman" panose="02020603050405020304" pitchFamily="18" charset="0"/>
                <a:ea typeface="Calibri" panose="020F0502020204030204" pitchFamily="34" charset="0"/>
              </a:rPr>
              <a:t>chất lên thuyền</a:t>
            </a:r>
            <a:r>
              <a:rPr lang="en-US" sz="3200" i="1">
                <a:effectLst/>
                <a:latin typeface="Times New Roman" panose="02020603050405020304" pitchFamily="18" charset="0"/>
                <a:ea typeface="Calibri" panose="020F0502020204030204" pitchFamily="34" charset="0"/>
              </a:rPr>
              <a:t>/ </a:t>
            </a:r>
            <a:r>
              <a:rPr lang="en-US" sz="3200" i="1" u="sng">
                <a:effectLst/>
                <a:latin typeface="Times New Roman" panose="02020603050405020304" pitchFamily="18" charset="0"/>
                <a:ea typeface="Calibri" panose="020F0502020204030204" pitchFamily="34" charset="0"/>
              </a:rPr>
              <a:t>chở về làng</a:t>
            </a:r>
            <a:r>
              <a:rPr lang="en-US" sz="3200" i="1">
                <a:effectLst/>
                <a:latin typeface="Times New Roman" panose="02020603050405020304" pitchFamily="18" charset="0"/>
                <a:ea typeface="Calibri" panose="020F0502020204030204" pitchFamily="34" charset="0"/>
              </a:rPr>
              <a:t>,/ mang theo </a:t>
            </a:r>
            <a:r>
              <a:rPr lang="en-US" sz="3200" i="1" u="sng">
                <a:effectLst/>
                <a:latin typeface="Times New Roman" panose="02020603050405020304" pitchFamily="18" charset="0"/>
                <a:ea typeface="Calibri" panose="020F0502020204030204" pitchFamily="34" charset="0"/>
              </a:rPr>
              <a:t>niềm vui</a:t>
            </a:r>
            <a:r>
              <a:rPr lang="en-US" sz="3200" i="1">
                <a:effectLst/>
                <a:latin typeface="Times New Roman" panose="02020603050405020304" pitchFamily="18" charset="0"/>
                <a:ea typeface="Calibri" panose="020F0502020204030204" pitchFamily="34" charset="0"/>
              </a:rPr>
              <a:t> được mùa của người dân./</a:t>
            </a:r>
            <a:endParaRPr lang="en-US" sz="32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24663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703360" y="936860"/>
            <a:ext cx="10785279" cy="5408695"/>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9">
            <a:extLst>
              <a:ext uri="{FF2B5EF4-FFF2-40B4-BE49-F238E27FC236}">
                <a16:creationId xmlns:a16="http://schemas.microsoft.com/office/drawing/2014/main" id="{B29340B7-0C0A-1532-82B9-2B2A2387CDAD}"/>
              </a:ext>
            </a:extLst>
          </p:cNvPr>
          <p:cNvSpPr txBox="1"/>
          <p:nvPr/>
        </p:nvSpPr>
        <p:spPr>
          <a:xfrm>
            <a:off x="894085" y="128301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Luyện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nối</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tiếp</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đoạn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theo</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nhóm</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4" name="Nhóm 8">
            <a:extLst>
              <a:ext uri="{FF2B5EF4-FFF2-40B4-BE49-F238E27FC236}">
                <a16:creationId xmlns:a16="http://schemas.microsoft.com/office/drawing/2014/main" id="{9EAE1723-8015-D88E-4256-F0EC2696DF73}"/>
              </a:ext>
            </a:extLst>
          </p:cNvPr>
          <p:cNvGrpSpPr/>
          <p:nvPr/>
        </p:nvGrpSpPr>
        <p:grpSpPr>
          <a:xfrm>
            <a:off x="992310" y="2144533"/>
            <a:ext cx="5716252" cy="2757525"/>
            <a:chOff x="6576218" y="1456125"/>
            <a:chExt cx="4803948" cy="1781176"/>
          </a:xfrm>
        </p:grpSpPr>
        <p:sp>
          <p:nvSpPr>
            <p:cNvPr id="5" name="Hộp Văn bản 9">
              <a:extLst>
                <a:ext uri="{FF2B5EF4-FFF2-40B4-BE49-F238E27FC236}">
                  <a16:creationId xmlns:a16="http://schemas.microsoft.com/office/drawing/2014/main" id="{C395BB99-9C27-7913-6DB2-654A0548C141}"/>
                </a:ext>
              </a:extLst>
            </p:cNvPr>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FB1BA1A0-E791-2212-1144-FCB6747D366E}"/>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10" name="Hình ảnh 12" descr="Ảnh có chứa văn bản, Phông chữ, ảnh chụp màn hình, thiết kế&#10;&#10;Mô tả được tạo tự động">
            <a:extLst>
              <a:ext uri="{FF2B5EF4-FFF2-40B4-BE49-F238E27FC236}">
                <a16:creationId xmlns:a16="http://schemas.microsoft.com/office/drawing/2014/main" id="{B7C9946C-336C-7F24-CB2C-313D1A29FFC3}"/>
              </a:ext>
            </a:extLst>
          </p:cNvPr>
          <p:cNvPicPr>
            <a:picLocks noChangeAspect="1"/>
          </p:cNvPicPr>
          <p:nvPr/>
        </p:nvPicPr>
        <p:blipFill>
          <a:blip r:embed="rId3"/>
          <a:stretch>
            <a:fillRect/>
          </a:stretch>
        </p:blipFill>
        <p:spPr>
          <a:xfrm>
            <a:off x="6515911" y="2239074"/>
            <a:ext cx="4707846" cy="3068749"/>
          </a:xfrm>
          <a:prstGeom prst="rect">
            <a:avLst/>
          </a:prstGeom>
        </p:spPr>
      </p:pic>
      <p:pic>
        <p:nvPicPr>
          <p:cNvPr id="3" name="Picture 2">
            <a:extLst>
              <a:ext uri="{FF2B5EF4-FFF2-40B4-BE49-F238E27FC236}">
                <a16:creationId xmlns:a16="http://schemas.microsoft.com/office/drawing/2014/main" id="{EAEBAF3A-E4D5-DB61-06F2-87E5B9101330}"/>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47323" y="3559772"/>
            <a:ext cx="3410777" cy="2785783"/>
          </a:xfrm>
          <a:prstGeom prst="rect">
            <a:avLst/>
          </a:prstGeom>
        </p:spPr>
      </p:pic>
    </p:spTree>
    <p:extLst>
      <p:ext uri="{BB962C8B-B14F-4D97-AF65-F5344CB8AC3E}">
        <p14:creationId xmlns:p14="http://schemas.microsoft.com/office/powerpoint/2010/main" val="3758508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5016B414-4558-A954-C356-13C2FEEB1982}"/>
              </a:ext>
            </a:extLst>
          </p:cNvPr>
          <p:cNvSpPr/>
          <p:nvPr/>
        </p:nvSpPr>
        <p:spPr>
          <a:xfrm>
            <a:off x="1108744" y="936860"/>
            <a:ext cx="9496667" cy="5408695"/>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9">
            <a:extLst>
              <a:ext uri="{FF2B5EF4-FFF2-40B4-BE49-F238E27FC236}">
                <a16:creationId xmlns:a16="http://schemas.microsoft.com/office/drawing/2014/main" id="{2B822860-D59A-4D96-3B92-310BFC22E9DA}"/>
              </a:ext>
            </a:extLst>
          </p:cNvPr>
          <p:cNvSpPr txBox="1"/>
          <p:nvPr/>
        </p:nvSpPr>
        <p:spPr>
          <a:xfrm>
            <a:off x="2122706" y="96767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F0"/>
                </a:solidFill>
                <a:uLnTx/>
                <a:uFillTx/>
                <a:latin typeface="#9Slide05 Phobia" panose="02000506000000020003" pitchFamily="2" charset="0"/>
                <a:sym typeface="Arial"/>
              </a:rPr>
              <a:t>Thi </a:t>
            </a:r>
            <a:r>
              <a:rPr kumimoji="0" lang="en-US" sz="6000" i="0" u="none" strike="noStrike" kern="0" normalizeH="0" baseline="0" noProof="0" dirty="0" err="1">
                <a:ln w="0"/>
                <a:solidFill>
                  <a:srgbClr val="00B0F0"/>
                </a:solidFill>
                <a:uLnTx/>
                <a:uFillTx/>
                <a:latin typeface="#9Slide05 Phobia" panose="02000506000000020003" pitchFamily="2" charset="0"/>
                <a:sym typeface="Arial"/>
              </a:rPr>
              <a:t>đua</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đọc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trước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lớp</a:t>
            </a:r>
            <a:endParaRPr kumimoji="0" lang="en-US" sz="6000" i="0" u="none" strike="noStrike" kern="0" normalizeH="0" baseline="0" noProof="0" dirty="0">
              <a:ln w="0"/>
              <a:solidFill>
                <a:srgbClr val="00B0F0"/>
              </a:solidFill>
              <a:uLnTx/>
              <a:uFillTx/>
              <a:latin typeface="#9Slide05 Phobia" panose="02000506000000020003" pitchFamily="2" charset="0"/>
              <a:sym typeface="Arial"/>
            </a:endParaRPr>
          </a:p>
        </p:txBody>
      </p:sp>
      <p:pic>
        <p:nvPicPr>
          <p:cNvPr id="19" name="Picture 18">
            <a:extLst>
              <a:ext uri="{FF2B5EF4-FFF2-40B4-BE49-F238E27FC236}">
                <a16:creationId xmlns:a16="http://schemas.microsoft.com/office/drawing/2014/main" id="{BA95F8B2-166C-6600-84A9-608883BF524E}"/>
              </a:ext>
            </a:extLst>
          </p:cNvPr>
          <p:cNvPicPr>
            <a:picLocks noChangeAspect="1"/>
          </p:cNvPicPr>
          <p:nvPr/>
        </p:nvPicPr>
        <p:blipFill>
          <a:blip r:embed="rId2"/>
          <a:stretch>
            <a:fillRect/>
          </a:stretch>
        </p:blipFill>
        <p:spPr>
          <a:xfrm>
            <a:off x="5396102" y="1983340"/>
            <a:ext cx="5209309" cy="3831364"/>
          </a:xfrm>
          <a:prstGeom prst="rect">
            <a:avLst/>
          </a:prstGeom>
          <a:ln>
            <a:noFill/>
          </a:ln>
          <a:effectLst>
            <a:softEdge rad="112500"/>
          </a:effectLst>
        </p:spPr>
      </p:pic>
      <p:pic>
        <p:nvPicPr>
          <p:cNvPr id="29" name="Picture 28">
            <a:extLst>
              <a:ext uri="{FF2B5EF4-FFF2-40B4-BE49-F238E27FC236}">
                <a16:creationId xmlns:a16="http://schemas.microsoft.com/office/drawing/2014/main" id="{DC537D98-90C7-0FFD-A5C5-B86A5F7E0E0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7023" y="1475509"/>
            <a:ext cx="5421822" cy="4445631"/>
          </a:xfrm>
          <a:prstGeom prst="rect">
            <a:avLst/>
          </a:prstGeom>
        </p:spPr>
      </p:pic>
    </p:spTree>
    <p:extLst>
      <p:ext uri="{BB962C8B-B14F-4D97-AF65-F5344CB8AC3E}">
        <p14:creationId xmlns:p14="http://schemas.microsoft.com/office/powerpoint/2010/main" val="207101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5016B414-4558-A954-C356-13C2FEEB1982}"/>
              </a:ext>
            </a:extLst>
          </p:cNvPr>
          <p:cNvSpPr/>
          <p:nvPr/>
        </p:nvSpPr>
        <p:spPr>
          <a:xfrm>
            <a:off x="1108744" y="936860"/>
            <a:ext cx="9496667" cy="5408695"/>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BF92B9D-2E1B-48EA-5E35-DAA8B070DBB4}"/>
              </a:ext>
            </a:extLst>
          </p:cNvPr>
          <p:cNvGrpSpPr/>
          <p:nvPr/>
        </p:nvGrpSpPr>
        <p:grpSpPr>
          <a:xfrm>
            <a:off x="1284184" y="2090495"/>
            <a:ext cx="5920179" cy="4270153"/>
            <a:chOff x="175195" y="2052870"/>
            <a:chExt cx="5556358" cy="3985419"/>
          </a:xfrm>
        </p:grpSpPr>
        <p:sp>
          <p:nvSpPr>
            <p:cNvPr id="3" name="Oval 2">
              <a:extLst>
                <a:ext uri="{FF2B5EF4-FFF2-40B4-BE49-F238E27FC236}">
                  <a16:creationId xmlns:a16="http://schemas.microsoft.com/office/drawing/2014/main" id="{D59AD3B3-37D2-66E1-C59C-A512796CDCF4}"/>
                </a:ext>
              </a:extLst>
            </p:cNvPr>
            <p:cNvSpPr/>
            <p:nvPr/>
          </p:nvSpPr>
          <p:spPr>
            <a:xfrm>
              <a:off x="1273629" y="3156857"/>
              <a:ext cx="664028" cy="838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7F5A0AA-ED1A-BDBE-9D7D-5F0830F229D1}"/>
                </a:ext>
              </a:extLst>
            </p:cNvPr>
            <p:cNvSpPr/>
            <p:nvPr/>
          </p:nvSpPr>
          <p:spPr>
            <a:xfrm>
              <a:off x="2622598" y="2890157"/>
              <a:ext cx="664028" cy="838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C75172C-7AC8-6539-FD31-0EDEF8C9A101}"/>
                </a:ext>
              </a:extLst>
            </p:cNvPr>
            <p:cNvSpPr/>
            <p:nvPr/>
          </p:nvSpPr>
          <p:spPr>
            <a:xfrm>
              <a:off x="3840682" y="3113035"/>
              <a:ext cx="664028" cy="8382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80B037-0298-E123-1F17-7D97317D6BA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5195" y="2052870"/>
              <a:ext cx="5556358" cy="3985419"/>
            </a:xfrm>
            <a:prstGeom prst="rect">
              <a:avLst/>
            </a:prstGeom>
          </p:spPr>
        </p:pic>
      </p:grpSp>
      <p:sp>
        <p:nvSpPr>
          <p:cNvPr id="8" name="TextBox 9">
            <a:extLst>
              <a:ext uri="{FF2B5EF4-FFF2-40B4-BE49-F238E27FC236}">
                <a16:creationId xmlns:a16="http://schemas.microsoft.com/office/drawing/2014/main" id="{127B31D5-0D77-945C-D5E6-1B6B7C9325A4}"/>
              </a:ext>
            </a:extLst>
          </p:cNvPr>
          <p:cNvSpPr txBox="1"/>
          <p:nvPr/>
        </p:nvSpPr>
        <p:spPr>
          <a:xfrm>
            <a:off x="386317" y="129672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F0"/>
                </a:solidFill>
                <a:uLnTx/>
                <a:uFillTx/>
                <a:latin typeface="#9Slide05 Phobia" panose="02000506000000020003" pitchFamily="2" charset="0"/>
                <a:sym typeface="Arial"/>
              </a:rPr>
              <a:t>Bình</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chọn</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cho</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nhóm</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đọc</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tốt</a:t>
            </a:r>
            <a:r>
              <a:rPr kumimoji="0" lang="en-US" sz="6000" i="0" u="none" strike="noStrike" kern="0" normalizeH="0" noProof="0" dirty="0">
                <a:ln w="0"/>
                <a:solidFill>
                  <a:srgbClr val="00B0F0"/>
                </a:solidFill>
                <a:uLnTx/>
                <a:uFillTx/>
                <a:latin typeface="#9Slide05 Phobia" panose="02000506000000020003" pitchFamily="2" charset="0"/>
                <a:sym typeface="Arial"/>
              </a:rPr>
              <a:t> </a:t>
            </a:r>
            <a:r>
              <a:rPr kumimoji="0" lang="en-US" sz="6000" i="0" u="none" strike="noStrike" kern="0" normalizeH="0" noProof="0" dirty="0" err="1">
                <a:ln w="0"/>
                <a:solidFill>
                  <a:srgbClr val="00B0F0"/>
                </a:solidFill>
                <a:uLnTx/>
                <a:uFillTx/>
                <a:latin typeface="#9Slide05 Phobia" panose="02000506000000020003" pitchFamily="2" charset="0"/>
                <a:sym typeface="Arial"/>
              </a:rPr>
              <a:t>nhất</a:t>
            </a:r>
            <a:endParaRPr kumimoji="0" lang="en-US" sz="6000" i="0" u="none" strike="noStrike" kern="0" normalizeH="0" baseline="0" noProof="0" dirty="0">
              <a:ln w="0"/>
              <a:solidFill>
                <a:srgbClr val="00B0F0"/>
              </a:solidFill>
              <a:uLnTx/>
              <a:uFillTx/>
              <a:latin typeface="#9Slide05 Phobia" panose="02000506000000020003" pitchFamily="2" charset="0"/>
              <a:sym typeface="Arial"/>
            </a:endParaRPr>
          </a:p>
        </p:txBody>
      </p:sp>
      <p:pic>
        <p:nvPicPr>
          <p:cNvPr id="10" name="Picture 9" descr="A trophy with a star on it&#10;&#10;Description automatically generated">
            <a:extLst>
              <a:ext uri="{FF2B5EF4-FFF2-40B4-BE49-F238E27FC236}">
                <a16:creationId xmlns:a16="http://schemas.microsoft.com/office/drawing/2014/main" id="{0C3DF483-BCD3-3582-AF5D-6AF0005EBC2A}"/>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928" t="7488" r="46781"/>
          <a:stretch/>
        </p:blipFill>
        <p:spPr>
          <a:xfrm>
            <a:off x="6740218" y="2338466"/>
            <a:ext cx="1075256" cy="1003714"/>
          </a:xfrm>
          <a:prstGeom prst="rect">
            <a:avLst/>
          </a:prstGeom>
        </p:spPr>
      </p:pic>
      <p:sp>
        <p:nvSpPr>
          <p:cNvPr id="9" name="TextBox 8">
            <a:extLst>
              <a:ext uri="{FF2B5EF4-FFF2-40B4-BE49-F238E27FC236}">
                <a16:creationId xmlns:a16="http://schemas.microsoft.com/office/drawing/2014/main" id="{DE9397E2-2ED6-03CA-3CE2-EA11ACB993FD}"/>
              </a:ext>
            </a:extLst>
          </p:cNvPr>
          <p:cNvSpPr txBox="1"/>
          <p:nvPr/>
        </p:nvSpPr>
        <p:spPr>
          <a:xfrm>
            <a:off x="7432263" y="2379723"/>
            <a:ext cx="1819729" cy="1015663"/>
          </a:xfrm>
          <a:prstGeom prst="rect">
            <a:avLst/>
          </a:prstGeom>
          <a:solidFill>
            <a:schemeClr val="bg1"/>
          </a:solidFill>
        </p:spPr>
        <p:txBody>
          <a:bodyPr wrap="none" rtlCol="0">
            <a:spAutoFit/>
          </a:bodyPr>
          <a:lstStyle/>
          <a:p>
            <a:r>
              <a:rPr lang="vi-VN"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rPr>
              <a:t>Nhóm</a:t>
            </a:r>
            <a:endParaRPr lang="en-US"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3724200" imgH="2295360"/>
        </mc:Choice>
        <mc:Fallback>
          <p:control name="TextBox1" r:id="rId1" imgW="3724200" imgH="2295360">
            <p:pic>
              <p:nvPicPr>
                <p:cNvPr id="11" name="TextBox1">
                  <a:extLst>
                    <a:ext uri="{FF2B5EF4-FFF2-40B4-BE49-F238E27FC236}">
                      <a16:creationId xmlns:a16="http://schemas.microsoft.com/office/drawing/2014/main" id="{E2DE39DA-3628-3459-FEFE-B7663F047A14}"/>
                    </a:ext>
                  </a:extLst>
                </p:cNvPr>
                <p:cNvPicPr>
                  <a:picLocks/>
                </p:cNvPicPr>
                <p:nvPr/>
              </p:nvPicPr>
              <p:blipFill>
                <a:blip r:embed="rId5"/>
                <a:stretch>
                  <a:fillRect/>
                </a:stretch>
              </p:blipFill>
              <p:spPr>
                <a:xfrm>
                  <a:off x="6487523" y="3436643"/>
                  <a:ext cx="3729926" cy="2296596"/>
                </a:xfrm>
                <a:prstGeom prst="rect">
                  <a:avLst/>
                </a:prstGeom>
              </p:spPr>
            </p:pic>
          </p:control>
        </mc:Fallback>
      </mc:AlternateContent>
    </p:controls>
    <p:extLst>
      <p:ext uri="{BB962C8B-B14F-4D97-AF65-F5344CB8AC3E}">
        <p14:creationId xmlns:p14="http://schemas.microsoft.com/office/powerpoint/2010/main" val="203512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24E00C-67FB-9F48-ABC0-26A921DED99E}"/>
              </a:ext>
            </a:extLst>
          </p:cNvPr>
          <p:cNvSpPr/>
          <p:nvPr/>
        </p:nvSpPr>
        <p:spPr>
          <a:xfrm>
            <a:off x="2040556" y="936860"/>
            <a:ext cx="8325852" cy="5408695"/>
          </a:xfrm>
          <a:prstGeom prst="roundRect">
            <a:avLst/>
          </a:prstGeom>
          <a:solidFill>
            <a:schemeClr val="bg1"/>
          </a:solidFill>
          <a:ln w="571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9">
            <a:extLst>
              <a:ext uri="{FF2B5EF4-FFF2-40B4-BE49-F238E27FC236}">
                <a16:creationId xmlns:a16="http://schemas.microsoft.com/office/drawing/2014/main" id="{B29340B7-0C0A-1532-82B9-2B2A2387CDAD}"/>
              </a:ext>
            </a:extLst>
          </p:cNvPr>
          <p:cNvSpPr txBox="1"/>
          <p:nvPr/>
        </p:nvSpPr>
        <p:spPr>
          <a:xfrm>
            <a:off x="493799" y="128301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Dặn</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dò</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2" name="Nhóm 39">
            <a:extLst>
              <a:ext uri="{FF2B5EF4-FFF2-40B4-BE49-F238E27FC236}">
                <a16:creationId xmlns:a16="http://schemas.microsoft.com/office/drawing/2014/main" id="{BB55D1FF-AA61-5735-624E-8987072F29CB}"/>
              </a:ext>
            </a:extLst>
          </p:cNvPr>
          <p:cNvGrpSpPr/>
          <p:nvPr/>
        </p:nvGrpSpPr>
        <p:grpSpPr>
          <a:xfrm>
            <a:off x="3802461" y="2298682"/>
            <a:ext cx="5532548" cy="876300"/>
            <a:chOff x="1805726" y="1854902"/>
            <a:chExt cx="5532548" cy="876300"/>
          </a:xfrm>
        </p:grpSpPr>
        <p:pic>
          <p:nvPicPr>
            <p:cNvPr id="7" name="Hình ảnh 37" descr="Ảnh có chứa Dụng cụ viết, văn phòng phẩm, Tác phẩm nghệ thuật của trẻ con, bút chì&#10;&#10;Mô tả được tạo tự động">
              <a:extLst>
                <a:ext uri="{FF2B5EF4-FFF2-40B4-BE49-F238E27FC236}">
                  <a16:creationId xmlns:a16="http://schemas.microsoft.com/office/drawing/2014/main" id="{DDE81913-80FD-B60F-348D-BF3F87BFBC2F}"/>
                </a:ext>
              </a:extLst>
            </p:cNvPr>
            <p:cNvPicPr>
              <a:picLocks noChangeAspect="1"/>
            </p:cNvPicPr>
            <p:nvPr/>
          </p:nvPicPr>
          <p:blipFill rotWithShape="1">
            <a:blip r:embed="rId2"/>
            <a:srcRect l="10755" t="20004" r="63704" b="33823"/>
            <a:stretch/>
          </p:blipFill>
          <p:spPr>
            <a:xfrm>
              <a:off x="1805726" y="1854902"/>
              <a:ext cx="861751" cy="876300"/>
            </a:xfrm>
            <a:prstGeom prst="rect">
              <a:avLst/>
            </a:prstGeom>
          </p:spPr>
        </p:pic>
        <p:sp>
          <p:nvSpPr>
            <p:cNvPr id="8" name="Hộp Văn bản 38">
              <a:extLst>
                <a:ext uri="{FF2B5EF4-FFF2-40B4-BE49-F238E27FC236}">
                  <a16:creationId xmlns:a16="http://schemas.microsoft.com/office/drawing/2014/main" id="{806FEBE8-28D8-8E69-ACBB-E3FE59E57F8F}"/>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9" name="Nhóm 40">
            <a:extLst>
              <a:ext uri="{FF2B5EF4-FFF2-40B4-BE49-F238E27FC236}">
                <a16:creationId xmlns:a16="http://schemas.microsoft.com/office/drawing/2014/main" id="{3CF7E4F4-9FCF-948A-C168-3DC58C510AE2}"/>
              </a:ext>
            </a:extLst>
          </p:cNvPr>
          <p:cNvGrpSpPr/>
          <p:nvPr/>
        </p:nvGrpSpPr>
        <p:grpSpPr>
          <a:xfrm>
            <a:off x="3802461" y="3053832"/>
            <a:ext cx="5532548" cy="876300"/>
            <a:chOff x="1805726" y="1854902"/>
            <a:chExt cx="5532548" cy="876300"/>
          </a:xfrm>
        </p:grpSpPr>
        <p:pic>
          <p:nvPicPr>
            <p:cNvPr id="11" name="Hình ảnh 41" descr="Ảnh có chứa Dụng cụ viết, văn phòng phẩm, Tác phẩm nghệ thuật của trẻ con, bút chì&#10;&#10;Mô tả được tạo tự động">
              <a:extLst>
                <a:ext uri="{FF2B5EF4-FFF2-40B4-BE49-F238E27FC236}">
                  <a16:creationId xmlns:a16="http://schemas.microsoft.com/office/drawing/2014/main" id="{B5B91D9F-F342-B86A-AE3B-81072105B708}"/>
                </a:ext>
              </a:extLst>
            </p:cNvPr>
            <p:cNvPicPr>
              <a:picLocks noChangeAspect="1"/>
            </p:cNvPicPr>
            <p:nvPr/>
          </p:nvPicPr>
          <p:blipFill rotWithShape="1">
            <a:blip r:embed="rId2"/>
            <a:srcRect l="10755" t="20004" r="63704" b="33823"/>
            <a:stretch/>
          </p:blipFill>
          <p:spPr>
            <a:xfrm>
              <a:off x="1805726" y="1854902"/>
              <a:ext cx="861751" cy="876300"/>
            </a:xfrm>
            <a:prstGeom prst="rect">
              <a:avLst/>
            </a:prstGeom>
          </p:spPr>
        </p:pic>
        <p:sp>
          <p:nvSpPr>
            <p:cNvPr id="12" name="Hộp Văn bản 42">
              <a:extLst>
                <a:ext uri="{FF2B5EF4-FFF2-40B4-BE49-F238E27FC236}">
                  <a16:creationId xmlns:a16="http://schemas.microsoft.com/office/drawing/2014/main" id="{6E8ED301-25A1-C7A0-1C5D-80FD56E390E6}"/>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14" name="Nhóm 43">
            <a:extLst>
              <a:ext uri="{FF2B5EF4-FFF2-40B4-BE49-F238E27FC236}">
                <a16:creationId xmlns:a16="http://schemas.microsoft.com/office/drawing/2014/main" id="{83194943-CC68-9118-B833-DF53D48A5DAD}"/>
              </a:ext>
            </a:extLst>
          </p:cNvPr>
          <p:cNvGrpSpPr/>
          <p:nvPr/>
        </p:nvGrpSpPr>
        <p:grpSpPr>
          <a:xfrm>
            <a:off x="3719634" y="3930132"/>
            <a:ext cx="5532548" cy="876300"/>
            <a:chOff x="1805726" y="1854902"/>
            <a:chExt cx="5532548" cy="876300"/>
          </a:xfrm>
        </p:grpSpPr>
        <p:pic>
          <p:nvPicPr>
            <p:cNvPr id="16" name="Hình ảnh 44" descr="Ảnh có chứa Dụng cụ viết, văn phòng phẩm, Tác phẩm nghệ thuật của trẻ con, bút chì&#10;&#10;Mô tả được tạo tự động">
              <a:extLst>
                <a:ext uri="{FF2B5EF4-FFF2-40B4-BE49-F238E27FC236}">
                  <a16:creationId xmlns:a16="http://schemas.microsoft.com/office/drawing/2014/main" id="{1C34FABB-51C3-6854-EA2E-EC29C1446AFA}"/>
                </a:ext>
              </a:extLst>
            </p:cNvPr>
            <p:cNvPicPr>
              <a:picLocks noChangeAspect="1"/>
            </p:cNvPicPr>
            <p:nvPr/>
          </p:nvPicPr>
          <p:blipFill rotWithShape="1">
            <a:blip r:embed="rId2"/>
            <a:srcRect l="10755" t="20004" r="63704" b="33823"/>
            <a:stretch/>
          </p:blipFill>
          <p:spPr>
            <a:xfrm>
              <a:off x="1805726" y="1854902"/>
              <a:ext cx="861751" cy="876300"/>
            </a:xfrm>
            <a:prstGeom prst="rect">
              <a:avLst/>
            </a:prstGeom>
          </p:spPr>
        </p:pic>
        <p:sp>
          <p:nvSpPr>
            <p:cNvPr id="17" name="Hộp Văn bản 45">
              <a:extLst>
                <a:ext uri="{FF2B5EF4-FFF2-40B4-BE49-F238E27FC236}">
                  <a16:creationId xmlns:a16="http://schemas.microsoft.com/office/drawing/2014/main" id="{8A973BD6-4288-08DA-28DC-6A013BCD985F}"/>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19" name="Nhóm 1">
            <a:extLst>
              <a:ext uri="{FF2B5EF4-FFF2-40B4-BE49-F238E27FC236}">
                <a16:creationId xmlns:a16="http://schemas.microsoft.com/office/drawing/2014/main" id="{7C04F0B1-86B2-D8F4-769A-61909AE783B4}"/>
              </a:ext>
            </a:extLst>
          </p:cNvPr>
          <p:cNvGrpSpPr/>
          <p:nvPr/>
        </p:nvGrpSpPr>
        <p:grpSpPr>
          <a:xfrm>
            <a:off x="3751346" y="4797991"/>
            <a:ext cx="5532548" cy="876300"/>
            <a:chOff x="1805726" y="1854902"/>
            <a:chExt cx="5532548" cy="876300"/>
          </a:xfrm>
        </p:grpSpPr>
        <p:pic>
          <p:nvPicPr>
            <p:cNvPr id="20" name="Hình ảnh 2" descr="Ảnh có chứa Dụng cụ viết, văn phòng phẩm, Tác phẩm nghệ thuật của trẻ con, bút chì&#10;&#10;Mô tả được tạo tự động">
              <a:extLst>
                <a:ext uri="{FF2B5EF4-FFF2-40B4-BE49-F238E27FC236}">
                  <a16:creationId xmlns:a16="http://schemas.microsoft.com/office/drawing/2014/main" id="{3223A853-952E-569B-D4B4-BBEE98BEEAC2}"/>
                </a:ext>
              </a:extLst>
            </p:cNvPr>
            <p:cNvPicPr>
              <a:picLocks noChangeAspect="1"/>
            </p:cNvPicPr>
            <p:nvPr/>
          </p:nvPicPr>
          <p:blipFill rotWithShape="1">
            <a:blip r:embed="rId2"/>
            <a:srcRect l="10755" t="20004" r="63704" b="33823"/>
            <a:stretch/>
          </p:blipFill>
          <p:spPr>
            <a:xfrm>
              <a:off x="1805726" y="1854902"/>
              <a:ext cx="861751" cy="876300"/>
            </a:xfrm>
            <a:prstGeom prst="rect">
              <a:avLst/>
            </a:prstGeom>
          </p:spPr>
        </p:pic>
        <p:sp>
          <p:nvSpPr>
            <p:cNvPr id="21" name="Hộp Văn bản 3">
              <a:extLst>
                <a:ext uri="{FF2B5EF4-FFF2-40B4-BE49-F238E27FC236}">
                  <a16:creationId xmlns:a16="http://schemas.microsoft.com/office/drawing/2014/main" id="{F730F7EB-59E2-38E9-95F6-4B8A28AB741C}"/>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spTree>
    <p:extLst>
      <p:ext uri="{BB962C8B-B14F-4D97-AF65-F5344CB8AC3E}">
        <p14:creationId xmlns:p14="http://schemas.microsoft.com/office/powerpoint/2010/main" val="4173511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326FC-58FB-879C-A365-C9EB15C30364}"/>
              </a:ext>
            </a:extLst>
          </p:cNvPr>
          <p:cNvSpPr/>
          <p:nvPr/>
        </p:nvSpPr>
        <p:spPr>
          <a:xfrm>
            <a:off x="346841" y="709448"/>
            <a:ext cx="11225049" cy="5880538"/>
          </a:xfrm>
          <a:prstGeom prst="roundRect">
            <a:avLst>
              <a:gd name="adj" fmla="val 13178"/>
            </a:avLst>
          </a:prstGeom>
          <a:solidFill>
            <a:schemeClr val="bg1">
              <a:alpha val="82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369BABB9-CC95-58A3-8509-6873115AAB56}"/>
              </a:ext>
            </a:extLst>
          </p:cNvPr>
          <p:cNvSpPr txBox="1"/>
          <p:nvPr/>
        </p:nvSpPr>
        <p:spPr>
          <a:xfrm>
            <a:off x="620110" y="1389163"/>
            <a:ext cx="11071213"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C94C8B"/>
                </a:solidFill>
                <a:effectLst/>
                <a:uLnTx/>
                <a:uFillTx/>
                <a:latin typeface="Calibri" panose="020F0502020204030204" pitchFamily="34" charset="0"/>
                <a:ea typeface="Calibri" panose="020F0502020204030204" pitchFamily="34" charset="0"/>
                <a:cs typeface="Calibri" panose="020F0502020204030204" pitchFamily="34" charset="0"/>
              </a:rPr>
              <a:t>THẢO</a:t>
            </a:r>
            <a:r>
              <a:rPr kumimoji="0" lang="en-US" sz="5000" b="1" i="0" u="none" strike="noStrike" kern="1200" cap="none" spc="0" normalizeH="0" noProof="0">
                <a:ln>
                  <a:noFill/>
                </a:ln>
                <a:solidFill>
                  <a:srgbClr val="C94C8B"/>
                </a:solidFill>
                <a:effectLst/>
                <a:uLnTx/>
                <a:uFillTx/>
                <a:latin typeface="Calibri" panose="020F0502020204030204" pitchFamily="34" charset="0"/>
                <a:ea typeface="Calibri" panose="020F0502020204030204" pitchFamily="34" charset="0"/>
                <a:cs typeface="Calibri" panose="020F0502020204030204" pitchFamily="34" charset="0"/>
              </a:rPr>
              <a:t> LUẬN NHÓM ĐÔI</a:t>
            </a:r>
            <a:endParaRPr kumimoji="0" lang="en-US" sz="5000" b="1" i="0" u="none" strike="noStrike" kern="1200" cap="none" spc="0" normalizeH="0" baseline="0" noProof="0" dirty="0">
              <a:ln>
                <a:noFill/>
              </a:ln>
              <a:solidFill>
                <a:srgbClr val="C94C8B"/>
              </a:solidFill>
              <a:effectLst/>
              <a:uLnTx/>
              <a:uFillTx/>
              <a:latin typeface="Aptos" panose="02110004020202020204"/>
              <a:ea typeface="+mn-ea"/>
              <a:cs typeface="+mn-cs"/>
            </a:endParaRPr>
          </a:p>
        </p:txBody>
      </p:sp>
      <p:pic>
        <p:nvPicPr>
          <p:cNvPr id="6146" name="Picture 2" descr="MỘT SỐ KĨ THUẬT DẠY HỌC TÍCH CỰC">
            <a:extLst>
              <a:ext uri="{FF2B5EF4-FFF2-40B4-BE49-F238E27FC236}">
                <a16:creationId xmlns:a16="http://schemas.microsoft.com/office/drawing/2014/main" id="{CAE0FFE0-7578-5BDD-D774-7F43FCE90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370" y="2039353"/>
            <a:ext cx="5787259" cy="578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305888"/>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9">
            <a:extLst>
              <a:ext uri="{FF2B5EF4-FFF2-40B4-BE49-F238E27FC236}">
                <a16:creationId xmlns:a16="http://schemas.microsoft.com/office/drawing/2014/main" id="{134168F3-3C26-0FCE-F1CB-010057A6AAC6}"/>
              </a:ext>
            </a:extLst>
          </p:cNvPr>
          <p:cNvSpPr txBox="1"/>
          <p:nvPr/>
        </p:nvSpPr>
        <p:spPr>
          <a:xfrm>
            <a:off x="1032873" y="152313"/>
            <a:ext cx="9892630" cy="1477328"/>
          </a:xfrm>
          <a:prstGeom prst="rect">
            <a:avLst/>
          </a:prstGeom>
          <a:solidFill>
            <a:srgbClr val="FFFBFA"/>
          </a:solid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9000" kern="0" dirty="0" err="1">
                <a:ln w="0"/>
                <a:solidFill>
                  <a:srgbClr val="FF0000"/>
                </a:solidFill>
                <a:effectLst>
                  <a:outerShdw blurRad="50800" dist="38100" dir="16200000" rotWithShape="0">
                    <a:prstClr val="black">
                      <a:alpha val="40000"/>
                    </a:prstClr>
                  </a:outerShdw>
                </a:effectLst>
                <a:latin typeface="#9Slide07 IcielLa Chic Pro Shad" panose="02000506090000020004" pitchFamily="2" charset="0"/>
                <a:sym typeface="Arial"/>
              </a:rPr>
              <a:t>Chúc</a:t>
            </a:r>
            <a:r>
              <a:rPr lang="en-US" sz="9000" kern="0" dirty="0">
                <a:ln w="0"/>
                <a:solidFill>
                  <a:srgbClr val="FF0000"/>
                </a:solidFill>
                <a:effectLst>
                  <a:outerShdw blurRad="50800" dist="38100" dir="16200000" rotWithShape="0">
                    <a:prstClr val="black">
                      <a:alpha val="40000"/>
                    </a:prstClr>
                  </a:outerShdw>
                </a:effectLst>
                <a:latin typeface="#9Slide07 IcielLa Chic Pro Shad" panose="02000506090000020004" pitchFamily="2" charset="0"/>
                <a:sym typeface="Arial"/>
              </a:rPr>
              <a:t> </a:t>
            </a:r>
            <a:r>
              <a:rPr lang="en-US" sz="9000" kern="0" err="1">
                <a:ln w="0"/>
                <a:solidFill>
                  <a:srgbClr val="FF0000"/>
                </a:solidFill>
                <a:effectLst>
                  <a:outerShdw blurRad="50800" dist="38100" dir="16200000" rotWithShape="0">
                    <a:prstClr val="black">
                      <a:alpha val="40000"/>
                    </a:prstClr>
                  </a:outerShdw>
                </a:effectLst>
                <a:latin typeface="#9Slide07 IcielLa Chic Pro Shad" panose="02000506090000020004" pitchFamily="2" charset="0"/>
                <a:sym typeface="Arial"/>
              </a:rPr>
              <a:t>các</a:t>
            </a:r>
            <a:r>
              <a:rPr lang="en-US" sz="9000" kern="0">
                <a:ln w="0"/>
                <a:solidFill>
                  <a:srgbClr val="FF0000"/>
                </a:solidFill>
                <a:effectLst>
                  <a:outerShdw blurRad="50800" dist="38100" dir="16200000" rotWithShape="0">
                    <a:prstClr val="black">
                      <a:alpha val="40000"/>
                    </a:prstClr>
                  </a:outerShdw>
                </a:effectLst>
                <a:latin typeface="#9Slide07 IcielLa Chic Pro Shad" panose="02000506090000020004" pitchFamily="2" charset="0"/>
                <a:sym typeface="Arial"/>
              </a:rPr>
              <a:t> em</a:t>
            </a:r>
            <a:r>
              <a:rPr lang="en-US" sz="9000" kern="0" dirty="0">
                <a:ln w="0"/>
                <a:solidFill>
                  <a:srgbClr val="FF0000"/>
                </a:solidFill>
                <a:effectLst>
                  <a:outerShdw blurRad="50800" dist="38100" dir="16200000" rotWithShape="0">
                    <a:prstClr val="black">
                      <a:alpha val="40000"/>
                    </a:prstClr>
                  </a:outerShdw>
                </a:effectLst>
                <a:latin typeface="#9Slide07 IcielLa Chic Pro Shad" panose="02000506090000020004" pitchFamily="2" charset="0"/>
                <a:sym typeface="Arial"/>
              </a:rPr>
              <a:t> </a:t>
            </a:r>
            <a:r>
              <a:rPr lang="en-US" sz="9000" kern="0">
                <a:ln w="0"/>
                <a:solidFill>
                  <a:srgbClr val="FF0000"/>
                </a:solidFill>
                <a:effectLst>
                  <a:outerShdw blurRad="50800" dist="38100" dir="16200000" rotWithShape="0">
                    <a:prstClr val="black">
                      <a:alpha val="40000"/>
                    </a:prstClr>
                  </a:outerShdw>
                </a:effectLst>
                <a:latin typeface="#9Slide07 IcielLa Chic Pro Shad" panose="02000506090000020004" pitchFamily="2" charset="0"/>
                <a:sym typeface="Arial"/>
              </a:rPr>
              <a:t>học </a:t>
            </a:r>
            <a:r>
              <a:rPr lang="en-US" sz="9000" kern="0" dirty="0" err="1">
                <a:ln w="0"/>
                <a:solidFill>
                  <a:srgbClr val="FF0000"/>
                </a:solidFill>
                <a:effectLst>
                  <a:outerShdw blurRad="50800" dist="38100" dir="16200000" rotWithShape="0">
                    <a:prstClr val="black">
                      <a:alpha val="40000"/>
                    </a:prstClr>
                  </a:outerShdw>
                </a:effectLst>
                <a:latin typeface="#9Slide07 IcielLa Chic Pro Shad" panose="02000506090000020004" pitchFamily="2" charset="0"/>
                <a:sym typeface="Arial"/>
              </a:rPr>
              <a:t>tốt</a:t>
            </a:r>
            <a:endParaRPr lang="en-US" sz="9000" kern="0" dirty="0">
              <a:ln w="0"/>
              <a:solidFill>
                <a:srgbClr val="FF0000"/>
              </a:solidFill>
              <a:effectLst>
                <a:outerShdw blurRad="50800" dist="38100" dir="16200000" rotWithShape="0">
                  <a:prstClr val="black">
                    <a:alpha val="40000"/>
                  </a:prstClr>
                </a:outerShdw>
              </a:effectLst>
              <a:latin typeface="#9Slide07 IcielLa Chic Pro Shad" panose="02000506090000020004" pitchFamily="2" charset="0"/>
              <a:sym typeface="Arial"/>
            </a:endParaRPr>
          </a:p>
        </p:txBody>
      </p:sp>
    </p:spTree>
    <p:extLst>
      <p:ext uri="{BB962C8B-B14F-4D97-AF65-F5344CB8AC3E}">
        <p14:creationId xmlns:p14="http://schemas.microsoft.com/office/powerpoint/2010/main" val="106676575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D326FC-58FB-879C-A365-C9EB15C30364}"/>
              </a:ext>
            </a:extLst>
          </p:cNvPr>
          <p:cNvSpPr/>
          <p:nvPr/>
        </p:nvSpPr>
        <p:spPr>
          <a:xfrm>
            <a:off x="346841" y="709448"/>
            <a:ext cx="11225049" cy="5880538"/>
          </a:xfrm>
          <a:prstGeom prst="roundRect">
            <a:avLst>
              <a:gd name="adj" fmla="val 13178"/>
            </a:avLst>
          </a:prstGeom>
          <a:solidFill>
            <a:schemeClr val="bg1">
              <a:alpha val="82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3DAA4DBC-935C-901D-B1BA-4BC0821C345F}"/>
              </a:ext>
            </a:extLst>
          </p:cNvPr>
          <p:cNvPicPr>
            <a:picLocks noChangeAspect="1"/>
          </p:cNvPicPr>
          <p:nvPr/>
        </p:nvPicPr>
        <p:blipFill>
          <a:blip r:embed="rId2"/>
          <a:stretch>
            <a:fillRect/>
          </a:stretch>
        </p:blipFill>
        <p:spPr>
          <a:xfrm>
            <a:off x="1451864" y="1355834"/>
            <a:ext cx="8739097" cy="2997293"/>
          </a:xfrm>
          <a:prstGeom prst="rect">
            <a:avLst/>
          </a:prstGeom>
        </p:spPr>
      </p:pic>
      <p:sp>
        <p:nvSpPr>
          <p:cNvPr id="2" name="TextBox 1">
            <a:extLst>
              <a:ext uri="{FF2B5EF4-FFF2-40B4-BE49-F238E27FC236}">
                <a16:creationId xmlns:a16="http://schemas.microsoft.com/office/drawing/2014/main" id="{369BABB9-CC95-58A3-8509-6873115AAB56}"/>
              </a:ext>
            </a:extLst>
          </p:cNvPr>
          <p:cNvSpPr txBox="1"/>
          <p:nvPr/>
        </p:nvSpPr>
        <p:spPr>
          <a:xfrm>
            <a:off x="760090" y="4578892"/>
            <a:ext cx="10671819" cy="1569660"/>
          </a:xfrm>
          <a:prstGeom prst="rect">
            <a:avLst/>
          </a:prstGeom>
          <a:noFill/>
        </p:spPr>
        <p:txBody>
          <a:bodyPr wrap="square">
            <a:spAutoFit/>
          </a:bodyPr>
          <a:lstStyle/>
          <a:p>
            <a:pPr marL="685800" lvl="0" indent="-685800" algn="just">
              <a:buFont typeface="Wingdings" panose="05000000000000000000" pitchFamily="2" charset="2"/>
              <a:buChar char="ü"/>
            </a:pP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Ống hút được làm từ thiên nhiên rất tốt cho sức khỏe.</a:t>
            </a:r>
            <a:endParaRPr lang="en-US" sz="3200" b="1">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685800" lvl="0" indent="-685800" algn="just">
              <a:buFont typeface="Wingdings" panose="05000000000000000000" pitchFamily="2" charset="2"/>
              <a:buChar char="ü"/>
            </a:pP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Chiếc túi xách được làm bằng mây tre đan rất độc đáo.</a:t>
            </a:r>
            <a:endParaRPr lang="en-US" sz="3200" b="1">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685800" lvl="0" indent="-685800" algn="just">
              <a:buFont typeface="Wingdings" panose="05000000000000000000" pitchFamily="2" charset="2"/>
              <a:buChar char="ü"/>
            </a:pPr>
            <a:r>
              <a:rPr lang="vi-VN" sz="3200" b="1">
                <a:solidFill>
                  <a:srgbClr val="FF0000"/>
                </a:solidFill>
                <a:latin typeface="Calibri" panose="020F0502020204030204" pitchFamily="34" charset="0"/>
                <a:ea typeface="Calibri" panose="020F0502020204030204" pitchFamily="34" charset="0"/>
                <a:cs typeface="Calibri" panose="020F0502020204030204" pitchFamily="34" charset="0"/>
              </a:rPr>
              <a:t>Chiếc mũ được làm bằng nguyên liệu thủ công rất tỉ mỉ.</a:t>
            </a:r>
            <a:endParaRPr kumimoji="0" lang="en-US" sz="3200" b="1" i="0" u="none" strike="noStrike" kern="1200" cap="none" spc="0" normalizeH="0" baseline="0" noProof="0" dirty="0">
              <a:ln>
                <a:noFill/>
              </a:ln>
              <a:solidFill>
                <a:srgbClr val="FF0000"/>
              </a:solidFill>
              <a:effectLst/>
              <a:uLnTx/>
              <a:uFillTx/>
              <a:latin typeface="Aptos" panose="02110004020202020204"/>
            </a:endParaRPr>
          </a:p>
        </p:txBody>
      </p:sp>
    </p:spTree>
    <p:extLst>
      <p:ext uri="{BB962C8B-B14F-4D97-AF65-F5344CB8AC3E}">
        <p14:creationId xmlns:p14="http://schemas.microsoft.com/office/powerpoint/2010/main" val="2575701892"/>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8DA7A35D-8D67-BB3B-F24B-6E38B6AAA32D}"/>
              </a:ext>
            </a:extLst>
          </p:cNvPr>
          <p:cNvSpPr txBox="1"/>
          <p:nvPr/>
        </p:nvSpPr>
        <p:spPr>
          <a:xfrm>
            <a:off x="3072103" y="670507"/>
            <a:ext cx="6047793" cy="1938992"/>
          </a:xfrm>
          <a:prstGeom prst="rect">
            <a:avLst/>
          </a:prstGeom>
          <a:noFill/>
        </p:spPr>
        <p:txBody>
          <a:bodyPr wrap="square" rtlCol="0">
            <a:prstTxWarp prst="textArchUp">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ctr">
              <a:defRPr/>
            </a:pPr>
            <a:r>
              <a:rPr lang="en-US" sz="6000" b="1" kern="0">
                <a:ln/>
                <a:solidFill>
                  <a:srgbClr val="00B0F0"/>
                </a:solidFill>
                <a:latin typeface="#9Slide05 SVNClementine" panose="020F0502020204030203" pitchFamily="34" charset="0"/>
                <a:sym typeface="Arial"/>
              </a:rPr>
              <a:t>Từ những cánh đồng xanh</a:t>
            </a:r>
            <a:endParaRPr lang="en-US" sz="6000" b="1" kern="0" dirty="0" err="1">
              <a:ln/>
              <a:solidFill>
                <a:srgbClr val="00B0F0"/>
              </a:solidFill>
              <a:latin typeface="#9Slide05 SVNClementine" panose="020F0502020204030203" pitchFamily="34" charset="0"/>
              <a:sym typeface="Arial"/>
            </a:endParaRPr>
          </a:p>
        </p:txBody>
      </p:sp>
      <p:sp>
        <p:nvSpPr>
          <p:cNvPr id="5" name="TextBox 4">
            <a:extLst>
              <a:ext uri="{FF2B5EF4-FFF2-40B4-BE49-F238E27FC236}">
                <a16:creationId xmlns:a16="http://schemas.microsoft.com/office/drawing/2014/main" id="{EB28EFDC-89E2-F9A3-D27E-1084B0445692}"/>
              </a:ext>
            </a:extLst>
          </p:cNvPr>
          <p:cNvSpPr txBox="1"/>
          <p:nvPr/>
        </p:nvSpPr>
        <p:spPr>
          <a:xfrm>
            <a:off x="1788885" y="978283"/>
            <a:ext cx="8614228" cy="1631216"/>
          </a:xfrm>
          <a:prstGeom prst="rect">
            <a:avLst/>
          </a:prstGeom>
          <a:noFill/>
        </p:spPr>
        <p:txBody>
          <a:bodyPr wrap="square">
            <a:spAutoFit/>
          </a:bodyPr>
          <a:lstStyle/>
          <a:p>
            <a:pPr algn="ctr"/>
            <a:r>
              <a:rPr lang="en-US" sz="5000" b="1" dirty="0">
                <a:solidFill>
                  <a:srgbClr val="002060"/>
                </a:solidFill>
                <a:latin typeface="Calibri" panose="020F0502020204030204" pitchFamily="34" charset="0"/>
                <a:ea typeface="Calibri" panose="020F0502020204030204" pitchFamily="34" charset="0"/>
                <a:cs typeface="Calibri" panose="020F0502020204030204" pitchFamily="34" charset="0"/>
              </a:rPr>
              <a:t>Theo </a:t>
            </a:r>
            <a:r>
              <a:rPr lang="en-US" sz="5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r>
              <a:rPr lang="en-US" sz="5000" b="1">
                <a:solidFill>
                  <a:srgbClr val="002060"/>
                </a:solidFill>
                <a:latin typeface="Calibri" panose="020F0502020204030204" pitchFamily="34" charset="0"/>
                <a:ea typeface="Calibri" panose="020F0502020204030204" pitchFamily="34" charset="0"/>
                <a:cs typeface="Calibri" panose="020F0502020204030204" pitchFamily="34" charset="0"/>
              </a:rPr>
              <a:t>, nội </a:t>
            </a:r>
            <a:r>
              <a:rPr lang="en-US" sz="5000" b="1" dirty="0">
                <a:solidFill>
                  <a:srgbClr val="002060"/>
                </a:solidFill>
                <a:latin typeface="Calibri" panose="020F0502020204030204" pitchFamily="34" charset="0"/>
                <a:ea typeface="Calibri" panose="020F0502020204030204" pitchFamily="34" charset="0"/>
                <a:cs typeface="Calibri" panose="020F0502020204030204" pitchFamily="34" charset="0"/>
              </a:rPr>
              <a:t>dung </a:t>
            </a:r>
            <a:br>
              <a:rPr lang="en-US" sz="5000" b="1" dirty="0">
                <a:solidFill>
                  <a:srgbClr val="002060"/>
                </a:solidFill>
                <a:latin typeface="Calibri" panose="020F0502020204030204" pitchFamily="34" charset="0"/>
                <a:ea typeface="Calibri" panose="020F0502020204030204" pitchFamily="34" charset="0"/>
                <a:cs typeface="Calibri" panose="020F0502020204030204" pitchFamily="34" charset="0"/>
              </a:rPr>
            </a:br>
            <a:r>
              <a:rPr lang="en-US" sz="5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bài</a:t>
            </a:r>
            <a:r>
              <a:rPr lang="en-US" sz="5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đọc</a:t>
            </a:r>
            <a:r>
              <a:rPr lang="en-US" sz="5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là</a:t>
            </a:r>
            <a:r>
              <a:rPr lang="en-US" sz="5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gì</a:t>
            </a:r>
            <a:r>
              <a:rPr lang="en-US" sz="50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000" b="1" dirty="0">
              <a:solidFill>
                <a:srgbClr val="002060"/>
              </a:solidFill>
            </a:endParaRPr>
          </a:p>
        </p:txBody>
      </p:sp>
    </p:spTree>
    <p:extLst>
      <p:ext uri="{BB962C8B-B14F-4D97-AF65-F5344CB8AC3E}">
        <p14:creationId xmlns:p14="http://schemas.microsoft.com/office/powerpoint/2010/main" val="475919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141B45A1-973E-EA42-09BA-1FB0CF9C6472}"/>
              </a:ext>
            </a:extLst>
          </p:cNvPr>
          <p:cNvSpPr txBox="1"/>
          <p:nvPr/>
        </p:nvSpPr>
        <p:spPr>
          <a:xfrm>
            <a:off x="3327871" y="215377"/>
            <a:ext cx="4967309" cy="52322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Thứ</a:t>
            </a:r>
            <a:r>
              <a:rPr kumimoji="0" lang="en-US" sz="2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2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ngày</a:t>
            </a:r>
            <a:r>
              <a:rPr kumimoji="0" lang="en-US" sz="2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2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tháng</a:t>
            </a:r>
            <a:r>
              <a:rPr kumimoji="0" lang="en-US" sz="2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 </a:t>
            </a:r>
            <a:r>
              <a:rPr kumimoji="0" lang="en-US" sz="28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sym typeface="Arial"/>
              </a:rPr>
              <a:t>năm</a:t>
            </a:r>
            <a:r>
              <a:rPr kumimoji="0" lang="en-US" sz="2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sym typeface="Arial"/>
              </a:rPr>
              <a:t> …</a:t>
            </a:r>
          </a:p>
        </p:txBody>
      </p:sp>
      <p:sp>
        <p:nvSpPr>
          <p:cNvPr id="10" name="TextBox 22">
            <a:extLst>
              <a:ext uri="{FF2B5EF4-FFF2-40B4-BE49-F238E27FC236}">
                <a16:creationId xmlns:a16="http://schemas.microsoft.com/office/drawing/2014/main" id="{8DE32C55-D18B-6350-24D9-04570FA30849}"/>
              </a:ext>
            </a:extLst>
          </p:cNvPr>
          <p:cNvSpPr txBox="1"/>
          <p:nvPr/>
        </p:nvSpPr>
        <p:spPr>
          <a:xfrm>
            <a:off x="4298805" y="834980"/>
            <a:ext cx="2738141" cy="348365"/>
          </a:xfrm>
          <a:prstGeom prst="rect">
            <a:avLst/>
          </a:prstGeom>
        </p:spPr>
        <p:txBody>
          <a:bodyPr wrap="square" lIns="0" tIns="0" rIns="0" bIns="0" rtlCol="0" anchor="t">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ts val="2535"/>
              </a:lnSpc>
              <a:spcBef>
                <a:spcPct val="0"/>
              </a:spcBef>
              <a:spcAft>
                <a:spcPts val="0"/>
              </a:spcAft>
              <a:buClrTx/>
              <a:buSzTx/>
              <a:buFontTx/>
              <a:buNone/>
              <a:tabLst/>
              <a:defRPr/>
            </a:pPr>
            <a:r>
              <a:rPr kumimoji="0" lang="en-US" sz="3000" b="1" i="0" u="none" strike="noStrike" kern="0" cap="none" spc="98" normalizeH="0" baseline="0" noProof="0" dirty="0" err="1">
                <a:ln>
                  <a:noFill/>
                </a:ln>
                <a:solidFill>
                  <a:srgbClr val="FF0000"/>
                </a:solidFill>
                <a:effectLst/>
                <a:uLnTx/>
                <a:uFillTx/>
                <a:latin typeface="UTM Duepuntozero" panose="02040603050506020204" pitchFamily="18" charset="0"/>
                <a:ea typeface="+mn-ea"/>
                <a:cs typeface="+mn-cs"/>
                <a:sym typeface="Arial"/>
              </a:rPr>
              <a:t>Tiếng</a:t>
            </a:r>
            <a:r>
              <a:rPr kumimoji="0" lang="en-US" sz="3000" b="1" i="0" u="none" strike="noStrike" kern="0" cap="none" spc="98" normalizeH="0" baseline="0" noProof="0" dirty="0">
                <a:ln>
                  <a:noFill/>
                </a:ln>
                <a:solidFill>
                  <a:srgbClr val="FF0000"/>
                </a:solidFill>
                <a:effectLst/>
                <a:uLnTx/>
                <a:uFillTx/>
                <a:latin typeface="UTM Duepuntozero" panose="02040603050506020204" pitchFamily="18" charset="0"/>
                <a:ea typeface="+mn-ea"/>
                <a:cs typeface="+mn-cs"/>
                <a:sym typeface="Arial"/>
              </a:rPr>
              <a:t> </a:t>
            </a:r>
            <a:r>
              <a:rPr kumimoji="0" lang="en-US" sz="3000" b="1" i="0" u="none" strike="noStrike" kern="0" cap="none" spc="98" normalizeH="0" baseline="0" noProof="0" dirty="0" err="1">
                <a:ln>
                  <a:noFill/>
                </a:ln>
                <a:solidFill>
                  <a:srgbClr val="FF0000"/>
                </a:solidFill>
                <a:effectLst/>
                <a:uLnTx/>
                <a:uFillTx/>
                <a:latin typeface="UTM Duepuntozero" panose="02040603050506020204" pitchFamily="18" charset="0"/>
                <a:ea typeface="+mn-ea"/>
                <a:cs typeface="+mn-cs"/>
                <a:sym typeface="Arial"/>
              </a:rPr>
              <a:t>Việt</a:t>
            </a:r>
            <a:endParaRPr kumimoji="0" lang="en-US" sz="3000" b="1" i="0" u="none" strike="noStrike" kern="0" cap="none" spc="98" normalizeH="0" baseline="0" noProof="0" dirty="0">
              <a:ln>
                <a:noFill/>
              </a:ln>
              <a:solidFill>
                <a:srgbClr val="FF0000"/>
              </a:solidFill>
              <a:effectLst/>
              <a:uLnTx/>
              <a:uFillTx/>
              <a:latin typeface="UTM Duepuntozero" panose="02040603050506020204" pitchFamily="18" charset="0"/>
              <a:ea typeface="+mn-ea"/>
              <a:cs typeface="+mn-cs"/>
              <a:sym typeface="Arial"/>
            </a:endParaRPr>
          </a:p>
        </p:txBody>
      </p:sp>
      <p:sp>
        <p:nvSpPr>
          <p:cNvPr id="13" name="Rectangle 12">
            <a:extLst>
              <a:ext uri="{FF2B5EF4-FFF2-40B4-BE49-F238E27FC236}">
                <a16:creationId xmlns:a16="http://schemas.microsoft.com/office/drawing/2014/main" id="{FE5B96C4-5B3C-0255-643E-4B2893B63741}"/>
              </a:ext>
            </a:extLst>
          </p:cNvPr>
          <p:cNvSpPr/>
          <p:nvPr/>
        </p:nvSpPr>
        <p:spPr>
          <a:xfrm>
            <a:off x="4551702" y="1150873"/>
            <a:ext cx="2232995" cy="461665"/>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err="1">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Bài</a:t>
            </a:r>
            <a:r>
              <a:rPr kumimoji="0" lang="vi-VN" sz="2400" b="1" i="0" u="none" strike="noStrike" kern="1200" cap="none" spc="0" normalizeH="0" baseline="0" noProof="0" dirty="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 </a:t>
            </a:r>
            <a:r>
              <a:rPr kumimoji="0" lang="en-US" sz="2400" b="1" i="0" u="none" strike="noStrike" kern="1200" cap="none" spc="0" normalizeH="0" baseline="0" noProof="0" dirty="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8  - 1 </a:t>
            </a:r>
            <a:r>
              <a:rPr kumimoji="0" lang="en-US" sz="2400" b="1" i="0" u="none" strike="noStrike" kern="1200" cap="none" spc="0" normalizeH="0" baseline="0" noProof="0" dirty="0" err="1">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tiết</a:t>
            </a:r>
            <a:r>
              <a:rPr kumimoji="0" lang="en-US" sz="2400" b="1" i="0" u="none" strike="noStrike" kern="1200" cap="none" spc="0" normalizeH="0" baseline="0" noProof="0" dirty="0">
                <a:ln>
                  <a:noFill/>
                </a:ln>
                <a:solidFill>
                  <a:srgbClr val="002060"/>
                </a:solidFill>
                <a:effectLst/>
                <a:uLnTx/>
                <a:uFillTx/>
                <a:latin typeface="LNTH-LuoLuoNotangYuanTi 1" panose="020B0604020202020204" charset="-128"/>
                <a:ea typeface="LNTH-LuoLuoNotangYuanTi 1" panose="020B0604020202020204" charset="-128"/>
                <a:cs typeface="LNTH-LuoLuoNotangYuanTi 1" panose="020B0604020202020204" charset="-128"/>
                <a:sym typeface="Arial"/>
              </a:rPr>
              <a:t> </a:t>
            </a:r>
          </a:p>
        </p:txBody>
      </p:sp>
      <p:sp>
        <p:nvSpPr>
          <p:cNvPr id="17" name="TextBox 9">
            <a:extLst>
              <a:ext uri="{FF2B5EF4-FFF2-40B4-BE49-F238E27FC236}">
                <a16:creationId xmlns:a16="http://schemas.microsoft.com/office/drawing/2014/main" id="{BD3B8ADC-DA48-AB23-3C4F-F316E89DA56E}"/>
              </a:ext>
            </a:extLst>
          </p:cNvPr>
          <p:cNvSpPr txBox="1"/>
          <p:nvPr/>
        </p:nvSpPr>
        <p:spPr>
          <a:xfrm>
            <a:off x="2009513" y="1612538"/>
            <a:ext cx="7821870" cy="1015663"/>
          </a:xfrm>
          <a:prstGeom prst="rect">
            <a:avLst/>
          </a:prstGeom>
          <a:noFill/>
        </p:spPr>
        <p:txBody>
          <a:bodyPr wrap="square" rtlCol="0">
            <a:prstTxWarp prst="textWave1">
              <a:avLst/>
            </a:prstTxWarp>
            <a:spAutoFit/>
            <a:scene3d>
              <a:camera prst="orthographicFront"/>
              <a:lightRig rig="soft" dir="t">
                <a:rot lat="0" lon="0" rev="15600000"/>
              </a:lightRig>
            </a:scene3d>
            <a:sp3d extrusionH="57150" prstMaterial="softEdge">
              <a:bevelT w="25400" h="38100"/>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solidFill>
                  <a:srgbClr val="00B0F0"/>
                </a:solidFill>
                <a:effectLst/>
                <a:uLnTx/>
                <a:uFillTx/>
                <a:latin typeface="#9Slide05 SVNClementine" panose="020F0502020204030203" pitchFamily="34" charset="0"/>
                <a:ea typeface="+mn-ea"/>
                <a:cs typeface="+mn-cs"/>
                <a:sym typeface="Arial"/>
              </a:rPr>
              <a:t>Từ những cánh đồng xanh</a:t>
            </a:r>
            <a:endParaRPr kumimoji="0" lang="en-US" sz="6000" b="1" i="0" u="none" strike="noStrike" kern="0" cap="none" spc="0" normalizeH="0" baseline="0" noProof="0" dirty="0">
              <a:ln/>
              <a:solidFill>
                <a:srgbClr val="00B0F0"/>
              </a:solidFill>
              <a:effectLst/>
              <a:uLnTx/>
              <a:uFillTx/>
              <a:latin typeface="#9Slide05 SVNClementine" panose="020F0502020204030203" pitchFamily="34" charset="0"/>
              <a:ea typeface="+mn-ea"/>
              <a:cs typeface="+mn-cs"/>
              <a:sym typeface="Arial"/>
            </a:endParaRPr>
          </a:p>
        </p:txBody>
      </p:sp>
    </p:spTree>
    <p:extLst>
      <p:ext uri="{BB962C8B-B14F-4D97-AF65-F5344CB8AC3E}">
        <p14:creationId xmlns:p14="http://schemas.microsoft.com/office/powerpoint/2010/main" val="282022873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iterate type="lt">
                                    <p:tmPct val="0"/>
                                  </p:iterate>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34" presetClass="emph" presetSubtype="0" repeatCount="indefinite" fill="hold" grpId="1" nodeType="withEffect">
                                  <p:stCondLst>
                                    <p:cond delay="0"/>
                                  </p:stCondLst>
                                  <p:iterate type="lt">
                                    <p:tmPct val="10000"/>
                                  </p:iterate>
                                  <p:childTnLst>
                                    <p:animMotion origin="layout" path="M 3.125E-6 7.40741E-7 L 3.125E-6 -0.07222 " pathEditMode="relative" rAng="0" ptsTypes="AA">
                                      <p:cBhvr>
                                        <p:cTn id="19" dur="250" accel="50000" decel="50000" autoRev="1" fill="hold">
                                          <p:stCondLst>
                                            <p:cond delay="0"/>
                                          </p:stCondLst>
                                        </p:cTn>
                                        <p:tgtEl>
                                          <p:spTgt spid="17"/>
                                        </p:tgtEl>
                                        <p:attrNameLst>
                                          <p:attrName>ppt_x</p:attrName>
                                          <p:attrName>ppt_y</p:attrName>
                                        </p:attrNameLst>
                                      </p:cBhvr>
                                      <p:rCtr x="0" y="-3611"/>
                                    </p:animMotion>
                                    <p:animRot by="1500000">
                                      <p:cBhvr>
                                        <p:cTn id="20" dur="125" fill="hold">
                                          <p:stCondLst>
                                            <p:cond delay="0"/>
                                          </p:stCondLst>
                                        </p:cTn>
                                        <p:tgtEl>
                                          <p:spTgt spid="17"/>
                                        </p:tgtEl>
                                        <p:attrNameLst>
                                          <p:attrName>r</p:attrName>
                                        </p:attrNameLst>
                                      </p:cBhvr>
                                    </p:animRot>
                                    <p:animRot by="-1500000">
                                      <p:cBhvr>
                                        <p:cTn id="21" dur="125" fill="hold">
                                          <p:stCondLst>
                                            <p:cond delay="125"/>
                                          </p:stCondLst>
                                        </p:cTn>
                                        <p:tgtEl>
                                          <p:spTgt spid="17"/>
                                        </p:tgtEl>
                                        <p:attrNameLst>
                                          <p:attrName>r</p:attrName>
                                        </p:attrNameLst>
                                      </p:cBhvr>
                                    </p:animRot>
                                    <p:animRot by="-1500000">
                                      <p:cBhvr>
                                        <p:cTn id="22" dur="125" fill="hold">
                                          <p:stCondLst>
                                            <p:cond delay="250"/>
                                          </p:stCondLst>
                                        </p:cTn>
                                        <p:tgtEl>
                                          <p:spTgt spid="17"/>
                                        </p:tgtEl>
                                        <p:attrNameLst>
                                          <p:attrName>r</p:attrName>
                                        </p:attrNameLst>
                                      </p:cBhvr>
                                    </p:animRot>
                                    <p:animRot by="1500000">
                                      <p:cBhvr>
                                        <p:cTn id="23"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C667184B-0E66-34D7-B6C5-6ABE1A9527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7150"/>
            <a:ext cx="12192000" cy="6742113"/>
          </a:xfrm>
          <a:prstGeom prst="rect">
            <a:avLst/>
          </a:prstGeom>
        </p:spPr>
      </p:pic>
    </p:spTree>
    <p:extLst>
      <p:ext uri="{BB962C8B-B14F-4D97-AF65-F5344CB8AC3E}">
        <p14:creationId xmlns:p14="http://schemas.microsoft.com/office/powerpoint/2010/main" val="1782154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2619</TotalTime>
  <Words>1933</Words>
  <Application>Microsoft Office PowerPoint</Application>
  <PresentationFormat>Widescreen</PresentationFormat>
  <Paragraphs>116</Paragraphs>
  <Slides>50</Slides>
  <Notes>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LNTH-LuoLuoNotangYuanTi 1</vt:lpstr>
      <vt:lpstr>#9Slide05 Mirella Script</vt:lpstr>
      <vt:lpstr>#9Slide05 Phobia</vt:lpstr>
      <vt:lpstr>#9Slide05 SVNClementine</vt:lpstr>
      <vt:lpstr>#9Slide07 IcielLa Chic Pro Shad</vt:lpstr>
      <vt:lpstr>Aptos</vt:lpstr>
      <vt:lpstr>Aptos Display</vt:lpstr>
      <vt:lpstr>Arial</vt:lpstr>
      <vt:lpstr>Calibri</vt:lpstr>
      <vt:lpstr>Times New Roman</vt:lpstr>
      <vt:lpstr>UTM Duepuntozero</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133</cp:revision>
  <dcterms:created xsi:type="dcterms:W3CDTF">2023-06-15T08:48:12Z</dcterms:created>
  <dcterms:modified xsi:type="dcterms:W3CDTF">2024-07-30T03:32:34Z</dcterms:modified>
  <cp:category>9Slide.vn</cp:category>
</cp:coreProperties>
</file>