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7" r:id="rId3"/>
    <p:sldId id="274" r:id="rId4"/>
    <p:sldId id="316" r:id="rId5"/>
    <p:sldId id="321" r:id="rId6"/>
    <p:sldId id="318" r:id="rId7"/>
    <p:sldId id="319" r:id="rId8"/>
    <p:sldId id="320" r:id="rId9"/>
    <p:sldId id="258" r:id="rId10"/>
    <p:sldId id="324" r:id="rId11"/>
    <p:sldId id="341" r:id="rId12"/>
    <p:sldId id="343" r:id="rId13"/>
    <p:sldId id="344" r:id="rId14"/>
    <p:sldId id="263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1786" autoAdjust="0"/>
  </p:normalViewPr>
  <p:slideViewPr>
    <p:cSldViewPr>
      <p:cViewPr varScale="1">
        <p:scale>
          <a:sx n="38" d="100"/>
          <a:sy n="38" d="100"/>
        </p:scale>
        <p:origin x="1242" y="78"/>
      </p:cViewPr>
      <p:guideLst>
        <p:guide orient="horz" pos="2136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953E910-D2BC-4E53-AD0D-F854D4502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AAB578A-E710-61DC-C5A9-00FA775442E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5.svg"/><Relationship Id="rId12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tags" Target="../tags/tag4.xml"/><Relationship Id="rId9" Type="http://schemas.openxmlformats.org/officeDocument/2006/relationships/image" Target="../media/image13.GIF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3.svg"/><Relationship Id="rId5" Type="http://schemas.openxmlformats.org/officeDocument/2006/relationships/image" Target="../media/image5.sv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GIF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sv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3.GIF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GIF"/><Relationship Id="rId4" Type="http://schemas.openxmlformats.org/officeDocument/2006/relationships/image" Target="../media/image3.svg"/><Relationship Id="rId9" Type="http://schemas.openxmlformats.org/officeDocument/2006/relationships/image" Target="../media/image32.svg"/><Relationship Id="rId1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524523">
            <a:off x="-4338509" y="4508431"/>
            <a:ext cx="9386333" cy="8211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62934">
            <a:off x="13230685" y="5406999"/>
            <a:ext cx="9386333" cy="821163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514600" y="1104900"/>
            <a:ext cx="12836525" cy="8025765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18379" y="1222311"/>
            <a:ext cx="7630795" cy="3194685"/>
            <a:chOff x="-212574" y="-28575"/>
            <a:chExt cx="2625775" cy="841375"/>
          </a:xfrm>
        </p:grpSpPr>
        <p:sp>
          <p:nvSpPr>
            <p:cNvPr id="9" name="Freeform 9"/>
            <p:cNvSpPr/>
            <p:nvPr/>
          </p:nvSpPr>
          <p:spPr>
            <a:xfrm>
              <a:off x="-212574" y="146764"/>
              <a:ext cx="2625775" cy="248046"/>
            </a:xfrm>
            <a:custGeom>
              <a:avLst/>
              <a:gdLst/>
              <a:ahLst/>
              <a:cxnLst/>
              <a:rect l="l" t="t" r="r" b="b"/>
              <a:pathLst>
                <a:path w="2036904" h="248046">
                  <a:moveTo>
                    <a:pt x="51053" y="0"/>
                  </a:moveTo>
                  <a:lnTo>
                    <a:pt x="1985850" y="0"/>
                  </a:lnTo>
                  <a:cubicBezTo>
                    <a:pt x="2014046" y="0"/>
                    <a:pt x="2036904" y="22857"/>
                    <a:pt x="2036904" y="51053"/>
                  </a:cubicBezTo>
                  <a:lnTo>
                    <a:pt x="2036904" y="196993"/>
                  </a:lnTo>
                  <a:cubicBezTo>
                    <a:pt x="2036904" y="210533"/>
                    <a:pt x="2031525" y="223519"/>
                    <a:pt x="2021950" y="233093"/>
                  </a:cubicBezTo>
                  <a:cubicBezTo>
                    <a:pt x="2012376" y="242667"/>
                    <a:pt x="1999391" y="248046"/>
                    <a:pt x="1985850" y="248046"/>
                  </a:cubicBezTo>
                  <a:lnTo>
                    <a:pt x="51053" y="248046"/>
                  </a:lnTo>
                  <a:cubicBezTo>
                    <a:pt x="22857" y="248046"/>
                    <a:pt x="0" y="225189"/>
                    <a:pt x="0" y="196993"/>
                  </a:cubicBezTo>
                  <a:lnTo>
                    <a:pt x="0" y="51053"/>
                  </a:lnTo>
                  <a:cubicBezTo>
                    <a:pt x="0" y="22857"/>
                    <a:pt x="22857" y="0"/>
                    <a:pt x="51053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0600" y="38100"/>
            <a:ext cx="5982082" cy="2431314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4394835" y="-2092325"/>
            <a:ext cx="9120505" cy="1442212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39800" y="0"/>
            <a:ext cx="4490720" cy="22682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5100" y="233045"/>
            <a:ext cx="2212975" cy="239141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5409588" y="2115798"/>
            <a:ext cx="7187152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35"/>
              </a:lnSpc>
              <a:spcBef>
                <a:spcPct val="0"/>
              </a:spcBef>
            </a:pPr>
            <a:r>
              <a:rPr lang="en-US" sz="7200" b="1" spc="1074">
                <a:solidFill>
                  <a:srgbClr val="FFEEC8"/>
                </a:solidFill>
                <a:latin typeface="Jua Bold"/>
              </a:rPr>
              <a:t>Bài viết</a:t>
            </a:r>
            <a:r>
              <a:rPr lang="vi-VN" sz="7200" b="1" spc="1074">
                <a:solidFill>
                  <a:srgbClr val="FFEEC8"/>
                </a:solidFill>
                <a:latin typeface="Jua Bold"/>
              </a:rPr>
              <a:t> </a:t>
            </a:r>
            <a:r>
              <a:rPr lang="en-US" sz="7200" b="1" spc="1074">
                <a:solidFill>
                  <a:srgbClr val="FFEEC8"/>
                </a:solidFill>
                <a:latin typeface="Jua Bold"/>
              </a:rPr>
              <a:t>số</a:t>
            </a:r>
            <a:r>
              <a:rPr lang="vi-VN" sz="7200" b="1" spc="1074">
                <a:solidFill>
                  <a:srgbClr val="FFEEC8"/>
                </a:solidFill>
                <a:latin typeface="Jua Bold"/>
              </a:rPr>
              <a:t> </a:t>
            </a:r>
            <a:r>
              <a:rPr lang="en-US" sz="7200" b="1" spc="1074">
                <a:solidFill>
                  <a:srgbClr val="FFEEC8"/>
                </a:solidFill>
                <a:latin typeface="Jua Bold"/>
              </a:rPr>
              <a:t>3</a:t>
            </a:r>
            <a:endParaRPr lang="en-US" sz="7200" b="1" spc="1074">
              <a:solidFill>
                <a:srgbClr val="FFEEC8"/>
              </a:solidFill>
              <a:latin typeface="SVN-Olivier" panose="02040603050506020204" pitchFamily="18" charset="0"/>
            </a:endParaRP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029839" y="5996675"/>
            <a:ext cx="5727948" cy="8771145"/>
          </a:xfrm>
          <a:prstGeom prst="rect">
            <a:avLst/>
          </a:prstGeom>
        </p:spPr>
      </p:pic>
      <p:pic>
        <p:nvPicPr>
          <p:cNvPr id="25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9680000" flipH="1">
            <a:off x="14947900" y="5683250"/>
            <a:ext cx="4658360" cy="7136130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20000">
            <a:off x="12975590" y="213360"/>
            <a:ext cx="4702810" cy="265684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19190" y="8816340"/>
            <a:ext cx="6043295" cy="1604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11F41-639D-0B73-2BBE-746000F277D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2280" b="-9440"/>
          <a:stretch/>
        </p:blipFill>
        <p:spPr>
          <a:xfrm>
            <a:off x="3306584" y="2982699"/>
            <a:ext cx="11011447" cy="2805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79BDB1-9E78-8E30-0E3F-0B4744AE53C4}"/>
              </a:ext>
            </a:extLst>
          </p:cNvPr>
          <p:cNvSpPr/>
          <p:nvPr/>
        </p:nvSpPr>
        <p:spPr>
          <a:xfrm>
            <a:off x="2637534" y="5271175"/>
            <a:ext cx="1247474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DF4BA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IcielUni Sans Heavy" panose="00000500000000000000" pitchFamily="2" charset="0"/>
              </a:rPr>
              <a:t>KỂ CHUYỆN </a:t>
            </a:r>
          </a:p>
          <a:p>
            <a:pPr algn="ctr"/>
            <a:r>
              <a:rPr lang="en-US" sz="11500" b="1" cap="none" spc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DF4BA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IcielUni Sans Heavy" panose="00000500000000000000" pitchFamily="2" charset="0"/>
              </a:rPr>
              <a:t>SÁNG TẠO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3600" y="642620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0000">
            <a:off x="968572" y="764797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6523" y="4908958"/>
            <a:ext cx="3370222" cy="5066257"/>
          </a:xfrm>
          <a:prstGeom prst="rect">
            <a:avLst/>
          </a:prstGeom>
        </p:spPr>
      </p:pic>
      <p:sp>
        <p:nvSpPr>
          <p:cNvPr id="5" name="MH_SubTitle_1">
            <a:extLst>
              <a:ext uri="{FF2B5EF4-FFF2-40B4-BE49-F238E27FC236}">
                <a16:creationId xmlns:a16="http://schemas.microsoft.com/office/drawing/2014/main" id="{2AA4F2FC-5143-C204-8E89-316D1AF626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26504" y="1821670"/>
            <a:ext cx="6166890" cy="2289985"/>
          </a:xfrm>
          <a:prstGeom prst="roundRect">
            <a:avLst>
              <a:gd name="adj" fmla="val 21110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sz="6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Cấu tạo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H_SubTitle_3">
            <a:extLst>
              <a:ext uri="{FF2B5EF4-FFF2-40B4-BE49-F238E27FC236}">
                <a16:creationId xmlns:a16="http://schemas.microsoft.com/office/drawing/2014/main" id="{76830196-11DE-C70F-1DB9-DF01CF92EA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59667" y="3723717"/>
            <a:ext cx="6057905" cy="2097126"/>
          </a:xfrm>
          <a:prstGeom prst="roundRect">
            <a:avLst>
              <a:gd name="adj" fmla="val 21110"/>
            </a:avLst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6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Ngôi kể</a:t>
            </a:r>
            <a:endParaRPr lang="en-US" altLang="zh-CN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MH_SubTitle_2">
            <a:extLst>
              <a:ext uri="{FF2B5EF4-FFF2-40B4-BE49-F238E27FC236}">
                <a16:creationId xmlns:a16="http://schemas.microsoft.com/office/drawing/2014/main" id="{D9681397-3ACE-A7DC-B475-786FAD1529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90362" y="5400078"/>
            <a:ext cx="6057905" cy="2097126"/>
          </a:xfrm>
          <a:prstGeom prst="roundRect">
            <a:avLst>
              <a:gd name="adj" fmla="val 21110"/>
            </a:avLst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6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Dùng từ</a:t>
            </a:r>
            <a:endParaRPr lang="en-US" altLang="zh-CN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MH_SubTitle_4">
            <a:extLst>
              <a:ext uri="{FF2B5EF4-FFF2-40B4-BE49-F238E27FC236}">
                <a16:creationId xmlns:a16="http://schemas.microsoft.com/office/drawing/2014/main" id="{6E2ECF00-C398-E768-90E3-8662FE06A46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16494" y="7029350"/>
            <a:ext cx="6058076" cy="2144215"/>
          </a:xfrm>
          <a:prstGeom prst="roundRect">
            <a:avLst>
              <a:gd name="adj" fmla="val 2111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6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Viết câu</a:t>
            </a:r>
            <a:endParaRPr lang="en-US" altLang="zh-CN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3600" y="642620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968572" y="764797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" name="Hình ảnh 12" descr="Ảnh có chứa phim hoạt hình, Mặt người, Phim hoạt hình, Hoạt hình&#10;&#10;Mô tả được tạo tự động">
            <a:extLst>
              <a:ext uri="{FF2B5EF4-FFF2-40B4-BE49-F238E27FC236}">
                <a16:creationId xmlns:a16="http://schemas.microsoft.com/office/drawing/2014/main" id="{F17415D1-510B-394C-F36B-D81722913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00300"/>
            <a:ext cx="9448800" cy="944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850DC-9B5B-18D2-EA81-4826BFBFEF40}"/>
              </a:ext>
            </a:extLst>
          </p:cNvPr>
          <p:cNvSpPr txBox="1"/>
          <p:nvPr/>
        </p:nvSpPr>
        <p:spPr>
          <a:xfrm>
            <a:off x="1312377" y="2452515"/>
            <a:ext cx="836502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rgbClr val="FF0000"/>
                </a:solidFill>
              </a:rPr>
              <a:t>3. Viết lại đoạn văn kể lại sự việc chính của câu chuyện cho hay hơn.</a:t>
            </a:r>
            <a:endParaRPr lang="en-US" sz="8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9E3C9-D756-868B-5A5E-273FEE84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AE8CDC7-7546-6911-36CF-F83BF4DC2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34853" flipV="1">
            <a:off x="2999798" y="-5257114"/>
            <a:ext cx="9386333" cy="82116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22B14F5-B877-20AF-B187-F0426AC1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34853" flipV="1">
            <a:off x="9934546" y="6486057"/>
            <a:ext cx="9386333" cy="821163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679033EC-C3E5-9D70-10E7-5A903218EB6F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22E6AAB-0C15-DA23-3A97-2A2A62FA23ED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17BA7E3-E28B-C026-FB09-336F8A5474B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AEA7FB2B-8625-0326-76DC-5F30ECD8E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563787" y="8031900"/>
            <a:ext cx="6034949" cy="245280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0B8455B-991F-94AE-18D7-4326DE2A3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329519" y="-635682"/>
            <a:ext cx="7893306" cy="3208098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3FE9A2-A8C6-E1E2-2A18-BFE294C54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9305" y="2583227"/>
            <a:ext cx="8644255" cy="538411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58673C8-D748-5946-93E4-06B7C8E3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4725" y="-249555"/>
            <a:ext cx="5405755" cy="21971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A20C319-4CCE-0436-A7BB-0B03284AF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8655" y="1854835"/>
            <a:ext cx="8412480" cy="1288224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1F269A0-BEA3-0254-5F2F-6A50F413B6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78005" y="6170864"/>
            <a:ext cx="6178786" cy="9461509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A78D09FC-39CF-F12D-ECDE-04D1B767C09C}"/>
              </a:ext>
            </a:extLst>
          </p:cNvPr>
          <p:cNvSpPr txBox="1"/>
          <p:nvPr/>
        </p:nvSpPr>
        <p:spPr>
          <a:xfrm>
            <a:off x="4600912" y="1028700"/>
            <a:ext cx="7878828" cy="1477328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</a:pPr>
            <a:r>
              <a:rPr lang="en-US" sz="9600" b="1">
                <a:ln/>
                <a:solidFill>
                  <a:schemeClr val="accent4"/>
                </a:solidFill>
                <a:effectLst/>
                <a:latin typeface="UVN Huong Que Nang" panose="020E0804040705030404" pitchFamily="34" charset="0"/>
              </a:rPr>
              <a:t>Vận dụng</a:t>
            </a:r>
            <a:endParaRPr lang="en-US" sz="9600" b="1" dirty="0">
              <a:ln/>
              <a:solidFill>
                <a:schemeClr val="accent4"/>
              </a:solidFill>
              <a:effectLst/>
              <a:latin typeface="UVN Huong Que Nang" panose="020E0804040705030404" pitchFamily="34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F7D7581A-8A51-5B2B-11CB-B78B8E8B5C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859600" flipH="1">
            <a:off x="4451371" y="1901715"/>
            <a:ext cx="1523509" cy="1434868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95CD4E44-C1CD-9A75-753B-8E92AD360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1949">
            <a:off x="15820687" y="5048803"/>
            <a:ext cx="1247037" cy="1174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EC4ADA-2B7A-6469-4337-1C61ABDBC6E1}"/>
              </a:ext>
            </a:extLst>
          </p:cNvPr>
          <p:cNvSpPr txBox="1"/>
          <p:nvPr/>
        </p:nvSpPr>
        <p:spPr>
          <a:xfrm>
            <a:off x="8113725" y="3482805"/>
            <a:ext cx="72132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Viết 2 – 3 câu về gió, trong đó có sử dụng hình ảnh so sánh hoặc nhân hoá.</a:t>
            </a:r>
          </a:p>
        </p:txBody>
      </p:sp>
    </p:spTree>
    <p:extLst>
      <p:ext uri="{BB962C8B-B14F-4D97-AF65-F5344CB8AC3E}">
        <p14:creationId xmlns:p14="http://schemas.microsoft.com/office/powerpoint/2010/main" val="2387297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01E92-CA5D-8513-05F5-1C2E71A2F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0C152454-5498-C166-50BA-D5FC447A6152}"/>
              </a:ext>
            </a:extLst>
          </p:cNvPr>
          <p:cNvGrpSpPr/>
          <p:nvPr/>
        </p:nvGrpSpPr>
        <p:grpSpPr>
          <a:xfrm>
            <a:off x="304800" y="266700"/>
            <a:ext cx="17678400" cy="9629775"/>
            <a:chOff x="0" y="0"/>
            <a:chExt cx="4274726" cy="216746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73C470D-181C-9B68-5C42-BC3C3B356F1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F7DB5D1-F716-1463-56C0-13F283772ECF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3" name="MH_SubTitle_1">
            <a:extLst>
              <a:ext uri="{FF2B5EF4-FFF2-40B4-BE49-F238E27FC236}">
                <a16:creationId xmlns:a16="http://schemas.microsoft.com/office/drawing/2014/main" id="{49534261-F7A1-2B17-7814-CE54011B67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19200" y="571500"/>
            <a:ext cx="16388258" cy="5482032"/>
          </a:xfrm>
          <a:prstGeom prst="roundRect">
            <a:avLst>
              <a:gd name="adj" fmla="val 211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defRPr/>
            </a:pPr>
            <a:r>
              <a:rPr lang="en-US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	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Xuân và hạ,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gió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dịu dàng hơn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nhưng vẫn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hoạt động không ngừng nghỉ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. Thỉnh thoảng, vẫn có thể nghe thấy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gió huýt sáo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thành tiếng vi vút trong không gian.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Gió khe khẽ đùa nghịch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với những ngọn hồng leo nhỏ.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Gió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suốt cả ngày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trêu đùa 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những bông hoa thanh tú. Gió len lén đưa mùi hương hoa lan, hoa mộc vào mỗi căn phòng. 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Gió nâng đỡ</a:t>
            </a:r>
            <a:r>
              <a:rPr lang="vi-VN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 Unicode MS" panose="020B0604020202020204" pitchFamily="34" charset="-122"/>
                <a:cs typeface="Arial" panose="020B0604020202020204" pitchFamily="34" charset="0"/>
              </a:rPr>
              <a:t> những cánh chim.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Hình ảnh 25" descr="Ảnh có chứa cười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id="{487CE25E-E14F-9D0F-0172-866C45BB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28" y="4454037"/>
            <a:ext cx="7549555" cy="70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3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34853" flipV="1">
            <a:off x="-2348541" y="3127618"/>
            <a:ext cx="9386333" cy="8211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020283">
            <a:off x="440063" y="-1912883"/>
            <a:ext cx="9386333" cy="82116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418062">
            <a:off x="11901270" y="6065786"/>
            <a:ext cx="9386333" cy="821163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667000" y="2552700"/>
            <a:ext cx="12801600" cy="3462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Hẹn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gặp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lại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các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em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vào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tiết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học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sz="9000" b="1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sau</a:t>
            </a:r>
            <a:r>
              <a:rPr lang="en-US" sz="9000" b="1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!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612652" y="7834199"/>
            <a:ext cx="6034949" cy="245280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666365" y="-342900"/>
            <a:ext cx="6242050" cy="253682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2512794" y="4440"/>
            <a:ext cx="7620268" cy="309712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80000">
            <a:off x="1821180" y="6056630"/>
            <a:ext cx="2733675" cy="284861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20000">
            <a:off x="15422245" y="909955"/>
            <a:ext cx="1175385" cy="1755140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7800" y="266700"/>
            <a:ext cx="1779905" cy="1924050"/>
          </a:xfrm>
          <a:prstGeom prst="rect">
            <a:avLst/>
          </a:prstGeom>
        </p:spPr>
      </p:pic>
      <p:pic>
        <p:nvPicPr>
          <p:cNvPr id="35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60000" flipH="1">
            <a:off x="13954125" y="4274820"/>
            <a:ext cx="4389755" cy="11179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7180" y="687070"/>
            <a:ext cx="15041245" cy="92233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34853" flipV="1">
            <a:off x="12360640" y="-3389269"/>
            <a:ext cx="9386333" cy="82116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495782" y="-342871"/>
            <a:ext cx="7271573" cy="29554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3429000" y="6614160"/>
            <a:ext cx="9386570" cy="5110480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39000" y="114300"/>
            <a:ext cx="2995295" cy="16922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495782" y="2487670"/>
            <a:ext cx="9037646" cy="1477328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sz="9600" b="1">
                <a:ln w="22225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Jua Bold"/>
              </a:rPr>
              <a:t>Đề bài</a:t>
            </a:r>
            <a:endParaRPr lang="en-US" sz="9600" b="1" dirty="0">
              <a:ln w="22225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Jua Bold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236985" y="4162331"/>
            <a:ext cx="1181403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00000"/>
              </a:lnSpc>
            </a:pPr>
            <a:r>
              <a:rPr lang="en-US" sz="7200" b="1">
                <a:ln>
                  <a:solidFill>
                    <a:schemeClr val="bg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omic Sans MS" panose="030F0702030302020204" charset="0"/>
              </a:rPr>
              <a:t>Viết bài văn kể lại một câu chuyện đã đọc, đã nghe mà em thích bằng lời của một nhân vật trong câu chuyện đó.</a:t>
            </a:r>
            <a:endParaRPr lang="en-US" sz="72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34853" flipV="1">
            <a:off x="79122" y="-2537179"/>
            <a:ext cx="9386333" cy="8211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34853" flipV="1">
            <a:off x="12360640" y="-3389269"/>
            <a:ext cx="9386333" cy="82116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199798" flipV="1">
            <a:off x="9804018" y="4529029"/>
            <a:ext cx="9386333" cy="821163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1170" y="456565"/>
            <a:ext cx="11322685" cy="89357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922290" y="7754130"/>
            <a:ext cx="9323464" cy="37893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24782" y="-342871"/>
            <a:ext cx="7271573" cy="29554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3199477" y="1333192"/>
            <a:ext cx="5634353" cy="2289985"/>
          </a:xfrm>
          <a:prstGeom prst="rect">
            <a:avLst/>
          </a:prstGeom>
        </p:spPr>
      </p:pic>
      <p:pic>
        <p:nvPicPr>
          <p:cNvPr id="19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30400" y="1257300"/>
            <a:ext cx="5942965" cy="96488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355039" y="1458238"/>
            <a:ext cx="5871919" cy="1495164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320000">
            <a:off x="473710" y="7393940"/>
            <a:ext cx="2025015" cy="2110740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20000">
            <a:off x="9046845" y="429895"/>
            <a:ext cx="2995295" cy="1692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CED49C-5680-4B00-8A14-24AE38BBCD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97" y="1946056"/>
            <a:ext cx="11948761" cy="7419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u"/>
      </p:transition>
    </mc:Choice>
    <mc:Fallback xmlns="">
      <p:transition spd="slow">
        <p:wipe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47407" y="633095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412750" y="8737600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1075" y="241341"/>
            <a:ext cx="1786711" cy="3038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1A8E20-0406-D102-CBF7-1C0E5B004265}"/>
              </a:ext>
            </a:extLst>
          </p:cNvPr>
          <p:cNvSpPr/>
          <p:nvPr/>
        </p:nvSpPr>
        <p:spPr>
          <a:xfrm>
            <a:off x="1489930" y="3671920"/>
            <a:ext cx="1596824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Chọn được câu chuyện hấp dẫn.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Sử dụng lời xưng hô phù hợp với</a:t>
            </a:r>
            <a:r>
              <a:rPr lang="en-US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ngôi kể.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Trình tự kể hợp lí.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Đặt mình vào vai nhân vật để có</a:t>
            </a:r>
            <a:r>
              <a:rPr lang="en-US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nói, ý nghĩ hoặc nhận xét, đánh</a:t>
            </a:r>
            <a:r>
              <a:rPr lang="en-US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 phù hợp.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57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?</a:t>
            </a:r>
            <a:endParaRPr lang="en-US" sz="5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621;p63">
            <a:extLst>
              <a:ext uri="{FF2B5EF4-FFF2-40B4-BE49-F238E27FC236}">
                <a16:creationId xmlns:a16="http://schemas.microsoft.com/office/drawing/2014/main" id="{104B29BC-E3DF-5F85-F9F4-5E215FAA284B}"/>
              </a:ext>
            </a:extLst>
          </p:cNvPr>
          <p:cNvSpPr/>
          <p:nvPr/>
        </p:nvSpPr>
        <p:spPr>
          <a:xfrm rot="5400000" flipH="1">
            <a:off x="7253690" y="-563742"/>
            <a:ext cx="2741553" cy="4533360"/>
          </a:xfrm>
          <a:custGeom>
            <a:avLst/>
            <a:gdLst/>
            <a:ahLst/>
            <a:cxnLst/>
            <a:rect l="l" t="t" r="r" b="b"/>
            <a:pathLst>
              <a:path w="56475" h="59782" extrusionOk="0">
                <a:moveTo>
                  <a:pt x="24675" y="0"/>
                </a:moveTo>
                <a:cubicBezTo>
                  <a:pt x="22080" y="0"/>
                  <a:pt x="19705" y="174"/>
                  <a:pt x="17880" y="420"/>
                </a:cubicBezTo>
                <a:cubicBezTo>
                  <a:pt x="13643" y="987"/>
                  <a:pt x="9107" y="2421"/>
                  <a:pt x="6805" y="6024"/>
                </a:cubicBezTo>
                <a:cubicBezTo>
                  <a:pt x="3136" y="11828"/>
                  <a:pt x="7139" y="19533"/>
                  <a:pt x="5671" y="26238"/>
                </a:cubicBezTo>
                <a:cubicBezTo>
                  <a:pt x="4670" y="30841"/>
                  <a:pt x="1101" y="34644"/>
                  <a:pt x="567" y="39347"/>
                </a:cubicBezTo>
                <a:cubicBezTo>
                  <a:pt x="0" y="43951"/>
                  <a:pt x="2602" y="48521"/>
                  <a:pt x="6205" y="51423"/>
                </a:cubicBezTo>
                <a:cubicBezTo>
                  <a:pt x="9841" y="54358"/>
                  <a:pt x="14344" y="55926"/>
                  <a:pt x="18780" y="57227"/>
                </a:cubicBezTo>
                <a:cubicBezTo>
                  <a:pt x="23668" y="58655"/>
                  <a:pt x="28938" y="59782"/>
                  <a:pt x="34021" y="59782"/>
                </a:cubicBezTo>
                <a:cubicBezTo>
                  <a:pt x="38790" y="59782"/>
                  <a:pt x="43395" y="58790"/>
                  <a:pt x="47368" y="56126"/>
                </a:cubicBezTo>
                <a:cubicBezTo>
                  <a:pt x="53172" y="52257"/>
                  <a:pt x="56474" y="45118"/>
                  <a:pt x="56241" y="38147"/>
                </a:cubicBezTo>
                <a:cubicBezTo>
                  <a:pt x="56007" y="31175"/>
                  <a:pt x="52404" y="24504"/>
                  <a:pt x="47034" y="20034"/>
                </a:cubicBezTo>
                <a:cubicBezTo>
                  <a:pt x="46400" y="19533"/>
                  <a:pt x="45733" y="19000"/>
                  <a:pt x="45399" y="18266"/>
                </a:cubicBezTo>
                <a:cubicBezTo>
                  <a:pt x="44766" y="16965"/>
                  <a:pt x="45366" y="15464"/>
                  <a:pt x="45700" y="14063"/>
                </a:cubicBezTo>
                <a:cubicBezTo>
                  <a:pt x="48275" y="2648"/>
                  <a:pt x="34794" y="0"/>
                  <a:pt x="24675" y="0"/>
                </a:cubicBezTo>
                <a:close/>
              </a:path>
            </a:pathLst>
          </a:custGeom>
          <a:solidFill>
            <a:srgbClr val="1C90F3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000">
              <a:solidFill>
                <a:srgbClr val="FFFF00"/>
              </a:solidFill>
              <a:latin typeface="UTM Zebrawood" panose="02040603050506020204" pitchFamily="18" charset="0"/>
            </a:endParaRPr>
          </a:p>
        </p:txBody>
      </p:sp>
      <p:sp>
        <p:nvSpPr>
          <p:cNvPr id="9" name="Google Shape;2635;p63">
            <a:extLst>
              <a:ext uri="{FF2B5EF4-FFF2-40B4-BE49-F238E27FC236}">
                <a16:creationId xmlns:a16="http://schemas.microsoft.com/office/drawing/2014/main" id="{022F3836-300D-309B-888B-957C83E35EB3}"/>
              </a:ext>
            </a:extLst>
          </p:cNvPr>
          <p:cNvSpPr txBox="1">
            <a:spLocks/>
          </p:cNvSpPr>
          <p:nvPr/>
        </p:nvSpPr>
        <p:spPr>
          <a:xfrm>
            <a:off x="6033816" y="977453"/>
            <a:ext cx="5319984" cy="166642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>
                <a:solidFill>
                  <a:srgbClr val="FFFF00"/>
                </a:solidFill>
              </a:rPr>
              <a:t>Ưu điểm</a:t>
            </a:r>
            <a:endParaRPr lang="vi-VN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47407" y="633095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412750" y="8737600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39148" y="147084"/>
            <a:ext cx="2186591" cy="3619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1A8E20-0406-D102-CBF7-1C0E5B004265}"/>
              </a:ext>
            </a:extLst>
          </p:cNvPr>
          <p:cNvSpPr/>
          <p:nvPr/>
        </p:nvSpPr>
        <p:spPr>
          <a:xfrm>
            <a:off x="2259531" y="3965228"/>
            <a:ext cx="15392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Cấu tạo.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Dùng từ xưng hô chưa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phù hợp.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Một số lời nói, ý nghĩ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hoặc nhận xét, đánh giá chưa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phù hợp với nhân vật kể.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?</a:t>
            </a:r>
          </a:p>
        </p:txBody>
      </p:sp>
      <p:sp>
        <p:nvSpPr>
          <p:cNvPr id="5" name="Google Shape;2621;p63">
            <a:extLst>
              <a:ext uri="{FF2B5EF4-FFF2-40B4-BE49-F238E27FC236}">
                <a16:creationId xmlns:a16="http://schemas.microsoft.com/office/drawing/2014/main" id="{104B29BC-E3DF-5F85-F9F4-5E215FAA284B}"/>
              </a:ext>
            </a:extLst>
          </p:cNvPr>
          <p:cNvSpPr/>
          <p:nvPr/>
        </p:nvSpPr>
        <p:spPr>
          <a:xfrm rot="5400000" flipH="1">
            <a:off x="6954960" y="-1648"/>
            <a:ext cx="2741553" cy="4533360"/>
          </a:xfrm>
          <a:custGeom>
            <a:avLst/>
            <a:gdLst/>
            <a:ahLst/>
            <a:cxnLst/>
            <a:rect l="l" t="t" r="r" b="b"/>
            <a:pathLst>
              <a:path w="56475" h="59782" extrusionOk="0">
                <a:moveTo>
                  <a:pt x="24675" y="0"/>
                </a:moveTo>
                <a:cubicBezTo>
                  <a:pt x="22080" y="0"/>
                  <a:pt x="19705" y="174"/>
                  <a:pt x="17880" y="420"/>
                </a:cubicBezTo>
                <a:cubicBezTo>
                  <a:pt x="13643" y="987"/>
                  <a:pt x="9107" y="2421"/>
                  <a:pt x="6805" y="6024"/>
                </a:cubicBezTo>
                <a:cubicBezTo>
                  <a:pt x="3136" y="11828"/>
                  <a:pt x="7139" y="19533"/>
                  <a:pt x="5671" y="26238"/>
                </a:cubicBezTo>
                <a:cubicBezTo>
                  <a:pt x="4670" y="30841"/>
                  <a:pt x="1101" y="34644"/>
                  <a:pt x="567" y="39347"/>
                </a:cubicBezTo>
                <a:cubicBezTo>
                  <a:pt x="0" y="43951"/>
                  <a:pt x="2602" y="48521"/>
                  <a:pt x="6205" y="51423"/>
                </a:cubicBezTo>
                <a:cubicBezTo>
                  <a:pt x="9841" y="54358"/>
                  <a:pt x="14344" y="55926"/>
                  <a:pt x="18780" y="57227"/>
                </a:cubicBezTo>
                <a:cubicBezTo>
                  <a:pt x="23668" y="58655"/>
                  <a:pt x="28938" y="59782"/>
                  <a:pt x="34021" y="59782"/>
                </a:cubicBezTo>
                <a:cubicBezTo>
                  <a:pt x="38790" y="59782"/>
                  <a:pt x="43395" y="58790"/>
                  <a:pt x="47368" y="56126"/>
                </a:cubicBezTo>
                <a:cubicBezTo>
                  <a:pt x="53172" y="52257"/>
                  <a:pt x="56474" y="45118"/>
                  <a:pt x="56241" y="38147"/>
                </a:cubicBezTo>
                <a:cubicBezTo>
                  <a:pt x="56007" y="31175"/>
                  <a:pt x="52404" y="24504"/>
                  <a:pt x="47034" y="20034"/>
                </a:cubicBezTo>
                <a:cubicBezTo>
                  <a:pt x="46400" y="19533"/>
                  <a:pt x="45733" y="19000"/>
                  <a:pt x="45399" y="18266"/>
                </a:cubicBezTo>
                <a:cubicBezTo>
                  <a:pt x="44766" y="16965"/>
                  <a:pt x="45366" y="15464"/>
                  <a:pt x="45700" y="14063"/>
                </a:cubicBezTo>
                <a:cubicBezTo>
                  <a:pt x="48275" y="2648"/>
                  <a:pt x="34794" y="0"/>
                  <a:pt x="24675" y="0"/>
                </a:cubicBezTo>
                <a:close/>
              </a:path>
            </a:pathLst>
          </a:custGeom>
          <a:solidFill>
            <a:srgbClr val="1C90F3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000">
              <a:solidFill>
                <a:srgbClr val="FFFF00"/>
              </a:solidFill>
              <a:latin typeface="UTM Zebrawood" panose="02040603050506020204" pitchFamily="18" charset="0"/>
            </a:endParaRPr>
          </a:p>
        </p:txBody>
      </p:sp>
      <p:sp>
        <p:nvSpPr>
          <p:cNvPr id="9" name="Google Shape;2635;p63">
            <a:extLst>
              <a:ext uri="{FF2B5EF4-FFF2-40B4-BE49-F238E27FC236}">
                <a16:creationId xmlns:a16="http://schemas.microsoft.com/office/drawing/2014/main" id="{022F3836-300D-309B-888B-957C83E35EB3}"/>
              </a:ext>
            </a:extLst>
          </p:cNvPr>
          <p:cNvSpPr txBox="1">
            <a:spLocks/>
          </p:cNvSpPr>
          <p:nvPr/>
        </p:nvSpPr>
        <p:spPr>
          <a:xfrm>
            <a:off x="6356501" y="1692646"/>
            <a:ext cx="4235915" cy="166642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>
                <a:solidFill>
                  <a:srgbClr val="FFFF00"/>
                </a:solidFill>
              </a:rPr>
              <a:t>Hạn chế</a:t>
            </a:r>
            <a:endParaRPr lang="vi-VN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3600" y="642620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412750" y="8737600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7630" y="683503"/>
            <a:ext cx="1786711" cy="2685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F9523-711D-489C-6859-DF0B2E471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71" y="320298"/>
            <a:ext cx="12842588" cy="308530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511F6-BC0B-173B-28CF-174B0102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023434"/>
              </p:ext>
            </p:extLst>
          </p:nvPr>
        </p:nvGraphicFramePr>
        <p:xfrm>
          <a:off x="7049436" y="3971664"/>
          <a:ext cx="9173308" cy="5362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6654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4586654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1487856"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8100" b="1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8100" b="1" baseline="0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87498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E257FA-44D1-AD53-C762-F28954BB7C57}"/>
              </a:ext>
            </a:extLst>
          </p:cNvPr>
          <p:cNvSpPr txBox="1"/>
          <p:nvPr/>
        </p:nvSpPr>
        <p:spPr>
          <a:xfrm>
            <a:off x="6454338" y="2565049"/>
            <a:ext cx="10589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solidFill>
                  <a:srgbClr val="FF6699"/>
                </a:solidFill>
                <a:latin typeface="UTM Bienvenue" panose="02040603050506020204" pitchFamily="18" charset="0"/>
              </a:rPr>
              <a:t>Chính</a:t>
            </a:r>
            <a:r>
              <a:rPr lang="en-US" sz="9000" b="1" dirty="0">
                <a:solidFill>
                  <a:srgbClr val="FF6699"/>
                </a:solidFill>
                <a:latin typeface="UTM Bienvenue" panose="02040603050506020204" pitchFamily="18" charset="0"/>
              </a:rPr>
              <a:t> </a:t>
            </a:r>
            <a:r>
              <a:rPr lang="en-US" sz="9000" b="1" dirty="0" err="1">
                <a:solidFill>
                  <a:srgbClr val="FF6699"/>
                </a:solidFill>
                <a:latin typeface="UTM Bienvenue" panose="02040603050506020204" pitchFamily="18" charset="0"/>
              </a:rPr>
              <a:t>tả</a:t>
            </a:r>
            <a:endParaRPr lang="en-US" sz="9000" b="1" dirty="0">
              <a:solidFill>
                <a:srgbClr val="FF6699"/>
              </a:solidFill>
              <a:latin typeface="UTM Bienvenue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685C9-18B8-1067-244E-754027BA51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" y="4755597"/>
            <a:ext cx="6610563" cy="66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3600" y="642620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412750" y="8737600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7630" y="683503"/>
            <a:ext cx="1786711" cy="2685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F9523-711D-489C-6859-DF0B2E471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71" y="320298"/>
            <a:ext cx="12842588" cy="308530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511F6-BC0B-173B-28CF-174B010237A1}"/>
              </a:ext>
            </a:extLst>
          </p:cNvPr>
          <p:cNvGraphicFramePr>
            <a:graphicFrameLocks noGrp="1"/>
          </p:cNvGraphicFramePr>
          <p:nvPr/>
        </p:nvGraphicFramePr>
        <p:xfrm>
          <a:off x="7049436" y="3971664"/>
          <a:ext cx="9173308" cy="5362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6654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4586654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1487856"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8100" b="1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8100" b="1" baseline="0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87498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E257FA-44D1-AD53-C762-F28954BB7C57}"/>
              </a:ext>
            </a:extLst>
          </p:cNvPr>
          <p:cNvSpPr txBox="1"/>
          <p:nvPr/>
        </p:nvSpPr>
        <p:spPr>
          <a:xfrm>
            <a:off x="6454338" y="2565049"/>
            <a:ext cx="10589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rgbClr val="FF6699"/>
                </a:solidFill>
                <a:latin typeface="UTM Bienvenue" panose="02040603050506020204" pitchFamily="18" charset="0"/>
              </a:rPr>
              <a:t>Cách </a:t>
            </a:r>
            <a:r>
              <a:rPr lang="en-US" sz="8000" b="1">
                <a:solidFill>
                  <a:srgbClr val="FF6699"/>
                </a:solidFill>
                <a:latin typeface="UTM Bienvenue" panose="02040603050506020204" pitchFamily="18" charset="0"/>
              </a:rPr>
              <a:t>dùng </a:t>
            </a:r>
            <a:r>
              <a:rPr lang="vi-VN" sz="8000" b="1">
                <a:solidFill>
                  <a:srgbClr val="FF6699"/>
                </a:solidFill>
                <a:latin typeface="UTM Bienvenue" panose="02040603050506020204" pitchFamily="18" charset="0"/>
              </a:rPr>
              <a:t>lời xưng hô</a:t>
            </a:r>
            <a:endParaRPr lang="en-US" sz="8000" b="1" dirty="0">
              <a:solidFill>
                <a:srgbClr val="FF6699"/>
              </a:solidFill>
              <a:latin typeface="UTM Bienvenue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685C9-18B8-1067-244E-754027BA51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8" y="4708926"/>
            <a:ext cx="6610563" cy="66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3600" y="642620"/>
            <a:ext cx="16593185" cy="902081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163967" y="-190533"/>
            <a:ext cx="5634353" cy="228998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40000">
            <a:off x="412750" y="8737600"/>
            <a:ext cx="1265555" cy="131889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0600" y="114300"/>
            <a:ext cx="2146935" cy="1212850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7630" y="683503"/>
            <a:ext cx="1786711" cy="2685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F9523-711D-489C-6859-DF0B2E471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71" y="320298"/>
            <a:ext cx="12842588" cy="308530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511F6-BC0B-173B-28CF-174B010237A1}"/>
              </a:ext>
            </a:extLst>
          </p:cNvPr>
          <p:cNvGraphicFramePr>
            <a:graphicFrameLocks noGrp="1"/>
          </p:cNvGraphicFramePr>
          <p:nvPr/>
        </p:nvGraphicFramePr>
        <p:xfrm>
          <a:off x="7049436" y="3971664"/>
          <a:ext cx="9173308" cy="5362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6654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4586654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1487856"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8100" b="1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1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8100" b="1" baseline="0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81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87498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E257FA-44D1-AD53-C762-F28954BB7C57}"/>
              </a:ext>
            </a:extLst>
          </p:cNvPr>
          <p:cNvSpPr txBox="1"/>
          <p:nvPr/>
        </p:nvSpPr>
        <p:spPr>
          <a:xfrm>
            <a:off x="6454338" y="2565049"/>
            <a:ext cx="10589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000" b="1">
                <a:solidFill>
                  <a:srgbClr val="FF6699"/>
                </a:solidFill>
                <a:latin typeface="UTM Bienvenue" panose="02040603050506020204" pitchFamily="18" charset="0"/>
              </a:rPr>
              <a:t>Trình tự kể</a:t>
            </a:r>
            <a:endParaRPr lang="en-US" sz="9000" b="1" dirty="0">
              <a:solidFill>
                <a:srgbClr val="FF6699"/>
              </a:solidFill>
              <a:latin typeface="UTM Bienvenue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685C9-18B8-1067-244E-754027BA51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2" y="4768002"/>
            <a:ext cx="6610563" cy="66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66745" y="-357992"/>
            <a:ext cx="10066789" cy="82296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040000">
            <a:off x="8652898" y="-393552"/>
            <a:ext cx="10066789" cy="82296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891266">
            <a:off x="13884636" y="-1745440"/>
            <a:ext cx="9386333" cy="821163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800000">
            <a:off x="6187353" y="1053913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14655" y="1333500"/>
            <a:ext cx="5695950" cy="77374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61796">
            <a:off x="-3360806" y="-2131787"/>
            <a:ext cx="9386333" cy="82116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358704" y="7650240"/>
            <a:ext cx="6014933" cy="24446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752607" y="-190771"/>
            <a:ext cx="7314444" cy="297283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33827" y="7842334"/>
            <a:ext cx="6014933" cy="24446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600" y="-219075"/>
            <a:ext cx="4506595" cy="18319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05007" y="2044974"/>
            <a:ext cx="5415307" cy="1496692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35514" y="8572428"/>
            <a:ext cx="1459904" cy="1424584"/>
          </a:xfrm>
          <a:prstGeom prst="rect">
            <a:avLst/>
          </a:prstGeom>
        </p:spPr>
      </p:pic>
      <p:pic>
        <p:nvPicPr>
          <p:cNvPr id="26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351" y="2324374"/>
            <a:ext cx="9905642" cy="4560931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66535" y="114300"/>
            <a:ext cx="1510030" cy="163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965091-1519-0267-188C-C2E520975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4878" y="2443008"/>
            <a:ext cx="10382388" cy="4767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181</TotalTime>
  <Words>292</Words>
  <PresentationFormat>Custom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#9Slide03 IcielUni Sans Heavy</vt:lpstr>
      <vt:lpstr>Comic Sans MS</vt:lpstr>
      <vt:lpstr>Segoe UI Black</vt:lpstr>
      <vt:lpstr>SVN-Fourth</vt:lpstr>
      <vt:lpstr>SVN-Olivier</vt:lpstr>
      <vt:lpstr>UTM Avo</vt:lpstr>
      <vt:lpstr>UTM Bienvenue</vt:lpstr>
      <vt:lpstr>UTM French Vanilla</vt:lpstr>
      <vt:lpstr>UTM Zebrawood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2024-07-30T02:08:27Z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6AF052DDA1484443B2590C4CC3D425E8</vt:lpwstr>
  </property>
  <property fmtid="{D5CDD505-2E9C-101B-9397-08002B2CF9AE}" pid="3" name="KSOProductBuildVer">
    <vt:lpwstr>1033-11.2.0.11486</vt:lpwstr>
  </property>
</Properties>
</file>