
<file path=[Content_Types].xml><?xml version="1.0" encoding="utf-8"?>
<Types xmlns="http://schemas.openxmlformats.org/package/2006/content-types">
  <Default Extension="emf" ContentType="image/x-emf"/>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Lst>
  <p:notesMasterIdLst>
    <p:notesMasterId r:id="rId33"/>
  </p:notesMasterIdLst>
  <p:sldIdLst>
    <p:sldId id="256" r:id="rId2"/>
    <p:sldId id="335" r:id="rId3"/>
    <p:sldId id="257" r:id="rId4"/>
    <p:sldId id="263" r:id="rId5"/>
    <p:sldId id="258" r:id="rId6"/>
    <p:sldId id="259" r:id="rId7"/>
    <p:sldId id="388" r:id="rId8"/>
    <p:sldId id="389" r:id="rId9"/>
    <p:sldId id="272" r:id="rId10"/>
    <p:sldId id="331" r:id="rId11"/>
    <p:sldId id="332" r:id="rId12"/>
    <p:sldId id="279" r:id="rId13"/>
    <p:sldId id="336" r:id="rId14"/>
    <p:sldId id="337" r:id="rId15"/>
    <p:sldId id="338" r:id="rId16"/>
    <p:sldId id="390" r:id="rId17"/>
    <p:sldId id="391" r:id="rId18"/>
    <p:sldId id="385" r:id="rId19"/>
    <p:sldId id="347" r:id="rId20"/>
    <p:sldId id="278" r:id="rId21"/>
    <p:sldId id="392" r:id="rId22"/>
    <p:sldId id="393" r:id="rId23"/>
    <p:sldId id="394" r:id="rId24"/>
    <p:sldId id="395" r:id="rId25"/>
    <p:sldId id="396" r:id="rId26"/>
    <p:sldId id="397" r:id="rId27"/>
    <p:sldId id="349" r:id="rId28"/>
    <p:sldId id="398" r:id="rId29"/>
    <p:sldId id="399" r:id="rId30"/>
    <p:sldId id="315" r:id="rId31"/>
    <p:sldId id="348" r:id="rId32"/>
  </p:sldIdLst>
  <p:sldSz cx="12192000" cy="6858000"/>
  <p:notesSz cx="6858000" cy="9144000"/>
  <p:embeddedFontLst>
    <p:embeddedFont>
      <p:font typeface="#9Slide02 Noi dung dai" panose="02000000000000000000" pitchFamily="2" charset="0"/>
      <p:regular r:id="rId34"/>
    </p:embeddedFont>
    <p:embeddedFont>
      <p:font typeface="#9Slide03 AmpleSoft Bold" panose="02000000000000000000" pitchFamily="2" charset="0"/>
      <p:regular r:id="rId35"/>
    </p:embeddedFont>
    <p:embeddedFont>
      <p:font typeface="#9Slide03 BoosterNextFYBlack" panose="02000A03000000020004" pitchFamily="2" charset="0"/>
      <p:regular r:id="rId36"/>
    </p:embeddedFont>
    <p:embeddedFont>
      <p:font typeface="Cambria Math" panose="02040503050406030204" pitchFamily="18" charset="0"/>
      <p:regular r:id="rId37"/>
    </p:embeddedFont>
    <p:embeddedFont>
      <p:font typeface="iCiel Cadena" panose="02000503000000020004" pitchFamily="2" charset="0"/>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F6"/>
    <a:srgbClr val="D5ABC9"/>
    <a:srgbClr val="FFDF4F"/>
    <a:srgbClr val="F0F0F0"/>
    <a:srgbClr val="56983F"/>
    <a:srgbClr val="5FA341"/>
    <a:srgbClr val="FFFFFF"/>
    <a:srgbClr val="F3F3F4"/>
    <a:srgbClr val="FF8604"/>
    <a:srgbClr val="623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010" autoAdjust="0"/>
  </p:normalViewPr>
  <p:slideViewPr>
    <p:cSldViewPr snapToGrid="0">
      <p:cViewPr>
        <p:scale>
          <a:sx n="50" d="100"/>
          <a:sy n="50" d="100"/>
        </p:scale>
        <p:origin x="1482"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1E4C-F223-443F-A824-8FD6E1BD82AD}" type="datetimeFigureOut">
              <a:rPr lang="en-US" smtClean="0"/>
              <a:t>22/06/2024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F0E4-32DA-46CC-B825-83CB19AB9B81}" type="slidenum">
              <a:rPr lang="en-US" smtClean="0"/>
              <a:t>‹#›</a:t>
            </a:fld>
            <a:endParaRPr lang="en-US"/>
          </a:p>
        </p:txBody>
      </p:sp>
    </p:spTree>
    <p:extLst>
      <p:ext uri="{BB962C8B-B14F-4D97-AF65-F5344CB8AC3E}">
        <p14:creationId xmlns:p14="http://schemas.microsoft.com/office/powerpoint/2010/main" val="40169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3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46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95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17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22/06/2024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34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22/06/2024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70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22/06/2024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35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22/06/2024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498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9Slide.vn - 2019">
            <a:extLst>
              <a:ext uri="{FF2B5EF4-FFF2-40B4-BE49-F238E27FC236}">
                <a16:creationId xmlns:a16="http://schemas.microsoft.com/office/drawing/2014/main" id="{D08E6C25-C7C7-F6F4-9F8C-A804942A8798}"/>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B519ABB-2D69-4055-90A5-805FC9528213}"/>
              </a:ext>
            </a:extLst>
          </p:cNvPr>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2631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65.pn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5.sv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1.emf"/><Relationship Id="rId5" Type="http://schemas.openxmlformats.org/officeDocument/2006/relationships/image" Target="../media/image30.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 Id="rId9" Type="http://schemas.openxmlformats.org/officeDocument/2006/relationships/image" Target="../media/image46.emf"/></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xml"/><Relationship Id="rId5" Type="http://schemas.openxmlformats.org/officeDocument/2006/relationships/image" Target="../media/image51.sv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audio" Target="../media/audio1.wav"/><Relationship Id="rId10" Type="http://schemas.openxmlformats.org/officeDocument/2006/relationships/image" Target="../media/image18.png"/><Relationship Id="rId4" Type="http://schemas.openxmlformats.org/officeDocument/2006/relationships/notesSlide" Target="../notesSlides/notesSlide1.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audio" Target="../media/audio1.wav"/><Relationship Id="rId10" Type="http://schemas.openxmlformats.org/officeDocument/2006/relationships/image" Target="../media/image18.png"/><Relationship Id="rId4" Type="http://schemas.openxmlformats.org/officeDocument/2006/relationships/notesSlide" Target="../notesSlides/notesSlide2.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audio" Target="../media/audio1.wav"/><Relationship Id="rId10" Type="http://schemas.openxmlformats.org/officeDocument/2006/relationships/image" Target="../media/image18.png"/><Relationship Id="rId4" Type="http://schemas.openxmlformats.org/officeDocument/2006/relationships/notesSlide" Target="../notesSlides/notesSlide3.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sp>
        <p:nvSpPr>
          <p:cNvPr id="7" name="TextBox 6">
            <a:extLst>
              <a:ext uri="{FF2B5EF4-FFF2-40B4-BE49-F238E27FC236}">
                <a16:creationId xmlns:a16="http://schemas.microsoft.com/office/drawing/2014/main" id="{84C1213A-CDA2-4724-8343-7D27D0548D50}"/>
              </a:ext>
            </a:extLst>
          </p:cNvPr>
          <p:cNvSpPr txBox="1"/>
          <p:nvPr/>
        </p:nvSpPr>
        <p:spPr>
          <a:xfrm>
            <a:off x="3422017" y="3284123"/>
            <a:ext cx="5848909" cy="2031325"/>
          </a:xfrm>
          <a:prstGeom prst="rect">
            <a:avLst/>
          </a:prstGeom>
          <a:noFill/>
        </p:spPr>
        <p:txBody>
          <a:bodyPr wrap="none" lIns="0" tIns="0" rIns="0" bIns="0" rtlCol="0">
            <a:spAutoFit/>
          </a:bodyPr>
          <a:lstStyle/>
          <a:p>
            <a:pPr lvl="0" algn="ctr"/>
            <a:r>
              <a:rPr lang="en-US" sz="4400">
                <a:solidFill>
                  <a:srgbClr val="E76EA3"/>
                </a:solidFill>
                <a:latin typeface="iCiel Cadena" panose="02000503000000020004" pitchFamily="50" charset="0"/>
              </a:rPr>
              <a:t>ÔN TẬP CÁC PHÉP TÍNH </a:t>
            </a:r>
          </a:p>
          <a:p>
            <a:pPr lvl="0" algn="ctr"/>
            <a:r>
              <a:rPr lang="en-US" sz="4400">
                <a:solidFill>
                  <a:srgbClr val="E76EA3"/>
                </a:solidFill>
                <a:latin typeface="iCiel Cadena" panose="02000503000000020004" pitchFamily="50" charset="0"/>
              </a:rPr>
              <a:t>VỚI SỐ THẬP PHÂN</a:t>
            </a:r>
          </a:p>
          <a:p>
            <a:pPr lvl="0" algn="ctr"/>
            <a:r>
              <a:rPr kumimoji="0" lang="en-US" sz="4400" b="0" i="0" u="none" strike="noStrike" kern="1200" cap="none" spc="0" normalizeH="0" baseline="0" noProof="0">
                <a:ln>
                  <a:noFill/>
                </a:ln>
                <a:solidFill>
                  <a:srgbClr val="E76EA3"/>
                </a:solidFill>
                <a:effectLst/>
                <a:uLnTx/>
                <a:uFillTx/>
                <a:latin typeface="iCiel Cadena" panose="02000503000000020004" pitchFamily="50" charset="0"/>
              </a:rPr>
              <a:t>Tiết</a:t>
            </a:r>
            <a:r>
              <a:rPr kumimoji="0" lang="en-US" sz="4400" b="0" i="0" u="none" strike="noStrike" kern="1200" cap="none" spc="0" normalizeH="0" noProof="0">
                <a:ln>
                  <a:noFill/>
                </a:ln>
                <a:solidFill>
                  <a:srgbClr val="E76EA3"/>
                </a:solidFill>
                <a:effectLst/>
                <a:uLnTx/>
                <a:uFillTx/>
                <a:latin typeface="iCiel Cadena" panose="02000503000000020004" pitchFamily="50" charset="0"/>
              </a:rPr>
              <a:t> 1</a:t>
            </a:r>
            <a:endParaRPr kumimoji="0" lang="en-US" sz="4400" b="0" i="0" u="none" strike="noStrike" kern="1200" cap="none" spc="0" normalizeH="0" baseline="0" noProof="0" dirty="0">
              <a:ln>
                <a:noFill/>
              </a:ln>
              <a:solidFill>
                <a:srgbClr val="E76EA3"/>
              </a:solidFill>
              <a:effectLst/>
              <a:uLnTx/>
              <a:uFillTx/>
              <a:latin typeface="iCiel Cadena" panose="02000503000000020004" pitchFamily="50" charset="0"/>
            </a:endParaRPr>
          </a:p>
        </p:txBody>
      </p:sp>
      <p:sp>
        <p:nvSpPr>
          <p:cNvPr id="10" name="TextBox 9">
            <a:extLst>
              <a:ext uri="{FF2B5EF4-FFF2-40B4-BE49-F238E27FC236}">
                <a16:creationId xmlns:a16="http://schemas.microsoft.com/office/drawing/2014/main" id="{C038473A-80E7-431D-B332-652A3ED58596}"/>
              </a:ext>
            </a:extLst>
          </p:cNvPr>
          <p:cNvSpPr txBox="1"/>
          <p:nvPr/>
        </p:nvSpPr>
        <p:spPr>
          <a:xfrm>
            <a:off x="5735213" y="2421819"/>
            <a:ext cx="12554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9354D"/>
                </a:solidFill>
                <a:effectLst/>
                <a:uLnTx/>
                <a:uFillTx/>
                <a:latin typeface="iCiel Cadena" panose="02000503000000020004" pitchFamily="50" charset="0"/>
                <a:ea typeface="+mn-ea"/>
                <a:cs typeface="+mn-cs"/>
              </a:rPr>
              <a:t>TOÁN</a:t>
            </a:r>
          </a:p>
        </p:txBody>
      </p:sp>
      <p:grpSp>
        <p:nvGrpSpPr>
          <p:cNvPr id="2" name="Group 1">
            <a:extLst>
              <a:ext uri="{FF2B5EF4-FFF2-40B4-BE49-F238E27FC236}">
                <a16:creationId xmlns:a16="http://schemas.microsoft.com/office/drawing/2014/main" id="{993C8963-DB06-422D-B960-5B9D29951D23}"/>
              </a:ext>
            </a:extLst>
          </p:cNvPr>
          <p:cNvGrpSpPr/>
          <p:nvPr/>
        </p:nvGrpSpPr>
        <p:grpSpPr>
          <a:xfrm>
            <a:off x="2466147" y="457200"/>
            <a:ext cx="7259705" cy="831264"/>
            <a:chOff x="2466147" y="457200"/>
            <a:chExt cx="7259705" cy="831264"/>
          </a:xfrm>
        </p:grpSpPr>
        <p:pic>
          <p:nvPicPr>
            <p:cNvPr id="19" name="Picture 18">
              <a:extLst>
                <a:ext uri="{FF2B5EF4-FFF2-40B4-BE49-F238E27FC236}">
                  <a16:creationId xmlns:a16="http://schemas.microsoft.com/office/drawing/2014/main" id="{6A99E2C1-8D21-4A2C-A0FB-564F1B61911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466147" y="457200"/>
              <a:ext cx="7259705" cy="831264"/>
            </a:xfrm>
            <a:prstGeom prst="rect">
              <a:avLst/>
            </a:prstGeom>
          </p:spPr>
        </p:pic>
        <p:sp>
          <p:nvSpPr>
            <p:cNvPr id="20" name="TextBox 19">
              <a:extLst>
                <a:ext uri="{FF2B5EF4-FFF2-40B4-BE49-F238E27FC236}">
                  <a16:creationId xmlns:a16="http://schemas.microsoft.com/office/drawing/2014/main" id="{18B5E726-B57F-40BC-8C82-9D7DCCBA1E4D}"/>
                </a:ext>
              </a:extLst>
            </p:cNvPr>
            <p:cNvSpPr txBox="1"/>
            <p:nvPr/>
          </p:nvSpPr>
          <p:spPr>
            <a:xfrm>
              <a:off x="2934077" y="664324"/>
              <a:ext cx="6323847"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iCiel Cadena" panose="02000503000000020004" pitchFamily="50" charset="0"/>
                  <a:ea typeface="+mn-ea"/>
                  <a:cs typeface="+mn-cs"/>
                </a:rPr>
                <a:t>Thứ</a:t>
              </a:r>
              <a:r>
                <a:rPr kumimoji="0" lang="en-US" sz="28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rPr>
                <a:t> ....... </a:t>
              </a:r>
              <a:r>
                <a:rPr kumimoji="0" lang="en-US" sz="2800" b="0" i="0" u="none" strike="noStrike" kern="1200" cap="none" spc="0" normalizeH="0" baseline="0" noProof="0" dirty="0" err="1">
                  <a:ln>
                    <a:noFill/>
                  </a:ln>
                  <a:solidFill>
                    <a:prstClr val="white"/>
                  </a:solidFill>
                  <a:effectLst/>
                  <a:uLnTx/>
                  <a:uFillTx/>
                  <a:latin typeface="iCiel Cadena" panose="02000503000000020004" pitchFamily="50" charset="0"/>
                  <a:ea typeface="+mn-ea"/>
                  <a:cs typeface="+mn-cs"/>
                </a:rPr>
                <a:t>ngày</a:t>
              </a:r>
              <a:r>
                <a:rPr kumimoji="0" lang="en-US" sz="28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rPr>
                <a:t> ...... </a:t>
              </a:r>
              <a:r>
                <a:rPr kumimoji="0" lang="en-US" sz="2800" b="0" i="0" u="none" strike="noStrike" kern="1200" cap="none" spc="0" normalizeH="0" baseline="0" noProof="0" dirty="0" err="1">
                  <a:ln>
                    <a:noFill/>
                  </a:ln>
                  <a:solidFill>
                    <a:prstClr val="white"/>
                  </a:solidFill>
                  <a:effectLst/>
                  <a:uLnTx/>
                  <a:uFillTx/>
                  <a:latin typeface="iCiel Cadena" panose="02000503000000020004" pitchFamily="50" charset="0"/>
                  <a:ea typeface="+mn-ea"/>
                  <a:cs typeface="+mn-cs"/>
                </a:rPr>
                <a:t>tháng</a:t>
              </a:r>
              <a:r>
                <a:rPr kumimoji="0" lang="en-US" sz="28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rPr>
                <a:t> ..... </a:t>
              </a:r>
              <a:r>
                <a:rPr kumimoji="0" lang="en-US" sz="2800" b="0" i="0" u="none" strike="noStrike" kern="1200" cap="none" spc="0" normalizeH="0" baseline="0" noProof="0" dirty="0" err="1">
                  <a:ln>
                    <a:noFill/>
                  </a:ln>
                  <a:solidFill>
                    <a:prstClr val="white"/>
                  </a:solidFill>
                  <a:effectLst/>
                  <a:uLnTx/>
                  <a:uFillTx/>
                  <a:latin typeface="iCiel Cadena" panose="02000503000000020004" pitchFamily="50" charset="0"/>
                  <a:ea typeface="+mn-ea"/>
                  <a:cs typeface="+mn-cs"/>
                </a:rPr>
                <a:t>năm</a:t>
              </a:r>
              <a:r>
                <a:rPr kumimoji="0" lang="en-US" sz="28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rPr>
                <a:t> …....</a:t>
              </a:r>
            </a:p>
          </p:txBody>
        </p:sp>
      </p:grpSp>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70000">
                                          <p:cBhvr additive="base">
                                            <p:cTn id="15"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70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70000">
                                          <p:cBhvr additive="base">
                                            <p:cTn id="23"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70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14:bounceEnd="70000">
                                          <p:cBhvr additive="base">
                                            <p:cTn id="31"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70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70000">
                                          <p:cBhvr additive="base">
                                            <p:cTn id="35"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70000">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14:bounceEnd="70000">
                                          <p:cBhvr additive="base">
                                            <p:cTn id="39"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40" dur="10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70000">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14:bounceEnd="70000">
                                          <p:cBhvr additive="base">
                                            <p:cTn id="43" dur="1000" fill="hold"/>
                                            <p:tgtEl>
                                              <p:spTgt spid="7"/>
                                            </p:tgtEl>
                                            <p:attrNameLst>
                                              <p:attrName>ppt_x</p:attrName>
                                            </p:attrNameLst>
                                          </p:cBhvr>
                                          <p:tavLst>
                                            <p:tav tm="0">
                                              <p:val>
                                                <p:strVal val="#ppt_x"/>
                                              </p:val>
                                            </p:tav>
                                            <p:tav tm="100000">
                                              <p:val>
                                                <p:strVal val="#ppt_x"/>
                                              </p:val>
                                            </p:tav>
                                          </p:tavLst>
                                        </p:anim>
                                        <p:anim calcmode="lin" valueType="num" p14:bounceEnd="70000">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8" fill="hold" nodeType="withEffect" p14:presetBounceEnd="70000">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14:bounceEnd="70000">
                                          <p:cBhvr additive="base">
                                            <p:cTn id="47"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48" dur="1000" fill="hold"/>
                                            <p:tgtEl>
                                              <p:spTgt spid="5"/>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14:presetBounceEnd="70000">
                                      <p:stCondLst>
                                        <p:cond delay="0"/>
                                      </p:stCondLst>
                                      <p:childTnLst>
                                        <p:set>
                                          <p:cBhvr>
                                            <p:cTn id="50" dur="1" fill="hold">
                                              <p:stCondLst>
                                                <p:cond delay="0"/>
                                              </p:stCondLst>
                                            </p:cTn>
                                            <p:tgtEl>
                                              <p:spTgt spid="170"/>
                                            </p:tgtEl>
                                            <p:attrNameLst>
                                              <p:attrName>style.visibility</p:attrName>
                                            </p:attrNameLst>
                                          </p:cBhvr>
                                          <p:to>
                                            <p:strVal val="visible"/>
                                          </p:to>
                                        </p:set>
                                        <p:anim calcmode="lin" valueType="num" p14:bounceEnd="70000">
                                          <p:cBhvr additive="base">
                                            <p:cTn id="51"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52"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1000" fill="hold"/>
                                            <p:tgtEl>
                                              <p:spTgt spid="5"/>
                                            </p:tgtEl>
                                            <p:attrNameLst>
                                              <p:attrName>ppt_x</p:attrName>
                                            </p:attrNameLst>
                                          </p:cBhvr>
                                          <p:tavLst>
                                            <p:tav tm="0">
                                              <p:val>
                                                <p:strVal val="0-#ppt_w/2"/>
                                              </p:val>
                                            </p:tav>
                                            <p:tav tm="100000">
                                              <p:val>
                                                <p:strVal val="#ppt_x"/>
                                              </p:val>
                                            </p:tav>
                                          </p:tavLst>
                                        </p:anim>
                                        <p:anim calcmode="lin" valueType="num">
                                          <p:cBhvr additive="base">
                                            <p:cTn id="48" dur="1000" fill="hold"/>
                                            <p:tgtEl>
                                              <p:spTgt spid="5"/>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70"/>
                                            </p:tgtEl>
                                            <p:attrNameLst>
                                              <p:attrName>style.visibility</p:attrName>
                                            </p:attrNameLst>
                                          </p:cBhvr>
                                          <p:to>
                                            <p:strVal val="visible"/>
                                          </p:to>
                                        </p:set>
                                        <p:anim calcmode="lin" valueType="num">
                                          <p:cBhvr additive="base">
                                            <p:cTn id="51" dur="1000" fill="hold"/>
                                            <p:tgtEl>
                                              <p:spTgt spid="170"/>
                                            </p:tgtEl>
                                            <p:attrNameLst>
                                              <p:attrName>ppt_x</p:attrName>
                                            </p:attrNameLst>
                                          </p:cBhvr>
                                          <p:tavLst>
                                            <p:tav tm="0">
                                              <p:val>
                                                <p:strVal val="1+#ppt_w/2"/>
                                              </p:val>
                                            </p:tav>
                                            <p:tav tm="100000">
                                              <p:val>
                                                <p:strVal val="#ppt_x"/>
                                              </p:val>
                                            </p:tav>
                                          </p:tavLst>
                                        </p:anim>
                                        <p:anim calcmode="lin" valueType="num">
                                          <p:cBhvr additive="base">
                                            <p:cTn id="52"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sp>
        <p:nvSpPr>
          <p:cNvPr id="2" name="TextBox 1">
            <a:extLst>
              <a:ext uri="{FF2B5EF4-FFF2-40B4-BE49-F238E27FC236}">
                <a16:creationId xmlns:a16="http://schemas.microsoft.com/office/drawing/2014/main" id="{D5CF3C36-97CD-4115-BCBA-A88FBD0573D9}"/>
              </a:ext>
            </a:extLst>
          </p:cNvPr>
          <p:cNvSpPr txBox="1"/>
          <p:nvPr/>
        </p:nvSpPr>
        <p:spPr>
          <a:xfrm>
            <a:off x="2665525" y="2376278"/>
            <a:ext cx="6860947" cy="24622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LUYỆN TẬP, THỰC HÀNH</a:t>
            </a:r>
          </a:p>
        </p:txBody>
      </p:sp>
    </p:spTree>
    <p:extLst>
      <p:ext uri="{BB962C8B-B14F-4D97-AF65-F5344CB8AC3E}">
        <p14:creationId xmlns:p14="http://schemas.microsoft.com/office/powerpoint/2010/main" val="415235498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sp>
        <p:nvSpPr>
          <p:cNvPr id="2" name="TextBox 1">
            <a:extLst>
              <a:ext uri="{FF2B5EF4-FFF2-40B4-BE49-F238E27FC236}">
                <a16:creationId xmlns:a16="http://schemas.microsoft.com/office/drawing/2014/main" id="{D2E2C683-467B-4B30-8FEB-18EAC8DFAB9D}"/>
              </a:ext>
            </a:extLst>
          </p:cNvPr>
          <p:cNvSpPr txBox="1"/>
          <p:nvPr/>
        </p:nvSpPr>
        <p:spPr>
          <a:xfrm>
            <a:off x="3525180" y="2065688"/>
            <a:ext cx="4786759" cy="2456185"/>
          </a:xfrm>
          <a:prstGeom prst="rect">
            <a:avLst/>
          </a:prstGeom>
          <a:noFill/>
          <a:effectLst>
            <a:outerShdw dist="50800" dir="1200000" algn="tl" rotWithShape="0">
              <a:schemeClr val="bg1"/>
            </a:outerShdw>
          </a:effectLst>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7200" b="0" i="0" u="none" strike="noStrike" kern="1200" cap="none" spc="0" normalizeH="0" baseline="0" noProof="0">
                <a:ln>
                  <a:noFill/>
                </a:ln>
                <a:solidFill>
                  <a:srgbClr val="FFBD45">
                    <a:lumMod val="60000"/>
                    <a:lumOff val="40000"/>
                  </a:srgbClr>
                </a:solidFill>
                <a:effectLst/>
                <a:uLnTx/>
                <a:uFillTx/>
                <a:latin typeface="iCiel Cadena" panose="02000503000000020004" pitchFamily="50" charset="0"/>
                <a:ea typeface="+mn-ea"/>
                <a:cs typeface="+mn-cs"/>
              </a:rPr>
              <a:t>CÙNG NHAU</a:t>
            </a:r>
            <a:br>
              <a:rPr kumimoji="0" lang="en-US" sz="7200" b="0" i="0" u="none" strike="noStrike" kern="1200" cap="none" spc="0" normalizeH="0" baseline="0" noProof="0">
                <a:ln>
                  <a:noFill/>
                </a:ln>
                <a:solidFill>
                  <a:srgbClr val="FFBD45">
                    <a:lumMod val="60000"/>
                    <a:lumOff val="40000"/>
                  </a:srgbClr>
                </a:solidFill>
                <a:effectLst/>
                <a:uLnTx/>
                <a:uFillTx/>
                <a:latin typeface="iCiel Cadena" panose="02000503000000020004" pitchFamily="50" charset="0"/>
                <a:ea typeface="+mn-ea"/>
                <a:cs typeface="+mn-cs"/>
              </a:rPr>
            </a:br>
            <a:r>
              <a:rPr kumimoji="0" lang="en-US" sz="7200" b="0" i="0" u="none" strike="noStrike" kern="1200" cap="none" spc="0" normalizeH="0" baseline="0" noProof="0">
                <a:ln>
                  <a:noFill/>
                </a:ln>
                <a:solidFill>
                  <a:srgbClr val="FFBD45">
                    <a:lumMod val="60000"/>
                    <a:lumOff val="40000"/>
                  </a:srgbClr>
                </a:solidFill>
                <a:effectLst/>
                <a:uLnTx/>
                <a:uFillTx/>
                <a:latin typeface="iCiel Cadena" panose="02000503000000020004" pitchFamily="50" charset="0"/>
                <a:ea typeface="+mn-ea"/>
                <a:cs typeface="+mn-cs"/>
              </a:rPr>
              <a:t>LÀM BÁNH</a:t>
            </a:r>
          </a:p>
        </p:txBody>
      </p:sp>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spTree>
    <p:extLst>
      <p:ext uri="{BB962C8B-B14F-4D97-AF65-F5344CB8AC3E}">
        <p14:creationId xmlns:p14="http://schemas.microsoft.com/office/powerpoint/2010/main" val="27078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71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71000">
                                          <p:cBhvr additive="base">
                                            <p:cTn id="15" dur="1000" fill="hold"/>
                                            <p:tgtEl>
                                              <p:spTgt spid="2"/>
                                            </p:tgtEl>
                                            <p:attrNameLst>
                                              <p:attrName>ppt_x</p:attrName>
                                            </p:attrNameLst>
                                          </p:cBhvr>
                                          <p:tavLst>
                                            <p:tav tm="0">
                                              <p:val>
                                                <p:strVal val="1+#ppt_w/2"/>
                                              </p:val>
                                            </p:tav>
                                            <p:tav tm="100000">
                                              <p:val>
                                                <p:strVal val="#ppt_x"/>
                                              </p:val>
                                            </p:tav>
                                          </p:tavLst>
                                        </p:anim>
                                        <p:anim calcmode="lin" valueType="num" p14:bounceEnd="71000">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1+#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pic>
          <p:nvPicPr>
            <p:cNvPr id="7" name="Graphic 6">
              <a:extLst>
                <a:ext uri="{FF2B5EF4-FFF2-40B4-BE49-F238E27FC236}">
                  <a16:creationId xmlns:a16="http://schemas.microsoft.com/office/drawing/2014/main" id="{CE2E3BCA-4EF0-437B-B4A6-C53F2AB28E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01" y="4789361"/>
              <a:ext cx="1309223" cy="927966"/>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5"/>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333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A759E"/>
                  </a:solidFill>
                  <a:effectLst/>
                  <a:uLnTx/>
                  <a:uFillTx/>
                  <a:latin typeface="Calibri" panose="020F0502020204030204" pitchFamily="34" charset="0"/>
                  <a:ea typeface="+mn-ea"/>
                  <a:cs typeface="Calibri" panose="020F0502020204030204" pitchFamily="34" charset="0"/>
                </a:rPr>
                <a:t>Bánh đã được tạo hình.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A759E"/>
                  </a:solidFill>
                  <a:effectLst/>
                  <a:uLnTx/>
                  <a:uFillTx/>
                  <a:latin typeface="Calibri" panose="020F0502020204030204" pitchFamily="34" charset="0"/>
                  <a:ea typeface="+mn-ea"/>
                  <a:cs typeface="Calibri" panose="020F0502020204030204" pitchFamily="34" charset="0"/>
                </a:rPr>
                <a:t>Chúng ta hãy cùng hoàn thành các nhiệm vụ để nướng bánh nhé!</a:t>
              </a:r>
            </a:p>
          </p:txBody>
        </p:sp>
      </p:grpSp>
    </p:spTree>
    <p:extLst>
      <p:ext uri="{BB962C8B-B14F-4D97-AF65-F5344CB8AC3E}">
        <p14:creationId xmlns:p14="http://schemas.microsoft.com/office/powerpoint/2010/main" val="2231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470061" y="227946"/>
            <a:ext cx="7334526" cy="1080000"/>
            <a:chOff x="729748" y="853200"/>
            <a:chExt cx="7334526"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7078992" cy="995088"/>
              <a:chOff x="985282" y="914400"/>
              <a:chExt cx="10528588"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10528588" cy="1592674"/>
                <a:chOff x="289671" y="3263477"/>
                <a:chExt cx="10591800"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0591800"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0183192" cy="1729402"/>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9699019"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Đặt</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 </a:t>
                </a: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tính</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 </a:t>
                </a: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rồi</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 </a:t>
                </a: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tính</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1</a:t>
              </a:r>
            </a:p>
          </p:txBody>
        </p:sp>
      </p:grpSp>
      <p:sp>
        <p:nvSpPr>
          <p:cNvPr id="53" name="TextBox 52">
            <a:extLst>
              <a:ext uri="{FF2B5EF4-FFF2-40B4-BE49-F238E27FC236}">
                <a16:creationId xmlns:a16="http://schemas.microsoft.com/office/drawing/2014/main" id="{93A48EFF-1215-48B3-A8E2-667BB85C7B32}"/>
              </a:ext>
            </a:extLst>
          </p:cNvPr>
          <p:cNvSpPr txBox="1"/>
          <p:nvPr/>
        </p:nvSpPr>
        <p:spPr>
          <a:xfrm>
            <a:off x="1283363" y="1753226"/>
            <a:ext cx="6521224" cy="1477328"/>
          </a:xfrm>
          <a:prstGeom prst="rect">
            <a:avLst/>
          </a:prstGeom>
          <a:noFill/>
        </p:spPr>
        <p:txBody>
          <a:bodyPr wrap="square" lIns="0" tIns="0" rIns="0" bIns="0" rtlCol="0">
            <a:spAutoFit/>
          </a:bodyPr>
          <a:lstStyle/>
          <a:p>
            <a:pPr lvl="0"/>
            <a:r>
              <a:rPr lang="pt-BR" sz="4800" b="1">
                <a:solidFill>
                  <a:srgbClr val="ED5565"/>
                </a:solidFill>
                <a:latin typeface="Calibri" panose="020F0502020204030204" pitchFamily="34" charset="0"/>
                <a:cs typeface="Calibri" panose="020F0502020204030204" pitchFamily="34" charset="0"/>
              </a:rPr>
              <a:t>a) </a:t>
            </a:r>
            <a:r>
              <a:rPr lang="pt-BR" sz="4800" b="1">
                <a:latin typeface="Calibri" panose="020F0502020204030204" pitchFamily="34" charset="0"/>
                <a:cs typeface="Calibri" panose="020F0502020204030204" pitchFamily="34" charset="0"/>
              </a:rPr>
              <a:t>25,62 + 3,48 </a:t>
            </a:r>
          </a:p>
          <a:p>
            <a:pPr lvl="0"/>
            <a:r>
              <a:rPr lang="pt-BR" sz="4800" b="1">
                <a:latin typeface="Calibri" panose="020F0502020204030204" pitchFamily="34" charset="0"/>
                <a:cs typeface="Calibri" panose="020F0502020204030204" pitchFamily="34" charset="0"/>
              </a:rPr>
              <a:t>    7,905 + 83,16</a:t>
            </a:r>
            <a:endParaRPr kumimoji="0" lang="en-US" sz="48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grpSp>
        <p:nvGrpSpPr>
          <p:cNvPr id="4" name="Group 3"/>
          <p:cNvGrpSpPr/>
          <p:nvPr/>
        </p:nvGrpSpPr>
        <p:grpSpPr>
          <a:xfrm>
            <a:off x="7146784" y="2313804"/>
            <a:ext cx="4429396" cy="4236000"/>
            <a:chOff x="7624298" y="2153534"/>
            <a:chExt cx="4429396" cy="423600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4480" b="100000" l="3195" r="99521">
                          <a14:foregroundMark x1="17093" y1="72320" x2="23962" y2="62240"/>
                          <a14:foregroundMark x1="30831" y1="70560" x2="31150" y2="62880"/>
                          <a14:foregroundMark x1="73802" y1="72480" x2="75080" y2="62560"/>
                          <a14:foregroundMark x1="21885" y1="32320" x2="47764" y2="20800"/>
                          <a14:backgroundMark x1="65655" y1="42720" x2="65176" y2="30560"/>
                          <a14:backgroundMark x1="61182" y1="40160" x2="83387" y2="21920"/>
                          <a14:backgroundMark x1="30351" y1="40160" x2="42971" y2="22400"/>
                          <a14:backgroundMark x1="61661" y1="43680" x2="77796" y2="40160"/>
                        </a14:backgroundRemoval>
                      </a14:imgEffect>
                    </a14:imgLayer>
                  </a14:imgProps>
                </a:ext>
                <a:ext uri="{28A0092B-C50C-407E-A947-70E740481C1C}">
                  <a14:useLocalDpi xmlns:a14="http://schemas.microsoft.com/office/drawing/2010/main" val="0"/>
                </a:ext>
              </a:extLst>
            </a:blip>
            <a:srcRect t="39666"/>
            <a:stretch/>
          </p:blipFill>
          <p:spPr>
            <a:xfrm>
              <a:off x="8501981" y="4572000"/>
              <a:ext cx="3017276" cy="1817534"/>
            </a:xfrm>
            <a:prstGeom prst="rect">
              <a:avLst/>
            </a:prstGeom>
          </p:spPr>
        </p:pic>
        <p:sp>
          <p:nvSpPr>
            <p:cNvPr id="14" name="Oval Callout 13"/>
            <p:cNvSpPr/>
            <p:nvPr/>
          </p:nvSpPr>
          <p:spPr>
            <a:xfrm>
              <a:off x="7624298" y="2153534"/>
              <a:ext cx="4429396" cy="2259603"/>
            </a:xfrm>
            <a:prstGeom prst="wedgeEllipseCallout">
              <a:avLst>
                <a:gd name="adj1" fmla="val 5660"/>
                <a:gd name="adj2" fmla="val 665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9Slide02 Noi dung dai"/>
                  <a:ea typeface="+mn-ea"/>
                  <a:cs typeface="+mn-cs"/>
                </a:rPr>
                <a:t>Chia </a:t>
              </a:r>
              <a:r>
                <a:rPr kumimoji="0" lang="en-US" sz="3200" b="1" i="0" u="none" strike="noStrike" kern="1200" cap="none" spc="0" normalizeH="0" baseline="0" noProof="0" dirty="0" err="1">
                  <a:ln>
                    <a:noFill/>
                  </a:ln>
                  <a:solidFill>
                    <a:prstClr val="black"/>
                  </a:solidFill>
                  <a:effectLst/>
                  <a:uLnTx/>
                  <a:uFillTx/>
                  <a:latin typeface="#9Slide02 Noi dung dai"/>
                  <a:ea typeface="+mn-ea"/>
                  <a:cs typeface="+mn-cs"/>
                </a:rPr>
                <a:t>sẻ</a:t>
              </a:r>
              <a:r>
                <a:rPr kumimoji="0" lang="en-US" sz="3200" b="1" i="0" u="none" strike="noStrike" kern="1200" cap="none" spc="0" normalizeH="0" baseline="0" noProof="0" dirty="0">
                  <a:ln>
                    <a:noFill/>
                  </a:ln>
                  <a:solidFill>
                    <a:prstClr val="black"/>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black"/>
                  </a:solidFill>
                  <a:effectLst/>
                  <a:uLnTx/>
                  <a:uFillTx/>
                  <a:latin typeface="#9Slide02 Noi dung dai"/>
                  <a:ea typeface="+mn-ea"/>
                  <a:cs typeface="+mn-cs"/>
                </a:rPr>
                <a:t>kết</a:t>
              </a:r>
              <a:r>
                <a:rPr kumimoji="0" lang="en-US" sz="3200" b="1" i="0" u="none" strike="noStrike" kern="1200" cap="none" spc="0" normalizeH="0" baseline="0" noProof="0" dirty="0">
                  <a:ln>
                    <a:noFill/>
                  </a:ln>
                  <a:solidFill>
                    <a:prstClr val="black"/>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black"/>
                  </a:solidFill>
                  <a:effectLst/>
                  <a:uLnTx/>
                  <a:uFillTx/>
                  <a:latin typeface="#9Slide02 Noi dung dai"/>
                  <a:ea typeface="+mn-ea"/>
                  <a:cs typeface="+mn-cs"/>
                </a:rPr>
                <a:t>quả</a:t>
              </a:r>
              <a:r>
                <a:rPr kumimoji="0" lang="en-US" sz="3200" b="1" i="0" u="none" strike="noStrike" kern="1200" cap="none" spc="0" normalizeH="0" baseline="0" noProof="0" dirty="0">
                  <a:ln>
                    <a:noFill/>
                  </a:ln>
                  <a:solidFill>
                    <a:prstClr val="black"/>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black"/>
                  </a:solidFill>
                  <a:effectLst/>
                  <a:uLnTx/>
                  <a:uFillTx/>
                  <a:latin typeface="#9Slide02 Noi dung dai"/>
                  <a:ea typeface="+mn-ea"/>
                  <a:cs typeface="+mn-cs"/>
                </a:rPr>
                <a:t>cách</a:t>
              </a:r>
              <a:r>
                <a:rPr kumimoji="0" lang="en-US" sz="3200" b="1" i="0" u="none" strike="noStrike" kern="1200" cap="none" spc="0" normalizeH="0" baseline="0" noProof="0" dirty="0">
                  <a:ln>
                    <a:noFill/>
                  </a:ln>
                  <a:solidFill>
                    <a:prstClr val="black"/>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black"/>
                  </a:solidFill>
                  <a:effectLst/>
                  <a:uLnTx/>
                  <a:uFillTx/>
                  <a:latin typeface="#9Slide02 Noi dung dai"/>
                  <a:ea typeface="+mn-ea"/>
                  <a:cs typeface="+mn-cs"/>
                </a:rPr>
                <a:t>tính</a:t>
              </a:r>
              <a:r>
                <a:rPr kumimoji="0" lang="en-US" sz="3200" b="1" i="0" u="none" strike="noStrike" kern="1200" cap="none" spc="0" normalizeH="0" baseline="0" noProof="0" dirty="0">
                  <a:ln>
                    <a:noFill/>
                  </a:ln>
                  <a:solidFill>
                    <a:prstClr val="black"/>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black"/>
                  </a:solidFill>
                  <a:effectLst/>
                  <a:uLnTx/>
                  <a:uFillTx/>
                  <a:latin typeface="#9Slide02 Noi dung dai"/>
                  <a:ea typeface="+mn-ea"/>
                  <a:cs typeface="+mn-cs"/>
                </a:rPr>
                <a:t>và</a:t>
              </a:r>
              <a:r>
                <a:rPr kumimoji="0" lang="en-US" sz="3200" b="1" i="0" u="none" strike="noStrike" kern="1200" cap="none" spc="0" normalizeH="0" baseline="0" noProof="0" dirty="0">
                  <a:ln>
                    <a:noFill/>
                  </a:ln>
                  <a:solidFill>
                    <a:prstClr val="black"/>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black"/>
                  </a:solidFill>
                  <a:effectLst/>
                  <a:uLnTx/>
                  <a:uFillTx/>
                  <a:latin typeface="#9Slide02 Noi dung dai"/>
                  <a:ea typeface="+mn-ea"/>
                  <a:cs typeface="+mn-cs"/>
                </a:rPr>
                <a:t>kiểm</a:t>
              </a:r>
              <a:r>
                <a:rPr kumimoji="0" lang="en-US" sz="3200" b="1" i="0" u="none" strike="noStrike" kern="1200" cap="none" spc="0" normalizeH="0" baseline="0" noProof="0" dirty="0">
                  <a:ln>
                    <a:noFill/>
                  </a:ln>
                  <a:solidFill>
                    <a:prstClr val="black"/>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black"/>
                  </a:solidFill>
                  <a:effectLst/>
                  <a:uLnTx/>
                  <a:uFillTx/>
                  <a:latin typeface="#9Slide02 Noi dung dai"/>
                  <a:ea typeface="+mn-ea"/>
                  <a:cs typeface="+mn-cs"/>
                </a:rPr>
                <a:t>tra</a:t>
              </a:r>
              <a:r>
                <a:rPr kumimoji="0" lang="en-US" sz="3200" b="1" i="0" u="none" strike="noStrike" kern="1200" cap="none" spc="0" normalizeH="0" baseline="0" noProof="0" dirty="0">
                  <a:ln>
                    <a:noFill/>
                  </a:ln>
                  <a:solidFill>
                    <a:prstClr val="black"/>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black"/>
                  </a:solidFill>
                  <a:effectLst/>
                  <a:uLnTx/>
                  <a:uFillTx/>
                  <a:latin typeface="#9Slide02 Noi dung dai"/>
                  <a:ea typeface="+mn-ea"/>
                  <a:cs typeface="+mn-cs"/>
                </a:rPr>
                <a:t>kết</a:t>
              </a:r>
              <a:r>
                <a:rPr kumimoji="0" lang="en-US" sz="3200" b="1" i="0" u="none" strike="noStrike" kern="1200" cap="none" spc="0" normalizeH="0" baseline="0" noProof="0" dirty="0">
                  <a:ln>
                    <a:noFill/>
                  </a:ln>
                  <a:solidFill>
                    <a:prstClr val="black"/>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black"/>
                  </a:solidFill>
                  <a:effectLst/>
                  <a:uLnTx/>
                  <a:uFillTx/>
                  <a:latin typeface="#9Slide02 Noi dung dai"/>
                  <a:ea typeface="+mn-ea"/>
                  <a:cs typeface="+mn-cs"/>
                </a:rPr>
                <a:t>quả</a:t>
              </a:r>
              <a:endParaRPr kumimoji="0" lang="en-US" sz="3200" b="1" i="0" u="none" strike="noStrike" kern="1200" cap="none" spc="0" normalizeH="0" baseline="0" noProof="0" dirty="0">
                <a:ln>
                  <a:noFill/>
                </a:ln>
                <a:solidFill>
                  <a:prstClr val="black"/>
                </a:solidFill>
                <a:effectLst/>
                <a:uLnTx/>
                <a:uFillTx/>
                <a:latin typeface="#9Slide02 Noi dung dai"/>
                <a:ea typeface="+mn-ea"/>
                <a:cs typeface="+mn-cs"/>
              </a:endParaRPr>
            </a:p>
          </p:txBody>
        </p:sp>
      </p:grpSp>
      <p:sp>
        <p:nvSpPr>
          <p:cNvPr id="7" name="TextBox 6">
            <a:extLst>
              <a:ext uri="{FF2B5EF4-FFF2-40B4-BE49-F238E27FC236}">
                <a16:creationId xmlns:a16="http://schemas.microsoft.com/office/drawing/2014/main" id="{023DEFAF-45EB-6472-5B6D-56AFA93B47E9}"/>
              </a:ext>
            </a:extLst>
          </p:cNvPr>
          <p:cNvSpPr txBox="1"/>
          <p:nvPr/>
        </p:nvSpPr>
        <p:spPr>
          <a:xfrm>
            <a:off x="3545095" y="3960397"/>
            <a:ext cx="6521224" cy="1477328"/>
          </a:xfrm>
          <a:prstGeom prst="rect">
            <a:avLst/>
          </a:prstGeom>
          <a:noFill/>
        </p:spPr>
        <p:txBody>
          <a:bodyPr wrap="square" lIns="0" tIns="0" rIns="0" bIns="0" rtlCol="0">
            <a:spAutoFit/>
          </a:bodyPr>
          <a:lstStyle/>
          <a:p>
            <a:pPr lvl="0"/>
            <a:r>
              <a:rPr lang="pt-BR" sz="4800" b="1">
                <a:solidFill>
                  <a:srgbClr val="ED5565"/>
                </a:solidFill>
                <a:latin typeface="Calibri" panose="020F0502020204030204" pitchFamily="34" charset="0"/>
                <a:cs typeface="Calibri" panose="020F0502020204030204" pitchFamily="34" charset="0"/>
              </a:rPr>
              <a:t>b) </a:t>
            </a:r>
            <a:r>
              <a:rPr lang="pt-BR" sz="4800" b="1">
                <a:latin typeface="Calibri" panose="020F0502020204030204" pitchFamily="34" charset="0"/>
                <a:cs typeface="Calibri" panose="020F0502020204030204" pitchFamily="34" charset="0"/>
              </a:rPr>
              <a:t>30,3 – 5,7</a:t>
            </a:r>
          </a:p>
          <a:p>
            <a:pPr lvl="0"/>
            <a:r>
              <a:rPr lang="pt-BR" sz="4800" b="1">
                <a:latin typeface="Calibri" panose="020F0502020204030204" pitchFamily="34" charset="0"/>
                <a:cs typeface="Calibri" panose="020F0502020204030204" pitchFamily="34" charset="0"/>
              </a:rPr>
              <a:t>     91 – 44,5</a:t>
            </a:r>
            <a:endParaRPr kumimoji="0" lang="en-US" sz="48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53" presetClass="entr" presetSubtype="16"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53" presetClass="entr" presetSubtype="16"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470061" y="227946"/>
            <a:ext cx="7334526" cy="1080000"/>
            <a:chOff x="729748" y="853200"/>
            <a:chExt cx="7334526"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7078992" cy="995088"/>
              <a:chOff x="985282" y="914400"/>
              <a:chExt cx="10528588"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10528588" cy="1592674"/>
                <a:chOff x="289671" y="3263477"/>
                <a:chExt cx="10591800"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0591800"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0183192" cy="1729402"/>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9699019"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Đặt</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 </a:t>
                </a: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tính</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 </a:t>
                </a: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rồi</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 </a:t>
                </a: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tính</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1</a:t>
              </a:r>
            </a:p>
          </p:txBody>
        </p:sp>
      </p:grpSp>
      <p:sp>
        <p:nvSpPr>
          <p:cNvPr id="53" name="TextBox 52">
            <a:extLst>
              <a:ext uri="{FF2B5EF4-FFF2-40B4-BE49-F238E27FC236}">
                <a16:creationId xmlns:a16="http://schemas.microsoft.com/office/drawing/2014/main" id="{93A48EFF-1215-48B3-A8E2-667BB85C7B32}"/>
              </a:ext>
            </a:extLst>
          </p:cNvPr>
          <p:cNvSpPr txBox="1"/>
          <p:nvPr/>
        </p:nvSpPr>
        <p:spPr>
          <a:xfrm>
            <a:off x="1283363" y="1753226"/>
            <a:ext cx="6521224"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ED5565"/>
                </a:solidFill>
                <a:effectLst/>
                <a:uLnTx/>
                <a:uFillTx/>
                <a:latin typeface="Calibri" panose="020F0502020204030204" pitchFamily="34" charset="0"/>
                <a:ea typeface="+mn-ea"/>
                <a:cs typeface="Calibri" panose="020F0502020204030204" pitchFamily="34" charset="0"/>
              </a:rPr>
              <a:t>a</a:t>
            </a:r>
            <a:r>
              <a:rPr kumimoji="0" lang="en-US" sz="4800" b="1" i="0" u="none" strike="noStrike" kern="1200" cap="none" spc="0" normalizeH="0" baseline="0" noProof="0">
                <a:ln>
                  <a:noFill/>
                </a:ln>
                <a:solidFill>
                  <a:srgbClr val="ED5565"/>
                </a:solidFill>
                <a:effectLst/>
                <a:uLnTx/>
                <a:uFillTx/>
                <a:latin typeface="Calibri" panose="020F0502020204030204" pitchFamily="34" charset="0"/>
                <a:ea typeface="+mn-ea"/>
                <a:cs typeface="Calibri" panose="020F0502020204030204" pitchFamily="34" charset="0"/>
              </a:rPr>
              <a:t>) 25,62 + 3,48 </a:t>
            </a:r>
          </a:p>
        </p:txBody>
      </p:sp>
      <p:pic>
        <p:nvPicPr>
          <p:cNvPr id="19" name="Graphic 6">
            <a:extLst>
              <a:ext uri="{FF2B5EF4-FFF2-40B4-BE49-F238E27FC236}">
                <a16:creationId xmlns:a16="http://schemas.microsoft.com/office/drawing/2014/main" id="{8B63329F-24C5-42BB-A6C8-A089B9220D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5574" y="5063585"/>
            <a:ext cx="2311437" cy="1625677"/>
          </a:xfrm>
          <a:prstGeom prst="rect">
            <a:avLst/>
          </a:prstGeom>
        </p:spPr>
      </p:pic>
      <p:pic>
        <p:nvPicPr>
          <p:cNvPr id="20" name="Picture 19">
            <a:extLst>
              <a:ext uri="{FF2B5EF4-FFF2-40B4-BE49-F238E27FC236}">
                <a16:creationId xmlns:a16="http://schemas.microsoft.com/office/drawing/2014/main" id="{C955F417-4404-4C19-A339-9286A13793CF}"/>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pic>
        <p:nvPicPr>
          <p:cNvPr id="21" name="Picture 20">
            <a:extLst>
              <a:ext uri="{FF2B5EF4-FFF2-40B4-BE49-F238E27FC236}">
                <a16:creationId xmlns:a16="http://schemas.microsoft.com/office/drawing/2014/main" id="{B1808F95-C98D-42EE-AF7D-11C5ABE064BE}"/>
              </a:ext>
            </a:extLst>
          </p:cNvPr>
          <p:cNvPicPr>
            <a:picLocks noChangeAspect="1"/>
          </p:cNvPicPr>
          <p:nvPr/>
        </p:nvPicPr>
        <p:blipFill>
          <a:blip r:embed="rId5"/>
          <a:stretch>
            <a:fillRect/>
          </a:stretch>
        </p:blipFill>
        <p:spPr>
          <a:xfrm>
            <a:off x="10287000" y="5576609"/>
            <a:ext cx="573952" cy="645461"/>
          </a:xfrm>
          <a:prstGeom prst="rect">
            <a:avLst/>
          </a:prstGeom>
        </p:spPr>
      </p:pic>
      <p:sp>
        <p:nvSpPr>
          <p:cNvPr id="25" name="TextBox 24">
            <a:extLst>
              <a:ext uri="{FF2B5EF4-FFF2-40B4-BE49-F238E27FC236}">
                <a16:creationId xmlns:a16="http://schemas.microsoft.com/office/drawing/2014/main" id="{93A48EFF-1215-48B3-A8E2-667BB85C7B32}"/>
              </a:ext>
            </a:extLst>
          </p:cNvPr>
          <p:cNvSpPr txBox="1"/>
          <p:nvPr/>
        </p:nvSpPr>
        <p:spPr>
          <a:xfrm>
            <a:off x="2514600" y="2617544"/>
            <a:ext cx="2816197" cy="22159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4FC1E9">
                    <a:lumMod val="50000"/>
                  </a:srgbClr>
                </a:solidFill>
                <a:effectLst/>
                <a:uLnTx/>
                <a:uFillTx/>
                <a:latin typeface="Calibri" panose="020F0502020204030204" pitchFamily="34" charset="0"/>
                <a:ea typeface="+mn-ea"/>
                <a:cs typeface="Calibri" panose="020F0502020204030204" pitchFamily="34" charset="0"/>
              </a:rPr>
              <a:t>25,62</a:t>
            </a:r>
            <a:endParaRPr kumimoji="0" lang="en-US" sz="7200" b="1" i="0" u="none" strike="noStrike" kern="1200" cap="none" spc="0" normalizeH="0" baseline="0" noProof="0" dirty="0">
              <a:ln>
                <a:noFill/>
              </a:ln>
              <a:solidFill>
                <a:srgbClr val="4FC1E9">
                  <a:lumMod val="50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4FC1E9">
                    <a:lumMod val="50000"/>
                  </a:srgbClr>
                </a:solidFill>
                <a:effectLst/>
                <a:uLnTx/>
                <a:uFillTx/>
                <a:latin typeface="Calibri" panose="020F0502020204030204" pitchFamily="34" charset="0"/>
                <a:ea typeface="+mn-ea"/>
                <a:cs typeface="Calibri" panose="020F0502020204030204" pitchFamily="34" charset="0"/>
              </a:rPr>
              <a:t>  3,48</a:t>
            </a:r>
            <a:endParaRPr kumimoji="0" lang="en-US" sz="7200" b="1" i="0" u="none" strike="noStrike" kern="1200" cap="none" spc="0" normalizeH="0" baseline="0" noProof="0" dirty="0">
              <a:ln>
                <a:noFill/>
              </a:ln>
              <a:solidFill>
                <a:srgbClr val="4FC1E9">
                  <a:lumMod val="50000"/>
                </a:srgbClr>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600200" y="3124200"/>
                <a:ext cx="1213727"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6600" b="0" i="0" u="none" strike="noStrike" kern="1200" cap="none" spc="0" normalizeH="0" baseline="0" noProof="0" dirty="0">
                  <a:ln>
                    <a:noFill/>
                  </a:ln>
                  <a:solidFill>
                    <a:prstClr val="black"/>
                  </a:solidFill>
                  <a:effectLst/>
                  <a:uLnTx/>
                  <a:uFillTx/>
                  <a:latin typeface="#9Slide02 Noi dung dai"/>
                  <a:ea typeface="+mn-ea"/>
                  <a:cs typeface="+mn-cs"/>
                </a:endParaRPr>
              </a:p>
            </p:txBody>
          </p:sp>
        </mc:Choice>
        <mc:Fallback xmlns="">
          <p:sp>
            <p:nvSpPr>
              <p:cNvPr id="7" name="Rectangle 6"/>
              <p:cNvSpPr>
                <a:spLocks noRot="1" noChangeAspect="1" noMove="1" noResize="1" noEditPoints="1" noAdjustHandles="1" noChangeArrowheads="1" noChangeShapeType="1" noTextEdit="1"/>
              </p:cNvSpPr>
              <p:nvPr/>
            </p:nvSpPr>
            <p:spPr>
              <a:xfrm>
                <a:off x="1600200" y="3124200"/>
                <a:ext cx="1213727" cy="1066800"/>
              </a:xfrm>
              <a:prstGeom prst="rect">
                <a:avLst/>
              </a:prstGeom>
              <a:blipFill rotWithShape="0">
                <a:blip r:embed="rId7"/>
                <a:stretch>
                  <a:fillRect/>
                </a:stretch>
              </a:blipFill>
              <a:ln>
                <a:noFill/>
              </a:ln>
            </p:spPr>
            <p:txBody>
              <a:bodyPr/>
              <a:lstStyle/>
              <a:p>
                <a:r>
                  <a:rPr lang="en-US">
                    <a:noFill/>
                  </a:rPr>
                  <a:t> </a:t>
                </a:r>
              </a:p>
            </p:txBody>
          </p:sp>
        </mc:Fallback>
      </mc:AlternateContent>
      <p:cxnSp>
        <p:nvCxnSpPr>
          <p:cNvPr id="17" name="Straight Connector 16"/>
          <p:cNvCxnSpPr/>
          <p:nvPr/>
        </p:nvCxnSpPr>
        <p:spPr>
          <a:xfrm>
            <a:off x="1905000" y="4800600"/>
            <a:ext cx="3733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405179" y="4778542"/>
            <a:ext cx="2295821"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ED5565"/>
                </a:solidFill>
                <a:effectLst/>
                <a:uLnTx/>
                <a:uFillTx/>
                <a:latin typeface="Calibri" panose="020F0502020204030204" pitchFamily="34" charset="0"/>
                <a:ea typeface="+mn-ea"/>
                <a:cs typeface="Calibri" panose="020F0502020204030204" pitchFamily="34" charset="0"/>
              </a:rPr>
              <a:t>29,10</a:t>
            </a:r>
            <a:endParaRPr kumimoji="0" lang="en-US" sz="7200" b="1" i="0" u="none" strike="noStrike" kern="1200" cap="none" spc="0" normalizeH="0" baseline="0" noProof="0" dirty="0">
              <a:ln>
                <a:noFill/>
              </a:ln>
              <a:solidFill>
                <a:srgbClr val="ED5565"/>
              </a:solidFill>
              <a:effectLst/>
              <a:uLnTx/>
              <a:uFillTx/>
              <a:latin typeface="Calibri" panose="020F0502020204030204" pitchFamily="34" charset="0"/>
              <a:ea typeface="+mn-ea"/>
              <a:cs typeface="Calibri" panose="020F0502020204030204" pitchFamily="34" charset="0"/>
            </a:endParaRPr>
          </a:p>
        </p:txBody>
      </p:sp>
      <p:sp>
        <p:nvSpPr>
          <p:cNvPr id="32" name="Rounded Rectangular Callout 31"/>
          <p:cNvSpPr/>
          <p:nvPr/>
        </p:nvSpPr>
        <p:spPr>
          <a:xfrm>
            <a:off x="6740598" y="1831080"/>
            <a:ext cx="4646223" cy="2744367"/>
          </a:xfrm>
          <a:prstGeom prst="wedgeRoundRectCallout">
            <a:avLst>
              <a:gd name="adj1" fmla="val -62202"/>
              <a:gd name="adj2" fmla="val 26706"/>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9Slide02 Noi dung dai"/>
                <a:ea typeface="+mn-ea"/>
                <a:cs typeface="+mn-cs"/>
              </a:rPr>
              <a:t>Lưu</a:t>
            </a:r>
            <a:r>
              <a:rPr kumimoji="0" lang="en-US" sz="3600" b="1" i="0" u="none" strike="noStrike" kern="1200" cap="none" spc="0" normalizeH="0" noProof="0">
                <a:ln>
                  <a:noFill/>
                </a:ln>
                <a:solidFill>
                  <a:prstClr val="black"/>
                </a:solidFill>
                <a:effectLst/>
                <a:uLnTx/>
                <a:uFillTx/>
                <a:latin typeface="#9Slide02 Noi dung dai"/>
                <a:ea typeface="+mn-ea"/>
                <a:cs typeface="+mn-cs"/>
              </a:rPr>
              <a:t> ý khi đặt tính dấu phảy thẳng hàng nhau</a:t>
            </a:r>
            <a:endParaRPr kumimoji="0" lang="en-US" sz="3600" b="1" i="0" u="none" strike="noStrike" kern="1200" cap="none" spc="0" normalizeH="0" baseline="0" noProof="0" dirty="0">
              <a:ln>
                <a:noFill/>
              </a:ln>
              <a:solidFill>
                <a:srgbClr val="00B050"/>
              </a:solidFill>
              <a:effectLst/>
              <a:uLnTx/>
              <a:uFillTx/>
              <a:latin typeface="#9Slide02 Noi dung dai"/>
              <a:ea typeface="+mn-ea"/>
              <a:cs typeface="+mn-cs"/>
            </a:endParaRPr>
          </a:p>
        </p:txBody>
      </p:sp>
    </p:spTree>
    <p:extLst>
      <p:ext uri="{BB962C8B-B14F-4D97-AF65-F5344CB8AC3E}">
        <p14:creationId xmlns:p14="http://schemas.microsoft.com/office/powerpoint/2010/main" val="5212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8" dur="750" fill="hold"/>
                                            <p:tgtEl>
                                              <p:spTgt spid="20"/>
                                            </p:tgtEl>
                                            <p:attrNameLst>
                                              <p:attrName>ppt_x</p:attrName>
                                              <p:attrName>ppt_y</p:attrName>
                                            </p:attrNameLst>
                                          </p:cBhvr>
                                          <p:rCtr x="40052" y="27315"/>
                                        </p:animMotion>
                                      </p:childTnLst>
                                    </p:cTn>
                                  </p:par>
                                </p:childTnLst>
                              </p:cTn>
                            </p:par>
                            <p:par>
                              <p:cTn id="19" fill="hold">
                                <p:stCondLst>
                                  <p:cond delay="750"/>
                                </p:stCondLst>
                                <p:childTnLst>
                                  <p:par>
                                    <p:cTn id="20" presetID="10" presetClass="exit" presetSubtype="0" fill="hold" nodeType="after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2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fill="hold" nodeType="clickEffect">
                                      <p:stCondLst>
                                        <p:cond delay="0"/>
                                      </p:stCondLst>
                                      <p:childTnLst>
                                        <p:animMotion origin="layout" path="M 1.66667E-6 -7.40741E-7 L 0.80104 0.54653 " pathEditMode="relative" rAng="0" ptsTypes="AA">
                                          <p:cBhvr>
                                            <p:cTn id="18" dur="750" fill="hold"/>
                                            <p:tgtEl>
                                              <p:spTgt spid="20"/>
                                            </p:tgtEl>
                                            <p:attrNameLst>
                                              <p:attrName>ppt_x</p:attrName>
                                              <p:attrName>ppt_y</p:attrName>
                                            </p:attrNameLst>
                                          </p:cBhvr>
                                          <p:rCtr x="40052" y="27315"/>
                                        </p:animMotion>
                                      </p:childTnLst>
                                    </p:cTn>
                                  </p:par>
                                </p:childTnLst>
                              </p:cTn>
                            </p:par>
                            <p:par>
                              <p:cTn id="19" fill="hold">
                                <p:stCondLst>
                                  <p:cond delay="750"/>
                                </p:stCondLst>
                                <p:childTnLst>
                                  <p:par>
                                    <p:cTn id="20" presetID="10" presetClass="exit" presetSubtype="0" fill="hold" nodeType="after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2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470061" y="227946"/>
            <a:ext cx="7334526" cy="1080000"/>
            <a:chOff x="729748" y="853200"/>
            <a:chExt cx="7334526"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7078992" cy="995088"/>
              <a:chOff x="985282" y="914400"/>
              <a:chExt cx="10528588"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10528588" cy="1592674"/>
                <a:chOff x="289671" y="3263477"/>
                <a:chExt cx="10591800"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0591800"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0183192" cy="1729402"/>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9699019"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Đặt</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 </a:t>
                </a: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tính</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 </a:t>
                </a: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rồi</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 </a:t>
                </a: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tính</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1</a:t>
              </a:r>
            </a:p>
          </p:txBody>
        </p:sp>
      </p:grpSp>
      <p:sp>
        <p:nvSpPr>
          <p:cNvPr id="53" name="TextBox 52">
            <a:extLst>
              <a:ext uri="{FF2B5EF4-FFF2-40B4-BE49-F238E27FC236}">
                <a16:creationId xmlns:a16="http://schemas.microsoft.com/office/drawing/2014/main" id="{93A48EFF-1215-48B3-A8E2-667BB85C7B32}"/>
              </a:ext>
            </a:extLst>
          </p:cNvPr>
          <p:cNvSpPr txBox="1"/>
          <p:nvPr/>
        </p:nvSpPr>
        <p:spPr>
          <a:xfrm>
            <a:off x="1283363" y="1753226"/>
            <a:ext cx="6521224" cy="738664"/>
          </a:xfrm>
          <a:prstGeom prst="rect">
            <a:avLst/>
          </a:prstGeom>
          <a:noFill/>
        </p:spPr>
        <p:txBody>
          <a:bodyPr wrap="square" lIns="0" tIns="0" rIns="0" bIns="0" rtlCol="0">
            <a:spAutoFit/>
          </a:bodyPr>
          <a:lstStyle/>
          <a:p>
            <a:pPr lvl="0"/>
            <a:r>
              <a:rPr lang="en-US" sz="4800" b="1" dirty="0">
                <a:solidFill>
                  <a:srgbClr val="ED5565"/>
                </a:solidFill>
                <a:latin typeface="Calibri" panose="020F0502020204030204" pitchFamily="34" charset="0"/>
                <a:cs typeface="Calibri" panose="020F0502020204030204" pitchFamily="34" charset="0"/>
              </a:rPr>
              <a:t>a</a:t>
            </a:r>
            <a:r>
              <a:rPr kumimoji="0" lang="pl-PL" sz="4800" b="1" i="0" u="none" strike="noStrike" kern="1200" cap="none" spc="0" normalizeH="0" baseline="0" noProof="0">
                <a:ln>
                  <a:noFill/>
                </a:ln>
                <a:solidFill>
                  <a:srgbClr val="ED5565"/>
                </a:solidFill>
                <a:effectLst/>
                <a:uLnTx/>
                <a:uFillTx/>
                <a:latin typeface="Calibri" panose="020F0502020204030204" pitchFamily="34" charset="0"/>
                <a:ea typeface="+mn-ea"/>
                <a:cs typeface="Calibri" panose="020F0502020204030204" pitchFamily="34" charset="0"/>
              </a:rPr>
              <a:t>) </a:t>
            </a:r>
            <a:r>
              <a:rPr lang="pl-PL" sz="4800" b="1">
                <a:solidFill>
                  <a:srgbClr val="ED5565"/>
                </a:solidFill>
                <a:latin typeface="Calibri" panose="020F0502020204030204" pitchFamily="34" charset="0"/>
                <a:cs typeface="Calibri" panose="020F0502020204030204" pitchFamily="34" charset="0"/>
              </a:rPr>
              <a:t>7,905 + 83,16</a:t>
            </a:r>
            <a:endParaRPr kumimoji="0" lang="pl-PL" sz="4800" b="1" i="0" u="none" strike="noStrike" kern="1200" cap="none" spc="0" normalizeH="0" baseline="0" noProof="0" dirty="0">
              <a:ln>
                <a:noFill/>
              </a:ln>
              <a:solidFill>
                <a:srgbClr val="ED5565"/>
              </a:solidFill>
              <a:effectLst/>
              <a:uLnTx/>
              <a:uFillTx/>
              <a:latin typeface="Calibri" panose="020F0502020204030204" pitchFamily="34" charset="0"/>
              <a:ea typeface="+mn-ea"/>
              <a:cs typeface="Calibri" panose="020F0502020204030204" pitchFamily="34" charset="0"/>
            </a:endParaRPr>
          </a:p>
        </p:txBody>
      </p:sp>
      <p:sp>
        <p:nvSpPr>
          <p:cNvPr id="25" name="TextBox 24">
            <a:extLst>
              <a:ext uri="{FF2B5EF4-FFF2-40B4-BE49-F238E27FC236}">
                <a16:creationId xmlns:a16="http://schemas.microsoft.com/office/drawing/2014/main" id="{93A48EFF-1215-48B3-A8E2-667BB85C7B32}"/>
              </a:ext>
            </a:extLst>
          </p:cNvPr>
          <p:cNvSpPr txBox="1"/>
          <p:nvPr/>
        </p:nvSpPr>
        <p:spPr>
          <a:xfrm>
            <a:off x="2514600" y="2617544"/>
            <a:ext cx="2816197" cy="22159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4FC1E9">
                    <a:lumMod val="50000"/>
                  </a:srgbClr>
                </a:solidFill>
                <a:effectLst/>
                <a:uLnTx/>
                <a:uFillTx/>
                <a:latin typeface="Calibri" panose="020F0502020204030204" pitchFamily="34" charset="0"/>
                <a:ea typeface="+mn-ea"/>
                <a:cs typeface="Calibri" panose="020F0502020204030204" pitchFamily="34" charset="0"/>
              </a:rPr>
              <a:t>  7,905</a:t>
            </a:r>
            <a:endParaRPr lang="en-US" sz="7200" b="1" dirty="0">
              <a:solidFill>
                <a:srgbClr val="4FC1E9">
                  <a:lumMod val="50000"/>
                </a:srgbClr>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4FC1E9">
                    <a:lumMod val="50000"/>
                  </a:srgbClr>
                </a:solidFill>
                <a:effectLst/>
                <a:uLnTx/>
                <a:uFillTx/>
                <a:latin typeface="Calibri" panose="020F0502020204030204" pitchFamily="34" charset="0"/>
                <a:ea typeface="+mn-ea"/>
                <a:cs typeface="Calibri" panose="020F0502020204030204" pitchFamily="34" charset="0"/>
              </a:rPr>
              <a:t>83,16</a:t>
            </a:r>
            <a:endParaRPr kumimoji="0" lang="en-US" sz="7200" b="1" i="0" u="none" strike="noStrike" kern="1200" cap="none" spc="0" normalizeH="0" baseline="0" noProof="0" dirty="0">
              <a:ln>
                <a:noFill/>
              </a:ln>
              <a:solidFill>
                <a:srgbClr val="4FC1E9">
                  <a:lumMod val="50000"/>
                </a:srgbClr>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1600200" y="3124200"/>
                <a:ext cx="1213727"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6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Calibri" panose="020F0502020204030204" pitchFamily="34" charset="0"/>
                        </a:rPr>
                        <m:t>+</m:t>
                      </m:r>
                    </m:oMath>
                  </m:oMathPara>
                </a14:m>
                <a:endParaRPr kumimoji="0" lang="en-US" sz="6600" b="0" i="0" u="none" strike="noStrike" kern="1200" cap="none" spc="0" normalizeH="0" baseline="0" noProof="0" dirty="0">
                  <a:ln>
                    <a:noFill/>
                  </a:ln>
                  <a:solidFill>
                    <a:schemeClr val="tx1"/>
                  </a:solidFill>
                  <a:effectLst/>
                  <a:uLnTx/>
                  <a:uFillTx/>
                  <a:latin typeface="#9Slide02 Noi dung dai"/>
                  <a:ea typeface="+mn-ea"/>
                  <a:cs typeface="+mn-cs"/>
                </a:endParaRPr>
              </a:p>
            </p:txBody>
          </p:sp>
        </mc:Choice>
        <mc:Fallback>
          <p:sp>
            <p:nvSpPr>
              <p:cNvPr id="7" name="Rectangle 6"/>
              <p:cNvSpPr>
                <a:spLocks noRot="1" noChangeAspect="1" noMove="1" noResize="1" noEditPoints="1" noAdjustHandles="1" noChangeArrowheads="1" noChangeShapeType="1" noTextEdit="1"/>
              </p:cNvSpPr>
              <p:nvPr/>
            </p:nvSpPr>
            <p:spPr>
              <a:xfrm>
                <a:off x="1600200" y="3124200"/>
                <a:ext cx="1213727" cy="1066800"/>
              </a:xfrm>
              <a:prstGeom prst="rect">
                <a:avLst/>
              </a:prstGeom>
              <a:blipFill>
                <a:blip r:embed="rId3"/>
                <a:stretch>
                  <a:fillRect/>
                </a:stretch>
              </a:blipFill>
              <a:ln>
                <a:noFill/>
              </a:ln>
            </p:spPr>
            <p:txBody>
              <a:bodyPr/>
              <a:lstStyle/>
              <a:p>
                <a:r>
                  <a:rPr lang="en-US">
                    <a:noFill/>
                  </a:rPr>
                  <a:t> </a:t>
                </a:r>
              </a:p>
            </p:txBody>
          </p:sp>
        </mc:Fallback>
      </mc:AlternateContent>
      <p:cxnSp>
        <p:nvCxnSpPr>
          <p:cNvPr id="17" name="Straight Connector 16"/>
          <p:cNvCxnSpPr/>
          <p:nvPr/>
        </p:nvCxnSpPr>
        <p:spPr>
          <a:xfrm>
            <a:off x="1905000" y="4800600"/>
            <a:ext cx="3733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405179" y="4778542"/>
            <a:ext cx="2763898"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ED5565"/>
                </a:solidFill>
                <a:effectLst/>
                <a:uLnTx/>
                <a:uFillTx/>
                <a:latin typeface="Calibri" panose="020F0502020204030204" pitchFamily="34" charset="0"/>
                <a:ea typeface="+mn-ea"/>
                <a:cs typeface="Calibri" panose="020F0502020204030204" pitchFamily="34" charset="0"/>
              </a:rPr>
              <a:t>91,065</a:t>
            </a:r>
            <a:endParaRPr kumimoji="0" lang="en-US" sz="7200" b="1" i="0" u="none" strike="noStrike" kern="1200" cap="none" spc="0" normalizeH="0" baseline="0" noProof="0" dirty="0">
              <a:ln>
                <a:noFill/>
              </a:ln>
              <a:solidFill>
                <a:srgbClr val="ED5565"/>
              </a:solidFill>
              <a:effectLst/>
              <a:uLnTx/>
              <a:uFillTx/>
              <a:latin typeface="Calibri" panose="020F0502020204030204" pitchFamily="34" charset="0"/>
              <a:ea typeface="+mn-ea"/>
              <a:cs typeface="Calibri" panose="020F0502020204030204" pitchFamily="34" charset="0"/>
            </a:endParaRPr>
          </a:p>
        </p:txBody>
      </p:sp>
      <p:pic>
        <p:nvPicPr>
          <p:cNvPr id="26" name="Graphic 6">
            <a:extLst>
              <a:ext uri="{FF2B5EF4-FFF2-40B4-BE49-F238E27FC236}">
                <a16:creationId xmlns:a16="http://schemas.microsoft.com/office/drawing/2014/main" id="{8B63329F-24C5-42BB-A6C8-A089B9220D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35574" y="5063585"/>
            <a:ext cx="2311437" cy="1625677"/>
          </a:xfrm>
          <a:prstGeom prst="rect">
            <a:avLst/>
          </a:prstGeom>
        </p:spPr>
      </p:pic>
      <p:pic>
        <p:nvPicPr>
          <p:cNvPr id="27" name="Picture 26">
            <a:extLst>
              <a:ext uri="{FF2B5EF4-FFF2-40B4-BE49-F238E27FC236}">
                <a16:creationId xmlns:a16="http://schemas.microsoft.com/office/drawing/2014/main" id="{C955F417-4404-4C19-A339-9286A13793CF}"/>
              </a:ext>
            </a:extLst>
          </p:cNvPr>
          <p:cNvPicPr>
            <a:picLocks noChangeAspect="1"/>
          </p:cNvPicPr>
          <p:nvPr/>
        </p:nvPicPr>
        <p:blipFill>
          <a:blip r:embed="rId6">
            <a:lum bright="20000"/>
          </a:blip>
          <a:stretch>
            <a:fillRect/>
          </a:stretch>
        </p:blipFill>
        <p:spPr>
          <a:xfrm>
            <a:off x="538873" y="1799827"/>
            <a:ext cx="573952" cy="645461"/>
          </a:xfrm>
          <a:prstGeom prst="rect">
            <a:avLst/>
          </a:prstGeom>
        </p:spPr>
      </p:pic>
      <p:pic>
        <p:nvPicPr>
          <p:cNvPr id="28" name="Picture 27">
            <a:extLst>
              <a:ext uri="{FF2B5EF4-FFF2-40B4-BE49-F238E27FC236}">
                <a16:creationId xmlns:a16="http://schemas.microsoft.com/office/drawing/2014/main" id="{B1808F95-C98D-42EE-AF7D-11C5ABE064BE}"/>
              </a:ext>
            </a:extLst>
          </p:cNvPr>
          <p:cNvPicPr>
            <a:picLocks noChangeAspect="1"/>
          </p:cNvPicPr>
          <p:nvPr/>
        </p:nvPicPr>
        <p:blipFill>
          <a:blip r:embed="rId6"/>
          <a:stretch>
            <a:fillRect/>
          </a:stretch>
        </p:blipFill>
        <p:spPr>
          <a:xfrm>
            <a:off x="10287000" y="5576609"/>
            <a:ext cx="573952" cy="645461"/>
          </a:xfrm>
          <a:prstGeom prst="rect">
            <a:avLst/>
          </a:prstGeom>
        </p:spPr>
      </p:pic>
      <p:sp>
        <p:nvSpPr>
          <p:cNvPr id="4" name="Rounded Rectangular Callout 31">
            <a:extLst>
              <a:ext uri="{FF2B5EF4-FFF2-40B4-BE49-F238E27FC236}">
                <a16:creationId xmlns:a16="http://schemas.microsoft.com/office/drawing/2014/main" id="{85C85564-C5E3-52A2-D435-1145335DFDA6}"/>
              </a:ext>
            </a:extLst>
          </p:cNvPr>
          <p:cNvSpPr/>
          <p:nvPr/>
        </p:nvSpPr>
        <p:spPr>
          <a:xfrm>
            <a:off x="6740598" y="1831080"/>
            <a:ext cx="4646223" cy="2744367"/>
          </a:xfrm>
          <a:prstGeom prst="wedgeRoundRectCallout">
            <a:avLst>
              <a:gd name="adj1" fmla="val -62202"/>
              <a:gd name="adj2" fmla="val 26706"/>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9Slide02 Noi dung dai"/>
                <a:ea typeface="+mn-ea"/>
                <a:cs typeface="+mn-cs"/>
              </a:rPr>
              <a:t>Lưu</a:t>
            </a:r>
            <a:r>
              <a:rPr kumimoji="0" lang="en-US" sz="3600" b="1" i="0" u="none" strike="noStrike" kern="1200" cap="none" spc="0" normalizeH="0" noProof="0">
                <a:ln>
                  <a:noFill/>
                </a:ln>
                <a:solidFill>
                  <a:prstClr val="black"/>
                </a:solidFill>
                <a:effectLst/>
                <a:uLnTx/>
                <a:uFillTx/>
                <a:latin typeface="#9Slide02 Noi dung dai"/>
                <a:ea typeface="+mn-ea"/>
                <a:cs typeface="+mn-cs"/>
              </a:rPr>
              <a:t> ý khi đặt tính dấu phảy thẳng hàng nhau</a:t>
            </a:r>
            <a:endParaRPr kumimoji="0" lang="en-US" sz="3600" b="1" i="0" u="none" strike="noStrike" kern="1200" cap="none" spc="0" normalizeH="0" baseline="0" noProof="0" dirty="0">
              <a:ln>
                <a:noFill/>
              </a:ln>
              <a:solidFill>
                <a:srgbClr val="00B050"/>
              </a:solidFill>
              <a:effectLst/>
              <a:uLnTx/>
              <a:uFillTx/>
              <a:latin typeface="#9Slide02 Noi dung dai"/>
              <a:ea typeface="+mn-ea"/>
              <a:cs typeface="+mn-cs"/>
            </a:endParaRPr>
          </a:p>
        </p:txBody>
      </p:sp>
    </p:spTree>
    <p:extLst>
      <p:ext uri="{BB962C8B-B14F-4D97-AF65-F5344CB8AC3E}">
        <p14:creationId xmlns:p14="http://schemas.microsoft.com/office/powerpoint/2010/main" val="23962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8" dur="750" fill="hold"/>
                                            <p:tgtEl>
                                              <p:spTgt spid="27"/>
                                            </p:tgtEl>
                                            <p:attrNameLst>
                                              <p:attrName>ppt_x</p:attrName>
                                              <p:attrName>ppt_y</p:attrName>
                                            </p:attrNameLst>
                                          </p:cBhvr>
                                          <p:rCtr x="40052" y="27315"/>
                                        </p:animMotion>
                                      </p:childTnLst>
                                    </p:cTn>
                                  </p:par>
                                </p:childTnLst>
                              </p:cTn>
                            </p:par>
                            <p:par>
                              <p:cTn id="19" fill="hold">
                                <p:stCondLst>
                                  <p:cond delay="750"/>
                                </p:stCondLst>
                                <p:childTnLst>
                                  <p:par>
                                    <p:cTn id="20" presetID="10" presetClass="exit" presetSubtype="0" fill="hold" nodeType="after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2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fill="hold" nodeType="clickEffect">
                                      <p:stCondLst>
                                        <p:cond delay="0"/>
                                      </p:stCondLst>
                                      <p:childTnLst>
                                        <p:animMotion origin="layout" path="M 1.66667E-6 -7.40741E-7 L 0.80104 0.54653 " pathEditMode="relative" rAng="0" ptsTypes="AA">
                                          <p:cBhvr>
                                            <p:cTn id="18" dur="750" fill="hold"/>
                                            <p:tgtEl>
                                              <p:spTgt spid="27"/>
                                            </p:tgtEl>
                                            <p:attrNameLst>
                                              <p:attrName>ppt_x</p:attrName>
                                              <p:attrName>ppt_y</p:attrName>
                                            </p:attrNameLst>
                                          </p:cBhvr>
                                          <p:rCtr x="40052" y="27315"/>
                                        </p:animMotion>
                                      </p:childTnLst>
                                    </p:cTn>
                                  </p:par>
                                </p:childTnLst>
                              </p:cTn>
                            </p:par>
                            <p:par>
                              <p:cTn id="19" fill="hold">
                                <p:stCondLst>
                                  <p:cond delay="750"/>
                                </p:stCondLst>
                                <p:childTnLst>
                                  <p:par>
                                    <p:cTn id="20" presetID="10" presetClass="exit" presetSubtype="0" fill="hold" nodeType="after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2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470061" y="227946"/>
            <a:ext cx="7334526" cy="1080000"/>
            <a:chOff x="729748" y="853200"/>
            <a:chExt cx="7334526"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7078992" cy="995088"/>
              <a:chOff x="985282" y="914400"/>
              <a:chExt cx="10528588"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10528588" cy="1592674"/>
                <a:chOff x="289671" y="3263477"/>
                <a:chExt cx="10591800"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0591800"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0183192" cy="1729402"/>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9699019"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Đặt</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 </a:t>
                </a: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tính</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 </a:t>
                </a: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rồi</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 </a:t>
                </a: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tính</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1</a:t>
              </a:r>
            </a:p>
          </p:txBody>
        </p:sp>
      </p:grpSp>
      <p:sp>
        <p:nvSpPr>
          <p:cNvPr id="53" name="TextBox 52">
            <a:extLst>
              <a:ext uri="{FF2B5EF4-FFF2-40B4-BE49-F238E27FC236}">
                <a16:creationId xmlns:a16="http://schemas.microsoft.com/office/drawing/2014/main" id="{93A48EFF-1215-48B3-A8E2-667BB85C7B32}"/>
              </a:ext>
            </a:extLst>
          </p:cNvPr>
          <p:cNvSpPr txBox="1"/>
          <p:nvPr/>
        </p:nvSpPr>
        <p:spPr>
          <a:xfrm>
            <a:off x="1775524" y="1753225"/>
            <a:ext cx="6521224"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ED5565"/>
                </a:solidFill>
                <a:effectLst/>
                <a:uLnTx/>
                <a:uFillTx/>
                <a:latin typeface="Calibri" panose="020F0502020204030204" pitchFamily="34" charset="0"/>
                <a:ea typeface="+mn-ea"/>
                <a:cs typeface="Calibri" panose="020F0502020204030204" pitchFamily="34" charset="0"/>
              </a:rPr>
              <a:t>b) </a:t>
            </a:r>
            <a:r>
              <a:rPr kumimoji="0" lang="pt-BR" sz="4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30,3 – 5,7</a:t>
            </a:r>
          </a:p>
        </p:txBody>
      </p:sp>
      <p:sp>
        <p:nvSpPr>
          <p:cNvPr id="25" name="TextBox 24">
            <a:extLst>
              <a:ext uri="{FF2B5EF4-FFF2-40B4-BE49-F238E27FC236}">
                <a16:creationId xmlns:a16="http://schemas.microsoft.com/office/drawing/2014/main" id="{93A48EFF-1215-48B3-A8E2-667BB85C7B32}"/>
              </a:ext>
            </a:extLst>
          </p:cNvPr>
          <p:cNvSpPr txBox="1"/>
          <p:nvPr/>
        </p:nvSpPr>
        <p:spPr>
          <a:xfrm>
            <a:off x="2514600" y="2617544"/>
            <a:ext cx="2816197" cy="22159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4FC1E9">
                    <a:lumMod val="50000"/>
                  </a:srgbClr>
                </a:solidFill>
                <a:effectLst/>
                <a:uLnTx/>
                <a:uFillTx/>
                <a:latin typeface="Calibri" panose="020F0502020204030204" pitchFamily="34" charset="0"/>
                <a:ea typeface="+mn-ea"/>
                <a:cs typeface="Calibri" panose="020F0502020204030204" pitchFamily="34" charset="0"/>
              </a:rPr>
              <a:t>  30,3</a:t>
            </a:r>
            <a:endParaRPr kumimoji="0" lang="en-US" sz="7200" b="1" i="0" u="none" strike="noStrike" kern="1200" cap="none" spc="0" normalizeH="0" baseline="0" noProof="0" dirty="0">
              <a:ln>
                <a:noFill/>
              </a:ln>
              <a:solidFill>
                <a:srgbClr val="4FC1E9">
                  <a:lumMod val="50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4FC1E9">
                    <a:lumMod val="50000"/>
                  </a:srgbClr>
                </a:solidFill>
                <a:effectLst/>
                <a:uLnTx/>
                <a:uFillTx/>
                <a:latin typeface="Calibri" panose="020F0502020204030204" pitchFamily="34" charset="0"/>
                <a:ea typeface="+mn-ea"/>
                <a:cs typeface="Calibri" panose="020F0502020204030204" pitchFamily="34" charset="0"/>
              </a:rPr>
              <a:t>    5,7</a:t>
            </a:r>
            <a:endParaRPr kumimoji="0" lang="en-US" sz="7200" b="1" i="0" u="none" strike="noStrike" kern="1200" cap="none" spc="0" normalizeH="0" baseline="0" noProof="0" dirty="0">
              <a:ln>
                <a:noFill/>
              </a:ln>
              <a:solidFill>
                <a:srgbClr val="4FC1E9">
                  <a:lumMod val="50000"/>
                </a:srgbClr>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1600200" y="3124200"/>
                <a:ext cx="1213727"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m:t>−</m:t>
                      </m:r>
                    </m:oMath>
                  </m:oMathPara>
                </a14:m>
                <a:endParaRPr kumimoji="0" lang="en-US" sz="6600" b="0" i="0" u="none" strike="noStrike" kern="1200" cap="none" spc="0" normalizeH="0" baseline="0" noProof="0" dirty="0">
                  <a:ln>
                    <a:noFill/>
                  </a:ln>
                  <a:solidFill>
                    <a:prstClr val="black"/>
                  </a:solidFill>
                  <a:effectLst/>
                  <a:uLnTx/>
                  <a:uFillTx/>
                  <a:latin typeface="#9Slide02 Noi dung dai"/>
                  <a:ea typeface="+mn-ea"/>
                  <a:cs typeface="+mn-cs"/>
                </a:endParaRPr>
              </a:p>
            </p:txBody>
          </p:sp>
        </mc:Choice>
        <mc:Fallback>
          <p:sp>
            <p:nvSpPr>
              <p:cNvPr id="7" name="Rectangle 6"/>
              <p:cNvSpPr>
                <a:spLocks noRot="1" noChangeAspect="1" noMove="1" noResize="1" noEditPoints="1" noAdjustHandles="1" noChangeArrowheads="1" noChangeShapeType="1" noTextEdit="1"/>
              </p:cNvSpPr>
              <p:nvPr/>
            </p:nvSpPr>
            <p:spPr>
              <a:xfrm>
                <a:off x="1600200" y="3124200"/>
                <a:ext cx="1213727" cy="1066800"/>
              </a:xfrm>
              <a:prstGeom prst="rect">
                <a:avLst/>
              </a:prstGeom>
              <a:blipFill>
                <a:blip r:embed="rId3"/>
                <a:stretch>
                  <a:fillRect/>
                </a:stretch>
              </a:blipFill>
              <a:ln>
                <a:noFill/>
              </a:ln>
            </p:spPr>
            <p:txBody>
              <a:bodyPr/>
              <a:lstStyle/>
              <a:p>
                <a:r>
                  <a:rPr lang="en-US">
                    <a:noFill/>
                  </a:rPr>
                  <a:t> </a:t>
                </a:r>
              </a:p>
            </p:txBody>
          </p:sp>
        </mc:Fallback>
      </mc:AlternateContent>
      <p:cxnSp>
        <p:nvCxnSpPr>
          <p:cNvPr id="17" name="Straight Connector 16"/>
          <p:cNvCxnSpPr/>
          <p:nvPr/>
        </p:nvCxnSpPr>
        <p:spPr>
          <a:xfrm>
            <a:off x="1905000" y="4800600"/>
            <a:ext cx="3733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743183" y="4744048"/>
            <a:ext cx="1827744"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ED5565"/>
                </a:solidFill>
                <a:effectLst/>
                <a:uLnTx/>
                <a:uFillTx/>
                <a:latin typeface="Calibri" panose="020F0502020204030204" pitchFamily="34" charset="0"/>
                <a:ea typeface="+mn-ea"/>
                <a:cs typeface="Calibri" panose="020F0502020204030204" pitchFamily="34" charset="0"/>
              </a:rPr>
              <a:t>24,6</a:t>
            </a:r>
            <a:endParaRPr kumimoji="0" lang="en-US" sz="7200" b="1" i="0" u="none" strike="noStrike" kern="1200" cap="none" spc="0" normalizeH="0" baseline="0" noProof="0" dirty="0">
              <a:ln>
                <a:noFill/>
              </a:ln>
              <a:solidFill>
                <a:srgbClr val="ED5565"/>
              </a:solidFill>
              <a:effectLst/>
              <a:uLnTx/>
              <a:uFillTx/>
              <a:latin typeface="Calibri" panose="020F0502020204030204" pitchFamily="34" charset="0"/>
              <a:ea typeface="+mn-ea"/>
              <a:cs typeface="Calibri" panose="020F0502020204030204" pitchFamily="34" charset="0"/>
            </a:endParaRPr>
          </a:p>
        </p:txBody>
      </p:sp>
      <p:pic>
        <p:nvPicPr>
          <p:cNvPr id="26" name="Graphic 6">
            <a:extLst>
              <a:ext uri="{FF2B5EF4-FFF2-40B4-BE49-F238E27FC236}">
                <a16:creationId xmlns:a16="http://schemas.microsoft.com/office/drawing/2014/main" id="{8B63329F-24C5-42BB-A6C8-A089B9220D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35574" y="5063585"/>
            <a:ext cx="2311437" cy="1625677"/>
          </a:xfrm>
          <a:prstGeom prst="rect">
            <a:avLst/>
          </a:prstGeom>
        </p:spPr>
      </p:pic>
      <p:pic>
        <p:nvPicPr>
          <p:cNvPr id="27" name="Picture 26">
            <a:extLst>
              <a:ext uri="{FF2B5EF4-FFF2-40B4-BE49-F238E27FC236}">
                <a16:creationId xmlns:a16="http://schemas.microsoft.com/office/drawing/2014/main" id="{C955F417-4404-4C19-A339-9286A13793CF}"/>
              </a:ext>
            </a:extLst>
          </p:cNvPr>
          <p:cNvPicPr>
            <a:picLocks noChangeAspect="1"/>
          </p:cNvPicPr>
          <p:nvPr/>
        </p:nvPicPr>
        <p:blipFill>
          <a:blip r:embed="rId6">
            <a:lum bright="20000"/>
          </a:blip>
          <a:stretch>
            <a:fillRect/>
          </a:stretch>
        </p:blipFill>
        <p:spPr>
          <a:xfrm>
            <a:off x="538873" y="1799827"/>
            <a:ext cx="573952" cy="645461"/>
          </a:xfrm>
          <a:prstGeom prst="rect">
            <a:avLst/>
          </a:prstGeom>
        </p:spPr>
      </p:pic>
      <p:pic>
        <p:nvPicPr>
          <p:cNvPr id="28" name="Picture 27">
            <a:extLst>
              <a:ext uri="{FF2B5EF4-FFF2-40B4-BE49-F238E27FC236}">
                <a16:creationId xmlns:a16="http://schemas.microsoft.com/office/drawing/2014/main" id="{B1808F95-C98D-42EE-AF7D-11C5ABE064BE}"/>
              </a:ext>
            </a:extLst>
          </p:cNvPr>
          <p:cNvPicPr>
            <a:picLocks noChangeAspect="1"/>
          </p:cNvPicPr>
          <p:nvPr/>
        </p:nvPicPr>
        <p:blipFill>
          <a:blip r:embed="rId6"/>
          <a:stretch>
            <a:fillRect/>
          </a:stretch>
        </p:blipFill>
        <p:spPr>
          <a:xfrm>
            <a:off x="10287000" y="5576609"/>
            <a:ext cx="573952" cy="645461"/>
          </a:xfrm>
          <a:prstGeom prst="rect">
            <a:avLst/>
          </a:prstGeom>
        </p:spPr>
      </p:pic>
      <p:sp>
        <p:nvSpPr>
          <p:cNvPr id="4" name="Rounded Rectangular Callout 31">
            <a:extLst>
              <a:ext uri="{FF2B5EF4-FFF2-40B4-BE49-F238E27FC236}">
                <a16:creationId xmlns:a16="http://schemas.microsoft.com/office/drawing/2014/main" id="{85C85564-C5E3-52A2-D435-1145335DFDA6}"/>
              </a:ext>
            </a:extLst>
          </p:cNvPr>
          <p:cNvSpPr/>
          <p:nvPr/>
        </p:nvSpPr>
        <p:spPr>
          <a:xfrm>
            <a:off x="6740598" y="1831080"/>
            <a:ext cx="4646223" cy="2744367"/>
          </a:xfrm>
          <a:prstGeom prst="wedgeRoundRectCallout">
            <a:avLst>
              <a:gd name="adj1" fmla="val -62202"/>
              <a:gd name="adj2" fmla="val 26706"/>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9Slide02 Noi dung dai"/>
                <a:ea typeface="+mn-ea"/>
                <a:cs typeface="+mn-cs"/>
              </a:rPr>
              <a:t>Lưu ý khi đặt tính dấu phảy thẳng hàng nhau</a:t>
            </a:r>
            <a:endParaRPr kumimoji="0" lang="en-US" sz="3600" b="1" i="0" u="none" strike="noStrike" kern="1200" cap="none" spc="0" normalizeH="0" baseline="0" noProof="0" dirty="0">
              <a:ln>
                <a:noFill/>
              </a:ln>
              <a:solidFill>
                <a:srgbClr val="00B050"/>
              </a:solidFill>
              <a:effectLst/>
              <a:uLnTx/>
              <a:uFillTx/>
              <a:latin typeface="#9Slide02 Noi dung dai"/>
              <a:ea typeface="+mn-ea"/>
              <a:cs typeface="+mn-cs"/>
            </a:endParaRPr>
          </a:p>
        </p:txBody>
      </p:sp>
    </p:spTree>
    <p:extLst>
      <p:ext uri="{BB962C8B-B14F-4D97-AF65-F5344CB8AC3E}">
        <p14:creationId xmlns:p14="http://schemas.microsoft.com/office/powerpoint/2010/main" val="42304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8" dur="750" fill="hold"/>
                                            <p:tgtEl>
                                              <p:spTgt spid="27"/>
                                            </p:tgtEl>
                                            <p:attrNameLst>
                                              <p:attrName>ppt_x</p:attrName>
                                              <p:attrName>ppt_y</p:attrName>
                                            </p:attrNameLst>
                                          </p:cBhvr>
                                          <p:rCtr x="40052" y="27315"/>
                                        </p:animMotion>
                                      </p:childTnLst>
                                    </p:cTn>
                                  </p:par>
                                </p:childTnLst>
                              </p:cTn>
                            </p:par>
                            <p:par>
                              <p:cTn id="19" fill="hold">
                                <p:stCondLst>
                                  <p:cond delay="750"/>
                                </p:stCondLst>
                                <p:childTnLst>
                                  <p:par>
                                    <p:cTn id="20" presetID="10" presetClass="exit" presetSubtype="0" fill="hold" nodeType="after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2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fill="hold" nodeType="clickEffect">
                                      <p:stCondLst>
                                        <p:cond delay="0"/>
                                      </p:stCondLst>
                                      <p:childTnLst>
                                        <p:animMotion origin="layout" path="M 1.66667E-6 -7.40741E-7 L 0.80104 0.54653 " pathEditMode="relative" rAng="0" ptsTypes="AA">
                                          <p:cBhvr>
                                            <p:cTn id="18" dur="750" fill="hold"/>
                                            <p:tgtEl>
                                              <p:spTgt spid="27"/>
                                            </p:tgtEl>
                                            <p:attrNameLst>
                                              <p:attrName>ppt_x</p:attrName>
                                              <p:attrName>ppt_y</p:attrName>
                                            </p:attrNameLst>
                                          </p:cBhvr>
                                          <p:rCtr x="40052" y="27315"/>
                                        </p:animMotion>
                                      </p:childTnLst>
                                    </p:cTn>
                                  </p:par>
                                </p:childTnLst>
                              </p:cTn>
                            </p:par>
                            <p:par>
                              <p:cTn id="19" fill="hold">
                                <p:stCondLst>
                                  <p:cond delay="750"/>
                                </p:stCondLst>
                                <p:childTnLst>
                                  <p:par>
                                    <p:cTn id="20" presetID="10" presetClass="exit" presetSubtype="0" fill="hold" nodeType="after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2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470061" y="227946"/>
            <a:ext cx="7334526" cy="1080000"/>
            <a:chOff x="729748" y="853200"/>
            <a:chExt cx="7334526"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7078992" cy="995088"/>
              <a:chOff x="985282" y="914400"/>
              <a:chExt cx="10528588"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10528588" cy="1592674"/>
                <a:chOff x="289671" y="3263477"/>
                <a:chExt cx="10591800"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0591800"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0183192" cy="1729402"/>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9699019"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Đặt</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 </a:t>
                </a: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tính</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 </a:t>
                </a: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rồi</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 </a:t>
                </a: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tính</a:t>
                </a:r>
                <a:r>
                  <a:rPr kumimoji="0" lang="en-US" sz="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rPr>
                  <a:t>:</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1</a:t>
              </a:r>
            </a:p>
          </p:txBody>
        </p:sp>
      </p:grpSp>
      <p:sp>
        <p:nvSpPr>
          <p:cNvPr id="53" name="TextBox 52">
            <a:extLst>
              <a:ext uri="{FF2B5EF4-FFF2-40B4-BE49-F238E27FC236}">
                <a16:creationId xmlns:a16="http://schemas.microsoft.com/office/drawing/2014/main" id="{93A48EFF-1215-48B3-A8E2-667BB85C7B32}"/>
              </a:ext>
            </a:extLst>
          </p:cNvPr>
          <p:cNvSpPr txBox="1"/>
          <p:nvPr/>
        </p:nvSpPr>
        <p:spPr>
          <a:xfrm>
            <a:off x="1775524" y="1753225"/>
            <a:ext cx="6521224"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ED5565"/>
                </a:solidFill>
                <a:effectLst/>
                <a:uLnTx/>
                <a:uFillTx/>
                <a:latin typeface="Calibri" panose="020F0502020204030204" pitchFamily="34" charset="0"/>
                <a:ea typeface="+mn-ea"/>
                <a:cs typeface="Calibri" panose="020F0502020204030204" pitchFamily="34" charset="0"/>
              </a:rPr>
              <a:t>b) </a:t>
            </a:r>
            <a:r>
              <a:rPr kumimoji="0" lang="pt-BR" sz="4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91 – 44,5</a:t>
            </a:r>
          </a:p>
        </p:txBody>
      </p:sp>
      <p:sp>
        <p:nvSpPr>
          <p:cNvPr id="25" name="TextBox 24">
            <a:extLst>
              <a:ext uri="{FF2B5EF4-FFF2-40B4-BE49-F238E27FC236}">
                <a16:creationId xmlns:a16="http://schemas.microsoft.com/office/drawing/2014/main" id="{93A48EFF-1215-48B3-A8E2-667BB85C7B32}"/>
              </a:ext>
            </a:extLst>
          </p:cNvPr>
          <p:cNvSpPr txBox="1"/>
          <p:nvPr/>
        </p:nvSpPr>
        <p:spPr>
          <a:xfrm>
            <a:off x="2514600" y="2617544"/>
            <a:ext cx="2816197" cy="22159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4FC1E9">
                    <a:lumMod val="50000"/>
                  </a:srgbClr>
                </a:solidFill>
                <a:effectLst/>
                <a:uLnTx/>
                <a:uFillTx/>
                <a:latin typeface="Calibri" panose="020F0502020204030204" pitchFamily="34" charset="0"/>
                <a:ea typeface="+mn-ea"/>
                <a:cs typeface="Calibri" panose="020F0502020204030204" pitchFamily="34" charset="0"/>
              </a:rPr>
              <a:t>    91</a:t>
            </a:r>
            <a:endParaRPr kumimoji="0" lang="en-US" sz="7200" b="1" i="0" u="none" strike="noStrike" kern="1200" cap="none" spc="0" normalizeH="0" baseline="0" noProof="0" dirty="0">
              <a:ln>
                <a:noFill/>
              </a:ln>
              <a:solidFill>
                <a:srgbClr val="4FC1E9">
                  <a:lumMod val="50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4FC1E9">
                    <a:lumMod val="50000"/>
                  </a:srgbClr>
                </a:solidFill>
                <a:effectLst/>
                <a:uLnTx/>
                <a:uFillTx/>
                <a:latin typeface="Calibri" panose="020F0502020204030204" pitchFamily="34" charset="0"/>
                <a:ea typeface="+mn-ea"/>
                <a:cs typeface="Calibri" panose="020F0502020204030204" pitchFamily="34" charset="0"/>
              </a:rPr>
              <a:t>    44,5</a:t>
            </a:r>
            <a:endParaRPr kumimoji="0" lang="en-US" sz="7200" b="1" i="0" u="none" strike="noStrike" kern="1200" cap="none" spc="0" normalizeH="0" baseline="0" noProof="0" dirty="0">
              <a:ln>
                <a:noFill/>
              </a:ln>
              <a:solidFill>
                <a:srgbClr val="4FC1E9">
                  <a:lumMod val="50000"/>
                </a:srgbClr>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2050498" y="3050421"/>
                <a:ext cx="1213727"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m:t>−</m:t>
                      </m:r>
                    </m:oMath>
                  </m:oMathPara>
                </a14:m>
                <a:endParaRPr kumimoji="0" lang="en-US" sz="6600" b="0" i="0" u="none" strike="noStrike" kern="1200" cap="none" spc="0" normalizeH="0" baseline="0" noProof="0" dirty="0">
                  <a:ln>
                    <a:noFill/>
                  </a:ln>
                  <a:solidFill>
                    <a:prstClr val="black"/>
                  </a:solidFill>
                  <a:effectLst/>
                  <a:uLnTx/>
                  <a:uFillTx/>
                  <a:latin typeface="#9Slide02 Noi dung dai"/>
                  <a:ea typeface="+mn-ea"/>
                  <a:cs typeface="+mn-cs"/>
                </a:endParaRPr>
              </a:p>
            </p:txBody>
          </p:sp>
        </mc:Choice>
        <mc:Fallback>
          <p:sp>
            <p:nvSpPr>
              <p:cNvPr id="7" name="Rectangle 6"/>
              <p:cNvSpPr>
                <a:spLocks noRot="1" noChangeAspect="1" noMove="1" noResize="1" noEditPoints="1" noAdjustHandles="1" noChangeArrowheads="1" noChangeShapeType="1" noTextEdit="1"/>
              </p:cNvSpPr>
              <p:nvPr/>
            </p:nvSpPr>
            <p:spPr>
              <a:xfrm>
                <a:off x="2050498" y="3050421"/>
                <a:ext cx="1213727" cy="1066800"/>
              </a:xfrm>
              <a:prstGeom prst="rect">
                <a:avLst/>
              </a:prstGeom>
              <a:blipFill>
                <a:blip r:embed="rId3"/>
                <a:stretch>
                  <a:fillRect/>
                </a:stretch>
              </a:blipFill>
              <a:ln>
                <a:noFill/>
              </a:ln>
            </p:spPr>
            <p:txBody>
              <a:bodyPr/>
              <a:lstStyle/>
              <a:p>
                <a:r>
                  <a:rPr lang="en-US">
                    <a:noFill/>
                  </a:rPr>
                  <a:t> </a:t>
                </a:r>
              </a:p>
            </p:txBody>
          </p:sp>
        </mc:Fallback>
      </mc:AlternateContent>
      <p:cxnSp>
        <p:nvCxnSpPr>
          <p:cNvPr id="17" name="Straight Connector 16"/>
          <p:cNvCxnSpPr/>
          <p:nvPr/>
        </p:nvCxnSpPr>
        <p:spPr>
          <a:xfrm>
            <a:off x="1905000" y="4800600"/>
            <a:ext cx="3733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08392" y="4751953"/>
            <a:ext cx="1827744"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ED5565"/>
                </a:solidFill>
                <a:effectLst/>
                <a:uLnTx/>
                <a:uFillTx/>
                <a:latin typeface="Calibri" panose="020F0502020204030204" pitchFamily="34" charset="0"/>
                <a:ea typeface="+mn-ea"/>
                <a:cs typeface="Calibri" panose="020F0502020204030204" pitchFamily="34" charset="0"/>
              </a:rPr>
              <a:t>46,5</a:t>
            </a:r>
            <a:endParaRPr kumimoji="0" lang="en-US" sz="7200" b="1" i="0" u="none" strike="noStrike" kern="1200" cap="none" spc="0" normalizeH="0" baseline="0" noProof="0" dirty="0">
              <a:ln>
                <a:noFill/>
              </a:ln>
              <a:solidFill>
                <a:srgbClr val="ED5565"/>
              </a:solidFill>
              <a:effectLst/>
              <a:uLnTx/>
              <a:uFillTx/>
              <a:latin typeface="Calibri" panose="020F0502020204030204" pitchFamily="34" charset="0"/>
              <a:ea typeface="+mn-ea"/>
              <a:cs typeface="Calibri" panose="020F0502020204030204" pitchFamily="34" charset="0"/>
            </a:endParaRPr>
          </a:p>
        </p:txBody>
      </p:sp>
      <p:pic>
        <p:nvPicPr>
          <p:cNvPr id="26" name="Graphic 6">
            <a:extLst>
              <a:ext uri="{FF2B5EF4-FFF2-40B4-BE49-F238E27FC236}">
                <a16:creationId xmlns:a16="http://schemas.microsoft.com/office/drawing/2014/main" id="{8B63329F-24C5-42BB-A6C8-A089B9220D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35574" y="5063585"/>
            <a:ext cx="2311437" cy="1625677"/>
          </a:xfrm>
          <a:prstGeom prst="rect">
            <a:avLst/>
          </a:prstGeom>
        </p:spPr>
      </p:pic>
      <p:pic>
        <p:nvPicPr>
          <p:cNvPr id="27" name="Picture 26">
            <a:extLst>
              <a:ext uri="{FF2B5EF4-FFF2-40B4-BE49-F238E27FC236}">
                <a16:creationId xmlns:a16="http://schemas.microsoft.com/office/drawing/2014/main" id="{C955F417-4404-4C19-A339-9286A13793CF}"/>
              </a:ext>
            </a:extLst>
          </p:cNvPr>
          <p:cNvPicPr>
            <a:picLocks noChangeAspect="1"/>
          </p:cNvPicPr>
          <p:nvPr/>
        </p:nvPicPr>
        <p:blipFill>
          <a:blip r:embed="rId6">
            <a:lum bright="20000"/>
          </a:blip>
          <a:stretch>
            <a:fillRect/>
          </a:stretch>
        </p:blipFill>
        <p:spPr>
          <a:xfrm>
            <a:off x="538873" y="1799827"/>
            <a:ext cx="573952" cy="645461"/>
          </a:xfrm>
          <a:prstGeom prst="rect">
            <a:avLst/>
          </a:prstGeom>
        </p:spPr>
      </p:pic>
      <p:pic>
        <p:nvPicPr>
          <p:cNvPr id="28" name="Picture 27">
            <a:extLst>
              <a:ext uri="{FF2B5EF4-FFF2-40B4-BE49-F238E27FC236}">
                <a16:creationId xmlns:a16="http://schemas.microsoft.com/office/drawing/2014/main" id="{B1808F95-C98D-42EE-AF7D-11C5ABE064BE}"/>
              </a:ext>
            </a:extLst>
          </p:cNvPr>
          <p:cNvPicPr>
            <a:picLocks noChangeAspect="1"/>
          </p:cNvPicPr>
          <p:nvPr/>
        </p:nvPicPr>
        <p:blipFill>
          <a:blip r:embed="rId6"/>
          <a:stretch>
            <a:fillRect/>
          </a:stretch>
        </p:blipFill>
        <p:spPr>
          <a:xfrm>
            <a:off x="10287000" y="5576609"/>
            <a:ext cx="573952" cy="645461"/>
          </a:xfrm>
          <a:prstGeom prst="rect">
            <a:avLst/>
          </a:prstGeom>
        </p:spPr>
      </p:pic>
      <p:sp>
        <p:nvSpPr>
          <p:cNvPr id="4" name="Rounded Rectangular Callout 31">
            <a:extLst>
              <a:ext uri="{FF2B5EF4-FFF2-40B4-BE49-F238E27FC236}">
                <a16:creationId xmlns:a16="http://schemas.microsoft.com/office/drawing/2014/main" id="{85C85564-C5E3-52A2-D435-1145335DFDA6}"/>
              </a:ext>
            </a:extLst>
          </p:cNvPr>
          <p:cNvSpPr/>
          <p:nvPr/>
        </p:nvSpPr>
        <p:spPr>
          <a:xfrm>
            <a:off x="6740598" y="1831080"/>
            <a:ext cx="4646223" cy="2744367"/>
          </a:xfrm>
          <a:prstGeom prst="wedgeRoundRectCallout">
            <a:avLst>
              <a:gd name="adj1" fmla="val -62202"/>
              <a:gd name="adj2" fmla="val 26706"/>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9Slide02 Noi dung dai"/>
                <a:ea typeface="+mn-ea"/>
                <a:cs typeface="+mn-cs"/>
              </a:rPr>
              <a:t>Lưu ý khi đặt tính dấu phảy thẳng hàng nhau</a:t>
            </a:r>
            <a:endParaRPr kumimoji="0" lang="en-US" sz="3600" b="1" i="0" u="none" strike="noStrike" kern="1200" cap="none" spc="0" normalizeH="0" baseline="0" noProof="0" dirty="0">
              <a:ln>
                <a:noFill/>
              </a:ln>
              <a:solidFill>
                <a:srgbClr val="00B050"/>
              </a:solidFill>
              <a:effectLst/>
              <a:uLnTx/>
              <a:uFillTx/>
              <a:latin typeface="#9Slide02 Noi dung dai"/>
              <a:ea typeface="+mn-ea"/>
              <a:cs typeface="+mn-cs"/>
            </a:endParaRPr>
          </a:p>
        </p:txBody>
      </p:sp>
    </p:spTree>
    <p:extLst>
      <p:ext uri="{BB962C8B-B14F-4D97-AF65-F5344CB8AC3E}">
        <p14:creationId xmlns:p14="http://schemas.microsoft.com/office/powerpoint/2010/main" val="201676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8" dur="750" fill="hold"/>
                                            <p:tgtEl>
                                              <p:spTgt spid="27"/>
                                            </p:tgtEl>
                                            <p:attrNameLst>
                                              <p:attrName>ppt_x</p:attrName>
                                              <p:attrName>ppt_y</p:attrName>
                                            </p:attrNameLst>
                                          </p:cBhvr>
                                          <p:rCtr x="40052" y="27315"/>
                                        </p:animMotion>
                                      </p:childTnLst>
                                    </p:cTn>
                                  </p:par>
                                </p:childTnLst>
                              </p:cTn>
                            </p:par>
                            <p:par>
                              <p:cTn id="19" fill="hold">
                                <p:stCondLst>
                                  <p:cond delay="750"/>
                                </p:stCondLst>
                                <p:childTnLst>
                                  <p:par>
                                    <p:cTn id="20" presetID="10" presetClass="exit" presetSubtype="0" fill="hold" nodeType="after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2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fill="hold" nodeType="clickEffect">
                                      <p:stCondLst>
                                        <p:cond delay="0"/>
                                      </p:stCondLst>
                                      <p:childTnLst>
                                        <p:animMotion origin="layout" path="M 1.66667E-6 -7.40741E-7 L 0.80104 0.54653 " pathEditMode="relative" rAng="0" ptsTypes="AA">
                                          <p:cBhvr>
                                            <p:cTn id="18" dur="750" fill="hold"/>
                                            <p:tgtEl>
                                              <p:spTgt spid="27"/>
                                            </p:tgtEl>
                                            <p:attrNameLst>
                                              <p:attrName>ppt_x</p:attrName>
                                              <p:attrName>ppt_y</p:attrName>
                                            </p:attrNameLst>
                                          </p:cBhvr>
                                          <p:rCtr x="40052" y="27315"/>
                                        </p:animMotion>
                                      </p:childTnLst>
                                    </p:cTn>
                                  </p:par>
                                </p:childTnLst>
                              </p:cTn>
                            </p:par>
                            <p:par>
                              <p:cTn id="19" fill="hold">
                                <p:stCondLst>
                                  <p:cond delay="750"/>
                                </p:stCondLst>
                                <p:childTnLst>
                                  <p:par>
                                    <p:cTn id="20" presetID="10" presetClass="exit" presetSubtype="0" fill="hold" nodeType="after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2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DapAnA - 9Slide.vn">
            <a:extLst>
              <a:ext uri="{FF2B5EF4-FFF2-40B4-BE49-F238E27FC236}">
                <a16:creationId xmlns:a16="http://schemas.microsoft.com/office/drawing/2014/main" id="{1F59E306-23F2-4B07-B138-C6AD905419D0}"/>
              </a:ext>
            </a:extLst>
          </p:cNvPr>
          <p:cNvGrpSpPr/>
          <p:nvPr/>
        </p:nvGrpSpPr>
        <p:grpSpPr>
          <a:xfrm>
            <a:off x="1021914" y="2433518"/>
            <a:ext cx="7565384" cy="1212676"/>
            <a:chOff x="609600" y="3061124"/>
            <a:chExt cx="4752082" cy="1212676"/>
          </a:xfrm>
        </p:grpSpPr>
        <p:grpSp>
          <p:nvGrpSpPr>
            <p:cNvPr id="10" name="Group 9">
              <a:extLst>
                <a:ext uri="{FF2B5EF4-FFF2-40B4-BE49-F238E27FC236}">
                  <a16:creationId xmlns:a16="http://schemas.microsoft.com/office/drawing/2014/main" id="{BC96A427-FE20-4CAA-8CF3-C25E8AE1B849}"/>
                </a:ext>
              </a:extLst>
            </p:cNvPr>
            <p:cNvGrpSpPr/>
            <p:nvPr/>
          </p:nvGrpSpPr>
          <p:grpSpPr>
            <a:xfrm>
              <a:off x="609600" y="3061124"/>
              <a:ext cx="4752082" cy="1212676"/>
              <a:chOff x="289671" y="3263477"/>
              <a:chExt cx="9978156" cy="1689708"/>
            </a:xfrm>
          </p:grpSpPr>
          <p:sp>
            <p:nvSpPr>
              <p:cNvPr id="11" name="Rectangle: Rounded Corners 10">
                <a:extLst>
                  <a:ext uri="{FF2B5EF4-FFF2-40B4-BE49-F238E27FC236}">
                    <a16:creationId xmlns:a16="http://schemas.microsoft.com/office/drawing/2014/main" id="{11F8A1C6-DAB4-4119-BD6B-E78AC69CC786}"/>
                  </a:ext>
                </a:extLst>
              </p:cNvPr>
              <p:cNvSpPr/>
              <p:nvPr/>
            </p:nvSpPr>
            <p:spPr>
              <a:xfrm>
                <a:off x="289671" y="3263477"/>
                <a:ext cx="9978156" cy="1689708"/>
              </a:xfrm>
              <a:prstGeom prst="roundRect">
                <a:avLst/>
              </a:prstGeom>
              <a:solidFill>
                <a:schemeClr val="accent3"/>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A0D468">
                      <a:lumMod val="50000"/>
                    </a:srgbClr>
                  </a:solidFill>
                  <a:effectLst/>
                  <a:uLnTx/>
                  <a:uFillTx/>
                  <a:latin typeface="#9Slide02 Noi dung dai"/>
                  <a:ea typeface="+mn-ea"/>
                  <a:cs typeface="+mn-cs"/>
                </a:endParaRPr>
              </a:p>
            </p:txBody>
          </p:sp>
          <p:sp>
            <p:nvSpPr>
              <p:cNvPr id="12" name="Rectangle: Rounded Corners 11">
                <a:extLst>
                  <a:ext uri="{FF2B5EF4-FFF2-40B4-BE49-F238E27FC236}">
                    <a16:creationId xmlns:a16="http://schemas.microsoft.com/office/drawing/2014/main" id="{94150808-4BA3-4153-A415-955A62680A74}"/>
                  </a:ext>
                </a:extLst>
              </p:cNvPr>
              <p:cNvSpPr/>
              <p:nvPr/>
            </p:nvSpPr>
            <p:spPr>
              <a:xfrm>
                <a:off x="2121089" y="3429000"/>
                <a:ext cx="7856205" cy="13635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A0D468">
                      <a:lumMod val="50000"/>
                    </a:srgbClr>
                  </a:solidFill>
                  <a:effectLst/>
                  <a:uLnTx/>
                  <a:uFillTx/>
                  <a:latin typeface="#9Slide02 Noi dung dai"/>
                  <a:ea typeface="+mn-ea"/>
                  <a:cs typeface="+mn-cs"/>
                </a:endParaRPr>
              </a:p>
            </p:txBody>
          </p:sp>
        </p:grpSp>
        <p:sp>
          <p:nvSpPr>
            <p:cNvPr id="36" name="TextBox 35">
              <a:extLst>
                <a:ext uri="{FF2B5EF4-FFF2-40B4-BE49-F238E27FC236}">
                  <a16:creationId xmlns:a16="http://schemas.microsoft.com/office/drawing/2014/main" id="{9D6B11D4-4B62-42D4-AAFA-9EE144629154}"/>
                </a:ext>
              </a:extLst>
            </p:cNvPr>
            <p:cNvSpPr txBox="1"/>
            <p:nvPr/>
          </p:nvSpPr>
          <p:spPr>
            <a:xfrm>
              <a:off x="1549486" y="3415001"/>
              <a:ext cx="3539261"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a:ln>
                    <a:noFill/>
                  </a:ln>
                  <a:solidFill>
                    <a:srgbClr val="A0D468">
                      <a:lumMod val="50000"/>
                    </a:srgbClr>
                  </a:solidFill>
                  <a:effectLst/>
                  <a:uLnTx/>
                  <a:uFillTx/>
                  <a:latin typeface="Calibri" panose="020F0502020204030204" pitchFamily="34" charset="0"/>
                  <a:ea typeface="+mn-ea"/>
                  <a:cs typeface="Calibri" panose="020F0502020204030204" pitchFamily="34" charset="0"/>
                </a:rPr>
                <a:t>a) 17,8 + 8,53 + 1,47 + 82,2</a:t>
              </a:r>
              <a:endParaRPr kumimoji="0" lang="en-US" sz="4000" b="1" i="0" u="none" strike="noStrike" kern="1200" cap="none" spc="0" normalizeH="0" baseline="0" noProof="0" dirty="0">
                <a:ln>
                  <a:noFill/>
                </a:ln>
                <a:solidFill>
                  <a:srgbClr val="A0D468">
                    <a:lumMod val="50000"/>
                  </a:srgbClr>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4237D1DF-0AD7-4B8A-9476-CBE94220A85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5386" y="3343310"/>
              <a:ext cx="762995" cy="672471"/>
            </a:xfrm>
            <a:prstGeom prst="rect">
              <a:avLst/>
            </a:prstGeom>
          </p:spPr>
        </p:pic>
      </p:grpSp>
      <p:grpSp>
        <p:nvGrpSpPr>
          <p:cNvPr id="41" name="Group 40"/>
          <p:cNvGrpSpPr/>
          <p:nvPr/>
        </p:nvGrpSpPr>
        <p:grpSpPr>
          <a:xfrm>
            <a:off x="1021914" y="245757"/>
            <a:ext cx="9066677" cy="1615854"/>
            <a:chOff x="782074" y="853854"/>
            <a:chExt cx="7111605" cy="1615854"/>
          </a:xfrm>
        </p:grpSpPr>
        <p:grpSp>
          <p:nvGrpSpPr>
            <p:cNvPr id="42" name="Group 41">
              <a:extLst>
                <a:ext uri="{FF2B5EF4-FFF2-40B4-BE49-F238E27FC236}">
                  <a16:creationId xmlns:a16="http://schemas.microsoft.com/office/drawing/2014/main" id="{EC4EC3FB-49A3-4EC5-ADAE-1CFA1AE32FBD}"/>
                </a:ext>
              </a:extLst>
            </p:cNvPr>
            <p:cNvGrpSpPr/>
            <p:nvPr/>
          </p:nvGrpSpPr>
          <p:grpSpPr>
            <a:xfrm>
              <a:off x="985282" y="853854"/>
              <a:ext cx="6908397" cy="1615854"/>
              <a:chOff x="985282" y="817494"/>
              <a:chExt cx="10274862" cy="2586232"/>
            </a:xfrm>
          </p:grpSpPr>
          <p:grpSp>
            <p:nvGrpSpPr>
              <p:cNvPr id="44" name="Group 43">
                <a:extLst>
                  <a:ext uri="{FF2B5EF4-FFF2-40B4-BE49-F238E27FC236}">
                    <a16:creationId xmlns:a16="http://schemas.microsoft.com/office/drawing/2014/main" id="{FB3DE4D8-3BF4-4332-80EC-063F71828998}"/>
                  </a:ext>
                </a:extLst>
              </p:cNvPr>
              <p:cNvGrpSpPr/>
              <p:nvPr/>
            </p:nvGrpSpPr>
            <p:grpSpPr>
              <a:xfrm>
                <a:off x="985282" y="817494"/>
                <a:ext cx="10274862" cy="2586232"/>
                <a:chOff x="289671" y="3142931"/>
                <a:chExt cx="10336550" cy="3217132"/>
              </a:xfrm>
            </p:grpSpPr>
            <p:sp>
              <p:nvSpPr>
                <p:cNvPr id="46" name="Rectangle: Rounded Corners 11">
                  <a:extLst>
                    <a:ext uri="{FF2B5EF4-FFF2-40B4-BE49-F238E27FC236}">
                      <a16:creationId xmlns:a16="http://schemas.microsoft.com/office/drawing/2014/main" id="{B55F624A-38D5-4D54-A93E-B033E6060C3C}"/>
                    </a:ext>
                  </a:extLst>
                </p:cNvPr>
                <p:cNvSpPr/>
                <p:nvPr/>
              </p:nvSpPr>
              <p:spPr>
                <a:xfrm>
                  <a:off x="289671" y="3142931"/>
                  <a:ext cx="10336550" cy="3217132"/>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7" name="Rectangle: Rounded Corners 12">
                  <a:extLst>
                    <a:ext uri="{FF2B5EF4-FFF2-40B4-BE49-F238E27FC236}">
                      <a16:creationId xmlns:a16="http://schemas.microsoft.com/office/drawing/2014/main" id="{5FBE98F8-383E-46DF-9C23-8C8E96B50294}"/>
                    </a:ext>
                  </a:extLst>
                </p:cNvPr>
                <p:cNvSpPr/>
                <p:nvPr/>
              </p:nvSpPr>
              <p:spPr>
                <a:xfrm>
                  <a:off x="507631" y="3390949"/>
                  <a:ext cx="9944598" cy="2802142"/>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45" name="TextBox 44">
                <a:extLst>
                  <a:ext uri="{FF2B5EF4-FFF2-40B4-BE49-F238E27FC236}">
                    <a16:creationId xmlns:a16="http://schemas.microsoft.com/office/drawing/2014/main" id="{93A48EFF-1215-48B3-A8E2-667BB85C7B32}"/>
                  </a:ext>
                </a:extLst>
              </p:cNvPr>
              <p:cNvSpPr txBox="1"/>
              <p:nvPr/>
            </p:nvSpPr>
            <p:spPr>
              <a:xfrm>
                <a:off x="1561125" y="1089238"/>
                <a:ext cx="969901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D5565"/>
                    </a:solidFill>
                    <a:effectLst/>
                    <a:uLnTx/>
                    <a:uFillTx/>
                    <a:latin typeface="iCiel Cadena" panose="02000503000000020004" charset="0"/>
                    <a:ea typeface="+mn-ea"/>
                    <a:cs typeface="Calibri" panose="020F0502020204030204" pitchFamily="34" charset="0"/>
                  </a:rPr>
                  <a:t>Tính bằng cách thuận tiện.</a:t>
                </a:r>
              </a:p>
            </p:txBody>
          </p:sp>
        </p:grpSp>
        <p:sp>
          <p:nvSpPr>
            <p:cNvPr id="43" name="Oval 42"/>
            <p:cNvSpPr/>
            <p:nvPr/>
          </p:nvSpPr>
          <p:spPr>
            <a:xfrm>
              <a:off x="782074" y="1180004"/>
              <a:ext cx="793590" cy="9547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pSp>
        <p:nvGrpSpPr>
          <p:cNvPr id="104" name="DapAnA - 9Slide.vn">
            <a:extLst>
              <a:ext uri="{FF2B5EF4-FFF2-40B4-BE49-F238E27FC236}">
                <a16:creationId xmlns:a16="http://schemas.microsoft.com/office/drawing/2014/main" id="{1F59E306-23F2-4B07-B138-C6AD905419D0}"/>
              </a:ext>
            </a:extLst>
          </p:cNvPr>
          <p:cNvGrpSpPr/>
          <p:nvPr/>
        </p:nvGrpSpPr>
        <p:grpSpPr>
          <a:xfrm>
            <a:off x="3150039" y="4728654"/>
            <a:ext cx="7722481" cy="1212676"/>
            <a:chOff x="609600" y="3061124"/>
            <a:chExt cx="4752082" cy="1212676"/>
          </a:xfrm>
        </p:grpSpPr>
        <p:grpSp>
          <p:nvGrpSpPr>
            <p:cNvPr id="105" name="Group 104">
              <a:extLst>
                <a:ext uri="{FF2B5EF4-FFF2-40B4-BE49-F238E27FC236}">
                  <a16:creationId xmlns:a16="http://schemas.microsoft.com/office/drawing/2014/main" id="{BC96A427-FE20-4CAA-8CF3-C25E8AE1B849}"/>
                </a:ext>
              </a:extLst>
            </p:cNvPr>
            <p:cNvGrpSpPr/>
            <p:nvPr/>
          </p:nvGrpSpPr>
          <p:grpSpPr>
            <a:xfrm>
              <a:off x="609600" y="3061124"/>
              <a:ext cx="4752082" cy="1212676"/>
              <a:chOff x="289671" y="3263477"/>
              <a:chExt cx="9978156" cy="1689708"/>
            </a:xfrm>
          </p:grpSpPr>
          <p:sp>
            <p:nvSpPr>
              <p:cNvPr id="110" name="Rectangle: Rounded Corners 10">
                <a:extLst>
                  <a:ext uri="{FF2B5EF4-FFF2-40B4-BE49-F238E27FC236}">
                    <a16:creationId xmlns:a16="http://schemas.microsoft.com/office/drawing/2014/main" id="{11F8A1C6-DAB4-4119-BD6B-E78AC69CC786}"/>
                  </a:ext>
                </a:extLst>
              </p:cNvPr>
              <p:cNvSpPr/>
              <p:nvPr/>
            </p:nvSpPr>
            <p:spPr>
              <a:xfrm>
                <a:off x="289671" y="3263477"/>
                <a:ext cx="9978156" cy="1689708"/>
              </a:xfrm>
              <a:prstGeom prst="roundRect">
                <a:avLst/>
              </a:prstGeom>
              <a:solidFill>
                <a:schemeClr val="accent3"/>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A0D468">
                      <a:lumMod val="50000"/>
                    </a:srgbClr>
                  </a:solidFill>
                  <a:effectLst/>
                  <a:uLnTx/>
                  <a:uFillTx/>
                  <a:latin typeface="#9Slide02 Noi dung dai"/>
                  <a:ea typeface="+mn-ea"/>
                  <a:cs typeface="+mn-cs"/>
                </a:endParaRPr>
              </a:p>
            </p:txBody>
          </p:sp>
          <p:sp>
            <p:nvSpPr>
              <p:cNvPr id="111" name="Rectangle: Rounded Corners 11">
                <a:extLst>
                  <a:ext uri="{FF2B5EF4-FFF2-40B4-BE49-F238E27FC236}">
                    <a16:creationId xmlns:a16="http://schemas.microsoft.com/office/drawing/2014/main" id="{94150808-4BA3-4153-A415-955A62680A74}"/>
                  </a:ext>
                </a:extLst>
              </p:cNvPr>
              <p:cNvSpPr/>
              <p:nvPr/>
            </p:nvSpPr>
            <p:spPr>
              <a:xfrm>
                <a:off x="2121089" y="3429000"/>
                <a:ext cx="7856205" cy="13635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A0D468">
                      <a:lumMod val="50000"/>
                    </a:srgbClr>
                  </a:solidFill>
                  <a:effectLst/>
                  <a:uLnTx/>
                  <a:uFillTx/>
                  <a:latin typeface="#9Slide02 Noi dung dai"/>
                  <a:ea typeface="+mn-ea"/>
                  <a:cs typeface="+mn-cs"/>
                </a:endParaRPr>
              </a:p>
            </p:txBody>
          </p:sp>
        </p:grpSp>
        <p:sp>
          <p:nvSpPr>
            <p:cNvPr id="106" name="TextBox 105">
              <a:extLst>
                <a:ext uri="{FF2B5EF4-FFF2-40B4-BE49-F238E27FC236}">
                  <a16:creationId xmlns:a16="http://schemas.microsoft.com/office/drawing/2014/main" id="{9D6B11D4-4B62-42D4-AAFA-9EE144629154}"/>
                </a:ext>
              </a:extLst>
            </p:cNvPr>
            <p:cNvSpPr txBox="1"/>
            <p:nvPr/>
          </p:nvSpPr>
          <p:spPr>
            <a:xfrm>
              <a:off x="1581378" y="3423708"/>
              <a:ext cx="34810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a:ln>
                    <a:noFill/>
                  </a:ln>
                  <a:solidFill>
                    <a:srgbClr val="A0D468">
                      <a:lumMod val="50000"/>
                    </a:srgbClr>
                  </a:solidFill>
                  <a:effectLst/>
                  <a:uLnTx/>
                  <a:uFillTx/>
                  <a:latin typeface="Calibri" panose="020F0502020204030204" pitchFamily="34" charset="0"/>
                  <a:ea typeface="+mn-ea"/>
                  <a:cs typeface="Calibri" panose="020F0502020204030204" pitchFamily="34" charset="0"/>
                </a:rPr>
                <a:t>b) 63,4 + 3,66 + 36,6 + 6,34</a:t>
              </a:r>
            </a:p>
          </p:txBody>
        </p:sp>
        <p:pic>
          <p:nvPicPr>
            <p:cNvPr id="108" name="Picture 107">
              <a:extLst>
                <a:ext uri="{FF2B5EF4-FFF2-40B4-BE49-F238E27FC236}">
                  <a16:creationId xmlns:a16="http://schemas.microsoft.com/office/drawing/2014/main" id="{4237D1DF-0AD7-4B8A-9476-CBE94220A85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5386" y="3343310"/>
              <a:ext cx="762995" cy="672471"/>
            </a:xfrm>
            <a:prstGeom prst="rect">
              <a:avLst/>
            </a:prstGeom>
          </p:spPr>
        </p:pic>
      </p:grpSp>
      <p:pic>
        <p:nvPicPr>
          <p:cNvPr id="115" name="Picture 114">
            <a:extLst>
              <a:ext uri="{FF2B5EF4-FFF2-40B4-BE49-F238E27FC236}">
                <a16:creationId xmlns:a16="http://schemas.microsoft.com/office/drawing/2014/main" id="{E09E91FE-7001-4005-925C-8AD3A018F048}"/>
              </a:ext>
            </a:extLst>
          </p:cNvPr>
          <p:cNvPicPr>
            <a:picLocks noChangeAspect="1"/>
          </p:cNvPicPr>
          <p:nvPr/>
        </p:nvPicPr>
        <p:blipFill>
          <a:blip r:embed="rId6"/>
          <a:stretch>
            <a:fillRect/>
          </a:stretch>
        </p:blipFill>
        <p:spPr>
          <a:xfrm rot="1065533">
            <a:off x="10209843" y="734130"/>
            <a:ext cx="1118631" cy="1169020"/>
          </a:xfrm>
          <a:prstGeom prst="rect">
            <a:avLst/>
          </a:prstGeom>
        </p:spPr>
      </p:pic>
      <p:pic>
        <p:nvPicPr>
          <p:cNvPr id="116" name="Picture 115">
            <a:extLst>
              <a:ext uri="{FF2B5EF4-FFF2-40B4-BE49-F238E27FC236}">
                <a16:creationId xmlns:a16="http://schemas.microsoft.com/office/drawing/2014/main" id="{FACD57AA-C9C8-4CA3-A69D-131D5B2D69CF}"/>
              </a:ext>
            </a:extLst>
          </p:cNvPr>
          <p:cNvPicPr>
            <a:picLocks noChangeAspect="1"/>
          </p:cNvPicPr>
          <p:nvPr/>
        </p:nvPicPr>
        <p:blipFill>
          <a:blip r:embed="rId7"/>
          <a:stretch>
            <a:fillRect/>
          </a:stretch>
        </p:blipFill>
        <p:spPr>
          <a:xfrm>
            <a:off x="10689311" y="1072633"/>
            <a:ext cx="452628" cy="709118"/>
          </a:xfrm>
          <a:prstGeom prst="rect">
            <a:avLst/>
          </a:prstGeom>
        </p:spPr>
      </p:pic>
    </p:spTree>
    <p:extLst>
      <p:ext uri="{BB962C8B-B14F-4D97-AF65-F5344CB8AC3E}">
        <p14:creationId xmlns:p14="http://schemas.microsoft.com/office/powerpoint/2010/main" val="6490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64000">
                                          <p:cBhvr additive="base">
                                            <p:cTn id="7" dur="750" fill="hold"/>
                                            <p:tgtEl>
                                              <p:spTgt spid="41"/>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ppt_w</p:attrName>
                                            </p:attrNameLst>
                                          </p:cBhvr>
                                          <p:tavLst>
                                            <p:tav tm="0">
                                              <p:val>
                                                <p:fltVal val="0"/>
                                              </p:val>
                                            </p:tav>
                                            <p:tav tm="100000">
                                              <p:val>
                                                <p:strVal val="#ppt_w"/>
                                              </p:val>
                                            </p:tav>
                                          </p:tavLst>
                                        </p:anim>
                                        <p:anim calcmode="lin" valueType="num">
                                          <p:cBhvr>
                                            <p:cTn id="18" dur="500" fill="hold"/>
                                            <p:tgtEl>
                                              <p:spTgt spid="104"/>
                                            </p:tgtEl>
                                            <p:attrNameLst>
                                              <p:attrName>ppt_h</p:attrName>
                                            </p:attrNameLst>
                                          </p:cBhvr>
                                          <p:tavLst>
                                            <p:tav tm="0">
                                              <p:val>
                                                <p:fltVal val="0"/>
                                              </p:val>
                                            </p:tav>
                                            <p:tav tm="100000">
                                              <p:val>
                                                <p:strVal val="#ppt_h"/>
                                              </p:val>
                                            </p:tav>
                                          </p:tavLst>
                                        </p:anim>
                                        <p:animEffect transition="in" filter="fade">
                                          <p:cBhvr>
                                            <p:cTn id="1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ppt_x"/>
                                              </p:val>
                                            </p:tav>
                                            <p:tav tm="100000">
                                              <p:val>
                                                <p:strVal val="#ppt_x"/>
                                              </p:val>
                                            </p:tav>
                                          </p:tavLst>
                                        </p:anim>
                                        <p:anim calcmode="lin" valueType="num">
                                          <p:cBhvr additive="base">
                                            <p:cTn id="8" dur="75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500" fill="hold"/>
                                            <p:tgtEl>
                                              <p:spTgt spid="72"/>
                                            </p:tgtEl>
                                            <p:attrNameLst>
                                              <p:attrName>ppt_w</p:attrName>
                                            </p:attrNameLst>
                                          </p:cBhvr>
                                          <p:tavLst>
                                            <p:tav tm="0">
                                              <p:val>
                                                <p:fltVal val="0"/>
                                              </p:val>
                                            </p:tav>
                                            <p:tav tm="100000">
                                              <p:val>
                                                <p:strVal val="#ppt_w"/>
                                              </p:val>
                                            </p:tav>
                                          </p:tavLst>
                                        </p:anim>
                                        <p:anim calcmode="lin" valueType="num">
                                          <p:cBhvr>
                                            <p:cTn id="18" dur="500" fill="hold"/>
                                            <p:tgtEl>
                                              <p:spTgt spid="72"/>
                                            </p:tgtEl>
                                            <p:attrNameLst>
                                              <p:attrName>ppt_h</p:attrName>
                                            </p:attrNameLst>
                                          </p:cBhvr>
                                          <p:tavLst>
                                            <p:tav tm="0">
                                              <p:val>
                                                <p:fltVal val="0"/>
                                              </p:val>
                                            </p:tav>
                                            <p:tav tm="100000">
                                              <p:val>
                                                <p:strVal val="#ppt_h"/>
                                              </p:val>
                                            </p:tav>
                                          </p:tavLst>
                                        </p:anim>
                                        <p:animEffect transition="in" filter="fade">
                                          <p:cBhvr>
                                            <p:cTn id="19" dur="500"/>
                                            <p:tgtEl>
                                              <p:spTgt spid="72"/>
                                            </p:tgtEl>
                                          </p:cBhvr>
                                        </p:animEffect>
                                      </p:childTnLst>
                                    </p:cTn>
                                  </p:par>
                                  <p:par>
                                    <p:cTn id="20" presetID="53" presetClass="entr" presetSubtype="16" fill="hold" nodeType="with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p:cTn id="22" dur="500" fill="hold"/>
                                            <p:tgtEl>
                                              <p:spTgt spid="96"/>
                                            </p:tgtEl>
                                            <p:attrNameLst>
                                              <p:attrName>ppt_w</p:attrName>
                                            </p:attrNameLst>
                                          </p:cBhvr>
                                          <p:tavLst>
                                            <p:tav tm="0">
                                              <p:val>
                                                <p:fltVal val="0"/>
                                              </p:val>
                                            </p:tav>
                                            <p:tav tm="100000">
                                              <p:val>
                                                <p:strVal val="#ppt_w"/>
                                              </p:val>
                                            </p:tav>
                                          </p:tavLst>
                                        </p:anim>
                                        <p:anim calcmode="lin" valueType="num">
                                          <p:cBhvr>
                                            <p:cTn id="23" dur="500" fill="hold"/>
                                            <p:tgtEl>
                                              <p:spTgt spid="96"/>
                                            </p:tgtEl>
                                            <p:attrNameLst>
                                              <p:attrName>ppt_h</p:attrName>
                                            </p:attrNameLst>
                                          </p:cBhvr>
                                          <p:tavLst>
                                            <p:tav tm="0">
                                              <p:val>
                                                <p:fltVal val="0"/>
                                              </p:val>
                                            </p:tav>
                                            <p:tav tm="100000">
                                              <p:val>
                                                <p:strVal val="#ppt_h"/>
                                              </p:val>
                                            </p:tav>
                                          </p:tavLst>
                                        </p:anim>
                                        <p:animEffect transition="in" filter="fade">
                                          <p:cBhvr>
                                            <p:cTn id="24" dur="500"/>
                                            <p:tgtEl>
                                              <p:spTgt spid="96"/>
                                            </p:tgtEl>
                                          </p:cBhvr>
                                        </p:animEffect>
                                      </p:childTnLst>
                                    </p:cTn>
                                  </p:par>
                                  <p:par>
                                    <p:cTn id="25" presetID="53" presetClass="entr" presetSubtype="16"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animEffect transition="in" filter="fade">
                                          <p:cBhvr>
                                            <p:cTn id="29" dur="500"/>
                                            <p:tgtEl>
                                              <p:spTgt spid="80"/>
                                            </p:tgtEl>
                                          </p:cBhvr>
                                        </p:animEffect>
                                      </p:childTnLst>
                                    </p:cTn>
                                  </p:par>
                                  <p:par>
                                    <p:cTn id="30" presetID="53" presetClass="entr" presetSubtype="16" fill="hold" nodeType="withEffect">
                                      <p:stCondLst>
                                        <p:cond delay="0"/>
                                      </p:stCondLst>
                                      <p:childTnLst>
                                        <p:set>
                                          <p:cBhvr>
                                            <p:cTn id="31" dur="1" fill="hold">
                                              <p:stCondLst>
                                                <p:cond delay="0"/>
                                              </p:stCondLst>
                                            </p:cTn>
                                            <p:tgtEl>
                                              <p:spTgt spid="88"/>
                                            </p:tgtEl>
                                            <p:attrNameLst>
                                              <p:attrName>style.visibility</p:attrName>
                                            </p:attrNameLst>
                                          </p:cBhvr>
                                          <p:to>
                                            <p:strVal val="visible"/>
                                          </p:to>
                                        </p:set>
                                        <p:anim calcmode="lin" valueType="num">
                                          <p:cBhvr>
                                            <p:cTn id="32" dur="500" fill="hold"/>
                                            <p:tgtEl>
                                              <p:spTgt spid="88"/>
                                            </p:tgtEl>
                                            <p:attrNameLst>
                                              <p:attrName>ppt_w</p:attrName>
                                            </p:attrNameLst>
                                          </p:cBhvr>
                                          <p:tavLst>
                                            <p:tav tm="0">
                                              <p:val>
                                                <p:fltVal val="0"/>
                                              </p:val>
                                            </p:tav>
                                            <p:tav tm="100000">
                                              <p:val>
                                                <p:strVal val="#ppt_w"/>
                                              </p:val>
                                            </p:tav>
                                          </p:tavLst>
                                        </p:anim>
                                        <p:anim calcmode="lin" valueType="num">
                                          <p:cBhvr>
                                            <p:cTn id="33" dur="500" fill="hold"/>
                                            <p:tgtEl>
                                              <p:spTgt spid="88"/>
                                            </p:tgtEl>
                                            <p:attrNameLst>
                                              <p:attrName>ppt_h</p:attrName>
                                            </p:attrNameLst>
                                          </p:cBhvr>
                                          <p:tavLst>
                                            <p:tav tm="0">
                                              <p:val>
                                                <p:fltVal val="0"/>
                                              </p:val>
                                            </p:tav>
                                            <p:tav tm="100000">
                                              <p:val>
                                                <p:strVal val="#ppt_h"/>
                                              </p:val>
                                            </p:tav>
                                          </p:tavLst>
                                        </p:anim>
                                        <p:animEffect transition="in" filter="fade">
                                          <p:cBhvr>
                                            <p:cTn id="34" dur="500"/>
                                            <p:tgtEl>
                                              <p:spTgt spid="88"/>
                                            </p:tgtEl>
                                          </p:cBhvr>
                                        </p:animEffect>
                                      </p:childTnLst>
                                    </p:cTn>
                                  </p:par>
                                  <p:par>
                                    <p:cTn id="35" presetID="53" presetClass="entr" presetSubtype="16" fill="hold" nodeType="withEffect">
                                      <p:stCondLst>
                                        <p:cond delay="0"/>
                                      </p:stCondLst>
                                      <p:childTnLst>
                                        <p:set>
                                          <p:cBhvr>
                                            <p:cTn id="36" dur="1" fill="hold">
                                              <p:stCondLst>
                                                <p:cond delay="0"/>
                                              </p:stCondLst>
                                            </p:cTn>
                                            <p:tgtEl>
                                              <p:spTgt spid="104"/>
                                            </p:tgtEl>
                                            <p:attrNameLst>
                                              <p:attrName>style.visibility</p:attrName>
                                            </p:attrNameLst>
                                          </p:cBhvr>
                                          <p:to>
                                            <p:strVal val="visible"/>
                                          </p:to>
                                        </p:set>
                                        <p:anim calcmode="lin" valueType="num">
                                          <p:cBhvr>
                                            <p:cTn id="37" dur="500" fill="hold"/>
                                            <p:tgtEl>
                                              <p:spTgt spid="104"/>
                                            </p:tgtEl>
                                            <p:attrNameLst>
                                              <p:attrName>ppt_w</p:attrName>
                                            </p:attrNameLst>
                                          </p:cBhvr>
                                          <p:tavLst>
                                            <p:tav tm="0">
                                              <p:val>
                                                <p:fltVal val="0"/>
                                              </p:val>
                                            </p:tav>
                                            <p:tav tm="100000">
                                              <p:val>
                                                <p:strVal val="#ppt_w"/>
                                              </p:val>
                                            </p:tav>
                                          </p:tavLst>
                                        </p:anim>
                                        <p:anim calcmode="lin" valueType="num">
                                          <p:cBhvr>
                                            <p:cTn id="38" dur="500" fill="hold"/>
                                            <p:tgtEl>
                                              <p:spTgt spid="104"/>
                                            </p:tgtEl>
                                            <p:attrNameLst>
                                              <p:attrName>ppt_h</p:attrName>
                                            </p:attrNameLst>
                                          </p:cBhvr>
                                          <p:tavLst>
                                            <p:tav tm="0">
                                              <p:val>
                                                <p:fltVal val="0"/>
                                              </p:val>
                                            </p:tav>
                                            <p:tav tm="100000">
                                              <p:val>
                                                <p:strVal val="#ppt_h"/>
                                              </p:val>
                                            </p:tav>
                                          </p:tavLst>
                                        </p:anim>
                                        <p:animEffect transition="in" filter="fade">
                                          <p:cBhvr>
                                            <p:cTn id="3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14600"/>
          </a:xfrm>
          <a:prstGeom prst="roundRect">
            <a:avLst>
              <a:gd name="adj" fmla="val 117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 name="Group 1">
            <a:extLst>
              <a:ext uri="{FF2B5EF4-FFF2-40B4-BE49-F238E27FC236}">
                <a16:creationId xmlns:a16="http://schemas.microsoft.com/office/drawing/2014/main" id="{EC4EC3FB-49A3-4EC5-ADAE-1CFA1AE32FBD}"/>
              </a:ext>
            </a:extLst>
          </p:cNvPr>
          <p:cNvGrpSpPr/>
          <p:nvPr/>
        </p:nvGrpSpPr>
        <p:grpSpPr>
          <a:xfrm>
            <a:off x="4800600" y="2372591"/>
            <a:ext cx="5710262" cy="2133600"/>
            <a:chOff x="772024" y="914400"/>
            <a:chExt cx="10741846" cy="4650512"/>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10528588" cy="4650512"/>
              <a:chOff x="289671" y="3263477"/>
              <a:chExt cx="10591800" cy="5784984"/>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0591800" cy="5784984"/>
              </a:xfrm>
              <a:prstGeom prst="wedgeEllipseCallout">
                <a:avLst>
                  <a:gd name="adj1" fmla="val -36004"/>
                  <a:gd name="adj2" fmla="val 53316"/>
                </a:avLst>
              </a:prstGeom>
              <a:solidFill>
                <a:schemeClr val="accent3">
                  <a:lumMod val="60000"/>
                  <a:lumOff val="4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534593"/>
                <a:ext cx="10183192" cy="5100653"/>
              </a:xfrm>
              <a:prstGeom prst="wedgeEllipseCallout">
                <a:avLst>
                  <a:gd name="adj1" fmla="val -35399"/>
                  <a:gd name="adj2" fmla="val 538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A0D468">
                      <a:lumMod val="50000"/>
                    </a:srgbClr>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772024" y="1484530"/>
              <a:ext cx="10741846" cy="3396016"/>
            </a:xfrm>
            <a:prstGeom prst="wedgeEllipseCallout">
              <a:avLst>
                <a:gd name="adj1" fmla="val -31413"/>
                <a:gd name="adj2" fmla="val 64596"/>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0D468">
                      <a:lumMod val="50000"/>
                    </a:srgbClr>
                  </a:solidFill>
                  <a:effectLst/>
                  <a:uLnTx/>
                  <a:uFillTx/>
                  <a:latin typeface="iCiel Cadena" panose="02000503000000020004" charset="0"/>
                  <a:ea typeface="+mn-ea"/>
                  <a:cs typeface="Calibri" panose="020F0502020204030204" pitchFamily="34" charset="0"/>
                </a:rPr>
                <a:t>Thảo</a:t>
              </a:r>
              <a:r>
                <a:rPr kumimoji="0" lang="en-US" sz="3600" b="1" i="0" u="none" strike="noStrike" kern="1200" cap="none" spc="0" normalizeH="0" baseline="0" noProof="0" dirty="0">
                  <a:ln>
                    <a:noFill/>
                  </a:ln>
                  <a:solidFill>
                    <a:srgbClr val="A0D468">
                      <a:lumMod val="50000"/>
                    </a:srgbClr>
                  </a:solidFill>
                  <a:effectLst/>
                  <a:uLnTx/>
                  <a:uFillTx/>
                  <a:latin typeface="iCiel Cadena" panose="02000503000000020004" charset="0"/>
                  <a:ea typeface="+mn-ea"/>
                  <a:cs typeface="Calibri" panose="020F0502020204030204" pitchFamily="34" charset="0"/>
                </a:rPr>
                <a:t> </a:t>
              </a:r>
              <a:r>
                <a:rPr kumimoji="0" lang="en-US" sz="3600" b="1" i="0" u="none" strike="noStrike" kern="1200" cap="none" spc="0" normalizeH="0" baseline="0" noProof="0" dirty="0" err="1">
                  <a:ln>
                    <a:noFill/>
                  </a:ln>
                  <a:solidFill>
                    <a:srgbClr val="A0D468">
                      <a:lumMod val="50000"/>
                    </a:srgbClr>
                  </a:solidFill>
                  <a:effectLst/>
                  <a:uLnTx/>
                  <a:uFillTx/>
                  <a:latin typeface="iCiel Cadena" panose="02000503000000020004" charset="0"/>
                  <a:ea typeface="+mn-ea"/>
                  <a:cs typeface="Calibri" panose="020F0502020204030204" pitchFamily="34" charset="0"/>
                </a:rPr>
                <a:t>luận</a:t>
              </a:r>
              <a:r>
                <a:rPr kumimoji="0" lang="en-US" sz="3600" b="1" i="0" u="none" strike="noStrike" kern="1200" cap="none" spc="0" normalizeH="0" baseline="0" noProof="0" dirty="0">
                  <a:ln>
                    <a:noFill/>
                  </a:ln>
                  <a:solidFill>
                    <a:srgbClr val="A0D468">
                      <a:lumMod val="50000"/>
                    </a:srgbClr>
                  </a:solidFill>
                  <a:effectLst/>
                  <a:uLnTx/>
                  <a:uFillTx/>
                  <a:latin typeface="iCiel Cadena" panose="02000503000000020004" charset="0"/>
                  <a:ea typeface="+mn-ea"/>
                  <a:cs typeface="Calibri" panose="020F0502020204030204" pitchFamily="34" charset="0"/>
                </a:rPr>
                <a:t> </a:t>
              </a:r>
              <a:r>
                <a:rPr kumimoji="0" lang="en-US" sz="3600" b="1" i="0" u="none" strike="noStrike" kern="1200" cap="none" spc="0" normalizeH="0" baseline="0" noProof="0" dirty="0" err="1">
                  <a:ln>
                    <a:noFill/>
                  </a:ln>
                  <a:solidFill>
                    <a:srgbClr val="A0D468">
                      <a:lumMod val="50000"/>
                    </a:srgbClr>
                  </a:solidFill>
                  <a:effectLst/>
                  <a:uLnTx/>
                  <a:uFillTx/>
                  <a:latin typeface="iCiel Cadena" panose="02000503000000020004" charset="0"/>
                  <a:ea typeface="+mn-ea"/>
                  <a:cs typeface="Calibri" panose="020F0502020204030204" pitchFamily="34" charset="0"/>
                </a:rPr>
                <a:t>cách</a:t>
              </a:r>
              <a:r>
                <a:rPr kumimoji="0" lang="en-US" sz="3600" b="1" i="0" u="none" strike="noStrike" kern="1200" cap="none" spc="0" normalizeH="0" baseline="0" noProof="0" dirty="0">
                  <a:ln>
                    <a:noFill/>
                  </a:ln>
                  <a:solidFill>
                    <a:srgbClr val="A0D468">
                      <a:lumMod val="50000"/>
                    </a:srgbClr>
                  </a:solidFill>
                  <a:effectLst/>
                  <a:uLnTx/>
                  <a:uFillTx/>
                  <a:latin typeface="iCiel Cadena" panose="02000503000000020004" charset="0"/>
                  <a:ea typeface="+mn-ea"/>
                  <a:cs typeface="Calibri" panose="020F0502020204030204" pitchFamily="34" charset="0"/>
                </a:rPr>
                <a:t> </a:t>
              </a:r>
              <a:r>
                <a:rPr kumimoji="0" lang="en-US" sz="3600" b="1" i="0" u="none" strike="noStrike" kern="1200" cap="none" spc="0" normalizeH="0" baseline="0" noProof="0" dirty="0" err="1">
                  <a:ln>
                    <a:noFill/>
                  </a:ln>
                  <a:solidFill>
                    <a:srgbClr val="A0D468">
                      <a:lumMod val="50000"/>
                    </a:srgbClr>
                  </a:solidFill>
                  <a:effectLst/>
                  <a:uLnTx/>
                  <a:uFillTx/>
                  <a:latin typeface="iCiel Cadena" panose="02000503000000020004" charset="0"/>
                  <a:ea typeface="+mn-ea"/>
                  <a:cs typeface="Calibri" panose="020F0502020204030204" pitchFamily="34" charset="0"/>
                </a:rPr>
                <a:t>làm</a:t>
              </a:r>
              <a:r>
                <a:rPr kumimoji="0" lang="en-US" sz="3600" b="1" i="0" u="none" strike="noStrike" kern="1200" cap="none" spc="0" normalizeH="0" baseline="0" noProof="0" dirty="0">
                  <a:ln>
                    <a:noFill/>
                  </a:ln>
                  <a:solidFill>
                    <a:srgbClr val="A0D468">
                      <a:lumMod val="50000"/>
                    </a:srgbClr>
                  </a:solidFill>
                  <a:effectLst/>
                  <a:uLnTx/>
                  <a:uFillTx/>
                  <a:latin typeface="iCiel Cadena" panose="02000503000000020004" charset="0"/>
                  <a:ea typeface="+mn-ea"/>
                  <a:cs typeface="Calibri" panose="020F0502020204030204" pitchFamily="34" charset="0"/>
                </a:rPr>
                <a:t> </a:t>
              </a:r>
              <a:r>
                <a:rPr kumimoji="0" lang="en-US" sz="3600" b="1" i="0" u="none" strike="noStrike" kern="1200" cap="none" spc="0" normalizeH="0" baseline="0" noProof="0" dirty="0" err="1">
                  <a:ln>
                    <a:noFill/>
                  </a:ln>
                  <a:solidFill>
                    <a:srgbClr val="A0D468">
                      <a:lumMod val="50000"/>
                    </a:srgbClr>
                  </a:solidFill>
                  <a:effectLst/>
                  <a:uLnTx/>
                  <a:uFillTx/>
                  <a:latin typeface="iCiel Cadena" panose="02000503000000020004" charset="0"/>
                  <a:ea typeface="+mn-ea"/>
                  <a:cs typeface="Calibri" panose="020F0502020204030204" pitchFamily="34" charset="0"/>
                </a:rPr>
                <a:t>theo</a:t>
              </a:r>
              <a:r>
                <a:rPr kumimoji="0" lang="en-US" sz="3600" b="1" i="0" u="none" strike="noStrike" kern="1200" cap="none" spc="0" normalizeH="0" baseline="0" noProof="0" dirty="0">
                  <a:ln>
                    <a:noFill/>
                  </a:ln>
                  <a:solidFill>
                    <a:srgbClr val="A0D468">
                      <a:lumMod val="50000"/>
                    </a:srgbClr>
                  </a:solidFill>
                  <a:effectLst/>
                  <a:uLnTx/>
                  <a:uFillTx/>
                  <a:latin typeface="iCiel Cadena" panose="02000503000000020004" charset="0"/>
                  <a:ea typeface="+mn-ea"/>
                  <a:cs typeface="Calibri" panose="020F0502020204030204" pitchFamily="34" charset="0"/>
                </a:rPr>
                <a:t> </a:t>
              </a:r>
              <a:r>
                <a:rPr kumimoji="0" lang="en-US" sz="3600" b="1" i="0" u="none" strike="noStrike" kern="1200" cap="none" spc="0" normalizeH="0" baseline="0" noProof="0" dirty="0" err="1">
                  <a:ln>
                    <a:noFill/>
                  </a:ln>
                  <a:solidFill>
                    <a:srgbClr val="A0D468">
                      <a:lumMod val="50000"/>
                    </a:srgbClr>
                  </a:solidFill>
                  <a:effectLst/>
                  <a:uLnTx/>
                  <a:uFillTx/>
                  <a:latin typeface="iCiel Cadena" panose="02000503000000020004" charset="0"/>
                  <a:ea typeface="+mn-ea"/>
                  <a:cs typeface="Calibri" panose="020F0502020204030204" pitchFamily="34" charset="0"/>
                </a:rPr>
                <a:t>nhóm</a:t>
              </a:r>
              <a:r>
                <a:rPr kumimoji="0" lang="en-US" sz="3600" b="1" i="0" u="none" strike="noStrike" kern="1200" cap="none" spc="0" normalizeH="0" baseline="0" noProof="0" dirty="0">
                  <a:ln>
                    <a:noFill/>
                  </a:ln>
                  <a:solidFill>
                    <a:srgbClr val="A0D468">
                      <a:lumMod val="50000"/>
                    </a:srgbClr>
                  </a:solidFill>
                  <a:effectLst/>
                  <a:uLnTx/>
                  <a:uFillTx/>
                  <a:latin typeface="iCiel Cadena" panose="02000503000000020004" charset="0"/>
                  <a:ea typeface="+mn-ea"/>
                  <a:cs typeface="Calibri" panose="020F0502020204030204" pitchFamily="34" charset="0"/>
                </a:rPr>
                <a:t> </a:t>
              </a:r>
              <a:r>
                <a:rPr kumimoji="0" lang="en-US" sz="3600" b="1" i="0" u="none" strike="noStrike" kern="1200" cap="none" spc="0" normalizeH="0" baseline="0" noProof="0" dirty="0" err="1">
                  <a:ln>
                    <a:noFill/>
                  </a:ln>
                  <a:solidFill>
                    <a:srgbClr val="A0D468">
                      <a:lumMod val="50000"/>
                    </a:srgbClr>
                  </a:solidFill>
                  <a:effectLst/>
                  <a:uLnTx/>
                  <a:uFillTx/>
                  <a:latin typeface="iCiel Cadena" panose="02000503000000020004" charset="0"/>
                  <a:ea typeface="+mn-ea"/>
                  <a:cs typeface="Calibri" panose="020F0502020204030204" pitchFamily="34" charset="0"/>
                </a:rPr>
                <a:t>đôi</a:t>
              </a:r>
              <a:endParaRPr kumimoji="0" lang="en-US" sz="23900" b="1" i="0" u="none" strike="noStrike" kern="1200" cap="none" spc="0" normalizeH="0" baseline="0" noProof="0" dirty="0">
                <a:ln>
                  <a:noFill/>
                </a:ln>
                <a:solidFill>
                  <a:srgbClr val="A0D468">
                    <a:lumMod val="50000"/>
                  </a:srgbClr>
                </a:solidFill>
                <a:effectLst/>
                <a:uLnTx/>
                <a:uFillTx/>
                <a:latin typeface="iCiel Cadena" panose="02000503000000020004" charset="0"/>
                <a:ea typeface="+mn-ea"/>
                <a:cs typeface="Calibri" panose="020F0502020204030204" pitchFamily="34" charset="0"/>
              </a:endParaRPr>
            </a:p>
          </p:txBody>
        </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295" y="3951046"/>
            <a:ext cx="3926226" cy="2764528"/>
          </a:xfrm>
          <a:prstGeom prst="rect">
            <a:avLst/>
          </a:prstGeom>
        </p:spPr>
      </p:pic>
      <p:grpSp>
        <p:nvGrpSpPr>
          <p:cNvPr id="4" name="Group 3">
            <a:extLst>
              <a:ext uri="{FF2B5EF4-FFF2-40B4-BE49-F238E27FC236}">
                <a16:creationId xmlns:a16="http://schemas.microsoft.com/office/drawing/2014/main" id="{681BEF24-B67E-57A9-2885-17C07222F8D8}"/>
              </a:ext>
            </a:extLst>
          </p:cNvPr>
          <p:cNvGrpSpPr/>
          <p:nvPr/>
        </p:nvGrpSpPr>
        <p:grpSpPr>
          <a:xfrm>
            <a:off x="1170182" y="442758"/>
            <a:ext cx="9066677" cy="1615854"/>
            <a:chOff x="782074" y="853854"/>
            <a:chExt cx="7111605" cy="1615854"/>
          </a:xfrm>
        </p:grpSpPr>
        <p:grpSp>
          <p:nvGrpSpPr>
            <p:cNvPr id="5" name="Group 4">
              <a:extLst>
                <a:ext uri="{FF2B5EF4-FFF2-40B4-BE49-F238E27FC236}">
                  <a16:creationId xmlns:a16="http://schemas.microsoft.com/office/drawing/2014/main" id="{4C1FA9F2-3497-C8A8-0BDA-098A8DD2F11F}"/>
                </a:ext>
              </a:extLst>
            </p:cNvPr>
            <p:cNvGrpSpPr/>
            <p:nvPr/>
          </p:nvGrpSpPr>
          <p:grpSpPr>
            <a:xfrm>
              <a:off x="985282" y="853854"/>
              <a:ext cx="6908397" cy="1615854"/>
              <a:chOff x="985282" y="817494"/>
              <a:chExt cx="10274862" cy="2586232"/>
            </a:xfrm>
          </p:grpSpPr>
          <p:grpSp>
            <p:nvGrpSpPr>
              <p:cNvPr id="7" name="Group 6">
                <a:extLst>
                  <a:ext uri="{FF2B5EF4-FFF2-40B4-BE49-F238E27FC236}">
                    <a16:creationId xmlns:a16="http://schemas.microsoft.com/office/drawing/2014/main" id="{B64A04F1-F08A-E58F-7C31-8F76D2C01E7C}"/>
                  </a:ext>
                </a:extLst>
              </p:cNvPr>
              <p:cNvGrpSpPr/>
              <p:nvPr/>
            </p:nvGrpSpPr>
            <p:grpSpPr>
              <a:xfrm>
                <a:off x="985282" y="817494"/>
                <a:ext cx="10274862" cy="2586232"/>
                <a:chOff x="289671" y="3142931"/>
                <a:chExt cx="10336550" cy="3217132"/>
              </a:xfrm>
            </p:grpSpPr>
            <p:sp>
              <p:nvSpPr>
                <p:cNvPr id="10" name="Rectangle: Rounded Corners 11">
                  <a:extLst>
                    <a:ext uri="{FF2B5EF4-FFF2-40B4-BE49-F238E27FC236}">
                      <a16:creationId xmlns:a16="http://schemas.microsoft.com/office/drawing/2014/main" id="{46D54705-455C-CBBD-299D-67A8DC1EA8F5}"/>
                    </a:ext>
                  </a:extLst>
                </p:cNvPr>
                <p:cNvSpPr/>
                <p:nvPr/>
              </p:nvSpPr>
              <p:spPr>
                <a:xfrm>
                  <a:off x="289671" y="3142931"/>
                  <a:ext cx="10336550" cy="3217132"/>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4" name="Rectangle: Rounded Corners 12">
                  <a:extLst>
                    <a:ext uri="{FF2B5EF4-FFF2-40B4-BE49-F238E27FC236}">
                      <a16:creationId xmlns:a16="http://schemas.microsoft.com/office/drawing/2014/main" id="{CBA00EF4-F412-1EEA-19C9-148E2A5BCEE2}"/>
                    </a:ext>
                  </a:extLst>
                </p:cNvPr>
                <p:cNvSpPr/>
                <p:nvPr/>
              </p:nvSpPr>
              <p:spPr>
                <a:xfrm>
                  <a:off x="507631" y="3390949"/>
                  <a:ext cx="9944598" cy="2802142"/>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9" name="TextBox 8">
                <a:extLst>
                  <a:ext uri="{FF2B5EF4-FFF2-40B4-BE49-F238E27FC236}">
                    <a16:creationId xmlns:a16="http://schemas.microsoft.com/office/drawing/2014/main" id="{40A77869-FA94-5500-7810-BF7C08ED5D5F}"/>
                  </a:ext>
                </a:extLst>
              </p:cNvPr>
              <p:cNvSpPr txBox="1"/>
              <p:nvPr/>
            </p:nvSpPr>
            <p:spPr>
              <a:xfrm>
                <a:off x="1561125" y="1089238"/>
                <a:ext cx="969901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D5565"/>
                    </a:solidFill>
                    <a:effectLst/>
                    <a:uLnTx/>
                    <a:uFillTx/>
                    <a:latin typeface="iCiel Cadena" panose="02000503000000020004" charset="0"/>
                    <a:ea typeface="+mn-ea"/>
                    <a:cs typeface="Calibri" panose="020F0502020204030204" pitchFamily="34" charset="0"/>
                  </a:rPr>
                  <a:t>Tính bằng cách thuận tiện.</a:t>
                </a:r>
              </a:p>
            </p:txBody>
          </p:sp>
        </p:grpSp>
        <p:sp>
          <p:nvSpPr>
            <p:cNvPr id="6" name="Oval 5">
              <a:extLst>
                <a:ext uri="{FF2B5EF4-FFF2-40B4-BE49-F238E27FC236}">
                  <a16:creationId xmlns:a16="http://schemas.microsoft.com/office/drawing/2014/main" id="{C629C7B1-CFBF-5EFC-BEFA-D44DD1A5DCE5}"/>
                </a:ext>
              </a:extLst>
            </p:cNvPr>
            <p:cNvSpPr/>
            <p:nvPr/>
          </p:nvSpPr>
          <p:spPr>
            <a:xfrm>
              <a:off x="782074" y="1180004"/>
              <a:ext cx="793590" cy="9547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spTree>
    <p:extLst>
      <p:ext uri="{BB962C8B-B14F-4D97-AF65-F5344CB8AC3E}">
        <p14:creationId xmlns:p14="http://schemas.microsoft.com/office/powerpoint/2010/main" val="164675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2" presetClass="entr" presetSubtype="1" fill="hold" nodeType="withEffect" p14:presetBounceEnd="64000">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64000">
                                          <p:cBhvr additive="base">
                                            <p:cTn id="16"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7"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2"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ppt_x"/>
                                              </p:val>
                                            </p:tav>
                                            <p:tav tm="100000">
                                              <p:val>
                                                <p:strVal val="#ppt_x"/>
                                              </p:val>
                                            </p:tav>
                                          </p:tavLst>
                                        </p:anim>
                                        <p:anim calcmode="lin" valueType="num">
                                          <p:cBhvr additive="base">
                                            <p:cTn id="17"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0" y="533400"/>
            <a:ext cx="11430000" cy="6019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1" name="Google Shape;850;p66"/>
          <p:cNvSpPr txBox="1">
            <a:spLocks/>
          </p:cNvSpPr>
          <p:nvPr/>
        </p:nvSpPr>
        <p:spPr>
          <a:xfrm>
            <a:off x="677456" y="2162565"/>
            <a:ext cx="11068544" cy="4368596"/>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3733" b="0" i="0" u="none" strike="noStrike" cap="none">
                <a:solidFill>
                  <a:schemeClr val="dk1"/>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6933"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6933"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6933"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6933"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6933"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6933"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6933"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6933" b="0" i="0" u="none" strike="noStrike" cap="none">
                <a:solidFill>
                  <a:schemeClr val="dk1"/>
                </a:solidFill>
                <a:latin typeface="Ranchers"/>
                <a:ea typeface="Ranchers"/>
                <a:cs typeface="Ranchers"/>
                <a:sym typeface="Ranchers"/>
              </a:defRPr>
            </a:lvl9pPr>
          </a:lstStyle>
          <a:p>
            <a:pPr marL="0" marR="0" lvl="0" indent="0" algn="just" defTabSz="914400" rtl="0" eaLnBrk="1" fontAlgn="auto" latinLnBrk="0" hangingPunct="1">
              <a:lnSpc>
                <a:spcPct val="100000"/>
              </a:lnSpc>
              <a:spcBef>
                <a:spcPts val="0"/>
              </a:spcBef>
              <a:spcAft>
                <a:spcPts val="0"/>
              </a:spcAft>
              <a:buClr>
                <a:srgbClr val="48CFAD"/>
              </a:buClr>
              <a:buSzPts val="3500"/>
              <a:buFont typeface="Ranchers"/>
              <a:buNone/>
              <a:tabLst/>
              <a:defRPr/>
            </a:pPr>
            <a:r>
              <a:rPr kumimoji="0" lang="vi-VN" sz="24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Ranchers"/>
              </a:rPr>
              <a:t>Củng cố, hoàn thiện các kiến thức, kĩ năng liên quan đến:</a:t>
            </a:r>
          </a:p>
          <a:p>
            <a:pPr marL="0" marR="0" lvl="0" indent="0" algn="just" defTabSz="914400" rtl="0" eaLnBrk="1" fontAlgn="auto" latinLnBrk="0" hangingPunct="1">
              <a:lnSpc>
                <a:spcPct val="100000"/>
              </a:lnSpc>
              <a:spcBef>
                <a:spcPts val="0"/>
              </a:spcBef>
              <a:spcAft>
                <a:spcPts val="0"/>
              </a:spcAft>
              <a:buClr>
                <a:srgbClr val="48CFAD"/>
              </a:buClr>
              <a:buSzPts val="3500"/>
              <a:buFont typeface="Ranchers"/>
              <a:buNone/>
              <a:tabLst/>
              <a:defRPr/>
            </a:pPr>
            <a:r>
              <a:rPr kumimoji="0" lang="vi-VN" sz="24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Ranchers"/>
              </a:rPr>
              <a:t>+ Thực hiện các phép tính với số thập phân (theo yêu cầu của chương trình).</a:t>
            </a:r>
          </a:p>
          <a:p>
            <a:pPr marL="0" marR="0" lvl="0" indent="0" algn="just" defTabSz="914400" rtl="0" eaLnBrk="1" fontAlgn="auto" latinLnBrk="0" hangingPunct="1">
              <a:lnSpc>
                <a:spcPct val="100000"/>
              </a:lnSpc>
              <a:spcBef>
                <a:spcPts val="0"/>
              </a:spcBef>
              <a:spcAft>
                <a:spcPts val="0"/>
              </a:spcAft>
              <a:buClr>
                <a:srgbClr val="48CFAD"/>
              </a:buClr>
              <a:buSzPts val="3500"/>
              <a:buFont typeface="Ranchers"/>
              <a:buNone/>
              <a:tabLst/>
              <a:defRPr/>
            </a:pPr>
            <a:r>
              <a:rPr kumimoji="0" lang="vi-VN" sz="24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Ranchers"/>
              </a:rPr>
              <a:t>+ Vận dụng được tính chất của các phép tính với số thập phân và quan hệ giữa các phép tính đó trong thực hành tính toán.</a:t>
            </a:r>
          </a:p>
          <a:p>
            <a:pPr marL="0" marR="0" lvl="0" indent="0" algn="just" defTabSz="914400" rtl="0" eaLnBrk="1" fontAlgn="auto" latinLnBrk="0" hangingPunct="1">
              <a:lnSpc>
                <a:spcPct val="100000"/>
              </a:lnSpc>
              <a:spcBef>
                <a:spcPts val="0"/>
              </a:spcBef>
              <a:spcAft>
                <a:spcPts val="0"/>
              </a:spcAft>
              <a:buClr>
                <a:srgbClr val="48CFAD"/>
              </a:buClr>
              <a:buSzPts val="3500"/>
              <a:buFont typeface="Ranchers"/>
              <a:buNone/>
              <a:tabLst/>
              <a:defRPr/>
            </a:pPr>
            <a:r>
              <a:rPr kumimoji="0" lang="vi-VN" sz="24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Ranchers"/>
              </a:rPr>
              <a:t>+ Thực hiện được phép nhân nhẩm một số thập phân với 10; 100; 1000; … hoặc với 0,1; 0,01; 0,001; …</a:t>
            </a:r>
          </a:p>
          <a:p>
            <a:pPr marL="0" marR="0" lvl="0" indent="0" algn="just" defTabSz="914400" rtl="0" eaLnBrk="1" fontAlgn="auto" latinLnBrk="0" hangingPunct="1">
              <a:lnSpc>
                <a:spcPct val="100000"/>
              </a:lnSpc>
              <a:spcBef>
                <a:spcPts val="0"/>
              </a:spcBef>
              <a:spcAft>
                <a:spcPts val="0"/>
              </a:spcAft>
              <a:buClr>
                <a:srgbClr val="48CFAD"/>
              </a:buClr>
              <a:buSzPts val="3500"/>
              <a:buFont typeface="Ranchers"/>
              <a:buNone/>
              <a:tabLst/>
              <a:defRPr/>
            </a:pPr>
            <a:r>
              <a:rPr kumimoji="0" lang="vi-VN" sz="24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Ranchers"/>
              </a:rPr>
              <a:t>+ Thực hiện được phép chia nhẩm một số thập phân cho 10; 100; 1000; … hoặc cho 0,1; 0,01; 0,001; …</a:t>
            </a:r>
          </a:p>
          <a:p>
            <a:pPr marL="0" marR="0" lvl="0" indent="0" algn="just" defTabSz="914400" rtl="0" eaLnBrk="1" fontAlgn="auto" latinLnBrk="0" hangingPunct="1">
              <a:lnSpc>
                <a:spcPct val="100000"/>
              </a:lnSpc>
              <a:spcBef>
                <a:spcPts val="0"/>
              </a:spcBef>
              <a:spcAft>
                <a:spcPts val="0"/>
              </a:spcAft>
              <a:buClr>
                <a:srgbClr val="48CFAD"/>
              </a:buClr>
              <a:buSzPts val="3500"/>
              <a:buFont typeface="Ranchers"/>
              <a:buNone/>
              <a:tabLst/>
              <a:defRPr/>
            </a:pPr>
            <a:r>
              <a:rPr kumimoji="0" lang="vi-VN" sz="24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Ranchers"/>
              </a:rPr>
              <a:t>–Giải quyết vấn đề gắn với việc giải các bài toán liên quan đến các phép tính với các số thập phân (bài toán tìm số trung bình cộng, bài toán tìm hai số khi biết tổng và hiệu của hai số đó, bài toán tìm hai số khi biết tổng (hoặc hiệu) và tỉ số của hai số đó.</a:t>
            </a:r>
          </a:p>
          <a:p>
            <a:pPr marL="0" marR="0" lvl="0" indent="0" algn="just" defTabSz="914400" rtl="0" eaLnBrk="1" fontAlgn="auto" latinLnBrk="0" hangingPunct="1">
              <a:lnSpc>
                <a:spcPct val="100000"/>
              </a:lnSpc>
              <a:spcBef>
                <a:spcPts val="0"/>
              </a:spcBef>
              <a:spcAft>
                <a:spcPts val="0"/>
              </a:spcAft>
              <a:buClr>
                <a:srgbClr val="48CFAD"/>
              </a:buClr>
              <a:buSzPts val="3500"/>
              <a:buFont typeface="Ranchers"/>
              <a:buNone/>
              <a:tabLst/>
              <a:defRPr/>
            </a:pPr>
            <a:r>
              <a:rPr kumimoji="0" lang="vi-VN" sz="24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Ranchers"/>
              </a:rPr>
              <a:t>–HS có cơ hội để phát triển các năng lực tư duy và lập luận toán học, giao tiếp toán học, mô hình hoá toán học, giải quyết vấn đề toán học và các phẩm chất nhân ái, chăm chỉ, trung thực, trách nhiệm.</a:t>
            </a:r>
            <a:endParaRPr kumimoji="0" lang="vi-VN"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Ranchers"/>
            </a:endParaRPr>
          </a:p>
        </p:txBody>
      </p:sp>
      <p:sp>
        <p:nvSpPr>
          <p:cNvPr id="20" name="Google Shape;923;p67">
            <a:hlinkClick r:id="" action="ppaction://hlinkshowjump?jump=nextslide"/>
          </p:cNvPr>
          <p:cNvSpPr/>
          <p:nvPr/>
        </p:nvSpPr>
        <p:spPr>
          <a:xfrm flipH="1">
            <a:off x="15240" y="2077716"/>
            <a:ext cx="597217" cy="243395"/>
          </a:xfrm>
          <a:custGeom>
            <a:avLst/>
            <a:gdLst/>
            <a:ahLst/>
            <a:cxnLst/>
            <a:rect l="l" t="t" r="r" b="b"/>
            <a:pathLst>
              <a:path w="65151" h="18795" extrusionOk="0">
                <a:moveTo>
                  <a:pt x="13789" y="1"/>
                </a:moveTo>
                <a:lnTo>
                  <a:pt x="0" y="9309"/>
                </a:lnTo>
                <a:lnTo>
                  <a:pt x="13789" y="18795"/>
                </a:lnTo>
                <a:lnTo>
                  <a:pt x="65151" y="18795"/>
                </a:lnTo>
                <a:lnTo>
                  <a:pt x="65151" y="1"/>
                </a:lnTo>
                <a:close/>
              </a:path>
            </a:pathLst>
          </a:custGeom>
          <a:solidFill>
            <a:srgbClr val="FF785D">
              <a:lumMod val="60000"/>
              <a:lumOff val="40000"/>
            </a:srgbClr>
          </a:solidFill>
          <a:ln>
            <a:noFill/>
          </a:ln>
          <a:effectLst>
            <a:outerShdw blurRad="57150" dist="19050" dir="5400000" algn="bl" rotWithShape="0">
              <a:srgbClr val="434343">
                <a:alpha val="3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82EF69"/>
              </a:solidFill>
              <a:effectLst/>
              <a:uLnTx/>
              <a:uFillTx/>
              <a:latin typeface="Arial"/>
              <a:ea typeface="+mn-ea"/>
              <a:cs typeface="Arial"/>
              <a:sym typeface="Arial"/>
            </a:endParaRPr>
          </a:p>
        </p:txBody>
      </p:sp>
      <p:sp>
        <p:nvSpPr>
          <p:cNvPr id="26" name="Google Shape;849;p66"/>
          <p:cNvSpPr txBox="1">
            <a:spLocks/>
          </p:cNvSpPr>
          <p:nvPr/>
        </p:nvSpPr>
        <p:spPr>
          <a:xfrm>
            <a:off x="3424673" y="137519"/>
            <a:ext cx="5364878" cy="155240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3500" b="0" i="0" u="none" strike="noStrike" cap="none">
                <a:solidFill>
                  <a:schemeClr val="accent2"/>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500"/>
              <a:buFont typeface="Fredericka the Great"/>
              <a:buNone/>
              <a:defRPr sz="3500" b="0" i="0" u="none" strike="noStrike" cap="none">
                <a:solidFill>
                  <a:schemeClr val="dk1"/>
                </a:solidFill>
                <a:latin typeface="Fredericka the Great"/>
                <a:ea typeface="Fredericka the Great"/>
                <a:cs typeface="Fredericka the Great"/>
                <a:sym typeface="Fredericka the Great"/>
              </a:defRPr>
            </a:lvl2pPr>
            <a:lvl3pPr marR="0" lvl="2" algn="l" rtl="0">
              <a:lnSpc>
                <a:spcPct val="100000"/>
              </a:lnSpc>
              <a:spcBef>
                <a:spcPts val="0"/>
              </a:spcBef>
              <a:spcAft>
                <a:spcPts val="0"/>
              </a:spcAft>
              <a:buClr>
                <a:schemeClr val="dk1"/>
              </a:buClr>
              <a:buSzPts val="3500"/>
              <a:buFont typeface="Fredericka the Great"/>
              <a:buNone/>
              <a:defRPr sz="3500" b="0" i="0" u="none" strike="noStrike" cap="none">
                <a:solidFill>
                  <a:schemeClr val="dk1"/>
                </a:solidFill>
                <a:latin typeface="Fredericka the Great"/>
                <a:ea typeface="Fredericka the Great"/>
                <a:cs typeface="Fredericka the Great"/>
                <a:sym typeface="Fredericka the Great"/>
              </a:defRPr>
            </a:lvl3pPr>
            <a:lvl4pPr marR="0" lvl="3" algn="l" rtl="0">
              <a:lnSpc>
                <a:spcPct val="100000"/>
              </a:lnSpc>
              <a:spcBef>
                <a:spcPts val="0"/>
              </a:spcBef>
              <a:spcAft>
                <a:spcPts val="0"/>
              </a:spcAft>
              <a:buClr>
                <a:schemeClr val="dk1"/>
              </a:buClr>
              <a:buSzPts val="3500"/>
              <a:buFont typeface="Fredericka the Great"/>
              <a:buNone/>
              <a:defRPr sz="3500" b="0" i="0" u="none" strike="noStrike" cap="none">
                <a:solidFill>
                  <a:schemeClr val="dk1"/>
                </a:solidFill>
                <a:latin typeface="Fredericka the Great"/>
                <a:ea typeface="Fredericka the Great"/>
                <a:cs typeface="Fredericka the Great"/>
                <a:sym typeface="Fredericka the Great"/>
              </a:defRPr>
            </a:lvl4pPr>
            <a:lvl5pPr marR="0" lvl="4" algn="l" rtl="0">
              <a:lnSpc>
                <a:spcPct val="100000"/>
              </a:lnSpc>
              <a:spcBef>
                <a:spcPts val="0"/>
              </a:spcBef>
              <a:spcAft>
                <a:spcPts val="0"/>
              </a:spcAft>
              <a:buClr>
                <a:schemeClr val="dk1"/>
              </a:buClr>
              <a:buSzPts val="3500"/>
              <a:buFont typeface="Fredericka the Great"/>
              <a:buNone/>
              <a:defRPr sz="3500" b="0" i="0" u="none" strike="noStrike" cap="none">
                <a:solidFill>
                  <a:schemeClr val="dk1"/>
                </a:solidFill>
                <a:latin typeface="Fredericka the Great"/>
                <a:ea typeface="Fredericka the Great"/>
                <a:cs typeface="Fredericka the Great"/>
                <a:sym typeface="Fredericka the Great"/>
              </a:defRPr>
            </a:lvl5pPr>
            <a:lvl6pPr marR="0" lvl="5" algn="l" rtl="0">
              <a:lnSpc>
                <a:spcPct val="100000"/>
              </a:lnSpc>
              <a:spcBef>
                <a:spcPts val="0"/>
              </a:spcBef>
              <a:spcAft>
                <a:spcPts val="0"/>
              </a:spcAft>
              <a:buClr>
                <a:schemeClr val="dk1"/>
              </a:buClr>
              <a:buSzPts val="3500"/>
              <a:buFont typeface="Fredericka the Great"/>
              <a:buNone/>
              <a:defRPr sz="3500" b="0" i="0" u="none" strike="noStrike" cap="none">
                <a:solidFill>
                  <a:schemeClr val="dk1"/>
                </a:solidFill>
                <a:latin typeface="Fredericka the Great"/>
                <a:ea typeface="Fredericka the Great"/>
                <a:cs typeface="Fredericka the Great"/>
                <a:sym typeface="Fredericka the Great"/>
              </a:defRPr>
            </a:lvl6pPr>
            <a:lvl7pPr marR="0" lvl="6" algn="l" rtl="0">
              <a:lnSpc>
                <a:spcPct val="100000"/>
              </a:lnSpc>
              <a:spcBef>
                <a:spcPts val="0"/>
              </a:spcBef>
              <a:spcAft>
                <a:spcPts val="0"/>
              </a:spcAft>
              <a:buClr>
                <a:schemeClr val="dk1"/>
              </a:buClr>
              <a:buSzPts val="3500"/>
              <a:buFont typeface="Fredericka the Great"/>
              <a:buNone/>
              <a:defRPr sz="3500" b="0" i="0" u="none" strike="noStrike" cap="none">
                <a:solidFill>
                  <a:schemeClr val="dk1"/>
                </a:solidFill>
                <a:latin typeface="Fredericka the Great"/>
                <a:ea typeface="Fredericka the Great"/>
                <a:cs typeface="Fredericka the Great"/>
                <a:sym typeface="Fredericka the Great"/>
              </a:defRPr>
            </a:lvl7pPr>
            <a:lvl8pPr marR="0" lvl="7" algn="l" rtl="0">
              <a:lnSpc>
                <a:spcPct val="100000"/>
              </a:lnSpc>
              <a:spcBef>
                <a:spcPts val="0"/>
              </a:spcBef>
              <a:spcAft>
                <a:spcPts val="0"/>
              </a:spcAft>
              <a:buClr>
                <a:schemeClr val="dk1"/>
              </a:buClr>
              <a:buSzPts val="3500"/>
              <a:buFont typeface="Fredericka the Great"/>
              <a:buNone/>
              <a:defRPr sz="3500" b="0" i="0" u="none" strike="noStrike" cap="none">
                <a:solidFill>
                  <a:schemeClr val="dk1"/>
                </a:solidFill>
                <a:latin typeface="Fredericka the Great"/>
                <a:ea typeface="Fredericka the Great"/>
                <a:cs typeface="Fredericka the Great"/>
                <a:sym typeface="Fredericka the Great"/>
              </a:defRPr>
            </a:lvl8pPr>
            <a:lvl9pPr marR="0" lvl="8" algn="l" rtl="0">
              <a:lnSpc>
                <a:spcPct val="100000"/>
              </a:lnSpc>
              <a:spcBef>
                <a:spcPts val="0"/>
              </a:spcBef>
              <a:spcAft>
                <a:spcPts val="0"/>
              </a:spcAft>
              <a:buClr>
                <a:schemeClr val="dk1"/>
              </a:buClr>
              <a:buSzPts val="3500"/>
              <a:buFont typeface="Fredericka the Great"/>
              <a:buNone/>
              <a:defRPr sz="3500" b="0" i="0" u="none" strike="noStrike" cap="none">
                <a:solidFill>
                  <a:schemeClr val="dk1"/>
                </a:solidFill>
                <a:latin typeface="Fredericka the Great"/>
                <a:ea typeface="Fredericka the Great"/>
                <a:cs typeface="Fredericka the Great"/>
                <a:sym typeface="Fredericka the Great"/>
              </a:defRPr>
            </a:lvl9pPr>
          </a:lstStyle>
          <a:p>
            <a:pPr marL="0" marR="0" lvl="0" indent="0" algn="ctr" defTabSz="914400" rtl="0" eaLnBrk="1" fontAlgn="auto" latinLnBrk="0" hangingPunct="1">
              <a:lnSpc>
                <a:spcPct val="100000"/>
              </a:lnSpc>
              <a:spcBef>
                <a:spcPts val="0"/>
              </a:spcBef>
              <a:spcAft>
                <a:spcPts val="0"/>
              </a:spcAft>
              <a:buClr>
                <a:srgbClr val="48CFAD"/>
              </a:buClr>
              <a:buSzPts val="990"/>
              <a:buFont typeface="Ranchers"/>
              <a:buNone/>
              <a:tabLst/>
              <a:defRPr/>
            </a:pPr>
            <a:r>
              <a:rPr kumimoji="0" lang="en-US" sz="4400" b="0" i="0" u="none" strike="noStrike" kern="0" cap="none" spc="0" normalizeH="0" baseline="0" noProof="0">
                <a:ln>
                  <a:noFill/>
                </a:ln>
                <a:solidFill>
                  <a:srgbClr val="A0D468">
                    <a:lumMod val="50000"/>
                  </a:srgbClr>
                </a:solidFill>
                <a:effectLst/>
                <a:uLnTx/>
                <a:uFillTx/>
                <a:latin typeface="iCiel Cadena" panose="02000503000000020004" pitchFamily="2" charset="77"/>
                <a:sym typeface="Ranchers"/>
              </a:rPr>
              <a:t>Yêu cầu cần đạt</a:t>
            </a:r>
            <a:endParaRPr kumimoji="0" lang="en-US" sz="4400" b="0" i="0" u="none" strike="noStrike" kern="0" cap="none" spc="0" normalizeH="0" baseline="0" noProof="0" dirty="0">
              <a:ln>
                <a:noFill/>
              </a:ln>
              <a:solidFill>
                <a:srgbClr val="A0D468">
                  <a:lumMod val="50000"/>
                </a:srgbClr>
              </a:solidFill>
              <a:effectLst/>
              <a:uLnTx/>
              <a:uFillTx/>
              <a:latin typeface="iCiel Cadena" panose="02000503000000020004" pitchFamily="2" charset="77"/>
              <a:sym typeface="Ranchers"/>
            </a:endParaRPr>
          </a:p>
        </p:txBody>
      </p:sp>
    </p:spTree>
    <p:extLst>
      <p:ext uri="{BB962C8B-B14F-4D97-AF65-F5344CB8AC3E}">
        <p14:creationId xmlns:p14="http://schemas.microsoft.com/office/powerpoint/2010/main" val="168288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14600"/>
          </a:xfrm>
          <a:prstGeom prst="roundRect">
            <a:avLst>
              <a:gd name="adj" fmla="val 117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7" name="DapAnA - 9Slide.vn">
            <a:extLst>
              <a:ext uri="{FF2B5EF4-FFF2-40B4-BE49-F238E27FC236}">
                <a16:creationId xmlns:a16="http://schemas.microsoft.com/office/drawing/2014/main" id="{505B98C1-725A-FBB0-04B9-F99C86445CEC}"/>
              </a:ext>
            </a:extLst>
          </p:cNvPr>
          <p:cNvGrpSpPr/>
          <p:nvPr/>
        </p:nvGrpSpPr>
        <p:grpSpPr>
          <a:xfrm>
            <a:off x="1953892" y="1130474"/>
            <a:ext cx="7565384" cy="1212676"/>
            <a:chOff x="609600" y="3061124"/>
            <a:chExt cx="4752082" cy="1212676"/>
          </a:xfrm>
        </p:grpSpPr>
        <p:grpSp>
          <p:nvGrpSpPr>
            <p:cNvPr id="8" name="Group 7">
              <a:extLst>
                <a:ext uri="{FF2B5EF4-FFF2-40B4-BE49-F238E27FC236}">
                  <a16:creationId xmlns:a16="http://schemas.microsoft.com/office/drawing/2014/main" id="{5E610BEA-F7F6-A199-FA57-00CF4F156120}"/>
                </a:ext>
              </a:extLst>
            </p:cNvPr>
            <p:cNvGrpSpPr/>
            <p:nvPr/>
          </p:nvGrpSpPr>
          <p:grpSpPr>
            <a:xfrm>
              <a:off x="609600" y="3061124"/>
              <a:ext cx="4752082" cy="1212676"/>
              <a:chOff x="289671" y="3263477"/>
              <a:chExt cx="9978156" cy="1689708"/>
            </a:xfrm>
          </p:grpSpPr>
          <p:sp>
            <p:nvSpPr>
              <p:cNvPr id="14" name="Rectangle: Rounded Corners 13">
                <a:extLst>
                  <a:ext uri="{FF2B5EF4-FFF2-40B4-BE49-F238E27FC236}">
                    <a16:creationId xmlns:a16="http://schemas.microsoft.com/office/drawing/2014/main" id="{2D5A3319-95B9-ABC0-6B94-702DC3A755D7}"/>
                  </a:ext>
                </a:extLst>
              </p:cNvPr>
              <p:cNvSpPr/>
              <p:nvPr/>
            </p:nvSpPr>
            <p:spPr>
              <a:xfrm>
                <a:off x="289671" y="3263477"/>
                <a:ext cx="9978156" cy="1689708"/>
              </a:xfrm>
              <a:prstGeom prst="roundRect">
                <a:avLst/>
              </a:prstGeom>
              <a:solidFill>
                <a:schemeClr val="accent3"/>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A0D468">
                      <a:lumMod val="50000"/>
                    </a:srgbClr>
                  </a:solidFill>
                  <a:effectLst/>
                  <a:uLnTx/>
                  <a:uFillTx/>
                  <a:latin typeface="#9Slide02 Noi dung dai"/>
                  <a:ea typeface="+mn-ea"/>
                  <a:cs typeface="+mn-cs"/>
                </a:endParaRPr>
              </a:p>
            </p:txBody>
          </p:sp>
          <p:sp>
            <p:nvSpPr>
              <p:cNvPr id="16" name="Rectangle: Rounded Corners 15">
                <a:extLst>
                  <a:ext uri="{FF2B5EF4-FFF2-40B4-BE49-F238E27FC236}">
                    <a16:creationId xmlns:a16="http://schemas.microsoft.com/office/drawing/2014/main" id="{E56C2D64-055B-A318-48B4-809E6BAD3EB5}"/>
                  </a:ext>
                </a:extLst>
              </p:cNvPr>
              <p:cNvSpPr/>
              <p:nvPr/>
            </p:nvSpPr>
            <p:spPr>
              <a:xfrm>
                <a:off x="2121089" y="3429000"/>
                <a:ext cx="7856205" cy="13635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A0D468">
                      <a:lumMod val="50000"/>
                    </a:srgbClr>
                  </a:solidFill>
                  <a:effectLst/>
                  <a:uLnTx/>
                  <a:uFillTx/>
                  <a:latin typeface="#9Slide02 Noi dung dai"/>
                  <a:ea typeface="+mn-ea"/>
                  <a:cs typeface="+mn-cs"/>
                </a:endParaRPr>
              </a:p>
            </p:txBody>
          </p:sp>
        </p:grpSp>
        <p:sp>
          <p:nvSpPr>
            <p:cNvPr id="9" name="TextBox 8">
              <a:extLst>
                <a:ext uri="{FF2B5EF4-FFF2-40B4-BE49-F238E27FC236}">
                  <a16:creationId xmlns:a16="http://schemas.microsoft.com/office/drawing/2014/main" id="{ADC1AA18-A058-D1AD-65F7-43FCE6AE85DB}"/>
                </a:ext>
              </a:extLst>
            </p:cNvPr>
            <p:cNvSpPr txBox="1"/>
            <p:nvPr/>
          </p:nvSpPr>
          <p:spPr>
            <a:xfrm>
              <a:off x="1549486" y="3415001"/>
              <a:ext cx="3539261"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a:ln>
                    <a:noFill/>
                  </a:ln>
                  <a:solidFill>
                    <a:srgbClr val="A0D468">
                      <a:lumMod val="50000"/>
                    </a:srgbClr>
                  </a:solidFill>
                  <a:effectLst/>
                  <a:uLnTx/>
                  <a:uFillTx/>
                  <a:latin typeface="Calibri" panose="020F0502020204030204" pitchFamily="34" charset="0"/>
                  <a:ea typeface="+mn-ea"/>
                  <a:cs typeface="Calibri" panose="020F0502020204030204" pitchFamily="34" charset="0"/>
                </a:rPr>
                <a:t>a) 17,8 + 8,53 + 1,47 + 82,2</a:t>
              </a:r>
              <a:endParaRPr kumimoji="0" lang="en-US" sz="4000" b="1" i="0" u="none" strike="noStrike" kern="1200" cap="none" spc="0" normalizeH="0" baseline="0" noProof="0" dirty="0">
                <a:ln>
                  <a:noFill/>
                </a:ln>
                <a:solidFill>
                  <a:srgbClr val="A0D468">
                    <a:lumMod val="50000"/>
                  </a:srgbClr>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2E4684CC-B7FA-3D1F-351A-3B415F46ECA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5386" y="3343310"/>
              <a:ext cx="762995" cy="672471"/>
            </a:xfrm>
            <a:prstGeom prst="rect">
              <a:avLst/>
            </a:prstGeom>
          </p:spPr>
        </p:pic>
      </p:grpSp>
      <p:sp>
        <p:nvSpPr>
          <p:cNvPr id="17" name="TextBox 16">
            <a:extLst>
              <a:ext uri="{FF2B5EF4-FFF2-40B4-BE49-F238E27FC236}">
                <a16:creationId xmlns:a16="http://schemas.microsoft.com/office/drawing/2014/main" id="{357D59E5-6B3E-42CC-12A8-C72E811573CD}"/>
              </a:ext>
            </a:extLst>
          </p:cNvPr>
          <p:cNvSpPr txBox="1"/>
          <p:nvPr/>
        </p:nvSpPr>
        <p:spPr>
          <a:xfrm>
            <a:off x="3048000" y="2700727"/>
            <a:ext cx="7924800" cy="3693319"/>
          </a:xfrm>
          <a:prstGeom prst="rect">
            <a:avLst/>
          </a:prstGeom>
          <a:noFill/>
        </p:spPr>
        <p:txBody>
          <a:bodyPr wrap="square" lIns="0" tIns="0" rIns="0" bIns="0" rtlCol="0">
            <a:spAutoFit/>
          </a:bodyPr>
          <a:lstStyle/>
          <a:p>
            <a:pPr algn="l"/>
            <a:r>
              <a:rPr lang="en-US" sz="4800"/>
              <a:t>= (17,8 + 82,2) + (8,53 + 1,47)</a:t>
            </a:r>
          </a:p>
          <a:p>
            <a:pPr algn="l"/>
            <a:endParaRPr lang="en-US" sz="4800"/>
          </a:p>
          <a:p>
            <a:pPr algn="l"/>
            <a:r>
              <a:rPr lang="en-US" sz="4800"/>
              <a:t>= 100 + 10 </a:t>
            </a:r>
          </a:p>
          <a:p>
            <a:pPr algn="l"/>
            <a:endParaRPr lang="en-US" sz="4800"/>
          </a:p>
          <a:p>
            <a:pPr algn="l"/>
            <a:r>
              <a:rPr lang="en-US" sz="4800"/>
              <a:t>= </a:t>
            </a:r>
            <a:r>
              <a:rPr lang="en-US" sz="4800" b="1">
                <a:solidFill>
                  <a:srgbClr val="FF0000"/>
                </a:solidFill>
              </a:rPr>
              <a:t>110</a:t>
            </a:r>
          </a:p>
        </p:txBody>
      </p:sp>
      <p:pic>
        <p:nvPicPr>
          <p:cNvPr id="18" name="Picture 17">
            <a:extLst>
              <a:ext uri="{FF2B5EF4-FFF2-40B4-BE49-F238E27FC236}">
                <a16:creationId xmlns:a16="http://schemas.microsoft.com/office/drawing/2014/main" id="{DD7C4278-E799-7637-A81C-31D3587C1E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20050" y="3658762"/>
            <a:ext cx="2979034" cy="3398808"/>
          </a:xfrm>
          <a:prstGeom prst="rect">
            <a:avLst/>
          </a:prstGeom>
        </p:spPr>
      </p:pic>
    </p:spTree>
    <p:extLst>
      <p:ext uri="{BB962C8B-B14F-4D97-AF65-F5344CB8AC3E}">
        <p14:creationId xmlns:p14="http://schemas.microsoft.com/office/powerpoint/2010/main" val="11383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19" dur="500"/>
                                        <p:tgtEl>
                                          <p:spTgt spid="1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24"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14600"/>
          </a:xfrm>
          <a:prstGeom prst="roundRect">
            <a:avLst>
              <a:gd name="adj" fmla="val 117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7" name="TextBox 16">
            <a:extLst>
              <a:ext uri="{FF2B5EF4-FFF2-40B4-BE49-F238E27FC236}">
                <a16:creationId xmlns:a16="http://schemas.microsoft.com/office/drawing/2014/main" id="{357D59E5-6B3E-42CC-12A8-C72E811573CD}"/>
              </a:ext>
            </a:extLst>
          </p:cNvPr>
          <p:cNvSpPr txBox="1"/>
          <p:nvPr/>
        </p:nvSpPr>
        <p:spPr>
          <a:xfrm>
            <a:off x="3074284" y="2749881"/>
            <a:ext cx="8374766" cy="3693319"/>
          </a:xfrm>
          <a:prstGeom prst="rect">
            <a:avLst/>
          </a:prstGeom>
          <a:noFill/>
        </p:spPr>
        <p:txBody>
          <a:bodyPr wrap="square" lIns="0" tIns="0" rIns="0" bIns="0" rtlCol="0">
            <a:spAutoFit/>
          </a:bodyPr>
          <a:lstStyle/>
          <a:p>
            <a:pPr lvl="0"/>
            <a:r>
              <a:rPr lang="en-US" sz="4800">
                <a:solidFill>
                  <a:prstClr val="black"/>
                </a:solidFill>
              </a:rPr>
              <a:t>= (63,4 + 36,6) + (3,66 + 6,34)</a:t>
            </a:r>
          </a:p>
          <a:p>
            <a:pPr lvl="0"/>
            <a:endParaRPr kumimoji="0" lang="en-US" sz="4800" b="0" i="0" u="none" strike="noStrike" kern="1200" cap="none" spc="0" normalizeH="0" baseline="0" noProof="0">
              <a:ln>
                <a:noFill/>
              </a:ln>
              <a:solidFill>
                <a:prstClr val="black"/>
              </a:solidFill>
              <a:effectLst/>
              <a:uLnTx/>
              <a:uFillTx/>
              <a:latin typeface="#9Slide02 Noi dung dai"/>
              <a:ea typeface="+mn-ea"/>
              <a:cs typeface="+mn-cs"/>
            </a:endParaRPr>
          </a:p>
          <a:p>
            <a:pPr lvl="0"/>
            <a:r>
              <a:rPr lang="en-US" sz="4800">
                <a:solidFill>
                  <a:prstClr val="black"/>
                </a:solidFill>
              </a:rPr>
              <a:t>= 100 + 10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9Slide02 Noi dung da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9Slide02 Noi dung dai"/>
                <a:ea typeface="+mn-ea"/>
                <a:cs typeface="+mn-cs"/>
              </a:rPr>
              <a:t>= </a:t>
            </a:r>
            <a:r>
              <a:rPr kumimoji="0" lang="en-US" sz="4800" b="1" i="0" u="none" strike="noStrike" kern="1200" cap="none" spc="0" normalizeH="0" baseline="0" noProof="0">
                <a:ln>
                  <a:noFill/>
                </a:ln>
                <a:solidFill>
                  <a:srgbClr val="FF0000"/>
                </a:solidFill>
                <a:effectLst/>
                <a:uLnTx/>
                <a:uFillTx/>
                <a:latin typeface="#9Slide02 Noi dung dai"/>
                <a:ea typeface="+mn-ea"/>
                <a:cs typeface="+mn-cs"/>
              </a:rPr>
              <a:t>110</a:t>
            </a:r>
          </a:p>
        </p:txBody>
      </p:sp>
      <p:pic>
        <p:nvPicPr>
          <p:cNvPr id="2" name="Picture 1">
            <a:extLst>
              <a:ext uri="{FF2B5EF4-FFF2-40B4-BE49-F238E27FC236}">
                <a16:creationId xmlns:a16="http://schemas.microsoft.com/office/drawing/2014/main" id="{7C1C9EFD-3A1C-4C40-F406-3805890CA55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20050" y="3658762"/>
            <a:ext cx="2979034" cy="3398808"/>
          </a:xfrm>
          <a:prstGeom prst="rect">
            <a:avLst/>
          </a:prstGeom>
        </p:spPr>
      </p:pic>
      <p:grpSp>
        <p:nvGrpSpPr>
          <p:cNvPr id="4" name="DapAnA - 9Slide.vn">
            <a:extLst>
              <a:ext uri="{FF2B5EF4-FFF2-40B4-BE49-F238E27FC236}">
                <a16:creationId xmlns:a16="http://schemas.microsoft.com/office/drawing/2014/main" id="{DF3F9BFD-66E2-9F8C-890D-A3734D6A7DD8}"/>
              </a:ext>
            </a:extLst>
          </p:cNvPr>
          <p:cNvGrpSpPr/>
          <p:nvPr/>
        </p:nvGrpSpPr>
        <p:grpSpPr>
          <a:xfrm>
            <a:off x="2445189" y="824105"/>
            <a:ext cx="7722481" cy="1212676"/>
            <a:chOff x="609600" y="3061124"/>
            <a:chExt cx="4752082" cy="1212676"/>
          </a:xfrm>
        </p:grpSpPr>
        <p:grpSp>
          <p:nvGrpSpPr>
            <p:cNvPr id="5" name="Group 4">
              <a:extLst>
                <a:ext uri="{FF2B5EF4-FFF2-40B4-BE49-F238E27FC236}">
                  <a16:creationId xmlns:a16="http://schemas.microsoft.com/office/drawing/2014/main" id="{91115C42-0AB3-54BD-1FAE-FE051E40CC02}"/>
                </a:ext>
              </a:extLst>
            </p:cNvPr>
            <p:cNvGrpSpPr/>
            <p:nvPr/>
          </p:nvGrpSpPr>
          <p:grpSpPr>
            <a:xfrm>
              <a:off x="609600" y="3061124"/>
              <a:ext cx="4752082" cy="1212676"/>
              <a:chOff x="289671" y="3263477"/>
              <a:chExt cx="9978156" cy="1689708"/>
            </a:xfrm>
          </p:grpSpPr>
          <p:sp>
            <p:nvSpPr>
              <p:cNvPr id="12" name="Rectangle: Rounded Corners 10">
                <a:extLst>
                  <a:ext uri="{FF2B5EF4-FFF2-40B4-BE49-F238E27FC236}">
                    <a16:creationId xmlns:a16="http://schemas.microsoft.com/office/drawing/2014/main" id="{AB57573E-D3C7-50AB-CDF3-3B842CDAFCD5}"/>
                  </a:ext>
                </a:extLst>
              </p:cNvPr>
              <p:cNvSpPr/>
              <p:nvPr/>
            </p:nvSpPr>
            <p:spPr>
              <a:xfrm>
                <a:off x="289671" y="3263477"/>
                <a:ext cx="9978156" cy="1689708"/>
              </a:xfrm>
              <a:prstGeom prst="roundRect">
                <a:avLst/>
              </a:prstGeom>
              <a:solidFill>
                <a:schemeClr val="accent3"/>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A0D468">
                      <a:lumMod val="50000"/>
                    </a:srgbClr>
                  </a:solidFill>
                  <a:effectLst/>
                  <a:uLnTx/>
                  <a:uFillTx/>
                  <a:latin typeface="#9Slide02 Noi dung dai"/>
                  <a:ea typeface="+mn-ea"/>
                  <a:cs typeface="+mn-cs"/>
                </a:endParaRPr>
              </a:p>
            </p:txBody>
          </p:sp>
          <p:sp>
            <p:nvSpPr>
              <p:cNvPr id="13" name="Rectangle: Rounded Corners 11">
                <a:extLst>
                  <a:ext uri="{FF2B5EF4-FFF2-40B4-BE49-F238E27FC236}">
                    <a16:creationId xmlns:a16="http://schemas.microsoft.com/office/drawing/2014/main" id="{F9373486-08F1-1464-E3B3-730DEE0FF03F}"/>
                  </a:ext>
                </a:extLst>
              </p:cNvPr>
              <p:cNvSpPr/>
              <p:nvPr/>
            </p:nvSpPr>
            <p:spPr>
              <a:xfrm>
                <a:off x="2121089" y="3429000"/>
                <a:ext cx="7856205" cy="13635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A0D468">
                      <a:lumMod val="50000"/>
                    </a:srgbClr>
                  </a:solidFill>
                  <a:effectLst/>
                  <a:uLnTx/>
                  <a:uFillTx/>
                  <a:latin typeface="#9Slide02 Noi dung dai"/>
                  <a:ea typeface="+mn-ea"/>
                  <a:cs typeface="+mn-cs"/>
                </a:endParaRPr>
              </a:p>
            </p:txBody>
          </p:sp>
        </p:grpSp>
        <p:sp>
          <p:nvSpPr>
            <p:cNvPr id="6" name="TextBox 5">
              <a:extLst>
                <a:ext uri="{FF2B5EF4-FFF2-40B4-BE49-F238E27FC236}">
                  <a16:creationId xmlns:a16="http://schemas.microsoft.com/office/drawing/2014/main" id="{08DCA4FD-C96E-41BB-4C12-FF4FB867AF72}"/>
                </a:ext>
              </a:extLst>
            </p:cNvPr>
            <p:cNvSpPr txBox="1"/>
            <p:nvPr/>
          </p:nvSpPr>
          <p:spPr>
            <a:xfrm>
              <a:off x="1581378" y="3423708"/>
              <a:ext cx="34810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a:ln>
                    <a:noFill/>
                  </a:ln>
                  <a:solidFill>
                    <a:srgbClr val="A0D468">
                      <a:lumMod val="50000"/>
                    </a:srgbClr>
                  </a:solidFill>
                  <a:effectLst/>
                  <a:uLnTx/>
                  <a:uFillTx/>
                  <a:latin typeface="Calibri" panose="020F0502020204030204" pitchFamily="34" charset="0"/>
                  <a:ea typeface="+mn-ea"/>
                  <a:cs typeface="Calibri" panose="020F0502020204030204" pitchFamily="34" charset="0"/>
                </a:rPr>
                <a:t>b) 63,4 + 3,66 + 36,6 + 6,34</a:t>
              </a:r>
            </a:p>
          </p:txBody>
        </p:sp>
        <p:pic>
          <p:nvPicPr>
            <p:cNvPr id="11" name="Picture 10">
              <a:extLst>
                <a:ext uri="{FF2B5EF4-FFF2-40B4-BE49-F238E27FC236}">
                  <a16:creationId xmlns:a16="http://schemas.microsoft.com/office/drawing/2014/main" id="{C16E8C78-0747-6FA6-A93B-56A13C6D63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5386" y="3343310"/>
              <a:ext cx="762995" cy="672471"/>
            </a:xfrm>
            <a:prstGeom prst="rect">
              <a:avLst/>
            </a:prstGeom>
          </p:spPr>
        </p:pic>
      </p:grpSp>
    </p:spTree>
    <p:extLst>
      <p:ext uri="{BB962C8B-B14F-4D97-AF65-F5344CB8AC3E}">
        <p14:creationId xmlns:p14="http://schemas.microsoft.com/office/powerpoint/2010/main" val="181575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1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14600"/>
          </a:xfrm>
          <a:prstGeom prst="roundRect">
            <a:avLst>
              <a:gd name="adj" fmla="val 117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681BEF24-B67E-57A9-2885-17C07222F8D8}"/>
              </a:ext>
            </a:extLst>
          </p:cNvPr>
          <p:cNvGrpSpPr/>
          <p:nvPr/>
        </p:nvGrpSpPr>
        <p:grpSpPr>
          <a:xfrm>
            <a:off x="-782234" y="442758"/>
            <a:ext cx="12297749" cy="5507501"/>
            <a:chOff x="-749337" y="853854"/>
            <a:chExt cx="9645952" cy="5507501"/>
          </a:xfrm>
        </p:grpSpPr>
        <p:grpSp>
          <p:nvGrpSpPr>
            <p:cNvPr id="5" name="Group 4">
              <a:extLst>
                <a:ext uri="{FF2B5EF4-FFF2-40B4-BE49-F238E27FC236}">
                  <a16:creationId xmlns:a16="http://schemas.microsoft.com/office/drawing/2014/main" id="{4C1FA9F2-3497-C8A8-0BDA-098A8DD2F11F}"/>
                </a:ext>
              </a:extLst>
            </p:cNvPr>
            <p:cNvGrpSpPr/>
            <p:nvPr/>
          </p:nvGrpSpPr>
          <p:grpSpPr>
            <a:xfrm>
              <a:off x="-749337" y="853854"/>
              <a:ext cx="9645952" cy="5507501"/>
              <a:chOff x="-1594617" y="817494"/>
              <a:chExt cx="14346429" cy="8814954"/>
            </a:xfrm>
          </p:grpSpPr>
          <p:grpSp>
            <p:nvGrpSpPr>
              <p:cNvPr id="7" name="Group 6">
                <a:extLst>
                  <a:ext uri="{FF2B5EF4-FFF2-40B4-BE49-F238E27FC236}">
                    <a16:creationId xmlns:a16="http://schemas.microsoft.com/office/drawing/2014/main" id="{B64A04F1-F08A-E58F-7C31-8F76D2C01E7C}"/>
                  </a:ext>
                </a:extLst>
              </p:cNvPr>
              <p:cNvGrpSpPr/>
              <p:nvPr/>
            </p:nvGrpSpPr>
            <p:grpSpPr>
              <a:xfrm>
                <a:off x="985283" y="817494"/>
                <a:ext cx="4199660" cy="2586232"/>
                <a:chOff x="289672" y="3142931"/>
                <a:chExt cx="4224874" cy="3217132"/>
              </a:xfrm>
            </p:grpSpPr>
            <p:sp>
              <p:nvSpPr>
                <p:cNvPr id="10" name="Rectangle: Rounded Corners 11">
                  <a:extLst>
                    <a:ext uri="{FF2B5EF4-FFF2-40B4-BE49-F238E27FC236}">
                      <a16:creationId xmlns:a16="http://schemas.microsoft.com/office/drawing/2014/main" id="{46D54705-455C-CBBD-299D-67A8DC1EA8F5}"/>
                    </a:ext>
                  </a:extLst>
                </p:cNvPr>
                <p:cNvSpPr/>
                <p:nvPr/>
              </p:nvSpPr>
              <p:spPr>
                <a:xfrm>
                  <a:off x="289672" y="3142931"/>
                  <a:ext cx="4224874" cy="3217132"/>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 name="Rectangle: Rounded Corners 12">
                  <a:extLst>
                    <a:ext uri="{FF2B5EF4-FFF2-40B4-BE49-F238E27FC236}">
                      <a16:creationId xmlns:a16="http://schemas.microsoft.com/office/drawing/2014/main" id="{CBA00EF4-F412-1EEA-19C9-148E2A5BCEE2}"/>
                    </a:ext>
                  </a:extLst>
                </p:cNvPr>
                <p:cNvSpPr/>
                <p:nvPr/>
              </p:nvSpPr>
              <p:spPr>
                <a:xfrm>
                  <a:off x="507632" y="3390949"/>
                  <a:ext cx="3649203" cy="2802142"/>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40A77869-FA94-5500-7810-BF7C08ED5D5F}"/>
                  </a:ext>
                </a:extLst>
              </p:cNvPr>
              <p:cNvSpPr txBox="1"/>
              <p:nvPr/>
            </p:nvSpPr>
            <p:spPr>
              <a:xfrm>
                <a:off x="-1594617" y="1561716"/>
                <a:ext cx="969901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a:ln>
                      <a:noFill/>
                    </a:ln>
                    <a:solidFill>
                      <a:srgbClr val="ED5565"/>
                    </a:solidFill>
                    <a:effectLst/>
                    <a:uLnTx/>
                    <a:uFillTx/>
                    <a:latin typeface="Arial" panose="020B0604020202020204" pitchFamily="34" charset="0"/>
                    <a:cs typeface="Arial" panose="020B0604020202020204" pitchFamily="34" charset="0"/>
                  </a:rPr>
                  <a:t>Số?</a:t>
                </a:r>
                <a:endParaRPr kumimoji="0" lang="en-US" sz="4400" b="1" i="0" u="none" strike="noStrike" kern="1200" cap="none" spc="0" normalizeH="0" baseline="0" noProof="0">
                  <a:ln>
                    <a:noFill/>
                  </a:ln>
                  <a:solidFill>
                    <a:srgbClr val="ED5565"/>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70D6B78-249A-664A-8966-D40DA1F098FE}"/>
                  </a:ext>
                </a:extLst>
              </p:cNvPr>
              <p:cNvSpPr txBox="1"/>
              <p:nvPr/>
            </p:nvSpPr>
            <p:spPr>
              <a:xfrm>
                <a:off x="549710" y="4213766"/>
                <a:ext cx="12202102" cy="541868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a)</a:t>
                </a:r>
                <a:r>
                  <a:rPr kumimoji="0" lang="pt-BR" sz="4400" b="1" i="0" u="none" strike="noStrike" kern="1200" cap="none" spc="0" normalizeH="0" baseline="0" noProof="0">
                    <a:ln>
                      <a:noFill/>
                    </a:ln>
                    <a:effectLst/>
                    <a:uLnTx/>
                    <a:uFillTx/>
                    <a:latin typeface="Arial" panose="020B0604020202020204" pitchFamily="34" charset="0"/>
                    <a:cs typeface="Arial" panose="020B0604020202020204" pitchFamily="34" charset="0"/>
                  </a:rPr>
                  <a:t> 0,5 + </a:t>
                </a:r>
                <a:r>
                  <a:rPr kumimoji="0" lang="pt-BR" sz="4400" b="1" i="0" u="none" strike="noStrike" kern="1200" cap="none" spc="0" normalizeH="0" baseline="0" noProof="0">
                    <a:ln>
                      <a:noFill/>
                    </a:ln>
                    <a:solidFill>
                      <a:srgbClr val="0070C0"/>
                    </a:solidFill>
                    <a:effectLst/>
                    <a:uLnTx/>
                    <a:uFillTx/>
                    <a:latin typeface="Arial" panose="020B0604020202020204" pitchFamily="34" charset="0"/>
                    <a:cs typeface="Arial" panose="020B0604020202020204" pitchFamily="34" charset="0"/>
                  </a:rPr>
                  <a:t>.?.</a:t>
                </a:r>
                <a:r>
                  <a:rPr kumimoji="0" lang="pt-BR" sz="4400" b="1" i="0" u="none" strike="noStrike" kern="1200" cap="none" spc="0" normalizeH="0" baseline="0" noProof="0">
                    <a:ln>
                      <a:noFill/>
                    </a:ln>
                    <a:effectLst/>
                    <a:uLnTx/>
                    <a:uFillTx/>
                    <a:latin typeface="Arial" panose="020B0604020202020204" pitchFamily="34" charset="0"/>
                    <a:cs typeface="Arial" panose="020B0604020202020204" pitchFamily="34" charset="0"/>
                  </a:rPr>
                  <a:t>  = 1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a:ln>
                      <a:noFill/>
                    </a:ln>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a:ln>
                      <a:noFill/>
                    </a:ln>
                    <a:effectLst/>
                    <a:uLnTx/>
                    <a:uFillTx/>
                    <a:latin typeface="Arial" panose="020B0604020202020204" pitchFamily="34" charset="0"/>
                    <a:cs typeface="Arial" panose="020B0604020202020204" pitchFamily="34" charset="0"/>
                  </a:rPr>
                  <a:t> 			</a:t>
                </a:r>
                <a:r>
                  <a:rPr kumimoji="0" lang="pt-BR" sz="4400" b="1"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b)  </a:t>
                </a:r>
                <a:r>
                  <a:rPr kumimoji="0" lang="pt-BR" sz="4400" b="1" i="0" u="none" strike="noStrike" kern="1200" cap="none" spc="0" normalizeH="0" baseline="0" noProof="0">
                    <a:ln>
                      <a:noFill/>
                    </a:ln>
                    <a:solidFill>
                      <a:srgbClr val="0070C0"/>
                    </a:solidFill>
                    <a:effectLst/>
                    <a:uLnTx/>
                    <a:uFillTx/>
                    <a:latin typeface="Arial" panose="020B0604020202020204" pitchFamily="34" charset="0"/>
                    <a:cs typeface="Arial" panose="020B0604020202020204" pitchFamily="34" charset="0"/>
                  </a:rPr>
                  <a:t>.?.</a:t>
                </a:r>
                <a:r>
                  <a:rPr kumimoji="0" lang="pt-BR" sz="4400" b="1" i="0" u="none" strike="noStrike" kern="1200" cap="none" spc="0" normalizeH="0" baseline="0" noProof="0">
                    <a:ln>
                      <a:noFill/>
                    </a:ln>
                    <a:effectLst/>
                    <a:uLnTx/>
                    <a:uFillTx/>
                    <a:latin typeface="Arial" panose="020B0604020202020204" pitchFamily="34" charset="0"/>
                    <a:cs typeface="Arial" panose="020B0604020202020204" pitchFamily="34" charset="0"/>
                  </a:rPr>
                  <a:t>   – 0,25 = 1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44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a:ln>
                      <a:noFill/>
                    </a:ln>
                    <a:effectLst/>
                    <a:uLnTx/>
                    <a:uFillTx/>
                    <a:latin typeface="Arial" panose="020B0604020202020204" pitchFamily="34" charset="0"/>
                    <a:cs typeface="Arial" panose="020B0604020202020204" pitchFamily="34" charset="0"/>
                  </a:rPr>
                  <a:t>					</a:t>
                </a:r>
                <a:r>
                  <a:rPr kumimoji="0" lang="pt-BR" sz="4400" b="1"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c) </a:t>
                </a:r>
                <a:r>
                  <a:rPr kumimoji="0" lang="pt-BR" sz="4400" b="1" i="0" u="none" strike="noStrike" kern="1200" cap="none" spc="0" normalizeH="0" baseline="0" noProof="0">
                    <a:ln>
                      <a:noFill/>
                    </a:ln>
                    <a:effectLst/>
                    <a:uLnTx/>
                    <a:uFillTx/>
                    <a:latin typeface="Arial" panose="020B0604020202020204" pitchFamily="34" charset="0"/>
                    <a:cs typeface="Arial" panose="020B0604020202020204" pitchFamily="34" charset="0"/>
                  </a:rPr>
                  <a:t>1 –    </a:t>
                </a:r>
                <a:r>
                  <a:rPr kumimoji="0" lang="pt-BR" sz="4400" b="1" i="0" u="none" strike="noStrike" kern="1200" cap="none" spc="0" normalizeH="0" baseline="0" noProof="0">
                    <a:ln>
                      <a:noFill/>
                    </a:ln>
                    <a:solidFill>
                      <a:srgbClr val="0070C0"/>
                    </a:solidFill>
                    <a:effectLst/>
                    <a:uLnTx/>
                    <a:uFillTx/>
                    <a:latin typeface="Arial" panose="020B0604020202020204" pitchFamily="34" charset="0"/>
                    <a:cs typeface="Arial" panose="020B0604020202020204" pitchFamily="34" charset="0"/>
                  </a:rPr>
                  <a:t>.?.  </a:t>
                </a:r>
                <a:r>
                  <a:rPr kumimoji="0" lang="pt-BR" sz="4400" b="1" i="0" u="none" strike="noStrike" kern="1200" cap="none" spc="0" normalizeH="0" baseline="0" noProof="0">
                    <a:ln>
                      <a:noFill/>
                    </a:ln>
                    <a:effectLst/>
                    <a:uLnTx/>
                    <a:uFillTx/>
                    <a:latin typeface="Arial" panose="020B0604020202020204" pitchFamily="34" charset="0"/>
                    <a:cs typeface="Arial" panose="020B0604020202020204" pitchFamily="34" charset="0"/>
                  </a:rPr>
                  <a:t> = 0,125</a:t>
                </a:r>
                <a:endParaRPr kumimoji="0" lang="en-US" sz="44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6" name="Oval 5">
              <a:extLst>
                <a:ext uri="{FF2B5EF4-FFF2-40B4-BE49-F238E27FC236}">
                  <a16:creationId xmlns:a16="http://schemas.microsoft.com/office/drawing/2014/main" id="{C629C7B1-CFBF-5EFC-BEFA-D44DD1A5DCE5}"/>
                </a:ext>
              </a:extLst>
            </p:cNvPr>
            <p:cNvSpPr/>
            <p:nvPr/>
          </p:nvSpPr>
          <p:spPr>
            <a:xfrm>
              <a:off x="782074" y="1180004"/>
              <a:ext cx="793590" cy="9547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3</a:t>
              </a:r>
              <a:endParaRPr kumimoji="0" lang="en-US" sz="6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4DF10D98-CF79-8BBA-5456-8516C2DD1014}"/>
              </a:ext>
            </a:extLst>
          </p:cNvPr>
          <p:cNvSpPr txBox="1"/>
          <p:nvPr/>
        </p:nvSpPr>
        <p:spPr>
          <a:xfrm>
            <a:off x="3071437" y="2543935"/>
            <a:ext cx="958354" cy="677108"/>
          </a:xfrm>
          <a:prstGeom prst="rect">
            <a:avLst/>
          </a:prstGeom>
          <a:solidFill>
            <a:schemeClr val="bg1"/>
          </a:solidFill>
          <a:ln>
            <a:solidFill>
              <a:schemeClr val="bg1"/>
            </a:solidFill>
          </a:ln>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a:ln>
                  <a:noFill/>
                </a:ln>
                <a:solidFill>
                  <a:srgbClr val="0070C0"/>
                </a:solidFill>
                <a:effectLst/>
                <a:uLnTx/>
                <a:uFillTx/>
                <a:latin typeface="Arial" panose="020B0604020202020204" pitchFamily="34" charset="0"/>
                <a:cs typeface="Arial" panose="020B0604020202020204" pitchFamily="34" charset="0"/>
              </a:rPr>
              <a:t>0,5</a:t>
            </a:r>
            <a:r>
              <a:rPr kumimoji="0" lang="pt-BR" sz="4400" b="1" i="0" u="none" strike="noStrike" kern="1200" cap="none" spc="0" normalizeH="0" baseline="0" noProof="0">
                <a:ln>
                  <a:noFill/>
                </a:ln>
                <a:effectLst/>
                <a:uLnTx/>
                <a:uFillTx/>
                <a:latin typeface="Arial" panose="020B0604020202020204" pitchFamily="34" charset="0"/>
                <a:cs typeface="Arial" panose="020B0604020202020204" pitchFamily="34" charset="0"/>
              </a:rPr>
              <a:t> </a:t>
            </a:r>
            <a:endParaRPr kumimoji="0" lang="en-US" sz="44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AEAACE8-FBCC-9067-CA81-9F9C2874436A}"/>
              </a:ext>
            </a:extLst>
          </p:cNvPr>
          <p:cNvSpPr txBox="1"/>
          <p:nvPr/>
        </p:nvSpPr>
        <p:spPr>
          <a:xfrm>
            <a:off x="4394681" y="3903779"/>
            <a:ext cx="1148870" cy="677108"/>
          </a:xfrm>
          <a:prstGeom prst="rect">
            <a:avLst/>
          </a:prstGeom>
          <a:solidFill>
            <a:schemeClr val="bg1"/>
          </a:solidFill>
          <a:ln>
            <a:solidFill>
              <a:schemeClr val="bg1"/>
            </a:solidFill>
          </a:ln>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a:ln>
                  <a:noFill/>
                </a:ln>
                <a:solidFill>
                  <a:srgbClr val="0070C0"/>
                </a:solidFill>
                <a:effectLst/>
                <a:uLnTx/>
                <a:uFillTx/>
                <a:latin typeface="Arial" panose="020B0604020202020204" pitchFamily="34" charset="0"/>
                <a:cs typeface="Arial" panose="020B0604020202020204" pitchFamily="34" charset="0"/>
              </a:rPr>
              <a:t>1,25</a:t>
            </a:r>
            <a:r>
              <a:rPr kumimoji="0" lang="pt-BR" sz="4400" b="1" i="0" u="none" strike="noStrike" kern="1200" cap="none" spc="0" normalizeH="0" baseline="0" noProof="0">
                <a:ln>
                  <a:noFill/>
                </a:ln>
                <a:effectLst/>
                <a:uLnTx/>
                <a:uFillTx/>
                <a:latin typeface="Arial" panose="020B0604020202020204" pitchFamily="34" charset="0"/>
                <a:cs typeface="Arial" panose="020B0604020202020204" pitchFamily="34" charset="0"/>
              </a:rPr>
              <a:t> </a:t>
            </a:r>
            <a:endParaRPr kumimoji="0" lang="en-US" sz="44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6C4F367-FB39-82A3-ECF1-5799D14600E2}"/>
              </a:ext>
            </a:extLst>
          </p:cNvPr>
          <p:cNvSpPr txBox="1"/>
          <p:nvPr/>
        </p:nvSpPr>
        <p:spPr>
          <a:xfrm>
            <a:off x="7214081" y="5239351"/>
            <a:ext cx="1510820" cy="677108"/>
          </a:xfrm>
          <a:prstGeom prst="rect">
            <a:avLst/>
          </a:prstGeom>
          <a:solidFill>
            <a:schemeClr val="bg1"/>
          </a:solidFill>
          <a:ln>
            <a:solidFill>
              <a:schemeClr val="bg1"/>
            </a:solidFill>
          </a:ln>
        </p:spPr>
        <p:txBody>
          <a:bodyPr wrap="square" lIns="0" tIns="0" rIns="0" bIns="0" rtlCol="0">
            <a:spAutoFit/>
          </a:bodyPr>
          <a:lstStyle/>
          <a:p>
            <a:pPr lvl="0" algn="just"/>
            <a:r>
              <a:rPr lang="pt-BR" sz="4400" b="1">
                <a:solidFill>
                  <a:srgbClr val="0070C0"/>
                </a:solidFill>
                <a:latin typeface="Arial" panose="020B0604020202020204" pitchFamily="34" charset="0"/>
                <a:cs typeface="Arial" panose="020B0604020202020204" pitchFamily="34" charset="0"/>
              </a:rPr>
              <a:t>0,875 </a:t>
            </a:r>
            <a:endParaRPr kumimoji="0" lang="en-US" sz="44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4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14600"/>
          </a:xfrm>
          <a:prstGeom prst="roundRect">
            <a:avLst>
              <a:gd name="adj" fmla="val 117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676" y="3892830"/>
            <a:ext cx="3926226" cy="2764528"/>
          </a:xfrm>
          <a:prstGeom prst="rect">
            <a:avLst/>
          </a:prstGeom>
        </p:spPr>
      </p:pic>
      <p:grpSp>
        <p:nvGrpSpPr>
          <p:cNvPr id="4" name="Group 3">
            <a:extLst>
              <a:ext uri="{FF2B5EF4-FFF2-40B4-BE49-F238E27FC236}">
                <a16:creationId xmlns:a16="http://schemas.microsoft.com/office/drawing/2014/main" id="{681BEF24-B67E-57A9-2885-17C07222F8D8}"/>
              </a:ext>
            </a:extLst>
          </p:cNvPr>
          <p:cNvGrpSpPr/>
          <p:nvPr/>
        </p:nvGrpSpPr>
        <p:grpSpPr>
          <a:xfrm>
            <a:off x="1170182" y="442758"/>
            <a:ext cx="10362603" cy="3324796"/>
            <a:chOff x="782074" y="853854"/>
            <a:chExt cx="8128087" cy="3324796"/>
          </a:xfrm>
        </p:grpSpPr>
        <p:grpSp>
          <p:nvGrpSpPr>
            <p:cNvPr id="5" name="Group 4">
              <a:extLst>
                <a:ext uri="{FF2B5EF4-FFF2-40B4-BE49-F238E27FC236}">
                  <a16:creationId xmlns:a16="http://schemas.microsoft.com/office/drawing/2014/main" id="{4C1FA9F2-3497-C8A8-0BDA-098A8DD2F11F}"/>
                </a:ext>
              </a:extLst>
            </p:cNvPr>
            <p:cNvGrpSpPr/>
            <p:nvPr/>
          </p:nvGrpSpPr>
          <p:grpSpPr>
            <a:xfrm>
              <a:off x="985282" y="853854"/>
              <a:ext cx="7924879" cy="3324796"/>
              <a:chOff x="985282" y="817494"/>
              <a:chExt cx="11786676" cy="5321455"/>
            </a:xfrm>
          </p:grpSpPr>
          <p:grpSp>
            <p:nvGrpSpPr>
              <p:cNvPr id="7" name="Group 6">
                <a:extLst>
                  <a:ext uri="{FF2B5EF4-FFF2-40B4-BE49-F238E27FC236}">
                    <a16:creationId xmlns:a16="http://schemas.microsoft.com/office/drawing/2014/main" id="{B64A04F1-F08A-E58F-7C31-8F76D2C01E7C}"/>
                  </a:ext>
                </a:extLst>
              </p:cNvPr>
              <p:cNvGrpSpPr/>
              <p:nvPr/>
            </p:nvGrpSpPr>
            <p:grpSpPr>
              <a:xfrm>
                <a:off x="985282" y="817494"/>
                <a:ext cx="10274862" cy="2586232"/>
                <a:chOff x="289671" y="3142931"/>
                <a:chExt cx="10336550" cy="3217132"/>
              </a:xfrm>
            </p:grpSpPr>
            <p:sp>
              <p:nvSpPr>
                <p:cNvPr id="10" name="Rectangle: Rounded Corners 11">
                  <a:extLst>
                    <a:ext uri="{FF2B5EF4-FFF2-40B4-BE49-F238E27FC236}">
                      <a16:creationId xmlns:a16="http://schemas.microsoft.com/office/drawing/2014/main" id="{46D54705-455C-CBBD-299D-67A8DC1EA8F5}"/>
                    </a:ext>
                  </a:extLst>
                </p:cNvPr>
                <p:cNvSpPr/>
                <p:nvPr/>
              </p:nvSpPr>
              <p:spPr>
                <a:xfrm>
                  <a:off x="289671" y="3142931"/>
                  <a:ext cx="10336550" cy="3217132"/>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4" name="Rectangle: Rounded Corners 12">
                  <a:extLst>
                    <a:ext uri="{FF2B5EF4-FFF2-40B4-BE49-F238E27FC236}">
                      <a16:creationId xmlns:a16="http://schemas.microsoft.com/office/drawing/2014/main" id="{CBA00EF4-F412-1EEA-19C9-148E2A5BCEE2}"/>
                    </a:ext>
                  </a:extLst>
                </p:cNvPr>
                <p:cNvSpPr/>
                <p:nvPr/>
              </p:nvSpPr>
              <p:spPr>
                <a:xfrm>
                  <a:off x="507631" y="3390949"/>
                  <a:ext cx="9944598" cy="2802142"/>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9" name="TextBox 8">
                <a:extLst>
                  <a:ext uri="{FF2B5EF4-FFF2-40B4-BE49-F238E27FC236}">
                    <a16:creationId xmlns:a16="http://schemas.microsoft.com/office/drawing/2014/main" id="{40A77869-FA94-5500-7810-BF7C08ED5D5F}"/>
                  </a:ext>
                </a:extLst>
              </p:cNvPr>
              <p:cNvSpPr txBox="1"/>
              <p:nvPr/>
            </p:nvSpPr>
            <p:spPr>
              <a:xfrm>
                <a:off x="1295056" y="1783925"/>
                <a:ext cx="969901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D5565"/>
                    </a:solidFill>
                    <a:effectLst/>
                    <a:uLnTx/>
                    <a:uFillTx/>
                    <a:latin typeface="iCiel Cadena" panose="02000503000000020004" charset="0"/>
                    <a:ea typeface="+mn-ea"/>
                    <a:cs typeface="Calibri" panose="020F0502020204030204" pitchFamily="34" charset="0"/>
                  </a:rPr>
                  <a:t>Đặt tính rồi tính.</a:t>
                </a:r>
              </a:p>
            </p:txBody>
          </p:sp>
          <p:sp>
            <p:nvSpPr>
              <p:cNvPr id="16" name="TextBox 15">
                <a:extLst>
                  <a:ext uri="{FF2B5EF4-FFF2-40B4-BE49-F238E27FC236}">
                    <a16:creationId xmlns:a16="http://schemas.microsoft.com/office/drawing/2014/main" id="{804DACA1-AF7D-1FC4-2F95-5828E9817617}"/>
                  </a:ext>
                </a:extLst>
              </p:cNvPr>
              <p:cNvSpPr txBox="1"/>
              <p:nvPr/>
            </p:nvSpPr>
            <p:spPr>
              <a:xfrm>
                <a:off x="1295056" y="5055213"/>
                <a:ext cx="11476902"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a:ln>
                      <a:noFill/>
                    </a:ln>
                    <a:solidFill>
                      <a:srgbClr val="0070C0"/>
                    </a:solidFill>
                    <a:effectLst/>
                    <a:uLnTx/>
                    <a:uFillTx/>
                    <a:latin typeface="iCiel Cadena" panose="02000503000000020004" charset="0"/>
                    <a:ea typeface="+mn-ea"/>
                    <a:cs typeface="Calibri" panose="020F0502020204030204" pitchFamily="34" charset="0"/>
                  </a:rPr>
                  <a:t>a) 3,8 × 24					 b) 0,56 × 4,5</a:t>
                </a:r>
                <a:endParaRPr kumimoji="0" lang="en-US" sz="4400" b="1" i="0" u="none" strike="noStrike" kern="1200" cap="none" spc="0" normalizeH="0" baseline="0" noProof="0">
                  <a:ln>
                    <a:noFill/>
                  </a:ln>
                  <a:solidFill>
                    <a:srgbClr val="0070C0"/>
                  </a:solidFill>
                  <a:effectLst/>
                  <a:uLnTx/>
                  <a:uFillTx/>
                  <a:latin typeface="iCiel Cadena" panose="02000503000000020004" charset="0"/>
                  <a:ea typeface="+mn-ea"/>
                  <a:cs typeface="Calibri" panose="020F0502020204030204" pitchFamily="34" charset="0"/>
                </a:endParaRPr>
              </a:p>
            </p:txBody>
          </p:sp>
        </p:grpSp>
        <p:sp>
          <p:nvSpPr>
            <p:cNvPr id="6" name="Oval 5">
              <a:extLst>
                <a:ext uri="{FF2B5EF4-FFF2-40B4-BE49-F238E27FC236}">
                  <a16:creationId xmlns:a16="http://schemas.microsoft.com/office/drawing/2014/main" id="{C629C7B1-CFBF-5EFC-BEFA-D44DD1A5DCE5}"/>
                </a:ext>
              </a:extLst>
            </p:cNvPr>
            <p:cNvSpPr/>
            <p:nvPr/>
          </p:nvSpPr>
          <p:spPr>
            <a:xfrm>
              <a:off x="782074" y="1180004"/>
              <a:ext cx="793590" cy="9547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iCiel Cadena" panose="02000503000000020004" charset="0"/>
                  <a:ea typeface="+mn-ea"/>
                  <a:cs typeface="+mn-cs"/>
                </a:rPr>
                <a:t>4</a:t>
              </a:r>
              <a:endPar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endParaRPr>
            </a:p>
          </p:txBody>
        </p:sp>
      </p:grpSp>
    </p:spTree>
    <p:extLst>
      <p:ext uri="{BB962C8B-B14F-4D97-AF65-F5344CB8AC3E}">
        <p14:creationId xmlns:p14="http://schemas.microsoft.com/office/powerpoint/2010/main" val="22961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1" fill="hold" nodeType="withEffect" p14:presetBounceEnd="64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4000">
                                          <p:cBhvr additive="base">
                                            <p:cTn id="12"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3"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ppt_x"/>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14600"/>
          </a:xfrm>
          <a:prstGeom prst="roundRect">
            <a:avLst>
              <a:gd name="adj" fmla="val 117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691" y="4082179"/>
            <a:ext cx="3353159" cy="2361021"/>
          </a:xfrm>
          <a:prstGeom prst="rect">
            <a:avLst/>
          </a:prstGeom>
        </p:spPr>
      </p:pic>
      <p:pic>
        <p:nvPicPr>
          <p:cNvPr id="12" name="Image 2046">
            <a:extLst>
              <a:ext uri="{FF2B5EF4-FFF2-40B4-BE49-F238E27FC236}">
                <a16:creationId xmlns:a16="http://schemas.microsoft.com/office/drawing/2014/main" id="{D003A979-D019-3A6B-DF5F-D760E292881E}"/>
              </a:ext>
            </a:extLst>
          </p:cNvPr>
          <p:cNvPicPr/>
          <p:nvPr/>
        </p:nvPicPr>
        <p:blipFill>
          <a:blip r:embed="rId3" cstate="print"/>
          <a:stretch>
            <a:fillRect/>
          </a:stretch>
        </p:blipFill>
        <p:spPr>
          <a:xfrm>
            <a:off x="1684054" y="1748773"/>
            <a:ext cx="2009142" cy="4648847"/>
          </a:xfrm>
          <a:prstGeom prst="rect">
            <a:avLst/>
          </a:prstGeom>
        </p:spPr>
      </p:pic>
      <p:sp>
        <p:nvSpPr>
          <p:cNvPr id="17" name="TextBox 16">
            <a:extLst>
              <a:ext uri="{FF2B5EF4-FFF2-40B4-BE49-F238E27FC236}">
                <a16:creationId xmlns:a16="http://schemas.microsoft.com/office/drawing/2014/main" id="{CA12DC0C-78D6-3E34-D193-8E095770A23F}"/>
              </a:ext>
            </a:extLst>
          </p:cNvPr>
          <p:cNvSpPr txBox="1"/>
          <p:nvPr/>
        </p:nvSpPr>
        <p:spPr>
          <a:xfrm>
            <a:off x="485775" y="795124"/>
            <a:ext cx="107823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0070C0"/>
                </a:solidFill>
                <a:effectLst/>
                <a:uLnTx/>
                <a:uFillTx/>
                <a:latin typeface="iCiel Cadena" panose="02000503000000020004" charset="0"/>
                <a:ea typeface="+mn-ea"/>
                <a:cs typeface="Calibri" panose="020F0502020204030204" pitchFamily="34" charset="0"/>
              </a:rPr>
              <a:t>a) 3,8 × 24				 b) 0,56 × 4,5</a:t>
            </a:r>
            <a:endParaRPr kumimoji="0" lang="en-US" sz="4800" b="1" i="0" u="none" strike="noStrike" kern="1200" cap="none" spc="0" normalizeH="0" baseline="0" noProof="0">
              <a:ln>
                <a:noFill/>
              </a:ln>
              <a:solidFill>
                <a:srgbClr val="0070C0"/>
              </a:solidFill>
              <a:effectLst/>
              <a:uLnTx/>
              <a:uFillTx/>
              <a:latin typeface="iCiel Cadena" panose="02000503000000020004" charset="0"/>
              <a:ea typeface="+mn-ea"/>
              <a:cs typeface="Calibri" panose="020F0502020204030204" pitchFamily="34" charset="0"/>
            </a:endParaRPr>
          </a:p>
        </p:txBody>
      </p:sp>
      <p:pic>
        <p:nvPicPr>
          <p:cNvPr id="19" name="Image 2044" descr="A close up of numbers&#10;&#10;Description automatically generated">
            <a:extLst>
              <a:ext uri="{FF2B5EF4-FFF2-40B4-BE49-F238E27FC236}">
                <a16:creationId xmlns:a16="http://schemas.microsoft.com/office/drawing/2014/main" id="{1D6F0570-75AD-2763-49CE-65ED27640ECE}"/>
              </a:ext>
            </a:extLst>
          </p:cNvPr>
          <p:cNvPicPr>
            <a:picLocks/>
          </p:cNvPicPr>
          <p:nvPr/>
        </p:nvPicPr>
        <p:blipFill>
          <a:blip r:embed="rId4" cstate="print"/>
          <a:stretch>
            <a:fillRect/>
          </a:stretch>
        </p:blipFill>
        <p:spPr>
          <a:xfrm>
            <a:off x="8232597" y="1780774"/>
            <a:ext cx="2097260" cy="4602810"/>
          </a:xfrm>
          <a:prstGeom prst="rect">
            <a:avLst/>
          </a:prstGeom>
        </p:spPr>
      </p:pic>
    </p:spTree>
    <p:extLst>
      <p:ext uri="{BB962C8B-B14F-4D97-AF65-F5344CB8AC3E}">
        <p14:creationId xmlns:p14="http://schemas.microsoft.com/office/powerpoint/2010/main" val="414798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14600"/>
          </a:xfrm>
          <a:prstGeom prst="roundRect">
            <a:avLst>
              <a:gd name="adj" fmla="val 117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4" name="Group 3">
            <a:extLst>
              <a:ext uri="{FF2B5EF4-FFF2-40B4-BE49-F238E27FC236}">
                <a16:creationId xmlns:a16="http://schemas.microsoft.com/office/drawing/2014/main" id="{681BEF24-B67E-57A9-2885-17C07222F8D8}"/>
              </a:ext>
            </a:extLst>
          </p:cNvPr>
          <p:cNvGrpSpPr/>
          <p:nvPr/>
        </p:nvGrpSpPr>
        <p:grpSpPr>
          <a:xfrm>
            <a:off x="-449527" y="442758"/>
            <a:ext cx="12013958" cy="2451237"/>
            <a:chOff x="-488373" y="853854"/>
            <a:chExt cx="9423356" cy="2451237"/>
          </a:xfrm>
        </p:grpSpPr>
        <p:grpSp>
          <p:nvGrpSpPr>
            <p:cNvPr id="5" name="Group 4">
              <a:extLst>
                <a:ext uri="{FF2B5EF4-FFF2-40B4-BE49-F238E27FC236}">
                  <a16:creationId xmlns:a16="http://schemas.microsoft.com/office/drawing/2014/main" id="{4C1FA9F2-3497-C8A8-0BDA-098A8DD2F11F}"/>
                </a:ext>
              </a:extLst>
            </p:cNvPr>
            <p:cNvGrpSpPr/>
            <p:nvPr/>
          </p:nvGrpSpPr>
          <p:grpSpPr>
            <a:xfrm>
              <a:off x="-488373" y="853854"/>
              <a:ext cx="9423356" cy="2451237"/>
              <a:chOff x="-1206485" y="817494"/>
              <a:chExt cx="14015360" cy="3923293"/>
            </a:xfrm>
          </p:grpSpPr>
          <p:grpSp>
            <p:nvGrpSpPr>
              <p:cNvPr id="7" name="Group 6">
                <a:extLst>
                  <a:ext uri="{FF2B5EF4-FFF2-40B4-BE49-F238E27FC236}">
                    <a16:creationId xmlns:a16="http://schemas.microsoft.com/office/drawing/2014/main" id="{B64A04F1-F08A-E58F-7C31-8F76D2C01E7C}"/>
                  </a:ext>
                </a:extLst>
              </p:cNvPr>
              <p:cNvGrpSpPr/>
              <p:nvPr/>
            </p:nvGrpSpPr>
            <p:grpSpPr>
              <a:xfrm>
                <a:off x="985283" y="817494"/>
                <a:ext cx="4444119" cy="2586232"/>
                <a:chOff x="289672" y="3142931"/>
                <a:chExt cx="4470801" cy="3217132"/>
              </a:xfrm>
            </p:grpSpPr>
            <p:sp>
              <p:nvSpPr>
                <p:cNvPr id="10" name="Rectangle: Rounded Corners 11">
                  <a:extLst>
                    <a:ext uri="{FF2B5EF4-FFF2-40B4-BE49-F238E27FC236}">
                      <a16:creationId xmlns:a16="http://schemas.microsoft.com/office/drawing/2014/main" id="{46D54705-455C-CBBD-299D-67A8DC1EA8F5}"/>
                    </a:ext>
                  </a:extLst>
                </p:cNvPr>
                <p:cNvSpPr/>
                <p:nvPr/>
              </p:nvSpPr>
              <p:spPr>
                <a:xfrm>
                  <a:off x="289672" y="3142931"/>
                  <a:ext cx="4470801" cy="3217132"/>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4" name="Rectangle: Rounded Corners 12">
                  <a:extLst>
                    <a:ext uri="{FF2B5EF4-FFF2-40B4-BE49-F238E27FC236}">
                      <a16:creationId xmlns:a16="http://schemas.microsoft.com/office/drawing/2014/main" id="{CBA00EF4-F412-1EEA-19C9-148E2A5BCEE2}"/>
                    </a:ext>
                  </a:extLst>
                </p:cNvPr>
                <p:cNvSpPr/>
                <p:nvPr/>
              </p:nvSpPr>
              <p:spPr>
                <a:xfrm>
                  <a:off x="507632" y="3390949"/>
                  <a:ext cx="4006914" cy="2802142"/>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9" name="TextBox 8">
                <a:extLst>
                  <a:ext uri="{FF2B5EF4-FFF2-40B4-BE49-F238E27FC236}">
                    <a16:creationId xmlns:a16="http://schemas.microsoft.com/office/drawing/2014/main" id="{40A77869-FA94-5500-7810-BF7C08ED5D5F}"/>
                  </a:ext>
                </a:extLst>
              </p:cNvPr>
              <p:cNvSpPr txBox="1"/>
              <p:nvPr/>
            </p:nvSpPr>
            <p:spPr>
              <a:xfrm>
                <a:off x="-1206485" y="1510091"/>
                <a:ext cx="969901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D5565"/>
                    </a:solidFill>
                    <a:effectLst/>
                    <a:uLnTx/>
                    <a:uFillTx/>
                    <a:latin typeface="iCiel Cadena" panose="02000503000000020004" charset="0"/>
                    <a:ea typeface="+mn-ea"/>
                    <a:cs typeface="Calibri" panose="020F0502020204030204" pitchFamily="34" charset="0"/>
                  </a:rPr>
                  <a:t>Tính.</a:t>
                </a:r>
              </a:p>
            </p:txBody>
          </p:sp>
          <p:sp>
            <p:nvSpPr>
              <p:cNvPr id="16" name="TextBox 15">
                <a:extLst>
                  <a:ext uri="{FF2B5EF4-FFF2-40B4-BE49-F238E27FC236}">
                    <a16:creationId xmlns:a16="http://schemas.microsoft.com/office/drawing/2014/main" id="{804DACA1-AF7D-1FC4-2F95-5828E9817617}"/>
                  </a:ext>
                </a:extLst>
              </p:cNvPr>
              <p:cNvSpPr txBox="1"/>
              <p:nvPr/>
            </p:nvSpPr>
            <p:spPr>
              <a:xfrm>
                <a:off x="50043" y="3657051"/>
                <a:ext cx="12758832"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a:ln>
                      <a:noFill/>
                    </a:ln>
                    <a:solidFill>
                      <a:srgbClr val="0070C0"/>
                    </a:solidFill>
                    <a:effectLst/>
                    <a:uLnTx/>
                    <a:uFillTx/>
                    <a:latin typeface="iCiel Cadena" panose="02000503000000020004" charset="0"/>
                    <a:ea typeface="+mn-ea"/>
                    <a:cs typeface="Calibri" panose="020F0502020204030204" pitchFamily="34" charset="0"/>
                  </a:rPr>
                  <a:t>a) 3,36 : 8 		b) 84 : 1,2 		c) 1,15 : 4,6</a:t>
                </a:r>
                <a:endParaRPr kumimoji="0" lang="en-US" sz="4400" b="1" i="0" u="none" strike="noStrike" kern="1200" cap="none" spc="0" normalizeH="0" baseline="0" noProof="0">
                  <a:ln>
                    <a:noFill/>
                  </a:ln>
                  <a:solidFill>
                    <a:srgbClr val="0070C0"/>
                  </a:solidFill>
                  <a:effectLst/>
                  <a:uLnTx/>
                  <a:uFillTx/>
                  <a:latin typeface="iCiel Cadena" panose="02000503000000020004" charset="0"/>
                  <a:ea typeface="+mn-ea"/>
                  <a:cs typeface="Calibri" panose="020F0502020204030204" pitchFamily="34" charset="0"/>
                </a:endParaRPr>
              </a:p>
            </p:txBody>
          </p:sp>
        </p:grpSp>
        <p:sp>
          <p:nvSpPr>
            <p:cNvPr id="6" name="Oval 5">
              <a:extLst>
                <a:ext uri="{FF2B5EF4-FFF2-40B4-BE49-F238E27FC236}">
                  <a16:creationId xmlns:a16="http://schemas.microsoft.com/office/drawing/2014/main" id="{C629C7B1-CFBF-5EFC-BEFA-D44DD1A5DCE5}"/>
                </a:ext>
              </a:extLst>
            </p:cNvPr>
            <p:cNvSpPr/>
            <p:nvPr/>
          </p:nvSpPr>
          <p:spPr>
            <a:xfrm>
              <a:off x="782074" y="1180004"/>
              <a:ext cx="793590" cy="9547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iCiel Cadena" panose="02000503000000020004" charset="0"/>
                  <a:ea typeface="+mn-ea"/>
                  <a:cs typeface="+mn-cs"/>
                </a:rPr>
                <a:t>5</a:t>
              </a:r>
              <a:endPar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endParaRPr>
            </a:p>
          </p:txBody>
        </p:sp>
      </p:grpSp>
      <p:pic>
        <p:nvPicPr>
          <p:cNvPr id="11" name="Picture 10">
            <a:extLst>
              <a:ext uri="{FF2B5EF4-FFF2-40B4-BE49-F238E27FC236}">
                <a16:creationId xmlns:a16="http://schemas.microsoft.com/office/drawing/2014/main" id="{CBBA9458-E1C2-CB0D-EA80-F33F6809A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200" y="3706516"/>
            <a:ext cx="9407599" cy="2382576"/>
          </a:xfrm>
          <a:prstGeom prst="rect">
            <a:avLst/>
          </a:prstGeom>
        </p:spPr>
      </p:pic>
    </p:spTree>
    <p:extLst>
      <p:ext uri="{BB962C8B-B14F-4D97-AF65-F5344CB8AC3E}">
        <p14:creationId xmlns:p14="http://schemas.microsoft.com/office/powerpoint/2010/main" val="233587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14600"/>
          </a:xfrm>
          <a:prstGeom prst="roundRect">
            <a:avLst>
              <a:gd name="adj" fmla="val 117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6" name="TextBox 15">
            <a:extLst>
              <a:ext uri="{FF2B5EF4-FFF2-40B4-BE49-F238E27FC236}">
                <a16:creationId xmlns:a16="http://schemas.microsoft.com/office/drawing/2014/main" id="{804DACA1-AF7D-1FC4-2F95-5828E9817617}"/>
              </a:ext>
            </a:extLst>
          </p:cNvPr>
          <p:cNvSpPr txBox="1"/>
          <p:nvPr/>
        </p:nvSpPr>
        <p:spPr>
          <a:xfrm>
            <a:off x="627568" y="883387"/>
            <a:ext cx="10936863"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a:ln>
                  <a:noFill/>
                </a:ln>
                <a:solidFill>
                  <a:srgbClr val="0070C0"/>
                </a:solidFill>
                <a:effectLst/>
                <a:uLnTx/>
                <a:uFillTx/>
                <a:latin typeface="iCiel Cadena" panose="02000503000000020004" charset="0"/>
                <a:ea typeface="+mn-ea"/>
                <a:cs typeface="Calibri" panose="020F0502020204030204" pitchFamily="34" charset="0"/>
              </a:rPr>
              <a:t>a) 3,36 : 8 		b) 84 : 1,2 		c) 1,15 : 4,6</a:t>
            </a:r>
            <a:endParaRPr kumimoji="0" lang="en-US" sz="4400" b="1" i="0" u="none" strike="noStrike" kern="1200" cap="none" spc="0" normalizeH="0" baseline="0" noProof="0">
              <a:ln>
                <a:noFill/>
              </a:ln>
              <a:solidFill>
                <a:srgbClr val="0070C0"/>
              </a:solidFill>
              <a:effectLst/>
              <a:uLnTx/>
              <a:uFillTx/>
              <a:latin typeface="iCiel Cadena" panose="02000503000000020004" charset="0"/>
              <a:ea typeface="+mn-ea"/>
              <a:cs typeface="Calibri" panose="020F0502020204030204" pitchFamily="34" charset="0"/>
            </a:endParaRPr>
          </a:p>
        </p:txBody>
      </p:sp>
      <p:grpSp>
        <p:nvGrpSpPr>
          <p:cNvPr id="2" name="Group 1">
            <a:extLst>
              <a:ext uri="{FF2B5EF4-FFF2-40B4-BE49-F238E27FC236}">
                <a16:creationId xmlns:a16="http://schemas.microsoft.com/office/drawing/2014/main" id="{E745E424-3F5D-800E-2A34-7199AE59996A}"/>
              </a:ext>
            </a:extLst>
          </p:cNvPr>
          <p:cNvGrpSpPr>
            <a:grpSpLocks/>
          </p:cNvGrpSpPr>
          <p:nvPr/>
        </p:nvGrpSpPr>
        <p:grpSpPr>
          <a:xfrm>
            <a:off x="1029970" y="2525668"/>
            <a:ext cx="2828796" cy="2979782"/>
            <a:chOff x="0" y="0"/>
            <a:chExt cx="758916" cy="799423"/>
          </a:xfrm>
        </p:grpSpPr>
        <p:pic>
          <p:nvPicPr>
            <p:cNvPr id="8" name="Image 2054">
              <a:extLst>
                <a:ext uri="{FF2B5EF4-FFF2-40B4-BE49-F238E27FC236}">
                  <a16:creationId xmlns:a16="http://schemas.microsoft.com/office/drawing/2014/main" id="{37AC8B0A-940E-9710-2619-CA1E65747211}"/>
                </a:ext>
              </a:extLst>
            </p:cNvPr>
            <p:cNvPicPr/>
            <p:nvPr/>
          </p:nvPicPr>
          <p:blipFill>
            <a:blip r:embed="rId2" cstate="print"/>
            <a:stretch>
              <a:fillRect/>
            </a:stretch>
          </p:blipFill>
          <p:spPr>
            <a:xfrm>
              <a:off x="0" y="0"/>
              <a:ext cx="758916" cy="799423"/>
            </a:xfrm>
            <a:prstGeom prst="rect">
              <a:avLst/>
            </a:prstGeom>
          </p:spPr>
        </p:pic>
      </p:grpSp>
      <p:grpSp>
        <p:nvGrpSpPr>
          <p:cNvPr id="12" name="Group 11">
            <a:extLst>
              <a:ext uri="{FF2B5EF4-FFF2-40B4-BE49-F238E27FC236}">
                <a16:creationId xmlns:a16="http://schemas.microsoft.com/office/drawing/2014/main" id="{D946391D-4C20-F4D1-8680-71D7441D39BA}"/>
              </a:ext>
            </a:extLst>
          </p:cNvPr>
          <p:cNvGrpSpPr>
            <a:grpSpLocks/>
          </p:cNvGrpSpPr>
          <p:nvPr/>
        </p:nvGrpSpPr>
        <p:grpSpPr>
          <a:xfrm>
            <a:off x="4679256" y="2695439"/>
            <a:ext cx="2814167" cy="1653322"/>
            <a:chOff x="0" y="0"/>
            <a:chExt cx="698736" cy="410507"/>
          </a:xfrm>
        </p:grpSpPr>
        <p:pic>
          <p:nvPicPr>
            <p:cNvPr id="13" name="Image 2052">
              <a:extLst>
                <a:ext uri="{FF2B5EF4-FFF2-40B4-BE49-F238E27FC236}">
                  <a16:creationId xmlns:a16="http://schemas.microsoft.com/office/drawing/2014/main" id="{BE900BCB-309D-7401-04E0-2BE62380D443}"/>
                </a:ext>
              </a:extLst>
            </p:cNvPr>
            <p:cNvPicPr/>
            <p:nvPr/>
          </p:nvPicPr>
          <p:blipFill>
            <a:blip r:embed="rId3" cstate="print"/>
            <a:stretch>
              <a:fillRect/>
            </a:stretch>
          </p:blipFill>
          <p:spPr>
            <a:xfrm>
              <a:off x="0" y="0"/>
              <a:ext cx="698736" cy="410507"/>
            </a:xfrm>
            <a:prstGeom prst="rect">
              <a:avLst/>
            </a:prstGeom>
          </p:spPr>
        </p:pic>
      </p:grpSp>
      <p:grpSp>
        <p:nvGrpSpPr>
          <p:cNvPr id="15" name="Group 14">
            <a:extLst>
              <a:ext uri="{FF2B5EF4-FFF2-40B4-BE49-F238E27FC236}">
                <a16:creationId xmlns:a16="http://schemas.microsoft.com/office/drawing/2014/main" id="{E0C74D0C-DB28-9BBD-6885-AD3C4F9430C1}"/>
              </a:ext>
            </a:extLst>
          </p:cNvPr>
          <p:cNvGrpSpPr>
            <a:grpSpLocks/>
          </p:cNvGrpSpPr>
          <p:nvPr/>
        </p:nvGrpSpPr>
        <p:grpSpPr>
          <a:xfrm>
            <a:off x="8345298" y="2525668"/>
            <a:ext cx="3219133" cy="3137129"/>
            <a:chOff x="0" y="0"/>
            <a:chExt cx="799286" cy="778925"/>
          </a:xfrm>
        </p:grpSpPr>
        <p:pic>
          <p:nvPicPr>
            <p:cNvPr id="17" name="Image 2056">
              <a:extLst>
                <a:ext uri="{FF2B5EF4-FFF2-40B4-BE49-F238E27FC236}">
                  <a16:creationId xmlns:a16="http://schemas.microsoft.com/office/drawing/2014/main" id="{927BED7C-665F-AC81-15B1-5E23EE42A745}"/>
                </a:ext>
              </a:extLst>
            </p:cNvPr>
            <p:cNvPicPr/>
            <p:nvPr/>
          </p:nvPicPr>
          <p:blipFill>
            <a:blip r:embed="rId4" cstate="print"/>
            <a:stretch>
              <a:fillRect/>
            </a:stretch>
          </p:blipFill>
          <p:spPr>
            <a:xfrm>
              <a:off x="0" y="0"/>
              <a:ext cx="799286" cy="778925"/>
            </a:xfrm>
            <a:prstGeom prst="rect">
              <a:avLst/>
            </a:prstGeom>
          </p:spPr>
        </p:pic>
      </p:grpSp>
      <p:cxnSp>
        <p:nvCxnSpPr>
          <p:cNvPr id="19" name="Straight Connector 18">
            <a:extLst>
              <a:ext uri="{FF2B5EF4-FFF2-40B4-BE49-F238E27FC236}">
                <a16:creationId xmlns:a16="http://schemas.microsoft.com/office/drawing/2014/main" id="{8926E703-1B4A-B417-0FC3-E076280F263C}"/>
              </a:ext>
            </a:extLst>
          </p:cNvPr>
          <p:cNvCxnSpPr/>
          <p:nvPr/>
        </p:nvCxnSpPr>
        <p:spPr>
          <a:xfrm>
            <a:off x="7847203" y="1216421"/>
            <a:ext cx="0" cy="506890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866C646-0398-9AAF-09FA-04365652811B}"/>
              </a:ext>
            </a:extLst>
          </p:cNvPr>
          <p:cNvCxnSpPr/>
          <p:nvPr/>
        </p:nvCxnSpPr>
        <p:spPr>
          <a:xfrm>
            <a:off x="4284853" y="1221941"/>
            <a:ext cx="0" cy="506890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32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stretch>
            <a:fillRect/>
          </a:stretch>
        </p:blipFill>
        <p:spPr>
          <a:xfrm>
            <a:off x="3775306" y="-533400"/>
            <a:ext cx="1926643"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stretch>
            <a:fillRect/>
          </a:stretch>
        </p:blipFill>
        <p:spPr>
          <a:xfrm>
            <a:off x="6843530" y="432153"/>
            <a:ext cx="2988572"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stretch>
            <a:fillRect/>
          </a:stretch>
        </p:blipFill>
        <p:spPr>
          <a:xfrm>
            <a:off x="5538242" y="52768"/>
            <a:ext cx="1790110"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stretch>
            <a:fillRect/>
          </a:stretch>
        </p:blipFill>
        <p:spPr>
          <a:xfrm>
            <a:off x="2409571" y="1140708"/>
            <a:ext cx="2290733"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stretch>
            <a:fillRect/>
          </a:stretch>
        </p:blipFill>
        <p:spPr>
          <a:xfrm>
            <a:off x="3039788" y="3704360"/>
            <a:ext cx="2578971"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stretch>
            <a:fillRect/>
          </a:stretch>
        </p:blipFill>
        <p:spPr>
          <a:xfrm>
            <a:off x="6521784" y="4104225"/>
            <a:ext cx="2548630"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stretch>
            <a:fillRect/>
          </a:stretch>
        </p:blipFill>
        <p:spPr>
          <a:xfrm>
            <a:off x="2030328" y="897013"/>
            <a:ext cx="8131344" cy="5324817"/>
          </a:xfrm>
          <a:prstGeom prst="rect">
            <a:avLst/>
          </a:prstGeom>
        </p:spPr>
      </p:pic>
      <p:sp>
        <p:nvSpPr>
          <p:cNvPr id="2" name="TextBox 1">
            <a:extLst>
              <a:ext uri="{FF2B5EF4-FFF2-40B4-BE49-F238E27FC236}">
                <a16:creationId xmlns:a16="http://schemas.microsoft.com/office/drawing/2014/main" id="{D5CF3C36-97CD-4115-BCBA-A88FBD0573D9}"/>
              </a:ext>
            </a:extLst>
          </p:cNvPr>
          <p:cNvSpPr txBox="1"/>
          <p:nvPr/>
        </p:nvSpPr>
        <p:spPr>
          <a:xfrm>
            <a:off x="3855808" y="2713672"/>
            <a:ext cx="4480394"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a:ln>
                  <a:noFill/>
                </a:ln>
                <a:solidFill>
                  <a:srgbClr val="E76EA3"/>
                </a:solidFill>
                <a:effectLst/>
                <a:uLnTx/>
                <a:uFillTx/>
                <a:latin typeface="iCiel Cadena" panose="02000503000000020004" pitchFamily="50" charset="0"/>
                <a:ea typeface="+mn-ea"/>
                <a:cs typeface="+mn-cs"/>
              </a:rPr>
              <a:t>VUI HỌC</a:t>
            </a:r>
            <a:endParaRPr kumimoji="0" lang="en-US" sz="96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endParaRPr>
          </a:p>
        </p:txBody>
      </p:sp>
    </p:spTree>
    <p:extLst>
      <p:ext uri="{BB962C8B-B14F-4D97-AF65-F5344CB8AC3E}">
        <p14:creationId xmlns:p14="http://schemas.microsoft.com/office/powerpoint/2010/main" val="3245595127"/>
      </p:ext>
    </p:extLst>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14600"/>
          </a:xfrm>
          <a:prstGeom prst="roundRect">
            <a:avLst>
              <a:gd name="adj" fmla="val 117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6" name="TextBox 15">
            <a:extLst>
              <a:ext uri="{FF2B5EF4-FFF2-40B4-BE49-F238E27FC236}">
                <a16:creationId xmlns:a16="http://schemas.microsoft.com/office/drawing/2014/main" id="{804DACA1-AF7D-1FC4-2F95-5828E9817617}"/>
              </a:ext>
            </a:extLst>
          </p:cNvPr>
          <p:cNvSpPr txBox="1"/>
          <p:nvPr/>
        </p:nvSpPr>
        <p:spPr>
          <a:xfrm>
            <a:off x="846273" y="1218203"/>
            <a:ext cx="4933209" cy="4739759"/>
          </a:xfrm>
          <a:prstGeom prst="rect">
            <a:avLst/>
          </a:prstGeom>
          <a:noFill/>
        </p:spPr>
        <p:txBody>
          <a:bodyPr wrap="square" lIns="0" tIns="0" rIns="0" bIns="0" rtlCol="0">
            <a:spAutoFit/>
          </a:bodyPr>
          <a:lstStyle/>
          <a:p>
            <a:pPr lvl="0" algn="just"/>
            <a:r>
              <a:rPr lang="vi-VN" sz="4400" b="1" u="sng">
                <a:solidFill>
                  <a:srgbClr val="FF0000"/>
                </a:solidFill>
                <a:latin typeface="Arial" panose="020B0604020202020204" pitchFamily="34" charset="0"/>
                <a:cs typeface="Arial" panose="020B0604020202020204" pitchFamily="34" charset="0"/>
              </a:rPr>
              <a:t>Trò chơi</a:t>
            </a:r>
          </a:p>
          <a:p>
            <a:pPr lvl="0" algn="just"/>
            <a:r>
              <a:rPr lang="vi-VN" sz="4400">
                <a:latin typeface="Arial" panose="020B0604020202020204" pitchFamily="34" charset="0"/>
                <a:cs typeface="Arial" panose="020B0604020202020204" pitchFamily="34" charset="0"/>
              </a:rPr>
              <a:t>Mỗi bạn tìm ba số thích hợp để</a:t>
            </a:r>
            <a:r>
              <a:rPr lang="en-US" sz="4400">
                <a:latin typeface="Arial" panose="020B0604020202020204" pitchFamily="34" charset="0"/>
                <a:cs typeface="Arial" panose="020B0604020202020204" pitchFamily="34" charset="0"/>
              </a:rPr>
              <a:t> </a:t>
            </a:r>
            <a:r>
              <a:rPr lang="vi-VN" sz="4400">
                <a:latin typeface="Arial" panose="020B0604020202020204" pitchFamily="34" charset="0"/>
                <a:cs typeface="Arial" panose="020B0604020202020204" pitchFamily="34" charset="0"/>
              </a:rPr>
              <a:t>thay vào .?.</a:t>
            </a:r>
          </a:p>
          <a:p>
            <a:pPr lvl="0" algn="just"/>
            <a:r>
              <a:rPr lang="vi-VN" sz="4400">
                <a:latin typeface="Arial" panose="020B0604020202020204" pitchFamily="34" charset="0"/>
                <a:cs typeface="Arial" panose="020B0604020202020204" pitchFamily="34" charset="0"/>
              </a:rPr>
              <a:t>Bạn nào tìm đúng số và nhanh nhất</a:t>
            </a:r>
            <a:r>
              <a:rPr lang="en-US" sz="4400">
                <a:latin typeface="Arial" panose="020B0604020202020204" pitchFamily="34" charset="0"/>
                <a:cs typeface="Arial" panose="020B0604020202020204" pitchFamily="34" charset="0"/>
              </a:rPr>
              <a:t> </a:t>
            </a:r>
            <a:r>
              <a:rPr lang="vi-VN" sz="4400">
                <a:latin typeface="Arial" panose="020B0604020202020204" pitchFamily="34" charset="0"/>
                <a:cs typeface="Arial" panose="020B0604020202020204" pitchFamily="34" charset="0"/>
              </a:rPr>
              <a:t>thì thắng cuộc.</a:t>
            </a:r>
            <a:endParaRPr kumimoji="0" lang="en-US" sz="44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E572CF1-504C-882A-4807-9DE505882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678" y="883387"/>
            <a:ext cx="5406686" cy="5409392"/>
          </a:xfrm>
          <a:prstGeom prst="rect">
            <a:avLst/>
          </a:prstGeom>
        </p:spPr>
      </p:pic>
    </p:spTree>
    <p:extLst>
      <p:ext uri="{BB962C8B-B14F-4D97-AF65-F5344CB8AC3E}">
        <p14:creationId xmlns:p14="http://schemas.microsoft.com/office/powerpoint/2010/main" val="208901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14600"/>
          </a:xfrm>
          <a:prstGeom prst="roundRect">
            <a:avLst>
              <a:gd name="adj" fmla="val 117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EE572CF1-504C-882A-4807-9DE505882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34" y="376365"/>
            <a:ext cx="6288322" cy="6291469"/>
          </a:xfrm>
          <a:prstGeom prst="rect">
            <a:avLst/>
          </a:prstGeom>
        </p:spPr>
      </p:pic>
      <p:sp>
        <p:nvSpPr>
          <p:cNvPr id="2" name="Oval 1">
            <a:extLst>
              <a:ext uri="{FF2B5EF4-FFF2-40B4-BE49-F238E27FC236}">
                <a16:creationId xmlns:a16="http://schemas.microsoft.com/office/drawing/2014/main" id="{C98A0438-B051-4290-07BA-D893E236EFE9}"/>
              </a:ext>
            </a:extLst>
          </p:cNvPr>
          <p:cNvSpPr/>
          <p:nvPr/>
        </p:nvSpPr>
        <p:spPr>
          <a:xfrm>
            <a:off x="5345873" y="1566173"/>
            <a:ext cx="1354312" cy="1354312"/>
          </a:xfrm>
          <a:prstGeom prst="ellipse">
            <a:avLst/>
          </a:prstGeom>
          <a:solidFill>
            <a:srgbClr val="FFDF4F"/>
          </a:solidFill>
          <a:ln>
            <a:solidFill>
              <a:srgbClr val="FFD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70C0"/>
                </a:solidFill>
              </a:rPr>
              <a:t>8,85</a:t>
            </a:r>
          </a:p>
        </p:txBody>
      </p:sp>
      <p:cxnSp>
        <p:nvCxnSpPr>
          <p:cNvPr id="6" name="Straight Arrow Connector 5">
            <a:extLst>
              <a:ext uri="{FF2B5EF4-FFF2-40B4-BE49-F238E27FC236}">
                <a16:creationId xmlns:a16="http://schemas.microsoft.com/office/drawing/2014/main" id="{06D0E502-D394-2024-7760-BFCD2F68ED6E}"/>
              </a:ext>
            </a:extLst>
          </p:cNvPr>
          <p:cNvCxnSpPr/>
          <p:nvPr/>
        </p:nvCxnSpPr>
        <p:spPr>
          <a:xfrm flipH="1">
            <a:off x="2807141" y="1695450"/>
            <a:ext cx="1962150" cy="3487882"/>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708B3204-EA8E-154C-C301-9AE59554726C}"/>
              </a:ext>
            </a:extLst>
          </p:cNvPr>
          <p:cNvSpPr/>
          <p:nvPr/>
        </p:nvSpPr>
        <p:spPr>
          <a:xfrm>
            <a:off x="7452609" y="168184"/>
            <a:ext cx="3158242" cy="100791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4,64 + 5,36 = 10</a:t>
            </a:r>
          </a:p>
        </p:txBody>
      </p:sp>
      <p:cxnSp>
        <p:nvCxnSpPr>
          <p:cNvPr id="8" name="Straight Arrow Connector 7">
            <a:extLst>
              <a:ext uri="{FF2B5EF4-FFF2-40B4-BE49-F238E27FC236}">
                <a16:creationId xmlns:a16="http://schemas.microsoft.com/office/drawing/2014/main" id="{94F7EC12-59CB-E3A5-557D-DBCA3C6A87AB}"/>
              </a:ext>
            </a:extLst>
          </p:cNvPr>
          <p:cNvCxnSpPr>
            <a:cxnSpLocks/>
          </p:cNvCxnSpPr>
          <p:nvPr/>
        </p:nvCxnSpPr>
        <p:spPr>
          <a:xfrm flipH="1" flipV="1">
            <a:off x="1862345" y="3429000"/>
            <a:ext cx="3988240" cy="10391"/>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99CE779B-A645-0B3D-F0B4-F8483408329C}"/>
              </a:ext>
            </a:extLst>
          </p:cNvPr>
          <p:cNvSpPr/>
          <p:nvPr/>
        </p:nvSpPr>
        <p:spPr>
          <a:xfrm>
            <a:off x="7425154" y="1223605"/>
            <a:ext cx="3158242" cy="100791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B050"/>
                </a:solidFill>
              </a:rPr>
              <a:t>7,3 + 2,8 = 10</a:t>
            </a:r>
          </a:p>
        </p:txBody>
      </p:sp>
      <p:cxnSp>
        <p:nvCxnSpPr>
          <p:cNvPr id="12" name="Straight Arrow Connector 11">
            <a:extLst>
              <a:ext uri="{FF2B5EF4-FFF2-40B4-BE49-F238E27FC236}">
                <a16:creationId xmlns:a16="http://schemas.microsoft.com/office/drawing/2014/main" id="{AB0893D9-DA62-8BDF-94D1-AD4D24BB8B8B}"/>
              </a:ext>
            </a:extLst>
          </p:cNvPr>
          <p:cNvCxnSpPr>
            <a:cxnSpLocks/>
          </p:cNvCxnSpPr>
          <p:nvPr/>
        </p:nvCxnSpPr>
        <p:spPr>
          <a:xfrm flipH="1" flipV="1">
            <a:off x="2826191" y="1859555"/>
            <a:ext cx="1994120" cy="3315453"/>
          </a:xfrm>
          <a:prstGeom prst="straightConnector1">
            <a:avLst/>
          </a:prstGeom>
          <a:ln w="762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800968E-99E1-F54F-C695-5332CFED722A}"/>
              </a:ext>
            </a:extLst>
          </p:cNvPr>
          <p:cNvSpPr/>
          <p:nvPr/>
        </p:nvSpPr>
        <p:spPr>
          <a:xfrm>
            <a:off x="7425154" y="2231523"/>
            <a:ext cx="3158242" cy="1007918"/>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7030A0"/>
                </a:solidFill>
              </a:rPr>
              <a:t>0,1 + 9,9 = 10</a:t>
            </a:r>
          </a:p>
        </p:txBody>
      </p:sp>
      <p:cxnSp>
        <p:nvCxnSpPr>
          <p:cNvPr id="15" name="Straight Arrow Connector 14">
            <a:extLst>
              <a:ext uri="{FF2B5EF4-FFF2-40B4-BE49-F238E27FC236}">
                <a16:creationId xmlns:a16="http://schemas.microsoft.com/office/drawing/2014/main" id="{1C7EABB1-B2FA-1C09-FD82-B7994CAE0CB4}"/>
              </a:ext>
            </a:extLst>
          </p:cNvPr>
          <p:cNvCxnSpPr>
            <a:cxnSpLocks/>
          </p:cNvCxnSpPr>
          <p:nvPr/>
        </p:nvCxnSpPr>
        <p:spPr>
          <a:xfrm flipV="1">
            <a:off x="2025638" y="2474338"/>
            <a:ext cx="3425351" cy="1992205"/>
          </a:xfrm>
          <a:prstGeom prst="straightConnector1">
            <a:avLst/>
          </a:prstGeom>
          <a:ln w="762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3183A0FA-D3EB-0D1E-73A7-7313AB49F7DF}"/>
              </a:ext>
            </a:extLst>
          </p:cNvPr>
          <p:cNvSpPr/>
          <p:nvPr/>
        </p:nvSpPr>
        <p:spPr>
          <a:xfrm>
            <a:off x="7440558" y="3286719"/>
            <a:ext cx="3158242" cy="100791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70C0"/>
                </a:solidFill>
              </a:rPr>
              <a:t>1,15 + .?. = 10</a:t>
            </a:r>
          </a:p>
        </p:txBody>
      </p:sp>
      <p:sp>
        <p:nvSpPr>
          <p:cNvPr id="23" name="Rectangle: Rounded Corners 22">
            <a:extLst>
              <a:ext uri="{FF2B5EF4-FFF2-40B4-BE49-F238E27FC236}">
                <a16:creationId xmlns:a16="http://schemas.microsoft.com/office/drawing/2014/main" id="{5697B2F8-EAC7-4D07-94C0-1B6A577D8AA1}"/>
              </a:ext>
            </a:extLst>
          </p:cNvPr>
          <p:cNvSpPr/>
          <p:nvPr/>
        </p:nvSpPr>
        <p:spPr>
          <a:xfrm>
            <a:off x="7423204" y="4333072"/>
            <a:ext cx="3158242" cy="100791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8,07 + .?. = 10</a:t>
            </a:r>
          </a:p>
        </p:txBody>
      </p:sp>
      <p:sp>
        <p:nvSpPr>
          <p:cNvPr id="24" name="Oval 23">
            <a:extLst>
              <a:ext uri="{FF2B5EF4-FFF2-40B4-BE49-F238E27FC236}">
                <a16:creationId xmlns:a16="http://schemas.microsoft.com/office/drawing/2014/main" id="{B29F580D-7CCA-D88E-FB41-DD792ACD2B64}"/>
              </a:ext>
            </a:extLst>
          </p:cNvPr>
          <p:cNvSpPr/>
          <p:nvPr/>
        </p:nvSpPr>
        <p:spPr>
          <a:xfrm>
            <a:off x="922211" y="1527585"/>
            <a:ext cx="1397486" cy="1397486"/>
          </a:xfrm>
          <a:prstGeom prst="ellipse">
            <a:avLst/>
          </a:prstGeom>
          <a:solidFill>
            <a:srgbClr val="D5ABC9"/>
          </a:solidFill>
          <a:ln>
            <a:solidFill>
              <a:srgbClr val="D5A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1,93</a:t>
            </a:r>
          </a:p>
        </p:txBody>
      </p:sp>
      <p:cxnSp>
        <p:nvCxnSpPr>
          <p:cNvPr id="21" name="Straight Arrow Connector 20">
            <a:extLst>
              <a:ext uri="{FF2B5EF4-FFF2-40B4-BE49-F238E27FC236}">
                <a16:creationId xmlns:a16="http://schemas.microsoft.com/office/drawing/2014/main" id="{A5701148-045F-AA11-24B5-208C69F31354}"/>
              </a:ext>
            </a:extLst>
          </p:cNvPr>
          <p:cNvCxnSpPr>
            <a:cxnSpLocks/>
          </p:cNvCxnSpPr>
          <p:nvPr/>
        </p:nvCxnSpPr>
        <p:spPr>
          <a:xfrm>
            <a:off x="2171700" y="2537417"/>
            <a:ext cx="3385993" cy="1920195"/>
          </a:xfrm>
          <a:prstGeom prst="straightConnector1">
            <a:avLst/>
          </a:prstGeom>
          <a:ln w="762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26DE9F3-D8AA-06AD-D55B-D7A7A01E028E}"/>
              </a:ext>
            </a:extLst>
          </p:cNvPr>
          <p:cNvCxnSpPr>
            <a:cxnSpLocks/>
          </p:cNvCxnSpPr>
          <p:nvPr/>
        </p:nvCxnSpPr>
        <p:spPr>
          <a:xfrm>
            <a:off x="3729109" y="1568388"/>
            <a:ext cx="21463" cy="4021420"/>
          </a:xfrm>
          <a:prstGeom prst="straightConnector1">
            <a:avLst/>
          </a:prstGeom>
          <a:ln w="762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940ECA5B-48FA-33C4-1F98-AC695C4AB389}"/>
              </a:ext>
            </a:extLst>
          </p:cNvPr>
          <p:cNvSpPr/>
          <p:nvPr/>
        </p:nvSpPr>
        <p:spPr>
          <a:xfrm>
            <a:off x="7389028" y="5460701"/>
            <a:ext cx="3158242" cy="100791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3,03 + .?. = 10</a:t>
            </a:r>
          </a:p>
        </p:txBody>
      </p:sp>
      <p:sp>
        <p:nvSpPr>
          <p:cNvPr id="29" name="Oval 28">
            <a:extLst>
              <a:ext uri="{FF2B5EF4-FFF2-40B4-BE49-F238E27FC236}">
                <a16:creationId xmlns:a16="http://schemas.microsoft.com/office/drawing/2014/main" id="{56B54AE3-C1FC-ACF7-1AF1-9660B8B6424B}"/>
              </a:ext>
            </a:extLst>
          </p:cNvPr>
          <p:cNvSpPr/>
          <p:nvPr/>
        </p:nvSpPr>
        <p:spPr>
          <a:xfrm>
            <a:off x="3152527" y="5387639"/>
            <a:ext cx="1343274" cy="1343274"/>
          </a:xfrm>
          <a:prstGeom prst="ellipse">
            <a:avLst/>
          </a:prstGeom>
          <a:solidFill>
            <a:srgbClr val="6CCFF6"/>
          </a:solidFill>
          <a:ln>
            <a:solidFill>
              <a:srgbClr val="6C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6,97</a:t>
            </a:r>
          </a:p>
        </p:txBody>
      </p:sp>
    </p:spTree>
    <p:extLst>
      <p:ext uri="{BB962C8B-B14F-4D97-AF65-F5344CB8AC3E}">
        <p14:creationId xmlns:p14="http://schemas.microsoft.com/office/powerpoint/2010/main" val="395386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randombar(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randombar(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randombar(horizont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randombar(horizontal)">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randombar(horizontal)">
                                      <p:cBhvr>
                                        <p:cTn id="7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p:bldP spid="14" grpId="0" animBg="1"/>
      <p:bldP spid="20" grpId="0" animBg="1"/>
      <p:bldP spid="23" grpId="0" animBg="1"/>
      <p:bldP spid="24"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CDD29222-60C8-4E3B-93A1-BA8C1D21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B26602-9784-4389-982F-587D6AB0C260}"/>
              </a:ext>
            </a:extLst>
          </p:cNvPr>
          <p:cNvPicPr>
            <a:picLocks noChangeAspect="1"/>
          </p:cNvPicPr>
          <p:nvPr/>
        </p:nvPicPr>
        <p:blipFill>
          <a:blip r:embed="rId3"/>
          <a:stretch>
            <a:fillRect/>
          </a:stretch>
        </p:blipFill>
        <p:spPr>
          <a:xfrm rot="175581">
            <a:off x="3452475" y="669325"/>
            <a:ext cx="8415349" cy="4119786"/>
          </a:xfrm>
          <a:prstGeom prst="rect">
            <a:avLst/>
          </a:prstGeom>
        </p:spPr>
      </p:pic>
      <p:sp>
        <p:nvSpPr>
          <p:cNvPr id="10" name="TextBox 9">
            <a:extLst>
              <a:ext uri="{FF2B5EF4-FFF2-40B4-BE49-F238E27FC236}">
                <a16:creationId xmlns:a16="http://schemas.microsoft.com/office/drawing/2014/main" id="{0898AF56-C2D7-464D-AA92-106E212C62EF}"/>
              </a:ext>
            </a:extLst>
          </p:cNvPr>
          <p:cNvSpPr txBox="1"/>
          <p:nvPr/>
        </p:nvSpPr>
        <p:spPr>
          <a:xfrm>
            <a:off x="4039859" y="1722697"/>
            <a:ext cx="7235955" cy="1446037"/>
          </a:xfrm>
          <a:prstGeom prst="rect">
            <a:avLst/>
          </a:prstGeom>
          <a:noFill/>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0" i="0" u="none" strike="noStrike" kern="1200" cap="none" spc="0" normalizeH="0" baseline="0" noProof="0">
                <a:ln>
                  <a:noFill/>
                </a:ln>
                <a:solidFill>
                  <a:srgbClr val="E76EA3"/>
                </a:solidFill>
                <a:effectLst/>
                <a:uLnTx/>
                <a:uFillTx/>
                <a:latin typeface="iCiel Cadena" panose="02000503000000020004" pitchFamily="50" charset="0"/>
                <a:ea typeface="+mn-ea"/>
                <a:cs typeface="+mn-cs"/>
              </a:rPr>
              <a:t>Chào mừng các bạn đã đến với hiệu bánh</a:t>
            </a:r>
            <a:br>
              <a:rPr kumimoji="0" lang="en-US" sz="3200" b="0" i="0" u="none" strike="noStrike" kern="1200" cap="none" spc="0" normalizeH="0" baseline="0" noProof="0">
                <a:ln>
                  <a:noFill/>
                </a:ln>
                <a:solidFill>
                  <a:srgbClr val="E76EA3"/>
                </a:solidFill>
                <a:effectLst/>
                <a:uLnTx/>
                <a:uFillTx/>
                <a:latin typeface="iCiel Cadena" panose="02000503000000020004" pitchFamily="50" charset="0"/>
                <a:ea typeface="+mn-ea"/>
                <a:cs typeface="+mn-cs"/>
              </a:rPr>
            </a:br>
            <a:r>
              <a:rPr kumimoji="0" lang="en-US" sz="5400" b="0" i="0" u="none" strike="noStrike" kern="1200" cap="none" spc="0" normalizeH="0" baseline="0" noProof="0">
                <a:ln>
                  <a:noFill/>
                </a:ln>
                <a:solidFill>
                  <a:srgbClr val="E76EA3"/>
                </a:solidFill>
                <a:effectLst/>
                <a:uLnTx/>
                <a:uFillTx/>
                <a:latin typeface="iCiel Cadena" panose="02000503000000020004" pitchFamily="50" charset="0"/>
                <a:ea typeface="+mn-ea"/>
                <a:cs typeface="+mn-cs"/>
              </a:rPr>
              <a:t>Vương Quốc Bánh Ngọt</a:t>
            </a:r>
            <a:endParaRPr kumimoji="0" lang="en-US" sz="3200" b="0" i="0" u="none" strike="noStrike" kern="1200" cap="none" spc="0" normalizeH="0" baseline="0" noProof="0">
              <a:ln>
                <a:noFill/>
              </a:ln>
              <a:solidFill>
                <a:srgbClr val="E76EA3"/>
              </a:solidFill>
              <a:effectLst/>
              <a:uLnTx/>
              <a:uFillTx/>
              <a:latin typeface="iCiel Cadena" panose="02000503000000020004" pitchFamily="50" charset="0"/>
              <a:ea typeface="+mn-ea"/>
              <a:cs typeface="+mn-cs"/>
            </a:endParaRPr>
          </a:p>
        </p:txBody>
      </p:sp>
      <p:sp>
        <p:nvSpPr>
          <p:cNvPr id="11" name="TextBox 10">
            <a:extLst>
              <a:ext uri="{FF2B5EF4-FFF2-40B4-BE49-F238E27FC236}">
                <a16:creationId xmlns:a16="http://schemas.microsoft.com/office/drawing/2014/main" id="{F7C5C749-8E19-4A8E-9E8B-AA5397B9485C}"/>
              </a:ext>
            </a:extLst>
          </p:cNvPr>
          <p:cNvSpPr txBox="1"/>
          <p:nvPr/>
        </p:nvSpPr>
        <p:spPr>
          <a:xfrm>
            <a:off x="4190474" y="3284995"/>
            <a:ext cx="6934726" cy="515526"/>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0" i="0" u="none" strike="noStrike" kern="1200" cap="none" spc="0" normalizeH="0" baseline="0" noProof="0">
                <a:ln>
                  <a:noFill/>
                </a:ln>
                <a:solidFill>
                  <a:srgbClr val="E76EA3"/>
                </a:solidFill>
                <a:effectLst/>
                <a:uLnTx/>
                <a:uFillTx/>
                <a:latin typeface="iCiel Cadena" panose="02000503000000020004" pitchFamily="50" charset="0"/>
                <a:ea typeface="+mn-ea"/>
                <a:cs typeface="+mn-cs"/>
              </a:rPr>
              <a:t>Chúng mình cùng nhau làm bánh nhé!</a:t>
            </a:r>
          </a:p>
        </p:txBody>
      </p:sp>
      <p:pic>
        <p:nvPicPr>
          <p:cNvPr id="4" name="Picture 3">
            <a:extLst>
              <a:ext uri="{FF2B5EF4-FFF2-40B4-BE49-F238E27FC236}">
                <a16:creationId xmlns:a16="http://schemas.microsoft.com/office/drawing/2014/main" id="{EF69070F-6E0D-4634-840A-1272F84AB4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8854" y="2415235"/>
            <a:ext cx="3269212" cy="4310246"/>
          </a:xfrm>
          <a:prstGeom prst="rect">
            <a:avLst/>
          </a:prstGeom>
        </p:spPr>
      </p:pic>
    </p:spTree>
    <p:extLst>
      <p:ext uri="{BB962C8B-B14F-4D97-AF65-F5344CB8AC3E}">
        <p14:creationId xmlns:p14="http://schemas.microsoft.com/office/powerpoint/2010/main" val="33026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0000">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14:bounceEnd="70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50EAE-E9A1-416E-944A-49901F43C18C}"/>
              </a:ext>
            </a:extLst>
          </p:cNvPr>
          <p:cNvPicPr>
            <a:picLocks noChangeAspect="1"/>
          </p:cNvPicPr>
          <p:nvPr/>
        </p:nvPicPr>
        <p:blipFill rotWithShape="1">
          <a:blip r:embed="rId2"/>
          <a:srcRect b="18919"/>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8BEDDFFF-39B2-47BC-B2D5-6B6739181C56}"/>
              </a:ext>
            </a:extLst>
          </p:cNvPr>
          <p:cNvGrpSpPr/>
          <p:nvPr/>
        </p:nvGrpSpPr>
        <p:grpSpPr>
          <a:xfrm>
            <a:off x="831705" y="990600"/>
            <a:ext cx="10528588" cy="5638800"/>
            <a:chOff x="289671" y="3246336"/>
            <a:chExt cx="10591800" cy="1981200"/>
          </a:xfrm>
        </p:grpSpPr>
        <p:sp>
          <p:nvSpPr>
            <p:cNvPr id="8" name="Rectangle: Rounded Corners 7">
              <a:extLst>
                <a:ext uri="{FF2B5EF4-FFF2-40B4-BE49-F238E27FC236}">
                  <a16:creationId xmlns:a16="http://schemas.microsoft.com/office/drawing/2014/main" id="{416ADA0D-08AF-4E55-93C7-5B928AC2424E}"/>
                </a:ext>
              </a:extLst>
            </p:cNvPr>
            <p:cNvSpPr/>
            <p:nvPr/>
          </p:nvSpPr>
          <p:spPr>
            <a:xfrm>
              <a:off x="289671" y="3246336"/>
              <a:ext cx="10591800" cy="1981200"/>
            </a:xfrm>
            <a:prstGeom prst="roundRect">
              <a:avLst>
                <a:gd name="adj" fmla="val 17360"/>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Rectangle: Rounded Corners 8">
              <a:extLst>
                <a:ext uri="{FF2B5EF4-FFF2-40B4-BE49-F238E27FC236}">
                  <a16:creationId xmlns:a16="http://schemas.microsoft.com/office/drawing/2014/main" id="{C2F68E3A-4660-43B9-BE48-0CF70CDE89ED}"/>
                </a:ext>
              </a:extLst>
            </p:cNvPr>
            <p:cNvSpPr/>
            <p:nvPr/>
          </p:nvSpPr>
          <p:spPr>
            <a:xfrm>
              <a:off x="507631" y="3314903"/>
              <a:ext cx="10183192" cy="1818569"/>
            </a:xfrm>
            <a:prstGeom prst="roundRect">
              <a:avLst>
                <a:gd name="adj" fmla="val 201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 name="Group 3">
            <a:extLst>
              <a:ext uri="{FF2B5EF4-FFF2-40B4-BE49-F238E27FC236}">
                <a16:creationId xmlns:a16="http://schemas.microsoft.com/office/drawing/2014/main" id="{DF3BB68D-0721-442F-BB6F-5108053A4C19}"/>
              </a:ext>
            </a:extLst>
          </p:cNvPr>
          <p:cNvGrpSpPr/>
          <p:nvPr/>
        </p:nvGrpSpPr>
        <p:grpSpPr>
          <a:xfrm>
            <a:off x="3558274" y="228600"/>
            <a:ext cx="5075452" cy="1524000"/>
            <a:chOff x="7740807" y="113202"/>
            <a:chExt cx="3195963" cy="959648"/>
          </a:xfrm>
        </p:grpSpPr>
        <p:pic>
          <p:nvPicPr>
            <p:cNvPr id="5" name="Picture 4">
              <a:extLst>
                <a:ext uri="{FF2B5EF4-FFF2-40B4-BE49-F238E27FC236}">
                  <a16:creationId xmlns:a16="http://schemas.microsoft.com/office/drawing/2014/main" id="{3AA28D1B-D9E2-4EB1-84E5-1471D229E539}"/>
                </a:ext>
              </a:extLst>
            </p:cNvPr>
            <p:cNvPicPr>
              <a:picLocks noChangeAspect="1"/>
            </p:cNvPicPr>
            <p:nvPr/>
          </p:nvPicPr>
          <p:blipFill>
            <a:blip r:embed="rId3"/>
            <a:stretch>
              <a:fillRect/>
            </a:stretch>
          </p:blipFill>
          <p:spPr>
            <a:xfrm>
              <a:off x="7740807" y="113202"/>
              <a:ext cx="3195963" cy="959648"/>
            </a:xfrm>
            <a:prstGeom prst="rect">
              <a:avLst/>
            </a:prstGeom>
          </p:spPr>
        </p:pic>
        <p:sp>
          <p:nvSpPr>
            <p:cNvPr id="6" name="TextBox 5">
              <a:extLst>
                <a:ext uri="{FF2B5EF4-FFF2-40B4-BE49-F238E27FC236}">
                  <a16:creationId xmlns:a16="http://schemas.microsoft.com/office/drawing/2014/main" id="{9D9A56E1-4C25-4605-8397-C2428DFB2854}"/>
                </a:ext>
              </a:extLst>
            </p:cNvPr>
            <p:cNvSpPr txBox="1"/>
            <p:nvPr/>
          </p:nvSpPr>
          <p:spPr>
            <a:xfrm>
              <a:off x="7890988" y="273249"/>
              <a:ext cx="2895600" cy="639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9Slide03 AmpleSoft Bold" panose="02000000000000000000" pitchFamily="2" charset="0"/>
                  <a:ea typeface="+mn-ea"/>
                  <a:cs typeface="+mn-cs"/>
                </a:rPr>
                <a:t>DẶN DÒ</a:t>
              </a:r>
            </a:p>
          </p:txBody>
        </p:sp>
      </p:grpSp>
      <p:pic>
        <p:nvPicPr>
          <p:cNvPr id="10" name="Graphic 9">
            <a:extLst>
              <a:ext uri="{FF2B5EF4-FFF2-40B4-BE49-F238E27FC236}">
                <a16:creationId xmlns:a16="http://schemas.microsoft.com/office/drawing/2014/main" id="{51C374CE-C59D-425D-A878-31F587D060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0" y="2450407"/>
            <a:ext cx="3276600" cy="4313337"/>
          </a:xfrm>
          <a:prstGeom prst="rect">
            <a:avLst/>
          </a:prstGeom>
        </p:spPr>
      </p:pic>
    </p:spTree>
    <p:extLst>
      <p:ext uri="{BB962C8B-B14F-4D97-AF65-F5344CB8AC3E}">
        <p14:creationId xmlns:p14="http://schemas.microsoft.com/office/powerpoint/2010/main" val="148989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6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7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76000">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76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76000">
                                          <p:cBhvr additive="base">
                                            <p:cTn id="15" dur="1000" fill="hold"/>
                                            <p:tgtEl>
                                              <p:spTgt spid="10"/>
                                            </p:tgtEl>
                                            <p:attrNameLst>
                                              <p:attrName>ppt_x</p:attrName>
                                            </p:attrNameLst>
                                          </p:cBhvr>
                                          <p:tavLst>
                                            <p:tav tm="0">
                                              <p:val>
                                                <p:strVal val="1+#ppt_w/2"/>
                                              </p:val>
                                            </p:tav>
                                            <p:tav tm="100000">
                                              <p:val>
                                                <p:strVal val="#ppt_x"/>
                                              </p:val>
                                            </p:tav>
                                          </p:tavLst>
                                        </p:anim>
                                        <p:anim calcmode="lin" valueType="num" p14:bounceEnd="76000">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sp>
        <p:nvSpPr>
          <p:cNvPr id="7" name="TextBox 6">
            <a:extLst>
              <a:ext uri="{FF2B5EF4-FFF2-40B4-BE49-F238E27FC236}">
                <a16:creationId xmlns:a16="http://schemas.microsoft.com/office/drawing/2014/main" id="{84C1213A-CDA2-4724-8343-7D27D0548D50}"/>
              </a:ext>
            </a:extLst>
          </p:cNvPr>
          <p:cNvSpPr txBox="1"/>
          <p:nvPr/>
        </p:nvSpPr>
        <p:spPr>
          <a:xfrm>
            <a:off x="4517562" y="3079468"/>
            <a:ext cx="4111702" cy="184665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E76EA3"/>
                </a:solidFill>
                <a:effectLst/>
                <a:uLnTx/>
                <a:uFillTx/>
                <a:latin typeface="iCiel Cadena" panose="02000503000000020004" pitchFamily="50" charset="0"/>
                <a:ea typeface="+mn-ea"/>
                <a:cs typeface="+mn-cs"/>
              </a:rPr>
              <a:t>Tạm</a:t>
            </a:r>
            <a:r>
              <a:rPr kumimoji="0" lang="en-US" sz="60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 </a:t>
            </a:r>
            <a:r>
              <a:rPr kumimoji="0" lang="en-US" sz="6000" b="0" i="0" u="none" strike="noStrike" kern="1200" cap="none" spc="0" normalizeH="0" baseline="0" noProof="0" dirty="0" err="1">
                <a:ln>
                  <a:noFill/>
                </a:ln>
                <a:solidFill>
                  <a:srgbClr val="E76EA3"/>
                </a:solidFill>
                <a:effectLst/>
                <a:uLnTx/>
                <a:uFillTx/>
                <a:latin typeface="iCiel Cadena" panose="02000503000000020004" pitchFamily="50" charset="0"/>
                <a:ea typeface="+mn-ea"/>
                <a:cs typeface="+mn-cs"/>
              </a:rPr>
              <a:t>biệt</a:t>
            </a:r>
            <a:r>
              <a:rPr kumimoji="0" lang="en-US" sz="60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 </a:t>
            </a:r>
            <a:r>
              <a:rPr kumimoji="0" lang="en-US" sz="6000" b="0" i="0" u="none" strike="noStrike" kern="1200" cap="none" spc="0" normalizeH="0" baseline="0" noProof="0" dirty="0" err="1">
                <a:ln>
                  <a:noFill/>
                </a:ln>
                <a:solidFill>
                  <a:srgbClr val="E76EA3"/>
                </a:solidFill>
                <a:effectLst/>
                <a:uLnTx/>
                <a:uFillTx/>
                <a:latin typeface="iCiel Cadena" panose="02000503000000020004" pitchFamily="50" charset="0"/>
                <a:ea typeface="+mn-ea"/>
                <a:cs typeface="+mn-cs"/>
              </a:rPr>
              <a:t>và</a:t>
            </a:r>
            <a:r>
              <a:rPr kumimoji="0" lang="en-US" sz="60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E76EA3"/>
                </a:solidFill>
                <a:effectLst/>
                <a:uLnTx/>
                <a:uFillTx/>
                <a:latin typeface="iCiel Cadena" panose="02000503000000020004" pitchFamily="50" charset="0"/>
                <a:ea typeface="+mn-ea"/>
                <a:cs typeface="+mn-cs"/>
              </a:rPr>
              <a:t>hẹn</a:t>
            </a:r>
            <a:r>
              <a:rPr kumimoji="0" lang="en-US" sz="60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 </a:t>
            </a:r>
            <a:r>
              <a:rPr kumimoji="0" lang="en-US" sz="6000" b="0" i="0" u="none" strike="noStrike" kern="1200" cap="none" spc="0" normalizeH="0" baseline="0" noProof="0" dirty="0" err="1">
                <a:ln>
                  <a:noFill/>
                </a:ln>
                <a:solidFill>
                  <a:srgbClr val="E76EA3"/>
                </a:solidFill>
                <a:effectLst/>
                <a:uLnTx/>
                <a:uFillTx/>
                <a:latin typeface="iCiel Cadena" panose="02000503000000020004" pitchFamily="50" charset="0"/>
                <a:ea typeface="+mn-ea"/>
                <a:cs typeface="+mn-cs"/>
              </a:rPr>
              <a:t>gặp</a:t>
            </a:r>
            <a:r>
              <a:rPr kumimoji="0" lang="en-US" sz="60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 </a:t>
            </a:r>
            <a:r>
              <a:rPr kumimoji="0" lang="en-US" sz="6000" b="0" i="0" u="none" strike="noStrike" kern="1200" cap="none" spc="0" normalizeH="0" baseline="0" noProof="0" dirty="0" err="1">
                <a:ln>
                  <a:noFill/>
                </a:ln>
                <a:solidFill>
                  <a:srgbClr val="E76EA3"/>
                </a:solidFill>
                <a:effectLst/>
                <a:uLnTx/>
                <a:uFillTx/>
                <a:latin typeface="iCiel Cadena" panose="02000503000000020004" pitchFamily="50" charset="0"/>
                <a:ea typeface="+mn-ea"/>
                <a:cs typeface="+mn-cs"/>
              </a:rPr>
              <a:t>lại</a:t>
            </a:r>
            <a:endParaRPr kumimoji="0" lang="en-US" sz="60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endParaRPr>
          </a:p>
        </p:txBody>
      </p:sp>
      <p:sp>
        <p:nvSpPr>
          <p:cNvPr id="10" name="TextBox 9">
            <a:extLst>
              <a:ext uri="{FF2B5EF4-FFF2-40B4-BE49-F238E27FC236}">
                <a16:creationId xmlns:a16="http://schemas.microsoft.com/office/drawing/2014/main" id="{C038473A-80E7-431D-B332-652A3ED58596}"/>
              </a:ext>
            </a:extLst>
          </p:cNvPr>
          <p:cNvSpPr txBox="1"/>
          <p:nvPr/>
        </p:nvSpPr>
        <p:spPr>
          <a:xfrm>
            <a:off x="5735213" y="2421819"/>
            <a:ext cx="12554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9354D"/>
                </a:solidFill>
                <a:effectLst/>
                <a:uLnTx/>
                <a:uFillTx/>
                <a:latin typeface="iCiel Cadena" panose="02000503000000020004" pitchFamily="50" charset="0"/>
                <a:ea typeface="+mn-ea"/>
                <a:cs typeface="+mn-cs"/>
              </a:rPr>
              <a:t>TOÁN</a:t>
            </a:r>
          </a:p>
        </p:txBody>
      </p:sp>
      <p:grpSp>
        <p:nvGrpSpPr>
          <p:cNvPr id="2" name="Group 1">
            <a:extLst>
              <a:ext uri="{FF2B5EF4-FFF2-40B4-BE49-F238E27FC236}">
                <a16:creationId xmlns:a16="http://schemas.microsoft.com/office/drawing/2014/main" id="{993C8963-DB06-422D-B960-5B9D29951D23}"/>
              </a:ext>
            </a:extLst>
          </p:cNvPr>
          <p:cNvGrpSpPr/>
          <p:nvPr/>
        </p:nvGrpSpPr>
        <p:grpSpPr>
          <a:xfrm>
            <a:off x="2466147" y="457200"/>
            <a:ext cx="7259705" cy="831264"/>
            <a:chOff x="2466147" y="457200"/>
            <a:chExt cx="7259705" cy="831264"/>
          </a:xfrm>
        </p:grpSpPr>
        <p:pic>
          <p:nvPicPr>
            <p:cNvPr id="19" name="Picture 18">
              <a:extLst>
                <a:ext uri="{FF2B5EF4-FFF2-40B4-BE49-F238E27FC236}">
                  <a16:creationId xmlns:a16="http://schemas.microsoft.com/office/drawing/2014/main" id="{6A99E2C1-8D21-4A2C-A0FB-564F1B61911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466147" y="457200"/>
              <a:ext cx="7259705" cy="831264"/>
            </a:xfrm>
            <a:prstGeom prst="rect">
              <a:avLst/>
            </a:prstGeom>
          </p:spPr>
        </p:pic>
        <p:sp>
          <p:nvSpPr>
            <p:cNvPr id="20" name="TextBox 19">
              <a:extLst>
                <a:ext uri="{FF2B5EF4-FFF2-40B4-BE49-F238E27FC236}">
                  <a16:creationId xmlns:a16="http://schemas.microsoft.com/office/drawing/2014/main" id="{18B5E726-B57F-40BC-8C82-9D7DCCBA1E4D}"/>
                </a:ext>
              </a:extLst>
            </p:cNvPr>
            <p:cNvSpPr txBox="1"/>
            <p:nvPr/>
          </p:nvSpPr>
          <p:spPr>
            <a:xfrm>
              <a:off x="3276991" y="664324"/>
              <a:ext cx="5638018"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iCiel Cadena" panose="02000503000000020004" pitchFamily="50" charset="0"/>
                  <a:ea typeface="+mn-ea"/>
                  <a:cs typeface="+mn-cs"/>
                </a:rPr>
                <a:t>Thứ</a:t>
              </a:r>
              <a:r>
                <a:rPr kumimoji="0" lang="en-US" sz="28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rPr>
                <a:t> ..... </a:t>
              </a:r>
              <a:r>
                <a:rPr kumimoji="0" lang="en-US" sz="2800" b="0" i="0" u="none" strike="noStrike" kern="1200" cap="none" spc="0" normalizeH="0" baseline="0" noProof="0" dirty="0" err="1">
                  <a:ln>
                    <a:noFill/>
                  </a:ln>
                  <a:solidFill>
                    <a:prstClr val="white"/>
                  </a:solidFill>
                  <a:effectLst/>
                  <a:uLnTx/>
                  <a:uFillTx/>
                  <a:latin typeface="iCiel Cadena" panose="02000503000000020004" pitchFamily="50" charset="0"/>
                  <a:ea typeface="+mn-ea"/>
                  <a:cs typeface="+mn-cs"/>
                </a:rPr>
                <a:t>ngày</a:t>
              </a:r>
              <a:r>
                <a:rPr kumimoji="0" lang="en-US" sz="28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rPr>
                <a:t> .... </a:t>
              </a:r>
              <a:r>
                <a:rPr kumimoji="0" lang="en-US" sz="2800" b="0" i="0" u="none" strike="noStrike" kern="1200" cap="none" spc="0" normalizeH="0" baseline="0" noProof="0" dirty="0" err="1">
                  <a:ln>
                    <a:noFill/>
                  </a:ln>
                  <a:solidFill>
                    <a:prstClr val="white"/>
                  </a:solidFill>
                  <a:effectLst/>
                  <a:uLnTx/>
                  <a:uFillTx/>
                  <a:latin typeface="iCiel Cadena" panose="02000503000000020004" pitchFamily="50" charset="0"/>
                  <a:ea typeface="+mn-ea"/>
                  <a:cs typeface="+mn-cs"/>
                </a:rPr>
                <a:t>tháng</a:t>
              </a:r>
              <a:r>
                <a:rPr kumimoji="0" lang="en-US" sz="28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rPr>
                <a:t> .... </a:t>
              </a:r>
              <a:r>
                <a:rPr kumimoji="0" lang="en-US" sz="2800" b="0" i="0" u="none" strike="noStrike" kern="1200" cap="none" spc="0" normalizeH="0" baseline="0" noProof="0" dirty="0" err="1">
                  <a:ln>
                    <a:noFill/>
                  </a:ln>
                  <a:solidFill>
                    <a:prstClr val="white"/>
                  </a:solidFill>
                  <a:effectLst/>
                  <a:uLnTx/>
                  <a:uFillTx/>
                  <a:latin typeface="iCiel Cadena" panose="02000503000000020004" pitchFamily="50" charset="0"/>
                  <a:ea typeface="+mn-ea"/>
                  <a:cs typeface="+mn-cs"/>
                </a:rPr>
                <a:t>năm</a:t>
              </a:r>
              <a:r>
                <a:rPr kumimoji="0" lang="en-US" sz="28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rPr>
                <a:t> .....</a:t>
              </a:r>
            </a:p>
          </p:txBody>
        </p:sp>
      </p:grpSp>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spTree>
    <p:extLst>
      <p:ext uri="{BB962C8B-B14F-4D97-AF65-F5344CB8AC3E}">
        <p14:creationId xmlns:p14="http://schemas.microsoft.com/office/powerpoint/2010/main" val="3917520434"/>
      </p:ext>
    </p:extLst>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70000">
                                          <p:cBhvr additive="base">
                                            <p:cTn id="15"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70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70000">
                                          <p:cBhvr additive="base">
                                            <p:cTn id="23"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70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14:bounceEnd="70000">
                                          <p:cBhvr additive="base">
                                            <p:cTn id="31"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70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70000">
                                          <p:cBhvr additive="base">
                                            <p:cTn id="35"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70000">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14:bounceEnd="70000">
                                          <p:cBhvr additive="base">
                                            <p:cTn id="39"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40" dur="10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70000">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14:bounceEnd="70000">
                                          <p:cBhvr additive="base">
                                            <p:cTn id="43" dur="1000" fill="hold"/>
                                            <p:tgtEl>
                                              <p:spTgt spid="7"/>
                                            </p:tgtEl>
                                            <p:attrNameLst>
                                              <p:attrName>ppt_x</p:attrName>
                                            </p:attrNameLst>
                                          </p:cBhvr>
                                          <p:tavLst>
                                            <p:tav tm="0">
                                              <p:val>
                                                <p:strVal val="#ppt_x"/>
                                              </p:val>
                                            </p:tav>
                                            <p:tav tm="100000">
                                              <p:val>
                                                <p:strVal val="#ppt_x"/>
                                              </p:val>
                                            </p:tav>
                                          </p:tavLst>
                                        </p:anim>
                                        <p:anim calcmode="lin" valueType="num" p14:bounceEnd="70000">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8" fill="hold" nodeType="withEffect" p14:presetBounceEnd="70000">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14:bounceEnd="70000">
                                          <p:cBhvr additive="base">
                                            <p:cTn id="47"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48" dur="1000" fill="hold"/>
                                            <p:tgtEl>
                                              <p:spTgt spid="5"/>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14:presetBounceEnd="70000">
                                      <p:stCondLst>
                                        <p:cond delay="0"/>
                                      </p:stCondLst>
                                      <p:childTnLst>
                                        <p:set>
                                          <p:cBhvr>
                                            <p:cTn id="50" dur="1" fill="hold">
                                              <p:stCondLst>
                                                <p:cond delay="0"/>
                                              </p:stCondLst>
                                            </p:cTn>
                                            <p:tgtEl>
                                              <p:spTgt spid="170"/>
                                            </p:tgtEl>
                                            <p:attrNameLst>
                                              <p:attrName>style.visibility</p:attrName>
                                            </p:attrNameLst>
                                          </p:cBhvr>
                                          <p:to>
                                            <p:strVal val="visible"/>
                                          </p:to>
                                        </p:set>
                                        <p:anim calcmode="lin" valueType="num" p14:bounceEnd="70000">
                                          <p:cBhvr additive="base">
                                            <p:cTn id="51"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52"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1000" fill="hold"/>
                                            <p:tgtEl>
                                              <p:spTgt spid="5"/>
                                            </p:tgtEl>
                                            <p:attrNameLst>
                                              <p:attrName>ppt_x</p:attrName>
                                            </p:attrNameLst>
                                          </p:cBhvr>
                                          <p:tavLst>
                                            <p:tav tm="0">
                                              <p:val>
                                                <p:strVal val="0-#ppt_w/2"/>
                                              </p:val>
                                            </p:tav>
                                            <p:tav tm="100000">
                                              <p:val>
                                                <p:strVal val="#ppt_x"/>
                                              </p:val>
                                            </p:tav>
                                          </p:tavLst>
                                        </p:anim>
                                        <p:anim calcmode="lin" valueType="num">
                                          <p:cBhvr additive="base">
                                            <p:cTn id="48" dur="1000" fill="hold"/>
                                            <p:tgtEl>
                                              <p:spTgt spid="5"/>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70"/>
                                            </p:tgtEl>
                                            <p:attrNameLst>
                                              <p:attrName>style.visibility</p:attrName>
                                            </p:attrNameLst>
                                          </p:cBhvr>
                                          <p:to>
                                            <p:strVal val="visible"/>
                                          </p:to>
                                        </p:set>
                                        <p:anim calcmode="lin" valueType="num">
                                          <p:cBhvr additive="base">
                                            <p:cTn id="51" dur="1000" fill="hold"/>
                                            <p:tgtEl>
                                              <p:spTgt spid="170"/>
                                            </p:tgtEl>
                                            <p:attrNameLst>
                                              <p:attrName>ppt_x</p:attrName>
                                            </p:attrNameLst>
                                          </p:cBhvr>
                                          <p:tavLst>
                                            <p:tav tm="0">
                                              <p:val>
                                                <p:strVal val="1+#ppt_w/2"/>
                                              </p:val>
                                            </p:tav>
                                            <p:tav tm="100000">
                                              <p:val>
                                                <p:strVal val="#ppt_x"/>
                                              </p:val>
                                            </p:tav>
                                          </p:tavLst>
                                        </p:anim>
                                        <p:anim calcmode="lin" valueType="num">
                                          <p:cBhvr additive="base">
                                            <p:cTn id="52"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sp>
        <p:nvSpPr>
          <p:cNvPr id="2" name="TextBox 1">
            <a:extLst>
              <a:ext uri="{FF2B5EF4-FFF2-40B4-BE49-F238E27FC236}">
                <a16:creationId xmlns:a16="http://schemas.microsoft.com/office/drawing/2014/main" id="{D5CF3C36-97CD-4115-BCBA-A88FBD0573D9}"/>
              </a:ext>
            </a:extLst>
          </p:cNvPr>
          <p:cNvSpPr txBox="1"/>
          <p:nvPr/>
        </p:nvSpPr>
        <p:spPr>
          <a:xfrm>
            <a:off x="3009417" y="2713672"/>
            <a:ext cx="6173165"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KHỞI ĐỘNG</a:t>
            </a:r>
          </a:p>
        </p:txBody>
      </p:sp>
    </p:spTree>
    <p:extLst>
      <p:ext uri="{BB962C8B-B14F-4D97-AF65-F5344CB8AC3E}">
        <p14:creationId xmlns:p14="http://schemas.microsoft.com/office/powerpoint/2010/main" val="2509208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sp>
        <p:nvSpPr>
          <p:cNvPr id="2" name="TextBox 1">
            <a:extLst>
              <a:ext uri="{FF2B5EF4-FFF2-40B4-BE49-F238E27FC236}">
                <a16:creationId xmlns:a16="http://schemas.microsoft.com/office/drawing/2014/main" id="{D2E2C683-467B-4B30-8FEB-18EAC8DFAB9D}"/>
              </a:ext>
            </a:extLst>
          </p:cNvPr>
          <p:cNvSpPr txBox="1"/>
          <p:nvPr/>
        </p:nvSpPr>
        <p:spPr>
          <a:xfrm>
            <a:off x="3429000" y="2065688"/>
            <a:ext cx="4979119" cy="2456185"/>
          </a:xfrm>
          <a:prstGeom prst="rect">
            <a:avLst/>
          </a:prstGeom>
          <a:noFill/>
          <a:effectLst>
            <a:outerShdw dist="50800" dir="1200000" algn="tl" rotWithShape="0">
              <a:schemeClr val="bg1"/>
            </a:outerShdw>
          </a:effectLst>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7200" b="0" i="0" u="none" strike="noStrike" kern="1200" cap="none" spc="0" normalizeH="0" baseline="0" noProof="0">
                <a:ln>
                  <a:noFill/>
                </a:ln>
                <a:solidFill>
                  <a:srgbClr val="FFBD45">
                    <a:lumMod val="60000"/>
                    <a:lumOff val="40000"/>
                  </a:srgbClr>
                </a:solidFill>
                <a:effectLst/>
                <a:uLnTx/>
                <a:uFillTx/>
                <a:latin typeface="iCiel Cadena" panose="02000503000000020004" pitchFamily="50" charset="0"/>
                <a:ea typeface="+mn-ea"/>
                <a:cs typeface="+mn-cs"/>
              </a:rPr>
              <a:t>CÙNG NHAU </a:t>
            </a:r>
          </a:p>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7200" b="0" i="0" u="none" strike="noStrike" kern="1200" cap="none" spc="0" normalizeH="0" baseline="0" noProof="0">
                <a:ln>
                  <a:noFill/>
                </a:ln>
                <a:solidFill>
                  <a:srgbClr val="FFBD45">
                    <a:lumMod val="60000"/>
                    <a:lumOff val="40000"/>
                  </a:srgbClr>
                </a:solidFill>
                <a:effectLst/>
                <a:uLnTx/>
                <a:uFillTx/>
                <a:latin typeface="iCiel Cadena" panose="02000503000000020004" pitchFamily="50" charset="0"/>
                <a:ea typeface="+mn-ea"/>
                <a:cs typeface="+mn-cs"/>
              </a:rPr>
              <a:t>VÀO BẾP</a:t>
            </a:r>
          </a:p>
        </p:txBody>
      </p:sp>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5026795" y="1255295"/>
              <a:ext cx="213840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1</a:t>
              </a:r>
            </a:p>
          </p:txBody>
        </p:sp>
      </p:grpSp>
    </p:spTree>
    <p:extLst>
      <p:ext uri="{BB962C8B-B14F-4D97-AF65-F5344CB8AC3E}">
        <p14:creationId xmlns:p14="http://schemas.microsoft.com/office/powerpoint/2010/main" val="8840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71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71000">
                                          <p:cBhvr additive="base">
                                            <p:cTn id="15" dur="1000" fill="hold"/>
                                            <p:tgtEl>
                                              <p:spTgt spid="2"/>
                                            </p:tgtEl>
                                            <p:attrNameLst>
                                              <p:attrName>ppt_x</p:attrName>
                                            </p:attrNameLst>
                                          </p:cBhvr>
                                          <p:tavLst>
                                            <p:tav tm="0">
                                              <p:val>
                                                <p:strVal val="1+#ppt_w/2"/>
                                              </p:val>
                                            </p:tav>
                                            <p:tav tm="100000">
                                              <p:val>
                                                <p:strVal val="#ppt_x"/>
                                              </p:val>
                                            </p:tav>
                                          </p:tavLst>
                                        </p:anim>
                                        <p:anim calcmode="lin" valueType="num" p14:bounceEnd="71000">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1+#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1CB579-5F4A-40B0-A7FC-C83C3A60F105}"/>
              </a:ext>
            </a:extLst>
          </p:cNvPr>
          <p:cNvGrpSpPr/>
          <p:nvPr/>
        </p:nvGrpSpPr>
        <p:grpSpPr>
          <a:xfrm>
            <a:off x="478401" y="2091266"/>
            <a:ext cx="11568289" cy="2675467"/>
            <a:chOff x="166511" y="152399"/>
            <a:chExt cx="11568289" cy="2675467"/>
          </a:xfrm>
        </p:grpSpPr>
        <p:sp>
          <p:nvSpPr>
            <p:cNvPr id="6" name="Rectangle: Rounded Corners 5">
              <a:extLst>
                <a:ext uri="{FF2B5EF4-FFF2-40B4-BE49-F238E27FC236}">
                  <a16:creationId xmlns:a16="http://schemas.microsoft.com/office/drawing/2014/main" id="{44A0126A-3D79-4215-8EA4-E15F1E978278}"/>
                </a:ext>
              </a:extLst>
            </p:cNvPr>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a:extLst>
                <a:ext uri="{FF2B5EF4-FFF2-40B4-BE49-F238E27FC236}">
                  <a16:creationId xmlns:a16="http://schemas.microsoft.com/office/drawing/2014/main" id="{8CCFB191-B1AD-42C3-BCD7-F18DF577EF32}"/>
                </a:ext>
              </a:extLst>
            </p:cNvPr>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F739313D-00F9-4C69-9F31-CD5FD3E6EE35}"/>
                </a:ext>
              </a:extLst>
            </p:cNvPr>
            <p:cNvPicPr>
              <a:picLocks noChangeAspect="1"/>
            </p:cNvPicPr>
            <p:nvPr/>
          </p:nvPicPr>
          <p:blipFill>
            <a:blip r:embed="rId8"/>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id="{EAC2DC5F-CC60-46C6-8E67-23FAEED49F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58506" y="2364985"/>
            <a:ext cx="1750551" cy="1874231"/>
          </a:xfrm>
          <a:prstGeom prst="rect">
            <a:avLst/>
          </a:prstGeom>
        </p:spPr>
      </p:pic>
      <p:sp>
        <p:nvSpPr>
          <p:cNvPr id="2" name="TextBox 1">
            <a:extLst>
              <a:ext uri="{FF2B5EF4-FFF2-40B4-BE49-F238E27FC236}">
                <a16:creationId xmlns:a16="http://schemas.microsoft.com/office/drawing/2014/main" id="{78BB1433-2925-4456-BBDB-2D5281415330}"/>
              </a:ext>
            </a:extLst>
          </p:cNvPr>
          <p:cNvSpPr txBox="1"/>
          <p:nvPr/>
        </p:nvSpPr>
        <p:spPr>
          <a:xfrm>
            <a:off x="3253968" y="2690335"/>
            <a:ext cx="8464473" cy="1354217"/>
          </a:xfrm>
          <a:prstGeom prst="rect">
            <a:avLst/>
          </a:prstGeom>
          <a:noFill/>
        </p:spPr>
        <p:txBody>
          <a:bodyPr wrap="square" lIns="0" tIns="0" rIns="0" bIns="0" rtlCol="0">
            <a:spAutoFit/>
          </a:bodyPr>
          <a:lstStyle/>
          <a:p>
            <a:pPr lvl="0" algn="ctr"/>
            <a:r>
              <a:rPr lang="en-US" sz="4400" b="1">
                <a:solidFill>
                  <a:srgbClr val="092D6C"/>
                </a:solidFill>
                <a:latin typeface="iCiel Cadena" panose="02000503000000020004" charset="0"/>
                <a:cs typeface="Calibri" panose="020F0502020204030204" pitchFamily="34" charset="0"/>
              </a:rPr>
              <a:t>Nêu cách đặt tính trong phép cộng, phép trừ hai số thập phân.</a:t>
            </a:r>
            <a:endParaRPr kumimoji="0" lang="en-US" sz="4400" b="1" i="0" u="none" strike="noStrike" kern="1200" cap="none" spc="0" normalizeH="0" baseline="0" noProof="0" dirty="0">
              <a:ln>
                <a:noFill/>
              </a:ln>
              <a:solidFill>
                <a:srgbClr val="092D6C"/>
              </a:solidFill>
              <a:effectLst/>
              <a:uLnTx/>
              <a:uFillTx/>
              <a:latin typeface="iCiel Cadena" panose="02000503000000020004" charset="0"/>
              <a:cs typeface="Calibri" panose="020F0502020204030204" pitchFamily="34" charset="0"/>
            </a:endParaRPr>
          </a:p>
        </p:txBody>
      </p:sp>
      <p:pic>
        <p:nvPicPr>
          <p:cNvPr id="15" name="correc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62" y="-904964"/>
            <a:ext cx="487363" cy="487363"/>
          </a:xfrm>
          <a:prstGeom prst="rect">
            <a:avLst/>
          </a:prstGeom>
        </p:spPr>
      </p:pic>
    </p:spTree>
    <p:extLst>
      <p:ext uri="{BB962C8B-B14F-4D97-AF65-F5344CB8AC3E}">
        <p14:creationId xmlns:p14="http://schemas.microsoft.com/office/powerpoint/2010/main" val="1073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5"/>
                    </p:tgtEl>
                  </p:cMediaNode>
                </p:audio>
              </p:childTnLst>
            </p:cTn>
          </p:par>
        </p:tnLst>
        <p:bldLst>
          <p:bldP spid="2"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5"/>
                    </p:tgtEl>
                  </p:cMediaNode>
                </p:audio>
              </p:childTnLst>
            </p:cTn>
          </p:par>
        </p:tnLst>
        <p:bldLst>
          <p:bldP spid="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1CB579-5F4A-40B0-A7FC-C83C3A60F105}"/>
              </a:ext>
            </a:extLst>
          </p:cNvPr>
          <p:cNvGrpSpPr/>
          <p:nvPr/>
        </p:nvGrpSpPr>
        <p:grpSpPr>
          <a:xfrm>
            <a:off x="478401" y="1459231"/>
            <a:ext cx="11568289" cy="3589019"/>
            <a:chOff x="166511" y="-479636"/>
            <a:chExt cx="11568289" cy="3589019"/>
          </a:xfrm>
        </p:grpSpPr>
        <p:sp>
          <p:nvSpPr>
            <p:cNvPr id="6" name="Rectangle: Rounded Corners 5">
              <a:extLst>
                <a:ext uri="{FF2B5EF4-FFF2-40B4-BE49-F238E27FC236}">
                  <a16:creationId xmlns:a16="http://schemas.microsoft.com/office/drawing/2014/main" id="{44A0126A-3D79-4215-8EA4-E15F1E978278}"/>
                </a:ext>
              </a:extLst>
            </p:cNvPr>
            <p:cNvSpPr/>
            <p:nvPr/>
          </p:nvSpPr>
          <p:spPr>
            <a:xfrm>
              <a:off x="1143000" y="-479636"/>
              <a:ext cx="10591800" cy="3589019"/>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a:extLst>
                <a:ext uri="{FF2B5EF4-FFF2-40B4-BE49-F238E27FC236}">
                  <a16:creationId xmlns:a16="http://schemas.microsoft.com/office/drawing/2014/main" id="{8CCFB191-B1AD-42C3-BCD7-F18DF577EF32}"/>
                </a:ext>
              </a:extLst>
            </p:cNvPr>
            <p:cNvSpPr/>
            <p:nvPr/>
          </p:nvSpPr>
          <p:spPr>
            <a:xfrm>
              <a:off x="1707444" y="-360257"/>
              <a:ext cx="9874956" cy="33362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F739313D-00F9-4C69-9F31-CD5FD3E6EE35}"/>
                </a:ext>
              </a:extLst>
            </p:cNvPr>
            <p:cNvPicPr>
              <a:picLocks noChangeAspect="1"/>
            </p:cNvPicPr>
            <p:nvPr/>
          </p:nvPicPr>
          <p:blipFill>
            <a:blip r:embed="rId8"/>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id="{EAC2DC5F-CC60-46C6-8E67-23FAEED49F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58506" y="2364985"/>
            <a:ext cx="1750551" cy="1874231"/>
          </a:xfrm>
          <a:prstGeom prst="rect">
            <a:avLst/>
          </a:prstGeom>
        </p:spPr>
      </p:pic>
      <p:sp>
        <p:nvSpPr>
          <p:cNvPr id="2" name="TextBox 1">
            <a:extLst>
              <a:ext uri="{FF2B5EF4-FFF2-40B4-BE49-F238E27FC236}">
                <a16:creationId xmlns:a16="http://schemas.microsoft.com/office/drawing/2014/main" id="{78BB1433-2925-4456-BBDB-2D5281415330}"/>
              </a:ext>
            </a:extLst>
          </p:cNvPr>
          <p:cNvSpPr txBox="1"/>
          <p:nvPr/>
        </p:nvSpPr>
        <p:spPr>
          <a:xfrm>
            <a:off x="3390900" y="1890474"/>
            <a:ext cx="7346210" cy="2708434"/>
          </a:xfrm>
          <a:prstGeom prst="rect">
            <a:avLst/>
          </a:prstGeom>
          <a:noFill/>
        </p:spPr>
        <p:txBody>
          <a:bodyPr wrap="square" lIns="0" tIns="0" rIns="0" bIns="0" rtlCol="0">
            <a:spAutoFit/>
          </a:bodyPr>
          <a:lstStyle/>
          <a:p>
            <a:pPr lvl="0" algn="ctr"/>
            <a:r>
              <a:rPr lang="en-US" sz="4400" b="1">
                <a:solidFill>
                  <a:srgbClr val="092D6C"/>
                </a:solidFill>
                <a:latin typeface="iCiel Cadena" panose="02000503000000020004" charset="0"/>
                <a:cs typeface="Calibri" panose="020F0502020204030204" pitchFamily="34" charset="0"/>
              </a:rPr>
              <a:t>Nêu Cách xử lí dấu phẩy ở kết quả trong phép nhân, ở số bị chia và số chia trong phép chia các số thập phân.</a:t>
            </a:r>
            <a:endParaRPr kumimoji="0" lang="en-US" sz="4400" b="1" i="0" u="none" strike="noStrike" kern="1200" cap="none" spc="0" normalizeH="0" baseline="0" noProof="0" dirty="0">
              <a:ln>
                <a:noFill/>
              </a:ln>
              <a:solidFill>
                <a:srgbClr val="092D6C"/>
              </a:solidFill>
              <a:effectLst/>
              <a:uLnTx/>
              <a:uFillTx/>
              <a:latin typeface="iCiel Cadena" panose="02000503000000020004" charset="0"/>
              <a:ea typeface="+mn-ea"/>
              <a:cs typeface="Calibri" panose="020F0502020204030204" pitchFamily="34" charset="0"/>
            </a:endParaRPr>
          </a:p>
        </p:txBody>
      </p:sp>
      <p:pic>
        <p:nvPicPr>
          <p:cNvPr id="15" name="correc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62" y="-904964"/>
            <a:ext cx="487363" cy="487363"/>
          </a:xfrm>
          <a:prstGeom prst="rect">
            <a:avLst/>
          </a:prstGeom>
        </p:spPr>
      </p:pic>
    </p:spTree>
    <p:extLst>
      <p:ext uri="{BB962C8B-B14F-4D97-AF65-F5344CB8AC3E}">
        <p14:creationId xmlns:p14="http://schemas.microsoft.com/office/powerpoint/2010/main" val="50991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5"/>
                    </p:tgtEl>
                  </p:cMediaNode>
                </p:audio>
              </p:childTnLst>
            </p:cTn>
          </p:par>
        </p:tnLst>
        <p:bldLst>
          <p:bldP spid="2"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5"/>
                    </p:tgtEl>
                  </p:cMediaNode>
                </p:audio>
              </p:childTnLst>
            </p:cTn>
          </p:par>
        </p:tnLst>
        <p:bldLst>
          <p:bldP spid="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1CB579-5F4A-40B0-A7FC-C83C3A60F105}"/>
              </a:ext>
            </a:extLst>
          </p:cNvPr>
          <p:cNvGrpSpPr/>
          <p:nvPr/>
        </p:nvGrpSpPr>
        <p:grpSpPr>
          <a:xfrm>
            <a:off x="478401" y="2091266"/>
            <a:ext cx="11568289" cy="2675467"/>
            <a:chOff x="166511" y="152399"/>
            <a:chExt cx="11568289" cy="2675467"/>
          </a:xfrm>
        </p:grpSpPr>
        <p:sp>
          <p:nvSpPr>
            <p:cNvPr id="6" name="Rectangle: Rounded Corners 5">
              <a:extLst>
                <a:ext uri="{FF2B5EF4-FFF2-40B4-BE49-F238E27FC236}">
                  <a16:creationId xmlns:a16="http://schemas.microsoft.com/office/drawing/2014/main" id="{44A0126A-3D79-4215-8EA4-E15F1E978278}"/>
                </a:ext>
              </a:extLst>
            </p:cNvPr>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a:extLst>
                <a:ext uri="{FF2B5EF4-FFF2-40B4-BE49-F238E27FC236}">
                  <a16:creationId xmlns:a16="http://schemas.microsoft.com/office/drawing/2014/main" id="{8CCFB191-B1AD-42C3-BCD7-F18DF577EF32}"/>
                </a:ext>
              </a:extLst>
            </p:cNvPr>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F739313D-00F9-4C69-9F31-CD5FD3E6EE35}"/>
                </a:ext>
              </a:extLst>
            </p:cNvPr>
            <p:cNvPicPr>
              <a:picLocks noChangeAspect="1"/>
            </p:cNvPicPr>
            <p:nvPr/>
          </p:nvPicPr>
          <p:blipFill>
            <a:blip r:embed="rId8"/>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id="{EAC2DC5F-CC60-46C6-8E67-23FAEED49F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58506" y="2364985"/>
            <a:ext cx="1750551" cy="1874231"/>
          </a:xfrm>
          <a:prstGeom prst="rect">
            <a:avLst/>
          </a:prstGeom>
        </p:spPr>
      </p:pic>
      <p:sp>
        <p:nvSpPr>
          <p:cNvPr id="2" name="TextBox 1">
            <a:extLst>
              <a:ext uri="{FF2B5EF4-FFF2-40B4-BE49-F238E27FC236}">
                <a16:creationId xmlns:a16="http://schemas.microsoft.com/office/drawing/2014/main" id="{78BB1433-2925-4456-BBDB-2D5281415330}"/>
              </a:ext>
            </a:extLst>
          </p:cNvPr>
          <p:cNvSpPr txBox="1"/>
          <p:nvPr/>
        </p:nvSpPr>
        <p:spPr>
          <a:xfrm>
            <a:off x="3253968" y="2690335"/>
            <a:ext cx="8464473" cy="1354217"/>
          </a:xfrm>
          <a:prstGeom prst="rect">
            <a:avLst/>
          </a:prstGeom>
          <a:noFill/>
        </p:spPr>
        <p:txBody>
          <a:bodyPr wrap="square" lIns="0" tIns="0" rIns="0" bIns="0" rtlCol="0">
            <a:spAutoFit/>
          </a:bodyPr>
          <a:lstStyle/>
          <a:p>
            <a:pPr lvl="0" algn="ctr"/>
            <a:r>
              <a:rPr kumimoji="0" lang="en-US" sz="4400" b="1" i="0" u="none" strike="noStrike" kern="1200" cap="none" spc="0" normalizeH="0" baseline="0" noProof="0">
                <a:ln>
                  <a:noFill/>
                </a:ln>
                <a:solidFill>
                  <a:srgbClr val="092D6C"/>
                </a:solidFill>
                <a:effectLst/>
                <a:uLnTx/>
                <a:uFillTx/>
                <a:latin typeface="iCiel Cadena" panose="02000503000000020004" charset="0"/>
                <a:ea typeface="+mn-ea"/>
                <a:cs typeface="Calibri" panose="020F0502020204030204" pitchFamily="34" charset="0"/>
              </a:rPr>
              <a:t>Nêu </a:t>
            </a:r>
            <a:r>
              <a:rPr lang="vi-VN" sz="4400" b="1">
                <a:solidFill>
                  <a:srgbClr val="092D6C"/>
                </a:solidFill>
                <a:latin typeface="iCiel Cadena" panose="02000503000000020004" charset="0"/>
                <a:cs typeface="Calibri" panose="020F0502020204030204" pitchFamily="34" charset="0"/>
              </a:rPr>
              <a:t>Các quy tắc tìm thành phần chưa biết trong phép tính.</a:t>
            </a:r>
            <a:endParaRPr kumimoji="0" lang="en-US" sz="4400" b="1" i="0" u="none" strike="noStrike" kern="1200" cap="none" spc="0" normalizeH="0" baseline="0" noProof="0" dirty="0">
              <a:ln>
                <a:noFill/>
              </a:ln>
              <a:solidFill>
                <a:srgbClr val="092D6C"/>
              </a:solidFill>
              <a:effectLst/>
              <a:uLnTx/>
              <a:uFillTx/>
              <a:latin typeface="iCiel Cadena" panose="02000503000000020004" charset="0"/>
              <a:ea typeface="+mn-ea"/>
              <a:cs typeface="Calibri" panose="020F0502020204030204" pitchFamily="34" charset="0"/>
            </a:endParaRPr>
          </a:p>
        </p:txBody>
      </p:sp>
      <p:pic>
        <p:nvPicPr>
          <p:cNvPr id="15" name="correc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62" y="-904964"/>
            <a:ext cx="487363" cy="487363"/>
          </a:xfrm>
          <a:prstGeom prst="rect">
            <a:avLst/>
          </a:prstGeom>
        </p:spPr>
      </p:pic>
    </p:spTree>
    <p:extLst>
      <p:ext uri="{BB962C8B-B14F-4D97-AF65-F5344CB8AC3E}">
        <p14:creationId xmlns:p14="http://schemas.microsoft.com/office/powerpoint/2010/main" val="253369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5"/>
                    </p:tgtEl>
                  </p:cMediaNode>
                </p:audio>
              </p:childTnLst>
            </p:cTn>
          </p:par>
        </p:tnLst>
        <p:bldLst>
          <p:bldP spid="2"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5"/>
                    </p:tgtEl>
                  </p:cMediaNode>
                </p:audio>
              </p:childTnLst>
            </p:cTn>
          </p:par>
        </p:tnLst>
        <p:bldLst>
          <p:bldP spid="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7F254DD6-8296-4340-BE87-C74AF3A6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53E957-9D49-4366-BBF5-9B8EFF9EBF85}"/>
              </a:ext>
            </a:extLst>
          </p:cNvPr>
          <p:cNvGrpSpPr/>
          <p:nvPr/>
        </p:nvGrpSpPr>
        <p:grpSpPr>
          <a:xfrm>
            <a:off x="249235" y="963220"/>
            <a:ext cx="7988108" cy="4119786"/>
            <a:chOff x="249235" y="963220"/>
            <a:chExt cx="7988108" cy="4119786"/>
          </a:xfrm>
        </p:grpSpPr>
        <p:pic>
          <p:nvPicPr>
            <p:cNvPr id="5" name="Picture 4">
              <a:extLst>
                <a:ext uri="{FF2B5EF4-FFF2-40B4-BE49-F238E27FC236}">
                  <a16:creationId xmlns:a16="http://schemas.microsoft.com/office/drawing/2014/main" id="{CD5DBAEA-99F8-4EC1-8F99-4AB8EAD8666C}"/>
                </a:ext>
              </a:extLst>
            </p:cNvPr>
            <p:cNvPicPr>
              <a:picLocks noChangeAspect="1"/>
            </p:cNvPicPr>
            <p:nvPr/>
          </p:nvPicPr>
          <p:blipFill>
            <a:blip r:embed="rId3"/>
            <a:stretch>
              <a:fillRect/>
            </a:stretch>
          </p:blipFill>
          <p:spPr>
            <a:xfrm rot="175581">
              <a:off x="249235" y="963220"/>
              <a:ext cx="7988108" cy="4119786"/>
            </a:xfrm>
            <a:prstGeom prst="rect">
              <a:avLst/>
            </a:prstGeom>
          </p:spPr>
        </p:pic>
        <p:sp>
          <p:nvSpPr>
            <p:cNvPr id="6" name="TextBox 5">
              <a:extLst>
                <a:ext uri="{FF2B5EF4-FFF2-40B4-BE49-F238E27FC236}">
                  <a16:creationId xmlns:a16="http://schemas.microsoft.com/office/drawing/2014/main" id="{C06E29C5-4DED-4FFB-96A6-9F3ADBE2F211}"/>
                </a:ext>
              </a:extLst>
            </p:cNvPr>
            <p:cNvSpPr txBox="1"/>
            <p:nvPr/>
          </p:nvSpPr>
          <p:spPr>
            <a:xfrm>
              <a:off x="547589" y="1827273"/>
              <a:ext cx="7391400" cy="2391680"/>
            </a:xfrm>
            <a:prstGeom prst="rect">
              <a:avLst/>
            </a:prstGeom>
            <a:noFill/>
          </p:spPr>
          <p:txBody>
            <a:bodyPr wrap="square" lIns="0" tIns="0" rIns="0" b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0" i="0" u="none" strike="noStrike" kern="1200" cap="none" spc="0" normalizeH="0" baseline="0" noProof="0">
                  <a:ln>
                    <a:noFill/>
                  </a:ln>
                  <a:solidFill>
                    <a:srgbClr val="E76EA3"/>
                  </a:solidFill>
                  <a:effectLst/>
                  <a:uLnTx/>
                  <a:uFillTx/>
                  <a:latin typeface="iCiel Cadena" panose="02000503000000020004" pitchFamily="50" charset="0"/>
                  <a:ea typeface="+mn-ea"/>
                  <a:cs typeface="+mn-cs"/>
                </a:rPr>
                <a:t>Cảm ơn các bạn đã giúp mình</a:t>
              </a:r>
              <a:br>
                <a:rPr kumimoji="0" lang="en-US" sz="3200" b="0" i="0" u="none" strike="noStrike" kern="1200" cap="none" spc="0" normalizeH="0" baseline="0" noProof="0">
                  <a:ln>
                    <a:noFill/>
                  </a:ln>
                  <a:solidFill>
                    <a:srgbClr val="E76EA3"/>
                  </a:solidFill>
                  <a:effectLst/>
                  <a:uLnTx/>
                  <a:uFillTx/>
                  <a:latin typeface="iCiel Cadena" panose="02000503000000020004" pitchFamily="50" charset="0"/>
                  <a:ea typeface="+mn-ea"/>
                  <a:cs typeface="+mn-cs"/>
                </a:rPr>
              </a:br>
              <a:r>
                <a:rPr kumimoji="0" lang="en-US" sz="3200" b="0" i="0" u="none" strike="noStrike" kern="1200" cap="none" spc="0" normalizeH="0" baseline="0" noProof="0">
                  <a:ln>
                    <a:noFill/>
                  </a:ln>
                  <a:solidFill>
                    <a:srgbClr val="E76EA3"/>
                  </a:solidFill>
                  <a:effectLst/>
                  <a:uLnTx/>
                  <a:uFillTx/>
                  <a:latin typeface="iCiel Cadena" panose="02000503000000020004" pitchFamily="50" charset="0"/>
                  <a:ea typeface="+mn-ea"/>
                  <a:cs typeface="+mn-cs"/>
                </a:rPr>
                <a:t>chuẩn bị dụng cụ làm bánh. </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0" i="0" u="none" strike="noStrike" kern="1200" cap="none" spc="0" normalizeH="0" baseline="0" noProof="0">
                  <a:ln>
                    <a:noFill/>
                  </a:ln>
                  <a:solidFill>
                    <a:srgbClr val="E76EA3"/>
                  </a:solidFill>
                  <a:effectLst/>
                  <a:uLnTx/>
                  <a:uFillTx/>
                  <a:latin typeface="iCiel Cadena" panose="02000503000000020004" pitchFamily="50" charset="0"/>
                  <a:ea typeface="+mn-ea"/>
                  <a:cs typeface="+mn-cs"/>
                </a:rPr>
                <a:t>Bây giờ, chúng ta cùng nhau làm ra những chiếc bánh ngọt thật ngon nhé!</a:t>
              </a:r>
            </a:p>
          </p:txBody>
        </p:sp>
      </p:grpSp>
      <p:pic>
        <p:nvPicPr>
          <p:cNvPr id="4" name="Graphic 3">
            <a:extLst>
              <a:ext uri="{FF2B5EF4-FFF2-40B4-BE49-F238E27FC236}">
                <a16:creationId xmlns:a16="http://schemas.microsoft.com/office/drawing/2014/main" id="{FA665D81-A3EB-46D5-A974-F4090D6101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0399" y="1573774"/>
            <a:ext cx="4345413" cy="5729148"/>
          </a:xfrm>
          <a:prstGeom prst="rect">
            <a:avLst/>
          </a:prstGeom>
        </p:spPr>
      </p:pic>
    </p:spTree>
    <p:extLst>
      <p:ext uri="{BB962C8B-B14F-4D97-AF65-F5344CB8AC3E}">
        <p14:creationId xmlns:p14="http://schemas.microsoft.com/office/powerpoint/2010/main" val="376088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1802</TotalTime>
  <Words>844</Words>
  <PresentationFormat>Widescreen</PresentationFormat>
  <Paragraphs>127</Paragraphs>
  <Slides>31</Slides>
  <Notes>4</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#9Slide03 AmpleSoft Bold</vt:lpstr>
      <vt:lpstr>iCiel Cadena</vt:lpstr>
      <vt:lpstr>Arial</vt:lpstr>
      <vt:lpstr>Ranchers</vt:lpstr>
      <vt:lpstr>Calibri</vt:lpstr>
      <vt:lpstr>#9Slide02 Noi dung dai</vt:lpstr>
      <vt:lpstr>#9Slide03 BoosterNextFYBlack</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2021-12-04T14:01:21Z</dcterms:created>
  <dcterms:modified xsi:type="dcterms:W3CDTF">2024-06-22T15:02:08Z</dcterms:modified>
</cp:coreProperties>
</file>