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9" r:id="rId2"/>
  </p:sldMasterIdLst>
  <p:notesMasterIdLst>
    <p:notesMasterId r:id="rId23"/>
  </p:notesMasterIdLst>
  <p:sldIdLst>
    <p:sldId id="283" r:id="rId3"/>
    <p:sldId id="330" r:id="rId4"/>
    <p:sldId id="337" r:id="rId5"/>
    <p:sldId id="326" r:id="rId6"/>
    <p:sldId id="338" r:id="rId7"/>
    <p:sldId id="339" r:id="rId8"/>
    <p:sldId id="340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48" r:id="rId17"/>
    <p:sldId id="352" r:id="rId18"/>
    <p:sldId id="353" r:id="rId19"/>
    <p:sldId id="350" r:id="rId20"/>
    <p:sldId id="351" r:id="rId21"/>
    <p:sldId id="325" r:id="rId22"/>
  </p:sldIdLst>
  <p:sldSz cx="12192000" cy="6858000"/>
  <p:notesSz cx="6858000" cy="9144000"/>
  <p:embeddedFontLst>
    <p:embeddedFont>
      <p:font typeface="#9Slide02 Noi dung dai" panose="02000000000000000000" pitchFamily="2" charset="0"/>
      <p:regular r:id="rId24"/>
    </p:embeddedFont>
    <p:embeddedFont>
      <p:font typeface="#9Slide02 Tieu de rat dai 01" panose="02000000000000000000" pitchFamily="2" charset="0"/>
      <p:bold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iCiel Cadena" panose="02000503000000020004" pitchFamily="2" charset="0"/>
      <p:bold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EB"/>
    <a:srgbClr val="9900CC"/>
    <a:srgbClr val="EBE9E6"/>
    <a:srgbClr val="FDB80B"/>
    <a:srgbClr val="FDC338"/>
    <a:srgbClr val="09997E"/>
    <a:srgbClr val="29A329"/>
    <a:srgbClr val="1154CD"/>
    <a:srgbClr val="FFFFFF"/>
    <a:srgbClr val="EA7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992" autoAdjust="0"/>
  </p:normalViewPr>
  <p:slideViewPr>
    <p:cSldViewPr showGuides="1">
      <p:cViewPr>
        <p:scale>
          <a:sx n="25" d="100"/>
          <a:sy n="25" d="100"/>
        </p:scale>
        <p:origin x="2442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D1F49-2E3B-4C26-8A0A-B1D39947CD54}" type="datetimeFigureOut">
              <a:rPr lang="en-US" smtClean="0"/>
              <a:t>24/06/2024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E6EC9-C20C-45D1-84E8-6A16CE0F3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27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4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2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87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1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B7848932-47EE-4F50-CBE6-1475CBFDA59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4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6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2B45F71-3F59-BB06-1928-D302FC6F97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8395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84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3.gif"/><Relationship Id="rId3" Type="http://schemas.openxmlformats.org/officeDocument/2006/relationships/slideLayout" Target="../slideLayouts/slideLayout5.xml"/><Relationship Id="rId7" Type="http://schemas.openxmlformats.org/officeDocument/2006/relationships/slide" Target="slide6.xml"/><Relationship Id="rId12" Type="http://schemas.openxmlformats.org/officeDocument/2006/relationships/image" Target="../media/image1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image" Target="../media/image11.gif"/><Relationship Id="rId5" Type="http://schemas.openxmlformats.org/officeDocument/2006/relationships/image" Target="../media/image10.png"/><Relationship Id="rId15" Type="http://schemas.openxmlformats.org/officeDocument/2006/relationships/slide" Target="slide20.xml"/><Relationship Id="rId10" Type="http://schemas.openxmlformats.org/officeDocument/2006/relationships/slide" Target="slide15.xml"/><Relationship Id="rId4" Type="http://schemas.openxmlformats.org/officeDocument/2006/relationships/image" Target="../media/image9.png"/><Relationship Id="rId9" Type="http://schemas.openxmlformats.org/officeDocument/2006/relationships/slide" Target="slide12.xml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" y="2788711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0CF45B-6A3A-0974-CEC9-707FD08AF22A}"/>
              </a:ext>
            </a:extLst>
          </p:cNvPr>
          <p:cNvSpPr/>
          <p:nvPr/>
        </p:nvSpPr>
        <p:spPr>
          <a:xfrm>
            <a:off x="5441738" y="1459100"/>
            <a:ext cx="28616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TOÁN- TUẦN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96E8C-56FD-4D61-87EF-5CEE67F90E67}"/>
              </a:ext>
            </a:extLst>
          </p:cNvPr>
          <p:cNvSpPr txBox="1"/>
          <p:nvPr/>
        </p:nvSpPr>
        <p:spPr>
          <a:xfrm>
            <a:off x="3976978" y="2373500"/>
            <a:ext cx="64008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Ciel Cadena" panose="02000503000000020004" pitchFamily="50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ÔN TẬP CÁC PHÉP TÍNH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Ciel Cadena" panose="02000503000000020004" pitchFamily="50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VỚI SỐ THẬP PHÂN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iCiel Cadena" panose="02000503000000020004" pitchFamily="50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Tiết 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Ciel Cadena" panose="02000503000000020004" pitchFamily="50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276"/>
            <a:ext cx="1958827" cy="3914339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F8D95D2A-7FE4-463B-AD8B-70106068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5" y="4802742"/>
            <a:ext cx="5090604" cy="2120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85C7A-F0CE-0865-33E6-735E76E83EB7}"/>
              </a:ext>
            </a:extLst>
          </p:cNvPr>
          <p:cNvSpPr txBox="1"/>
          <p:nvPr/>
        </p:nvSpPr>
        <p:spPr>
          <a:xfrm>
            <a:off x="292511" y="1223228"/>
            <a:ext cx="92598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 tắt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2065" descr="A black rectangular object with a white background&#10;&#10;Description automatically generated">
            <a:extLst>
              <a:ext uri="{FF2B5EF4-FFF2-40B4-BE49-F238E27FC236}">
                <a16:creationId xmlns:a16="http://schemas.microsoft.com/office/drawing/2014/main" id="{35EDFD4A-8650-E6ED-B857-629BE594FE99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6147" y="2567369"/>
            <a:ext cx="10058288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276"/>
            <a:ext cx="1958827" cy="3914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85C7A-F0CE-0865-33E6-735E76E83EB7}"/>
              </a:ext>
            </a:extLst>
          </p:cNvPr>
          <p:cNvSpPr txBox="1"/>
          <p:nvPr/>
        </p:nvSpPr>
        <p:spPr>
          <a:xfrm>
            <a:off x="1255844" y="988008"/>
            <a:ext cx="925989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Theo sơ đồ, tổng số phần bằng nhau là: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3 + 5 = 8 (phần)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Giá trị của một phần là: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10 : 8 = 1,25 (lít)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Số dầu trong bình thứ nhất là: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1,25 x 3 = 3,75 (lít)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Số dầu trong bình thứ hai là: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10 – 3,75 = 6,25 (lít)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Đáp số: bình thứ nhất: 3,75 l dầu;</a:t>
            </a:r>
            <a:endParaRPr lang="en-US" sz="3200" b="1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 bình thứ hai: 6,25 l dầu.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:a16="http://schemas.microsoft.com/office/drawing/2014/main" id="{0B2DEAC8-D465-95FA-D7B7-B11D7D6C23D8}"/>
              </a:ext>
            </a:extLst>
          </p:cNvPr>
          <p:cNvSpPr/>
          <p:nvPr/>
        </p:nvSpPr>
        <p:spPr>
          <a:xfrm>
            <a:off x="546685" y="5638800"/>
            <a:ext cx="880972" cy="49780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9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525674"/>
            <a:ext cx="9804133" cy="5528370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46" y="4773668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4222452"/>
            <a:ext cx="2495626" cy="2707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3DE5F5-9DE6-4247-8D03-06DE0E7B43CF}"/>
              </a:ext>
            </a:extLst>
          </p:cNvPr>
          <p:cNvSpPr txBox="1"/>
          <p:nvPr/>
        </p:nvSpPr>
        <p:spPr>
          <a:xfrm>
            <a:off x="1828842" y="805994"/>
            <a:ext cx="864465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15: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Số?</a:t>
            </a:r>
          </a:p>
          <a:p>
            <a:pPr lvl="0" algn="just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một trò chơi dân gian, đội A cứ lấy về được 2 l nước thì đội B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lấy được 3 l nước. Cuối cùng, đội B lấy được nhiều hơn đội A là 5,5 l nước.</a:t>
            </a:r>
          </a:p>
          <a:p>
            <a:pPr lvl="0" algn="just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Đội A đã lấy được </a:t>
            </a:r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.?.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 nước.</a:t>
            </a:r>
          </a:p>
          <a:p>
            <a:pPr lvl="0" algn="just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Đội B đã lấy được </a:t>
            </a:r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.?.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 nước.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6" descr="未标题-5">
            <a:extLst>
              <a:ext uri="{FF2B5EF4-FFF2-40B4-BE49-F238E27FC236}">
                <a16:creationId xmlns:a16="http://schemas.microsoft.com/office/drawing/2014/main" id="{83C38D24-C665-420E-BC3D-B0AAEA3B1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148" y="5194738"/>
            <a:ext cx="2920181" cy="17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7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276"/>
            <a:ext cx="1958827" cy="3914339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F8D95D2A-7FE4-463B-AD8B-70106068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5" y="4802742"/>
            <a:ext cx="5090604" cy="2120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85C7A-F0CE-0865-33E6-735E76E83EB7}"/>
              </a:ext>
            </a:extLst>
          </p:cNvPr>
          <p:cNvSpPr txBox="1"/>
          <p:nvPr/>
        </p:nvSpPr>
        <p:spPr>
          <a:xfrm>
            <a:off x="292511" y="1223228"/>
            <a:ext cx="92598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 tắt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4333C0-6CCD-4C8B-A2B5-2AA013F55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23" y="2516723"/>
            <a:ext cx="6520094" cy="182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3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276"/>
            <a:ext cx="1958827" cy="3914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85C7A-F0CE-0865-33E6-735E76E83EB7}"/>
              </a:ext>
            </a:extLst>
          </p:cNvPr>
          <p:cNvSpPr txBox="1"/>
          <p:nvPr/>
        </p:nvSpPr>
        <p:spPr>
          <a:xfrm>
            <a:off x="1255844" y="988008"/>
            <a:ext cx="925989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sơ đồ, hiệu số phần bằng nhau là: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– 2 = 1 (phần)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một phần là: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5,5 : 1 = 5,5 (lít)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A đã lấy được số lít nước là: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5,5 x 2 = 11 (lít)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B đã lấy được số lít nước là: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+ 5,5 = 16,5 (lít)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Đội A đã lấy được 11 l nước. 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B đã lấy được 16,5 l nước.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:a16="http://schemas.microsoft.com/office/drawing/2014/main" id="{92C967FD-9C05-924D-A36B-3F0F484FDAB1}"/>
              </a:ext>
            </a:extLst>
          </p:cNvPr>
          <p:cNvSpPr/>
          <p:nvPr/>
        </p:nvSpPr>
        <p:spPr>
          <a:xfrm>
            <a:off x="546685" y="5638800"/>
            <a:ext cx="880972" cy="49780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6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525674"/>
            <a:ext cx="9804133" cy="5528370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46" y="4773668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4222452"/>
            <a:ext cx="2495626" cy="2707233"/>
          </a:xfrm>
          <a:prstGeom prst="rect">
            <a:avLst/>
          </a:prstGeom>
        </p:spPr>
      </p:pic>
      <p:pic>
        <p:nvPicPr>
          <p:cNvPr id="18" name="图片 6" descr="未标题-5">
            <a:extLst>
              <a:ext uri="{FF2B5EF4-FFF2-40B4-BE49-F238E27FC236}">
                <a16:creationId xmlns:a16="http://schemas.microsoft.com/office/drawing/2014/main" id="{83C38D24-C665-420E-BC3D-B0AAEA3B1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148" y="5194738"/>
            <a:ext cx="2920181" cy="1763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B7501-560D-0A8C-818F-3A2E51D838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261"/>
            <a:ext cx="12228209" cy="72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0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276"/>
            <a:ext cx="1958827" cy="3914339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F8D95D2A-7FE4-463B-AD8B-70106068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5" y="4802742"/>
            <a:ext cx="5090604" cy="2120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85C7A-F0CE-0865-33E6-735E76E83EB7}"/>
              </a:ext>
            </a:extLst>
          </p:cNvPr>
          <p:cNvSpPr txBox="1"/>
          <p:nvPr/>
        </p:nvSpPr>
        <p:spPr>
          <a:xfrm>
            <a:off x="292511" y="1223228"/>
            <a:ext cx="92598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 tắt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9D8F8-AA96-5C43-1E25-ABE09689A111}"/>
              </a:ext>
            </a:extLst>
          </p:cNvPr>
          <p:cNvSpPr txBox="1"/>
          <p:nvPr/>
        </p:nvSpPr>
        <p:spPr>
          <a:xfrm>
            <a:off x="628970" y="1122171"/>
            <a:ext cx="1720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 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2072" descr="A black rectangle with a white background&#10;&#10;Description automatically generated">
            <a:extLst>
              <a:ext uri="{FF2B5EF4-FFF2-40B4-BE49-F238E27FC236}">
                <a16:creationId xmlns:a16="http://schemas.microsoft.com/office/drawing/2014/main" id="{61EFEA10-2B66-3D1C-D3AD-04247F375766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01931" y="2524614"/>
            <a:ext cx="9228518" cy="15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276"/>
            <a:ext cx="1958827" cy="3914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85C7A-F0CE-0865-33E6-735E76E83EB7}"/>
              </a:ext>
            </a:extLst>
          </p:cNvPr>
          <p:cNvSpPr txBox="1"/>
          <p:nvPr/>
        </p:nvSpPr>
        <p:spPr>
          <a:xfrm>
            <a:off x="1255844" y="881826"/>
            <a:ext cx="925989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0,5 + 0,5 = 1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 màu đỏ có nhiều hơn bình màu xanh là 1 l nước.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(6 – 1) : 2 = 2,5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 màu xanh có 2,5 l nước.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2,5 + 1 = 3,5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 màu đỏ có 3,5 l nước.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3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276"/>
            <a:ext cx="1958827" cy="3914339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F8D95D2A-7FE4-463B-AD8B-70106068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5" y="4802742"/>
            <a:ext cx="5090604" cy="2120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85C7A-F0CE-0865-33E6-735E76E83EB7}"/>
              </a:ext>
            </a:extLst>
          </p:cNvPr>
          <p:cNvSpPr txBox="1"/>
          <p:nvPr/>
        </p:nvSpPr>
        <p:spPr>
          <a:xfrm>
            <a:off x="292511" y="1223228"/>
            <a:ext cx="92598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 tắt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1AC144F-DC19-81DB-7617-30F66CCD1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3" y="2492235"/>
            <a:ext cx="10276863" cy="187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39D8F8-AA96-5C43-1E25-ABE09689A111}"/>
              </a:ext>
            </a:extLst>
          </p:cNvPr>
          <p:cNvSpPr txBox="1"/>
          <p:nvPr/>
        </p:nvSpPr>
        <p:spPr>
          <a:xfrm>
            <a:off x="628970" y="1122171"/>
            <a:ext cx="1720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 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276"/>
            <a:ext cx="1958827" cy="3914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85C7A-F0CE-0865-33E6-735E76E83EB7}"/>
              </a:ext>
            </a:extLst>
          </p:cNvPr>
          <p:cNvSpPr txBox="1"/>
          <p:nvPr/>
        </p:nvSpPr>
        <p:spPr>
          <a:xfrm>
            <a:off x="1445479" y="753871"/>
            <a:ext cx="925989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sơ đồ, tổng số phần bằng nhau là: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+ 1 = 2 (phần)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một phần hay số lít nước trong </a:t>
            </a: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	</a:t>
            </a:r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đỏ lúc sau là: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: 2 = 3 (lít)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lít nước trong bình đỏ lúc đầu là: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+ 0,5 = 3,5 (lít)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lít nước trong bình xanh lúc đầu là: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– 3,5 = 2,5 (lít)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bình màu đỏ có 3,5 l nước; </a:t>
            </a:r>
            <a:endParaRPr lang="en-US" sz="3200" b="1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màu xanh có 2,5 l nước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:a16="http://schemas.microsoft.com/office/drawing/2014/main" id="{629473FA-23D6-FBB2-7BFE-56E9D59FAA7B}"/>
              </a:ext>
            </a:extLst>
          </p:cNvPr>
          <p:cNvSpPr/>
          <p:nvPr/>
        </p:nvSpPr>
        <p:spPr>
          <a:xfrm>
            <a:off x="546685" y="5638800"/>
            <a:ext cx="880972" cy="49780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7034809" y="586855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312750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312750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312750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1565965" y="465268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277842" y="465268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quay dung">
            <a:hlinkClick r:id="rId15" action="ppaction://hlinksldjump"/>
          </p:cNvPr>
          <p:cNvSpPr/>
          <p:nvPr/>
        </p:nvSpPr>
        <p:spPr>
          <a:xfrm>
            <a:off x="9931174" y="219094"/>
            <a:ext cx="2089010" cy="754392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GB" sz="2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THÚC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39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246226" y="67583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8" name="图片 7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2576"/>
            <a:ext cx="4134885" cy="3673067"/>
          </a:xfrm>
          <a:prstGeom prst="rect">
            <a:avLst/>
          </a:prstGeom>
        </p:spPr>
      </p:pic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2B8A67-5B8C-4775-A88E-060D18AEF4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0967" y="1432559"/>
            <a:ext cx="6767147" cy="34750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525674"/>
            <a:ext cx="9804133" cy="5528370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46" y="4773668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4222452"/>
            <a:ext cx="2495626" cy="2707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3DE5F5-9DE6-4247-8D03-06DE0E7B43CF}"/>
              </a:ext>
            </a:extLst>
          </p:cNvPr>
          <p:cNvSpPr txBox="1"/>
          <p:nvPr/>
        </p:nvSpPr>
        <p:spPr>
          <a:xfrm>
            <a:off x="1794743" y="1037043"/>
            <a:ext cx="916967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12: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Số?</a:t>
            </a:r>
          </a:p>
          <a:p>
            <a:pPr lvl="0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Một gói bánh và một gói kẹo nặng tất cả 1 kg. Gói bánh nặng hơn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gói kẹo 0,5 kg. Gói bánh cân nặng .?. kg, gói kẹo cân nặng .?. kg.</a:t>
            </a:r>
          </a:p>
        </p:txBody>
      </p:sp>
      <p:pic>
        <p:nvPicPr>
          <p:cNvPr id="18" name="图片 6" descr="未标题-5">
            <a:extLst>
              <a:ext uri="{FF2B5EF4-FFF2-40B4-BE49-F238E27FC236}">
                <a16:creationId xmlns:a16="http://schemas.microsoft.com/office/drawing/2014/main" id="{83C38D24-C665-420E-BC3D-B0AAEA3B1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148" y="5194738"/>
            <a:ext cx="2920181" cy="1763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276"/>
            <a:ext cx="1958827" cy="391433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2F08B6B-FC8D-4248-BE4E-67A0FD93A8EB}"/>
              </a:ext>
            </a:extLst>
          </p:cNvPr>
          <p:cNvSpPr txBox="1"/>
          <p:nvPr/>
        </p:nvSpPr>
        <p:spPr>
          <a:xfrm>
            <a:off x="4520125" y="1083252"/>
            <a:ext cx="273133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</a:t>
            </a:r>
            <a:r>
              <a:rPr kumimoji="0" lang="en-US" sz="5000" b="1" i="0" u="sng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tắt</a:t>
            </a:r>
            <a:endParaRPr kumimoji="0" lang="en-SG" sz="50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图片 2">
            <a:extLst>
              <a:ext uri="{FF2B5EF4-FFF2-40B4-BE49-F238E27FC236}">
                <a16:creationId xmlns:a16="http://schemas.microsoft.com/office/drawing/2014/main" id="{F8D95D2A-7FE4-463B-AD8B-70106068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5" y="4802742"/>
            <a:ext cx="5090604" cy="21207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B9EA9D-9CBB-7949-0E0B-780995FC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50" y="2084981"/>
            <a:ext cx="8958299" cy="32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10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276"/>
            <a:ext cx="1958827" cy="391433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2F08B6B-FC8D-4248-BE4E-67A0FD93A8EB}"/>
              </a:ext>
            </a:extLst>
          </p:cNvPr>
          <p:cNvSpPr txBox="1"/>
          <p:nvPr/>
        </p:nvSpPr>
        <p:spPr>
          <a:xfrm>
            <a:off x="1427657" y="879161"/>
            <a:ext cx="2731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Tóm tắt</a:t>
            </a:r>
            <a:endParaRPr kumimoji="0" lang="en-SG" sz="2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42" name="图片 2">
            <a:extLst>
              <a:ext uri="{FF2B5EF4-FFF2-40B4-BE49-F238E27FC236}">
                <a16:creationId xmlns:a16="http://schemas.microsoft.com/office/drawing/2014/main" id="{F8D95D2A-7FE4-463B-AD8B-70106068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5" y="4802742"/>
            <a:ext cx="5090604" cy="21207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B9EA9D-9CBB-7949-0E0B-780995FC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48" y="1547965"/>
            <a:ext cx="3380850" cy="120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85C7A-F0CE-0865-33E6-735E76E83EB7}"/>
              </a:ext>
            </a:extLst>
          </p:cNvPr>
          <p:cNvSpPr txBox="1"/>
          <p:nvPr/>
        </p:nvSpPr>
        <p:spPr>
          <a:xfrm>
            <a:off x="3911464" y="1117728"/>
            <a:ext cx="66601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lvl="0"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Gói bánh cân nặng số kg là:</a:t>
            </a:r>
          </a:p>
          <a:p>
            <a:pPr lvl="0"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 + 0,5) : 2 = 0,75 (kg)</a:t>
            </a:r>
          </a:p>
          <a:p>
            <a:pPr lvl="0"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Gói kẹo cân nặng số kg là:</a:t>
            </a:r>
          </a:p>
          <a:p>
            <a:pPr lvl="0"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– 0,75 = 0,25 (kg)</a:t>
            </a:r>
          </a:p>
          <a:p>
            <a:pPr lvl="0"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Gói bánh cân nặng 0,75 kg, gói kẹo cân nặng 0,25 kg.</a:t>
            </a:r>
            <a:endParaRPr kumimoji="0" lang="en-SG" sz="36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Arrow: Left 4">
            <a:hlinkClick r:id="rId7" action="ppaction://hlinksldjump"/>
            <a:extLst>
              <a:ext uri="{FF2B5EF4-FFF2-40B4-BE49-F238E27FC236}">
                <a16:creationId xmlns:a16="http://schemas.microsoft.com/office/drawing/2014/main" id="{BE1B16ED-CB64-6746-B3C0-607D1BA41F44}"/>
              </a:ext>
            </a:extLst>
          </p:cNvPr>
          <p:cNvSpPr/>
          <p:nvPr/>
        </p:nvSpPr>
        <p:spPr>
          <a:xfrm>
            <a:off x="546685" y="5638800"/>
            <a:ext cx="880972" cy="49780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525674"/>
            <a:ext cx="9804133" cy="5528370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46" y="4773668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4222452"/>
            <a:ext cx="2495626" cy="27072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3DE5F5-9DE6-4247-8D03-06DE0E7B43CF}"/>
              </a:ext>
            </a:extLst>
          </p:cNvPr>
          <p:cNvSpPr txBox="1"/>
          <p:nvPr/>
        </p:nvSpPr>
        <p:spPr>
          <a:xfrm>
            <a:off x="1773671" y="1050498"/>
            <a:ext cx="864465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13: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Sợi dây thứ nhất dài 1,2 m. Sợi dây thứ hai dài gấp 3 lần sợi dây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thứ nhất. Độ dài sợi dây thứ ba bằng trung bình cộng độ dài hai sợi dây</a:t>
            </a:r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đầu. Tính tổng độ dài của ba sợi dây.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6" descr="未标题-5">
            <a:extLst>
              <a:ext uri="{FF2B5EF4-FFF2-40B4-BE49-F238E27FC236}">
                <a16:creationId xmlns:a16="http://schemas.microsoft.com/office/drawing/2014/main" id="{83C38D24-C665-420E-BC3D-B0AAEA3B1F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148" y="5194738"/>
            <a:ext cx="2920181" cy="17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276"/>
            <a:ext cx="1958827" cy="3914339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F8D95D2A-7FE4-463B-AD8B-70106068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5" y="4802742"/>
            <a:ext cx="5090604" cy="2120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85C7A-F0CE-0865-33E6-735E76E83EB7}"/>
              </a:ext>
            </a:extLst>
          </p:cNvPr>
          <p:cNvSpPr txBox="1"/>
          <p:nvPr/>
        </p:nvSpPr>
        <p:spPr>
          <a:xfrm>
            <a:off x="292511" y="1223228"/>
            <a:ext cx="92598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</a:p>
          <a:p>
            <a:pPr lvl="0" algn="just"/>
            <a:endParaRPr kumimoji="0" lang="en-SG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5" name="Image 2062" descr="A black line with black text&#10;&#10;Description automatically generated">
            <a:extLst>
              <a:ext uri="{FF2B5EF4-FFF2-40B4-BE49-F238E27FC236}">
                <a16:creationId xmlns:a16="http://schemas.microsoft.com/office/drawing/2014/main" id="{C766DB98-AC14-48E8-C54A-F230929C1C3B}"/>
              </a:ext>
            </a:extLst>
          </p:cNvPr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2751" y="2342431"/>
            <a:ext cx="10289835" cy="21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8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36276"/>
            <a:ext cx="1958827" cy="3914339"/>
          </a:xfrm>
          <a:prstGeom prst="rect">
            <a:avLst/>
          </a:prstGeom>
        </p:spPr>
      </p:pic>
      <p:pic>
        <p:nvPicPr>
          <p:cNvPr id="42" name="图片 2">
            <a:extLst>
              <a:ext uri="{FF2B5EF4-FFF2-40B4-BE49-F238E27FC236}">
                <a16:creationId xmlns:a16="http://schemas.microsoft.com/office/drawing/2014/main" id="{F8D95D2A-7FE4-463B-AD8B-70106068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5" y="4802742"/>
            <a:ext cx="5090604" cy="21207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85C7A-F0CE-0865-33E6-735E76E83EB7}"/>
              </a:ext>
            </a:extLst>
          </p:cNvPr>
          <p:cNvSpPr txBox="1"/>
          <p:nvPr/>
        </p:nvSpPr>
        <p:spPr>
          <a:xfrm>
            <a:off x="1445479" y="990600"/>
            <a:ext cx="92598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lvl="0"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 dây thứ hai dài số mét là:</a:t>
            </a:r>
          </a:p>
          <a:p>
            <a:pPr lvl="0"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 x 3 = 3,6 (m)</a:t>
            </a:r>
          </a:p>
          <a:p>
            <a:pPr lvl="0"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Sợi dây thứ ba dài số mét là:</a:t>
            </a:r>
          </a:p>
          <a:p>
            <a:pPr lvl="0"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(1,2 + 3,6) : 2 = 2,4 (m)</a:t>
            </a:r>
          </a:p>
          <a:p>
            <a:pPr lvl="0"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độ dài của ba sợi dây là:</a:t>
            </a:r>
          </a:p>
          <a:p>
            <a:pPr lvl="0"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1,2 + 3,6 + 2,4 = 7,2 (m)</a:t>
            </a:r>
          </a:p>
          <a:p>
            <a:pPr lvl="0"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7,2 m.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rrow: Left 4">
            <a:hlinkClick r:id="rId6" action="ppaction://hlinksldjump"/>
            <a:extLst>
              <a:ext uri="{FF2B5EF4-FFF2-40B4-BE49-F238E27FC236}">
                <a16:creationId xmlns:a16="http://schemas.microsoft.com/office/drawing/2014/main" id="{DAF2A8C9-1D50-044E-3AA5-6BBD6DA8E736}"/>
              </a:ext>
            </a:extLst>
          </p:cNvPr>
          <p:cNvSpPr/>
          <p:nvPr/>
        </p:nvSpPr>
        <p:spPr>
          <a:xfrm>
            <a:off x="546685" y="5638800"/>
            <a:ext cx="880972" cy="497809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6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525674"/>
            <a:ext cx="9804133" cy="5528370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46" y="4773668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4222452"/>
            <a:ext cx="2495626" cy="27072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3DE5F5-9DE6-4247-8D03-06DE0E7B43CF}"/>
                  </a:ext>
                </a:extLst>
              </p:cNvPr>
              <p:cNvSpPr txBox="1"/>
              <p:nvPr/>
            </p:nvSpPr>
            <p:spPr>
              <a:xfrm>
                <a:off x="1773671" y="1050498"/>
                <a:ext cx="8644657" cy="3443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Bài 14:</a:t>
                </a: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vi-VN" sz="4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Người ta rót hết 10 l dầu vào hai bình trống. Số dầu trong bình thứ nhất</a:t>
                </a:r>
                <a:r>
                  <a:rPr lang="en-US" sz="4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bằng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số dầu trong bình thứ hai. Hỏi mỗi bình có bao nhiêu lít dầu?</a:t>
                </a:r>
                <a:endPara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3DE5F5-9DE6-4247-8D03-06DE0E7B4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671" y="1050498"/>
                <a:ext cx="8644657" cy="3443635"/>
              </a:xfrm>
              <a:prstGeom prst="rect">
                <a:avLst/>
              </a:prstGeom>
              <a:blipFill>
                <a:blip r:embed="rId6"/>
                <a:stretch>
                  <a:fillRect l="-2539" t="-3186" r="-3808" b="-6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6" descr="未标题-5">
            <a:extLst>
              <a:ext uri="{FF2B5EF4-FFF2-40B4-BE49-F238E27FC236}">
                <a16:creationId xmlns:a16="http://schemas.microsoft.com/office/drawing/2014/main" id="{83C38D24-C665-420E-BC3D-B0AAEA3B1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148" y="5194738"/>
            <a:ext cx="2920181" cy="17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197</TotalTime>
  <Words>687</Words>
  <PresentationFormat>Widescreen</PresentationFormat>
  <Paragraphs>89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Calibri</vt:lpstr>
      <vt:lpstr>Arial</vt:lpstr>
      <vt:lpstr>Tahoma</vt:lpstr>
      <vt:lpstr>#9Slide02 Tieu de rat dai 01</vt:lpstr>
      <vt:lpstr>Aptos</vt:lpstr>
      <vt:lpstr>iCiel Cadena</vt:lpstr>
      <vt:lpstr>#9Slide02 Noi dung dai</vt:lpstr>
      <vt:lpstr>Cambria Math</vt:lpstr>
      <vt:lpstr>Cambria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2023-12-04T07:22:13Z</dcterms:created>
  <dcterms:modified xsi:type="dcterms:W3CDTF">2024-06-24T15:28:46Z</dcterms:modified>
</cp:coreProperties>
</file>