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7" r:id="rId5"/>
    <p:sldId id="258" r:id="rId6"/>
    <p:sldId id="259" r:id="rId7"/>
    <p:sldId id="263" r:id="rId8"/>
    <p:sldId id="262" r:id="rId9"/>
    <p:sldId id="347" r:id="rId10"/>
    <p:sldId id="338" r:id="rId11"/>
    <p:sldId id="265" r:id="rId12"/>
    <p:sldId id="266" r:id="rId13"/>
    <p:sldId id="348" r:id="rId14"/>
    <p:sldId id="349" r:id="rId15"/>
    <p:sldId id="350" r:id="rId16"/>
    <p:sldId id="351" r:id="rId17"/>
    <p:sldId id="345" r:id="rId18"/>
    <p:sldId id="2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3366"/>
    <a:srgbClr val="FF0066"/>
    <a:srgbClr val="FFFF99"/>
    <a:srgbClr val="FFFF66"/>
    <a:srgbClr val="FFFF00"/>
    <a:srgbClr val="FF9900"/>
    <a:srgbClr val="FFFDF9"/>
    <a:srgbClr val="CCFF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316" autoAdjust="0"/>
  </p:normalViewPr>
  <p:slideViewPr>
    <p:cSldViewPr snapToGrid="0" showGuides="1">
      <p:cViewPr varScale="1">
        <p:scale>
          <a:sx n="88" d="100"/>
          <a:sy n="88" d="100"/>
        </p:scale>
        <p:origin x="494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DEB45-C1FB-42BC-BCA5-7880DE908693}" type="datetimeFigureOut">
              <a:rPr lang="vi-VN" smtClean="0"/>
              <a:t>08/12/2024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C0CF8-3453-49A9-8745-1C0C740DEE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815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06E1E8-66DD-7CE7-4576-7AAA946D2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A5913B-0A7D-C081-E529-6AD24B589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A7855C-C5BB-DC8D-CC59-7D85DD144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B260E2-47C0-B614-656D-7AA771C9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5E0098-EFAA-725F-74B7-501F2815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6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43DAC3-0456-E139-4B4B-C88073700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76CD30-1D03-E4C8-4270-95E231FCBA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F7BD7F-6B05-F6A6-37CF-83F6DD42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3DA70D-1C7D-0019-D446-7A731390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FF8F3E-C772-D0A9-4C26-0EB6669C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25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AAC9B4D-D605-E275-EBC2-1DF8BB28E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B88D6D3-FDCC-C7E5-3880-69A2421D3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B3188-FEAE-FD34-BF98-FB3317EA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D5261-6460-B2DE-AAD2-560B1AEA6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5E9D2D-ABAA-2D0F-3255-D248C301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0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319B4D-6017-5B80-2BCD-02638B1D3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232902-4184-4CC0-96C2-CF079B6C0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AD9051-F5E2-91FF-2BE9-B8DABCE3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886DAF-4EFB-63C6-4E7C-C0CCF2FF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9CD047-A64D-236C-F83C-B933A028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1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329997-0A3F-2D5A-0657-297C24804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0594C9C-E8E6-BF3A-F971-E982F2F9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E39B5E-C46E-98DA-3EA4-D939E6346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418F13-4A40-E630-4D27-6E82A0A2D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2CACB3-6B2A-DBDF-8513-7CBD9D7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744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962A70-E73C-4D41-59B5-85B25BC63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D8FDB3-C480-3708-C0DE-6D014A50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BC11C2-58E6-8854-5940-66EB2F49E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4F0602F-A4C0-FBE6-DCC0-29DBF78F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F446B3-4981-24EB-1044-03C231A1C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D8CF76-825E-8350-3145-A1E0C62A6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04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4E422-0E34-9490-CDA6-6EA0ABFF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07A464-7CD8-C97E-24B0-B61CE64A3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CA9E5-19E7-83A8-D1EA-1013E583B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4C6AD6D-926D-7E00-7653-67878CD9AE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6D689A-2A8B-6B30-9FDE-F97E05488F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2656BCC-633B-2046-14EA-AB17532DE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8611196-6F53-9F11-2338-95C34E2C0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79A821-0063-AA02-46C0-616E88D3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317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97DB4B-ADAB-14B8-6A35-BFEA07D0F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293972F-18FB-2A48-A7A0-4E2F02A45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DDEFE0F-06B3-C6F9-5AEE-215CF61F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7817AE-D256-5244-D9B2-7743352A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1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EC75829-D5CC-7B30-C8BA-F671384A9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4DCE8A3-BEA5-1685-F424-03EB46B6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AA4856C-7AAD-3B6A-5AB4-CEE8D5BF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1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6B645-A8F4-7684-3F88-A02240DA7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DAA82A-A64A-0B54-A5B1-4FE85D2F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6C99F7-85F3-6E10-2EAF-108D67D7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90F4B3-334B-73EC-37FA-4A22F341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6C053-BB71-6B55-C994-8023981A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F5EAE52-CFC7-D0B9-5DB5-ED74950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48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7231D-1230-EA0B-EC17-35846B12E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E738A26-F116-1A05-A740-829FCE71A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1190854-0649-C178-E434-A5E81D84C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A72CAD-7D76-4A72-4084-0B4C0EB9F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349B557-7F30-29CC-B163-4C40DAF9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B9E8FC-1302-1D5E-3ACC-B7A2DDAE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04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E96AA8ED-6596-C713-DAB6-5871EB8B9E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F1A88C-43ED-D249-CEE5-864BBE424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1065CC-B398-DC11-62A2-9A581611E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9C381-8046-E3EA-2B75-8A58F88A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ABE17F-7BE3-4662-AF20-D6C8A148AECD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980CA5-F83A-9208-5FC8-0E6A1CD59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EAD071-90FD-0890-5AEF-8072D8C6B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D4F95F-54CF-45FC-BA31-8C36AAE4B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78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Nhóm 18">
            <a:extLst>
              <a:ext uri="{FF2B5EF4-FFF2-40B4-BE49-F238E27FC236}">
                <a16:creationId xmlns:a16="http://schemas.microsoft.com/office/drawing/2014/main" xmlns="" id="{BF9AF56A-0BEB-E503-8142-1CC9E52456E8}"/>
              </a:ext>
            </a:extLst>
          </p:cNvPr>
          <p:cNvGrpSpPr/>
          <p:nvPr/>
        </p:nvGrpSpPr>
        <p:grpSpPr>
          <a:xfrm>
            <a:off x="0" y="-45260"/>
            <a:ext cx="11763666" cy="1107997"/>
            <a:chOff x="286527" y="-292848"/>
            <a:chExt cx="11763666" cy="1107997"/>
          </a:xfrm>
        </p:grpSpPr>
        <p:sp>
          <p:nvSpPr>
            <p:cNvPr id="20" name="Hộp Văn bản 22">
              <a:extLst>
                <a:ext uri="{FF2B5EF4-FFF2-40B4-BE49-F238E27FC236}">
                  <a16:creationId xmlns:a16="http://schemas.microsoft.com/office/drawing/2014/main" xmlns="" id="{42ACBECC-8DA5-A4A8-A5FD-90EB0DE82AF6}"/>
                </a:ext>
              </a:extLst>
            </p:cNvPr>
            <p:cNvSpPr txBox="1"/>
            <p:nvPr/>
          </p:nvSpPr>
          <p:spPr>
            <a:xfrm>
              <a:off x="286527" y="-292847"/>
              <a:ext cx="1176366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152400">
                    <a:solidFill>
                      <a:prstClr val="white"/>
                    </a:solidFill>
                  </a:ln>
                  <a:solidFill>
                    <a:srgbClr val="7030A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</a:rPr>
                <a:t>Thứ … ngày … tháng … năm …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xmlns="" id="{FFA80E1F-63FE-6C9A-A679-DFC8987BC8A3}"/>
                </a:ext>
              </a:extLst>
            </p:cNvPr>
            <p:cNvSpPr txBox="1"/>
            <p:nvPr/>
          </p:nvSpPr>
          <p:spPr>
            <a:xfrm>
              <a:off x="286527" y="-292848"/>
              <a:ext cx="1176366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>
                  <a:ln w="25400"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</a:rPr>
                <a:t>Thứ … ngày … tháng … năm …</a:t>
              </a:r>
              <a:endParaRPr kumimoji="0" lang="en-US" altLang="zh-CN" sz="4800" b="0" i="0" u="none" strike="noStrike" kern="1200" cap="none" spc="0" normalizeH="0" baseline="0" noProof="0" dirty="0">
                <a:ln w="25400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10EF0F-5732-17F0-2319-9DF0DD2E0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167" y="903013"/>
            <a:ext cx="12192000" cy="23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3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1970550-73D1-56C8-020E-201685FA4C45}"/>
              </a:ext>
            </a:extLst>
          </p:cNvPr>
          <p:cNvSpPr txBox="1"/>
          <p:nvPr/>
        </p:nvSpPr>
        <p:spPr>
          <a:xfrm>
            <a:off x="961697" y="535797"/>
            <a:ext cx="9821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66"/>
                </a:solidFill>
                <a:latin typeface="UTM Showcard" panose="02040603050506020204" pitchFamily="18" charset="0"/>
              </a:rPr>
              <a:t>Bước 1: Tìm hiểu vấn đề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631C88FD-AFAE-09FD-3D4C-D8E027CCE555}"/>
              </a:ext>
            </a:extLst>
          </p:cNvPr>
          <p:cNvSpPr txBox="1"/>
          <p:nvPr/>
        </p:nvSpPr>
        <p:spPr>
          <a:xfrm>
            <a:off x="850194" y="1879528"/>
            <a:ext cx="1049161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•	Nhận biết vấn đề cần giải quyết:</a:t>
            </a:r>
          </a:p>
          <a:p>
            <a:pPr lvl="0" algn="just">
              <a:defRPr/>
            </a:pPr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	</a:t>
            </a:r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Tính kích thước thật (theo đơn vị mét) của hình trang trí trên bức tường.</a:t>
            </a:r>
          </a:p>
          <a:p>
            <a:pPr lvl="0" algn="just">
              <a:defRPr/>
            </a:pPr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vi-VN" sz="4800" b="1">
                <a:latin typeface="Calibri" panose="020F0502020204030204" pitchFamily="34" charset="0"/>
                <a:cs typeface="Calibri" panose="020F0502020204030204" pitchFamily="34" charset="0"/>
              </a:rPr>
              <a:t>	Tính tiền mua sơn.</a:t>
            </a:r>
          </a:p>
        </p:txBody>
      </p:sp>
    </p:spTree>
    <p:extLst>
      <p:ext uri="{BB962C8B-B14F-4D97-AF65-F5344CB8AC3E}">
        <p14:creationId xmlns:p14="http://schemas.microsoft.com/office/powerpoint/2010/main" val="41883204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1970550-73D1-56C8-020E-201685FA4C45}"/>
              </a:ext>
            </a:extLst>
          </p:cNvPr>
          <p:cNvSpPr txBox="1"/>
          <p:nvPr/>
        </p:nvSpPr>
        <p:spPr>
          <a:xfrm>
            <a:off x="961697" y="535797"/>
            <a:ext cx="9821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66"/>
                </a:solidFill>
                <a:latin typeface="UTM Showcard" panose="02040603050506020204" pitchFamily="18" charset="0"/>
              </a:rPr>
              <a:t>	Bước 2: Lập kế hoạch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631C88FD-AFAE-09FD-3D4C-D8E027CCE555}"/>
              </a:ext>
            </a:extLst>
          </p:cNvPr>
          <p:cNvSpPr txBox="1"/>
          <p:nvPr/>
        </p:nvSpPr>
        <p:spPr>
          <a:xfrm>
            <a:off x="570568" y="1895294"/>
            <a:ext cx="1105086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Nêu được cách thức giải quyết vấn đề.</a:t>
            </a:r>
          </a:p>
          <a:p>
            <a:pPr lvl="0" algn="just">
              <a:defRPr/>
            </a:pPr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Dựa vào tỉ lệ bản đồ.</a:t>
            </a:r>
          </a:p>
          <a:p>
            <a:pPr lvl="0" algn="just">
              <a:defRPr/>
            </a:pPr>
            <a:r>
              <a:rPr lang="vi-VN" sz="4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Dựa vào 50 000 đồng/m2, từ đó cần tính diện tích thật của hình trang trí trên bức tường.</a:t>
            </a:r>
          </a:p>
        </p:txBody>
      </p:sp>
    </p:spTree>
    <p:extLst>
      <p:ext uri="{BB962C8B-B14F-4D97-AF65-F5344CB8AC3E}">
        <p14:creationId xmlns:p14="http://schemas.microsoft.com/office/powerpoint/2010/main" val="2550202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1970550-73D1-56C8-020E-201685FA4C45}"/>
              </a:ext>
            </a:extLst>
          </p:cNvPr>
          <p:cNvSpPr txBox="1"/>
          <p:nvPr/>
        </p:nvSpPr>
        <p:spPr>
          <a:xfrm>
            <a:off x="1185039" y="280555"/>
            <a:ext cx="9821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66"/>
                </a:solidFill>
                <a:latin typeface="UTM Showcard" panose="02040603050506020204" pitchFamily="18" charset="0"/>
              </a:rPr>
              <a:t>Bước 3: Tiến hành kế hoạch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xmlns="" id="{631C88FD-AFAE-09FD-3D4C-D8E027CCE555}"/>
                  </a:ext>
                </a:extLst>
              </p:cNvPr>
              <p:cNvSpPr txBox="1"/>
              <p:nvPr/>
            </p:nvSpPr>
            <p:spPr>
              <a:xfrm>
                <a:off x="570566" y="917832"/>
                <a:ext cx="11050861" cy="5628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•	Các nhóm thực hiện và trình bày.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16 cm </a:t>
                </a: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60 = 960 cm</a:t>
                </a:r>
              </a:p>
              <a:p>
                <a:pPr lvl="0" algn="just">
                  <a:defRPr/>
                </a:pP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960 cm = 9,6 m.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 dài thật của hình trang trí trên bức tường là 9,6 m.</a:t>
                </a:r>
              </a:p>
              <a:p>
                <a:pPr lvl="0" algn="just">
                  <a:defRPr/>
                </a:pP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 cm </a:t>
                </a: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60 = 360 cm</a:t>
                </a:r>
              </a:p>
              <a:p>
                <a:pPr lvl="0" algn="just">
                  <a:defRPr/>
                </a:pP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360 cm = 3,6 m.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 rộng thật của hình trang trí trên bức tường là 3,6 m.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9,6 </a:t>
                </a: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3,6 = 34,56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Diện tích thật của hình trang trí trên bức tường là 34,56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𝒎</m:t>
                        </m:r>
                      </m:e>
                      <m:sup>
                        <m:r>
                          <a:rPr lang="en-US" sz="32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lvl="0" algn="just">
                  <a:defRPr/>
                </a:pP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50 000 </a:t>
                </a:r>
                <a:r>
                  <a:rPr lang="en-US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34,56 = 1 728 000</a:t>
                </a:r>
              </a:p>
              <a:p>
                <a:pPr lvl="0" algn="just">
                  <a:defRPr/>
                </a:pPr>
                <a:r>
                  <a:rPr lang="vi-VN" sz="3200" b="1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Trang trí xong bức tường cần 1 728 000 đồng mua sơn.</a:t>
                </a:r>
              </a:p>
            </p:txBody>
          </p:sp>
        </mc:Choice>
        <mc:Fallback xmlns="">
          <p:sp>
            <p:nvSpPr>
              <p:cNvPr id="3" name="Hộp Văn bản 11">
                <a:extLst>
                  <a:ext uri="{FF2B5EF4-FFF2-40B4-BE49-F238E27FC236}">
                    <a16:creationId xmlns:a16="http://schemas.microsoft.com/office/drawing/2014/main" id="{631C88FD-AFAE-09FD-3D4C-D8E027CCE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566" y="917832"/>
                <a:ext cx="11050861" cy="5628079"/>
              </a:xfrm>
              <a:prstGeom prst="rect">
                <a:avLst/>
              </a:prstGeom>
              <a:blipFill>
                <a:blip r:embed="rId3"/>
                <a:stretch>
                  <a:fillRect l="-1435" t="-1408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83129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1970550-73D1-56C8-020E-201685FA4C45}"/>
              </a:ext>
            </a:extLst>
          </p:cNvPr>
          <p:cNvSpPr txBox="1"/>
          <p:nvPr/>
        </p:nvSpPr>
        <p:spPr>
          <a:xfrm>
            <a:off x="971226" y="548338"/>
            <a:ext cx="9821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4400">
                <a:solidFill>
                  <a:srgbClr val="FF0066"/>
                </a:solidFill>
                <a:latin typeface="UTM Showcard" panose="02040603050506020204" pitchFamily="18" charset="0"/>
              </a:rPr>
              <a:t>•	Bước 4: Kiểm tra lại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xmlns="" id="{631C88FD-AFAE-09FD-3D4C-D8E027CCE555}"/>
              </a:ext>
            </a:extLst>
          </p:cNvPr>
          <p:cNvSpPr txBox="1"/>
          <p:nvPr/>
        </p:nvSpPr>
        <p:spPr>
          <a:xfrm>
            <a:off x="356755" y="1612434"/>
            <a:ext cx="1105086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Kiểm tra phương án giải quyết vấn đề;</a:t>
            </a:r>
          </a:p>
          <a:p>
            <a:pPr lvl="0" algn="ctr">
              <a:defRPr/>
            </a:pPr>
            <a:r>
              <a:rPr lang="vi-VN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 tra việc tính toán.</a:t>
            </a:r>
          </a:p>
        </p:txBody>
      </p:sp>
      <p:pic>
        <p:nvPicPr>
          <p:cNvPr id="4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E21E4BD-4274-6437-358C-E8D4370EC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63" y="3020365"/>
            <a:ext cx="3131294" cy="370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47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1">
            <a:extLst>
              <a:ext uri="{FF2B5EF4-FFF2-40B4-BE49-F238E27FC236}">
                <a16:creationId xmlns:a16="http://schemas.microsoft.com/office/drawing/2014/main" xmlns="" id="{CCD814E6-CD68-8E5B-033C-0A60B3FEB1CE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xmlns="" id="{8EBE4D49-C969-46F1-0110-E7E3C49AD8D8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xmlns="" id="{3272D9A1-2D29-203B-8A17-EB7CFC9EE3FF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xmlns="" id="{66AF72E9-591C-A9B0-976F-4DF154599B77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0" name="TextBox 18">
            <a:extLst>
              <a:ext uri="{FF2B5EF4-FFF2-40B4-BE49-F238E27FC236}">
                <a16:creationId xmlns:a16="http://schemas.microsoft.com/office/drawing/2014/main" xmlns="" id="{6FF8C19B-DB98-C2E9-D617-1A31B62FA7D1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41" name="Picture 51">
            <a:extLst>
              <a:ext uri="{FF2B5EF4-FFF2-40B4-BE49-F238E27FC236}">
                <a16:creationId xmlns:a16="http://schemas.microsoft.com/office/drawing/2014/main" xmlns="" id="{29D9B416-A01B-70DE-3506-177E4ED9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2" name="Picture 52">
            <a:extLst>
              <a:ext uri="{FF2B5EF4-FFF2-40B4-BE49-F238E27FC236}">
                <a16:creationId xmlns:a16="http://schemas.microsoft.com/office/drawing/2014/main" xmlns="" id="{40B9BD0A-2CB7-999B-4052-262E60225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3" name="Picture 53">
            <a:extLst>
              <a:ext uri="{FF2B5EF4-FFF2-40B4-BE49-F238E27FC236}">
                <a16:creationId xmlns:a16="http://schemas.microsoft.com/office/drawing/2014/main" xmlns="" id="{93DD7356-FB25-3255-065C-4AC811FC5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4" name="Picture 54">
            <a:extLst>
              <a:ext uri="{FF2B5EF4-FFF2-40B4-BE49-F238E27FC236}">
                <a16:creationId xmlns:a16="http://schemas.microsoft.com/office/drawing/2014/main" xmlns="" id="{1713747A-DA54-5CE3-3E5C-D501D1236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xmlns="" id="{AF4326BF-826B-5080-F668-0591DBBE7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3803" y="127126"/>
            <a:ext cx="6102625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80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  <p:bldP spid="38" grpId="0" uiExpand="1" build="p"/>
      <p:bldP spid="39" grpId="0" uiExpand="1" build="p"/>
      <p:bldP spid="4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xmlns="" id="{513401CB-299A-3118-86CD-095D072B9DBA}"/>
              </a:ext>
            </a:extLst>
          </p:cNvPr>
          <p:cNvSpPr/>
          <p:nvPr/>
        </p:nvSpPr>
        <p:spPr>
          <a:xfrm>
            <a:off x="3305908" y="1420839"/>
            <a:ext cx="5950634" cy="2883877"/>
          </a:xfrm>
          <a:prstGeom prst="rect">
            <a:avLst/>
          </a:prstGeom>
          <a:solidFill>
            <a:srgbClr val="FFF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xmlns="" id="{948CF36C-A42F-A4D1-2FEA-D9BA89D2AB67}"/>
              </a:ext>
            </a:extLst>
          </p:cNvPr>
          <p:cNvCxnSpPr>
            <a:cxnSpLocks/>
          </p:cNvCxnSpPr>
          <p:nvPr/>
        </p:nvCxnSpPr>
        <p:spPr>
          <a:xfrm>
            <a:off x="6067864" y="1153551"/>
            <a:ext cx="0" cy="4107767"/>
          </a:xfrm>
          <a:prstGeom prst="line">
            <a:avLst/>
          </a:prstGeom>
          <a:ln w="57150">
            <a:solidFill>
              <a:srgbClr val="C0BA97">
                <a:alpha val="72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3">
            <a:extLst>
              <a:ext uri="{FF2B5EF4-FFF2-40B4-BE49-F238E27FC236}">
                <a16:creationId xmlns:a16="http://schemas.microsoft.com/office/drawing/2014/main" xmlns="" id="{8C0CE31D-E4F0-FAFA-DE13-81A8C8040020}"/>
              </a:ext>
            </a:extLst>
          </p:cNvPr>
          <p:cNvGrpSpPr/>
          <p:nvPr/>
        </p:nvGrpSpPr>
        <p:grpSpPr>
          <a:xfrm>
            <a:off x="1925744" y="1526961"/>
            <a:ext cx="8284240" cy="2671632"/>
            <a:chOff x="3920561" y="8204395"/>
            <a:chExt cx="9623851" cy="2671632"/>
          </a:xfrm>
        </p:grpSpPr>
        <p:sp>
          <p:nvSpPr>
            <p:cNvPr id="3" name="TextBox 24">
              <a:extLst>
                <a:ext uri="{FF2B5EF4-FFF2-40B4-BE49-F238E27FC236}">
                  <a16:creationId xmlns:a16="http://schemas.microsoft.com/office/drawing/2014/main" xmlns="" id="{96D6D1D5-2EC3-043F-ADFC-E1B0214CE074}"/>
                </a:ext>
              </a:extLst>
            </p:cNvPr>
            <p:cNvSpPr txBox="1"/>
            <p:nvPr/>
          </p:nvSpPr>
          <p:spPr>
            <a:xfrm>
              <a:off x="4149463" y="8204395"/>
              <a:ext cx="9166049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5" name="TextBox 29">
              <a:extLst>
                <a:ext uri="{FF2B5EF4-FFF2-40B4-BE49-F238E27FC236}">
                  <a16:creationId xmlns:a16="http://schemas.microsoft.com/office/drawing/2014/main" xmlns="" id="{DF2C0CF6-60E9-4CE9-4F9D-C21837B363C7}"/>
                </a:ext>
              </a:extLst>
            </p:cNvPr>
            <p:cNvSpPr txBox="1"/>
            <p:nvPr/>
          </p:nvSpPr>
          <p:spPr>
            <a:xfrm>
              <a:off x="3920561" y="8223762"/>
              <a:ext cx="9623851" cy="2652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Ệ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 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V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À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Ẹ</a:t>
              </a:r>
              <a:r>
                <a:rPr kumimoji="0" lang="en-US" sz="6600" b="1" i="0" u="none" strike="noStrike" kern="1200" cap="none" spc="0" normalizeH="0" baseline="0" noProof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G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Ặ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P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L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Ạ</a:t>
              </a:r>
              <a:r>
                <a:rPr kumimoji="0" lang="en-US" sz="6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131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xmlns="" id="{43B73C79-69AF-AC11-9D8B-C1BB8AA27AC5}"/>
              </a:ext>
            </a:extLst>
          </p:cNvPr>
          <p:cNvSpPr/>
          <p:nvPr/>
        </p:nvSpPr>
        <p:spPr>
          <a:xfrm>
            <a:off x="363415" y="1393413"/>
            <a:ext cx="11465169" cy="5349155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38100" cap="flat" cmpd="sng" algn="ctr">
            <a:solidFill>
              <a:srgbClr val="0070C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FC9FE14-FE70-B115-EB61-B32C9374EB20}"/>
              </a:ext>
            </a:extLst>
          </p:cNvPr>
          <p:cNvSpPr txBox="1"/>
          <p:nvPr/>
        </p:nvSpPr>
        <p:spPr>
          <a:xfrm>
            <a:off x="1763636" y="1805832"/>
            <a:ext cx="946363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Thực hành vẽ hình trên giấy kẻ ô vuông.</a:t>
            </a:r>
          </a:p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Vận dụng lệ bản đồ để giải quyết một số tình huống thực tiễn.</a:t>
            </a:r>
          </a:p>
          <a:p>
            <a:pPr lvl="0" algn="just">
              <a:defRPr/>
            </a:pP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	HS có cơ hội để phát triển các năng lực tư duy và lập luận toán học; giao tiếp toán học; mô hình hoá toán học; sử dụng các công cụ, phương tiện học toán; giải quyết vấn đề toán học và các phẩm chất chăm chỉ, trung thực, trách nhiệm.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xmlns="" id="{E9C2610E-7C10-4456-6685-71BF09B73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9500" flipH="1">
            <a:off x="957154" y="1533323"/>
            <a:ext cx="698323" cy="698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28D9D7-6C58-CF6C-5A55-5E1D038E9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3416" y="-69425"/>
            <a:ext cx="12192000" cy="143057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24AE4637-F6F6-26BE-2E87-E3A7A9D1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9500" flipH="1">
            <a:off x="957154" y="2298728"/>
            <a:ext cx="698323" cy="698323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xmlns="" id="{9D60B44D-1593-F3E2-D760-2E4181740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9500" flipH="1">
            <a:off x="1060071" y="3263531"/>
            <a:ext cx="698323" cy="69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0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5303EFB6-7575-1488-DB25-EEE4E73C910D}"/>
              </a:ext>
            </a:extLst>
          </p:cNvPr>
          <p:cNvSpPr txBox="1"/>
          <p:nvPr/>
        </p:nvSpPr>
        <p:spPr>
          <a:xfrm>
            <a:off x="2336742" y="828288"/>
            <a:ext cx="751851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EF712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H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FEF2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Ở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B0D23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I 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0E9C48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Đ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15AAA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Ộ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EF712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G</a:t>
            </a:r>
            <a:endParaRPr kumimoji="0" lang="en-US" sz="16600" b="1" i="0" u="none" strike="noStrike" kern="1200" cap="none" spc="600" normalizeH="0" baseline="0" noProof="0">
              <a:ln w="25400">
                <a:solidFill>
                  <a:prstClr val="white"/>
                </a:solidFill>
              </a:ln>
              <a:solidFill>
                <a:srgbClr val="0EB4DE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358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53D6857D-859F-D7AA-3E5E-70276BE15A3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8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17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xmlns="" id="{673CAC12-E528-BAD6-11C3-CFDC0266BA6A}"/>
              </a:ext>
            </a:extLst>
          </p:cNvPr>
          <p:cNvSpPr txBox="1"/>
          <p:nvPr/>
        </p:nvSpPr>
        <p:spPr>
          <a:xfrm>
            <a:off x="2069457" y="828288"/>
            <a:ext cx="805308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L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EF712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FEF2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Y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B0D23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Ệ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0E9C48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N 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15AAA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T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Ậ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EF712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P</a:t>
            </a:r>
            <a:endParaRPr kumimoji="0" lang="en-US" sz="16600" b="1" i="0" u="none" strike="noStrike" kern="1200" cap="none" spc="600" normalizeH="0" baseline="0" noProof="0">
              <a:ln w="25400">
                <a:solidFill>
                  <a:prstClr val="white"/>
                </a:solidFill>
              </a:ln>
              <a:solidFill>
                <a:srgbClr val="0EB4DE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5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689E2922-D3CB-DDDC-C528-EB2D3E860ADA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A752F22D-C9B7-A813-63CA-74753E3B3220}"/>
              </a:ext>
            </a:extLst>
          </p:cNvPr>
          <p:cNvSpPr txBox="1"/>
          <p:nvPr/>
        </p:nvSpPr>
        <p:spPr>
          <a:xfrm>
            <a:off x="1137717" y="781437"/>
            <a:ext cx="991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ln w="38100">
                  <a:solidFill>
                    <a:srgbClr val="002060"/>
                  </a:solidFill>
                </a:ln>
                <a:solidFill>
                  <a:srgbClr val="99FFCC"/>
                </a:solidFill>
                <a:latin typeface="UTM Showcard" panose="02040603050506020204" pitchFamily="18" charset="0"/>
              </a:rPr>
              <a:t>CÂU HỎI</a:t>
            </a:r>
            <a:endParaRPr kumimoji="0" lang="en-US" sz="4800" b="0" i="0" u="none" strike="noStrike" kern="1200" cap="none" spc="0" normalizeH="0" baseline="0" noProof="0" dirty="0">
              <a:ln w="38100">
                <a:solidFill>
                  <a:srgbClr val="002060"/>
                </a:solidFill>
              </a:ln>
              <a:solidFill>
                <a:srgbClr val="99FFCC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6B9F8B-A050-882F-DAD0-55408F43C4CE}"/>
              </a:ext>
            </a:extLst>
          </p:cNvPr>
          <p:cNvSpPr txBox="1"/>
          <p:nvPr/>
        </p:nvSpPr>
        <p:spPr>
          <a:xfrm>
            <a:off x="1496290" y="2026675"/>
            <a:ext cx="9557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 lại cách tính độ dài thật khi biết tỉ lệ bản đồ và độ dài trên bản vẽ.</a:t>
            </a:r>
          </a:p>
        </p:txBody>
      </p:sp>
    </p:spTree>
    <p:extLst>
      <p:ext uri="{BB962C8B-B14F-4D97-AF65-F5344CB8AC3E}">
        <p14:creationId xmlns:p14="http://schemas.microsoft.com/office/powerpoint/2010/main" val="10153907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xmlns="" id="{22B84DCC-655F-ABBB-A7DA-E0A43D422E71}"/>
              </a:ext>
            </a:extLst>
          </p:cNvPr>
          <p:cNvSpPr txBox="1"/>
          <p:nvPr/>
        </p:nvSpPr>
        <p:spPr>
          <a:xfrm>
            <a:off x="1897178" y="729109"/>
            <a:ext cx="839764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EF712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Ậ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FEF200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N 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B0D236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0E9C48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Ụ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15AAA4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N</a:t>
            </a:r>
            <a:r>
              <a:rPr kumimoji="0" lang="en-US" sz="16600" b="1" i="0" u="none" strike="noStrike" kern="1200" cap="none" spc="600" normalizeH="0" baseline="0" noProof="0">
                <a:ln w="25400">
                  <a:solidFill>
                    <a:prstClr val="white"/>
                  </a:solidFill>
                </a:ln>
                <a:solidFill>
                  <a:srgbClr val="D42149"/>
                </a:solidFill>
                <a:effectLst/>
                <a:uLnTx/>
                <a:uFillTx/>
                <a:latin typeface="iCiel Pony" panose="02000000000000000000" pitchFamily="2" charset="0"/>
                <a:ea typeface="+mn-ea"/>
                <a:cs typeface="Calibri" panose="020F0502020204030204" pitchFamily="34" charset="0"/>
              </a:rPr>
              <a:t>G</a:t>
            </a:r>
            <a:endParaRPr kumimoji="0" lang="en-US" sz="16600" b="1" i="0" u="none" strike="noStrike" kern="1200" cap="none" spc="600" normalizeH="0" baseline="0" noProof="0">
              <a:ln w="25400">
                <a:solidFill>
                  <a:prstClr val="white"/>
                </a:solidFill>
              </a:ln>
              <a:solidFill>
                <a:srgbClr val="0EB4DE"/>
              </a:solidFill>
              <a:effectLst/>
              <a:uLnTx/>
              <a:uFillTx/>
              <a:latin typeface="iCiel Pony" panose="02000000000000000000" pitchFamily="2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66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61970550-73D1-56C8-020E-201685FA4C45}"/>
              </a:ext>
            </a:extLst>
          </p:cNvPr>
          <p:cNvSpPr txBox="1"/>
          <p:nvPr/>
        </p:nvSpPr>
        <p:spPr>
          <a:xfrm>
            <a:off x="961697" y="535797"/>
            <a:ext cx="9821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66"/>
                </a:solidFill>
                <a:latin typeface="UTM Showcard" panose="02040603050506020204" pitchFamily="18" charset="0"/>
              </a:rPr>
              <a:t>2.Tính tiền mua sơn để trang trí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318">
            <a:extLst>
              <a:ext uri="{FF2B5EF4-FFF2-40B4-BE49-F238E27FC236}">
                <a16:creationId xmlns:a16="http://schemas.microsoft.com/office/drawing/2014/main" xmlns="" id="{FCBD0102-347A-5E61-EFDD-0DE1B207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593" y="1778204"/>
            <a:ext cx="8517003" cy="38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08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ình chữ nhật: Góc Tròn 33">
            <a:extLst>
              <a:ext uri="{FF2B5EF4-FFF2-40B4-BE49-F238E27FC236}">
                <a16:creationId xmlns:a16="http://schemas.microsoft.com/office/drawing/2014/main" xmlns="" id="{7EAEE4D9-1355-CB7F-5468-DBC8FA6847F0}"/>
              </a:ext>
            </a:extLst>
          </p:cNvPr>
          <p:cNvSpPr/>
          <p:nvPr/>
        </p:nvSpPr>
        <p:spPr>
          <a:xfrm>
            <a:off x="3182815" y="1612434"/>
            <a:ext cx="5826369" cy="3434774"/>
          </a:xfrm>
          <a:prstGeom prst="roundRect">
            <a:avLst/>
          </a:prstGeom>
          <a:solidFill>
            <a:srgbClr val="F3F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xmlns="" id="{84589C84-E51F-3A61-DE65-9D1EF9412743}"/>
              </a:ext>
            </a:extLst>
          </p:cNvPr>
          <p:cNvSpPr/>
          <p:nvPr/>
        </p:nvSpPr>
        <p:spPr>
          <a:xfrm>
            <a:off x="106016" y="106017"/>
            <a:ext cx="11926957" cy="6652592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xmlns="" id="{3BE59900-9A0C-9147-DEF7-18A82EEBB6B8}"/>
                  </a:ext>
                </a:extLst>
              </p:cNvPr>
              <p:cNvSpPr txBox="1"/>
              <p:nvPr/>
            </p:nvSpPr>
            <p:spPr>
              <a:xfrm>
                <a:off x="496956" y="484091"/>
                <a:ext cx="11198086" cy="5889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4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2. Tính tiền mua sơn để trang trí.</a:t>
                </a:r>
              </a:p>
              <a:p>
                <a:pPr lvl="0" algn="just"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Để chuẩn bị cho lễ hội, người ta dự định dùng sơn vẽ trang trí một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bức tường và sử dụng hình A làm bản vẽ với tỉ lệ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60</m:t>
                        </m:r>
                      </m:den>
                    </m:f>
                  </m:oMath>
                </a14:m>
                <a:endParaRPr lang="en-US" sz="40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0" algn="just"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4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Kích thước (chiều dài, chiều rộng) thật của hình trang trí trên bức tường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là bao nhiêu mét?</a:t>
                </a:r>
              </a:p>
              <a:p>
                <a:pPr lvl="0" algn="just"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vi-VN" sz="4000" b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Trung bình, để sơn mỗi mét vuông tường cần 50 000 đồng mua sơn.</a:t>
                </a:r>
                <a:r>
                  <a:rPr lang="en-US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vi-VN" sz="400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Hỏi trang trí xong bức tường thì cần bao nhiêu tiền mua sơn?</a:t>
                </a:r>
                <a:endPara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BE59900-9A0C-9147-DEF7-18A82EEBB6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6" y="484091"/>
                <a:ext cx="11198086" cy="5889817"/>
              </a:xfrm>
              <a:prstGeom prst="rect">
                <a:avLst/>
              </a:prstGeom>
              <a:blipFill>
                <a:blip r:embed="rId3"/>
                <a:stretch>
                  <a:fillRect l="-1961" t="-1861" r="-2996" b="-3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3945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BB758201-CBF6-4D1B-A00C-A2253A0D4E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A8A0E2-C5E5-4487-9E15-D66C30CC1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E54252-6E50-4E32-9423-FEDA6C931BF4}">
  <ds:schemaRefs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www.w3.org/XML/1998/namespace"/>
    <ds:schemaRef ds:uri="ef9fbb00-3a11-451f-a0e3-723ec126c7ed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944</TotalTime>
  <Words>110</Words>
  <Application>Microsoft Office PowerPoint</Application>
  <PresentationFormat>Widescreen</PresentationFormat>
  <Paragraphs>45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Aptos</vt:lpstr>
      <vt:lpstr>Aptos Display</vt:lpstr>
      <vt:lpstr>Arial</vt:lpstr>
      <vt:lpstr>Calibri</vt:lpstr>
      <vt:lpstr>Cambria Math</vt:lpstr>
      <vt:lpstr>Coiny</vt:lpstr>
      <vt:lpstr>iCiel Pony</vt:lpstr>
      <vt:lpstr>SVN-Gretoon</vt:lpstr>
      <vt:lpstr>Times New Roman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9</cp:revision>
  <dcterms:created xsi:type="dcterms:W3CDTF">2023-08-22T16:04:11Z</dcterms:created>
  <dcterms:modified xsi:type="dcterms:W3CDTF">2024-12-08T02:24:29Z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