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4"/>
  </p:notesMasterIdLst>
  <p:sldIdLst>
    <p:sldId id="256" r:id="rId4"/>
    <p:sldId id="266" r:id="rId5"/>
    <p:sldId id="257" r:id="rId6"/>
    <p:sldId id="304" r:id="rId7"/>
    <p:sldId id="305" r:id="rId8"/>
    <p:sldId id="306" r:id="rId9"/>
    <p:sldId id="307" r:id="rId10"/>
    <p:sldId id="260" r:id="rId11"/>
    <p:sldId id="261" r:id="rId12"/>
    <p:sldId id="262" r:id="rId13"/>
    <p:sldId id="308" r:id="rId14"/>
    <p:sldId id="288" r:id="rId15"/>
    <p:sldId id="289" r:id="rId16"/>
    <p:sldId id="290" r:id="rId17"/>
    <p:sldId id="309" r:id="rId18"/>
    <p:sldId id="310" r:id="rId19"/>
    <p:sldId id="311" r:id="rId20"/>
    <p:sldId id="312" r:id="rId21"/>
    <p:sldId id="292" r:id="rId22"/>
    <p:sldId id="294" r:id="rId23"/>
    <p:sldId id="313" r:id="rId24"/>
    <p:sldId id="314" r:id="rId25"/>
    <p:sldId id="298" r:id="rId26"/>
    <p:sldId id="315" r:id="rId27"/>
    <p:sldId id="264" r:id="rId28"/>
    <p:sldId id="300" r:id="rId29"/>
    <p:sldId id="316" r:id="rId30"/>
    <p:sldId id="317" r:id="rId31"/>
    <p:sldId id="258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336"/>
    <a:srgbClr val="000000"/>
    <a:srgbClr val="BDEAF3"/>
    <a:srgbClr val="BE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9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B04D-EB67-441D-9FA2-5005011BB4F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2B2E-AEA6-46DE-B841-28D0FA13E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36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3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774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947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37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280" y="-185399"/>
            <a:ext cx="12102408" cy="6974355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9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6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2024/12/8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xmlns="" id="{A81B3998-6E41-4781-BA16-19A92872CE04}"/>
              </a:ext>
            </a:extLst>
          </p:cNvPr>
          <p:cNvGrpSpPr/>
          <p:nvPr userDrawn="1"/>
        </p:nvGrpSpPr>
        <p:grpSpPr>
          <a:xfrm>
            <a:off x="146326" y="-116355"/>
            <a:ext cx="11899349" cy="6974355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xmlns="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xmlns="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xmlns="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xmlns="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xmlns="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xmlns="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xmlns="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xmlns="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xmlns="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xmlns="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xmlns="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xmlns="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xmlns="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xmlns="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xmlns="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xmlns="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2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06" y="0"/>
            <a:ext cx="1642783" cy="16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72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794" y="0"/>
            <a:ext cx="1369359" cy="13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5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1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941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686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05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673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91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60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74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2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openxmlformats.org/officeDocument/2006/relationships/theme" Target="../theme/theme3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A13E609F-B866-E0DD-F6ED-83F1003CE2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357344-BE12-6079-B62A-4A5A1BC5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974753-DEB4-3D2E-808A-48BCCF78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88FA0F-2FC6-65CE-10E8-BE6B85F8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6BE5-FBCA-4A42-A888-20A74EDCF40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532A81-9263-7F50-C896-236E3529D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CFA6CA-361B-D15F-DB0D-021B40AB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BF79DE2A-E390-B269-162F-9EA2BF623F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24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B97DE05-D52F-41A8-8CB8-9991214EB570}"/>
              </a:ext>
            </a:extLst>
          </p:cNvPr>
          <p:cNvSpPr/>
          <p:nvPr userDrawn="1"/>
        </p:nvSpPr>
        <p:spPr>
          <a:xfrm>
            <a:off x="39016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84264FB1-D1B5-DE07-A1BE-3C24DCAF73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9053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xmlns="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76A7F14-E320-F4AA-0268-3194CF8D6B54}"/>
              </a:ext>
            </a:extLst>
          </p:cNvPr>
          <p:cNvGrpSpPr/>
          <p:nvPr/>
        </p:nvGrpSpPr>
        <p:grpSpPr>
          <a:xfrm>
            <a:off x="5565896" y="3926598"/>
            <a:ext cx="1780062" cy="837633"/>
            <a:chOff x="4475597" y="552090"/>
            <a:chExt cx="1780062" cy="8376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BC576C8-07F9-E8B8-AC36-34C5F9E447D2}"/>
                </a:ext>
              </a:extLst>
            </p:cNvPr>
            <p:cNvSpPr txBox="1"/>
            <p:nvPr/>
          </p:nvSpPr>
          <p:spPr>
            <a:xfrm>
              <a:off x="4543331" y="552090"/>
              <a:ext cx="1712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>
                  <a:ln w="133350">
                    <a:solidFill>
                      <a:srgbClr val="FFC000"/>
                    </a:solidFill>
                  </a:ln>
                  <a:effectLst>
                    <a:outerShdw dist="38100" dir="5400000" sx="107000" sy="107000" algn="t" rotWithShape="0">
                      <a:schemeClr val="bg1"/>
                    </a:outerShdw>
                  </a:effectLst>
                  <a:latin typeface="#9Slide07 IcielNabila" pitchFamily="2" charset="0"/>
                </a:rPr>
                <a:t>Tiết 2</a:t>
              </a:r>
              <a:endParaRPr lang="vi-VN" sz="4800" dirty="0">
                <a:ln w="133350">
                  <a:solidFill>
                    <a:srgbClr val="FFC000"/>
                  </a:solidFill>
                </a:ln>
                <a:effectLst>
                  <a:outerShdw dist="38100" dir="5400000" sx="107000" sy="107000" algn="t" rotWithShape="0">
                    <a:schemeClr val="bg1"/>
                  </a:outerShdw>
                </a:effectLst>
                <a:latin typeface="#9Slide07 IcielNabila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0C6FF7A-3A82-6286-2C4D-8DEA105AF8FE}"/>
                </a:ext>
              </a:extLst>
            </p:cNvPr>
            <p:cNvSpPr txBox="1"/>
            <p:nvPr/>
          </p:nvSpPr>
          <p:spPr>
            <a:xfrm>
              <a:off x="4475597" y="558726"/>
              <a:ext cx="1712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>
                  <a:solidFill>
                    <a:schemeClr val="bg1"/>
                  </a:solidFill>
                  <a:latin typeface="#9Slide07 IcielNabila" pitchFamily="2" charset="0"/>
                </a:rPr>
                <a:t>Tiết </a:t>
              </a:r>
              <a:r>
                <a:rPr lang="en-US" sz="4800">
                  <a:solidFill>
                    <a:schemeClr val="bg1"/>
                  </a:solidFill>
                  <a:latin typeface="#9Slide07 IcielNabila" pitchFamily="2" charset="0"/>
                </a:rPr>
                <a:t>2</a:t>
              </a:r>
              <a:endParaRPr lang="en-US" sz="4800" dirty="0">
                <a:solidFill>
                  <a:schemeClr val="bg1"/>
                </a:solidFill>
                <a:latin typeface="#9Slide07 IcielNabila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CFB7A-2990-911E-E28E-E6B912F1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482" y="1323293"/>
            <a:ext cx="713903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F99AC8-1004-DBBB-74F8-481DEDF02DE0}"/>
              </a:ext>
            </a:extLst>
          </p:cNvPr>
          <p:cNvGrpSpPr/>
          <p:nvPr/>
        </p:nvGrpSpPr>
        <p:grpSpPr>
          <a:xfrm>
            <a:off x="7045278" y="948989"/>
            <a:ext cx="3172726" cy="1793732"/>
            <a:chOff x="8420292" y="2029967"/>
            <a:chExt cx="3247689" cy="179373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F0EDB99B-C7C3-E5E8-B264-BA2CEF572751}"/>
                </a:ext>
              </a:extLst>
            </p:cNvPr>
            <p:cNvSpPr/>
            <p:nvPr/>
          </p:nvSpPr>
          <p:spPr>
            <a:xfrm>
              <a:off x="8420292" y="2029967"/>
              <a:ext cx="3156844" cy="1655342"/>
            </a:xfrm>
            <a:prstGeom prst="wedgeRoundRectCallout">
              <a:avLst>
                <a:gd name="adj1" fmla="val -65249"/>
                <a:gd name="adj2" fmla="val 4525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78D9D07-C4F9-60E4-EF2F-771C85B9A3D4}"/>
                </a:ext>
              </a:extLst>
            </p:cNvPr>
            <p:cNvSpPr txBox="1"/>
            <p:nvPr/>
          </p:nvSpPr>
          <p:spPr>
            <a:xfrm>
              <a:off x="8654746" y="2069373"/>
              <a:ext cx="30132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#9Slide05 SVNClementine" panose="020F0502020204030203" pitchFamily="34" charset="0"/>
                </a:rPr>
                <a:t>Thảo luận nhóm đôi</a:t>
              </a: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8D4919CC-E94C-4D24-4AA9-D6BAB1B6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5" b="94909" l="1064" r="94149">
                        <a14:foregroundMark x1="72695" y1="8545" x2="66844" y2="40364"/>
                        <a14:foregroundMark x1="71277" y1="16000" x2="78546" y2="33818"/>
                        <a14:foregroundMark x1="63475" y1="13818" x2="61879" y2="26909"/>
                        <a14:foregroundMark x1="75000" y1="16000" x2="75709" y2="26000"/>
                        <a14:foregroundMark x1="88298" y1="13455" x2="89716" y2="21455"/>
                        <a14:foregroundMark x1="90603" y1="18909" x2="94149" y2="22545"/>
                        <a14:foregroundMark x1="49468" y1="19455" x2="61170" y2="13091"/>
                        <a14:foregroundMark x1="56738" y1="16545" x2="58688" y2="30909"/>
                        <a14:foregroundMark x1="65957" y1="42364" x2="55319" y2="53273"/>
                        <a14:foregroundMark x1="67376" y1="46909" x2="69149" y2="53273"/>
                        <a14:foregroundMark x1="83865" y1="42364" x2="46809" y2="51091"/>
                        <a14:foregroundMark x1="46809" y1="51091" x2="45567" y2="53273"/>
                        <a14:foregroundMark x1="51241" y1="56909" x2="87411" y2="45818"/>
                        <a14:foregroundMark x1="58688" y1="50909" x2="86702" y2="43455"/>
                        <a14:foregroundMark x1="88121" y1="40909" x2="87411" y2="41455"/>
                        <a14:foregroundMark x1="78901" y1="41818" x2="84397" y2="40545"/>
                        <a14:foregroundMark x1="91135" y1="40545" x2="90780" y2="44364"/>
                        <a14:foregroundMark x1="89716" y1="54000" x2="89716" y2="60000"/>
                        <a14:foregroundMark x1="84752" y1="20364" x2="79078" y2="35273"/>
                        <a14:foregroundMark x1="52837" y1="12909" x2="54787" y2="17455"/>
                        <a14:foregroundMark x1="19681" y1="12545" x2="18617" y2="39818"/>
                        <a14:foregroundMark x1="25887" y1="14364" x2="28901" y2="37455"/>
                        <a14:foregroundMark x1="29433" y1="16545" x2="33688" y2="29818"/>
                        <a14:foregroundMark x1="29965" y1="12364" x2="32801" y2="17455"/>
                        <a14:foregroundMark x1="29078" y1="19455" x2="29433" y2="30000"/>
                        <a14:foregroundMark x1="21099" y1="8545" x2="8865" y2="21455"/>
                        <a14:foregroundMark x1="24468" y1="3636" x2="24468" y2="3636"/>
                        <a14:foregroundMark x1="19326" y1="20364" x2="28901" y2="38545"/>
                        <a14:foregroundMark x1="39007" y1="24545" x2="39539" y2="25455"/>
                        <a14:foregroundMark x1="7979" y1="24909" x2="21277" y2="34000"/>
                        <a14:foregroundMark x1="14894" y1="23455" x2="18085" y2="30364"/>
                        <a14:foregroundMark x1="14362" y1="42364" x2="18794" y2="58727"/>
                        <a14:foregroundMark x1="25000" y1="35273" x2="28014" y2="59818"/>
                        <a14:foregroundMark x1="29433" y1="42545" x2="34397" y2="53455"/>
                        <a14:foregroundMark x1="33333" y1="45455" x2="37589" y2="64364"/>
                        <a14:foregroundMark x1="14716" y1="44364" x2="31028" y2="55636"/>
                        <a14:foregroundMark x1="31028" y1="55636" x2="40071" y2="58182"/>
                        <a14:foregroundMark x1="40071" y1="58182" x2="15426" y2="44909"/>
                        <a14:foregroundMark x1="33688" y1="53455" x2="48227" y2="60364"/>
                        <a14:foregroundMark x1="36348" y1="50727" x2="42908" y2="57455"/>
                        <a14:foregroundMark x1="42908" y1="57455" x2="42908" y2="57455"/>
                        <a14:foregroundMark x1="39184" y1="53818" x2="47340" y2="58909"/>
                        <a14:foregroundMark x1="40071" y1="53455" x2="43972" y2="57273"/>
                        <a14:foregroundMark x1="41489" y1="53818" x2="46986" y2="59818"/>
                        <a14:foregroundMark x1="6206" y1="40000" x2="16312" y2="46727"/>
                        <a14:foregroundMark x1="8865" y1="39818" x2="18085" y2="44000"/>
                        <a14:foregroundMark x1="1241" y1="41273" x2="6915" y2="42000"/>
                        <a14:foregroundMark x1="1773" y1="40000" x2="6915" y2="42909"/>
                        <a14:foregroundMark x1="33688" y1="14909" x2="37766" y2="22000"/>
                        <a14:foregroundMark x1="45035" y1="94727" x2="45922" y2="9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26" y="2671485"/>
            <a:ext cx="3878446" cy="378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66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DDAF6-9281-7763-D0C6-AE4C606BA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76" y="525212"/>
            <a:ext cx="7206659" cy="58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511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3B6D85-0865-F9A3-CE51-C17869DEB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1" y="944084"/>
            <a:ext cx="11172934" cy="5031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2A2E52-EE58-976C-0566-4F1ABB9A1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13" y="3158536"/>
            <a:ext cx="1152963" cy="1209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28A5C0-DB89-DBC9-1CE8-0329CF1FC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85" y="1865547"/>
            <a:ext cx="1093360" cy="762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B7DBFD-5DE8-7BDD-E40B-1D5A5F6349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056" y="4189199"/>
            <a:ext cx="942577" cy="894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65707C-B7A2-63EB-894F-759EE4913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88" y="3984722"/>
            <a:ext cx="915952" cy="1257312"/>
          </a:xfrm>
          <a:prstGeom prst="rect">
            <a:avLst/>
          </a:prstGeom>
        </p:spPr>
      </p:pic>
      <p:pic>
        <p:nvPicPr>
          <p:cNvPr id="3074" name="Picture 2" descr="Hình ảnh Thịt đỏ Tươi Hình Chụp PNG , Thịt, Tươi, Hình Minh Họa PNG trong  suốt và Vector để tải xuống miễn phí">
            <a:extLst>
              <a:ext uri="{FF2B5EF4-FFF2-40B4-BE49-F238E27FC236}">
                <a16:creationId xmlns:a16="http://schemas.microsoft.com/office/drawing/2014/main" xmlns="" id="{9EDE11FF-EC71-134F-BE42-413C139D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85" y="2500727"/>
            <a:ext cx="1612994" cy="11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09A9C4E-562D-10BE-2DA6-A3766C43B7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285" y="3816303"/>
            <a:ext cx="1084437" cy="1267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011F7D-4BC9-62C3-1BDD-BEDC1AEEB9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96" y="5007124"/>
            <a:ext cx="1139094" cy="94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35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4709C4-8E2E-E663-4205-B905E184D6C3}"/>
              </a:ext>
            </a:extLst>
          </p:cNvPr>
          <p:cNvSpPr txBox="1"/>
          <p:nvPr/>
        </p:nvSpPr>
        <p:spPr>
          <a:xfrm>
            <a:off x="6119834" y="1584759"/>
            <a:ext cx="5489856" cy="444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>
                <a:solidFill>
                  <a:srgbClr val="FF0000"/>
                </a:solidFill>
              </a:rPr>
              <a:t>Khi đặt thực phẩm vào tủ lạnh, cần lưu ý điều gì?</a:t>
            </a:r>
            <a:endParaRPr lang="en-US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25E9BA-0C29-1B0B-BCBE-6EF25826D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" y="831077"/>
            <a:ext cx="10409874" cy="51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95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4709C4-8E2E-E663-4205-B905E184D6C3}"/>
              </a:ext>
            </a:extLst>
          </p:cNvPr>
          <p:cNvSpPr txBox="1"/>
          <p:nvPr/>
        </p:nvSpPr>
        <p:spPr>
          <a:xfrm>
            <a:off x="6119834" y="1990397"/>
            <a:ext cx="5489856" cy="328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4400" b="1">
                <a:solidFill>
                  <a:srgbClr val="FF0000"/>
                </a:solidFill>
              </a:rPr>
              <a:t>Cần sắp xếp và bảo quản thực phẩm trong tủ lạnh đúng cách, an toàn.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35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04" y="1181738"/>
            <a:ext cx="621859" cy="621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A4DEFF-D6BF-9825-AD6D-EFAFFF2347C5}"/>
              </a:ext>
            </a:extLst>
          </p:cNvPr>
          <p:cNvSpPr txBox="1"/>
          <p:nvPr/>
        </p:nvSpPr>
        <p:spPr>
          <a:xfrm>
            <a:off x="1456734" y="444902"/>
            <a:ext cx="10293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>
                <a:solidFill>
                  <a:srgbClr val="0070C0"/>
                </a:solidFill>
                <a:latin typeface="Calibri" panose="020F0502020204030204"/>
              </a:rPr>
              <a:t>4. NHỮNG BIỂU HIỆN BẤT THƯỜNG CỦA TỦ LẠNH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3C735B-34F5-DFF8-B06C-1D0C87734922}"/>
              </a:ext>
            </a:extLst>
          </p:cNvPr>
          <p:cNvSpPr txBox="1"/>
          <p:nvPr/>
        </p:nvSpPr>
        <p:spPr>
          <a:xfrm>
            <a:off x="1810933" y="1081063"/>
            <a:ext cx="9603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>
                <a:solidFill>
                  <a:srgbClr val="000000"/>
                </a:solidFill>
              </a:rPr>
              <a:t>Em hãy cho biết những dấu hiệu nào dưới đây thể hiện sự bất thường của tủ lạnh.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0DB89A-03E4-488E-F0D1-2B33EF4B1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989" y="1978585"/>
            <a:ext cx="5209652" cy="43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1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2EC7A-ECDC-B676-57A6-3364E74E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40" y="520261"/>
            <a:ext cx="7242540" cy="5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25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DB8BF9-F0DD-C7F4-A562-5F3D9CBD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338" y="583323"/>
            <a:ext cx="7711324" cy="56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2611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xmlns="" id="{F4F333E4-3727-C873-5921-8DBDA2C1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/>
          <a:stretch/>
        </p:blipFill>
        <p:spPr bwMode="auto">
          <a:xfrm>
            <a:off x="1259824" y="1569175"/>
            <a:ext cx="6633664" cy="44528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7949633" y="2617497"/>
            <a:ext cx="4242367" cy="1978398"/>
            <a:chOff x="8196577" y="2706505"/>
            <a:chExt cx="4242367" cy="1978398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3763980" cy="1978398"/>
            </a:xfrm>
            <a:prstGeom prst="wedgeRoundRectCallout">
              <a:avLst>
                <a:gd name="adj1" fmla="val -83865"/>
                <a:gd name="adj2" fmla="val 254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802663" y="2745911"/>
              <a:ext cx="363628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127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05" y="846638"/>
            <a:ext cx="621859" cy="6218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C85BFE9-2A1F-218E-CF5E-810DC9BE7310}"/>
              </a:ext>
            </a:extLst>
          </p:cNvPr>
          <p:cNvSpPr/>
          <p:nvPr/>
        </p:nvSpPr>
        <p:spPr>
          <a:xfrm>
            <a:off x="3374364" y="588602"/>
            <a:ext cx="5443271" cy="879895"/>
          </a:xfrm>
          <a:prstGeom prst="roundRect">
            <a:avLst>
              <a:gd name="adj" fmla="val 25490"/>
            </a:avLst>
          </a:prstGeom>
          <a:solidFill>
            <a:srgbClr val="BDEA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002060"/>
                </a:solidFill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7AAEC2-9B9C-C945-323A-AD6132E6C272}"/>
              </a:ext>
            </a:extLst>
          </p:cNvPr>
          <p:cNvSpPr txBox="1"/>
          <p:nvPr/>
        </p:nvSpPr>
        <p:spPr>
          <a:xfrm>
            <a:off x="973665" y="1970079"/>
            <a:ext cx="10244667" cy="32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4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	Thực hiện được việc sắp xếp, bảo quản thực phẩm trong tủ lạnh đúng cách, an toàn.</a:t>
            </a:r>
          </a:p>
          <a:p>
            <a:pPr indent="228600" algn="just">
              <a:lnSpc>
                <a:spcPct val="120000"/>
              </a:lnSpc>
            </a:pPr>
            <a:r>
              <a:rPr lang="vi-VN" sz="4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	Nhận ra được một số biểu hiện bất thường của tủ lạnh trong quá trình sử dụng.</a:t>
            </a:r>
          </a:p>
        </p:txBody>
      </p:sp>
    </p:spTree>
    <p:extLst>
      <p:ext uri="{BB962C8B-B14F-4D97-AF65-F5344CB8AC3E}">
        <p14:creationId xmlns:p14="http://schemas.microsoft.com/office/powerpoint/2010/main" val="168197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995FCD-D39B-CB4E-8CDB-EAA25EF1C934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CE4EF3-B09C-10B3-F6D1-8627E612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4" y="465095"/>
            <a:ext cx="6748704" cy="569922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544289A1-5CF6-DB7B-991C-59DECC7EB766}"/>
              </a:ext>
            </a:extLst>
          </p:cNvPr>
          <p:cNvSpPr/>
          <p:nvPr/>
        </p:nvSpPr>
        <p:spPr>
          <a:xfrm>
            <a:off x="7681585" y="1749972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BFF68DD-5336-E2EF-2346-353957177190}"/>
              </a:ext>
            </a:extLst>
          </p:cNvPr>
          <p:cNvSpPr/>
          <p:nvPr/>
        </p:nvSpPr>
        <p:spPr>
          <a:xfrm>
            <a:off x="8907517" y="1371600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BẤT THƯỜNG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17D04CBF-CC75-1A1A-3166-677A494A3094}"/>
              </a:ext>
            </a:extLst>
          </p:cNvPr>
          <p:cNvSpPr/>
          <p:nvPr/>
        </p:nvSpPr>
        <p:spPr>
          <a:xfrm>
            <a:off x="7681585" y="446253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9287FCD-474E-E167-13CB-5AD6BB0A8919}"/>
              </a:ext>
            </a:extLst>
          </p:cNvPr>
          <p:cNvSpPr/>
          <p:nvPr/>
        </p:nvSpPr>
        <p:spPr>
          <a:xfrm>
            <a:off x="8907517" y="4084161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BẤT THƯỜNG</a:t>
            </a:r>
          </a:p>
        </p:txBody>
      </p:sp>
    </p:spTree>
    <p:extLst>
      <p:ext uri="{BB962C8B-B14F-4D97-AF65-F5344CB8AC3E}">
        <p14:creationId xmlns:p14="http://schemas.microsoft.com/office/powerpoint/2010/main" val="400282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995FCD-D39B-CB4E-8CDB-EAA25EF1C934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544289A1-5CF6-DB7B-991C-59DECC7EB766}"/>
              </a:ext>
            </a:extLst>
          </p:cNvPr>
          <p:cNvSpPr/>
          <p:nvPr/>
        </p:nvSpPr>
        <p:spPr>
          <a:xfrm>
            <a:off x="7681585" y="1749972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BFF68DD-5336-E2EF-2346-353957177190}"/>
              </a:ext>
            </a:extLst>
          </p:cNvPr>
          <p:cNvSpPr/>
          <p:nvPr/>
        </p:nvSpPr>
        <p:spPr>
          <a:xfrm>
            <a:off x="8907517" y="1371600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 THƯỜNG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17D04CBF-CC75-1A1A-3166-677A494A3094}"/>
              </a:ext>
            </a:extLst>
          </p:cNvPr>
          <p:cNvSpPr/>
          <p:nvPr/>
        </p:nvSpPr>
        <p:spPr>
          <a:xfrm>
            <a:off x="7681585" y="446253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9287FCD-474E-E167-13CB-5AD6BB0A8919}"/>
              </a:ext>
            </a:extLst>
          </p:cNvPr>
          <p:cNvSpPr/>
          <p:nvPr/>
        </p:nvSpPr>
        <p:spPr>
          <a:xfrm>
            <a:off x="8907517" y="4084161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 THƯỜNG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5C66E2-8C0B-8A70-11D3-AE807679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79" y="859220"/>
            <a:ext cx="6398557" cy="51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5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995FCD-D39B-CB4E-8CDB-EAA25EF1C934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544289A1-5CF6-DB7B-991C-59DECC7EB766}"/>
              </a:ext>
            </a:extLst>
          </p:cNvPr>
          <p:cNvSpPr/>
          <p:nvPr/>
        </p:nvSpPr>
        <p:spPr>
          <a:xfrm>
            <a:off x="7681585" y="1749972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BFF68DD-5336-E2EF-2346-353957177190}"/>
              </a:ext>
            </a:extLst>
          </p:cNvPr>
          <p:cNvSpPr/>
          <p:nvPr/>
        </p:nvSpPr>
        <p:spPr>
          <a:xfrm>
            <a:off x="8907517" y="1371600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 THƯỜNG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17D04CBF-CC75-1A1A-3166-677A494A3094}"/>
              </a:ext>
            </a:extLst>
          </p:cNvPr>
          <p:cNvSpPr/>
          <p:nvPr/>
        </p:nvSpPr>
        <p:spPr>
          <a:xfrm>
            <a:off x="7681585" y="446253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9287FCD-474E-E167-13CB-5AD6BB0A8919}"/>
              </a:ext>
            </a:extLst>
          </p:cNvPr>
          <p:cNvSpPr/>
          <p:nvPr/>
        </p:nvSpPr>
        <p:spPr>
          <a:xfrm>
            <a:off x="8907517" y="4084161"/>
            <a:ext cx="2361349" cy="1072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052B83-3430-4A5D-1186-1B643522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32" y="1024759"/>
            <a:ext cx="7091853" cy="52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89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4709C4-8E2E-E663-4205-B905E184D6C3}"/>
              </a:ext>
            </a:extLst>
          </p:cNvPr>
          <p:cNvSpPr txBox="1"/>
          <p:nvPr/>
        </p:nvSpPr>
        <p:spPr>
          <a:xfrm>
            <a:off x="6119834" y="2017602"/>
            <a:ext cx="5489856" cy="403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600" b="1">
                <a:solidFill>
                  <a:srgbClr val="FF0000"/>
                </a:solidFill>
              </a:rPr>
              <a:t>Những dấu hiệu bất thường đó ảnh hưởng gì đến việc bảo quản các loại thực phẩm? Khi phát hiện, em cần làm gì?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052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4709C4-8E2E-E663-4205-B905E184D6C3}"/>
              </a:ext>
            </a:extLst>
          </p:cNvPr>
          <p:cNvSpPr txBox="1"/>
          <p:nvPr/>
        </p:nvSpPr>
        <p:spPr>
          <a:xfrm>
            <a:off x="6119834" y="2017602"/>
            <a:ext cx="5489856" cy="20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600" b="1">
                <a:solidFill>
                  <a:srgbClr val="FF0000"/>
                </a:solidFill>
              </a:rPr>
              <a:t>Cần gọi người lớn ngay khi thấy các dấu hiệu bất thường của tủ lạnh.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49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xmlns="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DCAEA-F588-75EB-2BFC-F62B8F6FFC52}"/>
              </a:ext>
            </a:extLst>
          </p:cNvPr>
          <p:cNvSpPr txBox="1"/>
          <p:nvPr/>
        </p:nvSpPr>
        <p:spPr>
          <a:xfrm>
            <a:off x="2440438" y="1535355"/>
            <a:ext cx="7652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>
                <a:solidFill>
                  <a:srgbClr val="002060"/>
                </a:solidFill>
                <a:latin typeface="UTM Showcard" panose="02040603050506020204" pitchFamily="18" charset="0"/>
              </a:rPr>
              <a:t>VẬN DỤNG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9ADA30-4579-6220-323D-01CFD73AC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3"/>
          <a:stretch/>
        </p:blipFill>
        <p:spPr>
          <a:xfrm>
            <a:off x="1277231" y="585109"/>
            <a:ext cx="9290695" cy="5927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B44651-DCC7-CE4A-B0E5-9C3EDAAA54A1}"/>
              </a:ext>
            </a:extLst>
          </p:cNvPr>
          <p:cNvSpPr txBox="1"/>
          <p:nvPr/>
        </p:nvSpPr>
        <p:spPr>
          <a:xfrm>
            <a:off x="2948152" y="345056"/>
            <a:ext cx="7346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EM ĐỒNG Ý VỚI Ý KIẾN CỦA BẠN NÀO?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F75EF763-CBBC-0157-F9E0-61A0BF09CE70}"/>
              </a:ext>
            </a:extLst>
          </p:cNvPr>
          <p:cNvSpPr/>
          <p:nvPr/>
        </p:nvSpPr>
        <p:spPr>
          <a:xfrm>
            <a:off x="2376332" y="307575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5293FEC-D137-A9B5-89B0-69513937FC83}"/>
              </a:ext>
            </a:extLst>
          </p:cNvPr>
          <p:cNvSpPr/>
          <p:nvPr/>
        </p:nvSpPr>
        <p:spPr>
          <a:xfrm>
            <a:off x="816978" y="3025194"/>
            <a:ext cx="1507022" cy="62483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</a:rPr>
              <a:t>ĐÚNG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D5B6AFA2-51C2-3BBE-858D-1E94BB29EE45}"/>
              </a:ext>
            </a:extLst>
          </p:cNvPr>
          <p:cNvSpPr/>
          <p:nvPr/>
        </p:nvSpPr>
        <p:spPr>
          <a:xfrm rot="10800000">
            <a:off x="9067942" y="2927705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6FF32DF-94E1-85F6-F6E2-14F9D479AADE}"/>
              </a:ext>
            </a:extLst>
          </p:cNvPr>
          <p:cNvSpPr/>
          <p:nvPr/>
        </p:nvSpPr>
        <p:spPr>
          <a:xfrm>
            <a:off x="10145966" y="2860827"/>
            <a:ext cx="1507022" cy="62483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SAI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526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B44651-DCC7-CE4A-B0E5-9C3EDAAA54A1}"/>
              </a:ext>
            </a:extLst>
          </p:cNvPr>
          <p:cNvSpPr txBox="1"/>
          <p:nvPr/>
        </p:nvSpPr>
        <p:spPr>
          <a:xfrm>
            <a:off x="425719" y="436357"/>
            <a:ext cx="1132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BẠN TÌM KHOANG TỦ LẠNH THÍCH HỢP CHO CÁC ĐỒ DÙNG DƯỚI ĐÂY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E4F6FD-379A-6C39-2F3B-B3BAE358A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7668" r="7269" b="2530"/>
          <a:stretch/>
        </p:blipFill>
        <p:spPr>
          <a:xfrm>
            <a:off x="3035826" y="868276"/>
            <a:ext cx="6398313" cy="547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968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E4F6FD-379A-6C39-2F3B-B3BAE358A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7668" r="63383" b="63039"/>
          <a:stretch/>
        </p:blipFill>
        <p:spPr>
          <a:xfrm>
            <a:off x="753055" y="2305895"/>
            <a:ext cx="1898781" cy="132313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F84040-4F4F-9D3D-47E4-6A9E5F50FD2A}"/>
              </a:ext>
            </a:extLst>
          </p:cNvPr>
          <p:cNvSpPr/>
          <p:nvPr/>
        </p:nvSpPr>
        <p:spPr>
          <a:xfrm>
            <a:off x="719350" y="789448"/>
            <a:ext cx="4205914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KHOANG CẤP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DEEE3F0-3CDB-CBF8-6CD1-BB4133A35E98}"/>
              </a:ext>
            </a:extLst>
          </p:cNvPr>
          <p:cNvSpPr/>
          <p:nvPr/>
        </p:nvSpPr>
        <p:spPr>
          <a:xfrm>
            <a:off x="6599982" y="789448"/>
            <a:ext cx="4205914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KHOANG LÀM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LẠNH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1F01E6-ABA3-E6B6-0359-04358AA3E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1" t="18358" r="35899" b="62349"/>
          <a:stretch/>
        </p:blipFill>
        <p:spPr>
          <a:xfrm>
            <a:off x="2799083" y="2267344"/>
            <a:ext cx="1898781" cy="1323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DB9EB1D-E5C0-9837-44E2-81BDE7EC3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5" t="18382" r="11035" b="62325"/>
          <a:stretch/>
        </p:blipFill>
        <p:spPr>
          <a:xfrm>
            <a:off x="6599982" y="2059157"/>
            <a:ext cx="1898781" cy="1323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888845-AA0F-E7FC-BE52-6DBC8A1E9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41405" r="60829" b="39302"/>
          <a:stretch/>
        </p:blipFill>
        <p:spPr>
          <a:xfrm>
            <a:off x="8907115" y="2059156"/>
            <a:ext cx="1898781" cy="1323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8C5047-B9F9-20A1-BCB4-CCF8E3686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8" t="43177" r="36202" b="37530"/>
          <a:stretch/>
        </p:blipFill>
        <p:spPr>
          <a:xfrm>
            <a:off x="6732060" y="3579942"/>
            <a:ext cx="1898781" cy="1323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DB96ED-DFEE-9A6A-9A45-8104B9690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1" t="40689" r="11309" b="40018"/>
          <a:stretch/>
        </p:blipFill>
        <p:spPr>
          <a:xfrm>
            <a:off x="811272" y="3856389"/>
            <a:ext cx="1898781" cy="1323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81A94F-FD41-5CAA-F28E-2D73C1732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7" t="77990" r="11736" b="6378"/>
          <a:stretch/>
        </p:blipFill>
        <p:spPr>
          <a:xfrm>
            <a:off x="3051777" y="3933943"/>
            <a:ext cx="2098103" cy="1408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12626E-7D6A-A1B0-6FE8-88A0937F4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6" t="67118" r="40287" b="6463"/>
          <a:stretch/>
        </p:blipFill>
        <p:spPr>
          <a:xfrm>
            <a:off x="9974086" y="4401119"/>
            <a:ext cx="1597064" cy="1811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6BB63F-C5FB-7EF2-C73A-D718BAC5E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54" b="92103" l="15439" r="34386">
                        <a14:foregroundMark x1="23289" y1="75077" x2="25877" y2="74410"/>
                        <a14:foregroundMark x1="23904" y1="74154" x2="23904" y2="74154"/>
                        <a14:foregroundMark x1="23684" y1="90462" x2="28026" y2="91846"/>
                        <a14:foregroundMark x1="21360" y1="90923" x2="24693" y2="91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72112" r="63228" b="5650"/>
          <a:stretch/>
        </p:blipFill>
        <p:spPr>
          <a:xfrm>
            <a:off x="8583310" y="3566714"/>
            <a:ext cx="1898781" cy="15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01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339EF9-A315-9248-929E-C802D8B5A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876" r="7361" b="-1"/>
          <a:stretch/>
        </p:blipFill>
        <p:spPr>
          <a:xfrm>
            <a:off x="685800" y="1284927"/>
            <a:ext cx="10725340" cy="44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8876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xmlns="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xmlns="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8371DE-0CCE-2C25-680C-02215CF38866}"/>
              </a:ext>
            </a:extLst>
          </p:cNvPr>
          <p:cNvGrpSpPr/>
          <p:nvPr/>
        </p:nvGrpSpPr>
        <p:grpSpPr>
          <a:xfrm>
            <a:off x="2709053" y="2586374"/>
            <a:ext cx="6829965" cy="1015664"/>
            <a:chOff x="3142170" y="1772030"/>
            <a:chExt cx="6829965" cy="1015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BB73DC-B408-7B7C-473A-64BC6CFB59B3}"/>
                </a:ext>
              </a:extLst>
            </p:cNvPr>
            <p:cNvSpPr txBox="1"/>
            <p:nvPr/>
          </p:nvSpPr>
          <p:spPr>
            <a:xfrm>
              <a:off x="3142170" y="1772031"/>
              <a:ext cx="682996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 w="158750">
                    <a:solidFill>
                      <a:prstClr val="white"/>
                    </a:solidFill>
                  </a:ln>
                  <a:solidFill>
                    <a:srgbClr val="222222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 w="158750">
                  <a:solidFill>
                    <a:prstClr val="white"/>
                  </a:solidFill>
                </a:ln>
                <a:solidFill>
                  <a:srgbClr val="222222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29A66A5-1206-4BC9-F4CC-919EFD6CBDE6}"/>
                </a:ext>
              </a:extLst>
            </p:cNvPr>
            <p:cNvSpPr txBox="1"/>
            <p:nvPr/>
          </p:nvSpPr>
          <p:spPr>
            <a:xfrm>
              <a:off x="3275879" y="1772030"/>
              <a:ext cx="65625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BE4B98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BE4B98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93716" y="2472545"/>
            <a:ext cx="15285720" cy="164360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1961" y="2861948"/>
            <a:ext cx="8954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Em trả lời các câu hỏi bằng cách đưa các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đồ vật có màu tương ứng với đáp án mình chọn nhé!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5132" y="3939166"/>
            <a:ext cx="2071396" cy="2488509"/>
            <a:chOff x="1866122" y="3882900"/>
            <a:chExt cx="2071396" cy="2488509"/>
          </a:xfrm>
        </p:grpSpPr>
        <p:sp>
          <p:nvSpPr>
            <p:cNvPr id="9" name="Oval 8"/>
            <p:cNvSpPr/>
            <p:nvPr/>
          </p:nvSpPr>
          <p:spPr>
            <a:xfrm>
              <a:off x="1866122" y="4216037"/>
              <a:ext cx="2071396" cy="21553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844" y1="39688" x2="33281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6122" y="3882900"/>
              <a:ext cx="2054929" cy="20549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934702" y="3857354"/>
            <a:ext cx="2079629" cy="2570321"/>
            <a:chOff x="5352955" y="3857354"/>
            <a:chExt cx="2079629" cy="2570321"/>
          </a:xfrm>
        </p:grpSpPr>
        <p:sp>
          <p:nvSpPr>
            <p:cNvPr id="10" name="Oval 9"/>
            <p:cNvSpPr/>
            <p:nvPr/>
          </p:nvSpPr>
          <p:spPr>
            <a:xfrm>
              <a:off x="5352955" y="4272303"/>
              <a:ext cx="2071396" cy="21553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844" y1="39688" x2="33281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7655" y="3857354"/>
              <a:ext cx="2054929" cy="205492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18899" y="3853058"/>
            <a:ext cx="2071396" cy="2574617"/>
            <a:chOff x="8645081" y="3796792"/>
            <a:chExt cx="2071396" cy="2574617"/>
          </a:xfrm>
          <a:solidFill>
            <a:srgbClr val="92D050"/>
          </a:solidFill>
        </p:grpSpPr>
        <p:sp>
          <p:nvSpPr>
            <p:cNvPr id="11" name="Oval 10"/>
            <p:cNvSpPr/>
            <p:nvPr/>
          </p:nvSpPr>
          <p:spPr>
            <a:xfrm>
              <a:off x="8645081" y="4216037"/>
              <a:ext cx="2071396" cy="215537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844" y1="39688" x2="33281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57989" y="3796792"/>
              <a:ext cx="2054929" cy="2054929"/>
            </a:xfrm>
            <a:prstGeom prst="rect">
              <a:avLst/>
            </a:prstGeom>
            <a:noFill/>
          </p:spPr>
        </p:pic>
      </p:grpSp>
      <p:sp>
        <p:nvSpPr>
          <p:cNvPr id="18" name="Oval 17"/>
          <p:cNvSpPr/>
          <p:nvPr/>
        </p:nvSpPr>
        <p:spPr>
          <a:xfrm>
            <a:off x="9293201" y="4272303"/>
            <a:ext cx="2071396" cy="2155372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844" y1="39688" x2="33281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1434" y="3971669"/>
            <a:ext cx="2054929" cy="20549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58898" y="5217782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3168" y="5167822"/>
            <a:ext cx="805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6472" y="5154437"/>
            <a:ext cx="846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35200" y="5175413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D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419" y="841827"/>
            <a:ext cx="6795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SẮC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MÀU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RỰC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RỠ</a:t>
            </a:r>
            <a:endParaRPr kumimoji="0" lang="en-GB" sz="5400" b="0" i="0" u="none" strike="noStrike" kern="1200" cap="none" spc="0" normalizeH="0" baseline="0" noProof="0" dirty="0">
              <a:ln w="28575">
                <a:solidFill>
                  <a:srgbClr val="000000"/>
                </a:solidFill>
              </a:ln>
              <a:solidFill>
                <a:srgbClr val="FF0066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like-a-child-1098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210" y="-24368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7" grpId="0"/>
      <p:bldP spid="18" grpId="0" animBg="1"/>
      <p:bldP spid="6" grpId="0"/>
      <p:bldP spid="20" grpId="0"/>
      <p:bldP spid="21" grpId="0"/>
      <p:bldP spid="2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C059ADE6-3D42-4261-9348-26BB0C60132A}"/>
              </a:ext>
            </a:extLst>
          </p:cNvPr>
          <p:cNvSpPr/>
          <p:nvPr/>
        </p:nvSpPr>
        <p:spPr>
          <a:xfrm>
            <a:off x="190667" y="793324"/>
            <a:ext cx="11713301" cy="5529707"/>
          </a:xfrm>
          <a:prstGeom prst="roundRect">
            <a:avLst>
              <a:gd name="adj" fmla="val 131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007AA2DD-0721-4B46-BE48-EED86807E4ED}"/>
              </a:ext>
            </a:extLst>
          </p:cNvPr>
          <p:cNvSpPr/>
          <p:nvPr/>
        </p:nvSpPr>
        <p:spPr>
          <a:xfrm>
            <a:off x="286677" y="889335"/>
            <a:ext cx="11521280" cy="5321460"/>
          </a:xfrm>
          <a:prstGeom prst="roundRect">
            <a:avLst>
              <a:gd name="adj" fmla="val 13123"/>
            </a:avLst>
          </a:prstGeom>
          <a:noFill/>
          <a:ln w="19050">
            <a:solidFill>
              <a:srgbClr val="79BD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2422" y="1794936"/>
            <a:ext cx="10190725" cy="1042373"/>
            <a:chOff x="832422" y="1794936"/>
            <a:chExt cx="10190725" cy="10423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812FBD5-F7FE-4464-83A9-1599CC94986D}"/>
                </a:ext>
              </a:extLst>
            </p:cNvPr>
            <p:cNvSpPr txBox="1"/>
            <p:nvPr/>
          </p:nvSpPr>
          <p:spPr>
            <a:xfrm>
              <a:off x="1989099" y="2117996"/>
              <a:ext cx="9034048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Làm mát phòng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422" y="1794936"/>
              <a:ext cx="868645" cy="10423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18584" y="2815058"/>
            <a:ext cx="9358452" cy="1141387"/>
            <a:chOff x="818584" y="2815058"/>
            <a:chExt cx="9358452" cy="1141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34D1253-0672-4A95-A8AD-BE751937AD58}"/>
                </a:ext>
              </a:extLst>
            </p:cNvPr>
            <p:cNvSpPr txBox="1"/>
            <p:nvPr/>
          </p:nvSpPr>
          <p:spPr>
            <a:xfrm>
              <a:off x="1989099" y="3107611"/>
              <a:ext cx="818793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Bảo quản thực phẩm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84" y="2815058"/>
              <a:ext cx="927209" cy="1141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0998" y="4089284"/>
            <a:ext cx="9270561" cy="981907"/>
            <a:chOff x="880998" y="4089284"/>
            <a:chExt cx="9270561" cy="9819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C8DAEB8-8A1B-442C-A286-BE42934FE05E}"/>
                </a:ext>
              </a:extLst>
            </p:cNvPr>
            <p:cNvSpPr txBox="1"/>
            <p:nvPr/>
          </p:nvSpPr>
          <p:spPr>
            <a:xfrm>
              <a:off x="1943075" y="4163510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3733">
                  <a:solidFill>
                    <a:srgbClr val="00B0F0"/>
                  </a:solidFill>
                  <a:latin typeface="SVN-Avo" panose="02040603050506020204" pitchFamily="18" charset="0"/>
                  <a:ea typeface="Cambria" panose="02040503050406030204" pitchFamily="18" charset="0"/>
                </a:rPr>
                <a:t>Giảm tiêu thụ điện</a:t>
              </a:r>
              <a:endParaRPr kumimoji="0" lang="en-AU" sz="373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998" y="4089284"/>
              <a:ext cx="853832" cy="9819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9071" y="5149169"/>
            <a:ext cx="9222488" cy="895852"/>
            <a:chOff x="929071" y="5149169"/>
            <a:chExt cx="9222488" cy="895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9071" y="5149169"/>
              <a:ext cx="757686" cy="8958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C8DAEB8-8A1B-442C-A286-BE42934FE05E}"/>
                </a:ext>
              </a:extLst>
            </p:cNvPr>
            <p:cNvSpPr txBox="1"/>
            <p:nvPr/>
          </p:nvSpPr>
          <p:spPr>
            <a:xfrm>
              <a:off x="1943075" y="5256827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Giao dịch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488" y="1017102"/>
            <a:ext cx="11914431" cy="858597"/>
            <a:chOff x="574488" y="1017102"/>
            <a:chExt cx="11914431" cy="85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04C7021-C0C4-44D3-9B8C-BD528E3CB86C}"/>
                </a:ext>
              </a:extLst>
            </p:cNvPr>
            <p:cNvSpPr txBox="1"/>
            <p:nvPr/>
          </p:nvSpPr>
          <p:spPr>
            <a:xfrm>
              <a:off x="1521572" y="1183132"/>
              <a:ext cx="10967347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VN-Avo" panose="02040603050506020204" pitchFamily="18" charset="0"/>
                  <a:ea typeface="微软雅黑"/>
                  <a:cs typeface="+mn-cs"/>
                  <a:sym typeface="+mn-lt"/>
                </a:rPr>
                <a:t>1. Tủ lạnh dùng để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vo" panose="02040603050506020204" pitchFamily="18" charset="0"/>
                <a:ea typeface="微软雅黑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88" y="1017102"/>
              <a:ext cx="1074200" cy="858597"/>
            </a:xfrm>
            <a:prstGeom prst="rect">
              <a:avLst/>
            </a:prstGeom>
          </p:spPr>
        </p:pic>
      </p:grpSp>
      <p:pic>
        <p:nvPicPr>
          <p:cNvPr id="1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9088878" y="4719528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ủ Lạnh Malloca MF-521SBS | Hàng Nhập Khẩu Chính Hãng‎">
            <a:extLst>
              <a:ext uri="{FF2B5EF4-FFF2-40B4-BE49-F238E27FC236}">
                <a16:creationId xmlns:a16="http://schemas.microsoft.com/office/drawing/2014/main" xmlns="" id="{0E9C8E01-722B-CC4B-658B-DE7075DC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81" y="1403130"/>
            <a:ext cx="3423971" cy="34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C059ADE6-3D42-4261-9348-26BB0C60132A}"/>
              </a:ext>
            </a:extLst>
          </p:cNvPr>
          <p:cNvSpPr/>
          <p:nvPr/>
        </p:nvSpPr>
        <p:spPr>
          <a:xfrm>
            <a:off x="190667" y="793324"/>
            <a:ext cx="11713301" cy="5529707"/>
          </a:xfrm>
          <a:prstGeom prst="roundRect">
            <a:avLst>
              <a:gd name="adj" fmla="val 131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007AA2DD-0721-4B46-BE48-EED86807E4ED}"/>
              </a:ext>
            </a:extLst>
          </p:cNvPr>
          <p:cNvSpPr/>
          <p:nvPr/>
        </p:nvSpPr>
        <p:spPr>
          <a:xfrm>
            <a:off x="286677" y="889335"/>
            <a:ext cx="11521280" cy="5321460"/>
          </a:xfrm>
          <a:prstGeom prst="roundRect">
            <a:avLst>
              <a:gd name="adj" fmla="val 13123"/>
            </a:avLst>
          </a:prstGeom>
          <a:noFill/>
          <a:ln w="19050">
            <a:solidFill>
              <a:srgbClr val="79BD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2422" y="1794936"/>
            <a:ext cx="10190725" cy="1042373"/>
            <a:chOff x="832422" y="1794936"/>
            <a:chExt cx="10190725" cy="10423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812FBD5-F7FE-4464-83A9-1599CC94986D}"/>
                </a:ext>
              </a:extLst>
            </p:cNvPr>
            <p:cNvSpPr txBox="1"/>
            <p:nvPr/>
          </p:nvSpPr>
          <p:spPr>
            <a:xfrm>
              <a:off x="1989099" y="2117996"/>
              <a:ext cx="9034048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2 khoang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422" y="1794936"/>
              <a:ext cx="868645" cy="10423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18584" y="2815058"/>
            <a:ext cx="9358452" cy="1141387"/>
            <a:chOff x="818584" y="2815058"/>
            <a:chExt cx="9358452" cy="1141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34D1253-0672-4A95-A8AD-BE751937AD58}"/>
                </a:ext>
              </a:extLst>
            </p:cNvPr>
            <p:cNvSpPr txBox="1"/>
            <p:nvPr/>
          </p:nvSpPr>
          <p:spPr>
            <a:xfrm>
              <a:off x="1989099" y="3107611"/>
              <a:ext cx="818793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1 khoang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84" y="2815058"/>
              <a:ext cx="927209" cy="1141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0998" y="4089284"/>
            <a:ext cx="9270561" cy="981907"/>
            <a:chOff x="880998" y="4089284"/>
            <a:chExt cx="9270561" cy="9819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C8DAEB8-8A1B-442C-A286-BE42934FE05E}"/>
                </a:ext>
              </a:extLst>
            </p:cNvPr>
            <p:cNvSpPr txBox="1"/>
            <p:nvPr/>
          </p:nvSpPr>
          <p:spPr>
            <a:xfrm>
              <a:off x="1943075" y="4163510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3 khoang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998" y="4089284"/>
              <a:ext cx="853832" cy="9819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9071" y="5149169"/>
            <a:ext cx="9222488" cy="895852"/>
            <a:chOff x="929071" y="5149169"/>
            <a:chExt cx="9222488" cy="895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9071" y="5149169"/>
              <a:ext cx="757686" cy="8958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C8DAEB8-8A1B-442C-A286-BE42934FE05E}"/>
                </a:ext>
              </a:extLst>
            </p:cNvPr>
            <p:cNvSpPr txBox="1"/>
            <p:nvPr/>
          </p:nvSpPr>
          <p:spPr>
            <a:xfrm>
              <a:off x="1943075" y="5256827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4 khoang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488" y="1017102"/>
            <a:ext cx="11914431" cy="858597"/>
            <a:chOff x="574488" y="1017102"/>
            <a:chExt cx="11914431" cy="85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04C7021-C0C4-44D3-9B8C-BD528E3CB86C}"/>
                </a:ext>
              </a:extLst>
            </p:cNvPr>
            <p:cNvSpPr txBox="1"/>
            <p:nvPr/>
          </p:nvSpPr>
          <p:spPr>
            <a:xfrm>
              <a:off x="1521572" y="1183132"/>
              <a:ext cx="10967347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VN-Avo" panose="02040603050506020204" pitchFamily="18" charset="0"/>
                  <a:ea typeface="微软雅黑"/>
                  <a:cs typeface="+mn-cs"/>
                  <a:sym typeface="+mn-lt"/>
                </a:rPr>
                <a:t>2. </a:t>
              </a:r>
              <a:r>
                <a:rPr lang="en-AU" sz="3733" b="1">
                  <a:solidFill>
                    <a:srgbClr val="002060"/>
                  </a:solidFill>
                  <a:latin typeface="SVN-Avo" panose="02040603050506020204" pitchFamily="18" charset="0"/>
                  <a:ea typeface="微软雅黑"/>
                  <a:sym typeface="+mn-lt"/>
                </a:rPr>
                <a:t>Tủ lạnh có mấy khoang?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vo" panose="02040603050506020204" pitchFamily="18" charset="0"/>
                <a:ea typeface="微软雅黑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88" y="1017102"/>
              <a:ext cx="1074200" cy="858597"/>
            </a:xfrm>
            <a:prstGeom prst="rect">
              <a:avLst/>
            </a:prstGeom>
          </p:spPr>
        </p:pic>
      </p:grpSp>
      <p:pic>
        <p:nvPicPr>
          <p:cNvPr id="1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10151559" y="483687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Mua Tủ lạnh Số cửa 4 cửa chính hãng, giá rẻ, trả góp 0% giao hàng nhanh  chóng 7/2024 MediaMart.Vn">
            <a:extLst>
              <a:ext uri="{FF2B5EF4-FFF2-40B4-BE49-F238E27FC236}">
                <a16:creationId xmlns:a16="http://schemas.microsoft.com/office/drawing/2014/main" xmlns="" id="{291544F4-9DC9-2F00-A286-E6495EAD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52" y="1506775"/>
            <a:ext cx="4020691" cy="40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C059ADE6-3D42-4261-9348-26BB0C60132A}"/>
              </a:ext>
            </a:extLst>
          </p:cNvPr>
          <p:cNvSpPr/>
          <p:nvPr/>
        </p:nvSpPr>
        <p:spPr>
          <a:xfrm>
            <a:off x="190667" y="793324"/>
            <a:ext cx="11713301" cy="5529707"/>
          </a:xfrm>
          <a:prstGeom prst="roundRect">
            <a:avLst>
              <a:gd name="adj" fmla="val 131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007AA2DD-0721-4B46-BE48-EED86807E4ED}"/>
              </a:ext>
            </a:extLst>
          </p:cNvPr>
          <p:cNvSpPr/>
          <p:nvPr/>
        </p:nvSpPr>
        <p:spPr>
          <a:xfrm>
            <a:off x="286677" y="889335"/>
            <a:ext cx="11521280" cy="5321460"/>
          </a:xfrm>
          <a:prstGeom prst="roundRect">
            <a:avLst>
              <a:gd name="adj" fmla="val 13123"/>
            </a:avLst>
          </a:prstGeom>
          <a:noFill/>
          <a:ln w="19050">
            <a:solidFill>
              <a:srgbClr val="79BD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2422" y="1794936"/>
            <a:ext cx="10190725" cy="1042373"/>
            <a:chOff x="832422" y="1794936"/>
            <a:chExt cx="10190725" cy="10423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812FBD5-F7FE-4464-83A9-1599CC94986D}"/>
                </a:ext>
              </a:extLst>
            </p:cNvPr>
            <p:cNvSpPr txBox="1"/>
            <p:nvPr/>
          </p:nvSpPr>
          <p:spPr>
            <a:xfrm>
              <a:off x="1989099" y="2117996"/>
              <a:ext cx="9034048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Làm kem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422" y="1794936"/>
              <a:ext cx="868645" cy="10423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18584" y="2815058"/>
            <a:ext cx="9358452" cy="1141387"/>
            <a:chOff x="818584" y="2815058"/>
            <a:chExt cx="9358452" cy="1141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34D1253-0672-4A95-A8AD-BE751937AD58}"/>
                </a:ext>
              </a:extLst>
            </p:cNvPr>
            <p:cNvSpPr txBox="1"/>
            <p:nvPr/>
          </p:nvSpPr>
          <p:spPr>
            <a:xfrm>
              <a:off x="1989099" y="3107611"/>
              <a:ext cx="818793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Làm đá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84" y="2815058"/>
              <a:ext cx="927209" cy="1141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0998" y="4089284"/>
            <a:ext cx="9270561" cy="981907"/>
            <a:chOff x="880998" y="4089284"/>
            <a:chExt cx="9270561" cy="9819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C8DAEB8-8A1B-442C-A286-BE42934FE05E}"/>
                </a:ext>
              </a:extLst>
            </p:cNvPr>
            <p:cNvSpPr txBox="1"/>
            <p:nvPr/>
          </p:nvSpPr>
          <p:spPr>
            <a:xfrm>
              <a:off x="1943075" y="4163510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Cấp đông thực phẩm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998" y="4089284"/>
              <a:ext cx="853832" cy="9819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9071" y="5149169"/>
            <a:ext cx="9222488" cy="895852"/>
            <a:chOff x="929071" y="5149169"/>
            <a:chExt cx="9222488" cy="895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9071" y="5149169"/>
              <a:ext cx="757686" cy="8958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C8DAEB8-8A1B-442C-A286-BE42934FE05E}"/>
                </a:ext>
              </a:extLst>
            </p:cNvPr>
            <p:cNvSpPr txBox="1"/>
            <p:nvPr/>
          </p:nvSpPr>
          <p:spPr>
            <a:xfrm>
              <a:off x="1943075" y="5256827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AU" sz="3733">
                  <a:solidFill>
                    <a:srgbClr val="00B0F0"/>
                  </a:solidFill>
                  <a:latin typeface="SVN-Avo" panose="02040603050506020204" pitchFamily="18" charset="0"/>
                  <a:ea typeface="Cambria" panose="02040503050406030204" pitchFamily="18" charset="0"/>
                </a:rPr>
                <a:t>ả 3 đáp án trên</a:t>
              </a:r>
              <a:endParaRPr kumimoji="0" lang="en-AU" sz="373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488" y="1017102"/>
            <a:ext cx="11914431" cy="858597"/>
            <a:chOff x="574488" y="1017102"/>
            <a:chExt cx="11914431" cy="85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04C7021-C0C4-44D3-9B8C-BD528E3CB86C}"/>
                </a:ext>
              </a:extLst>
            </p:cNvPr>
            <p:cNvSpPr txBox="1"/>
            <p:nvPr/>
          </p:nvSpPr>
          <p:spPr>
            <a:xfrm>
              <a:off x="1521572" y="1183132"/>
              <a:ext cx="10967347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VN-Avo" panose="02040603050506020204" pitchFamily="18" charset="0"/>
                  <a:ea typeface="微软雅黑"/>
                  <a:cs typeface="+mn-cs"/>
                  <a:sym typeface="+mn-lt"/>
                </a:rPr>
                <a:t>3. Khoang đông lạnh có tác dụng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vo" panose="02040603050506020204" pitchFamily="18" charset="0"/>
                <a:ea typeface="微软雅黑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88" y="1017102"/>
              <a:ext cx="1074200" cy="858597"/>
            </a:xfrm>
            <a:prstGeom prst="rect">
              <a:avLst/>
            </a:prstGeom>
          </p:spPr>
        </p:pic>
      </p:grpSp>
      <p:pic>
        <p:nvPicPr>
          <p:cNvPr id="1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6218899" y="4638654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Tủ Lạnh Malloca MF-521SBS | Hàng Nhập Khẩu Chính Hãng‎">
            <a:extLst>
              <a:ext uri="{FF2B5EF4-FFF2-40B4-BE49-F238E27FC236}">
                <a16:creationId xmlns:a16="http://schemas.microsoft.com/office/drawing/2014/main" xmlns="" id="{BF865B59-0B8F-037F-53A3-E8A4549DB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45" y="1945929"/>
            <a:ext cx="3423971" cy="34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xmlns="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DCAEA-F588-75EB-2BFC-F62B8F6FFC52}"/>
              </a:ext>
            </a:extLst>
          </p:cNvPr>
          <p:cNvSpPr txBox="1"/>
          <p:nvPr/>
        </p:nvSpPr>
        <p:spPr>
          <a:xfrm>
            <a:off x="2440438" y="1535355"/>
            <a:ext cx="7652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rgbClr val="002060"/>
                </a:solidFill>
                <a:latin typeface="UTM Showcard" panose="02040603050506020204" pitchFamily="18" charset="0"/>
              </a:rPr>
              <a:t>KHÁM PHÁ</a:t>
            </a:r>
            <a:endParaRPr lang="en-US" sz="13800" dirty="0">
              <a:solidFill>
                <a:srgbClr val="00206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46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xmlns="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04" y="1181738"/>
            <a:ext cx="621859" cy="621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A4DEFF-D6BF-9825-AD6D-EFAFFF2347C5}"/>
              </a:ext>
            </a:extLst>
          </p:cNvPr>
          <p:cNvSpPr txBox="1"/>
          <p:nvPr/>
        </p:nvSpPr>
        <p:spPr>
          <a:xfrm>
            <a:off x="1456734" y="444902"/>
            <a:ext cx="10293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 SẮP XẾP, BẢO QUẢN THỰC PHẨM TRONG TỦ LẠNH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3C735B-34F5-DFF8-B06C-1D0C87734922}"/>
              </a:ext>
            </a:extLst>
          </p:cNvPr>
          <p:cNvSpPr txBox="1"/>
          <p:nvPr/>
        </p:nvSpPr>
        <p:spPr>
          <a:xfrm>
            <a:off x="1810932" y="1081063"/>
            <a:ext cx="10293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</a:rPr>
              <a:t>Em hãy xếp các hình minh hoạ vào ô phù hợp với mô tả trong</a:t>
            </a:r>
            <a:r>
              <a:rPr lang="en-US" sz="2800" b="1">
                <a:solidFill>
                  <a:srgbClr val="000000"/>
                </a:solidFill>
              </a:rPr>
              <a:t> </a:t>
            </a:r>
            <a:r>
              <a:rPr lang="vi-VN" sz="2800" b="1">
                <a:solidFill>
                  <a:srgbClr val="000000"/>
                </a:solidFill>
              </a:rPr>
              <a:t>bảng gợi ý dưới đây.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DDAF6-9281-7763-D0C6-AE4C606BA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8" y="2109458"/>
            <a:ext cx="5340415" cy="430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2DF6B7-0E07-101F-9BB4-738DC50DF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63" y="2835493"/>
            <a:ext cx="5518319" cy="24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307</Words>
  <Application>Microsoft Office PowerPoint</Application>
  <PresentationFormat>Widescreen</PresentationFormat>
  <Paragraphs>59</Paragraphs>
  <Slides>30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微软雅黑</vt:lpstr>
      <vt:lpstr>微软雅黑</vt:lpstr>
      <vt:lpstr>#9Slide05 SVNClementine</vt:lpstr>
      <vt:lpstr>#9Slide07 IcielCrocante</vt:lpstr>
      <vt:lpstr>#9Slide07 IcielNabila</vt:lpstr>
      <vt:lpstr>Aptos</vt:lpstr>
      <vt:lpstr>Arial</vt:lpstr>
      <vt:lpstr>Calibri</vt:lpstr>
      <vt:lpstr>Calibri Light</vt:lpstr>
      <vt:lpstr>Cambria</vt:lpstr>
      <vt:lpstr>Coiny</vt:lpstr>
      <vt:lpstr>等线</vt:lpstr>
      <vt:lpstr>SVN-Avo</vt:lpstr>
      <vt:lpstr>Times New Roman</vt:lpstr>
      <vt:lpstr>UTM Showcard</vt:lpstr>
      <vt:lpstr>印品黑体</vt:lpstr>
      <vt:lpstr>Office Theme</vt:lpstr>
      <vt:lpstr>第一PPT，www.1ppt.com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7</cp:revision>
  <dcterms:created xsi:type="dcterms:W3CDTF">2024-01-26T15:10:20Z</dcterms:created>
  <dcterms:modified xsi:type="dcterms:W3CDTF">2024-12-08T02:22:35Z</dcterms:modified>
  <cp:category>9Slide.vn</cp:category>
</cp:coreProperties>
</file>