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41"/>
  </p:notesMasterIdLst>
  <p:sldIdLst>
    <p:sldId id="256" r:id="rId3"/>
    <p:sldId id="301" r:id="rId4"/>
    <p:sldId id="302" r:id="rId5"/>
    <p:sldId id="261" r:id="rId6"/>
    <p:sldId id="283" r:id="rId7"/>
    <p:sldId id="260" r:id="rId8"/>
    <p:sldId id="303" r:id="rId9"/>
    <p:sldId id="276" r:id="rId10"/>
    <p:sldId id="333" r:id="rId11"/>
    <p:sldId id="334" r:id="rId12"/>
    <p:sldId id="335" r:id="rId13"/>
    <p:sldId id="304" r:id="rId14"/>
    <p:sldId id="337" r:id="rId15"/>
    <p:sldId id="305" r:id="rId16"/>
    <p:sldId id="282" r:id="rId17"/>
    <p:sldId id="284" r:id="rId18"/>
    <p:sldId id="338" r:id="rId19"/>
    <p:sldId id="339" r:id="rId20"/>
    <p:sldId id="307" r:id="rId21"/>
    <p:sldId id="309" r:id="rId22"/>
    <p:sldId id="340" r:id="rId23"/>
    <p:sldId id="341" r:id="rId24"/>
    <p:sldId id="342" r:id="rId25"/>
    <p:sldId id="343" r:id="rId26"/>
    <p:sldId id="344" r:id="rId27"/>
    <p:sldId id="345" r:id="rId28"/>
    <p:sldId id="346" r:id="rId29"/>
    <p:sldId id="347" r:id="rId30"/>
    <p:sldId id="348" r:id="rId31"/>
    <p:sldId id="316" r:id="rId32"/>
    <p:sldId id="349" r:id="rId33"/>
    <p:sldId id="351" r:id="rId34"/>
    <p:sldId id="352" r:id="rId35"/>
    <p:sldId id="353" r:id="rId36"/>
    <p:sldId id="326" r:id="rId37"/>
    <p:sldId id="328" r:id="rId38"/>
    <p:sldId id="329" r:id="rId39"/>
    <p:sldId id="33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D8"/>
    <a:srgbClr val="FFE6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1" autoAdjust="0"/>
    <p:restoredTop sz="88296" autoAdjust="0"/>
  </p:normalViewPr>
  <p:slideViewPr>
    <p:cSldViewPr snapToGrid="0">
      <p:cViewPr varScale="1">
        <p:scale>
          <a:sx n="61" d="100"/>
          <a:sy n="61" d="100"/>
        </p:scale>
        <p:origin x="1086"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8923A-4FE2-4A8B-B284-6011E2ED2D57}" type="datetimeFigureOut">
              <a:rPr lang="en-GB" smtClean="0"/>
              <a:t>14/07/2024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51C96-2C5C-4623-8191-FA2D6FBCEB59}" type="slidenum">
              <a:rPr lang="en-GB" smtClean="0"/>
              <a:t>‹#›</a:t>
            </a:fld>
            <a:endParaRPr lang="en-GB"/>
          </a:p>
        </p:txBody>
      </p:sp>
    </p:spTree>
    <p:extLst>
      <p:ext uri="{BB962C8B-B14F-4D97-AF65-F5344CB8AC3E}">
        <p14:creationId xmlns:p14="http://schemas.microsoft.com/office/powerpoint/2010/main" val="2233014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0C94A-D457-4753-9196-55C66065B1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5977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图片 7">
            <a:extLst>
              <a:ext uri="{FF2B5EF4-FFF2-40B4-BE49-F238E27FC236}">
                <a16:creationId xmlns:a16="http://schemas.microsoft.com/office/drawing/2014/main" id="{34DC94E3-C300-4392-ACF3-0822ABCE4431}"/>
              </a:ext>
            </a:extLst>
          </p:cNvPr>
          <p:cNvPicPr>
            <a:picLocks noChangeAspect="1"/>
          </p:cNvPicPr>
          <p:nvPr userDrawn="1"/>
        </p:nvPicPr>
        <p:blipFill rotWithShape="1">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l="89023" t="64516" b="-5376"/>
          <a:stretch/>
        </p:blipFill>
        <p:spPr>
          <a:xfrm>
            <a:off x="10205884" y="4483510"/>
            <a:ext cx="1986116" cy="2802194"/>
          </a:xfrm>
          <a:prstGeom prst="rect">
            <a:avLst/>
          </a:prstGeom>
        </p:spPr>
      </p:pic>
      <p:pic>
        <p:nvPicPr>
          <p:cNvPr id="3" name="图片 2">
            <a:extLst>
              <a:ext uri="{FF2B5EF4-FFF2-40B4-BE49-F238E27FC236}">
                <a16:creationId xmlns:a16="http://schemas.microsoft.com/office/drawing/2014/main" id="{C8740B92-CB98-44B3-9EBB-F01E40FC42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94228"/>
            <a:ext cx="12192000" cy="5563772"/>
          </a:xfrm>
          <a:prstGeom prst="rect">
            <a:avLst/>
          </a:prstGeom>
        </p:spPr>
      </p:pic>
      <p:pic>
        <p:nvPicPr>
          <p:cNvPr id="9" name="图片 8">
            <a:extLst>
              <a:ext uri="{FF2B5EF4-FFF2-40B4-BE49-F238E27FC236}">
                <a16:creationId xmlns:a16="http://schemas.microsoft.com/office/drawing/2014/main" id="{C6375B90-FD1B-44EA-8FF0-6374E7AD0D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6738"/>
          <a:stretch/>
        </p:blipFill>
        <p:spPr>
          <a:xfrm>
            <a:off x="0" y="0"/>
            <a:ext cx="12192000" cy="1294228"/>
          </a:xfrm>
          <a:prstGeom prst="rect">
            <a:avLst/>
          </a:prstGeom>
        </p:spPr>
      </p:pic>
    </p:spTree>
    <p:extLst>
      <p:ext uri="{BB962C8B-B14F-4D97-AF65-F5344CB8AC3E}">
        <p14:creationId xmlns:p14="http://schemas.microsoft.com/office/powerpoint/2010/main" val="1933495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0162D8-1347-4201-8113-9C479E0DF5BE}" type="datetimeFigureOut">
              <a:rPr lang="zh-CN" altLang="en-US" smtClean="0"/>
              <a:t>2024/7/14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6876788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0162D8-1347-4201-8113-9C479E0DF5BE}" type="datetimeFigureOut">
              <a:rPr lang="zh-CN" altLang="en-US" smtClean="0"/>
              <a:t>2024/7/14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10371356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0162D8-1347-4201-8113-9C479E0DF5BE}" type="datetimeFigureOut">
              <a:rPr lang="zh-CN" altLang="en-US" smtClean="0"/>
              <a:t>2024/7/14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419541243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0162D8-1347-4201-8113-9C479E0DF5BE}" type="datetimeFigureOut">
              <a:rPr lang="zh-CN" altLang="en-US" smtClean="0"/>
              <a:t>2024/7/14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163423903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40162D8-1347-4201-8113-9C479E0DF5BE}" type="datetimeFigureOut">
              <a:rPr lang="zh-CN" altLang="en-US" smtClean="0"/>
              <a:t>2024/7/14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415324881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40162D8-1347-4201-8113-9C479E0DF5BE}" type="datetimeFigureOut">
              <a:rPr lang="zh-CN" altLang="en-US" smtClean="0"/>
              <a:t>2024/7/14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19416414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0162D8-1347-4201-8113-9C479E0DF5BE}" type="datetimeFigureOut">
              <a:rPr lang="zh-CN" altLang="en-US" smtClean="0"/>
              <a:t>2024/7/14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31831394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0162D8-1347-4201-8113-9C479E0DF5BE}" type="datetimeFigureOut">
              <a:rPr lang="zh-CN" altLang="en-US" smtClean="0"/>
              <a:t>2024/7/14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255712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B44EA072-A301-4465-9A9A-9D24B1EEF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4228"/>
            <a:ext cx="12192000" cy="5563772"/>
          </a:xfrm>
          <a:prstGeom prst="rect">
            <a:avLst/>
          </a:prstGeom>
        </p:spPr>
      </p:pic>
      <p:pic>
        <p:nvPicPr>
          <p:cNvPr id="8" name="图片 7">
            <a:extLst>
              <a:ext uri="{FF2B5EF4-FFF2-40B4-BE49-F238E27FC236}">
                <a16:creationId xmlns:a16="http://schemas.microsoft.com/office/drawing/2014/main" id="{2D95D976-29D2-4863-BC90-51886DFB39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6738"/>
          <a:stretch/>
        </p:blipFill>
        <p:spPr>
          <a:xfrm>
            <a:off x="0" y="0"/>
            <a:ext cx="12192000" cy="1294228"/>
          </a:xfrm>
          <a:prstGeom prst="rect">
            <a:avLst/>
          </a:prstGeom>
        </p:spPr>
      </p:pic>
    </p:spTree>
    <p:extLst>
      <p:ext uri="{BB962C8B-B14F-4D97-AF65-F5344CB8AC3E}">
        <p14:creationId xmlns:p14="http://schemas.microsoft.com/office/powerpoint/2010/main" val="35303865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A34E49C-D1B1-0D36-566B-723D8132F829}"/>
              </a:ext>
            </a:extLst>
          </p:cNvPr>
          <p:cNvSpPr>
            <a:spLocks noGrp="1"/>
          </p:cNvSpPr>
          <p:nvPr>
            <p:ph type="dt" sz="half" idx="10"/>
          </p:nvPr>
        </p:nvSpPr>
        <p:spPr/>
        <p:txBody>
          <a:bodyPr/>
          <a:lstStyle/>
          <a:p>
            <a:fld id="{D9C96633-1559-4680-A515-264129BAABCF}" type="datetimeFigureOut">
              <a:rPr lang="en-US" smtClean="0"/>
              <a:t>14/07/2024</a:t>
            </a:fld>
            <a:endParaRPr lang="en-US"/>
          </a:p>
        </p:txBody>
      </p:sp>
      <p:sp>
        <p:nvSpPr>
          <p:cNvPr id="3" name="Chỗ dành sẵn cho Chân trang 2">
            <a:extLst>
              <a:ext uri="{FF2B5EF4-FFF2-40B4-BE49-F238E27FC236}">
                <a16:creationId xmlns:a16="http://schemas.microsoft.com/office/drawing/2014/main" id="{AEA57E2A-4CC7-7ECA-155E-6600D61BD83E}"/>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0BE15D2-3722-8D99-2313-42764B5C4A33}"/>
              </a:ext>
            </a:extLst>
          </p:cNvPr>
          <p:cNvSpPr>
            <a:spLocks noGrp="1"/>
          </p:cNvSpPr>
          <p:nvPr>
            <p:ph type="sldNum" sz="quarter" idx="12"/>
          </p:nvPr>
        </p:nvSpPr>
        <p:spPr/>
        <p:txBody>
          <a:bodyPr/>
          <a:lstStyle/>
          <a:p>
            <a:fld id="{60C45C47-9E2B-45C1-86A5-20CD68E0D86F}" type="slidenum">
              <a:rPr lang="en-US" smtClean="0"/>
              <a:t>‹#›</a:t>
            </a:fld>
            <a:endParaRPr lang="en-US"/>
          </a:p>
        </p:txBody>
      </p:sp>
    </p:spTree>
    <p:extLst>
      <p:ext uri="{BB962C8B-B14F-4D97-AF65-F5344CB8AC3E}">
        <p14:creationId xmlns:p14="http://schemas.microsoft.com/office/powerpoint/2010/main" val="19369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553358F-232F-F203-1863-2210137F96A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1DDDBAA0-70AB-F46B-127F-4E8B67369D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41ECF8E-02EF-2E5E-9FE4-02339AC7ED34}"/>
              </a:ext>
            </a:extLst>
          </p:cNvPr>
          <p:cNvSpPr>
            <a:spLocks noGrp="1"/>
          </p:cNvSpPr>
          <p:nvPr>
            <p:ph type="dt" sz="half" idx="10"/>
          </p:nvPr>
        </p:nvSpPr>
        <p:spPr/>
        <p:txBody>
          <a:bodyPr/>
          <a:lstStyle/>
          <a:p>
            <a:fld id="{D9C96633-1559-4680-A515-264129BAABCF}" type="datetimeFigureOut">
              <a:rPr lang="en-US" smtClean="0"/>
              <a:t>14/07/2024</a:t>
            </a:fld>
            <a:endParaRPr lang="en-US"/>
          </a:p>
        </p:txBody>
      </p:sp>
      <p:sp>
        <p:nvSpPr>
          <p:cNvPr id="5" name="Chỗ dành sẵn cho Chân trang 4">
            <a:extLst>
              <a:ext uri="{FF2B5EF4-FFF2-40B4-BE49-F238E27FC236}">
                <a16:creationId xmlns:a16="http://schemas.microsoft.com/office/drawing/2014/main" id="{AE77DDF5-6EBB-F704-40E2-4D7F3E6DA04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80AF596-10D6-1F96-03A9-47CE44F79CF5}"/>
              </a:ext>
            </a:extLst>
          </p:cNvPr>
          <p:cNvSpPr>
            <a:spLocks noGrp="1"/>
          </p:cNvSpPr>
          <p:nvPr>
            <p:ph type="sldNum" sz="quarter" idx="12"/>
          </p:nvPr>
        </p:nvSpPr>
        <p:spPr/>
        <p:txBody>
          <a:bodyPr/>
          <a:lstStyle/>
          <a:p>
            <a:fld id="{60C45C47-9E2B-45C1-86A5-20CD68E0D86F}" type="slidenum">
              <a:rPr lang="en-US" smtClean="0"/>
              <a:t>‹#›</a:t>
            </a:fld>
            <a:endParaRPr lang="en-US"/>
          </a:p>
        </p:txBody>
      </p:sp>
    </p:spTree>
    <p:extLst>
      <p:ext uri="{BB962C8B-B14F-4D97-AF65-F5344CB8AC3E}">
        <p14:creationId xmlns:p14="http://schemas.microsoft.com/office/powerpoint/2010/main" val="55333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p:txBody>
          <a:bodyPr/>
          <a:lstStyle/>
          <a:p>
            <a:fld id="{E67085D6-9DBD-4D9F-98B4-A08ACA9F164F}" type="datetimeFigureOut">
              <a:rPr lang="vi-VN" smtClean="0"/>
              <a:t>14/07/2024</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991974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40162D8-1347-4201-8113-9C479E0DF5BE}" type="datetimeFigureOut">
              <a:rPr lang="zh-CN" altLang="en-US" smtClean="0"/>
              <a:t>2024/7/14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64722035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87460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4974773" y="348734"/>
            <a:ext cx="2339102" cy="461665"/>
          </a:xfrm>
          <a:prstGeom prst="rect">
            <a:avLst/>
          </a:prstGeom>
        </p:spPr>
        <p:txBody>
          <a:bodyPr wrap="none">
            <a:spAutoFit/>
          </a:bodyPr>
          <a:lstStyle/>
          <a:p>
            <a:r>
              <a:rPr lang="zh-CN" altLang="en-US" sz="2400" b="1" i="0" dirty="0">
                <a:solidFill>
                  <a:srgbClr val="7D9449"/>
                </a:solidFill>
              </a:rPr>
              <a:t>请输入你的题目</a:t>
            </a:r>
          </a:p>
        </p:txBody>
      </p:sp>
    </p:spTree>
    <p:extLst>
      <p:ext uri="{BB962C8B-B14F-4D97-AF65-F5344CB8AC3E}">
        <p14:creationId xmlns:p14="http://schemas.microsoft.com/office/powerpoint/2010/main" val="200097040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40162D8-1347-4201-8113-9C479E0DF5BE}" type="datetimeFigureOut">
              <a:rPr lang="zh-CN" altLang="en-US" smtClean="0"/>
              <a:t>2024/7/14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21042750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86F5273-FE0A-4859-8E73-5FC83BD33D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99139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CCC2BF4-FB88-B28E-3613-073295E3BE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0162D8-1347-4201-8113-9C479E0DF5BE}" type="datetimeFigureOut">
              <a:rPr lang="zh-CN" altLang="en-US" smtClean="0"/>
              <a:t>2024/7/14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28B0A-6722-49F0-910F-430D00337E44}" type="slidenum">
              <a:rPr lang="zh-CN" altLang="en-US" smtClean="0"/>
              <a:t>‹#›</a:t>
            </a:fld>
            <a:endParaRPr lang="zh-CN" altLang="en-US"/>
          </a:p>
        </p:txBody>
      </p:sp>
    </p:spTree>
    <p:extLst>
      <p:ext uri="{BB962C8B-B14F-4D97-AF65-F5344CB8AC3E}">
        <p14:creationId xmlns:p14="http://schemas.microsoft.com/office/powerpoint/2010/main" val="134248595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audio" Target="NULL"/><Relationship Id="rId5" Type="http://schemas.openxmlformats.org/officeDocument/2006/relationships/image" Target="../media/image6.png"/><Relationship Id="rId10" Type="http://schemas.openxmlformats.org/officeDocument/2006/relationships/audio" Target="NUL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image" Target="../media/image32.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g"/><Relationship Id="rId1" Type="http://schemas.openxmlformats.org/officeDocument/2006/relationships/slideLayout" Target="../slideLayouts/slideLayout3.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g"/><Relationship Id="rId1" Type="http://schemas.openxmlformats.org/officeDocument/2006/relationships/slideLayout" Target="../slideLayouts/slideLayout4.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3.wav"/><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4.wav"/><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audio" Target="NUL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2000"/>
          </a:stretch>
        </a:blipFill>
        <a:effectLst/>
      </p:bgPr>
    </p:bg>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BF6F00E6-BB0C-3EFD-C74A-62AF1BAA1786}"/>
              </a:ext>
            </a:extLst>
          </p:cNvPr>
          <p:cNvGrpSpPr/>
          <p:nvPr/>
        </p:nvGrpSpPr>
        <p:grpSpPr>
          <a:xfrm>
            <a:off x="598164" y="-55860"/>
            <a:ext cx="11763666" cy="1005661"/>
            <a:chOff x="286527" y="-292848"/>
            <a:chExt cx="11763666" cy="1005661"/>
          </a:xfrm>
        </p:grpSpPr>
        <p:sp>
          <p:nvSpPr>
            <p:cNvPr id="13" name="Hộp Văn bản 22">
              <a:extLst>
                <a:ext uri="{FF2B5EF4-FFF2-40B4-BE49-F238E27FC236}">
                  <a16:creationId xmlns:a16="http://schemas.microsoft.com/office/drawing/2014/main" id="{C62F6635-7B8D-3E78-149E-6A993BCEB2B1}"/>
                </a:ext>
              </a:extLst>
            </p:cNvPr>
            <p:cNvSpPr txBox="1"/>
            <p:nvPr/>
          </p:nvSpPr>
          <p:spPr>
            <a:xfrm>
              <a:off x="286527" y="-292847"/>
              <a:ext cx="11763666" cy="1005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a:ln w="152400">
                    <a:solidFill>
                      <a:prstClr val="white"/>
                    </a:solidFill>
                  </a:ln>
                  <a:solidFill>
                    <a:srgbClr val="7030A0"/>
                  </a:solidFill>
                  <a:effectLst/>
                  <a:uLnTx/>
                  <a:uFillTx/>
                  <a:latin typeface="#9Slide05 SVNClementine" panose="020F0502020204030203" pitchFamily="34" charset="0"/>
                  <a:ea typeface="微软雅黑" panose="020B0503020204020204" pitchFamily="34" charset="-122"/>
                  <a:cs typeface="+mn-cs"/>
                </a:rPr>
                <a:t>Thứ … ngày … tháng … năm …</a:t>
              </a:r>
            </a:p>
          </p:txBody>
        </p:sp>
        <p:sp>
          <p:nvSpPr>
            <p:cNvPr id="14" name="Hộp Văn bản 13">
              <a:extLst>
                <a:ext uri="{FF2B5EF4-FFF2-40B4-BE49-F238E27FC236}">
                  <a16:creationId xmlns:a16="http://schemas.microsoft.com/office/drawing/2014/main" id="{1F01DFF5-6B11-3AB5-454F-7F96106C2BF4}"/>
                </a:ext>
              </a:extLst>
            </p:cNvPr>
            <p:cNvSpPr txBox="1"/>
            <p:nvPr/>
          </p:nvSpPr>
          <p:spPr>
            <a:xfrm>
              <a:off x="286527" y="-292848"/>
              <a:ext cx="11763666" cy="1005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a:ln w="25400">
                    <a:noFill/>
                  </a:ln>
                  <a:solidFill>
                    <a:srgbClr val="0070C0"/>
                  </a:solidFill>
                  <a:effectLst/>
                  <a:uLnTx/>
                  <a:uFillTx/>
                  <a:latin typeface="#9Slide05 SVNClementine" panose="020F0502020204030203" pitchFamily="34" charset="0"/>
                  <a:ea typeface="微软雅黑" panose="020B0503020204020204" pitchFamily="34" charset="-122"/>
                  <a:cs typeface="+mn-cs"/>
                </a:rPr>
                <a:t>Thứ … ngày … tháng … năm …</a:t>
              </a:r>
              <a:endParaRPr kumimoji="0" lang="en-US" altLang="zh-CN" sz="4400" b="0" i="0" u="none" strike="noStrike" kern="1200" cap="none" spc="0" normalizeH="0" baseline="0" noProof="0" dirty="0">
                <a:ln w="25400">
                  <a:noFill/>
                </a:ln>
                <a:solidFill>
                  <a:srgbClr val="0070C0"/>
                </a:solidFill>
                <a:effectLst/>
                <a:uLnTx/>
                <a:uFillTx/>
                <a:latin typeface="#9Slide05 SVNClementine" panose="020F0502020204030203" pitchFamily="34" charset="0"/>
                <a:ea typeface="微软雅黑" panose="020B0503020204020204" pitchFamily="34" charset="-122"/>
                <a:cs typeface="+mn-cs"/>
              </a:endParaRPr>
            </a:p>
          </p:txBody>
        </p:sp>
      </p:grpSp>
      <p:sp>
        <p:nvSpPr>
          <p:cNvPr id="15" name="TextBox 39">
            <a:extLst>
              <a:ext uri="{FF2B5EF4-FFF2-40B4-BE49-F238E27FC236}">
                <a16:creationId xmlns:a16="http://schemas.microsoft.com/office/drawing/2014/main" id="{FCD056BF-6539-7CD4-2177-499B4CE17DAA}"/>
              </a:ext>
            </a:extLst>
          </p:cNvPr>
          <p:cNvSpPr txBox="1"/>
          <p:nvPr/>
        </p:nvSpPr>
        <p:spPr>
          <a:xfrm>
            <a:off x="4522258" y="4486087"/>
            <a:ext cx="31474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rgbClr val="FF0000"/>
                  </a:solidFill>
                  <a:prstDash val="solid"/>
                </a:ln>
                <a:solidFill>
                  <a:srgbClr val="FFFF00"/>
                </a:solidFill>
                <a:effectLst/>
                <a:uLnTx/>
                <a:uFillTx/>
                <a:latin typeface="UTM Duepuntozero" panose="02040603050506020204" pitchFamily="18" charset="0"/>
                <a:ea typeface="+mn-ea"/>
                <a:cs typeface="+mn-cs"/>
              </a:rPr>
              <a:t>(2 </a:t>
            </a:r>
            <a:r>
              <a:rPr kumimoji="0" lang="en-US" sz="3200" b="1" i="0" u="none" strike="noStrike" kern="1200" cap="none" spc="0" normalizeH="0" baseline="0" noProof="0" dirty="0" err="1">
                <a:ln w="9525">
                  <a:solidFill>
                    <a:srgbClr val="FF0000"/>
                  </a:solidFill>
                  <a:prstDash val="solid"/>
                </a:ln>
                <a:solidFill>
                  <a:srgbClr val="FFFF00"/>
                </a:solidFill>
                <a:effectLst/>
                <a:uLnTx/>
                <a:uFillTx/>
                <a:latin typeface="UTM Duepuntozero" panose="02040603050506020204" pitchFamily="18" charset="0"/>
                <a:ea typeface="+mn-ea"/>
                <a:cs typeface="+mn-cs"/>
              </a:rPr>
              <a:t>Tiết</a:t>
            </a:r>
            <a:r>
              <a:rPr kumimoji="0" lang="en-US" sz="3200" b="1" i="0" u="none" strike="noStrike" kern="1200" cap="none" spc="0" normalizeH="0" baseline="0" noProof="0" dirty="0">
                <a:ln w="9525">
                  <a:solidFill>
                    <a:srgbClr val="FF0000"/>
                  </a:solidFill>
                  <a:prstDash val="solid"/>
                </a:ln>
                <a:solidFill>
                  <a:srgbClr val="FFFF00"/>
                </a:solidFill>
                <a:effectLst/>
                <a:uLnTx/>
                <a:uFillTx/>
                <a:latin typeface="UTM Duepuntozero" panose="02040603050506020204" pitchFamily="18" charset="0"/>
                <a:ea typeface="+mn-ea"/>
                <a:cs typeface="+mn-cs"/>
              </a:rPr>
              <a:t> – </a:t>
            </a:r>
            <a:r>
              <a:rPr kumimoji="0" lang="en-US" sz="3200" b="1" i="0" u="none" strike="noStrike" kern="1200" cap="none" spc="0" normalizeH="0" baseline="0" noProof="0" err="1">
                <a:ln w="9525">
                  <a:solidFill>
                    <a:srgbClr val="FF0000"/>
                  </a:solidFill>
                  <a:prstDash val="solid"/>
                </a:ln>
                <a:solidFill>
                  <a:srgbClr val="FFFF00"/>
                </a:solidFill>
                <a:effectLst/>
                <a:uLnTx/>
                <a:uFillTx/>
                <a:latin typeface="UTM Duepuntozero" panose="02040603050506020204" pitchFamily="18" charset="0"/>
                <a:ea typeface="+mn-ea"/>
                <a:cs typeface="+mn-cs"/>
              </a:rPr>
              <a:t>Tiết</a:t>
            </a:r>
            <a:r>
              <a:rPr kumimoji="0" lang="en-US" sz="3200" b="1" i="0" u="none" strike="noStrike" kern="1200" cap="none" spc="0" normalizeH="0" baseline="0" noProof="0">
                <a:ln w="9525">
                  <a:solidFill>
                    <a:srgbClr val="FF0000"/>
                  </a:solidFill>
                  <a:prstDash val="solid"/>
                </a:ln>
                <a:solidFill>
                  <a:srgbClr val="FFFF00"/>
                </a:solidFill>
                <a:effectLst/>
                <a:uLnTx/>
                <a:uFillTx/>
                <a:latin typeface="UTM Duepuntozero" panose="02040603050506020204" pitchFamily="18" charset="0"/>
                <a:ea typeface="+mn-ea"/>
                <a:cs typeface="+mn-cs"/>
              </a:rPr>
              <a:t> 1)</a:t>
            </a:r>
            <a:endParaRPr kumimoji="0" lang="en-US" sz="3200" b="1" i="0" u="none" strike="noStrike" kern="1200" cap="none" spc="0" normalizeH="0" baseline="0" noProof="0" dirty="0">
              <a:ln w="9525">
                <a:solidFill>
                  <a:srgbClr val="FF0000"/>
                </a:solidFill>
                <a:prstDash val="solid"/>
              </a:ln>
              <a:solidFill>
                <a:srgbClr val="FFFF00"/>
              </a:solidFill>
              <a:effectLst/>
              <a:uLnTx/>
              <a:uFillTx/>
              <a:latin typeface="UTM Duepuntozero" panose="02040603050506020204" pitchFamily="18" charset="0"/>
              <a:ea typeface="+mn-ea"/>
              <a:cs typeface="+mn-cs"/>
            </a:endParaRPr>
          </a:p>
        </p:txBody>
      </p:sp>
      <p:pic>
        <p:nvPicPr>
          <p:cNvPr id="40" name="Hình ảnh 39" descr="Ảnh có chứa Đồ dùng nhà bếp, ấm trà, ấm, cái ấm&#10;&#10;Mô tả được tạo tự động">
            <a:extLst>
              <a:ext uri="{FF2B5EF4-FFF2-40B4-BE49-F238E27FC236}">
                <a16:creationId xmlns:a16="http://schemas.microsoft.com/office/drawing/2014/main" id="{8071F5AC-53E6-FB08-32F5-1FC6D17228A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150" b="92717" l="2297" r="91892">
                        <a14:foregroundMark x1="63108" y1="3346" x2="63108" y2="3346"/>
                        <a14:foregroundMark x1="59189" y1="92717" x2="59189" y2="92717"/>
                        <a14:foregroundMark x1="92297" y1="85630" x2="92297" y2="85630"/>
                        <a14:foregroundMark x1="18784" y1="22244" x2="18784" y2="22244"/>
                        <a14:foregroundMark x1="9324" y1="7874" x2="9730" y2="16929"/>
                        <a14:foregroundMark x1="9730" y1="16929" x2="16892" y2="20079"/>
                        <a14:foregroundMark x1="16892" y1="20079" x2="28108" y2="31299"/>
                        <a14:foregroundMark x1="10000" y1="10433" x2="5541" y2="13976"/>
                        <a14:foregroundMark x1="5541" y1="13976" x2="8919" y2="20866"/>
                        <a14:foregroundMark x1="8919" y1="20866" x2="2162" y2="15551"/>
                        <a14:foregroundMark x1="2162" y1="15551" x2="4910" y2="7163"/>
                        <a14:foregroundMark x1="5208" y1="6910" x2="11081" y2="7480"/>
                        <a14:foregroundMark x1="11081" y1="7480" x2="11216" y2="7677"/>
                        <a14:foregroundMark x1="2297" y1="16142" x2="6351" y2="22835"/>
                        <a14:foregroundMark x1="6351" y1="22835" x2="12432" y2="26772"/>
                        <a14:foregroundMark x1="12432" y1="26772" x2="12703" y2="26772"/>
                        <a14:backgroundMark x1="811" y1="18504" x2="811" y2="8465"/>
                        <a14:backgroundMark x1="811" y1="8465" x2="7297" y2="2953"/>
                        <a14:backgroundMark x1="7297" y1="2953" x2="16892" y2="197"/>
                        <a14:backgroundMark x1="16892" y1="197" x2="16892" y2="197"/>
                      </a14:backgroundRemoval>
                    </a14:imgEffect>
                  </a14:imgLayer>
                </a14:imgProps>
              </a:ext>
              <a:ext uri="{28A0092B-C50C-407E-A947-70E740481C1C}">
                <a14:useLocalDpi xmlns:a14="http://schemas.microsoft.com/office/drawing/2010/main" val="0"/>
              </a:ext>
            </a:extLst>
          </a:blip>
          <a:stretch>
            <a:fillRect/>
          </a:stretch>
        </p:blipFill>
        <p:spPr>
          <a:xfrm>
            <a:off x="661226" y="4053570"/>
            <a:ext cx="2875095" cy="1973713"/>
          </a:xfrm>
          <a:prstGeom prst="rect">
            <a:avLst/>
          </a:prstGeom>
        </p:spPr>
      </p:pic>
      <p:pic>
        <p:nvPicPr>
          <p:cNvPr id="54" name="Hình ảnh 53" descr="Ảnh có chứa Đồ dùng nhà bếp, thực phẩm, đồ để trên bàn, bát&#10;&#10;Mô tả được tạo tự động">
            <a:extLst>
              <a:ext uri="{FF2B5EF4-FFF2-40B4-BE49-F238E27FC236}">
                <a16:creationId xmlns:a16="http://schemas.microsoft.com/office/drawing/2014/main" id="{A1E1CFAF-33D4-1E3B-E671-7ADD382998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0566" b="94584" l="3656" r="32902">
                        <a14:foregroundMark x1="32326" y1="50566" x2="32585" y2="57639"/>
                        <a14:foregroundMark x1="32585" y1="57639" x2="31894" y2="61277"/>
                        <a14:foregroundMark x1="32902" y1="69846" x2="29361" y2="74212"/>
                        <a14:foregroundMark x1="6822" y1="69846" x2="10938" y2="73444"/>
                        <a14:foregroundMark x1="7254" y1="69240" x2="10219" y2="70049"/>
                        <a14:foregroundMark x1="32038" y1="68836" x2="30340" y2="68836"/>
                        <a14:foregroundMark x1="14767" y1="91956" x2="23402" y2="92522"/>
                      </a14:backgroundRemoval>
                    </a14:imgEffect>
                  </a14:imgLayer>
                </a14:imgProps>
              </a:ext>
              <a:ext uri="{28A0092B-C50C-407E-A947-70E740481C1C}">
                <a14:useLocalDpi xmlns:a14="http://schemas.microsoft.com/office/drawing/2010/main" val="0"/>
              </a:ext>
            </a:extLst>
          </a:blip>
          <a:srcRect t="46169" r="63417"/>
          <a:stretch/>
        </p:blipFill>
        <p:spPr>
          <a:xfrm>
            <a:off x="8801336" y="3614482"/>
            <a:ext cx="2526306" cy="2647490"/>
          </a:xfrm>
          <a:prstGeom prst="rect">
            <a:avLst/>
          </a:prstGeom>
        </p:spPr>
      </p:pic>
      <p:pic>
        <p:nvPicPr>
          <p:cNvPr id="2" name="Picture 1">
            <a:extLst>
              <a:ext uri="{FF2B5EF4-FFF2-40B4-BE49-F238E27FC236}">
                <a16:creationId xmlns:a16="http://schemas.microsoft.com/office/drawing/2014/main" id="{94A7F741-9DE8-F7D8-E03A-6474ABC63ABA}"/>
              </a:ext>
            </a:extLst>
          </p:cNvPr>
          <p:cNvPicPr>
            <a:picLocks noChangeAspect="1"/>
          </p:cNvPicPr>
          <p:nvPr/>
        </p:nvPicPr>
        <p:blipFill>
          <a:blip r:embed="rId7"/>
          <a:stretch>
            <a:fillRect/>
          </a:stretch>
        </p:blipFill>
        <p:spPr>
          <a:xfrm>
            <a:off x="212322" y="1160235"/>
            <a:ext cx="11979678" cy="2761727"/>
          </a:xfrm>
          <a:prstGeom prst="rect">
            <a:avLst/>
          </a:prstGeom>
        </p:spPr>
      </p:pic>
    </p:spTree>
    <p:extLst>
      <p:ext uri="{BB962C8B-B14F-4D97-AF65-F5344CB8AC3E}">
        <p14:creationId xmlns:p14="http://schemas.microsoft.com/office/powerpoint/2010/main" val="18733652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3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800" decel="100000"/>
                                            <p:tgtEl>
                                              <p:spTgt spid="40"/>
                                            </p:tgtEl>
                                          </p:cBhvr>
                                        </p:animEffect>
                                        <p:anim calcmode="lin" valueType="num">
                                          <p:cBhvr>
                                            <p:cTn id="16" dur="800" decel="100000" fill="hold"/>
                                            <p:tgtEl>
                                              <p:spTgt spid="40"/>
                                            </p:tgtEl>
                                            <p:attrNameLst>
                                              <p:attrName>style.rotation</p:attrName>
                                            </p:attrNameLst>
                                          </p:cBhvr>
                                          <p:tavLst>
                                            <p:tav tm="0">
                                              <p:val>
                                                <p:fltVal val="-90"/>
                                              </p:val>
                                            </p:tav>
                                            <p:tav tm="100000">
                                              <p:val>
                                                <p:fltVal val="0"/>
                                              </p:val>
                                            </p:tav>
                                          </p:tavLst>
                                        </p:anim>
                                        <p:anim calcmode="lin" valueType="num">
                                          <p:cBhvr>
                                            <p:cTn id="17" dur="800" decel="100000" fill="hold"/>
                                            <p:tgtEl>
                                              <p:spTgt spid="40"/>
                                            </p:tgtEl>
                                            <p:attrNameLst>
                                              <p:attrName>ppt_x</p:attrName>
                                            </p:attrNameLst>
                                          </p:cBhvr>
                                          <p:tavLst>
                                            <p:tav tm="0">
                                              <p:val>
                                                <p:strVal val="#ppt_x+0.4"/>
                                              </p:val>
                                            </p:tav>
                                            <p:tav tm="100000">
                                              <p:val>
                                                <p:strVal val="#ppt_x-0.05"/>
                                              </p:val>
                                            </p:tav>
                                          </p:tavLst>
                                        </p:anim>
                                        <p:anim calcmode="lin" valueType="num">
                                          <p:cBhvr>
                                            <p:cTn id="18" dur="800" decel="100000" fill="hold"/>
                                            <p:tgtEl>
                                              <p:spTgt spid="4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 calcmode="lin" valueType="num">
                                          <p:cBhvr>
                                            <p:cTn id="25" dur="500" fill="hold"/>
                                            <p:tgtEl>
                                              <p:spTgt spid="54"/>
                                            </p:tgtEl>
                                            <p:attrNameLst>
                                              <p:attrName>style.rotation</p:attrName>
                                            </p:attrNameLst>
                                          </p:cBhvr>
                                          <p:tavLst>
                                            <p:tav tm="0">
                                              <p:val>
                                                <p:fltVal val="360"/>
                                              </p:val>
                                            </p:tav>
                                            <p:tav tm="100000">
                                              <p:val>
                                                <p:fltVal val="0"/>
                                              </p:val>
                                            </p:tav>
                                          </p:tavLst>
                                        </p:anim>
                                        <p:animEffect transition="in" filter="fade">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50" fill="hold"/>
                                            <p:tgtEl>
                                              <p:spTgt spid="6"/>
                                            </p:tgtEl>
                                            <p:attrNameLst>
                                              <p:attrName>ppt_w</p:attrName>
                                            </p:attrNameLst>
                                          </p:cBhvr>
                                          <p:tavLst>
                                            <p:tav tm="0">
                                              <p:val>
                                                <p:fltVal val="0"/>
                                              </p:val>
                                            </p:tav>
                                            <p:tav tm="100000">
                                              <p:val>
                                                <p:strVal val="#ppt_w"/>
                                              </p:val>
                                            </p:tav>
                                          </p:tavLst>
                                        </p:anim>
                                        <p:anim calcmode="lin" valueType="num">
                                          <p:cBhvr>
                                            <p:cTn id="24" dur="250" fill="hold"/>
                                            <p:tgtEl>
                                              <p:spTgt spid="6"/>
                                            </p:tgtEl>
                                            <p:attrNameLst>
                                              <p:attrName>ppt_h</p:attrName>
                                            </p:attrNameLst>
                                          </p:cBhvr>
                                          <p:tavLst>
                                            <p:tav tm="0">
                                              <p:val>
                                                <p:fltVal val="0"/>
                                              </p:val>
                                            </p:tav>
                                            <p:tav tm="100000">
                                              <p:val>
                                                <p:strVal val="#ppt_h"/>
                                              </p:val>
                                            </p:tav>
                                          </p:tavLst>
                                        </p:anim>
                                        <p:animEffect transition="in" filter="fade">
                                          <p:cBhvr>
                                            <p:cTn id="25" dur="25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11" name="whoosh.wav"/>
                                            </p:tgtEl>
                                          </p:cMediaNode>
                                        </p:audio>
                                      </p:subTnLst>
                                    </p:cTn>
                                  </p:par>
                                </p:childTnLst>
                              </p:cTn>
                            </p:par>
                            <p:par>
                              <p:cTn id="26" fill="hold">
                                <p:stCondLst>
                                  <p:cond delay="750"/>
                                </p:stCondLst>
                                <p:childTnLst>
                                  <p:par>
                                    <p:cTn id="27" presetID="6" presetClass="emph" presetSubtype="0" fill="hold" nodeType="afterEffect">
                                      <p:stCondLst>
                                        <p:cond delay="0"/>
                                      </p:stCondLst>
                                      <p:childTnLst>
                                        <p:animScale>
                                          <p:cBhvr>
                                            <p:cTn id="28" dur="2000" fill="hold"/>
                                            <p:tgtEl>
                                              <p:spTgt spid="6"/>
                                            </p:tgtEl>
                                          </p:cBhvr>
                                          <p:by x="101000" y="101000"/>
                                        </p:animScale>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30"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800" decel="100000"/>
                                            <p:tgtEl>
                                              <p:spTgt spid="40"/>
                                            </p:tgtEl>
                                          </p:cBhvr>
                                        </p:animEffect>
                                        <p:anim calcmode="lin" valueType="num">
                                          <p:cBhvr>
                                            <p:cTn id="35" dur="800" decel="100000" fill="hold"/>
                                            <p:tgtEl>
                                              <p:spTgt spid="40"/>
                                            </p:tgtEl>
                                            <p:attrNameLst>
                                              <p:attrName>style.rotation</p:attrName>
                                            </p:attrNameLst>
                                          </p:cBhvr>
                                          <p:tavLst>
                                            <p:tav tm="0">
                                              <p:val>
                                                <p:fltVal val="-90"/>
                                              </p:val>
                                            </p:tav>
                                            <p:tav tm="100000">
                                              <p:val>
                                                <p:fltVal val="0"/>
                                              </p:val>
                                            </p:tav>
                                          </p:tavLst>
                                        </p:anim>
                                        <p:anim calcmode="lin" valueType="num">
                                          <p:cBhvr>
                                            <p:cTn id="36" dur="800" decel="100000" fill="hold"/>
                                            <p:tgtEl>
                                              <p:spTgt spid="40"/>
                                            </p:tgtEl>
                                            <p:attrNameLst>
                                              <p:attrName>ppt_x</p:attrName>
                                            </p:attrNameLst>
                                          </p:cBhvr>
                                          <p:tavLst>
                                            <p:tav tm="0">
                                              <p:val>
                                                <p:strVal val="#ppt_x+0.4"/>
                                              </p:val>
                                            </p:tav>
                                            <p:tav tm="100000">
                                              <p:val>
                                                <p:strVal val="#ppt_x-0.05"/>
                                              </p:val>
                                            </p:tav>
                                          </p:tavLst>
                                        </p:anim>
                                        <p:anim calcmode="lin" valueType="num">
                                          <p:cBhvr>
                                            <p:cTn id="37" dur="800" decel="100000" fill="hold"/>
                                            <p:tgtEl>
                                              <p:spTgt spid="40"/>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par>
                                    <p:cTn id="40" presetID="49" presetClass="entr" presetSubtype="0" decel="10000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500" fill="hold"/>
                                            <p:tgtEl>
                                              <p:spTgt spid="54"/>
                                            </p:tgtEl>
                                            <p:attrNameLst>
                                              <p:attrName>ppt_w</p:attrName>
                                            </p:attrNameLst>
                                          </p:cBhvr>
                                          <p:tavLst>
                                            <p:tav tm="0">
                                              <p:val>
                                                <p:fltVal val="0"/>
                                              </p:val>
                                            </p:tav>
                                            <p:tav tm="100000">
                                              <p:val>
                                                <p:strVal val="#ppt_w"/>
                                              </p:val>
                                            </p:tav>
                                          </p:tavLst>
                                        </p:anim>
                                        <p:anim calcmode="lin" valueType="num">
                                          <p:cBhvr>
                                            <p:cTn id="43" dur="500" fill="hold"/>
                                            <p:tgtEl>
                                              <p:spTgt spid="54"/>
                                            </p:tgtEl>
                                            <p:attrNameLst>
                                              <p:attrName>ppt_h</p:attrName>
                                            </p:attrNameLst>
                                          </p:cBhvr>
                                          <p:tavLst>
                                            <p:tav tm="0">
                                              <p:val>
                                                <p:fltVal val="0"/>
                                              </p:val>
                                            </p:tav>
                                            <p:tav tm="100000">
                                              <p:val>
                                                <p:strVal val="#ppt_h"/>
                                              </p:val>
                                            </p:tav>
                                          </p:tavLst>
                                        </p:anim>
                                        <p:anim calcmode="lin" valueType="num">
                                          <p:cBhvr>
                                            <p:cTn id="44" dur="500" fill="hold"/>
                                            <p:tgtEl>
                                              <p:spTgt spid="54"/>
                                            </p:tgtEl>
                                            <p:attrNameLst>
                                              <p:attrName>style.rotation</p:attrName>
                                            </p:attrNameLst>
                                          </p:cBhvr>
                                          <p:tavLst>
                                            <p:tav tm="0">
                                              <p:val>
                                                <p:fltVal val="360"/>
                                              </p:val>
                                            </p:tav>
                                            <p:tav tm="100000">
                                              <p:val>
                                                <p:fltVal val="0"/>
                                              </p:val>
                                            </p:tav>
                                          </p:tavLst>
                                        </p:anim>
                                        <p:animEffect transition="in" filter="fade">
                                          <p:cBhvr>
                                            <p:cTn id="4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D8C118-AE08-FB80-DE9A-5355C4C33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0" y="118929"/>
            <a:ext cx="941993" cy="941993"/>
          </a:xfrm>
          <a:prstGeom prst="rect">
            <a:avLst/>
          </a:prstGeom>
        </p:spPr>
      </p:pic>
      <p:sp>
        <p:nvSpPr>
          <p:cNvPr id="6" name="TextBox 5">
            <a:extLst>
              <a:ext uri="{FF2B5EF4-FFF2-40B4-BE49-F238E27FC236}">
                <a16:creationId xmlns:a16="http://schemas.microsoft.com/office/drawing/2014/main" id="{9D4C0965-73B3-B38B-DFDD-6774FEB756C6}"/>
              </a:ext>
            </a:extLst>
          </p:cNvPr>
          <p:cNvSpPr txBox="1"/>
          <p:nvPr/>
        </p:nvSpPr>
        <p:spPr>
          <a:xfrm>
            <a:off x="800161" y="596526"/>
            <a:ext cx="10591678"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Quan sát, đọc thông tin trong các hình dưới đây, kể tên các nguồn năng lượng chất đốt và nêu vai trò của chúng.</a:t>
            </a:r>
            <a:endParaRPr kumimoji="0" lang="en-US" sz="3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AFB03703-15A2-F687-F899-03920D19B7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304" y="1922758"/>
            <a:ext cx="10681391" cy="4088570"/>
          </a:xfrm>
          <a:prstGeom prst="rect">
            <a:avLst/>
          </a:prstGeom>
        </p:spPr>
      </p:pic>
      <p:sp>
        <p:nvSpPr>
          <p:cNvPr id="2" name="TextBox 1">
            <a:extLst>
              <a:ext uri="{FF2B5EF4-FFF2-40B4-BE49-F238E27FC236}">
                <a16:creationId xmlns:a16="http://schemas.microsoft.com/office/drawing/2014/main" id="{FE1B0B15-CFF7-9592-2E51-7741B034EEF0}"/>
              </a:ext>
            </a:extLst>
          </p:cNvPr>
          <p:cNvSpPr txBox="1"/>
          <p:nvPr/>
        </p:nvSpPr>
        <p:spPr>
          <a:xfrm>
            <a:off x="996513" y="4826707"/>
            <a:ext cx="988169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Than đá được sử dụng làm chất đốt trong sinh hoạt, làm nhiên liệu để sản xuất điện,...</a:t>
            </a:r>
            <a:endParaRPr kumimoji="0" lang="en-US" sz="2800" b="0" i="1"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7641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D8C118-AE08-FB80-DE9A-5355C4C33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0" y="118929"/>
            <a:ext cx="941993" cy="941993"/>
          </a:xfrm>
          <a:prstGeom prst="rect">
            <a:avLst/>
          </a:prstGeom>
        </p:spPr>
      </p:pic>
      <p:sp>
        <p:nvSpPr>
          <p:cNvPr id="6" name="TextBox 5">
            <a:extLst>
              <a:ext uri="{FF2B5EF4-FFF2-40B4-BE49-F238E27FC236}">
                <a16:creationId xmlns:a16="http://schemas.microsoft.com/office/drawing/2014/main" id="{9D4C0965-73B3-B38B-DFDD-6774FEB756C6}"/>
              </a:ext>
            </a:extLst>
          </p:cNvPr>
          <p:cNvSpPr txBox="1"/>
          <p:nvPr/>
        </p:nvSpPr>
        <p:spPr>
          <a:xfrm>
            <a:off x="800161" y="596526"/>
            <a:ext cx="10591678"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Quan sát, đọc thông tin trong các hình dưới đây, kể tên các nguồn năng lượng chất đốt và nêu vai trò của chúng.</a:t>
            </a:r>
            <a:endParaRPr kumimoji="0" lang="en-US" sz="3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768B90EF-3C8A-C7E5-4F04-C2ED95947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277" y="2232022"/>
            <a:ext cx="10373445" cy="3522392"/>
          </a:xfrm>
          <a:prstGeom prst="rect">
            <a:avLst/>
          </a:prstGeom>
        </p:spPr>
      </p:pic>
      <p:sp>
        <p:nvSpPr>
          <p:cNvPr id="2" name="TextBox 1">
            <a:extLst>
              <a:ext uri="{FF2B5EF4-FFF2-40B4-BE49-F238E27FC236}">
                <a16:creationId xmlns:a16="http://schemas.microsoft.com/office/drawing/2014/main" id="{A73612BE-ADB0-8A7A-2E51-7C52067A8229}"/>
              </a:ext>
            </a:extLst>
          </p:cNvPr>
          <p:cNvSpPr txBox="1"/>
          <p:nvPr/>
        </p:nvSpPr>
        <p:spPr>
          <a:xfrm>
            <a:off x="6656334" y="2561828"/>
            <a:ext cx="4426825"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Dầu mỏ có thể tách thành dầu đi-ê-den, xăng,... dùng làm chất đốt và chạy các động cơ ô tô, xe máy,...Khí tự nhiên (khí gas) được khai thác cùng với quá trình khai thác dầu mỏ, vận chuyển qua đường ống tới người tiêu dùng.</a:t>
            </a:r>
            <a:endParaRPr kumimoji="0" lang="en-US" sz="2400" b="0" i="1"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6557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717451" y="300881"/>
            <a:ext cx="10846191" cy="5838092"/>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文本框 18">
            <a:extLst>
              <a:ext uri="{FF2B5EF4-FFF2-40B4-BE49-F238E27FC236}">
                <a16:creationId xmlns:a16="http://schemas.microsoft.com/office/drawing/2014/main" id="{1F26CA21-BE73-ED1C-0548-CB3F49EB7936}"/>
              </a:ext>
            </a:extLst>
          </p:cNvPr>
          <p:cNvSpPr txBox="1"/>
          <p:nvPr/>
        </p:nvSpPr>
        <p:spPr>
          <a:xfrm>
            <a:off x="717450" y="719027"/>
            <a:ext cx="11052883" cy="1200329"/>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lvl="0">
              <a:defRPr/>
            </a:pPr>
            <a:r>
              <a:rPr lang="en-US" altLang="zh-CN" sz="7200">
                <a:ln w="28575">
                  <a:solidFill>
                    <a:srgbClr val="C00000"/>
                  </a:solidFill>
                </a:ln>
                <a:solidFill>
                  <a:srgbClr val="FFFF00"/>
                </a:solidFill>
                <a:latin typeface="LNTH-Dinomiko" panose="02000500000000000000" pitchFamily="2" charset="0"/>
              </a:rPr>
              <a:t>Hoàn thành bảng nhóm.</a:t>
            </a:r>
          </a:p>
        </p:txBody>
      </p:sp>
      <p:pic>
        <p:nvPicPr>
          <p:cNvPr id="34" name="Picture 318">
            <a:extLst>
              <a:ext uri="{FF2B5EF4-FFF2-40B4-BE49-F238E27FC236}">
                <a16:creationId xmlns:a16="http://schemas.microsoft.com/office/drawing/2014/main" id="{368AF0F4-F152-6430-7758-851D09DEE023}"/>
              </a:ext>
            </a:extLst>
          </p:cNvPr>
          <p:cNvPicPr>
            <a:picLocks noChangeAspect="1"/>
          </p:cNvPicPr>
          <p:nvPr/>
        </p:nvPicPr>
        <p:blipFill>
          <a:blip r:embed="rId3"/>
          <a:stretch>
            <a:fillRect/>
          </a:stretch>
        </p:blipFill>
        <p:spPr>
          <a:xfrm flipH="1">
            <a:off x="6724395" y="2840857"/>
            <a:ext cx="4839247" cy="2198744"/>
          </a:xfrm>
          <a:prstGeom prst="rect">
            <a:avLst/>
          </a:prstGeom>
        </p:spPr>
      </p:pic>
      <p:graphicFrame>
        <p:nvGraphicFramePr>
          <p:cNvPr id="4" name="Table 3">
            <a:extLst>
              <a:ext uri="{FF2B5EF4-FFF2-40B4-BE49-F238E27FC236}">
                <a16:creationId xmlns:a16="http://schemas.microsoft.com/office/drawing/2014/main" id="{CDE1D3E8-4B7A-55F2-7334-7648142895B0}"/>
              </a:ext>
            </a:extLst>
          </p:cNvPr>
          <p:cNvGraphicFramePr>
            <a:graphicFrameLocks noGrp="1"/>
          </p:cNvGraphicFramePr>
          <p:nvPr>
            <p:extLst>
              <p:ext uri="{D42A27DB-BD31-4B8C-83A1-F6EECF244321}">
                <p14:modId xmlns:p14="http://schemas.microsoft.com/office/powerpoint/2010/main" val="4243089598"/>
              </p:ext>
            </p:extLst>
          </p:nvPr>
        </p:nvGraphicFramePr>
        <p:xfrm>
          <a:off x="1355834" y="2017791"/>
          <a:ext cx="5732907" cy="3844876"/>
        </p:xfrm>
        <a:graphic>
          <a:graphicData uri="http://schemas.openxmlformats.org/drawingml/2006/table">
            <a:tbl>
              <a:tblPr firstRow="1" firstCol="1" lastRow="1" lastCol="1" bandRow="1" bandCol="1"/>
              <a:tblGrid>
                <a:gridCol w="1408689">
                  <a:extLst>
                    <a:ext uri="{9D8B030D-6E8A-4147-A177-3AD203B41FA5}">
                      <a16:colId xmlns:a16="http://schemas.microsoft.com/office/drawing/2014/main" val="2645788604"/>
                    </a:ext>
                  </a:extLst>
                </a:gridCol>
                <a:gridCol w="2155197">
                  <a:extLst>
                    <a:ext uri="{9D8B030D-6E8A-4147-A177-3AD203B41FA5}">
                      <a16:colId xmlns:a16="http://schemas.microsoft.com/office/drawing/2014/main" val="235931572"/>
                    </a:ext>
                  </a:extLst>
                </a:gridCol>
                <a:gridCol w="2169021">
                  <a:extLst>
                    <a:ext uri="{9D8B030D-6E8A-4147-A177-3AD203B41FA5}">
                      <a16:colId xmlns:a16="http://schemas.microsoft.com/office/drawing/2014/main" val="193877253"/>
                    </a:ext>
                  </a:extLst>
                </a:gridCol>
              </a:tblGrid>
              <a:tr h="1206791">
                <a:tc>
                  <a:txBody>
                    <a:bodyPr/>
                    <a:lstStyle/>
                    <a:p>
                      <a:pPr marL="6350" algn="ctr">
                        <a:spcBef>
                          <a:spcPts val="910"/>
                        </a:spcBef>
                        <a:spcAft>
                          <a:spcPts val="0"/>
                        </a:spcAft>
                      </a:pPr>
                      <a:r>
                        <a:rPr lang="vi-VN" sz="3200" spc="-20">
                          <a:solidFill>
                            <a:srgbClr val="000000"/>
                          </a:solidFill>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rPr>
                        <a:t>Hình</a:t>
                      </a:r>
                      <a:endParaRPr lang="en-US" sz="3200">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51130">
                        <a:spcBef>
                          <a:spcPts val="110"/>
                        </a:spcBef>
                        <a:spcAft>
                          <a:spcPts val="0"/>
                        </a:spcAft>
                      </a:pPr>
                      <a:r>
                        <a:rPr lang="vi-VN" sz="3200">
                          <a:solidFill>
                            <a:srgbClr val="000000"/>
                          </a:solidFill>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rPr>
                        <a:t>Nguồn </a:t>
                      </a:r>
                      <a:r>
                        <a:rPr lang="vi-VN" sz="3200" spc="-20">
                          <a:solidFill>
                            <a:srgbClr val="000000"/>
                          </a:solidFill>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rPr>
                        <a:t>năng</a:t>
                      </a:r>
                      <a:endParaRPr lang="en-US" sz="3200">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endParaRPr>
                    </a:p>
                    <a:p>
                      <a:pPr marL="90170">
                        <a:spcBef>
                          <a:spcPts val="335"/>
                        </a:spcBef>
                        <a:spcAft>
                          <a:spcPts val="0"/>
                        </a:spcAft>
                      </a:pPr>
                      <a:r>
                        <a:rPr lang="vi-VN" sz="3200">
                          <a:solidFill>
                            <a:srgbClr val="000000"/>
                          </a:solidFill>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rPr>
                        <a:t>lượng chất </a:t>
                      </a:r>
                      <a:r>
                        <a:rPr lang="vi-VN" sz="3200" spc="-25">
                          <a:solidFill>
                            <a:srgbClr val="000000"/>
                          </a:solidFill>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rPr>
                        <a:t>đốt</a:t>
                      </a:r>
                      <a:endParaRPr lang="en-US" sz="3200">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9880">
                        <a:spcBef>
                          <a:spcPts val="910"/>
                        </a:spcBef>
                        <a:spcAft>
                          <a:spcPts val="0"/>
                        </a:spcAft>
                      </a:pPr>
                      <a:r>
                        <a:rPr lang="vi-VN" sz="3200" spc="-35">
                          <a:solidFill>
                            <a:srgbClr val="000000"/>
                          </a:solidFill>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rPr>
                        <a:t>Vai</a:t>
                      </a:r>
                      <a:r>
                        <a:rPr lang="vi-VN" sz="3200" spc="-20">
                          <a:solidFill>
                            <a:srgbClr val="000000"/>
                          </a:solidFill>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rPr>
                        <a:t> trò</a:t>
                      </a:r>
                      <a:endParaRPr lang="en-US" sz="3200">
                        <a:effectLst/>
                        <a:highlight>
                          <a:srgbClr val="D1D1D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5942004"/>
                  </a:ext>
                </a:extLst>
              </a:tr>
              <a:tr h="585934">
                <a:tc>
                  <a:txBody>
                    <a:bodyPr/>
                    <a:lstStyle/>
                    <a:p>
                      <a:pPr marL="6350" algn="ctr">
                        <a:spcBef>
                          <a:spcPts val="110"/>
                        </a:spcBef>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1, 2, </a:t>
                      </a:r>
                      <a:r>
                        <a:rPr lang="vi-VN" sz="3200" spc="-5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6231959"/>
                  </a:ext>
                </a:extLst>
              </a:tr>
              <a:tr h="585934">
                <a:tc>
                  <a:txBody>
                    <a:bodyPr/>
                    <a:lstStyle/>
                    <a:p>
                      <a:pPr marL="6350" marR="635" algn="ctr">
                        <a:spcBef>
                          <a:spcPts val="110"/>
                        </a:spcBef>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4, 4a, </a:t>
                      </a:r>
                      <a:r>
                        <a:rPr lang="vi-VN" sz="3200" spc="-25">
                          <a:effectLst/>
                          <a:latin typeface="Times New Roman" panose="02020603050405020304" pitchFamily="18" charset="0"/>
                          <a:ea typeface="Times New Roman" panose="02020603050405020304" pitchFamily="18" charset="0"/>
                          <a:cs typeface="Times New Roman" panose="02020603050405020304" pitchFamily="18" charset="0"/>
                        </a:rPr>
                        <a:t>4b</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0813350"/>
                  </a:ext>
                </a:extLst>
              </a:tr>
              <a:tr h="585934">
                <a:tc>
                  <a:txBody>
                    <a:bodyPr/>
                    <a:lstStyle/>
                    <a:p>
                      <a:pPr marL="6350" algn="ctr">
                        <a:spcBef>
                          <a:spcPts val="110"/>
                        </a:spcBef>
                        <a:spcAft>
                          <a:spcPts val="0"/>
                        </a:spcAft>
                      </a:pPr>
                      <a:r>
                        <a:rPr lang="vi-VN" sz="3200" spc="-5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4657285"/>
                  </a:ext>
                </a:extLst>
              </a:tr>
              <a:tr h="585934">
                <a:tc>
                  <a:txBody>
                    <a:bodyPr/>
                    <a:lstStyle/>
                    <a:p>
                      <a:pPr marL="6350" marR="635" algn="ctr">
                        <a:spcBef>
                          <a:spcPts val="110"/>
                        </a:spcBef>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6a, </a:t>
                      </a:r>
                      <a:r>
                        <a:rPr lang="vi-VN" sz="3200" spc="-25">
                          <a:effectLst/>
                          <a:latin typeface="Times New Roman" panose="02020603050405020304" pitchFamily="18" charset="0"/>
                          <a:ea typeface="Times New Roman" panose="02020603050405020304" pitchFamily="18" charset="0"/>
                          <a:cs typeface="Times New Roman" panose="02020603050405020304" pitchFamily="18" charset="0"/>
                        </a:rPr>
                        <a:t>6b</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8057940"/>
                  </a:ext>
                </a:extLst>
              </a:tr>
            </a:tbl>
          </a:graphicData>
        </a:graphic>
      </p:graphicFrame>
    </p:spTree>
    <p:extLst>
      <p:ext uri="{BB962C8B-B14F-4D97-AF65-F5344CB8AC3E}">
        <p14:creationId xmlns:p14="http://schemas.microsoft.com/office/powerpoint/2010/main" val="13437355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70000">
                                          <p:cBhvr additive="base">
                                            <p:cTn id="7" dur="750" fill="hold"/>
                                            <p:tgtEl>
                                              <p:spTgt spid="34"/>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gd name="adj" fmla="val 8772"/>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39971C61-DBC0-E114-920C-48ECBC371968}"/>
              </a:ext>
            </a:extLst>
          </p:cNvPr>
          <p:cNvGraphicFramePr>
            <a:graphicFrameLocks noGrp="1"/>
          </p:cNvGraphicFramePr>
          <p:nvPr>
            <p:extLst>
              <p:ext uri="{D42A27DB-BD31-4B8C-83A1-F6EECF244321}">
                <p14:modId xmlns:p14="http://schemas.microsoft.com/office/powerpoint/2010/main" val="3289448088"/>
              </p:ext>
            </p:extLst>
          </p:nvPr>
        </p:nvGraphicFramePr>
        <p:xfrm>
          <a:off x="768629" y="792434"/>
          <a:ext cx="10468304" cy="5273131"/>
        </p:xfrm>
        <a:graphic>
          <a:graphicData uri="http://schemas.openxmlformats.org/drawingml/2006/table">
            <a:tbl>
              <a:tblPr firstRow="1" firstCol="1" lastRow="1" lastCol="1" bandRow="1" bandCol="1"/>
              <a:tblGrid>
                <a:gridCol w="1919189">
                  <a:extLst>
                    <a:ext uri="{9D8B030D-6E8A-4147-A177-3AD203B41FA5}">
                      <a16:colId xmlns:a16="http://schemas.microsoft.com/office/drawing/2014/main" val="677225640"/>
                    </a:ext>
                  </a:extLst>
                </a:gridCol>
                <a:gridCol w="2830113">
                  <a:extLst>
                    <a:ext uri="{9D8B030D-6E8A-4147-A177-3AD203B41FA5}">
                      <a16:colId xmlns:a16="http://schemas.microsoft.com/office/drawing/2014/main" val="1235018411"/>
                    </a:ext>
                  </a:extLst>
                </a:gridCol>
                <a:gridCol w="5719002">
                  <a:extLst>
                    <a:ext uri="{9D8B030D-6E8A-4147-A177-3AD203B41FA5}">
                      <a16:colId xmlns:a16="http://schemas.microsoft.com/office/drawing/2014/main" val="4010831404"/>
                    </a:ext>
                  </a:extLst>
                </a:gridCol>
              </a:tblGrid>
              <a:tr h="592432">
                <a:tc>
                  <a:txBody>
                    <a:bodyPr/>
                    <a:lstStyle/>
                    <a:p>
                      <a:pPr algn="ctr">
                        <a:lnSpc>
                          <a:spcPct val="100000"/>
                        </a:lnSpc>
                        <a:spcBef>
                          <a:spcPts val="445"/>
                        </a:spcBef>
                      </a:pPr>
                      <a:r>
                        <a:rPr lang="vi-VN"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 algn="ctr">
                        <a:lnSpc>
                          <a:spcPct val="100000"/>
                        </a:lnSpc>
                      </a:pPr>
                      <a:r>
                        <a:rPr lang="vi-VN" sz="2800" spc="-2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132715" marR="122555" indent="127000" algn="ctr">
                        <a:lnSpc>
                          <a:spcPct val="100000"/>
                        </a:lnSpc>
                        <a:spcBef>
                          <a:spcPts val="110"/>
                        </a:spcBef>
                        <a:spcAft>
                          <a:spcPts val="0"/>
                        </a:spcAft>
                      </a:pPr>
                      <a:r>
                        <a:rPr lang="vi-VN" sz="2800"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Nguồn </a:t>
                      </a:r>
                      <a:r>
                        <a:rPr lang="vi-VN"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vi-VN" sz="2800" spc="-7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lượng</a:t>
                      </a: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chất </a:t>
                      </a:r>
                      <a:r>
                        <a:rPr lang="vi-VN" sz="2800" spc="-2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đốt</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Bef>
                          <a:spcPts val="445"/>
                        </a:spcBef>
                      </a:pPr>
                      <a:r>
                        <a:rPr lang="vi-VN"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 algn="ctr">
                        <a:lnSpc>
                          <a:spcPct val="100000"/>
                        </a:lnSpc>
                      </a:pPr>
                      <a:r>
                        <a:rPr lang="vi-VN" sz="2800" spc="-3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vi-VN" sz="2800" spc="-2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trò</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77430222"/>
                  </a:ext>
                </a:extLst>
              </a:tr>
              <a:tr h="630671">
                <a:tc>
                  <a:txBody>
                    <a:bodyPr/>
                    <a:lstStyle/>
                    <a:p>
                      <a:pPr marL="5715" algn="ctr">
                        <a:lnSpc>
                          <a:spcPct val="100000"/>
                        </a:lnSpc>
                        <a:spcBef>
                          <a:spcPts val="110"/>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1, 2, </a:t>
                      </a:r>
                      <a:r>
                        <a:rPr lang="vi-VN" sz="2800" spc="-5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gn="ctr">
                        <a:lnSpc>
                          <a:spcPct val="100000"/>
                        </a:lnSpc>
                        <a:spcBef>
                          <a:spcPts val="110"/>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Trấu,</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rơm,</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25">
                          <a:effectLst/>
                          <a:latin typeface="Times New Roman" panose="02020603050405020304" pitchFamily="18" charset="0"/>
                          <a:ea typeface="Times New Roman" panose="02020603050405020304" pitchFamily="18" charset="0"/>
                          <a:cs typeface="Times New Roman" panose="02020603050405020304" pitchFamily="18" charset="0"/>
                        </a:rPr>
                        <a:t>rạ,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50165" algn="ctr">
                        <a:lnSpc>
                          <a:spcPct val="100000"/>
                        </a:lnSpc>
                        <a:spcBef>
                          <a:spcPts val="335"/>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cành cây </a:t>
                      </a:r>
                      <a:r>
                        <a:rPr lang="vi-VN" sz="2800" spc="-25">
                          <a:effectLst/>
                          <a:latin typeface="Times New Roman" panose="02020603050405020304" pitchFamily="18" charset="0"/>
                          <a:ea typeface="Times New Roman" panose="02020603050405020304" pitchFamily="18" charset="0"/>
                          <a:cs typeface="Times New Roman" panose="02020603050405020304" pitchFamily="18" charset="0"/>
                        </a:rPr>
                        <a:t>khô</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00000"/>
                        </a:lnSpc>
                        <a:spcBef>
                          <a:spcPts val="110"/>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Đun nấu, sưởi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ấm,…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4252517"/>
                  </a:ext>
                </a:extLst>
              </a:tr>
              <a:tr h="955131">
                <a:tc>
                  <a:txBody>
                    <a:bodyPr/>
                    <a:lstStyle/>
                    <a:p>
                      <a:pPr marL="5715" algn="ctr">
                        <a:lnSpc>
                          <a:spcPct val="100000"/>
                        </a:lnSpc>
                        <a:spcBef>
                          <a:spcPts val="110"/>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spc="-25">
                          <a:effectLst/>
                          <a:latin typeface="Times New Roman" panose="02020603050405020304" pitchFamily="18" charset="0"/>
                          <a:ea typeface="Times New Roman" panose="02020603050405020304" pitchFamily="18" charset="0"/>
                          <a:cs typeface="Times New Roman" panose="02020603050405020304" pitchFamily="18" charset="0"/>
                        </a:rPr>
                        <a:t>4a,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 algn="ctr">
                        <a:lnSpc>
                          <a:spcPct val="100000"/>
                        </a:lnSpc>
                        <a:spcBef>
                          <a:spcPts val="335"/>
                        </a:spcBef>
                        <a:spcAft>
                          <a:spcPts val="0"/>
                        </a:spcAft>
                      </a:pPr>
                      <a:r>
                        <a:rPr lang="vi-VN" sz="2800" spc="-25">
                          <a:effectLst/>
                          <a:latin typeface="Times New Roman" panose="02020603050405020304" pitchFamily="18" charset="0"/>
                          <a:ea typeface="Times New Roman" panose="02020603050405020304" pitchFamily="18" charset="0"/>
                          <a:cs typeface="Times New Roman" panose="02020603050405020304" pitchFamily="18" charset="0"/>
                        </a:rPr>
                        <a:t>4b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gn="ctr">
                        <a:lnSpc>
                          <a:spcPct val="100000"/>
                        </a:lnSpc>
                        <a:spcBef>
                          <a:spcPts val="110"/>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Than </a:t>
                      </a:r>
                      <a:r>
                        <a:rPr lang="vi-VN" sz="2800" spc="-25">
                          <a:effectLst/>
                          <a:latin typeface="Times New Roman" panose="02020603050405020304" pitchFamily="18" charset="0"/>
                          <a:ea typeface="Times New Roman" panose="02020603050405020304" pitchFamily="18" charset="0"/>
                          <a:cs typeface="Times New Roman" panose="02020603050405020304" pitchFamily="18" charset="0"/>
                        </a:rPr>
                        <a:t>đá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00000"/>
                        </a:lnSpc>
                        <a:spcBef>
                          <a:spcPts val="110"/>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Chất</a:t>
                      </a:r>
                      <a:r>
                        <a:rPr lang="vi-VN" sz="2800" spc="26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vi-VN" sz="2800" spc="26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2800" spc="26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vi-VN" sz="2800" spc="2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vi-VN" sz="2800" spc="2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vi-VN" sz="2800" spc="2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để sản xuất điện,…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9020723"/>
                  </a:ext>
                </a:extLst>
              </a:tr>
              <a:tr h="1684712">
                <a:tc>
                  <a:txBody>
                    <a:bodyPr/>
                    <a:lstStyle/>
                    <a:p>
                      <a:pPr marL="5715" marR="635" algn="ctr">
                        <a:lnSpc>
                          <a:spcPct val="100000"/>
                        </a:lnSpc>
                        <a:spcBef>
                          <a:spcPts val="110"/>
                        </a:spcBef>
                        <a:spcAft>
                          <a:spcPts val="0"/>
                        </a:spcAft>
                      </a:pPr>
                      <a:r>
                        <a:rPr lang="vi-VN" sz="2800" spc="-5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gn="ctr">
                        <a:lnSpc>
                          <a:spcPct val="100000"/>
                        </a:lnSpc>
                        <a:spcBef>
                          <a:spcPts val="110"/>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Dầu</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đi-ê-den,xăng, khí tự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vi-VN" sz="2800" spc="-4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(khí</a:t>
                      </a:r>
                      <a:r>
                        <a:rPr lang="vi-VN" sz="2800" spc="-4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gas)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marR="43180" algn="just">
                        <a:lnSpc>
                          <a:spcPct val="100000"/>
                        </a:lnSpc>
                        <a:spcBef>
                          <a:spcPts val="110"/>
                        </a:spcBef>
                        <a:spcAft>
                          <a:spcPts val="0"/>
                        </a:spcAft>
                      </a:pP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Dầu</a:t>
                      </a:r>
                      <a:r>
                        <a:rPr lang="vi-VN" sz="2800"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đi-ê-den,</a:t>
                      </a:r>
                      <a:r>
                        <a:rPr lang="vi-VN" sz="2800"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xăng,…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làm</a:t>
                      </a:r>
                      <a:r>
                        <a:rPr lang="vi-VN" sz="2800"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chất</a:t>
                      </a:r>
                      <a:r>
                        <a:rPr lang="vi-VN" sz="2800"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vi-VN" sz="2800"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và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vi-VN" sz="2800"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800"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vi-VN" sz="2800"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cơ</a:t>
                      </a:r>
                      <a:r>
                        <a:rPr lang="vi-VN" sz="2800" spc="-3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800" spc="-4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tô,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xe</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máy,…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50165" algn="just">
                        <a:lnSpc>
                          <a:spcPct val="100000"/>
                        </a:lnSpc>
                      </a:pP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Khí</a:t>
                      </a:r>
                      <a:r>
                        <a:rPr lang="vi-VN" sz="2800" spc="-3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tự</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vi-VN" sz="2800" spc="-3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(khí</a:t>
                      </a:r>
                      <a:r>
                        <a:rPr lang="vi-VN" sz="2800" spc="-3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gas)</a:t>
                      </a:r>
                      <a:r>
                        <a:rPr lang="en-US" sz="2800" spc="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spc="-4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spc="-3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đun</a:t>
                      </a:r>
                      <a:r>
                        <a:rPr lang="vi-VN" sz="2800" spc="-3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nấu,…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7163622"/>
                  </a:ext>
                </a:extLst>
              </a:tr>
              <a:tr h="630671">
                <a:tc>
                  <a:txBody>
                    <a:bodyPr/>
                    <a:lstStyle/>
                    <a:p>
                      <a:pPr marL="5715" marR="635" algn="ctr">
                        <a:lnSpc>
                          <a:spcPct val="100000"/>
                        </a:lnSpc>
                        <a:spcBef>
                          <a:spcPts val="115"/>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6a, </a:t>
                      </a:r>
                      <a:r>
                        <a:rPr lang="vi-VN" sz="2800" spc="-25">
                          <a:effectLst/>
                          <a:latin typeface="Times New Roman" panose="02020603050405020304" pitchFamily="18" charset="0"/>
                          <a:ea typeface="Times New Roman" panose="02020603050405020304" pitchFamily="18" charset="0"/>
                          <a:cs typeface="Times New Roman" panose="02020603050405020304" pitchFamily="18" charset="0"/>
                        </a:rPr>
                        <a:t>6b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gn="ctr">
                        <a:lnSpc>
                          <a:spcPct val="100000"/>
                        </a:lnSpc>
                        <a:spcBef>
                          <a:spcPts val="115"/>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Khí sinh </a:t>
                      </a:r>
                      <a:r>
                        <a:rPr lang="vi-VN" sz="2800" spc="-25">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spc="-25">
                          <a:effectLst/>
                          <a:latin typeface="Times New Roman" panose="02020603050405020304" pitchFamily="18" charset="0"/>
                          <a:ea typeface="Times New Roman" panose="02020603050405020304" pitchFamily="18" charset="0"/>
                          <a:cs typeface="Times New Roman" panose="02020603050405020304" pitchFamily="18" charset="0"/>
                        </a:rPr>
                        <a:t> </a:t>
                      </a:r>
                    </a:p>
                    <a:p>
                      <a:pPr marL="50165" algn="ctr">
                        <a:lnSpc>
                          <a:spcPct val="100000"/>
                        </a:lnSpc>
                        <a:spcBef>
                          <a:spcPts val="115"/>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(bi-ô-</a:t>
                      </a:r>
                      <a:r>
                        <a:rPr lang="vi-VN" sz="2800" spc="-25">
                          <a:effectLst/>
                          <a:latin typeface="Times New Roman" panose="02020603050405020304" pitchFamily="18" charset="0"/>
                          <a:ea typeface="Times New Roman" panose="02020603050405020304" pitchFamily="18" charset="0"/>
                          <a:cs typeface="Times New Roman" panose="02020603050405020304" pitchFamily="18" charset="0"/>
                        </a:rPr>
                        <a:t>ga)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00000"/>
                        </a:lnSpc>
                        <a:spcBef>
                          <a:spcPts val="115"/>
                        </a:spcBef>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Đun </a:t>
                      </a:r>
                      <a:r>
                        <a:rPr lang="vi-VN" sz="2800" spc="-20">
                          <a:effectLst/>
                          <a:latin typeface="Times New Roman" panose="02020603050405020304" pitchFamily="18" charset="0"/>
                          <a:ea typeface="Times New Roman" panose="02020603050405020304" pitchFamily="18" charset="0"/>
                          <a:cs typeface="Times New Roman" panose="02020603050405020304" pitchFamily="18" charset="0"/>
                        </a:rPr>
                        <a:t>nấu.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5346585"/>
                  </a:ext>
                </a:extLst>
              </a:tr>
            </a:tbl>
          </a:graphicData>
        </a:graphic>
      </p:graphicFrame>
      <p:sp>
        <p:nvSpPr>
          <p:cNvPr id="7" name="Rectangle 6">
            <a:extLst>
              <a:ext uri="{FF2B5EF4-FFF2-40B4-BE49-F238E27FC236}">
                <a16:creationId xmlns:a16="http://schemas.microsoft.com/office/drawing/2014/main" id="{82F8922E-3069-2677-61C2-A6E07DE8DDAB}"/>
              </a:ext>
            </a:extLst>
          </p:cNvPr>
          <p:cNvSpPr/>
          <p:nvPr/>
        </p:nvSpPr>
        <p:spPr>
          <a:xfrm>
            <a:off x="2948152" y="1702676"/>
            <a:ext cx="2301765" cy="7409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D61678-FD44-FBA7-96EE-973B4A4B4D4D}"/>
              </a:ext>
            </a:extLst>
          </p:cNvPr>
          <p:cNvSpPr/>
          <p:nvPr/>
        </p:nvSpPr>
        <p:spPr>
          <a:xfrm>
            <a:off x="5582932" y="1685742"/>
            <a:ext cx="2867385" cy="7409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5878CB-25C9-A960-74C2-B13170F26F11}"/>
              </a:ext>
            </a:extLst>
          </p:cNvPr>
          <p:cNvSpPr/>
          <p:nvPr/>
        </p:nvSpPr>
        <p:spPr>
          <a:xfrm>
            <a:off x="2715547" y="2612918"/>
            <a:ext cx="2692025" cy="7409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2C2425-4253-B90F-3D36-D89BEEA70739}"/>
              </a:ext>
            </a:extLst>
          </p:cNvPr>
          <p:cNvSpPr/>
          <p:nvPr/>
        </p:nvSpPr>
        <p:spPr>
          <a:xfrm>
            <a:off x="5582932" y="2595985"/>
            <a:ext cx="5654001" cy="7409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BC9488-4C75-E2FE-3EED-AA40F60A7AE4}"/>
              </a:ext>
            </a:extLst>
          </p:cNvPr>
          <p:cNvSpPr/>
          <p:nvPr/>
        </p:nvSpPr>
        <p:spPr>
          <a:xfrm>
            <a:off x="2753021" y="3523160"/>
            <a:ext cx="2692025" cy="12853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D132120-FD4F-5153-5436-4B95F943028B}"/>
              </a:ext>
            </a:extLst>
          </p:cNvPr>
          <p:cNvSpPr/>
          <p:nvPr/>
        </p:nvSpPr>
        <p:spPr>
          <a:xfrm>
            <a:off x="5565999" y="3506227"/>
            <a:ext cx="5654001" cy="1651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1E10F7-B8C7-14F2-11AE-C60CAA2D068D}"/>
              </a:ext>
            </a:extLst>
          </p:cNvPr>
          <p:cNvSpPr/>
          <p:nvPr/>
        </p:nvSpPr>
        <p:spPr>
          <a:xfrm>
            <a:off x="2753021" y="5248740"/>
            <a:ext cx="2692025" cy="7674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297CFD-4774-D33C-0DC5-C51FCB6AF41C}"/>
              </a:ext>
            </a:extLst>
          </p:cNvPr>
          <p:cNvSpPr/>
          <p:nvPr/>
        </p:nvSpPr>
        <p:spPr>
          <a:xfrm>
            <a:off x="5565999" y="5217475"/>
            <a:ext cx="2867385" cy="7409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1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881225" y="655093"/>
            <a:ext cx="10846191" cy="3807725"/>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文本框 18">
            <a:extLst>
              <a:ext uri="{FF2B5EF4-FFF2-40B4-BE49-F238E27FC236}">
                <a16:creationId xmlns:a16="http://schemas.microsoft.com/office/drawing/2014/main" id="{1F26CA21-BE73-ED1C-0548-CB3F49EB7936}"/>
              </a:ext>
            </a:extLst>
          </p:cNvPr>
          <p:cNvSpPr txBox="1"/>
          <p:nvPr/>
        </p:nvSpPr>
        <p:spPr>
          <a:xfrm>
            <a:off x="2258069" y="794617"/>
            <a:ext cx="8003407" cy="144655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KẾT LUẬN</a:t>
            </a:r>
            <a:endParaRPr kumimoji="0" lang="zh-CN" altLang="en-US" sz="8800" b="1" i="0" u="none" strike="noStrike" kern="1200" cap="none" spc="0" normalizeH="0" baseline="0" noProof="0" dirty="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endParaRPr>
          </a:p>
        </p:txBody>
      </p:sp>
      <p:sp>
        <p:nvSpPr>
          <p:cNvPr id="8" name="Hộp Văn bản 7">
            <a:extLst>
              <a:ext uri="{FF2B5EF4-FFF2-40B4-BE49-F238E27FC236}">
                <a16:creationId xmlns:a16="http://schemas.microsoft.com/office/drawing/2014/main" id="{F0F5E93A-5213-6A7C-F485-AE76431D1BA3}"/>
              </a:ext>
            </a:extLst>
          </p:cNvPr>
          <p:cNvSpPr txBox="1"/>
          <p:nvPr/>
        </p:nvSpPr>
        <p:spPr>
          <a:xfrm>
            <a:off x="1469754" y="2257580"/>
            <a:ext cx="9782019" cy="1569660"/>
          </a:xfrm>
          <a:prstGeom prst="rect">
            <a:avLst/>
          </a:prstGeom>
          <a:noFill/>
        </p:spPr>
        <p:txBody>
          <a:bodyPr wrap="square">
            <a:spAutoFit/>
          </a:bodyPr>
          <a:lstStyle/>
          <a:p>
            <a:pPr lvl="0" algn="just"/>
            <a:r>
              <a:rPr lang="vi-VN" sz="3200" b="1">
                <a:solidFill>
                  <a:prstClr val="black"/>
                </a:solidFill>
                <a:latin typeface="Calibri" panose="020F0502020204030204" pitchFamily="34" charset="0"/>
                <a:cs typeface="Calibri" panose="020F0502020204030204" pitchFamily="34" charset="0"/>
              </a:rPr>
              <a:t>Một số nguồn năng lượng chất đốt: củi, than đá, xăng, dầu, khí đốt. Chất đốt khi bị cháy sẽ cung cấp năng lượng để đun nấu, thắp sáng, vận hành máy móc,...</a:t>
            </a:r>
            <a:endParaRPr kumimoji="0" lang="en-US" sz="3200" b="1" i="1"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6">
            <a:extLst>
              <a:ext uri="{FF2B5EF4-FFF2-40B4-BE49-F238E27FC236}">
                <a16:creationId xmlns:a16="http://schemas.microsoft.com/office/drawing/2014/main" id="{0844865B-823B-FC5F-8316-82837E0806D7}"/>
              </a:ext>
            </a:extLst>
          </p:cNvPr>
          <p:cNvPicPr>
            <a:picLocks noChangeAspect="1"/>
          </p:cNvPicPr>
          <p:nvPr/>
        </p:nvPicPr>
        <p:blipFill>
          <a:blip r:embed="rId3"/>
          <a:stretch>
            <a:fillRect/>
          </a:stretch>
        </p:blipFill>
        <p:spPr>
          <a:xfrm>
            <a:off x="508395" y="2241167"/>
            <a:ext cx="588529" cy="578417"/>
          </a:xfrm>
          <a:prstGeom prst="rect">
            <a:avLst/>
          </a:prstGeom>
        </p:spPr>
      </p:pic>
      <p:pic>
        <p:nvPicPr>
          <p:cNvPr id="11" name="Hình ảnh 10" descr="Ảnh có chứa mẫu họa&#10;&#10;Mô tả được tạo tự động">
            <a:extLst>
              <a:ext uri="{FF2B5EF4-FFF2-40B4-BE49-F238E27FC236}">
                <a16:creationId xmlns:a16="http://schemas.microsoft.com/office/drawing/2014/main" id="{2639077F-45B3-BEA3-1027-E0C32345556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6987653" y="3062178"/>
            <a:ext cx="5544311" cy="4435449"/>
          </a:xfrm>
          <a:prstGeom prst="rect">
            <a:avLst/>
          </a:prstGeom>
        </p:spPr>
      </p:pic>
    </p:spTree>
    <p:extLst>
      <p:ext uri="{BB962C8B-B14F-4D97-AF65-F5344CB8AC3E}">
        <p14:creationId xmlns:p14="http://schemas.microsoft.com/office/powerpoint/2010/main" val="109980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10">
            <a:extLst>
              <a:ext uri="{FF2B5EF4-FFF2-40B4-BE49-F238E27FC236}">
                <a16:creationId xmlns:a16="http://schemas.microsoft.com/office/drawing/2014/main" id="{32E63134-28C4-27DB-64A9-211A0F11AF1F}"/>
              </a:ext>
            </a:extLst>
          </p:cNvPr>
          <p:cNvGrpSpPr/>
          <p:nvPr/>
        </p:nvGrpSpPr>
        <p:grpSpPr>
          <a:xfrm>
            <a:off x="4309944" y="850662"/>
            <a:ext cx="3572110" cy="1498294"/>
            <a:chOff x="6029891" y="1572099"/>
            <a:chExt cx="2548499" cy="586924"/>
          </a:xfrm>
        </p:grpSpPr>
        <p:sp>
          <p:nvSpPr>
            <p:cNvPr id="6" name="TextBox 11">
              <a:extLst>
                <a:ext uri="{FF2B5EF4-FFF2-40B4-BE49-F238E27FC236}">
                  <a16:creationId xmlns:a16="http://schemas.microsoft.com/office/drawing/2014/main" id="{2B5D1D5E-6396-59A3-F9FB-3F473BA0EDDA}"/>
                </a:ext>
              </a:extLst>
            </p:cNvPr>
            <p:cNvSpPr txBox="1"/>
            <p:nvPr/>
          </p:nvSpPr>
          <p:spPr>
            <a:xfrm>
              <a:off x="6029891" y="1574248"/>
              <a:ext cx="2548499"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srgbClr val="00B050"/>
                  </a:solidFill>
                  <a:effectLst>
                    <a:outerShdw blurRad="50800" dist="38100" dir="2700000" algn="tl" rotWithShape="0">
                      <a:prstClr val="black">
                        <a:alpha val="40000"/>
                      </a:prstClr>
                    </a:outerShdw>
                  </a:effectLst>
                  <a:uLnTx/>
                  <a:uFillTx/>
                  <a:latin typeface="UTM Duepuntozero" panose="02040603050506020204" pitchFamily="18" charset="0"/>
                  <a:ea typeface="LNTH-LuoLuoNotangYuanTi 1" pitchFamily="2" charset="-128"/>
                  <a:cs typeface="LNTH-LuoLuoNotangYuanTi 1" pitchFamily="2" charset="-128"/>
                </a:rPr>
                <a:t>Hoạt động 2</a:t>
              </a:r>
            </a:p>
          </p:txBody>
        </p:sp>
        <p:sp>
          <p:nvSpPr>
            <p:cNvPr id="7" name="TextBox 12">
              <a:extLst>
                <a:ext uri="{FF2B5EF4-FFF2-40B4-BE49-F238E27FC236}">
                  <a16:creationId xmlns:a16="http://schemas.microsoft.com/office/drawing/2014/main" id="{E3373001-8FA3-891B-9628-6CC646B9F47E}"/>
                </a:ext>
              </a:extLst>
            </p:cNvPr>
            <p:cNvSpPr txBox="1"/>
            <p:nvPr/>
          </p:nvSpPr>
          <p:spPr>
            <a:xfrm>
              <a:off x="6029892" y="1572099"/>
              <a:ext cx="2548498"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FF0000"/>
                  </a:solidFill>
                  <a:effectLst/>
                  <a:uLnTx/>
                  <a:uFillTx/>
                  <a:latin typeface="UTM Duepuntozero" panose="02040603050506020204" pitchFamily="18" charset="0"/>
                  <a:ea typeface="+mn-ea"/>
                  <a:cs typeface="Calibri" panose="020F0502020204030204" pitchFamily="34" charset="0"/>
                </a:rPr>
                <a:t>Hoạt động 2</a:t>
              </a:r>
              <a:endParaRPr kumimoji="0" lang="en-US" sz="4400" b="1" i="0" u="none" strike="noStrike" kern="1200" cap="none" spc="0" normalizeH="0" baseline="0" noProof="0" dirty="0">
                <a:ln w="0"/>
                <a:solidFill>
                  <a:srgbClr val="FF0000"/>
                </a:solidFill>
                <a:effectLst/>
                <a:uLnTx/>
                <a:uFillTx/>
                <a:latin typeface="UTM Duepuntozero" panose="02040603050506020204" pitchFamily="18" charset="0"/>
                <a:ea typeface="+mn-ea"/>
                <a:cs typeface="Calibri" panose="020F0502020204030204" pitchFamily="34" charset="0"/>
              </a:endParaRPr>
            </a:p>
          </p:txBody>
        </p:sp>
      </p:grpSp>
      <p:grpSp>
        <p:nvGrpSpPr>
          <p:cNvPr id="4" name="Nhóm 3">
            <a:extLst>
              <a:ext uri="{FF2B5EF4-FFF2-40B4-BE49-F238E27FC236}">
                <a16:creationId xmlns:a16="http://schemas.microsoft.com/office/drawing/2014/main" id="{AB2F6CD9-04AE-FE58-53D9-8A4ED3B94DF0}"/>
              </a:ext>
            </a:extLst>
          </p:cNvPr>
          <p:cNvGrpSpPr/>
          <p:nvPr/>
        </p:nvGrpSpPr>
        <p:grpSpPr>
          <a:xfrm>
            <a:off x="135917" y="1597066"/>
            <a:ext cx="11920164" cy="1446550"/>
            <a:chOff x="1175623" y="1208876"/>
            <a:chExt cx="10444290" cy="1446550"/>
          </a:xfrm>
        </p:grpSpPr>
        <p:sp>
          <p:nvSpPr>
            <p:cNvPr id="3" name="TextBox 8">
              <a:extLst>
                <a:ext uri="{FF2B5EF4-FFF2-40B4-BE49-F238E27FC236}">
                  <a16:creationId xmlns:a16="http://schemas.microsoft.com/office/drawing/2014/main" id="{1BECEAD1-B9D9-1A6E-FDA5-C53E06C4D722}"/>
                </a:ext>
              </a:extLst>
            </p:cNvPr>
            <p:cNvSpPr txBox="1"/>
            <p:nvPr/>
          </p:nvSpPr>
          <p:spPr>
            <a:xfrm>
              <a:off x="1175624" y="1208876"/>
              <a:ext cx="10444289" cy="144655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800" b="0" i="0" u="none" strike="noStrike" kern="1200" cap="none" spc="0" normalizeH="0" baseline="0" noProof="0">
                  <a:ln w="190500">
                    <a:solidFill>
                      <a:prstClr val="white"/>
                    </a:solidFill>
                  </a:ln>
                  <a:solidFill>
                    <a:prstClr val="white"/>
                  </a:solidFill>
                  <a:effectLst/>
                  <a:uLnTx/>
                  <a:uFillTx/>
                  <a:latin typeface="iCiel Pony" panose="02000000000000000000" pitchFamily="2" charset="-93"/>
                  <a:ea typeface="+mn-ea"/>
                  <a:cs typeface="Arial" panose="020B0604020202020204" pitchFamily="34" charset="0"/>
                </a:rPr>
                <a:t>CÙNG THẢO LUẬN</a:t>
              </a:r>
            </a:p>
          </p:txBody>
        </p:sp>
        <p:sp>
          <p:nvSpPr>
            <p:cNvPr id="8" name="TextBox 8">
              <a:extLst>
                <a:ext uri="{FF2B5EF4-FFF2-40B4-BE49-F238E27FC236}">
                  <a16:creationId xmlns:a16="http://schemas.microsoft.com/office/drawing/2014/main" id="{9B858E1B-AC3D-8764-EF56-8D622BBB3CC3}"/>
                </a:ext>
              </a:extLst>
            </p:cNvPr>
            <p:cNvSpPr txBox="1"/>
            <p:nvPr/>
          </p:nvSpPr>
          <p:spPr>
            <a:xfrm>
              <a:off x="1175623" y="1208876"/>
              <a:ext cx="10444289" cy="144655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CÙNG</a:t>
              </a:r>
              <a:r>
                <a:rPr kumimoji="0" lang="sv-SE" sz="8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8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THẢO</a:t>
              </a:r>
              <a:r>
                <a:rPr kumimoji="0" lang="sv-SE" sz="8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8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LUẬN</a:t>
              </a:r>
              <a:endParaRPr kumimoji="0" lang="sv-SE" sz="8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endParaRPr>
            </a:p>
          </p:txBody>
        </p:sp>
      </p:grpSp>
      <p:pic>
        <p:nvPicPr>
          <p:cNvPr id="10" name="Hình ảnh 9" descr="Ảnh có chứa văn bản&#10;&#10;Mô tả được tạo tự động">
            <a:extLst>
              <a:ext uri="{FF2B5EF4-FFF2-40B4-BE49-F238E27FC236}">
                <a16:creationId xmlns:a16="http://schemas.microsoft.com/office/drawing/2014/main" id="{E040697B-2DF4-0F76-567B-C4C7008F4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3352" y="3228336"/>
            <a:ext cx="4898702" cy="3462770"/>
          </a:xfrm>
          <a:prstGeom prst="rect">
            <a:avLst/>
          </a:prstGeom>
        </p:spPr>
      </p:pic>
    </p:spTree>
    <p:extLst>
      <p:ext uri="{BB962C8B-B14F-4D97-AF65-F5344CB8AC3E}">
        <p14:creationId xmlns:p14="http://schemas.microsoft.com/office/powerpoint/2010/main" val="1283842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717452" y="478302"/>
            <a:ext cx="10846191" cy="5838092"/>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文本框 18">
            <a:extLst>
              <a:ext uri="{FF2B5EF4-FFF2-40B4-BE49-F238E27FC236}">
                <a16:creationId xmlns:a16="http://schemas.microsoft.com/office/drawing/2014/main" id="{1F26CA21-BE73-ED1C-0548-CB3F49EB7936}"/>
              </a:ext>
            </a:extLst>
          </p:cNvPr>
          <p:cNvSpPr txBox="1"/>
          <p:nvPr/>
        </p:nvSpPr>
        <p:spPr>
          <a:xfrm>
            <a:off x="1149890" y="541606"/>
            <a:ext cx="9892219" cy="1200329"/>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THẢO LUẬN NHÓM ĐÔI</a:t>
            </a:r>
            <a:endParaRPr kumimoji="0" lang="zh-CN" altLang="en-US" sz="7200" b="1" i="0" u="none" strike="noStrike" kern="1200" cap="none" spc="0" normalizeH="0" baseline="0" noProof="0" dirty="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endParaRPr>
          </a:p>
        </p:txBody>
      </p:sp>
      <p:sp>
        <p:nvSpPr>
          <p:cNvPr id="16" name="Hộp Văn bản 15">
            <a:extLst>
              <a:ext uri="{FF2B5EF4-FFF2-40B4-BE49-F238E27FC236}">
                <a16:creationId xmlns:a16="http://schemas.microsoft.com/office/drawing/2014/main" id="{DCAC2C12-C6F6-9436-72A0-C3DABF99FDFF}"/>
              </a:ext>
            </a:extLst>
          </p:cNvPr>
          <p:cNvSpPr txBox="1"/>
          <p:nvPr/>
        </p:nvSpPr>
        <p:spPr>
          <a:xfrm>
            <a:off x="1796808" y="2315299"/>
            <a:ext cx="9332318" cy="2800767"/>
          </a:xfrm>
          <a:prstGeom prst="rect">
            <a:avLst/>
          </a:prstGeom>
          <a:noFill/>
        </p:spPr>
        <p:txBody>
          <a:bodyPr wrap="square">
            <a:spAutoFit/>
          </a:bodyPr>
          <a:lstStyle/>
          <a:p>
            <a:pPr lvl="0" algn="just"/>
            <a:r>
              <a:rPr lang="vi-VN" sz="4400">
                <a:solidFill>
                  <a:prstClr val="black"/>
                </a:solidFill>
                <a:latin typeface="Calibri" panose="020F0502020204030204" pitchFamily="34" charset="0"/>
                <a:cs typeface="Calibri" panose="020F0502020204030204" pitchFamily="34" charset="0"/>
              </a:rPr>
              <a:t>■	Tìm hiểu về một số nguồn năng lượng chất đốt khác và chia sẻ với bạn.</a:t>
            </a:r>
          </a:p>
          <a:p>
            <a:pPr lvl="0" algn="just"/>
            <a:r>
              <a:rPr lang="vi-VN" sz="4400">
                <a:solidFill>
                  <a:prstClr val="black"/>
                </a:solidFill>
                <a:latin typeface="Calibri" panose="020F0502020204030204" pitchFamily="34" charset="0"/>
                <a:cs typeface="Calibri" panose="020F0502020204030204" pitchFamily="34" charset="0"/>
              </a:rPr>
              <a:t>■	Gia đình em thường sử dụng những nguồn năng lượng chất đốt nào?</a:t>
            </a:r>
            <a:endParaRPr kumimoji="0" lang="en-US" sz="4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19">
            <a:extLst>
              <a:ext uri="{FF2B5EF4-FFF2-40B4-BE49-F238E27FC236}">
                <a16:creationId xmlns:a16="http://schemas.microsoft.com/office/drawing/2014/main" id="{0829D314-5887-B9EB-F44A-925A3ABBC2C3}"/>
              </a:ext>
            </a:extLst>
          </p:cNvPr>
          <p:cNvPicPr>
            <a:picLocks noChangeAspect="1"/>
          </p:cNvPicPr>
          <p:nvPr/>
        </p:nvPicPr>
        <p:blipFill>
          <a:blip r:embed="rId3"/>
          <a:stretch>
            <a:fillRect/>
          </a:stretch>
        </p:blipFill>
        <p:spPr>
          <a:xfrm>
            <a:off x="1149890" y="2315299"/>
            <a:ext cx="713468" cy="694833"/>
          </a:xfrm>
          <a:prstGeom prst="rect">
            <a:avLst/>
          </a:prstGeom>
        </p:spPr>
      </p:pic>
      <p:pic>
        <p:nvPicPr>
          <p:cNvPr id="29" name="Picture 19">
            <a:extLst>
              <a:ext uri="{FF2B5EF4-FFF2-40B4-BE49-F238E27FC236}">
                <a16:creationId xmlns:a16="http://schemas.microsoft.com/office/drawing/2014/main" id="{196DC106-C3B8-D1C9-9173-9EEBAE152C76}"/>
              </a:ext>
            </a:extLst>
          </p:cNvPr>
          <p:cNvPicPr>
            <a:picLocks noChangeAspect="1"/>
          </p:cNvPicPr>
          <p:nvPr/>
        </p:nvPicPr>
        <p:blipFill>
          <a:blip r:embed="rId3"/>
          <a:stretch>
            <a:fillRect/>
          </a:stretch>
        </p:blipFill>
        <p:spPr>
          <a:xfrm>
            <a:off x="1149890" y="3863044"/>
            <a:ext cx="713468" cy="694833"/>
          </a:xfrm>
          <a:prstGeom prst="rect">
            <a:avLst/>
          </a:prstGeom>
        </p:spPr>
      </p:pic>
    </p:spTree>
    <p:extLst>
      <p:ext uri="{BB962C8B-B14F-4D97-AF65-F5344CB8AC3E}">
        <p14:creationId xmlns:p14="http://schemas.microsoft.com/office/powerpoint/2010/main" val="274239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D4C0965-73B3-B38B-DFDD-6774FEB756C6}"/>
              </a:ext>
            </a:extLst>
          </p:cNvPr>
          <p:cNvSpPr txBox="1"/>
          <p:nvPr/>
        </p:nvSpPr>
        <p:spPr>
          <a:xfrm>
            <a:off x="800161" y="674400"/>
            <a:ext cx="10591678"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Một số nguồn năng lượng khác: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Khí từ rác thải:</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Khí từ rác thải được tạo ra từ quá trình phân hủy rác thải hữu cơ trong các môi trường không khí nghèo oxy, như trong các khu vực đổ rác. Khí này chủ yếu chứa methane và carbon dioxide, và có thể được thu gom và sử dụng để sản xuất năng lượng.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Khí sinh học từ cỏ lúa:</a:t>
            </a:r>
            <a:r>
              <a:rPr kumimoji="0" lang="vi-VN" sz="3200" b="0" i="1"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Cỏ lúa và các loại cây cỏ khác có thể được sử dụng để sản xuất khí sinh học thông qua quá trình sinh học. Khí sinh học có thể được sản xuất thông qua quá trình lên men của chất hữu cơ từ cỏ lúa, sản xuất methane và các khí khác.</a:t>
            </a:r>
          </a:p>
        </p:txBody>
      </p:sp>
    </p:spTree>
    <p:extLst>
      <p:ext uri="{BB962C8B-B14F-4D97-AF65-F5344CB8AC3E}">
        <p14:creationId xmlns:p14="http://schemas.microsoft.com/office/powerpoint/2010/main" val="2829208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D4C0965-73B3-B38B-DFDD-6774FEB756C6}"/>
              </a:ext>
            </a:extLst>
          </p:cNvPr>
          <p:cNvSpPr txBox="1"/>
          <p:nvPr/>
        </p:nvSpPr>
        <p:spPr>
          <a:xfrm>
            <a:off x="800161" y="1166842"/>
            <a:ext cx="10591678"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Khí từ quặng và than: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Quặng và than cũng có thể được sử dụng để sản xuất khí bằng quá trình phản ứng hóa học hoặc nhiệt hóa học. Điều này tạo ra một loại khí gọi là khí hợp biến, có thể được sử dụng để sản xuất nhiệt hoặc điện.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Khí từ dầu đá bitumino: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Dầu đá bitumino, một loại nguyên liệu hóa thạch, có thể được chế biến để sản xuất khí. Quá trình chế biến này gọi là chưng cất dầu, trong đó khí được sản xuất bằng cách nấu dầu ở nhiệt độ cao.</a:t>
            </a:r>
            <a:endParaRPr kumimoji="0" lang="en-US" sz="3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806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204952" y="478302"/>
            <a:ext cx="12738538" cy="5607188"/>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032365" y="4225159"/>
            <a:ext cx="4060362" cy="3248290"/>
          </a:xfrm>
          <a:prstGeom prst="rect">
            <a:avLst/>
          </a:prstGeom>
        </p:spPr>
      </p:pic>
      <p:pic>
        <p:nvPicPr>
          <p:cNvPr id="4" name="Picture 3">
            <a:extLst>
              <a:ext uri="{FF2B5EF4-FFF2-40B4-BE49-F238E27FC236}">
                <a16:creationId xmlns:a16="http://schemas.microsoft.com/office/drawing/2014/main" id="{E8F53320-8910-3BFB-0A34-81D6CF4A71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517" y="772510"/>
            <a:ext cx="11902966" cy="4318144"/>
          </a:xfrm>
          <a:prstGeom prst="rect">
            <a:avLst/>
          </a:prstGeom>
        </p:spPr>
      </p:pic>
    </p:spTree>
    <p:extLst>
      <p:ext uri="{BB962C8B-B14F-4D97-AF65-F5344CB8AC3E}">
        <p14:creationId xmlns:p14="http://schemas.microsoft.com/office/powerpoint/2010/main" val="1179684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D83E602E-A07D-2E04-B4F4-4CB312C99119}"/>
              </a:ext>
            </a:extLst>
          </p:cNvPr>
          <p:cNvPicPr>
            <a:picLocks noChangeAspect="1"/>
          </p:cNvPicPr>
          <p:nvPr/>
        </p:nvPicPr>
        <p:blipFill>
          <a:blip r:embed="rId3"/>
          <a:stretch>
            <a:fillRect/>
          </a:stretch>
        </p:blipFill>
        <p:spPr>
          <a:xfrm rot="20229500" flipH="1">
            <a:off x="2081647" y="437264"/>
            <a:ext cx="931388" cy="931388"/>
          </a:xfrm>
          <a:prstGeom prst="rect">
            <a:avLst/>
          </a:prstGeom>
        </p:spPr>
      </p:pic>
      <p:sp>
        <p:nvSpPr>
          <p:cNvPr id="23" name="Hình chữ nhật: Góc Tròn 22">
            <a:extLst>
              <a:ext uri="{FF2B5EF4-FFF2-40B4-BE49-F238E27FC236}">
                <a16:creationId xmlns:a16="http://schemas.microsoft.com/office/drawing/2014/main" id="{AD7CFD44-38AD-E66D-CDD1-363BA84DD205}"/>
              </a:ext>
            </a:extLst>
          </p:cNvPr>
          <p:cNvSpPr/>
          <p:nvPr/>
        </p:nvSpPr>
        <p:spPr>
          <a:xfrm>
            <a:off x="650366" y="1590174"/>
            <a:ext cx="11094944" cy="4468710"/>
          </a:xfrm>
          <a:prstGeom prst="roundRect">
            <a:avLst/>
          </a:prstGeom>
          <a:solidFill>
            <a:schemeClr val="bg1">
              <a:alpha val="88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chemeClr val="tx1"/>
                </a:solidFill>
                <a:effectLst/>
                <a:uLnTx/>
                <a:uFillTx/>
                <a:latin typeface="Calibri" panose="020F0502020204030204"/>
                <a:ea typeface="+mn-ea"/>
                <a:cs typeface="+mn-cs"/>
              </a:rPr>
              <a:t>–	Nêu được một số nguồn năng lượng chất đốt và vai trò của chúng trong đời sống và sản xuất.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chemeClr val="tx1"/>
                </a:solidFill>
                <a:effectLst/>
                <a:uLnTx/>
                <a:uFillTx/>
                <a:latin typeface="Calibri" panose="020F0502020204030204"/>
                <a:ea typeface="+mn-ea"/>
                <a:cs typeface="+mn-cs"/>
              </a:rPr>
              <a:t>–	Trình bày được biện pháp phòng chống cháy, nổ, ô nhiễm khi sử dụng năng lượng chất đốt.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chemeClr val="tx1"/>
                </a:solidFill>
                <a:effectLst/>
                <a:uLnTx/>
                <a:uFillTx/>
                <a:latin typeface="Calibri" panose="020F0502020204030204"/>
                <a:ea typeface="+mn-ea"/>
                <a:cs typeface="+mn-cs"/>
              </a:rPr>
              <a:t>–	Nêu và thực hiện được việc làm thiết thực để tiết kiệm năng lượng chất đốt.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chemeClr val="tx1"/>
                </a:solidFill>
                <a:effectLst/>
                <a:uLnTx/>
                <a:uFillTx/>
                <a:latin typeface="Calibri" panose="020F0502020204030204"/>
                <a:ea typeface="+mn-ea"/>
                <a:cs typeface="+mn-cs"/>
              </a:rPr>
              <a:t>–	Thực hành tạo sản phẩm trình bày được những việc cần làm để sử dụng an toàn và tiết kiệm năng lượng chất đốt và vận động gia đình, cộng đồng cùng thực hiện.</a:t>
            </a:r>
          </a:p>
        </p:txBody>
      </p:sp>
      <p:pic>
        <p:nvPicPr>
          <p:cNvPr id="6" name="Picture 5">
            <a:extLst>
              <a:ext uri="{FF2B5EF4-FFF2-40B4-BE49-F238E27FC236}">
                <a16:creationId xmlns:a16="http://schemas.microsoft.com/office/drawing/2014/main" id="{B3FC00DE-E607-BD21-E85E-9DA352D7A508}"/>
              </a:ext>
            </a:extLst>
          </p:cNvPr>
          <p:cNvPicPr>
            <a:picLocks noChangeAspect="1"/>
          </p:cNvPicPr>
          <p:nvPr/>
        </p:nvPicPr>
        <p:blipFill>
          <a:blip r:embed="rId4"/>
          <a:stretch>
            <a:fillRect/>
          </a:stretch>
        </p:blipFill>
        <p:spPr>
          <a:xfrm>
            <a:off x="2341016" y="334604"/>
            <a:ext cx="7303641" cy="1457070"/>
          </a:xfrm>
          <a:prstGeom prst="rect">
            <a:avLst/>
          </a:prstGeom>
        </p:spPr>
      </p:pic>
    </p:spTree>
    <p:extLst>
      <p:ext uri="{BB962C8B-B14F-4D97-AF65-F5344CB8AC3E}">
        <p14:creationId xmlns:p14="http://schemas.microsoft.com/office/powerpoint/2010/main" val="32424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10">
            <a:extLst>
              <a:ext uri="{FF2B5EF4-FFF2-40B4-BE49-F238E27FC236}">
                <a16:creationId xmlns:a16="http://schemas.microsoft.com/office/drawing/2014/main" id="{32E63134-28C4-27DB-64A9-211A0F11AF1F}"/>
              </a:ext>
            </a:extLst>
          </p:cNvPr>
          <p:cNvGrpSpPr/>
          <p:nvPr/>
        </p:nvGrpSpPr>
        <p:grpSpPr>
          <a:xfrm>
            <a:off x="4296297" y="816093"/>
            <a:ext cx="3599406" cy="1492809"/>
            <a:chOff x="6010417" y="1574248"/>
            <a:chExt cx="2567973" cy="584775"/>
          </a:xfrm>
        </p:grpSpPr>
        <p:sp>
          <p:nvSpPr>
            <p:cNvPr id="6" name="TextBox 11">
              <a:extLst>
                <a:ext uri="{FF2B5EF4-FFF2-40B4-BE49-F238E27FC236}">
                  <a16:creationId xmlns:a16="http://schemas.microsoft.com/office/drawing/2014/main" id="{2B5D1D5E-6396-59A3-F9FB-3F473BA0EDDA}"/>
                </a:ext>
              </a:extLst>
            </p:cNvPr>
            <p:cNvSpPr txBox="1"/>
            <p:nvPr/>
          </p:nvSpPr>
          <p:spPr>
            <a:xfrm>
              <a:off x="6029891" y="1574248"/>
              <a:ext cx="2548499"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srgbClr val="00B050"/>
                  </a:solidFill>
                  <a:effectLst>
                    <a:outerShdw blurRad="50800" dist="38100" dir="2700000" algn="tl" rotWithShape="0">
                      <a:prstClr val="black">
                        <a:alpha val="40000"/>
                      </a:prstClr>
                    </a:outerShdw>
                  </a:effectLst>
                  <a:uLnTx/>
                  <a:uFillTx/>
                  <a:latin typeface="UTM Duepuntozero" panose="02040603050506020204" pitchFamily="18" charset="0"/>
                  <a:ea typeface="LNTH-LuoLuoNotangYuanTi 1" pitchFamily="2" charset="-128"/>
                  <a:cs typeface="LNTH-LuoLuoNotangYuanTi 1" pitchFamily="2" charset="-128"/>
                </a:rPr>
                <a:t>Hoạt động 3</a:t>
              </a:r>
            </a:p>
          </p:txBody>
        </p:sp>
        <p:sp>
          <p:nvSpPr>
            <p:cNvPr id="7" name="TextBox 12">
              <a:extLst>
                <a:ext uri="{FF2B5EF4-FFF2-40B4-BE49-F238E27FC236}">
                  <a16:creationId xmlns:a16="http://schemas.microsoft.com/office/drawing/2014/main" id="{E3373001-8FA3-891B-9628-6CC646B9F47E}"/>
                </a:ext>
              </a:extLst>
            </p:cNvPr>
            <p:cNvSpPr txBox="1"/>
            <p:nvPr/>
          </p:nvSpPr>
          <p:spPr>
            <a:xfrm>
              <a:off x="6010417" y="1574248"/>
              <a:ext cx="2548498"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FF0000"/>
                  </a:solidFill>
                  <a:effectLst/>
                  <a:uLnTx/>
                  <a:uFillTx/>
                  <a:latin typeface="UTM Duepuntozero" panose="02040603050506020204" pitchFamily="18" charset="0"/>
                  <a:ea typeface="+mn-ea"/>
                  <a:cs typeface="Calibri" panose="020F0502020204030204" pitchFamily="34" charset="0"/>
                </a:rPr>
                <a:t>Hoạt động 3</a:t>
              </a:r>
              <a:endParaRPr kumimoji="0" lang="en-US" sz="4400" b="1" i="0" u="none" strike="noStrike" kern="1200" cap="none" spc="0" normalizeH="0" baseline="0" noProof="0" dirty="0">
                <a:ln w="0"/>
                <a:solidFill>
                  <a:srgbClr val="FF0000"/>
                </a:solidFill>
                <a:effectLst/>
                <a:uLnTx/>
                <a:uFillTx/>
                <a:latin typeface="UTM Duepuntozero" panose="02040603050506020204" pitchFamily="18" charset="0"/>
                <a:ea typeface="+mn-ea"/>
                <a:cs typeface="Calibri" panose="020F0502020204030204" pitchFamily="34" charset="0"/>
              </a:endParaRPr>
            </a:p>
          </p:txBody>
        </p:sp>
      </p:grpSp>
      <p:grpSp>
        <p:nvGrpSpPr>
          <p:cNvPr id="4" name="Nhóm 3">
            <a:extLst>
              <a:ext uri="{FF2B5EF4-FFF2-40B4-BE49-F238E27FC236}">
                <a16:creationId xmlns:a16="http://schemas.microsoft.com/office/drawing/2014/main" id="{AB2F6CD9-04AE-FE58-53D9-8A4ED3B94DF0}"/>
              </a:ext>
            </a:extLst>
          </p:cNvPr>
          <p:cNvGrpSpPr/>
          <p:nvPr/>
        </p:nvGrpSpPr>
        <p:grpSpPr>
          <a:xfrm>
            <a:off x="1454252" y="1562499"/>
            <a:ext cx="9691969" cy="3416321"/>
            <a:chOff x="1306674" y="2383564"/>
            <a:chExt cx="10444289" cy="3416321"/>
          </a:xfrm>
        </p:grpSpPr>
        <p:sp>
          <p:nvSpPr>
            <p:cNvPr id="3" name="TextBox 8">
              <a:extLst>
                <a:ext uri="{FF2B5EF4-FFF2-40B4-BE49-F238E27FC236}">
                  <a16:creationId xmlns:a16="http://schemas.microsoft.com/office/drawing/2014/main" id="{1BECEAD1-B9D9-1A6E-FDA5-C53E06C4D722}"/>
                </a:ext>
              </a:extLst>
            </p:cNvPr>
            <p:cNvSpPr txBox="1"/>
            <p:nvPr/>
          </p:nvSpPr>
          <p:spPr>
            <a:xfrm>
              <a:off x="1306674" y="2383565"/>
              <a:ext cx="10444289" cy="341632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7200" b="0" i="0" u="none" strike="noStrike" kern="1200" cap="none" spc="0" normalizeH="0" baseline="0" noProof="0">
                  <a:ln w="190500">
                    <a:solidFill>
                      <a:prstClr val="white"/>
                    </a:solidFill>
                  </a:ln>
                  <a:solidFill>
                    <a:srgbClr val="FF0000"/>
                  </a:solidFill>
                  <a:effectLst/>
                  <a:uLnTx/>
                  <a:uFillTx/>
                  <a:latin typeface="iCiel Pony" panose="02000000000000000000" pitchFamily="2" charset="-93"/>
                  <a:ea typeface="+mn-ea"/>
                  <a:cs typeface="Arial" panose="020B0604020202020204" pitchFamily="34" charset="0"/>
                </a:rPr>
                <a:t>Cần làm gì để sử dụng an toàn năng lượng chất đốt? </a:t>
              </a:r>
              <a:endParaRPr kumimoji="0" lang="sv-SE" sz="7200" b="0" i="0" u="none" strike="noStrike" kern="1200" cap="none" spc="0" normalizeH="0" baseline="0" noProof="0">
                <a:ln w="190500">
                  <a:solidFill>
                    <a:prstClr val="white"/>
                  </a:solidFill>
                </a:ln>
                <a:solidFill>
                  <a:srgbClr val="FF0000"/>
                </a:solidFill>
                <a:effectLst/>
                <a:uLnTx/>
                <a:uFillTx/>
                <a:latin typeface="iCiel Pony" panose="02000000000000000000" pitchFamily="2" charset="-93"/>
                <a:ea typeface="+mn-ea"/>
                <a:cs typeface="Arial" panose="020B0604020202020204" pitchFamily="34" charset="0"/>
              </a:endParaRPr>
            </a:p>
          </p:txBody>
        </p:sp>
        <p:sp>
          <p:nvSpPr>
            <p:cNvPr id="8" name="TextBox 8">
              <a:extLst>
                <a:ext uri="{FF2B5EF4-FFF2-40B4-BE49-F238E27FC236}">
                  <a16:creationId xmlns:a16="http://schemas.microsoft.com/office/drawing/2014/main" id="{9B858E1B-AC3D-8764-EF56-8D622BBB3CC3}"/>
                </a:ext>
              </a:extLst>
            </p:cNvPr>
            <p:cNvSpPr txBox="1"/>
            <p:nvPr/>
          </p:nvSpPr>
          <p:spPr>
            <a:xfrm>
              <a:off x="1306674" y="2383564"/>
              <a:ext cx="10444289" cy="341632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7200" b="0" i="0" u="none" strike="noStrike" kern="1200" cap="none" spc="0" normalizeH="0" baseline="0" noProof="0">
                  <a:ln>
                    <a:noFill/>
                  </a:ln>
                  <a:solidFill>
                    <a:srgbClr val="FF0000"/>
                  </a:solidFill>
                  <a:effectLst/>
                  <a:uLnTx/>
                  <a:uFillTx/>
                  <a:latin typeface="iCiel Pony" panose="02000000000000000000" pitchFamily="2" charset="-93"/>
                  <a:ea typeface="+mn-ea"/>
                  <a:cs typeface="Arial" panose="020B0604020202020204" pitchFamily="34" charset="0"/>
                </a:rPr>
                <a:t>Cần làm gì để sử dụng an toàn năng lượng chất đốt? </a:t>
              </a:r>
              <a:endParaRPr kumimoji="0" lang="sv-SE" sz="7200" b="0" i="0" u="none" strike="noStrike" kern="1200" cap="none" spc="0" normalizeH="0" baseline="0" noProof="0">
                <a:ln>
                  <a:noFill/>
                </a:ln>
                <a:solidFill>
                  <a:srgbClr val="FF0000"/>
                </a:solidFill>
                <a:effectLst/>
                <a:uLnTx/>
                <a:uFillTx/>
                <a:latin typeface="iCiel Pony" panose="02000000000000000000" pitchFamily="2" charset="-93"/>
                <a:ea typeface="+mn-ea"/>
                <a:cs typeface="Arial" panose="020B0604020202020204" pitchFamily="34" charset="0"/>
              </a:endParaRPr>
            </a:p>
          </p:txBody>
        </p:sp>
      </p:grpSp>
    </p:spTree>
    <p:extLst>
      <p:ext uri="{BB962C8B-B14F-4D97-AF65-F5344CB8AC3E}">
        <p14:creationId xmlns:p14="http://schemas.microsoft.com/office/powerpoint/2010/main" val="2437356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D4C0965-73B3-B38B-DFDD-6774FEB756C6}"/>
              </a:ext>
            </a:extLst>
          </p:cNvPr>
          <p:cNvSpPr txBox="1"/>
          <p:nvPr/>
        </p:nvSpPr>
        <p:spPr>
          <a:xfrm>
            <a:off x="800161" y="708598"/>
            <a:ext cx="3518261"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Quan sát các hình từ 7 đến 12 trang 39 và chỉ ra những việc nên làm, việc không nên làm để phòng chống cháy, nổ, ô nhiễm môi trường khi sử dụng năng lượng chất đốt. Giải thích.</a:t>
            </a:r>
            <a:endParaRPr kumimoji="0" lang="en-US" sz="3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7041266E-19CE-B80E-27C5-F0D04F144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0" y="118929"/>
            <a:ext cx="941993" cy="941993"/>
          </a:xfrm>
          <a:prstGeom prst="rect">
            <a:avLst/>
          </a:prstGeom>
        </p:spPr>
      </p:pic>
      <p:pic>
        <p:nvPicPr>
          <p:cNvPr id="4" name="Picture 3">
            <a:extLst>
              <a:ext uri="{FF2B5EF4-FFF2-40B4-BE49-F238E27FC236}">
                <a16:creationId xmlns:a16="http://schemas.microsoft.com/office/drawing/2014/main" id="{E2FD8AC5-7288-4886-189B-B70A1E5755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4193" y="708598"/>
            <a:ext cx="6917646" cy="5302910"/>
          </a:xfrm>
          <a:prstGeom prst="rect">
            <a:avLst/>
          </a:prstGeom>
        </p:spPr>
      </p:pic>
    </p:spTree>
    <p:extLst>
      <p:ext uri="{BB962C8B-B14F-4D97-AF65-F5344CB8AC3E}">
        <p14:creationId xmlns:p14="http://schemas.microsoft.com/office/powerpoint/2010/main" val="3653017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717451" y="300881"/>
            <a:ext cx="10846191" cy="5838092"/>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文本框 18">
            <a:extLst>
              <a:ext uri="{FF2B5EF4-FFF2-40B4-BE49-F238E27FC236}">
                <a16:creationId xmlns:a16="http://schemas.microsoft.com/office/drawing/2014/main" id="{1F26CA21-BE73-ED1C-0548-CB3F49EB7936}"/>
              </a:ext>
            </a:extLst>
          </p:cNvPr>
          <p:cNvSpPr txBox="1"/>
          <p:nvPr/>
        </p:nvSpPr>
        <p:spPr>
          <a:xfrm>
            <a:off x="717450" y="719027"/>
            <a:ext cx="11052883" cy="1200329"/>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Thảo</a:t>
            </a:r>
            <a:r>
              <a:rPr kumimoji="0" lang="en-US" altLang="zh-CN" sz="7200" b="1" i="0" u="none" strike="noStrike" kern="1200" cap="none" spc="0" normalizeH="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 luận</a:t>
            </a:r>
            <a:r>
              <a:rPr kumimoji="0" lang="en-US" altLang="zh-CN" sz="7200" b="1" i="0" u="none" strike="noStrike" kern="1200" cap="none" spc="0" normalizeH="0" baseline="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 nhóm.</a:t>
            </a:r>
          </a:p>
        </p:txBody>
      </p:sp>
      <p:pic>
        <p:nvPicPr>
          <p:cNvPr id="34" name="Picture 318">
            <a:extLst>
              <a:ext uri="{FF2B5EF4-FFF2-40B4-BE49-F238E27FC236}">
                <a16:creationId xmlns:a16="http://schemas.microsoft.com/office/drawing/2014/main" id="{368AF0F4-F152-6430-7758-851D09DEE023}"/>
              </a:ext>
            </a:extLst>
          </p:cNvPr>
          <p:cNvPicPr>
            <a:picLocks noChangeAspect="1"/>
          </p:cNvPicPr>
          <p:nvPr/>
        </p:nvPicPr>
        <p:blipFill>
          <a:blip r:embed="rId3"/>
          <a:stretch>
            <a:fillRect/>
          </a:stretch>
        </p:blipFill>
        <p:spPr>
          <a:xfrm flipH="1">
            <a:off x="1616367" y="1919356"/>
            <a:ext cx="8319187" cy="3779878"/>
          </a:xfrm>
          <a:prstGeom prst="rect">
            <a:avLst/>
          </a:prstGeom>
        </p:spPr>
      </p:pic>
    </p:spTree>
    <p:extLst>
      <p:ext uri="{BB962C8B-B14F-4D97-AF65-F5344CB8AC3E}">
        <p14:creationId xmlns:p14="http://schemas.microsoft.com/office/powerpoint/2010/main" val="18266850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70000">
                                          <p:cBhvr additive="base">
                                            <p:cTn id="7" dur="750" fill="hold"/>
                                            <p:tgtEl>
                                              <p:spTgt spid="34"/>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FD8AC5-7288-4886-189B-B70A1E57557E}"/>
              </a:ext>
            </a:extLst>
          </p:cNvPr>
          <p:cNvPicPr>
            <a:picLocks noChangeAspect="1"/>
          </p:cNvPicPr>
          <p:nvPr/>
        </p:nvPicPr>
        <p:blipFill rotWithShape="1">
          <a:blip r:embed="rId3">
            <a:extLst>
              <a:ext uri="{28A0092B-C50C-407E-A947-70E740481C1C}">
                <a14:useLocalDpi xmlns:a14="http://schemas.microsoft.com/office/drawing/2010/main" val="0"/>
              </a:ext>
            </a:extLst>
          </a:blip>
          <a:srcRect r="49141" b="67876"/>
          <a:stretch/>
        </p:blipFill>
        <p:spPr>
          <a:xfrm>
            <a:off x="2352348" y="952963"/>
            <a:ext cx="7106963" cy="3441159"/>
          </a:xfrm>
          <a:prstGeom prst="rect">
            <a:avLst/>
          </a:prstGeom>
        </p:spPr>
      </p:pic>
      <p:sp>
        <p:nvSpPr>
          <p:cNvPr id="3" name="Hình chữ nhật: Góc Tròn 4">
            <a:extLst>
              <a:ext uri="{FF2B5EF4-FFF2-40B4-BE49-F238E27FC236}">
                <a16:creationId xmlns:a16="http://schemas.microsoft.com/office/drawing/2014/main" id="{1C53C3E3-E611-E051-267C-B453E5BAB53D}"/>
              </a:ext>
            </a:extLst>
          </p:cNvPr>
          <p:cNvSpPr/>
          <p:nvPr/>
        </p:nvSpPr>
        <p:spPr>
          <a:xfrm>
            <a:off x="3421237" y="4625618"/>
            <a:ext cx="5163087" cy="1701340"/>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libri" panose="020F0502020204030204"/>
                <a:ea typeface="+mn-ea"/>
                <a:cs typeface="+mn-cs"/>
              </a:rPr>
              <a:t>Tắt bếp ngay sau khi không sử dụng.</a:t>
            </a:r>
          </a:p>
        </p:txBody>
      </p:sp>
      <p:pic>
        <p:nvPicPr>
          <p:cNvPr id="3074" name="Picture 2" descr="PHIẾU MẶT CƯỜI MẶT BUỒN | Shopee Việt Nam">
            <a:extLst>
              <a:ext uri="{FF2B5EF4-FFF2-40B4-BE49-F238E27FC236}">
                <a16:creationId xmlns:a16="http://schemas.microsoft.com/office/drawing/2014/main" id="{30F27872-B6F3-1B6C-7458-7FCC7ED6BC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8" t="13896" r="50000" b="5365"/>
          <a:stretch/>
        </p:blipFill>
        <p:spPr bwMode="auto">
          <a:xfrm>
            <a:off x="728500" y="1392881"/>
            <a:ext cx="1623848" cy="256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9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FD8AC5-7288-4886-189B-B70A1E57557E}"/>
              </a:ext>
            </a:extLst>
          </p:cNvPr>
          <p:cNvPicPr>
            <a:picLocks noChangeAspect="1"/>
          </p:cNvPicPr>
          <p:nvPr/>
        </p:nvPicPr>
        <p:blipFill rotWithShape="1">
          <a:blip r:embed="rId3">
            <a:extLst>
              <a:ext uri="{28A0092B-C50C-407E-A947-70E740481C1C}">
                <a14:useLocalDpi xmlns:a14="http://schemas.microsoft.com/office/drawing/2010/main" val="0"/>
              </a:ext>
            </a:extLst>
          </a:blip>
          <a:srcRect l="52349" t="-1690" r="-500" b="67405"/>
          <a:stretch/>
        </p:blipFill>
        <p:spPr>
          <a:xfrm>
            <a:off x="2751203" y="968729"/>
            <a:ext cx="6728590" cy="3672655"/>
          </a:xfrm>
          <a:prstGeom prst="rect">
            <a:avLst/>
          </a:prstGeom>
        </p:spPr>
      </p:pic>
      <p:sp>
        <p:nvSpPr>
          <p:cNvPr id="3" name="Hình chữ nhật: Góc Tròn 4">
            <a:extLst>
              <a:ext uri="{FF2B5EF4-FFF2-40B4-BE49-F238E27FC236}">
                <a16:creationId xmlns:a16="http://schemas.microsoft.com/office/drawing/2014/main" id="{1C53C3E3-E611-E051-267C-B453E5BAB53D}"/>
              </a:ext>
            </a:extLst>
          </p:cNvPr>
          <p:cNvSpPr/>
          <p:nvPr/>
        </p:nvSpPr>
        <p:spPr>
          <a:xfrm>
            <a:off x="2178119" y="4797478"/>
            <a:ext cx="8432073" cy="1554465"/>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a:solidFill>
                  <a:srgbClr val="FF0000"/>
                </a:solidFill>
                <a:latin typeface="Calibri" panose="020F0502020204030204"/>
              </a:rPr>
              <a:t>Đ</a:t>
            </a:r>
            <a:r>
              <a:rPr lang="vi-VN" sz="4800">
                <a:solidFill>
                  <a:srgbClr val="FF0000"/>
                </a:solidFill>
                <a:latin typeface="Calibri" panose="020F0502020204030204"/>
              </a:rPr>
              <a:t>ể các chất dễ cháy nổ gần bếp.</a:t>
            </a:r>
            <a:endParaRPr kumimoji="0" lang="en-US" sz="4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3074" name="Picture 2" descr="PHIẾU MẶT CƯỜI MẶT BUỒN | Shopee Việt Nam">
            <a:extLst>
              <a:ext uri="{FF2B5EF4-FFF2-40B4-BE49-F238E27FC236}">
                <a16:creationId xmlns:a16="http://schemas.microsoft.com/office/drawing/2014/main" id="{30F27872-B6F3-1B6C-7458-7FCC7ED6BC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812" t="13867" b="5394"/>
          <a:stretch/>
        </p:blipFill>
        <p:spPr bwMode="auto">
          <a:xfrm>
            <a:off x="728500" y="1392881"/>
            <a:ext cx="1623848" cy="256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9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FD8AC5-7288-4886-189B-B70A1E57557E}"/>
              </a:ext>
            </a:extLst>
          </p:cNvPr>
          <p:cNvPicPr>
            <a:picLocks noChangeAspect="1"/>
          </p:cNvPicPr>
          <p:nvPr/>
        </p:nvPicPr>
        <p:blipFill rotWithShape="1">
          <a:blip r:embed="rId3">
            <a:extLst>
              <a:ext uri="{28A0092B-C50C-407E-A947-70E740481C1C}">
                <a14:useLocalDpi xmlns:a14="http://schemas.microsoft.com/office/drawing/2010/main" val="0"/>
              </a:ext>
            </a:extLst>
          </a:blip>
          <a:srcRect l="67" t="31571" r="48883" b="32687"/>
          <a:stretch/>
        </p:blipFill>
        <p:spPr>
          <a:xfrm>
            <a:off x="2529112" y="968729"/>
            <a:ext cx="7133776" cy="3828749"/>
          </a:xfrm>
          <a:prstGeom prst="rect">
            <a:avLst/>
          </a:prstGeom>
        </p:spPr>
      </p:pic>
      <p:sp>
        <p:nvSpPr>
          <p:cNvPr id="3" name="Hình chữ nhật: Góc Tròn 4">
            <a:extLst>
              <a:ext uri="{FF2B5EF4-FFF2-40B4-BE49-F238E27FC236}">
                <a16:creationId xmlns:a16="http://schemas.microsoft.com/office/drawing/2014/main" id="{1C53C3E3-E611-E051-267C-B453E5BAB53D}"/>
              </a:ext>
            </a:extLst>
          </p:cNvPr>
          <p:cNvSpPr/>
          <p:nvPr/>
        </p:nvSpPr>
        <p:spPr>
          <a:xfrm>
            <a:off x="3124051" y="4991565"/>
            <a:ext cx="6398322" cy="1372803"/>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libri" panose="020F0502020204030204"/>
                <a:ea typeface="+mn-ea"/>
                <a:cs typeface="+mn-cs"/>
              </a:rPr>
              <a:t>Không</a:t>
            </a:r>
            <a:r>
              <a:rPr kumimoji="0" lang="en-US" sz="4800" b="0" i="0" u="none" strike="noStrike" kern="1200" cap="none" spc="0" normalizeH="0" noProof="0">
                <a:ln>
                  <a:noFill/>
                </a:ln>
                <a:solidFill>
                  <a:srgbClr val="FF0000"/>
                </a:solidFill>
                <a:effectLst/>
                <a:uLnTx/>
                <a:uFillTx/>
                <a:latin typeface="Calibri" panose="020F0502020204030204"/>
                <a:ea typeface="+mn-ea"/>
                <a:cs typeface="+mn-cs"/>
              </a:rPr>
              <a:t> đ</a:t>
            </a:r>
            <a:r>
              <a:rPr kumimoji="0" lang="vi-VN" sz="4800" b="0" i="0" u="none" strike="noStrike" kern="1200" cap="none" spc="0" normalizeH="0" baseline="0" noProof="0">
                <a:ln>
                  <a:noFill/>
                </a:ln>
                <a:solidFill>
                  <a:srgbClr val="FF0000"/>
                </a:solidFill>
                <a:effectLst/>
                <a:uLnTx/>
                <a:uFillTx/>
                <a:latin typeface="Calibri" panose="020F0502020204030204"/>
                <a:ea typeface="+mn-ea"/>
                <a:cs typeface="+mn-cs"/>
              </a:rPr>
              <a:t>ể các chất dễ cháy nổ gần bếp.</a:t>
            </a:r>
            <a:endParaRPr kumimoji="0" lang="en-US" sz="4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2" name="Picture 2" descr="PHIẾU MẶT CƯỜI MẶT BUỒN | Shopee Việt Nam">
            <a:extLst>
              <a:ext uri="{FF2B5EF4-FFF2-40B4-BE49-F238E27FC236}">
                <a16:creationId xmlns:a16="http://schemas.microsoft.com/office/drawing/2014/main" id="{ECAEA49B-4155-AB38-32F4-A0ACDA0F3E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8" t="13896" r="50000" b="5365"/>
          <a:stretch/>
        </p:blipFill>
        <p:spPr bwMode="auto">
          <a:xfrm>
            <a:off x="905264" y="1602442"/>
            <a:ext cx="1623848" cy="256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4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FD8AC5-7288-4886-189B-B70A1E57557E}"/>
              </a:ext>
            </a:extLst>
          </p:cNvPr>
          <p:cNvPicPr>
            <a:picLocks noChangeAspect="1"/>
          </p:cNvPicPr>
          <p:nvPr/>
        </p:nvPicPr>
        <p:blipFill rotWithShape="1">
          <a:blip r:embed="rId3">
            <a:extLst>
              <a:ext uri="{28A0092B-C50C-407E-A947-70E740481C1C}">
                <a14:useLocalDpi xmlns:a14="http://schemas.microsoft.com/office/drawing/2010/main" val="0"/>
              </a:ext>
            </a:extLst>
          </a:blip>
          <a:srcRect l="52528" t="33337" r="-3578" b="30921"/>
          <a:stretch/>
        </p:blipFill>
        <p:spPr>
          <a:xfrm>
            <a:off x="2787855" y="651872"/>
            <a:ext cx="7133776" cy="3828749"/>
          </a:xfrm>
          <a:prstGeom prst="rect">
            <a:avLst/>
          </a:prstGeom>
        </p:spPr>
      </p:pic>
      <p:sp>
        <p:nvSpPr>
          <p:cNvPr id="3" name="Hình chữ nhật: Góc Tròn 4">
            <a:extLst>
              <a:ext uri="{FF2B5EF4-FFF2-40B4-BE49-F238E27FC236}">
                <a16:creationId xmlns:a16="http://schemas.microsoft.com/office/drawing/2014/main" id="{1C53C3E3-E611-E051-267C-B453E5BAB53D}"/>
              </a:ext>
            </a:extLst>
          </p:cNvPr>
          <p:cNvSpPr/>
          <p:nvPr/>
        </p:nvSpPr>
        <p:spPr>
          <a:xfrm>
            <a:off x="1451667" y="4707926"/>
            <a:ext cx="9806152" cy="1566890"/>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a:solidFill>
                  <a:srgbClr val="FF0000"/>
                </a:solidFill>
                <a:latin typeface="Calibri" panose="020F0502020204030204"/>
              </a:rPr>
              <a:t>Khi phát hiện có đám cháy, cần hô to để báo cháy hoặc gọi điện số 114.</a:t>
            </a:r>
            <a:endParaRPr kumimoji="0" lang="en-US" sz="4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2" name="Picture 2" descr="PHIẾU MẶT CƯỜI MẶT BUỒN | Shopee Việt Nam">
            <a:extLst>
              <a:ext uri="{FF2B5EF4-FFF2-40B4-BE49-F238E27FC236}">
                <a16:creationId xmlns:a16="http://schemas.microsoft.com/office/drawing/2014/main" id="{ECAEA49B-4155-AB38-32F4-A0ACDA0F3E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8" t="13896" r="50000" b="5365"/>
          <a:stretch/>
        </p:blipFill>
        <p:spPr bwMode="auto">
          <a:xfrm>
            <a:off x="905264" y="1602442"/>
            <a:ext cx="1623848" cy="256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73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FD8AC5-7288-4886-189B-B70A1E57557E}"/>
              </a:ext>
            </a:extLst>
          </p:cNvPr>
          <p:cNvPicPr>
            <a:picLocks noChangeAspect="1"/>
          </p:cNvPicPr>
          <p:nvPr/>
        </p:nvPicPr>
        <p:blipFill rotWithShape="1">
          <a:blip r:embed="rId3">
            <a:extLst>
              <a:ext uri="{28A0092B-C50C-407E-A947-70E740481C1C}">
                <a14:useLocalDpi xmlns:a14="http://schemas.microsoft.com/office/drawing/2010/main" val="0"/>
              </a:ext>
            </a:extLst>
          </a:blip>
          <a:srcRect l="-4032" t="67216" r="48393"/>
          <a:stretch/>
        </p:blipFill>
        <p:spPr>
          <a:xfrm>
            <a:off x="2677496" y="651872"/>
            <a:ext cx="7775042" cy="3511891"/>
          </a:xfrm>
          <a:prstGeom prst="rect">
            <a:avLst/>
          </a:prstGeom>
        </p:spPr>
      </p:pic>
      <p:sp>
        <p:nvSpPr>
          <p:cNvPr id="3" name="Hình chữ nhật: Góc Tròn 4">
            <a:extLst>
              <a:ext uri="{FF2B5EF4-FFF2-40B4-BE49-F238E27FC236}">
                <a16:creationId xmlns:a16="http://schemas.microsoft.com/office/drawing/2014/main" id="{1C53C3E3-E611-E051-267C-B453E5BAB53D}"/>
              </a:ext>
            </a:extLst>
          </p:cNvPr>
          <p:cNvSpPr/>
          <p:nvPr/>
        </p:nvSpPr>
        <p:spPr>
          <a:xfrm>
            <a:off x="3453887" y="4577664"/>
            <a:ext cx="6856761" cy="1566890"/>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a:solidFill>
                  <a:srgbClr val="FF0000"/>
                </a:solidFill>
                <a:latin typeface="Calibri" panose="020F0502020204030204"/>
              </a:rPr>
              <a:t>Cần xử lí khí thải để giảm ô nhiễm môi trường.</a:t>
            </a:r>
            <a:endParaRPr kumimoji="0" lang="en-US" sz="4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2" name="Picture 2" descr="PHIẾU MẶT CƯỜI MẶT BUỒN | Shopee Việt Nam">
            <a:extLst>
              <a:ext uri="{FF2B5EF4-FFF2-40B4-BE49-F238E27FC236}">
                <a16:creationId xmlns:a16="http://schemas.microsoft.com/office/drawing/2014/main" id="{ECAEA49B-4155-AB38-32F4-A0ACDA0F3E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8" t="13896" r="50000" b="5365"/>
          <a:stretch/>
        </p:blipFill>
        <p:spPr bwMode="auto">
          <a:xfrm>
            <a:off x="905264" y="1602442"/>
            <a:ext cx="1623848" cy="256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84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FD8AC5-7288-4886-189B-B70A1E57557E}"/>
              </a:ext>
            </a:extLst>
          </p:cNvPr>
          <p:cNvPicPr>
            <a:picLocks noChangeAspect="1"/>
          </p:cNvPicPr>
          <p:nvPr/>
        </p:nvPicPr>
        <p:blipFill rotWithShape="1">
          <a:blip r:embed="rId3">
            <a:extLst>
              <a:ext uri="{28A0092B-C50C-407E-A947-70E740481C1C}">
                <a14:useLocalDpi xmlns:a14="http://schemas.microsoft.com/office/drawing/2010/main" val="0"/>
              </a:ext>
            </a:extLst>
          </a:blip>
          <a:srcRect l="51062" t="67122" r="-6701" b="94"/>
          <a:stretch/>
        </p:blipFill>
        <p:spPr>
          <a:xfrm>
            <a:off x="2994746" y="713446"/>
            <a:ext cx="7775042" cy="3511891"/>
          </a:xfrm>
          <a:prstGeom prst="rect">
            <a:avLst/>
          </a:prstGeom>
        </p:spPr>
      </p:pic>
      <p:sp>
        <p:nvSpPr>
          <p:cNvPr id="3" name="Hình chữ nhật: Góc Tròn 4">
            <a:extLst>
              <a:ext uri="{FF2B5EF4-FFF2-40B4-BE49-F238E27FC236}">
                <a16:creationId xmlns:a16="http://schemas.microsoft.com/office/drawing/2014/main" id="{1C53C3E3-E611-E051-267C-B453E5BAB53D}"/>
              </a:ext>
            </a:extLst>
          </p:cNvPr>
          <p:cNvSpPr/>
          <p:nvPr/>
        </p:nvSpPr>
        <p:spPr>
          <a:xfrm>
            <a:off x="1098331" y="4281132"/>
            <a:ext cx="9995338" cy="1919217"/>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srgbClr val="FF0000"/>
                </a:solidFill>
                <a:latin typeface="Calibri" panose="020F0502020204030204"/>
              </a:rPr>
              <a:t>Khuyến khích người dân sử dụng khí sinh học để giảm bớt khí thải và bảo vệ môi trường.</a:t>
            </a:r>
            <a:endParaRPr kumimoji="0" lang="en-US" sz="4000" b="0" i="0" u="none" strike="noStrike" kern="1200" cap="none" spc="0" normalizeH="0" baseline="0" noProof="0">
              <a:ln>
                <a:noFill/>
              </a:ln>
              <a:solidFill>
                <a:srgbClr val="FF0000"/>
              </a:solidFill>
              <a:effectLst/>
              <a:uLnTx/>
              <a:uFillTx/>
              <a:latin typeface="Calibri" panose="020F0502020204030204"/>
            </a:endParaRPr>
          </a:p>
        </p:txBody>
      </p:sp>
      <p:pic>
        <p:nvPicPr>
          <p:cNvPr id="6" name="Picture 2" descr="PHIẾU MẶT CƯỜI MẶT BUỒN | Shopee Việt Nam">
            <a:extLst>
              <a:ext uri="{FF2B5EF4-FFF2-40B4-BE49-F238E27FC236}">
                <a16:creationId xmlns:a16="http://schemas.microsoft.com/office/drawing/2014/main" id="{6D543F3A-65EB-135D-616B-DB3BE019FE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812" t="13867" b="5394"/>
          <a:stretch/>
        </p:blipFill>
        <p:spPr bwMode="auto">
          <a:xfrm>
            <a:off x="854989" y="1424412"/>
            <a:ext cx="1623848" cy="256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11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1C53C3E3-E611-E051-267C-B453E5BAB53D}"/>
              </a:ext>
            </a:extLst>
          </p:cNvPr>
          <p:cNvSpPr/>
          <p:nvPr/>
        </p:nvSpPr>
        <p:spPr>
          <a:xfrm>
            <a:off x="339079" y="367943"/>
            <a:ext cx="11327403" cy="6190511"/>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a:solidFill>
                  <a:schemeClr val="tx1"/>
                </a:solidFill>
                <a:latin typeface="Calibri" panose="020F0502020204030204"/>
              </a:rPr>
              <a:t>K</a:t>
            </a:r>
            <a:r>
              <a:rPr lang="vi-VN" sz="4000" b="1">
                <a:solidFill>
                  <a:schemeClr val="tx1"/>
                </a:solidFill>
                <a:latin typeface="Calibri" panose="020F0502020204030204"/>
              </a:rPr>
              <a:t>ết luận:</a:t>
            </a:r>
          </a:p>
          <a:p>
            <a:pPr lvl="0" algn="just"/>
            <a:r>
              <a:rPr lang="vi-VN" sz="3600" b="1">
                <a:solidFill>
                  <a:srgbClr val="0070C0"/>
                </a:solidFill>
                <a:latin typeface="Calibri" panose="020F0502020204030204"/>
              </a:rPr>
              <a:t>+ Để đảm bảo an toàn khi sử dụng chất đốt cần: tắt bếp ngay sau khi không sử dụng; không để các chất dễ cháy nổ gần bếp; khi phát hiện có đám cháy, cần hô to để báo cháy hoặc gọi điện số 114;...</a:t>
            </a:r>
          </a:p>
          <a:p>
            <a:pPr lvl="0" algn="just"/>
            <a:r>
              <a:rPr lang="vi-VN" sz="3600" b="1">
                <a:solidFill>
                  <a:srgbClr val="0070C0"/>
                </a:solidFill>
                <a:latin typeface="Calibri" panose="020F0502020204030204"/>
              </a:rPr>
              <a:t>+ Các chất đốt khi cháy đều sinh ra nhiều loại khí và chất độc hại nên phải sử dụng các loại bếp và lò đốt có ống khói với hệ thống xử lí khí thải; khuyến khích người dân sử dụng khí sinh học để giảm bớt khí thải để bảo vệ môi trường.</a:t>
            </a:r>
          </a:p>
        </p:txBody>
      </p:sp>
    </p:spTree>
    <p:extLst>
      <p:ext uri="{BB962C8B-B14F-4D97-AF65-F5344CB8AC3E}">
        <p14:creationId xmlns:p14="http://schemas.microsoft.com/office/powerpoint/2010/main" val="1516390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pSp>
        <p:nvGrpSpPr>
          <p:cNvPr id="8" name="Group 13">
            <a:extLst>
              <a:ext uri="{FF2B5EF4-FFF2-40B4-BE49-F238E27FC236}">
                <a16:creationId xmlns:a16="http://schemas.microsoft.com/office/drawing/2014/main" id="{9CB5BEE9-8DAF-221A-0634-15A4E53ABD18}"/>
              </a:ext>
            </a:extLst>
          </p:cNvPr>
          <p:cNvGrpSpPr/>
          <p:nvPr/>
        </p:nvGrpSpPr>
        <p:grpSpPr>
          <a:xfrm>
            <a:off x="4181246" y="1356502"/>
            <a:ext cx="6994754" cy="3939541"/>
            <a:chOff x="1575311" y="446026"/>
            <a:chExt cx="11171227" cy="3939541"/>
          </a:xfrm>
        </p:grpSpPr>
        <p:sp>
          <p:nvSpPr>
            <p:cNvPr id="9" name="TextBox 8">
              <a:extLst>
                <a:ext uri="{FF2B5EF4-FFF2-40B4-BE49-F238E27FC236}">
                  <a16:creationId xmlns:a16="http://schemas.microsoft.com/office/drawing/2014/main" id="{DA6C87C5-0F7D-FDB1-E8FE-C6D20B4440E6}"/>
                </a:ext>
              </a:extLst>
            </p:cNvPr>
            <p:cNvSpPr txBox="1"/>
            <p:nvPr/>
          </p:nvSpPr>
          <p:spPr>
            <a:xfrm>
              <a:off x="1575311" y="446027"/>
              <a:ext cx="11171227" cy="393954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25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KHỞI ĐỘNG</a:t>
              </a:r>
            </a:p>
          </p:txBody>
        </p:sp>
        <p:sp>
          <p:nvSpPr>
            <p:cNvPr id="10" name="TextBox 12">
              <a:extLst>
                <a:ext uri="{FF2B5EF4-FFF2-40B4-BE49-F238E27FC236}">
                  <a16:creationId xmlns:a16="http://schemas.microsoft.com/office/drawing/2014/main" id="{B784C4CC-212C-24E8-7688-1C280B9B8B34}"/>
                </a:ext>
              </a:extLst>
            </p:cNvPr>
            <p:cNvSpPr txBox="1"/>
            <p:nvPr/>
          </p:nvSpPr>
          <p:spPr>
            <a:xfrm>
              <a:off x="1575311" y="446026"/>
              <a:ext cx="11171227" cy="393954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2500" b="1" i="0" u="none" strike="noStrike" kern="1200" cap="none" spc="0" normalizeH="0" baseline="0" noProof="0">
                  <a:ln w="3810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K</a:t>
              </a:r>
              <a:r>
                <a:rPr kumimoji="0" lang="sv-SE" sz="125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H</a:t>
              </a:r>
              <a:r>
                <a:rPr kumimoji="0" lang="sv-SE" sz="12500" b="1" i="0" u="none" strike="noStrike" kern="1200" cap="none" spc="0" normalizeH="0" baseline="0" noProof="0">
                  <a:ln w="3810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Ở</a:t>
              </a:r>
              <a:r>
                <a:rPr kumimoji="0" lang="sv-SE" sz="12500" b="1" i="0" u="none" strike="noStrike" kern="1200" cap="none" spc="0" normalizeH="0" baseline="0" noProof="0">
                  <a:ln w="3810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I </a:t>
              </a:r>
              <a:r>
                <a:rPr kumimoji="0" lang="sv-SE" sz="12500" b="1" i="0" u="none" strike="noStrike" kern="1200" cap="none" spc="0" normalizeH="0" baseline="0" noProof="0">
                  <a:ln w="3810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Đ</a:t>
              </a:r>
              <a:r>
                <a:rPr kumimoji="0" lang="sv-SE" sz="125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Ộ</a:t>
              </a:r>
              <a:r>
                <a:rPr kumimoji="0" lang="sv-SE" sz="12500" b="1" i="0" u="none" strike="noStrike" kern="1200" cap="none" spc="0" normalizeH="0" baseline="0" noProof="0">
                  <a:ln w="3810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N</a:t>
              </a:r>
              <a:r>
                <a:rPr kumimoji="0" lang="sv-SE" sz="12500" b="1" i="0" u="none" strike="noStrike" kern="1200" cap="none" spc="0" normalizeH="0" baseline="0" noProof="0">
                  <a:ln w="3810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G</a:t>
              </a:r>
              <a:endParaRPr kumimoji="0" lang="sv-SE" sz="125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125443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717452" y="478302"/>
            <a:ext cx="10846191" cy="3452253"/>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1507479" y="905637"/>
            <a:ext cx="957557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Em và gia đình đã làm những việc gì để phòng chống cháy, nổ, ô nhiễm môi trường khi sử dụng năng lượng chất đốt?</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818201" y="988930"/>
            <a:ext cx="588529" cy="578417"/>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548416" y="2767700"/>
            <a:ext cx="5882186" cy="4705749"/>
          </a:xfrm>
          <a:prstGeom prst="rect">
            <a:avLst/>
          </a:prstGeom>
        </p:spPr>
      </p:pic>
    </p:spTree>
    <p:extLst>
      <p:ext uri="{BB962C8B-B14F-4D97-AF65-F5344CB8AC3E}">
        <p14:creationId xmlns:p14="http://schemas.microsoft.com/office/powerpoint/2010/main" val="83876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1C53C3E3-E611-E051-267C-B453E5BAB53D}"/>
              </a:ext>
            </a:extLst>
          </p:cNvPr>
          <p:cNvSpPr/>
          <p:nvPr/>
        </p:nvSpPr>
        <p:spPr>
          <a:xfrm>
            <a:off x="1324302" y="625406"/>
            <a:ext cx="9396249" cy="5675585"/>
          </a:xfrm>
          <a:prstGeom prst="roundRect">
            <a:avLst/>
          </a:prstGeom>
          <a:no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en-US" sz="3200" b="1"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vi-VN" sz="3200" b="1" u="none" strike="noStrike" kern="1200" cap="none" spc="0" normalizeH="0" baseline="0" noProof="0">
                <a:ln>
                  <a:noFill/>
                </a:ln>
                <a:solidFill>
                  <a:srgbClr val="FF0000"/>
                </a:solidFill>
                <a:effectLst/>
                <a:uLnTx/>
                <a:uFillTx/>
                <a:latin typeface="Calibri" panose="020F0502020204030204"/>
                <a:ea typeface="+mn-ea"/>
                <a:cs typeface="+mn-cs"/>
              </a:rPr>
              <a:t>Sử dụng thiết bị an toàn:</a:t>
            </a:r>
            <a:endParaRPr kumimoji="0" lang="en-US" sz="3200" b="1"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vi-VN" sz="3200" b="1" u="none" strike="noStrike" kern="1200" cap="none" spc="0" normalizeH="0" baseline="0" noProof="0">
                <a:ln>
                  <a:noFill/>
                </a:ln>
                <a:solidFill>
                  <a:schemeClr val="tx1"/>
                </a:solidFill>
                <a:effectLst/>
                <a:uLnTx/>
                <a:uFillTx/>
                <a:latin typeface="Calibri" panose="020F0502020204030204"/>
                <a:ea typeface="+mn-ea"/>
                <a:cs typeface="+mn-cs"/>
              </a:rPr>
              <a:t>Chọn thiết bị chất đốt đạt tiêu chuẩn.</a:t>
            </a:r>
            <a:endParaRPr kumimoji="0" lang="en-US" sz="3200" b="1"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vi-VN" sz="3200" b="1" u="none" strike="noStrike" kern="1200" cap="none" spc="0" normalizeH="0" baseline="0" noProof="0">
                <a:ln>
                  <a:noFill/>
                </a:ln>
                <a:solidFill>
                  <a:schemeClr val="tx1"/>
                </a:solidFill>
                <a:effectLst/>
                <a:uLnTx/>
                <a:uFillTx/>
                <a:latin typeface="Calibri" panose="020F0502020204030204"/>
                <a:ea typeface="+mn-ea"/>
                <a:cs typeface="+mn-cs"/>
              </a:rPr>
              <a:t>Kiểm tra và bảo trì thiết bị định kỳ.</a:t>
            </a:r>
            <a:endParaRPr kumimoji="0" lang="en-US" sz="3200" b="1"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en-US" sz="3200" b="1" u="none" strike="noStrike" kern="1200" cap="none" spc="0" normalizeH="0" baseline="0" noProof="0">
                <a:ln>
                  <a:noFill/>
                </a:ln>
                <a:solidFill>
                  <a:srgbClr val="FF0000"/>
                </a:solidFill>
                <a:effectLst/>
                <a:uLnTx/>
                <a:uFillTx/>
                <a:latin typeface="Calibri" panose="020F0502020204030204"/>
                <a:ea typeface="+mn-ea"/>
                <a:cs typeface="+mn-cs"/>
              </a:rPr>
              <a:t>2. </a:t>
            </a:r>
            <a:r>
              <a:rPr kumimoji="0" lang="vi-VN" sz="3200" b="1" u="none" strike="noStrike" kern="1200" cap="none" spc="0" normalizeH="0" baseline="0" noProof="0">
                <a:ln>
                  <a:noFill/>
                </a:ln>
                <a:solidFill>
                  <a:srgbClr val="FF0000"/>
                </a:solidFill>
                <a:effectLst/>
                <a:uLnTx/>
                <a:uFillTx/>
                <a:latin typeface="Calibri" panose="020F0502020204030204"/>
                <a:ea typeface="+mn-ea"/>
                <a:cs typeface="+mn-cs"/>
              </a:rPr>
              <a:t>Lắp đặt hệ thống thông gió:</a:t>
            </a:r>
            <a:endParaRPr kumimoji="0" lang="en-US" sz="3200" b="1"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vi-VN" sz="3200" b="1" u="none" strike="noStrike" kern="1200" cap="none" spc="0" normalizeH="0" baseline="0" noProof="0">
                <a:ln>
                  <a:noFill/>
                </a:ln>
                <a:solidFill>
                  <a:schemeClr val="tx1"/>
                </a:solidFill>
                <a:effectLst/>
                <a:uLnTx/>
                <a:uFillTx/>
                <a:latin typeface="Calibri" panose="020F0502020204030204"/>
                <a:ea typeface="+mn-ea"/>
                <a:cs typeface="+mn-cs"/>
              </a:rPr>
              <a:t>Đảm bảo khu vực nấu nướng có thông gió tốt.</a:t>
            </a:r>
            <a:endParaRPr kumimoji="0" lang="en-US" sz="3200" b="1"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vi-VN" sz="3200" b="1" u="none" strike="noStrike" kern="1200" cap="none" spc="0" normalizeH="0" baseline="0" noProof="0">
                <a:ln>
                  <a:noFill/>
                </a:ln>
                <a:solidFill>
                  <a:schemeClr val="tx1"/>
                </a:solidFill>
                <a:effectLst/>
                <a:uLnTx/>
                <a:uFillTx/>
                <a:latin typeface="Calibri" panose="020F0502020204030204"/>
                <a:ea typeface="+mn-ea"/>
                <a:cs typeface="+mn-cs"/>
              </a:rPr>
              <a:t>Sử dụng máy hút mùi khi nấu ăn.</a:t>
            </a:r>
            <a:endParaRPr kumimoji="0" lang="en-US" sz="3200" b="1"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en-US" sz="3200" b="1" u="none" strike="noStrike" kern="1200" cap="none" spc="0" normalizeH="0" baseline="0" noProof="0">
                <a:ln>
                  <a:noFill/>
                </a:ln>
                <a:solidFill>
                  <a:srgbClr val="FF0000"/>
                </a:solidFill>
                <a:effectLst/>
                <a:uLnTx/>
                <a:uFillTx/>
                <a:latin typeface="Calibri" panose="020F0502020204030204"/>
                <a:ea typeface="+mn-ea"/>
                <a:cs typeface="+mn-cs"/>
              </a:rPr>
              <a:t>3. </a:t>
            </a:r>
            <a:r>
              <a:rPr kumimoji="0" lang="vi-VN" sz="3200" b="1" u="none" strike="noStrike" kern="1200" cap="none" spc="0" normalizeH="0" baseline="0" noProof="0">
                <a:ln>
                  <a:noFill/>
                </a:ln>
                <a:solidFill>
                  <a:srgbClr val="FF0000"/>
                </a:solidFill>
                <a:effectLst/>
                <a:uLnTx/>
                <a:uFillTx/>
                <a:latin typeface="Calibri" panose="020F0502020204030204"/>
                <a:ea typeface="+mn-ea"/>
                <a:cs typeface="+mn-cs"/>
              </a:rPr>
              <a:t>Biện pháp an toàn khi sử dụng:</a:t>
            </a:r>
            <a:endParaRPr kumimoji="0" lang="en-US" sz="3200" b="1"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vi-VN" sz="3200" b="1" u="none" strike="noStrike" kern="1200" cap="none" spc="0" normalizeH="0" baseline="0" noProof="0">
                <a:ln>
                  <a:noFill/>
                </a:ln>
                <a:solidFill>
                  <a:schemeClr val="tx1"/>
                </a:solidFill>
                <a:effectLst/>
                <a:uLnTx/>
                <a:uFillTx/>
                <a:latin typeface="Calibri" panose="020F0502020204030204"/>
                <a:ea typeface="+mn-ea"/>
                <a:cs typeface="+mn-cs"/>
              </a:rPr>
              <a:t>Tắt nguồn gas khi không sử dụng.</a:t>
            </a:r>
            <a:endParaRPr kumimoji="0" lang="en-US" sz="3200" b="1"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vi-VN" sz="3200" b="1" u="none" strike="noStrike" kern="1200" cap="none" spc="0" normalizeH="0" baseline="0" noProof="0">
                <a:ln>
                  <a:noFill/>
                </a:ln>
                <a:solidFill>
                  <a:schemeClr val="tx1"/>
                </a:solidFill>
                <a:effectLst/>
                <a:uLnTx/>
                <a:uFillTx/>
                <a:latin typeface="Calibri" panose="020F0502020204030204"/>
                <a:ea typeface="+mn-ea"/>
                <a:cs typeface="+mn-cs"/>
              </a:rPr>
              <a:t>Tránh để vật dễ cháy gần bếp.</a:t>
            </a:r>
            <a:endParaRPr kumimoji="0" lang="en-US" sz="3200" b="1"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en-US" sz="3200" b="1" u="none" strike="noStrike" kern="1200" cap="none" spc="0" normalizeH="0" baseline="0" noProof="0">
                <a:ln>
                  <a:noFill/>
                </a:ln>
                <a:solidFill>
                  <a:srgbClr val="FF0000"/>
                </a:solidFill>
                <a:effectLst/>
                <a:uLnTx/>
                <a:uFillTx/>
                <a:latin typeface="Calibri" panose="020F0502020204030204"/>
                <a:ea typeface="+mn-ea"/>
                <a:cs typeface="+mn-cs"/>
              </a:rPr>
              <a:t>4. </a:t>
            </a:r>
            <a:r>
              <a:rPr kumimoji="0" lang="vi-VN" sz="3200" b="1" u="none" strike="noStrike" kern="1200" cap="none" spc="0" normalizeH="0" baseline="0" noProof="0">
                <a:ln>
                  <a:noFill/>
                </a:ln>
                <a:solidFill>
                  <a:srgbClr val="FF0000"/>
                </a:solidFill>
                <a:effectLst/>
                <a:uLnTx/>
                <a:uFillTx/>
                <a:latin typeface="Calibri" panose="020F0502020204030204"/>
                <a:ea typeface="+mn-ea"/>
                <a:cs typeface="+mn-cs"/>
              </a:rPr>
              <a:t>Sử dụng năng lượng tái tạo:</a:t>
            </a:r>
            <a:endParaRPr kumimoji="0" lang="en-US" sz="3200" b="1"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schemeClr val="tx1"/>
                </a:solidFill>
                <a:effectLst/>
                <a:uLnTx/>
                <a:uFillTx/>
                <a:latin typeface="Calibri" panose="020F0502020204030204"/>
                <a:ea typeface="+mn-ea"/>
                <a:cs typeface="+mn-cs"/>
              </a:rPr>
              <a:t>- </a:t>
            </a:r>
            <a:r>
              <a:rPr kumimoji="0" lang="vi-VN" sz="3200" b="1" u="none" strike="noStrike" kern="1200" cap="none" spc="0" normalizeH="0" baseline="0" noProof="0">
                <a:ln>
                  <a:noFill/>
                </a:ln>
                <a:solidFill>
                  <a:schemeClr val="tx1"/>
                </a:solidFill>
                <a:effectLst/>
                <a:uLnTx/>
                <a:uFillTx/>
                <a:latin typeface="Calibri" panose="020F0502020204030204"/>
                <a:ea typeface="+mn-ea"/>
                <a:cs typeface="+mn-cs"/>
              </a:rPr>
              <a:t>Khuyến khích sử dụng năng lượng mặt trời, gió.</a:t>
            </a:r>
            <a:endParaRPr kumimoji="0" lang="en-US" sz="3200" b="1"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98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1C53C3E3-E611-E051-267C-B453E5BAB53D}"/>
              </a:ext>
            </a:extLst>
          </p:cNvPr>
          <p:cNvSpPr/>
          <p:nvPr/>
        </p:nvSpPr>
        <p:spPr>
          <a:xfrm>
            <a:off x="1326931" y="1124627"/>
            <a:ext cx="9538137" cy="4677143"/>
          </a:xfrm>
          <a:prstGeom prst="roundRect">
            <a:avLst/>
          </a:prstGeom>
          <a:no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5. </a:t>
            </a:r>
            <a:r>
              <a:rPr kumimoji="0" lang="vi-VN" sz="3200" b="1" i="0" u="none" strike="noStrike" kern="1200" cap="none" spc="0" normalizeH="0" baseline="0" noProof="0">
                <a:ln>
                  <a:noFill/>
                </a:ln>
                <a:solidFill>
                  <a:srgbClr val="FF0000"/>
                </a:solidFill>
                <a:effectLst/>
                <a:uLnTx/>
                <a:uFillTx/>
                <a:latin typeface="Calibri" panose="020F0502020204030204"/>
                <a:ea typeface="+mn-ea"/>
                <a:cs typeface="+mn-cs"/>
              </a:rPr>
              <a:t>Xử lý chất thải đúng cách:</a:t>
            </a:r>
            <a:endPar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a:ea typeface="+mn-ea"/>
                <a:cs typeface="+mn-cs"/>
              </a:rPr>
              <a:t>Xử lý chất thải từ quá trình đốt đúng quy định.</a:t>
            </a: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a:ea typeface="+mn-ea"/>
                <a:cs typeface="+mn-cs"/>
              </a:rPr>
              <a:t>Hạn chế đốt rác thải sinh hoạt.</a:t>
            </a: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6. </a:t>
            </a:r>
            <a:r>
              <a:rPr kumimoji="0" lang="vi-VN" sz="3200" b="1" i="0" u="none" strike="noStrike" kern="1200" cap="none" spc="0" normalizeH="0" baseline="0" noProof="0">
                <a:ln>
                  <a:noFill/>
                </a:ln>
                <a:solidFill>
                  <a:srgbClr val="FF0000"/>
                </a:solidFill>
                <a:effectLst/>
                <a:uLnTx/>
                <a:uFillTx/>
                <a:latin typeface="Calibri" panose="020F0502020204030204"/>
                <a:ea typeface="+mn-ea"/>
                <a:cs typeface="+mn-cs"/>
              </a:rPr>
              <a:t>Giáo dục và nâng cao nhận thức:</a:t>
            </a:r>
            <a:endPar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a:ea typeface="+mn-ea"/>
                <a:cs typeface="+mn-cs"/>
              </a:rPr>
              <a:t>Hướng dẫn các thành viên cách sử dụng thiết bị an toàn.</a:t>
            </a: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a:ea typeface="+mn-ea"/>
                <a:cs typeface="+mn-cs"/>
              </a:rPr>
              <a:t>Cập nhật kiến thức về phòng chống cháy nổ và bảo vệ môi trường.</a:t>
            </a:r>
          </a:p>
        </p:txBody>
      </p:sp>
    </p:spTree>
    <p:extLst>
      <p:ext uri="{BB962C8B-B14F-4D97-AF65-F5344CB8AC3E}">
        <p14:creationId xmlns:p14="http://schemas.microsoft.com/office/powerpoint/2010/main" val="1368372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10">
            <a:extLst>
              <a:ext uri="{FF2B5EF4-FFF2-40B4-BE49-F238E27FC236}">
                <a16:creationId xmlns:a16="http://schemas.microsoft.com/office/drawing/2014/main" id="{32E63134-28C4-27DB-64A9-211A0F11AF1F}"/>
              </a:ext>
            </a:extLst>
          </p:cNvPr>
          <p:cNvGrpSpPr/>
          <p:nvPr/>
        </p:nvGrpSpPr>
        <p:grpSpPr>
          <a:xfrm>
            <a:off x="4309943" y="836016"/>
            <a:ext cx="3572110" cy="1522099"/>
            <a:chOff x="6029891" y="1562774"/>
            <a:chExt cx="2548499" cy="596249"/>
          </a:xfrm>
        </p:grpSpPr>
        <p:sp>
          <p:nvSpPr>
            <p:cNvPr id="6" name="TextBox 11">
              <a:extLst>
                <a:ext uri="{FF2B5EF4-FFF2-40B4-BE49-F238E27FC236}">
                  <a16:creationId xmlns:a16="http://schemas.microsoft.com/office/drawing/2014/main" id="{2B5D1D5E-6396-59A3-F9FB-3F473BA0EDDA}"/>
                </a:ext>
              </a:extLst>
            </p:cNvPr>
            <p:cNvSpPr txBox="1"/>
            <p:nvPr/>
          </p:nvSpPr>
          <p:spPr>
            <a:xfrm>
              <a:off x="6029891" y="1574248"/>
              <a:ext cx="2548499"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srgbClr val="00B050"/>
                  </a:solidFill>
                  <a:effectLst>
                    <a:outerShdw blurRad="50800" dist="38100" dir="2700000" algn="tl" rotWithShape="0">
                      <a:prstClr val="black">
                        <a:alpha val="40000"/>
                      </a:prstClr>
                    </a:outerShdw>
                  </a:effectLst>
                  <a:uLnTx/>
                  <a:uFillTx/>
                  <a:latin typeface="UTM Duepuntozero" panose="02040603050506020204" pitchFamily="18" charset="0"/>
                  <a:ea typeface="LNTH-LuoLuoNotangYuanTi 1" pitchFamily="2" charset="-128"/>
                  <a:cs typeface="LNTH-LuoLuoNotangYuanTi 1" pitchFamily="2" charset="-128"/>
                </a:rPr>
                <a:t>Hoạt động </a:t>
              </a:r>
            </a:p>
          </p:txBody>
        </p:sp>
        <p:sp>
          <p:nvSpPr>
            <p:cNvPr id="7" name="TextBox 12">
              <a:extLst>
                <a:ext uri="{FF2B5EF4-FFF2-40B4-BE49-F238E27FC236}">
                  <a16:creationId xmlns:a16="http://schemas.microsoft.com/office/drawing/2014/main" id="{E3373001-8FA3-891B-9628-6CC646B9F47E}"/>
                </a:ext>
              </a:extLst>
            </p:cNvPr>
            <p:cNvSpPr txBox="1"/>
            <p:nvPr/>
          </p:nvSpPr>
          <p:spPr>
            <a:xfrm>
              <a:off x="6277344" y="1562774"/>
              <a:ext cx="1851637"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FF0000"/>
                  </a:solidFill>
                  <a:effectLst/>
                  <a:uLnTx/>
                  <a:uFillTx/>
                  <a:latin typeface="UTM Duepuntozero" panose="02040603050506020204" pitchFamily="18" charset="0"/>
                  <a:ea typeface="+mn-ea"/>
                  <a:cs typeface="Calibri" panose="020F0502020204030204" pitchFamily="34" charset="0"/>
                </a:rPr>
                <a:t>Hoạt động</a:t>
              </a:r>
              <a:endParaRPr kumimoji="0" lang="en-US" sz="4400" b="1" i="0" u="none" strike="noStrike" kern="1200" cap="none" spc="0" normalizeH="0" baseline="0" noProof="0" dirty="0">
                <a:ln w="0"/>
                <a:solidFill>
                  <a:srgbClr val="FF0000"/>
                </a:solidFill>
                <a:effectLst/>
                <a:uLnTx/>
                <a:uFillTx/>
                <a:latin typeface="UTM Duepuntozero" panose="02040603050506020204" pitchFamily="18" charset="0"/>
                <a:ea typeface="+mn-ea"/>
                <a:cs typeface="Calibri" panose="020F0502020204030204" pitchFamily="34" charset="0"/>
              </a:endParaRPr>
            </a:p>
          </p:txBody>
        </p:sp>
      </p:grpSp>
      <p:grpSp>
        <p:nvGrpSpPr>
          <p:cNvPr id="4" name="Nhóm 3">
            <a:extLst>
              <a:ext uri="{FF2B5EF4-FFF2-40B4-BE49-F238E27FC236}">
                <a16:creationId xmlns:a16="http://schemas.microsoft.com/office/drawing/2014/main" id="{AB2F6CD9-04AE-FE58-53D9-8A4ED3B94DF0}"/>
              </a:ext>
            </a:extLst>
          </p:cNvPr>
          <p:cNvGrpSpPr/>
          <p:nvPr/>
        </p:nvGrpSpPr>
        <p:grpSpPr>
          <a:xfrm>
            <a:off x="135917" y="1597066"/>
            <a:ext cx="11920164" cy="1446550"/>
            <a:chOff x="1175623" y="1208876"/>
            <a:chExt cx="10444290" cy="1446550"/>
          </a:xfrm>
        </p:grpSpPr>
        <p:sp>
          <p:nvSpPr>
            <p:cNvPr id="3" name="TextBox 8">
              <a:extLst>
                <a:ext uri="{FF2B5EF4-FFF2-40B4-BE49-F238E27FC236}">
                  <a16:creationId xmlns:a16="http://schemas.microsoft.com/office/drawing/2014/main" id="{1BECEAD1-B9D9-1A6E-FDA5-C53E06C4D722}"/>
                </a:ext>
              </a:extLst>
            </p:cNvPr>
            <p:cNvSpPr txBox="1"/>
            <p:nvPr/>
          </p:nvSpPr>
          <p:spPr>
            <a:xfrm>
              <a:off x="1175624" y="1208876"/>
              <a:ext cx="10444289" cy="144655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800" b="0" i="0" u="none" strike="noStrike" kern="1200" cap="none" spc="0" normalizeH="0" baseline="0" noProof="0">
                  <a:ln w="190500">
                    <a:solidFill>
                      <a:prstClr val="white"/>
                    </a:solidFill>
                  </a:ln>
                  <a:solidFill>
                    <a:prstClr val="white"/>
                  </a:solidFill>
                  <a:effectLst/>
                  <a:uLnTx/>
                  <a:uFillTx/>
                  <a:latin typeface="iCiel Pony" panose="02000000000000000000" pitchFamily="2" charset="-93"/>
                  <a:ea typeface="+mn-ea"/>
                  <a:cs typeface="Arial" panose="020B0604020202020204" pitchFamily="34" charset="0"/>
                </a:rPr>
                <a:t>CÙNG THẢO LUẬN</a:t>
              </a:r>
            </a:p>
          </p:txBody>
        </p:sp>
        <p:sp>
          <p:nvSpPr>
            <p:cNvPr id="8" name="TextBox 8">
              <a:extLst>
                <a:ext uri="{FF2B5EF4-FFF2-40B4-BE49-F238E27FC236}">
                  <a16:creationId xmlns:a16="http://schemas.microsoft.com/office/drawing/2014/main" id="{9B858E1B-AC3D-8764-EF56-8D622BBB3CC3}"/>
                </a:ext>
              </a:extLst>
            </p:cNvPr>
            <p:cNvSpPr txBox="1"/>
            <p:nvPr/>
          </p:nvSpPr>
          <p:spPr>
            <a:xfrm>
              <a:off x="1175623" y="1208876"/>
              <a:ext cx="10444289" cy="144655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8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CÙNG</a:t>
              </a:r>
              <a:r>
                <a:rPr kumimoji="0" lang="sv-SE" sz="8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88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THẢO</a:t>
              </a:r>
              <a:r>
                <a:rPr kumimoji="0" lang="sv-SE" sz="88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88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LUẬN</a:t>
              </a:r>
              <a:endParaRPr kumimoji="0" lang="sv-SE" sz="88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endParaRPr>
            </a:p>
          </p:txBody>
        </p:sp>
      </p:grpSp>
      <p:pic>
        <p:nvPicPr>
          <p:cNvPr id="10" name="Hình ảnh 9" descr="Ảnh có chứa văn bản&#10;&#10;Mô tả được tạo tự động">
            <a:extLst>
              <a:ext uri="{FF2B5EF4-FFF2-40B4-BE49-F238E27FC236}">
                <a16:creationId xmlns:a16="http://schemas.microsoft.com/office/drawing/2014/main" id="{E040697B-2DF4-0F76-567B-C4C7008F4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6647" y="3559412"/>
            <a:ext cx="4898702" cy="3462770"/>
          </a:xfrm>
          <a:prstGeom prst="rect">
            <a:avLst/>
          </a:prstGeom>
        </p:spPr>
      </p:pic>
    </p:spTree>
    <p:extLst>
      <p:ext uri="{BB962C8B-B14F-4D97-AF65-F5344CB8AC3E}">
        <p14:creationId xmlns:p14="http://schemas.microsoft.com/office/powerpoint/2010/main" val="399454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A4FE1D0-21FF-4D0B-D1CD-B4A7E2DF49C8}"/>
              </a:ext>
            </a:extLst>
          </p:cNvPr>
          <p:cNvSpPr txBox="1"/>
          <p:nvPr/>
        </p:nvSpPr>
        <p:spPr>
          <a:xfrm>
            <a:off x="989346" y="677917"/>
            <a:ext cx="10026869" cy="3416320"/>
          </a:xfrm>
          <a:prstGeom prst="rect">
            <a:avLst/>
          </a:prstGeom>
          <a:noFill/>
        </p:spPr>
        <p:txBody>
          <a:bodyPr wrap="square" rtlCol="0">
            <a:spAutoFit/>
          </a:bodyPr>
          <a:lstStyle/>
          <a:p>
            <a:pPr algn="just"/>
            <a:r>
              <a:rPr lang="vi-VN" sz="3600"/>
              <a:t>■	Tìm hiểu qua sách, báo, in-tơ-nét về việc sử dụng nguồn năng lượng chất đốt không an toàn gây cháy, nổ và ô nhiễm môi trường.</a:t>
            </a:r>
          </a:p>
          <a:p>
            <a:pPr algn="just"/>
            <a:r>
              <a:rPr lang="vi-VN" sz="3600"/>
              <a:t>■	Chia sẻ với bạn về những tìm hiểu của em và cho biết điều gì sẽ xảy ra nếu những nguồn năng lượng chất đốt đó bị khai thác cạn kiệt.</a:t>
            </a:r>
            <a:endParaRPr lang="en-US" sz="3600"/>
          </a:p>
        </p:txBody>
      </p:sp>
      <p:pic>
        <p:nvPicPr>
          <p:cNvPr id="4" name="Hình ảnh 2" descr="Ảnh có chứa mẫu họa&#10;&#10;Mô tả được tạo tự động">
            <a:extLst>
              <a:ext uri="{FF2B5EF4-FFF2-40B4-BE49-F238E27FC236}">
                <a16:creationId xmlns:a16="http://schemas.microsoft.com/office/drawing/2014/main" id="{CE3E76CF-F693-A813-6FEE-B637A5D76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839189" y="3667975"/>
            <a:ext cx="4513621" cy="3610897"/>
          </a:xfrm>
          <a:prstGeom prst="rect">
            <a:avLst/>
          </a:prstGeom>
        </p:spPr>
      </p:pic>
    </p:spTree>
    <p:extLst>
      <p:ext uri="{BB962C8B-B14F-4D97-AF65-F5344CB8AC3E}">
        <p14:creationId xmlns:p14="http://schemas.microsoft.com/office/powerpoint/2010/main" val="2836811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1076" y="478302"/>
            <a:ext cx="11477296" cy="6064388"/>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文本框 18">
            <a:extLst>
              <a:ext uri="{FF2B5EF4-FFF2-40B4-BE49-F238E27FC236}">
                <a16:creationId xmlns:a16="http://schemas.microsoft.com/office/drawing/2014/main" id="{1F26CA21-BE73-ED1C-0548-CB3F49EB7936}"/>
              </a:ext>
            </a:extLst>
          </p:cNvPr>
          <p:cNvSpPr txBox="1"/>
          <p:nvPr/>
        </p:nvSpPr>
        <p:spPr>
          <a:xfrm>
            <a:off x="1008000" y="632985"/>
            <a:ext cx="9892219"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EM ĐÃ HỌC ĐƯỢC</a:t>
            </a:r>
            <a:endParaRPr kumimoji="0" lang="zh-CN" altLang="en-US" sz="4400" b="1" i="0" u="none" strike="noStrike" kern="1200" cap="none" spc="0" normalizeH="0" baseline="0" noProof="0" dirty="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endParaRPr>
          </a:p>
        </p:txBody>
      </p:sp>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042109" y="4131204"/>
            <a:ext cx="3552967" cy="2842374"/>
          </a:xfrm>
          <a:prstGeom prst="rect">
            <a:avLst/>
          </a:prstGeom>
        </p:spPr>
      </p:pic>
      <p:sp>
        <p:nvSpPr>
          <p:cNvPr id="6" name="TextBox 5">
            <a:extLst>
              <a:ext uri="{FF2B5EF4-FFF2-40B4-BE49-F238E27FC236}">
                <a16:creationId xmlns:a16="http://schemas.microsoft.com/office/drawing/2014/main" id="{704D4857-D6E6-2B0B-6709-70ABFB001F34}"/>
              </a:ext>
            </a:extLst>
          </p:cNvPr>
          <p:cNvSpPr txBox="1"/>
          <p:nvPr/>
        </p:nvSpPr>
        <p:spPr>
          <a:xfrm>
            <a:off x="806668" y="1392923"/>
            <a:ext cx="10578662" cy="4832092"/>
          </a:xfrm>
          <a:prstGeom prst="rect">
            <a:avLst/>
          </a:prstGeom>
          <a:noFill/>
        </p:spPr>
        <p:txBody>
          <a:bodyPr wrap="square" rtlCol="0">
            <a:spAutoFit/>
          </a:bodyPr>
          <a:lstStyle/>
          <a:p>
            <a:r>
              <a:rPr lang="vi-VN" sz="2800"/>
              <a:t>•	Một số nguồn năng lượng chất đốt: củi, than đá, xăng, dầu, khí đốt. Chất đốt khi bị cháy sẽ cung cấp năng lượng để đun nấu, thắp sáng, vận hành máy móc,...</a:t>
            </a:r>
          </a:p>
          <a:p>
            <a:r>
              <a:rPr lang="vi-VN" sz="2800"/>
              <a:t>•	Để đảm bảo an toàn khi sử dụng chất đốt cần: tắt bếp ngay sau khi không sử dụng; không để các chất dễ cháy nổ gần bếp; khi phát hiện có đám cháy, cần hô to để báo cháy hoặc gọi điện số 114;...</a:t>
            </a:r>
          </a:p>
          <a:p>
            <a:r>
              <a:rPr lang="vi-VN" sz="2800"/>
              <a:t>•	Các chất đốt khi cháy đều sinh ra nhiều loại khí và chất độc hại nên phải sử dụng các loại bếp và lò đốt có ống khói với hệ thống xử lí khí thải; khuyến khích người dân sử dụng khí sinh học để giảm bớt khí thải để bảo vệ môi trường.</a:t>
            </a:r>
            <a:endParaRPr lang="en-US" sz="2800"/>
          </a:p>
        </p:txBody>
      </p:sp>
    </p:spTree>
    <p:extLst>
      <p:ext uri="{BB962C8B-B14F-4D97-AF65-F5344CB8AC3E}">
        <p14:creationId xmlns:p14="http://schemas.microsoft.com/office/powerpoint/2010/main" val="2564074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8" name="Group 18">
            <a:extLst>
              <a:ext uri="{FF2B5EF4-FFF2-40B4-BE49-F238E27FC236}">
                <a16:creationId xmlns:a16="http://schemas.microsoft.com/office/drawing/2014/main" id="{E85AE140-5F9E-A8AA-724D-8F9EEE2D8312}"/>
              </a:ext>
            </a:extLst>
          </p:cNvPr>
          <p:cNvGrpSpPr/>
          <p:nvPr/>
        </p:nvGrpSpPr>
        <p:grpSpPr>
          <a:xfrm>
            <a:off x="938139" y="1458000"/>
            <a:ext cx="5209048" cy="5400000"/>
            <a:chOff x="938139" y="1458000"/>
            <a:chExt cx="5209048" cy="5400000"/>
          </a:xfrm>
        </p:grpSpPr>
        <p:pic>
          <p:nvPicPr>
            <p:cNvPr id="20" name="Picture 7">
              <a:extLst>
                <a:ext uri="{FF2B5EF4-FFF2-40B4-BE49-F238E27FC236}">
                  <a16:creationId xmlns:a16="http://schemas.microsoft.com/office/drawing/2014/main" id="{DBC24C7B-C930-71AA-841A-788C8C082282}"/>
                </a:ext>
              </a:extLst>
            </p:cNvPr>
            <p:cNvPicPr>
              <a:picLocks noChangeAspect="1"/>
            </p:cNvPicPr>
            <p:nvPr/>
          </p:nvPicPr>
          <p:blipFill>
            <a:blip r:embed="rId4" cstate="print">
              <a:extLst>
                <a:ext uri="{28A0092B-C50C-407E-A947-70E740481C1C}">
                  <a14:useLocalDpi xmlns:a14="http://schemas.microsoft.com/office/drawing/2010/main" val="0"/>
                </a:ext>
              </a:extLst>
            </a:blip>
            <a:srcRect l="1768" r="1768"/>
            <a:stretch/>
          </p:blipFill>
          <p:spPr>
            <a:xfrm>
              <a:off x="938139" y="1458000"/>
              <a:ext cx="5209048" cy="5400000"/>
            </a:xfrm>
            <a:prstGeom prst="rect">
              <a:avLst/>
            </a:prstGeom>
          </p:spPr>
        </p:pic>
        <p:grpSp>
          <p:nvGrpSpPr>
            <p:cNvPr id="21" name="Group 8">
              <a:extLst>
                <a:ext uri="{FF2B5EF4-FFF2-40B4-BE49-F238E27FC236}">
                  <a16:creationId xmlns:a16="http://schemas.microsoft.com/office/drawing/2014/main" id="{C4C9E1A5-1521-C2EF-77E6-7AFCB35A9AF8}"/>
                </a:ext>
              </a:extLst>
            </p:cNvPr>
            <p:cNvGrpSpPr/>
            <p:nvPr/>
          </p:nvGrpSpPr>
          <p:grpSpPr>
            <a:xfrm>
              <a:off x="1832663" y="5589106"/>
              <a:ext cx="3420000" cy="1080000"/>
              <a:chOff x="43728" y="-780150"/>
              <a:chExt cx="6118973" cy="1080000"/>
            </a:xfrm>
          </p:grpSpPr>
          <p:sp>
            <p:nvSpPr>
              <p:cNvPr id="22" name="Rectangle: Rounded Corners 5">
                <a:extLst>
                  <a:ext uri="{FF2B5EF4-FFF2-40B4-BE49-F238E27FC236}">
                    <a16:creationId xmlns:a16="http://schemas.microsoft.com/office/drawing/2014/main" id="{7CAE37D6-6463-B0D8-1AE1-C5A1D96F20C8}"/>
                  </a:ext>
                </a:extLst>
              </p:cNvPr>
              <p:cNvSpPr/>
              <p:nvPr/>
            </p:nvSpPr>
            <p:spPr>
              <a:xfrm>
                <a:off x="43728" y="-780150"/>
                <a:ext cx="6118973"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FFCC"/>
              </a:solidFill>
              <a:ln w="38100" cap="flat" cmpd="sng" algn="ctr">
                <a:solidFill>
                  <a:srgbClr val="FFC000"/>
                </a:solidFill>
                <a:prstDash val="solid"/>
                <a:miter lim="800000"/>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C000"/>
                  </a:solidFill>
                  <a:effectLst/>
                  <a:uLnTx/>
                  <a:uFillTx/>
                  <a:latin typeface="Calibri" panose="020F0502020204030204"/>
                  <a:ea typeface="+mn-ea"/>
                  <a:cs typeface="Calibri" panose="020F0502020204030204" pitchFamily="34" charset="0"/>
                </a:endParaRPr>
              </a:p>
            </p:txBody>
          </p:sp>
          <p:sp>
            <p:nvSpPr>
              <p:cNvPr id="23" name="TextBox 47">
                <a:extLst>
                  <a:ext uri="{FF2B5EF4-FFF2-40B4-BE49-F238E27FC236}">
                    <a16:creationId xmlns:a16="http://schemas.microsoft.com/office/drawing/2014/main" id="{29EDED88-5EE1-89C0-B080-AE1498E390CB}"/>
                  </a:ext>
                </a:extLst>
              </p:cNvPr>
              <p:cNvSpPr txBox="1"/>
              <p:nvPr/>
            </p:nvSpPr>
            <p:spPr>
              <a:xfrm>
                <a:off x="495816" y="-742179"/>
                <a:ext cx="5214795" cy="100405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500" b="1" i="0" u="none" strike="noStrike" kern="0" cap="none" spc="0" normalizeH="0" baseline="0" noProof="0" dirty="0" err="1">
                    <a:ln>
                      <a:noFill/>
                    </a:ln>
                    <a:solidFill>
                      <a:srgbClr val="FF383E"/>
                    </a:solidFill>
                    <a:effectLst/>
                    <a:uLnTx/>
                    <a:uFillTx/>
                    <a:latin typeface="UTM Avo" panose="02040603050506020204" pitchFamily="18" charset="0"/>
                    <a:ea typeface="+mn-ea"/>
                    <a:cs typeface="+mn-cs"/>
                  </a:rPr>
                  <a:t>rất</a:t>
                </a:r>
                <a:r>
                  <a:rPr kumimoji="0" lang="en-US" sz="5500" b="1" i="0" u="none" strike="noStrike" kern="0" cap="none" spc="0" normalizeH="0" baseline="0" noProof="0" dirty="0">
                    <a:ln>
                      <a:noFill/>
                    </a:ln>
                    <a:solidFill>
                      <a:srgbClr val="FF383E"/>
                    </a:solidFill>
                    <a:effectLst/>
                    <a:uLnTx/>
                    <a:uFillTx/>
                    <a:latin typeface="UTM Avo" panose="02040603050506020204" pitchFamily="18" charset="0"/>
                    <a:ea typeface="+mn-ea"/>
                    <a:cs typeface="+mn-cs"/>
                  </a:rPr>
                  <a:t> </a:t>
                </a:r>
                <a:r>
                  <a:rPr kumimoji="0" lang="en-US" sz="5500" b="1" i="0" u="none" strike="noStrike" kern="0" cap="none" spc="0" normalizeH="0" baseline="0" noProof="0" dirty="0" err="1">
                    <a:ln>
                      <a:noFill/>
                    </a:ln>
                    <a:solidFill>
                      <a:srgbClr val="FF383E"/>
                    </a:solidFill>
                    <a:effectLst/>
                    <a:uLnTx/>
                    <a:uFillTx/>
                    <a:latin typeface="UTM Avo" panose="02040603050506020204" pitchFamily="18" charset="0"/>
                    <a:ea typeface="+mn-ea"/>
                    <a:cs typeface="+mn-cs"/>
                  </a:rPr>
                  <a:t>vui</a:t>
                </a:r>
                <a:endParaRPr kumimoji="0" lang="en-US" sz="5500" b="0" i="0" u="none" strike="noStrike" kern="0" cap="none" spc="0" normalizeH="0" baseline="0" noProof="0" dirty="0">
                  <a:ln>
                    <a:noFill/>
                  </a:ln>
                  <a:solidFill>
                    <a:srgbClr val="FF383E"/>
                  </a:solidFill>
                  <a:effectLst/>
                  <a:uLnTx/>
                  <a:uFillTx/>
                  <a:latin typeface="UTM Avo" panose="02040603050506020204" pitchFamily="18" charset="0"/>
                  <a:ea typeface="+mn-ea"/>
                  <a:cs typeface="Calibri" panose="020F0502020204030204" pitchFamily="34" charset="0"/>
                </a:endParaRPr>
              </a:p>
            </p:txBody>
          </p:sp>
        </p:grpSp>
      </p:grpSp>
      <p:grpSp>
        <p:nvGrpSpPr>
          <p:cNvPr id="24" name="Group 19">
            <a:extLst>
              <a:ext uri="{FF2B5EF4-FFF2-40B4-BE49-F238E27FC236}">
                <a16:creationId xmlns:a16="http://schemas.microsoft.com/office/drawing/2014/main" id="{FDE49140-E527-F444-9838-C6C935E6DC15}"/>
              </a:ext>
            </a:extLst>
          </p:cNvPr>
          <p:cNvGrpSpPr/>
          <p:nvPr/>
        </p:nvGrpSpPr>
        <p:grpSpPr>
          <a:xfrm>
            <a:off x="6399867" y="1818000"/>
            <a:ext cx="4117235" cy="5040000"/>
            <a:chOff x="7136626" y="1818000"/>
            <a:chExt cx="4117235" cy="5040000"/>
          </a:xfrm>
        </p:grpSpPr>
        <p:pic>
          <p:nvPicPr>
            <p:cNvPr id="25" name="Picture 12">
              <a:extLst>
                <a:ext uri="{FF2B5EF4-FFF2-40B4-BE49-F238E27FC236}">
                  <a16:creationId xmlns:a16="http://schemas.microsoft.com/office/drawing/2014/main" id="{B5962273-3603-9F90-92F3-D780CBAB4D65}"/>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9154" r="9154"/>
            <a:stretch/>
          </p:blipFill>
          <p:spPr>
            <a:xfrm>
              <a:off x="7136626" y="1818000"/>
              <a:ext cx="4117235" cy="5040000"/>
            </a:xfrm>
            <a:prstGeom prst="rect">
              <a:avLst/>
            </a:prstGeom>
          </p:spPr>
        </p:pic>
        <p:grpSp>
          <p:nvGrpSpPr>
            <p:cNvPr id="26" name="Group 13">
              <a:extLst>
                <a:ext uri="{FF2B5EF4-FFF2-40B4-BE49-F238E27FC236}">
                  <a16:creationId xmlns:a16="http://schemas.microsoft.com/office/drawing/2014/main" id="{85B66C99-71D3-FD27-7574-5D9FA12B1FFB}"/>
                </a:ext>
              </a:extLst>
            </p:cNvPr>
            <p:cNvGrpSpPr/>
            <p:nvPr/>
          </p:nvGrpSpPr>
          <p:grpSpPr>
            <a:xfrm>
              <a:off x="7833861" y="5551134"/>
              <a:ext cx="3420000" cy="1080000"/>
              <a:chOff x="1447360" y="-727767"/>
              <a:chExt cx="6118973" cy="1080000"/>
            </a:xfrm>
          </p:grpSpPr>
          <p:sp>
            <p:nvSpPr>
              <p:cNvPr id="27" name="Rectangle: Rounded Corners 5">
                <a:extLst>
                  <a:ext uri="{FF2B5EF4-FFF2-40B4-BE49-F238E27FC236}">
                    <a16:creationId xmlns:a16="http://schemas.microsoft.com/office/drawing/2014/main" id="{54063331-3131-48C7-93D8-0D082DE4C275}"/>
                  </a:ext>
                </a:extLst>
              </p:cNvPr>
              <p:cNvSpPr/>
              <p:nvPr/>
            </p:nvSpPr>
            <p:spPr>
              <a:xfrm>
                <a:off x="1447360" y="-727767"/>
                <a:ext cx="6118973"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5B9BD5">
                      <a:lumMod val="50000"/>
                    </a:srgbClr>
                  </a:solidFill>
                  <a:effectLst/>
                  <a:uLnTx/>
                  <a:uFillTx/>
                  <a:latin typeface="Calibri" panose="020F0502020204030204"/>
                  <a:ea typeface="+mn-ea"/>
                  <a:cs typeface="Calibri" panose="020F0502020204030204" pitchFamily="34" charset="0"/>
                </a:endParaRPr>
              </a:p>
            </p:txBody>
          </p:sp>
          <p:sp>
            <p:nvSpPr>
              <p:cNvPr id="28" name="TextBox 47">
                <a:extLst>
                  <a:ext uri="{FF2B5EF4-FFF2-40B4-BE49-F238E27FC236}">
                    <a16:creationId xmlns:a16="http://schemas.microsoft.com/office/drawing/2014/main" id="{A4998052-AB68-4451-BC60-3B245938E88C}"/>
                  </a:ext>
                </a:extLst>
              </p:cNvPr>
              <p:cNvSpPr txBox="1"/>
              <p:nvPr/>
            </p:nvSpPr>
            <p:spPr>
              <a:xfrm>
                <a:off x="2353306" y="-703564"/>
                <a:ext cx="4463751" cy="100405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500" b="1" i="0" u="none" strike="noStrike" kern="0" cap="none" spc="0" normalizeH="0" baseline="0" noProof="0" dirty="0" err="1">
                    <a:ln>
                      <a:noFill/>
                    </a:ln>
                    <a:solidFill>
                      <a:srgbClr val="FF4449"/>
                    </a:solidFill>
                    <a:effectLst/>
                    <a:uLnTx/>
                    <a:uFillTx/>
                    <a:latin typeface="UTM Avo" panose="02040603050506020204" pitchFamily="18" charset="0"/>
                    <a:ea typeface="+mn-ea"/>
                    <a:cs typeface="+mn-cs"/>
                  </a:rPr>
                  <a:t>vui</a:t>
                </a:r>
                <a:endParaRPr kumimoji="0" lang="en-US" sz="5500" b="0" i="0" u="none" strike="noStrike" kern="0" cap="none" spc="0" normalizeH="0" baseline="0" noProof="0" dirty="0">
                  <a:ln>
                    <a:noFill/>
                  </a:ln>
                  <a:solidFill>
                    <a:srgbClr val="FF4449"/>
                  </a:solidFill>
                  <a:effectLst/>
                  <a:uLnTx/>
                  <a:uFillTx/>
                  <a:latin typeface="UTM Avo" panose="02040603050506020204" pitchFamily="18" charset="0"/>
                  <a:ea typeface="+mn-ea"/>
                  <a:cs typeface="Calibri" panose="020F0502020204030204" pitchFamily="34" charset="0"/>
                </a:endParaRPr>
              </a:p>
            </p:txBody>
          </p:sp>
        </p:grpSp>
      </p:grpSp>
      <p:grpSp>
        <p:nvGrpSpPr>
          <p:cNvPr id="2" name="Group 2">
            <a:extLst>
              <a:ext uri="{FF2B5EF4-FFF2-40B4-BE49-F238E27FC236}">
                <a16:creationId xmlns:a16="http://schemas.microsoft.com/office/drawing/2014/main" id="{DBCA41D4-DB5E-1170-71A1-62733EBE4899}"/>
              </a:ext>
            </a:extLst>
          </p:cNvPr>
          <p:cNvGrpSpPr/>
          <p:nvPr/>
        </p:nvGrpSpPr>
        <p:grpSpPr>
          <a:xfrm>
            <a:off x="-326289" y="489939"/>
            <a:ext cx="12815455" cy="1665170"/>
            <a:chOff x="-311728" y="170329"/>
            <a:chExt cx="12815455" cy="1665170"/>
          </a:xfrm>
        </p:grpSpPr>
        <p:sp>
          <p:nvSpPr>
            <p:cNvPr id="3" name="TextBox 10">
              <a:extLst>
                <a:ext uri="{FF2B5EF4-FFF2-40B4-BE49-F238E27FC236}">
                  <a16:creationId xmlns:a16="http://schemas.microsoft.com/office/drawing/2014/main" id="{5A901CC4-9586-D48F-AFF7-F05B6BB6AB5A}"/>
                </a:ext>
              </a:extLst>
            </p:cNvPr>
            <p:cNvSpPr txBox="1"/>
            <p:nvPr/>
          </p:nvSpPr>
          <p:spPr>
            <a:xfrm>
              <a:off x="-311728" y="170329"/>
              <a:ext cx="12815455" cy="164660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w="190500">
                    <a:solidFill>
                      <a:prstClr val="white"/>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CÁC BẠN ĐÁNH GIÁ TIẾT HỌC CỦA CHÚNG TA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w="190500">
                    <a:solidFill>
                      <a:prstClr val="white"/>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NHƯ THẾ NÀO?</a:t>
              </a:r>
            </a:p>
          </p:txBody>
        </p:sp>
        <p:sp>
          <p:nvSpPr>
            <p:cNvPr id="4" name="TextBox 10">
              <a:extLst>
                <a:ext uri="{FF2B5EF4-FFF2-40B4-BE49-F238E27FC236}">
                  <a16:creationId xmlns:a16="http://schemas.microsoft.com/office/drawing/2014/main" id="{D44971B5-01A3-BA4B-67AC-281F07CD32A7}"/>
                </a:ext>
              </a:extLst>
            </p:cNvPr>
            <p:cNvSpPr txBox="1"/>
            <p:nvPr/>
          </p:nvSpPr>
          <p:spPr>
            <a:xfrm>
              <a:off x="-311728" y="188894"/>
              <a:ext cx="12815455" cy="164660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C</a:t>
              </a:r>
              <a:r>
                <a:rPr kumimoji="0" lang="en-US" sz="4000" b="1" i="0" u="none" strike="noStrike" kern="1200" cap="none" spc="0" normalizeH="0" baseline="0" noProof="0" dirty="0">
                  <a:ln w="28575">
                    <a:solidFill>
                      <a:srgbClr val="002060"/>
                    </a:solidFill>
                    <a:prstDash val="solid"/>
                  </a:ln>
                  <a:solidFill>
                    <a:srgbClr val="C3E3FD"/>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Á</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C</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 </a:t>
              </a:r>
              <a:r>
                <a:rPr kumimoji="0" lang="en-US" sz="4000" b="1" i="0" u="none" strike="noStrike" kern="1200" cap="none" spc="0" normalizeH="0" baseline="0" noProof="0" dirty="0">
                  <a:ln w="28575">
                    <a:solidFill>
                      <a:srgbClr val="002060"/>
                    </a:solidFill>
                    <a:prstDash val="solid"/>
                  </a:ln>
                  <a:solidFill>
                    <a:srgbClr val="B0EABA"/>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B</a:t>
              </a:r>
              <a:r>
                <a:rPr kumimoji="0" lang="en-US" sz="4000" b="1" i="0" u="none" strike="noStrike" kern="1200" cap="none" spc="0" normalizeH="0" baseline="0" noProof="0" dirty="0">
                  <a:ln w="28575">
                    <a:solidFill>
                      <a:srgbClr val="002060"/>
                    </a:solidFill>
                    <a:prstDash val="solid"/>
                  </a:ln>
                  <a:solidFill>
                    <a:srgbClr val="7EC2FA"/>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Ạ</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N</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 </a:t>
              </a:r>
              <a:r>
                <a:rPr kumimoji="0" lang="en-US" sz="4000" b="1" i="0" u="none" strike="noStrike" kern="1200" cap="none" spc="0" normalizeH="0" baseline="0" noProof="0" dirty="0">
                  <a:ln w="28575">
                    <a:solidFill>
                      <a:srgbClr val="002060"/>
                    </a:solidFill>
                    <a:prstDash val="solid"/>
                  </a:ln>
                  <a:solidFill>
                    <a:srgbClr val="FF85F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Đ</a:t>
              </a:r>
              <a:r>
                <a:rPr kumimoji="0" lang="en-US" sz="4000" b="1" i="0" u="none" strike="noStrike" kern="1200" cap="none" spc="0" normalizeH="0" baseline="0" noProof="0" dirty="0">
                  <a:ln w="28575">
                    <a:solidFill>
                      <a:srgbClr val="002060"/>
                    </a:solidFill>
                    <a:prstDash val="solid"/>
                  </a:ln>
                  <a:solidFill>
                    <a:srgbClr val="DEE34D"/>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Á</a:t>
              </a:r>
              <a:r>
                <a:rPr kumimoji="0" lang="en-US" sz="4000" b="1" i="0" u="none" strike="noStrike" kern="1200" cap="none" spc="0" normalizeH="0" baseline="0" noProof="0" dirty="0">
                  <a:ln w="28575">
                    <a:solidFill>
                      <a:srgbClr val="002060"/>
                    </a:solidFill>
                    <a:prstDash val="solid"/>
                  </a:ln>
                  <a:solidFill>
                    <a:srgbClr val="E0F1FB"/>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N</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H </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G</a:t>
              </a:r>
              <a:r>
                <a:rPr kumimoji="0" lang="en-US" sz="4000" b="1" i="0" u="none" strike="noStrike" kern="1200" cap="none" spc="0" normalizeH="0" baseline="0" noProof="0" dirty="0">
                  <a:ln w="28575">
                    <a:solidFill>
                      <a:srgbClr val="002060"/>
                    </a:solidFill>
                    <a:prstDash val="solid"/>
                  </a:ln>
                  <a:solidFill>
                    <a:srgbClr val="E0F1FB"/>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I</a:t>
              </a:r>
              <a:r>
                <a:rPr kumimoji="0" lang="en-US" sz="4000" b="1" i="0" u="none" strike="noStrike" kern="1200" cap="none" spc="0" normalizeH="0" baseline="0" noProof="0" dirty="0">
                  <a:ln w="28575">
                    <a:solidFill>
                      <a:srgbClr val="002060"/>
                    </a:solidFill>
                    <a:prstDash val="solid"/>
                  </a:ln>
                  <a:solidFill>
                    <a:srgbClr val="FDA9F7"/>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Á</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 T</a:t>
              </a:r>
              <a:r>
                <a:rPr kumimoji="0" lang="en-US" sz="4000" b="1" i="0" u="none" strike="noStrike" kern="1200" cap="none" spc="0" normalizeH="0" baseline="0" noProof="0" dirty="0">
                  <a:ln w="28575">
                    <a:solidFill>
                      <a:srgbClr val="002060"/>
                    </a:solidFill>
                    <a:prstDash val="solid"/>
                  </a:ln>
                  <a:solidFill>
                    <a:srgbClr val="DEE34D"/>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I</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Ế</a:t>
              </a:r>
              <a:r>
                <a:rPr kumimoji="0" lang="en-US" sz="4000" b="1" i="0" u="none" strike="noStrike" kern="1200" cap="none" spc="0" normalizeH="0" baseline="0" noProof="0" dirty="0">
                  <a:ln w="28575">
                    <a:solidFill>
                      <a:srgbClr val="002060"/>
                    </a:solidFill>
                    <a:prstDash val="solid"/>
                  </a:ln>
                  <a:solidFill>
                    <a:srgbClr val="E0F1FB"/>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T</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 </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H</a:t>
              </a:r>
              <a:r>
                <a:rPr kumimoji="0" lang="en-US" sz="4000" b="1" i="0" u="none" strike="noStrike" kern="1200" cap="none" spc="0" normalizeH="0" baseline="0" noProof="0" dirty="0">
                  <a:ln w="28575">
                    <a:solidFill>
                      <a:srgbClr val="002060"/>
                    </a:solidFill>
                    <a:prstDash val="solid"/>
                  </a:ln>
                  <a:solidFill>
                    <a:srgbClr val="E0F1FB"/>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Ọ</a:t>
              </a:r>
              <a:r>
                <a:rPr kumimoji="0" lang="en-US" sz="4000" b="1" i="0" u="none" strike="noStrike" kern="1200" cap="none" spc="0" normalizeH="0" baseline="0" noProof="0" dirty="0">
                  <a:ln w="28575">
                    <a:solidFill>
                      <a:srgbClr val="002060"/>
                    </a:solidFill>
                    <a:prstDash val="solid"/>
                  </a:ln>
                  <a:solidFill>
                    <a:srgbClr val="70AD47">
                      <a:lumMod val="20000"/>
                      <a:lumOff val="8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C</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 </a:t>
              </a:r>
              <a:r>
                <a:rPr kumimoji="0" lang="en-US" sz="4000" b="1" i="0" u="none" strike="noStrike" kern="1200" cap="none" spc="0" normalizeH="0" baseline="0" noProof="0" dirty="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C</a:t>
              </a:r>
              <a:r>
                <a:rPr kumimoji="0" lang="en-US" sz="4000" b="1" i="0" u="none" strike="noStrike" kern="1200" cap="none" spc="0" normalizeH="0" baseline="0" noProof="0" dirty="0">
                  <a:ln w="28575">
                    <a:solidFill>
                      <a:srgbClr val="002060"/>
                    </a:solidFill>
                    <a:prstDash val="solid"/>
                  </a:ln>
                  <a:solidFill>
                    <a:srgbClr val="FDA9F7"/>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Ủ</a:t>
              </a:r>
              <a:r>
                <a:rPr kumimoji="0" lang="en-US" sz="4000" b="1" i="0" u="none" strike="noStrike" kern="1200" cap="none" spc="0" normalizeH="0" baseline="0" noProof="0" dirty="0">
                  <a:ln w="28575">
                    <a:solidFill>
                      <a:srgbClr val="002060"/>
                    </a:solidFill>
                    <a:prstDash val="solid"/>
                  </a:ln>
                  <a:solidFill>
                    <a:srgbClr val="E2FBAB"/>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A</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 </a:t>
              </a:r>
              <a:r>
                <a:rPr kumimoji="0" lang="en-US" sz="4000" b="1" i="0" u="none" strike="noStrike" kern="1200" cap="none" spc="0" normalizeH="0" baseline="0" noProof="0" dirty="0">
                  <a:ln w="28575">
                    <a:solidFill>
                      <a:srgbClr val="002060"/>
                    </a:solidFill>
                    <a:prstDash val="solid"/>
                  </a:ln>
                  <a:solidFill>
                    <a:srgbClr val="7EC2FA"/>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C</a:t>
              </a:r>
              <a:r>
                <a:rPr kumimoji="0" lang="en-US" sz="4000" b="1" i="0" u="none" strike="noStrike" kern="1200" cap="none" spc="0" normalizeH="0" baseline="0" noProof="0" dirty="0">
                  <a:ln w="28575">
                    <a:solidFill>
                      <a:srgbClr val="002060"/>
                    </a:solidFill>
                    <a:prstDash val="solid"/>
                  </a:ln>
                  <a:solidFill>
                    <a:srgbClr val="FDA9F7"/>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H</a:t>
              </a:r>
              <a:r>
                <a:rPr kumimoji="0" lang="en-US" sz="4000" b="1" i="0" u="none" strike="noStrike" kern="1200" cap="none" spc="0" normalizeH="0" baseline="0" noProof="0" dirty="0">
                  <a:ln w="28575">
                    <a:solidFill>
                      <a:srgbClr val="002060"/>
                    </a:solidFill>
                    <a:prstDash val="solid"/>
                  </a:ln>
                  <a:solidFill>
                    <a:srgbClr val="7EC2FA"/>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Ú</a:t>
              </a:r>
              <a:r>
                <a:rPr kumimoji="0" lang="en-US" sz="4000" b="1" i="0" u="none" strike="noStrike" kern="1200" cap="none" spc="0" normalizeH="0" baseline="0" noProof="0" dirty="0">
                  <a:ln w="28575">
                    <a:solidFill>
                      <a:srgbClr val="002060"/>
                    </a:solidFill>
                    <a:prstDash val="solid"/>
                  </a:ln>
                  <a:solidFill>
                    <a:srgbClr val="E0F1FB"/>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N</a:t>
              </a:r>
              <a:r>
                <a:rPr kumimoji="0" lang="en-US" sz="4000" b="1" i="0" u="none" strike="noStrike" kern="1200" cap="none" spc="0" normalizeH="0" baseline="0" noProof="0" dirty="0">
                  <a:ln w="28575">
                    <a:solidFill>
                      <a:srgbClr val="002060"/>
                    </a:solidFill>
                    <a:prstDash val="solid"/>
                  </a:ln>
                  <a:solidFill>
                    <a:srgbClr val="E2FBAB"/>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G</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 T</a:t>
              </a:r>
              <a:r>
                <a:rPr kumimoji="0" lang="en-US" sz="4000" b="1" i="0" u="none" strike="noStrike" kern="1200" cap="none" spc="0" normalizeH="0" baseline="0" noProof="0" dirty="0">
                  <a:ln w="28575">
                    <a:solidFill>
                      <a:srgbClr val="002060"/>
                    </a:solidFill>
                    <a:prstDash val="solid"/>
                  </a:ln>
                  <a:solidFill>
                    <a:srgbClr val="EDE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A</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w="28575">
                    <a:solidFill>
                      <a:srgbClr val="002060"/>
                    </a:solidFill>
                    <a:prstDash val="solid"/>
                  </a:ln>
                  <a:solidFill>
                    <a:srgbClr val="B1E8F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N</a:t>
              </a:r>
              <a:r>
                <a:rPr kumimoji="0" lang="en-US" sz="4000" b="1" i="0" u="none" strike="noStrike" kern="1200" cap="none" spc="0" normalizeH="0" baseline="0" noProof="0" dirty="0">
                  <a:ln w="28575">
                    <a:solidFill>
                      <a:srgbClr val="002060"/>
                    </a:solidFill>
                    <a:prstDash val="solid"/>
                  </a:ln>
                  <a:solidFill>
                    <a:srgbClr val="FDA9F7"/>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H</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Ư</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 T</a:t>
              </a:r>
              <a:r>
                <a:rPr kumimoji="0" lang="en-US" sz="4000" b="1" i="0" u="none" strike="noStrike" kern="1200" cap="none" spc="0" normalizeH="0" baseline="0" noProof="0" dirty="0">
                  <a:ln w="28575">
                    <a:solidFill>
                      <a:srgbClr val="002060"/>
                    </a:solidFill>
                    <a:prstDash val="solid"/>
                  </a:ln>
                  <a:solidFill>
                    <a:srgbClr val="B1E8F5"/>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H</a:t>
              </a:r>
              <a:r>
                <a:rPr kumimoji="0" lang="en-US" sz="4000" b="1" i="0" u="none" strike="noStrike" kern="1200" cap="none" spc="0" normalizeH="0" baseline="0" noProof="0" dirty="0">
                  <a:ln w="28575">
                    <a:solidFill>
                      <a:srgbClr val="002060"/>
                    </a:solidFill>
                    <a:prstDash val="solid"/>
                  </a:ln>
                  <a:solidFill>
                    <a:srgbClr val="E2FBAB"/>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Ế</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 </a:t>
              </a:r>
              <a:r>
                <a:rPr kumimoji="0" lang="en-US" sz="4000" b="1" i="0" u="none" strike="noStrike" kern="1200" cap="none" spc="0" normalizeH="0" baseline="0" noProof="0" dirty="0">
                  <a:ln w="28575">
                    <a:solidFill>
                      <a:srgbClr val="002060"/>
                    </a:solidFill>
                    <a:prstDash val="solid"/>
                  </a:ln>
                  <a:solidFill>
                    <a:srgbClr val="B0EABA"/>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N</a:t>
              </a:r>
              <a:r>
                <a:rPr kumimoji="0" lang="en-US" sz="4000" b="1" i="0" u="none" strike="noStrike" kern="1200" cap="none" spc="0" normalizeH="0" baseline="0" noProof="0" dirty="0">
                  <a:ln w="28575">
                    <a:solidFill>
                      <a:srgbClr val="002060"/>
                    </a:solidFill>
                    <a:prstDash val="solid"/>
                  </a:ln>
                  <a:solidFill>
                    <a:srgbClr val="EDE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À</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O</a:t>
              </a:r>
              <a:r>
                <a:rPr kumimoji="0" lang="en-US" sz="4000" b="1" i="0" u="none" strike="noStrike" kern="1200" cap="none" spc="0" normalizeH="0" baseline="0" noProof="0" dirty="0">
                  <a:ln w="28575">
                    <a:solidFill>
                      <a:srgbClr val="002060"/>
                    </a:solidFill>
                    <a:prstDash val="solid"/>
                  </a:ln>
                  <a:solidFill>
                    <a:srgbClr val="EDEF99"/>
                  </a:solidFill>
                  <a:effectLst>
                    <a:outerShdw blurRad="12700" dist="38100" dir="2700000" algn="tl" rotWithShape="0">
                      <a:srgbClr val="5B9BD5">
                        <a:lumMod val="60000"/>
                        <a:lumOff val="40000"/>
                      </a:srgbClr>
                    </a:outerShdw>
                  </a:effectLst>
                  <a:uLnTx/>
                  <a:uFillTx/>
                  <a:latin typeface="SVN-ARCO Typography" panose="020B0603050302020204" pitchFamily="34" charset="2"/>
                  <a:ea typeface="+mn-ea"/>
                  <a:cs typeface="+mn-cs"/>
                </a:rPr>
                <a:t>?</a:t>
              </a:r>
            </a:p>
          </p:txBody>
        </p:sp>
      </p:grpSp>
    </p:spTree>
    <p:extLst>
      <p:ext uri="{BB962C8B-B14F-4D97-AF65-F5344CB8AC3E}">
        <p14:creationId xmlns:p14="http://schemas.microsoft.com/office/powerpoint/2010/main" val="42875115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0000">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14:bounceEnd="60000">
                                          <p:cBhvr additive="base">
                                            <p:cTn id="13" dur="750" fill="hold"/>
                                            <p:tgtEl>
                                              <p:spTgt spid="24"/>
                                            </p:tgtEl>
                                            <p:attrNameLst>
                                              <p:attrName>ppt_x</p:attrName>
                                            </p:attrNameLst>
                                          </p:cBhvr>
                                          <p:tavLst>
                                            <p:tav tm="0">
                                              <p:val>
                                                <p:strVal val="#ppt_x"/>
                                              </p:val>
                                            </p:tav>
                                            <p:tav tm="100000">
                                              <p:val>
                                                <p:strVal val="#ppt_x"/>
                                              </p:val>
                                            </p:tav>
                                          </p:tavLst>
                                        </p:anim>
                                        <p:anim calcmode="lin" valueType="num" p14:bounceEnd="60000">
                                          <p:cBhvr additive="base">
                                            <p:cTn id="14"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750" fill="hold"/>
                                            <p:tgtEl>
                                              <p:spTgt spid="18"/>
                                            </p:tgtEl>
                                            <p:attrNameLst>
                                              <p:attrName>ppt_x</p:attrName>
                                            </p:attrNameLst>
                                          </p:cBhvr>
                                          <p:tavLst>
                                            <p:tav tm="0">
                                              <p:val>
                                                <p:strVal val="#ppt_x"/>
                                              </p:val>
                                            </p:tav>
                                            <p:tav tm="100000">
                                              <p:val>
                                                <p:strVal val="#ppt_x"/>
                                              </p:val>
                                            </p:tav>
                                          </p:tavLst>
                                        </p:anim>
                                        <p:anim calcmode="lin" valueType="num">
                                          <p:cBhvr additive="base">
                                            <p:cTn id="13"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750" fill="hold"/>
                                            <p:tgtEl>
                                              <p:spTgt spid="24"/>
                                            </p:tgtEl>
                                            <p:attrNameLst>
                                              <p:attrName>ppt_x</p:attrName>
                                            </p:attrNameLst>
                                          </p:cBhvr>
                                          <p:tavLst>
                                            <p:tav tm="0">
                                              <p:val>
                                                <p:strVal val="#ppt_x"/>
                                              </p:val>
                                            </p:tav>
                                            <p:tav tm="100000">
                                              <p:val>
                                                <p:strVal val="#ppt_x"/>
                                              </p:val>
                                            </p:tav>
                                          </p:tavLst>
                                        </p:anim>
                                        <p:anim calcmode="lin" valueType="num">
                                          <p:cBhvr additive="base">
                                            <p:cTn id="19"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CD37D8E-D104-39C0-544B-92A0A7AABB8C}"/>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E1494B6C-F20A-C054-E7FB-76DB7517D010}"/>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14">
            <a:extLst>
              <a:ext uri="{FF2B5EF4-FFF2-40B4-BE49-F238E27FC236}">
                <a16:creationId xmlns:a16="http://schemas.microsoft.com/office/drawing/2014/main" id="{10EA3047-8E6D-19EB-F562-6C5BAA35685C}"/>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16">
            <a:extLst>
              <a:ext uri="{FF2B5EF4-FFF2-40B4-BE49-F238E27FC236}">
                <a16:creationId xmlns:a16="http://schemas.microsoft.com/office/drawing/2014/main" id="{5FAD8B11-A793-37BD-99A4-D2958C48D3D3}"/>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0" name="TextBox 18">
            <a:extLst>
              <a:ext uri="{FF2B5EF4-FFF2-40B4-BE49-F238E27FC236}">
                <a16:creationId xmlns:a16="http://schemas.microsoft.com/office/drawing/2014/main" id="{ACAEB71A-8206-5F59-07E2-80B67BAB5AB4}"/>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51">
            <a:extLst>
              <a:ext uri="{FF2B5EF4-FFF2-40B4-BE49-F238E27FC236}">
                <a16:creationId xmlns:a16="http://schemas.microsoft.com/office/drawing/2014/main" id="{43062563-E3C0-59AB-D905-B188D9D9DE04}"/>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2" name="Picture 52">
            <a:extLst>
              <a:ext uri="{FF2B5EF4-FFF2-40B4-BE49-F238E27FC236}">
                <a16:creationId xmlns:a16="http://schemas.microsoft.com/office/drawing/2014/main" id="{CC6B2025-8D58-9511-7EEE-837C6F2AB9F9}"/>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5" name="Picture 53">
            <a:extLst>
              <a:ext uri="{FF2B5EF4-FFF2-40B4-BE49-F238E27FC236}">
                <a16:creationId xmlns:a16="http://schemas.microsoft.com/office/drawing/2014/main" id="{994D56FE-0605-59AC-3971-B06C154DFD61}"/>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16" name="Picture 54">
            <a:extLst>
              <a:ext uri="{FF2B5EF4-FFF2-40B4-BE49-F238E27FC236}">
                <a16:creationId xmlns:a16="http://schemas.microsoft.com/office/drawing/2014/main" id="{DE539918-44D2-30C5-F055-021971B43F71}"/>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17" name="Picture 2">
            <a:extLst>
              <a:ext uri="{FF2B5EF4-FFF2-40B4-BE49-F238E27FC236}">
                <a16:creationId xmlns:a16="http://schemas.microsoft.com/office/drawing/2014/main" id="{A286FC76-237A-80B7-684A-D63385C23A22}"/>
              </a:ext>
            </a:extLst>
          </p:cNvPr>
          <p:cNvPicPr>
            <a:picLocks noChangeAspect="1"/>
          </p:cNvPicPr>
          <p:nvPr/>
        </p:nvPicPr>
        <p:blipFill>
          <a:blip r:embed="rId5"/>
          <a:stretch>
            <a:fillRect/>
          </a:stretch>
        </p:blipFill>
        <p:spPr>
          <a:xfrm>
            <a:off x="3130219" y="131293"/>
            <a:ext cx="6102625" cy="2274005"/>
          </a:xfrm>
          <a:prstGeom prst="rect">
            <a:avLst/>
          </a:prstGeom>
        </p:spPr>
      </p:pic>
    </p:spTree>
    <p:extLst>
      <p:ext uri="{BB962C8B-B14F-4D97-AF65-F5344CB8AC3E}">
        <p14:creationId xmlns:p14="http://schemas.microsoft.com/office/powerpoint/2010/main" val="182600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p:tgtEl>
                                          <p:spTgt spid="17"/>
                                        </p:tgtEl>
                                        <p:attrNameLst>
                                          <p:attrName>ppt_x</p:attrName>
                                        </p:attrNameLst>
                                      </p:cBhvr>
                                      <p:tavLst>
                                        <p:tav tm="0">
                                          <p:val>
                                            <p:strVal val="#ppt_x-#ppt_w*1.125000"/>
                                          </p:val>
                                        </p:tav>
                                        <p:tav tm="100000">
                                          <p:val>
                                            <p:strVal val="#ppt_x"/>
                                          </p:val>
                                        </p:tav>
                                      </p:tavLst>
                                    </p:anim>
                                    <p:animEffect transition="in" filter="wipe(right)">
                                      <p:cBhvr>
                                        <p:cTn id="8" dur="75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wipe(left)">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wipe(left)">
                                      <p:cBhvr>
                                        <p:cTn id="5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uiExpand="1" build="p"/>
      <p:bldP spid="10"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A6AB0D0B-4F67-A064-7EBE-9D8B5AC032AF}"/>
              </a:ext>
            </a:extLst>
          </p:cNvPr>
          <p:cNvGrpSpPr/>
          <p:nvPr/>
        </p:nvGrpSpPr>
        <p:grpSpPr>
          <a:xfrm>
            <a:off x="516834" y="1003945"/>
            <a:ext cx="11158331" cy="3524942"/>
            <a:chOff x="3920561" y="8204395"/>
            <a:chExt cx="9623851" cy="3524942"/>
          </a:xfrm>
        </p:grpSpPr>
        <p:sp>
          <p:nvSpPr>
            <p:cNvPr id="3" name="TextBox 24">
              <a:extLst>
                <a:ext uri="{FF2B5EF4-FFF2-40B4-BE49-F238E27FC236}">
                  <a16:creationId xmlns:a16="http://schemas.microsoft.com/office/drawing/2014/main" id="{28F5DAA3-B2F8-081A-1671-500B1D4F3B0A}"/>
                </a:ext>
              </a:extLst>
            </p:cNvPr>
            <p:cNvSpPr txBox="1"/>
            <p:nvPr/>
          </p:nvSpPr>
          <p:spPr>
            <a:xfrm>
              <a:off x="4149463" y="8204395"/>
              <a:ext cx="9166049" cy="350557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4" name="TextBox 29">
              <a:extLst>
                <a:ext uri="{FF2B5EF4-FFF2-40B4-BE49-F238E27FC236}">
                  <a16:creationId xmlns:a16="http://schemas.microsoft.com/office/drawing/2014/main" id="{1995A833-E4C7-E303-46F4-3BACF71D2679}"/>
                </a:ext>
              </a:extLst>
            </p:cNvPr>
            <p:cNvSpPr txBox="1"/>
            <p:nvPr/>
          </p:nvSpPr>
          <p:spPr>
            <a:xfrm>
              <a:off x="3920561" y="8223762"/>
              <a:ext cx="9623851" cy="350557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88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8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88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88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88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a:t>
              </a:r>
            </a:p>
          </p:txBody>
        </p:sp>
      </p:grpSp>
    </p:spTree>
    <p:extLst>
      <p:ext uri="{BB962C8B-B14F-4D97-AF65-F5344CB8AC3E}">
        <p14:creationId xmlns:p14="http://schemas.microsoft.com/office/powerpoint/2010/main" val="391395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717452" y="478302"/>
            <a:ext cx="10846191" cy="5838092"/>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CBD73FBF-91B0-786F-EE8A-AE57BD202FBF}"/>
              </a:ext>
            </a:extLst>
          </p:cNvPr>
          <p:cNvSpPr txBox="1"/>
          <p:nvPr/>
        </p:nvSpPr>
        <p:spPr>
          <a:xfrm>
            <a:off x="2094296" y="2081840"/>
            <a:ext cx="8893665" cy="2123658"/>
          </a:xfrm>
          <a:prstGeom prst="rect">
            <a:avLst/>
          </a:prstGeom>
          <a:noFill/>
        </p:spPr>
        <p:txBody>
          <a:bodyPr wrap="square">
            <a:spAutoFit/>
          </a:bodyPr>
          <a:lstStyle/>
          <a:p>
            <a:pPr lvl="0" algn="just"/>
            <a:r>
              <a:rPr lang="vi-VN" sz="4400" b="1">
                <a:solidFill>
                  <a:prstClr val="black"/>
                </a:solidFill>
                <a:latin typeface="Calibri" panose="020F0502020204030204"/>
              </a:rPr>
              <a:t>Gia đình em thường sử dụng loại bếp nào để đun nấu? Theo em,</a:t>
            </a:r>
            <a:r>
              <a:rPr lang="en-US" sz="4400" b="1">
                <a:solidFill>
                  <a:prstClr val="black"/>
                </a:solidFill>
                <a:latin typeface="Calibri" panose="020F0502020204030204"/>
              </a:rPr>
              <a:t> </a:t>
            </a:r>
            <a:r>
              <a:rPr lang="vi-VN" sz="4400" b="1">
                <a:solidFill>
                  <a:prstClr val="black"/>
                </a:solidFill>
                <a:latin typeface="Calibri" panose="020F0502020204030204"/>
              </a:rPr>
              <a:t>bếp đó sử dụng nguồn năng lượng gì?</a:t>
            </a:r>
            <a:endParaRPr kumimoji="0" lang="en-US" sz="4400" b="1" i="0" u="none" strike="noStrike" kern="1200" cap="none" spc="0" normalizeH="0" baseline="0" noProof="0">
              <a:ln>
                <a:noFill/>
              </a:ln>
              <a:solidFill>
                <a:prstClr val="black"/>
              </a:solidFill>
              <a:effectLst/>
              <a:uLnTx/>
              <a:uFillTx/>
              <a:latin typeface="Calibri" panose="020F0502020204030204"/>
            </a:endParaRPr>
          </a:p>
        </p:txBody>
      </p:sp>
      <p:pic>
        <p:nvPicPr>
          <p:cNvPr id="7" name="Picture 21">
            <a:extLst>
              <a:ext uri="{FF2B5EF4-FFF2-40B4-BE49-F238E27FC236}">
                <a16:creationId xmlns:a16="http://schemas.microsoft.com/office/drawing/2014/main" id="{BC7575FA-D5D8-8009-FD4B-545C8D88C0B0}"/>
              </a:ext>
            </a:extLst>
          </p:cNvPr>
          <p:cNvPicPr>
            <a:picLocks noChangeAspect="1"/>
          </p:cNvPicPr>
          <p:nvPr/>
        </p:nvPicPr>
        <p:blipFill>
          <a:blip r:embed="rId3"/>
          <a:srcRect/>
          <a:stretch>
            <a:fillRect/>
          </a:stretch>
        </p:blipFill>
        <p:spPr>
          <a:xfrm>
            <a:off x="1058854" y="2038866"/>
            <a:ext cx="1123413" cy="1047796"/>
          </a:xfrm>
          <a:prstGeom prst="rect">
            <a:avLst/>
          </a:prstGeom>
        </p:spPr>
      </p:pic>
      <p:sp>
        <p:nvSpPr>
          <p:cNvPr id="15" name="文本框 18">
            <a:extLst>
              <a:ext uri="{FF2B5EF4-FFF2-40B4-BE49-F238E27FC236}">
                <a16:creationId xmlns:a16="http://schemas.microsoft.com/office/drawing/2014/main" id="{1F26CA21-BE73-ED1C-0548-CB3F49EB7936}"/>
              </a:ext>
            </a:extLst>
          </p:cNvPr>
          <p:cNvSpPr txBox="1"/>
          <p:nvPr/>
        </p:nvSpPr>
        <p:spPr>
          <a:xfrm>
            <a:off x="2094296" y="535309"/>
            <a:ext cx="8003407" cy="144655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CÙNG TRẢ</a:t>
            </a:r>
            <a:r>
              <a:rPr kumimoji="0" lang="en-US" altLang="zh-CN" sz="8800" b="1" i="0" u="none" strike="noStrike" kern="1200" cap="none" spc="0" normalizeH="0" noProof="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rPr>
              <a:t> LỜI</a:t>
            </a:r>
            <a:endParaRPr kumimoji="0" lang="zh-CN" altLang="en-US" sz="8800" b="1" i="0" u="none" strike="noStrike" kern="1200" cap="none" spc="0" normalizeH="0" baseline="0" noProof="0" dirty="0">
              <a:ln w="28575">
                <a:solidFill>
                  <a:srgbClr val="C00000"/>
                </a:solidFill>
              </a:ln>
              <a:solidFill>
                <a:srgbClr val="FFFF00"/>
              </a:solidFill>
              <a:effectLst/>
              <a:uLnTx/>
              <a:uFillTx/>
              <a:latin typeface="LNTH-Dinomiko" panose="02000500000000000000" pitchFamily="2" charset="0"/>
              <a:ea typeface="字魂65号-时光手札体" panose="00000500000000000000" pitchFamily="2" charset="-122"/>
              <a:cs typeface="+mn-cs"/>
            </a:endParaRPr>
          </a:p>
        </p:txBody>
      </p:sp>
      <p:pic>
        <p:nvPicPr>
          <p:cNvPr id="2" name="Picture 1">
            <a:extLst>
              <a:ext uri="{FF2B5EF4-FFF2-40B4-BE49-F238E27FC236}">
                <a16:creationId xmlns:a16="http://schemas.microsoft.com/office/drawing/2014/main" id="{76FEABAB-9406-1133-24C7-73D4097866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17" y="228964"/>
            <a:ext cx="1131274" cy="1382131"/>
          </a:xfrm>
          <a:prstGeom prst="rect">
            <a:avLst/>
          </a:prstGeom>
        </p:spPr>
      </p:pic>
    </p:spTree>
    <p:extLst>
      <p:ext uri="{BB962C8B-B14F-4D97-AF65-F5344CB8AC3E}">
        <p14:creationId xmlns:p14="http://schemas.microsoft.com/office/powerpoint/2010/main" val="287670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BC60FA2-184C-4EB2-A5EB-979924887D0C}"/>
              </a:ext>
            </a:extLst>
          </p:cNvPr>
          <p:cNvSpPr/>
          <p:nvPr/>
        </p:nvSpPr>
        <p:spPr>
          <a:xfrm>
            <a:off x="282804" y="235670"/>
            <a:ext cx="11755225" cy="6478475"/>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D527397E-8CB7-4CDA-92A9-4C843DF41A95}"/>
              </a:ext>
            </a:extLst>
          </p:cNvPr>
          <p:cNvSpPr txBox="1"/>
          <p:nvPr/>
        </p:nvSpPr>
        <p:spPr>
          <a:xfrm>
            <a:off x="1244616" y="4663298"/>
            <a:ext cx="18473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CF4B49CF-B6C5-4C50-92B0-AAFEDA041627}"/>
              </a:ext>
            </a:extLst>
          </p:cNvPr>
          <p:cNvSpPr/>
          <p:nvPr/>
        </p:nvSpPr>
        <p:spPr>
          <a:xfrm>
            <a:off x="3948162" y="92053"/>
            <a:ext cx="500188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prstClr val="black"/>
                </a:solidFill>
                <a:effectLst/>
                <a:uLnTx/>
                <a:uFillTx/>
                <a:latin typeface="Calibri"/>
                <a:ea typeface="+mn-ea"/>
                <a:cs typeface="+mn-cs"/>
              </a:rPr>
              <a:t>MỘT SỐ CHẤT ĐỐT</a:t>
            </a:r>
          </a:p>
        </p:txBody>
      </p:sp>
      <p:pic>
        <p:nvPicPr>
          <p:cNvPr id="16" name="Picture 2" descr="Kết quả hình ảnh cho THAN ĐÁ">
            <a:extLst>
              <a:ext uri="{FF2B5EF4-FFF2-40B4-BE49-F238E27FC236}">
                <a16:creationId xmlns:a16="http://schemas.microsoft.com/office/drawing/2014/main" id="{7905A0A4-54C0-4129-BADC-E1BA07980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25" y="1084043"/>
            <a:ext cx="3829696" cy="241010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BB33B498-69F2-46A2-BB19-B3151EC381D3}"/>
              </a:ext>
            </a:extLst>
          </p:cNvPr>
          <p:cNvSpPr/>
          <p:nvPr/>
        </p:nvSpPr>
        <p:spPr>
          <a:xfrm>
            <a:off x="1442952" y="3024555"/>
            <a:ext cx="1509014" cy="459766"/>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THAN ĐÁ</a:t>
            </a:r>
          </a:p>
        </p:txBody>
      </p:sp>
      <p:pic>
        <p:nvPicPr>
          <p:cNvPr id="18" name="Picture 4" descr="Kết quả hình ảnh cho RƠM">
            <a:extLst>
              <a:ext uri="{FF2B5EF4-FFF2-40B4-BE49-F238E27FC236}">
                <a16:creationId xmlns:a16="http://schemas.microsoft.com/office/drawing/2014/main" id="{37FE157E-F71A-453C-9861-752042A0E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647" y="1102030"/>
            <a:ext cx="3597639" cy="23921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ết quả hình ảnh cho CỦI">
            <a:extLst>
              <a:ext uri="{FF2B5EF4-FFF2-40B4-BE49-F238E27FC236}">
                <a16:creationId xmlns:a16="http://schemas.microsoft.com/office/drawing/2014/main" id="{B7EA573D-637B-4DA8-B92F-30FA90B37D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3711" y="1102030"/>
            <a:ext cx="3588173" cy="23921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Kết quả hình ảnh cho GAS">
            <a:extLst>
              <a:ext uri="{FF2B5EF4-FFF2-40B4-BE49-F238E27FC236}">
                <a16:creationId xmlns:a16="http://schemas.microsoft.com/office/drawing/2014/main" id="{363309B8-28D7-4222-B77A-6B54D02C71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6377" y="3727148"/>
            <a:ext cx="3458506" cy="29869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Kết quả hình ảnh cho XĂNG">
            <a:extLst>
              <a:ext uri="{FF2B5EF4-FFF2-40B4-BE49-F238E27FC236}">
                <a16:creationId xmlns:a16="http://schemas.microsoft.com/office/drawing/2014/main" id="{F412448C-CE3C-4445-A6B2-BB8B01E323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888"/>
          <a:stretch/>
        </p:blipFill>
        <p:spPr bwMode="auto">
          <a:xfrm>
            <a:off x="2254043" y="3727149"/>
            <a:ext cx="3619355" cy="29869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6D454015-AC39-442A-9AFA-6E3BBD4E0C5F}"/>
              </a:ext>
            </a:extLst>
          </p:cNvPr>
          <p:cNvSpPr/>
          <p:nvPr/>
        </p:nvSpPr>
        <p:spPr>
          <a:xfrm>
            <a:off x="5316444" y="3024554"/>
            <a:ext cx="1509014" cy="459765"/>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RƠM</a:t>
            </a:r>
          </a:p>
        </p:txBody>
      </p:sp>
      <p:sp>
        <p:nvSpPr>
          <p:cNvPr id="23" name="Rectangle 22">
            <a:extLst>
              <a:ext uri="{FF2B5EF4-FFF2-40B4-BE49-F238E27FC236}">
                <a16:creationId xmlns:a16="http://schemas.microsoft.com/office/drawing/2014/main" id="{9A3D4CDB-CDE4-4CBE-A50D-21058A02E923}"/>
              </a:ext>
            </a:extLst>
          </p:cNvPr>
          <p:cNvSpPr/>
          <p:nvPr/>
        </p:nvSpPr>
        <p:spPr>
          <a:xfrm>
            <a:off x="9093284" y="3024554"/>
            <a:ext cx="1509014" cy="446513"/>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CỦI KHÔ</a:t>
            </a:r>
          </a:p>
        </p:txBody>
      </p:sp>
      <p:sp>
        <p:nvSpPr>
          <p:cNvPr id="24" name="Rectangle 23">
            <a:extLst>
              <a:ext uri="{FF2B5EF4-FFF2-40B4-BE49-F238E27FC236}">
                <a16:creationId xmlns:a16="http://schemas.microsoft.com/office/drawing/2014/main" id="{934BEBB8-5D05-446F-B2AA-330951B9EE7B}"/>
              </a:ext>
            </a:extLst>
          </p:cNvPr>
          <p:cNvSpPr/>
          <p:nvPr/>
        </p:nvSpPr>
        <p:spPr>
          <a:xfrm>
            <a:off x="3309213" y="6298244"/>
            <a:ext cx="1509014" cy="415901"/>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XĂNG</a:t>
            </a:r>
          </a:p>
        </p:txBody>
      </p:sp>
      <p:sp>
        <p:nvSpPr>
          <p:cNvPr id="25" name="Rectangle 24">
            <a:extLst>
              <a:ext uri="{FF2B5EF4-FFF2-40B4-BE49-F238E27FC236}">
                <a16:creationId xmlns:a16="http://schemas.microsoft.com/office/drawing/2014/main" id="{3B9BE284-BD69-4F46-BA8D-B31F2B0C4090}"/>
              </a:ext>
            </a:extLst>
          </p:cNvPr>
          <p:cNvSpPr/>
          <p:nvPr/>
        </p:nvSpPr>
        <p:spPr>
          <a:xfrm>
            <a:off x="7179204" y="6265763"/>
            <a:ext cx="1509014" cy="44838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GAS</a:t>
            </a:r>
          </a:p>
        </p:txBody>
      </p:sp>
    </p:spTree>
    <p:extLst>
      <p:ext uri="{BB962C8B-B14F-4D97-AF65-F5344CB8AC3E}">
        <p14:creationId xmlns:p14="http://schemas.microsoft.com/office/powerpoint/2010/main" val="19437697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ircle(in)">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85EE03B3-05CE-0079-BD76-8DCB78C23D2F}"/>
              </a:ext>
            </a:extLst>
          </p:cNvPr>
          <p:cNvGrpSpPr/>
          <p:nvPr/>
        </p:nvGrpSpPr>
        <p:grpSpPr>
          <a:xfrm>
            <a:off x="3899783" y="1459230"/>
            <a:ext cx="7740675" cy="3939540"/>
            <a:chOff x="1575311" y="446027"/>
            <a:chExt cx="11171227" cy="3939540"/>
          </a:xfrm>
        </p:grpSpPr>
        <p:sp>
          <p:nvSpPr>
            <p:cNvPr id="3" name="TextBox 8">
              <a:extLst>
                <a:ext uri="{FF2B5EF4-FFF2-40B4-BE49-F238E27FC236}">
                  <a16:creationId xmlns:a16="http://schemas.microsoft.com/office/drawing/2014/main" id="{900A57D4-C976-606B-BF6B-74DC7C4B9130}"/>
                </a:ext>
              </a:extLst>
            </p:cNvPr>
            <p:cNvSpPr txBox="1"/>
            <p:nvPr/>
          </p:nvSpPr>
          <p:spPr>
            <a:xfrm>
              <a:off x="1575311" y="446027"/>
              <a:ext cx="11171227" cy="393954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25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KHÁM PHÁ</a:t>
              </a:r>
            </a:p>
          </p:txBody>
        </p:sp>
        <p:sp>
          <p:nvSpPr>
            <p:cNvPr id="4" name="TextBox 12">
              <a:extLst>
                <a:ext uri="{FF2B5EF4-FFF2-40B4-BE49-F238E27FC236}">
                  <a16:creationId xmlns:a16="http://schemas.microsoft.com/office/drawing/2014/main" id="{5D662FC2-14EB-1615-ED4E-81022FEA99EE}"/>
                </a:ext>
              </a:extLst>
            </p:cNvPr>
            <p:cNvSpPr txBox="1"/>
            <p:nvPr/>
          </p:nvSpPr>
          <p:spPr>
            <a:xfrm>
              <a:off x="1575311" y="446027"/>
              <a:ext cx="11171227" cy="393954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25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K</a:t>
              </a:r>
              <a:r>
                <a:rPr kumimoji="0" lang="sv-SE" sz="125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H</a:t>
              </a:r>
              <a:r>
                <a:rPr kumimoji="0" lang="sv-SE" sz="125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Á</a:t>
              </a:r>
              <a:r>
                <a:rPr kumimoji="0" lang="sv-SE" sz="125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M </a:t>
              </a:r>
              <a:r>
                <a:rPr kumimoji="0" lang="sv-SE" sz="125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P</a:t>
              </a:r>
              <a:r>
                <a:rPr kumimoji="0" lang="sv-SE" sz="125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H</a:t>
              </a:r>
              <a:r>
                <a:rPr kumimoji="0" lang="sv-SE" sz="125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rPr>
                <a:t>Á</a:t>
              </a:r>
              <a:endParaRPr kumimoji="0" lang="sv-SE" sz="12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358521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10">
            <a:extLst>
              <a:ext uri="{FF2B5EF4-FFF2-40B4-BE49-F238E27FC236}">
                <a16:creationId xmlns:a16="http://schemas.microsoft.com/office/drawing/2014/main" id="{32E63134-28C4-27DB-64A9-211A0F11AF1F}"/>
              </a:ext>
            </a:extLst>
          </p:cNvPr>
          <p:cNvGrpSpPr/>
          <p:nvPr/>
        </p:nvGrpSpPr>
        <p:grpSpPr>
          <a:xfrm>
            <a:off x="4154084" y="1000563"/>
            <a:ext cx="3586621" cy="1495029"/>
            <a:chOff x="6029891" y="1573378"/>
            <a:chExt cx="2558852" cy="585645"/>
          </a:xfrm>
        </p:grpSpPr>
        <p:sp>
          <p:nvSpPr>
            <p:cNvPr id="6" name="TextBox 11">
              <a:extLst>
                <a:ext uri="{FF2B5EF4-FFF2-40B4-BE49-F238E27FC236}">
                  <a16:creationId xmlns:a16="http://schemas.microsoft.com/office/drawing/2014/main" id="{2B5D1D5E-6396-59A3-F9FB-3F473BA0EDDA}"/>
                </a:ext>
              </a:extLst>
            </p:cNvPr>
            <p:cNvSpPr txBox="1"/>
            <p:nvPr/>
          </p:nvSpPr>
          <p:spPr>
            <a:xfrm>
              <a:off x="6029891" y="1574248"/>
              <a:ext cx="2548499"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srgbClr val="00B050"/>
                  </a:solidFill>
                  <a:effectLst>
                    <a:outerShdw blurRad="50800" dist="38100" dir="2700000" algn="tl" rotWithShape="0">
                      <a:prstClr val="black">
                        <a:alpha val="40000"/>
                      </a:prstClr>
                    </a:outerShdw>
                  </a:effectLst>
                  <a:uLnTx/>
                  <a:uFillTx/>
                  <a:latin typeface="UTM Duepuntozero" panose="02040603050506020204" pitchFamily="18" charset="0"/>
                  <a:ea typeface="LNTH-LuoLuoNotangYuanTi 1" pitchFamily="2" charset="-128"/>
                  <a:cs typeface="LNTH-LuoLuoNotangYuanTi 1" pitchFamily="2" charset="-128"/>
                </a:rPr>
                <a:t>Hoạt động 1</a:t>
              </a:r>
            </a:p>
          </p:txBody>
        </p:sp>
        <p:sp>
          <p:nvSpPr>
            <p:cNvPr id="7" name="TextBox 12">
              <a:extLst>
                <a:ext uri="{FF2B5EF4-FFF2-40B4-BE49-F238E27FC236}">
                  <a16:creationId xmlns:a16="http://schemas.microsoft.com/office/drawing/2014/main" id="{E3373001-8FA3-891B-9628-6CC646B9F47E}"/>
                </a:ext>
              </a:extLst>
            </p:cNvPr>
            <p:cNvSpPr txBox="1"/>
            <p:nvPr/>
          </p:nvSpPr>
          <p:spPr>
            <a:xfrm>
              <a:off x="6040245" y="1573378"/>
              <a:ext cx="2548498"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FF0000"/>
                  </a:solidFill>
                  <a:effectLst/>
                  <a:uLnTx/>
                  <a:uFillTx/>
                  <a:latin typeface="UTM Duepuntozero" panose="02040603050506020204" pitchFamily="18" charset="0"/>
                  <a:ea typeface="+mn-ea"/>
                  <a:cs typeface="Calibri" panose="020F0502020204030204" pitchFamily="34" charset="0"/>
                </a:rPr>
                <a:t>Hoạt động 1</a:t>
              </a:r>
              <a:endParaRPr kumimoji="0" lang="en-US" sz="4400" b="1" i="0" u="none" strike="noStrike" kern="1200" cap="none" spc="0" normalizeH="0" baseline="0" noProof="0" dirty="0">
                <a:ln w="0"/>
                <a:solidFill>
                  <a:srgbClr val="FF0000"/>
                </a:solidFill>
                <a:effectLst/>
                <a:uLnTx/>
                <a:uFillTx/>
                <a:latin typeface="UTM Duepuntozero" panose="02040603050506020204" pitchFamily="18" charset="0"/>
                <a:ea typeface="+mn-ea"/>
                <a:cs typeface="Calibri" panose="020F0502020204030204" pitchFamily="34" charset="0"/>
              </a:endParaRPr>
            </a:p>
          </p:txBody>
        </p:sp>
      </p:grpSp>
      <p:grpSp>
        <p:nvGrpSpPr>
          <p:cNvPr id="4" name="Nhóm 3">
            <a:extLst>
              <a:ext uri="{FF2B5EF4-FFF2-40B4-BE49-F238E27FC236}">
                <a16:creationId xmlns:a16="http://schemas.microsoft.com/office/drawing/2014/main" id="{AB2F6CD9-04AE-FE58-53D9-8A4ED3B94DF0}"/>
              </a:ext>
            </a:extLst>
          </p:cNvPr>
          <p:cNvGrpSpPr/>
          <p:nvPr/>
        </p:nvGrpSpPr>
        <p:grpSpPr>
          <a:xfrm>
            <a:off x="122271" y="1599809"/>
            <a:ext cx="11947457" cy="1754326"/>
            <a:chOff x="1175624" y="1208876"/>
            <a:chExt cx="10468204" cy="1754326"/>
          </a:xfrm>
        </p:grpSpPr>
        <p:sp>
          <p:nvSpPr>
            <p:cNvPr id="3" name="TextBox 8">
              <a:extLst>
                <a:ext uri="{FF2B5EF4-FFF2-40B4-BE49-F238E27FC236}">
                  <a16:creationId xmlns:a16="http://schemas.microsoft.com/office/drawing/2014/main" id="{1BECEAD1-B9D9-1A6E-FDA5-C53E06C4D722}"/>
                </a:ext>
              </a:extLst>
            </p:cNvPr>
            <p:cNvSpPr txBox="1"/>
            <p:nvPr/>
          </p:nvSpPr>
          <p:spPr>
            <a:xfrm>
              <a:off x="1175624" y="1208876"/>
              <a:ext cx="10444289" cy="175432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5400" b="0" i="0" u="none" strike="noStrike" kern="1200" cap="none" spc="0" normalizeH="0" baseline="0" noProof="0">
                  <a:ln w="190500">
                    <a:solidFill>
                      <a:prstClr val="white"/>
                    </a:solidFill>
                  </a:ln>
                  <a:solidFill>
                    <a:srgbClr val="FF0000"/>
                  </a:solidFill>
                  <a:effectLst/>
                  <a:uLnTx/>
                  <a:uFillTx/>
                  <a:latin typeface="iCiel Pony" panose="02000000000000000000" pitchFamily="2" charset="-93"/>
                  <a:ea typeface="+mn-ea"/>
                  <a:cs typeface="Arial" panose="020B0604020202020204" pitchFamily="34" charset="0"/>
                </a:rPr>
                <a:t>Tìm hiểu một số nguồn năng lượng chất đốt và vai trò của chúng </a:t>
              </a:r>
              <a:endParaRPr kumimoji="0" lang="sv-SE" sz="5400" b="0" i="0" u="none" strike="noStrike" kern="1200" cap="none" spc="0" normalizeH="0" baseline="0" noProof="0">
                <a:ln w="190500">
                  <a:solidFill>
                    <a:prstClr val="white"/>
                  </a:solidFill>
                </a:ln>
                <a:solidFill>
                  <a:srgbClr val="FF0000"/>
                </a:solidFill>
                <a:effectLst/>
                <a:uLnTx/>
                <a:uFillTx/>
                <a:latin typeface="iCiel Pony" panose="02000000000000000000" pitchFamily="2" charset="-93"/>
                <a:ea typeface="+mn-ea"/>
                <a:cs typeface="Arial" panose="020B0604020202020204" pitchFamily="34" charset="0"/>
              </a:endParaRPr>
            </a:p>
          </p:txBody>
        </p:sp>
        <p:sp>
          <p:nvSpPr>
            <p:cNvPr id="8" name="TextBox 8">
              <a:extLst>
                <a:ext uri="{FF2B5EF4-FFF2-40B4-BE49-F238E27FC236}">
                  <a16:creationId xmlns:a16="http://schemas.microsoft.com/office/drawing/2014/main" id="{9B858E1B-AC3D-8764-EF56-8D622BBB3CC3}"/>
                </a:ext>
              </a:extLst>
            </p:cNvPr>
            <p:cNvSpPr txBox="1"/>
            <p:nvPr/>
          </p:nvSpPr>
          <p:spPr>
            <a:xfrm>
              <a:off x="1199539" y="1208876"/>
              <a:ext cx="10444289" cy="175432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5400" b="0" i="0" u="none" strike="noStrike" kern="1200" cap="none" spc="0" normalizeH="0" baseline="0" noProof="0">
                  <a:ln>
                    <a:noFill/>
                  </a:ln>
                  <a:solidFill>
                    <a:srgbClr val="FF0000"/>
                  </a:solidFill>
                  <a:effectLst/>
                  <a:uLnTx/>
                  <a:uFillTx/>
                  <a:latin typeface="iCiel Pony" panose="02000000000000000000" pitchFamily="2" charset="-93"/>
                  <a:ea typeface="+mn-ea"/>
                  <a:cs typeface="Arial" panose="020B0604020202020204" pitchFamily="34" charset="0"/>
                </a:rPr>
                <a:t>Tìm hiểu một số nguồn năng lượng chất đốt và vai trò của chúng </a:t>
              </a:r>
              <a:endParaRPr kumimoji="0" lang="sv-SE" sz="5400" b="0" i="0" u="none" strike="noStrike" kern="1200" cap="none" spc="0" normalizeH="0" baseline="0" noProof="0">
                <a:ln>
                  <a:noFill/>
                </a:ln>
                <a:solidFill>
                  <a:srgbClr val="FF0000"/>
                </a:solidFill>
                <a:effectLst/>
                <a:uLnTx/>
                <a:uFillTx/>
                <a:latin typeface="iCiel Pony" panose="02000000000000000000" pitchFamily="2" charset="-93"/>
                <a:ea typeface="+mn-ea"/>
                <a:cs typeface="Arial" panose="020B0604020202020204" pitchFamily="34" charset="0"/>
              </a:endParaRPr>
            </a:p>
          </p:txBody>
        </p:sp>
      </p:grpSp>
      <p:pic>
        <p:nvPicPr>
          <p:cNvPr id="9" name="Picture 318">
            <a:extLst>
              <a:ext uri="{FF2B5EF4-FFF2-40B4-BE49-F238E27FC236}">
                <a16:creationId xmlns:a16="http://schemas.microsoft.com/office/drawing/2014/main" id="{3E0D13F4-21B2-AE51-6B89-BD6577096CF2}"/>
              </a:ext>
            </a:extLst>
          </p:cNvPr>
          <p:cNvPicPr>
            <a:picLocks noChangeAspect="1"/>
          </p:cNvPicPr>
          <p:nvPr/>
        </p:nvPicPr>
        <p:blipFill>
          <a:blip r:embed="rId4"/>
          <a:stretch>
            <a:fillRect/>
          </a:stretch>
        </p:blipFill>
        <p:spPr>
          <a:xfrm flipH="1">
            <a:off x="1178953" y="2750766"/>
            <a:ext cx="9039670" cy="4107234"/>
          </a:xfrm>
          <a:prstGeom prst="rect">
            <a:avLst/>
          </a:prstGeom>
        </p:spPr>
      </p:pic>
      <p:sp>
        <p:nvSpPr>
          <p:cNvPr id="11" name="Hộp Văn bản 10">
            <a:extLst>
              <a:ext uri="{FF2B5EF4-FFF2-40B4-BE49-F238E27FC236}">
                <a16:creationId xmlns:a16="http://schemas.microsoft.com/office/drawing/2014/main" id="{AAB622E7-32B2-1735-F801-1DCC0FE5515A}"/>
              </a:ext>
            </a:extLst>
          </p:cNvPr>
          <p:cNvSpPr txBox="1"/>
          <p:nvPr/>
        </p:nvSpPr>
        <p:spPr>
          <a:xfrm>
            <a:off x="4215047" y="5978046"/>
            <a:ext cx="37619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Làm việc nhóm bốn</a:t>
            </a:r>
          </a:p>
        </p:txBody>
      </p:sp>
    </p:spTree>
    <p:extLst>
      <p:ext uri="{BB962C8B-B14F-4D97-AF65-F5344CB8AC3E}">
        <p14:creationId xmlns:p14="http://schemas.microsoft.com/office/powerpoint/2010/main" val="252589367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 presetClass="entr" presetSubtype="4" fill="hold" nodeType="withEffect" p14:presetBounceEnd="7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70000">
                                          <p:cBhvr additive="base">
                                            <p:cTn id="10" dur="750" fill="hold"/>
                                            <p:tgtEl>
                                              <p:spTgt spid="9"/>
                                            </p:tgtEl>
                                            <p:attrNameLst>
                                              <p:attrName>ppt_x</p:attrName>
                                            </p:attrNameLst>
                                          </p:cBhvr>
                                          <p:tavLst>
                                            <p:tav tm="0">
                                              <p:val>
                                                <p:strVal val="#ppt_x"/>
                                              </p:val>
                                            </p:tav>
                                            <p:tav tm="100000">
                                              <p:val>
                                                <p:strVal val="#ppt_x"/>
                                              </p:val>
                                            </p:tav>
                                          </p:tavLst>
                                        </p:anim>
                                        <p:anim calcmode="lin" valueType="num" p14:bounceEnd="70000">
                                          <p:cBhvr additive="base">
                                            <p:cTn id="11" dur="75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750" fill="hold"/>
                                            <p:tgtEl>
                                              <p:spTgt spid="9"/>
                                            </p:tgtEl>
                                            <p:attrNameLst>
                                              <p:attrName>ppt_x</p:attrName>
                                            </p:attrNameLst>
                                          </p:cBhvr>
                                          <p:tavLst>
                                            <p:tav tm="0">
                                              <p:val>
                                                <p:strVal val="#ppt_x"/>
                                              </p:val>
                                            </p:tav>
                                            <p:tav tm="100000">
                                              <p:val>
                                                <p:strVal val="#ppt_x"/>
                                              </p:val>
                                            </p:tav>
                                          </p:tavLst>
                                        </p:anim>
                                        <p:anim calcmode="lin" valueType="num">
                                          <p:cBhvr additive="base">
                                            <p:cTn id="11" dur="75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D8C118-AE08-FB80-DE9A-5355C4C33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0" y="118929"/>
            <a:ext cx="941993" cy="941993"/>
          </a:xfrm>
          <a:prstGeom prst="rect">
            <a:avLst/>
          </a:prstGeom>
        </p:spPr>
      </p:pic>
      <p:sp>
        <p:nvSpPr>
          <p:cNvPr id="6" name="TextBox 5">
            <a:extLst>
              <a:ext uri="{FF2B5EF4-FFF2-40B4-BE49-F238E27FC236}">
                <a16:creationId xmlns:a16="http://schemas.microsoft.com/office/drawing/2014/main" id="{9D4C0965-73B3-B38B-DFDD-6774FEB756C6}"/>
              </a:ext>
            </a:extLst>
          </p:cNvPr>
          <p:cNvSpPr txBox="1"/>
          <p:nvPr/>
        </p:nvSpPr>
        <p:spPr>
          <a:xfrm>
            <a:off x="800161" y="596526"/>
            <a:ext cx="10591678" cy="1077218"/>
          </a:xfrm>
          <a:prstGeom prst="rect">
            <a:avLst/>
          </a:prstGeom>
          <a:noFill/>
        </p:spPr>
        <p:txBody>
          <a:bodyPr wrap="square" rtlCol="0">
            <a:spAutoFit/>
          </a:bodyPr>
          <a:lstStyle/>
          <a:p>
            <a:pPr algn="just"/>
            <a:r>
              <a:rPr lang="vi-VN" sz="3200">
                <a:solidFill>
                  <a:prstClr val="black"/>
                </a:solidFill>
                <a:ea typeface="Times New Roman" panose="02020603050405020304" pitchFamily="18" charset="0"/>
                <a:cs typeface="Times New Roman" panose="02020603050405020304" pitchFamily="18" charset="0"/>
              </a:rPr>
              <a:t>Quan sát, đọc thông tin trong các hình dưới đây, kể tên các nguồn năng lượng chất đốt và nêu vai trò của chúng.</a:t>
            </a:r>
            <a:endParaRPr lang="en-US" sz="3200">
              <a:solidFill>
                <a:prstClr val="black"/>
              </a:solidFill>
              <a:latin typeface="Aptos" panose="02110004020202020204"/>
            </a:endParaRPr>
          </a:p>
        </p:txBody>
      </p:sp>
      <p:pic>
        <p:nvPicPr>
          <p:cNvPr id="14" name="Picture 13">
            <a:extLst>
              <a:ext uri="{FF2B5EF4-FFF2-40B4-BE49-F238E27FC236}">
                <a16:creationId xmlns:a16="http://schemas.microsoft.com/office/drawing/2014/main" id="{93FBBC6E-7145-16EA-4C06-7892D89B1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920" y="1922758"/>
            <a:ext cx="10507721" cy="4359147"/>
          </a:xfrm>
          <a:prstGeom prst="rect">
            <a:avLst/>
          </a:prstGeom>
        </p:spPr>
      </p:pic>
      <p:sp>
        <p:nvSpPr>
          <p:cNvPr id="22" name="TextBox 21">
            <a:extLst>
              <a:ext uri="{FF2B5EF4-FFF2-40B4-BE49-F238E27FC236}">
                <a16:creationId xmlns:a16="http://schemas.microsoft.com/office/drawing/2014/main" id="{60E54F97-4B86-4532-E8D8-5CFA510411A3}"/>
              </a:ext>
            </a:extLst>
          </p:cNvPr>
          <p:cNvSpPr txBox="1"/>
          <p:nvPr/>
        </p:nvSpPr>
        <p:spPr>
          <a:xfrm>
            <a:off x="1197674" y="4466023"/>
            <a:ext cx="9727829" cy="1692771"/>
          </a:xfrm>
          <a:prstGeom prst="rect">
            <a:avLst/>
          </a:prstGeom>
          <a:noFill/>
        </p:spPr>
        <p:txBody>
          <a:bodyPr wrap="square" rtlCol="0">
            <a:spAutoFit/>
          </a:bodyPr>
          <a:lstStyle/>
          <a:p>
            <a:pPr algn="just"/>
            <a:r>
              <a:rPr lang="vi-VN" sz="2600" i="1">
                <a:solidFill>
                  <a:prstClr val="black"/>
                </a:solidFill>
                <a:ea typeface="Times New Roman" panose="02020603050405020304" pitchFamily="18" charset="0"/>
                <a:cs typeface="Times New Roman" panose="02020603050405020304" pitchFamily="18" charset="0"/>
              </a:rPr>
              <a:t>Các loại phế thải từ hoạt động sản xuất nông nghiệp, lâm nghiệp như trấu, rơm, rạ, cành cây khô,... được sử dụng vào việc đun nấu, sưởi ấm,... góp phần giải quyết nhu cầu năng lượng chất đốt.</a:t>
            </a:r>
            <a:endParaRPr lang="en-US" sz="2600" i="1">
              <a:solidFill>
                <a:prstClr val="black"/>
              </a:solidFill>
              <a:latin typeface="Aptos" panose="02110004020202020204"/>
            </a:endParaRPr>
          </a:p>
        </p:txBody>
      </p:sp>
    </p:spTree>
    <p:extLst>
      <p:ext uri="{BB962C8B-B14F-4D97-AF65-F5344CB8AC3E}">
        <p14:creationId xmlns:p14="http://schemas.microsoft.com/office/powerpoint/2010/main" val="167192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339080" y="367943"/>
            <a:ext cx="11327403" cy="6190512"/>
          </a:xfrm>
          <a:prstGeom prst="roundRect">
            <a:avLst/>
          </a:prstGeom>
          <a:solidFill>
            <a:schemeClr val="bg1">
              <a:alpha val="94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D8C118-AE08-FB80-DE9A-5355C4C33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0" y="118929"/>
            <a:ext cx="941993" cy="941993"/>
          </a:xfrm>
          <a:prstGeom prst="rect">
            <a:avLst/>
          </a:prstGeom>
        </p:spPr>
      </p:pic>
      <p:sp>
        <p:nvSpPr>
          <p:cNvPr id="6" name="TextBox 5">
            <a:extLst>
              <a:ext uri="{FF2B5EF4-FFF2-40B4-BE49-F238E27FC236}">
                <a16:creationId xmlns:a16="http://schemas.microsoft.com/office/drawing/2014/main" id="{9D4C0965-73B3-B38B-DFDD-6774FEB756C6}"/>
              </a:ext>
            </a:extLst>
          </p:cNvPr>
          <p:cNvSpPr txBox="1"/>
          <p:nvPr/>
        </p:nvSpPr>
        <p:spPr>
          <a:xfrm>
            <a:off x="800161" y="596526"/>
            <a:ext cx="10591678"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Quan sát, đọc thông tin trong các hình dưới đây, kể tên các nguồn năng lượng chất đốt và nêu vai trò của chúng.</a:t>
            </a:r>
            <a:endParaRPr kumimoji="0" lang="en-US" sz="3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035F94D0-2FCD-DB42-1406-6CD4AA55E5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605" y="2063445"/>
            <a:ext cx="10718234" cy="3952151"/>
          </a:xfrm>
          <a:prstGeom prst="rect">
            <a:avLst/>
          </a:prstGeom>
        </p:spPr>
      </p:pic>
      <p:sp>
        <p:nvSpPr>
          <p:cNvPr id="3" name="TextBox 2">
            <a:extLst>
              <a:ext uri="{FF2B5EF4-FFF2-40B4-BE49-F238E27FC236}">
                <a16:creationId xmlns:a16="http://schemas.microsoft.com/office/drawing/2014/main" id="{5FB76D42-5FA2-7EB9-B6E6-A9CC84E71139}"/>
              </a:ext>
            </a:extLst>
          </p:cNvPr>
          <p:cNvSpPr txBox="1"/>
          <p:nvPr/>
        </p:nvSpPr>
        <p:spPr>
          <a:xfrm>
            <a:off x="996513" y="4605990"/>
            <a:ext cx="9881694" cy="12926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Khí sinh học (bi-ô-ga) được tạo thành từ chất thải của động vật, dùng để đun nấu, giúp tiết kiệm các nguồn chất đốt khác, góp phần giải quyết nhu cầu năng lượng và ô nhiễm môi trường.</a:t>
            </a:r>
            <a:endParaRPr kumimoji="0" lang="en-US" sz="2600" b="0" i="1"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336790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260</TotalTime>
  <Words>1744</Words>
  <Application>Microsoft Office PowerPoint</Application>
  <PresentationFormat>Widescreen</PresentationFormat>
  <Paragraphs>142</Paragraphs>
  <Slides>38</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38</vt:i4>
      </vt:variant>
    </vt:vector>
  </HeadingPairs>
  <TitlesOfParts>
    <vt:vector size="54" baseType="lpstr">
      <vt:lpstr>等线</vt:lpstr>
      <vt:lpstr>等线 Light</vt:lpstr>
      <vt:lpstr>#9Slide05 SVNClementine</vt:lpstr>
      <vt:lpstr>Aptos</vt:lpstr>
      <vt:lpstr>Arial</vt:lpstr>
      <vt:lpstr>Calibri</vt:lpstr>
      <vt:lpstr>iCiel Pony</vt:lpstr>
      <vt:lpstr>LNTH-Dinomiko</vt:lpstr>
      <vt:lpstr>SVN-ARCO Typography</vt:lpstr>
      <vt:lpstr>SVN-Gretoon</vt:lpstr>
      <vt:lpstr>Times New Roman</vt:lpstr>
      <vt:lpstr>UTM Avo</vt:lpstr>
      <vt:lpstr>UTM Duepuntozero</vt:lpstr>
      <vt:lpstr>UTM Showcard</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40</cp:revision>
  <dcterms:created xsi:type="dcterms:W3CDTF">2022-02-06T13:56:20Z</dcterms:created>
  <dcterms:modified xsi:type="dcterms:W3CDTF">2024-07-14T03:08:16Z</dcterms:modified>
  <cp:category>9Slide.vn</cp:category>
</cp:coreProperties>
</file>