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2" r:id="rId2"/>
    <p:sldMasterId id="2147483674" r:id="rId3"/>
  </p:sldMasterIdLst>
  <p:notesMasterIdLst>
    <p:notesMasterId r:id="rId32"/>
  </p:notesMasterIdLst>
  <p:sldIdLst>
    <p:sldId id="256" r:id="rId4"/>
    <p:sldId id="4350" r:id="rId5"/>
    <p:sldId id="258" r:id="rId6"/>
    <p:sldId id="257" r:id="rId7"/>
    <p:sldId id="4358" r:id="rId8"/>
    <p:sldId id="4359" r:id="rId9"/>
    <p:sldId id="264" r:id="rId10"/>
    <p:sldId id="4360" r:id="rId11"/>
    <p:sldId id="4361" r:id="rId12"/>
    <p:sldId id="4374" r:id="rId13"/>
    <p:sldId id="4362" r:id="rId14"/>
    <p:sldId id="4363" r:id="rId15"/>
    <p:sldId id="4366" r:id="rId16"/>
    <p:sldId id="4364" r:id="rId17"/>
    <p:sldId id="4365" r:id="rId18"/>
    <p:sldId id="4367" r:id="rId19"/>
    <p:sldId id="4368" r:id="rId20"/>
    <p:sldId id="4369" r:id="rId21"/>
    <p:sldId id="4354" r:id="rId22"/>
    <p:sldId id="4370" r:id="rId23"/>
    <p:sldId id="4371" r:id="rId24"/>
    <p:sldId id="4372" r:id="rId25"/>
    <p:sldId id="4356" r:id="rId26"/>
    <p:sldId id="4342" r:id="rId27"/>
    <p:sldId id="4343" r:id="rId28"/>
    <p:sldId id="259" r:id="rId29"/>
    <p:sldId id="303" r:id="rId30"/>
    <p:sldId id="268" r:id="rId31"/>
  </p:sldIdLst>
  <p:sldSz cx="12192000" cy="6858000"/>
  <p:notesSz cx="6858000" cy="9144000"/>
  <p:embeddedFontLst>
    <p:embeddedFont>
      <p:font typeface="Verdana" panose="020B0604030504040204" pitchFamily="34" charset="0"/>
      <p:regular r:id="rId33"/>
      <p:bold r:id="rId34"/>
      <p:italic r:id="rId35"/>
      <p:boldItalic r:id="rId36"/>
    </p:embeddedFont>
    <p:embeddedFont>
      <p:font typeface="Tahoma" panose="020B0604030504040204" pitchFamily="34" charset="0"/>
      <p:regular r:id="rId37"/>
      <p:bold r:id="rId38"/>
    </p:embeddedFont>
    <p:embeddedFont>
      <p:font typeface="Georgia" panose="02040502050405020303" pitchFamily="18" charset="0"/>
      <p:regular r:id="rId39"/>
      <p:bold r:id="rId40"/>
      <p:italic r:id="rId41"/>
      <p:boldItalic r:id="rId42"/>
    </p:embeddedFont>
    <p:embeddedFont>
      <p:font typeface="Cambria Math" panose="02040503050406030204" pitchFamily="18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iCiel Cadena" panose="02000503000000020004" charset="0"/>
      <p:bold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#9Slide02 Noi dung dai" panose="020B0604020202020204" charset="0"/>
      <p:regular r:id="rId5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98FC"/>
    <a:srgbClr val="E6E6E6"/>
    <a:srgbClr val="3DB24A"/>
    <a:srgbClr val="8C1542"/>
    <a:srgbClr val="EF8465"/>
    <a:srgbClr val="418021"/>
    <a:srgbClr val="F6F6F6"/>
    <a:srgbClr val="EAF8E3"/>
    <a:srgbClr val="A2D577"/>
    <a:srgbClr val="9ED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940675A-B579-460E-94D1-54222C63F5D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08" autoAdjust="0"/>
    <p:restoredTop sz="90927" autoAdjust="0"/>
  </p:normalViewPr>
  <p:slideViewPr>
    <p:cSldViewPr showGuides="1">
      <p:cViewPr varScale="1">
        <p:scale>
          <a:sx n="86" d="100"/>
          <a:sy n="86" d="100"/>
        </p:scale>
        <p:origin x="130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2573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tableStyles" Target="tableStyle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52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8" Type="http://schemas.openxmlformats.org/officeDocument/2006/relationships/slide" Target="slides/slide5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E0771-03E2-4AD5-ADDB-B5D5B1063291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DD0933-636A-4CC7-BB9B-10FAEEA8D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02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7409E-1AF6-45F4-A7DA-3AD317991E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6510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lần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chuột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ra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nội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dung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tranh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. Sau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hs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A hay B.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con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pikachu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ở d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ới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góc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màn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đ</a:t>
            </a:r>
            <a:r>
              <a:rPr lang="vi-VN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ư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ợc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tặng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pikachu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mũi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tên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tới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tiếp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7409E-1AF6-45F4-A7DA-3AD317991E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23452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7409E-1AF6-45F4-A7DA-3AD317991E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156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7409E-1AF6-45F4-A7DA-3AD317991E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4156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496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A36CDE-3C2D-40EE-8603-B26374407F5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B88B0-7239-471F-90E4-C31F3475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223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A36CDE-3C2D-40EE-8603-B26374407F5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B88B0-7239-471F-90E4-C31F3475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1929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A36CDE-3C2D-40EE-8603-B26374407F5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B88B0-7239-471F-90E4-C31F3475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7491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A36CDE-3C2D-40EE-8603-B26374407F5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B88B0-7239-471F-90E4-C31F3475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97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A36CDE-3C2D-40EE-8603-B26374407F5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B88B0-7239-471F-90E4-C31F3475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19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A36CDE-3C2D-40EE-8603-B26374407F5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B88B0-7239-471F-90E4-C31F3475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9072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A36CDE-3C2D-40EE-8603-B26374407F5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B88B0-7239-471F-90E4-C31F3475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2705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C836BF-6640-BC28-F5EC-EF01515EA2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9AA23A0-6F4F-5AAB-70B2-30272A1B0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95AD2A7-E983-FB4E-988C-B76F0C280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8810C67-4446-5CB6-E777-4B763F94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ABDB124-77EE-35C8-2534-3888AD5EF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1954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075023-D8FE-9424-05F3-72AD1D66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B44973F-1939-17A0-DAC1-786EB94F6E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A9A7BF-7782-9377-A4A5-DFCFE03B6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8E9DAC-5CF7-E141-3A86-5564A6855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5E491EC-5DDD-90CA-A905-9C680A9E4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889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32EEA4-7ACF-A48F-3624-56F9FFE43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EDB19A1-8BC2-4536-2ED2-FAD9733A7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466304-B197-E91D-96AA-9E4C0C48C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46EA49-8509-0F84-370B-53AAD01E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028FA69-3858-5FA2-931A-5EDE255AC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791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87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2DC0BE5-836B-8978-79EA-4BDF27A6A2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7058BC9-1913-A28E-AB7F-66821912A2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8CA3E2-B14B-21D4-0590-A4A2F958EE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F2F11C-BFC4-9B51-4BF9-C48D87ECC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C25C408E-CB87-15DC-319D-936F16E7F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027C4BB-A375-6B8B-C789-B099A4F89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680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5D2FB5-ACEA-23D3-F5FA-5E5AB5EF6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E5DB29F8-2C6F-5A87-F37D-03783C939F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93E7CF6-DB36-3194-8357-AC79DEC516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BD75393-9048-94BE-6F55-1CA186CA2A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DFB38E7-CCE6-11AF-EC14-8231E8BF5C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7DA880D7-DD5B-24E3-FEFB-51306CA9D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171F1526-E0D5-1A2F-0DAC-6004DE6DB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2F08F007-BA18-CA05-041F-F034479DD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7116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A88712-CF05-8229-CEF6-2B3ED9EF8C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C17C8D8-2B59-BBE8-0F0C-0E4262C20B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43F4C14-801A-8AE4-2D33-210A005A7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CA49715-5760-F4DA-9D32-FC17BEA7BD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872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47D12A2A-2AFB-4757-E0EE-45095BF83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0D0DE234-3C04-4897-02E9-787073A8D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4BDFF2B-2953-C29A-D141-0074F7EFD9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5050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98564E4-B489-9A64-80F7-03520B8D45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C575035-56CA-D083-DF9F-003B64ABBA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72A20DF-FDBA-F59C-23D4-3D8CFC80BF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EC9766B-51DB-424E-968B-B4B8C6E702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D408D19-6CF4-BA1F-64E9-156ECAFA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16A6803-DF62-EEA9-51F2-B012C1C50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704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1E9467-FE29-CA2A-E01C-5CA7178D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1D99E53-0DBF-52F4-052B-BFE84C8A5D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C5F3B43-A0F5-DB27-CE27-BCABB178D2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0FEC5-9C73-4178-F814-FC670B8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D13E09E-5BB1-D466-3D0E-10C356B06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51BB4F4-D225-7D31-ED03-6FC15D770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8025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CF1417-AEA5-B058-A3B0-F5B78F568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8331F88E-0874-795F-A1F1-C591511842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89F9A4A-320E-D258-1401-7F3646B0C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542A4F-A35D-C630-CBE1-9644ADE8AC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9BD23B5-FF74-5D98-6EFC-3E4B3CCCB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41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A1BBA1F-C4C2-FF94-86DD-C20E376D57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8BBCCC9-ADD3-FED2-D398-30B04D6A6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3E7DF85-DC5C-8E9D-A517-1D64E1400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28BDF7-E871-AFE1-B7FD-804D48298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74204D9-B05E-ECEF-DDA6-62A9CA4BB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378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8829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034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32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A36CDE-3C2D-40EE-8603-B26374407F5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B88B0-7239-471F-90E4-C31F3475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046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A36CDE-3C2D-40EE-8603-B26374407F5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B88B0-7239-471F-90E4-C31F3475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5439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A36CDE-3C2D-40EE-8603-B26374407F5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B88B0-7239-471F-90E4-C31F3475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444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A36CDE-3C2D-40EE-8603-B26374407F5B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4B88B0-7239-471F-90E4-C31F34750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119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26DB5851-5321-75AB-C3AC-736C6B9A4976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=""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=""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14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4" r:id="rId2"/>
    <p:sldLayoutId id="2147483649" r:id="rId3"/>
    <p:sldLayoutId id="2147483657" r:id="rId4"/>
    <p:sldLayoutId id="214748365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00C6D752-88E4-DEE9-7D8D-43CA4410B4E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023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="" xmlns:a16="http://schemas.microsoft.com/office/drawing/2014/main" id="{C9B93AF7-8388-3A8E-B3C5-BA31FF8D5AF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B1F35BC-FFC4-3130-BFC6-379BC31C3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9FC8303-A8B5-07DE-6D52-2103E2AFC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53EDD5A-2F3F-F56C-A720-D57C479800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2C5AE06-28D5-4F22-973B-2A07B6E547CE}" type="datetimeFigureOut">
              <a:rPr lang="en-US" smtClean="0"/>
              <a:t>11/29/2024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73E3AD6-5A13-B96C-974D-152D1272F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054A2CD-8830-B48C-AB38-18EC092D74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00D655-8907-4898-8AD2-B8061F3EF3C2}" type="slidenum">
              <a:rPr lang="en-US" smtClean="0"/>
              <a:t>‹#›</a:t>
            </a:fld>
            <a:endParaRPr lang="en-US"/>
          </a:p>
        </p:txBody>
      </p:sp>
      <p:pic>
        <p:nvPicPr>
          <p:cNvPr id="2050" name="Picture 2" descr="Hình ảnh Nền Gia đình, Gia đình Vector Nền Và Tập Tin Tải về Miễn Phí |  Pngtree">
            <a:extLst>
              <a:ext uri="{FF2B5EF4-FFF2-40B4-BE49-F238E27FC236}">
                <a16:creationId xmlns="" xmlns:a16="http://schemas.microsoft.com/office/drawing/2014/main" id="{9026374D-8182-AAD2-240B-2ECFFC81103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90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20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7" Type="http://schemas.openxmlformats.org/officeDocument/2006/relationships/image" Target="../media/image6.png"/><Relationship Id="rId2" Type="http://schemas.microsoft.com/office/2007/relationships/media" Target="../media/media1.wav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5.gif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16.png"/><Relationship Id="rId2" Type="http://schemas.openxmlformats.org/officeDocument/2006/relationships/audio" Target="../media/media5.mp3"/><Relationship Id="rId16" Type="http://schemas.openxmlformats.org/officeDocument/2006/relationships/image" Target="../media/image37.png"/><Relationship Id="rId1" Type="http://schemas.microsoft.com/office/2007/relationships/media" Target="../media/media5.mp3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1.png"/><Relationship Id="rId1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audio" Target="../media/audio1.wav"/><Relationship Id="rId7" Type="http://schemas.openxmlformats.org/officeDocument/2006/relationships/image" Target="../media/image40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audio" Target="../media/audio2.wav"/><Relationship Id="rId9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5.emf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11" Type="http://schemas.openxmlformats.org/officeDocument/2006/relationships/image" Target="../media/image16.png"/><Relationship Id="rId5" Type="http://schemas.openxmlformats.org/officeDocument/2006/relationships/audio" Target="../media/audio3.wav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sv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E1FFAE0-E2E8-4B73-ADA0-FF47952AAE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4195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D2A1616-5BE0-4C93-A43E-858C574F8417}"/>
              </a:ext>
            </a:extLst>
          </p:cNvPr>
          <p:cNvGrpSpPr/>
          <p:nvPr/>
        </p:nvGrpSpPr>
        <p:grpSpPr>
          <a:xfrm>
            <a:off x="2074515" y="-592485"/>
            <a:ext cx="8042970" cy="8042970"/>
            <a:chOff x="2074515" y="-592485"/>
            <a:chExt cx="8042970" cy="8042970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75B691DA-5A36-4343-A029-3D67F7CEA7CA}"/>
                </a:ext>
              </a:extLst>
            </p:cNvPr>
            <p:cNvSpPr/>
            <p:nvPr/>
          </p:nvSpPr>
          <p:spPr>
            <a:xfrm>
              <a:off x="2074515" y="-592485"/>
              <a:ext cx="8042970" cy="804297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0549593-1A20-4E15-A2B7-AC61ACF6F553}"/>
                </a:ext>
              </a:extLst>
            </p:cNvPr>
            <p:cNvSpPr/>
            <p:nvPr/>
          </p:nvSpPr>
          <p:spPr>
            <a:xfrm>
              <a:off x="2476500" y="-190500"/>
              <a:ext cx="7239000" cy="7239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8FEAA74B-35CE-48A7-B64D-660B7DEFA12A}"/>
              </a:ext>
            </a:extLst>
          </p:cNvPr>
          <p:cNvGrpSpPr/>
          <p:nvPr/>
        </p:nvGrpSpPr>
        <p:grpSpPr>
          <a:xfrm>
            <a:off x="4772438" y="1676400"/>
            <a:ext cx="2602112" cy="853745"/>
            <a:chOff x="4765128" y="1123827"/>
            <a:chExt cx="2602112" cy="853745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="" xmlns:a16="http://schemas.microsoft.com/office/drawing/2014/main" id="{8501E388-4E2F-41C5-A6CE-E0E348E04B9A}"/>
                </a:ext>
              </a:extLst>
            </p:cNvPr>
            <p:cNvSpPr/>
            <p:nvPr/>
          </p:nvSpPr>
          <p:spPr>
            <a:xfrm>
              <a:off x="4824757" y="1188598"/>
              <a:ext cx="2542483" cy="788974"/>
            </a:xfrm>
            <a:prstGeom prst="roundRect">
              <a:avLst>
                <a:gd name="adj" fmla="val 50000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: Rounded Corners 14">
              <a:extLst>
                <a:ext uri="{FF2B5EF4-FFF2-40B4-BE49-F238E27FC236}">
                  <a16:creationId xmlns="" xmlns:a16="http://schemas.microsoft.com/office/drawing/2014/main" id="{D8AA3DAA-6611-497C-989B-07D841DF07E1}"/>
                </a:ext>
              </a:extLst>
            </p:cNvPr>
            <p:cNvSpPr/>
            <p:nvPr/>
          </p:nvSpPr>
          <p:spPr>
            <a:xfrm>
              <a:off x="4765128" y="1123827"/>
              <a:ext cx="2542483" cy="788974"/>
            </a:xfrm>
            <a:prstGeom prst="roundRect">
              <a:avLst>
                <a:gd name="adj" fmla="val 50000"/>
              </a:avLst>
            </a:prstGeom>
            <a:noFill/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CA9A664E-3031-45A1-AE6B-F4D33503D728}"/>
                </a:ext>
              </a:extLst>
            </p:cNvPr>
            <p:cNvSpPr txBox="1"/>
            <p:nvPr/>
          </p:nvSpPr>
          <p:spPr>
            <a:xfrm>
              <a:off x="5468263" y="1212821"/>
              <a:ext cx="1255472" cy="615553"/>
            </a:xfrm>
            <a:prstGeom prst="rect">
              <a:avLst/>
            </a:prstGeom>
            <a:noFill/>
            <a:effectLst>
              <a:outerShdw blurRad="127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000">
                  <a:solidFill>
                    <a:schemeClr val="bg1"/>
                  </a:solidFill>
                  <a:latin typeface="iCiel Cadena" panose="02000503000000020004" pitchFamily="50" charset="0"/>
                </a:rPr>
                <a:t>TOÁN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DF034F84-C7E6-4175-9085-18BFE44FFDCE}"/>
              </a:ext>
            </a:extLst>
          </p:cNvPr>
          <p:cNvSpPr txBox="1"/>
          <p:nvPr/>
        </p:nvSpPr>
        <p:spPr>
          <a:xfrm>
            <a:off x="3731346" y="1078468"/>
            <a:ext cx="4729308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400">
                <a:solidFill>
                  <a:schemeClr val="tx1">
                    <a:lumMod val="50000"/>
                    <a:lumOff val="50000"/>
                  </a:schemeClr>
                </a:solidFill>
                <a:latin typeface="iCiel Cadena" panose="02000503000000020004" pitchFamily="50" charset="0"/>
              </a:rPr>
              <a:t>Thứ .... ngày .... tháng .... năm ......</a:t>
            </a:r>
          </a:p>
        </p:txBody>
      </p:sp>
      <p:pic>
        <p:nvPicPr>
          <p:cNvPr id="22" name="Picture 21" descr="Love Panda">
            <a:extLst>
              <a:ext uri="{FF2B5EF4-FFF2-40B4-BE49-F238E27FC236}">
                <a16:creationId xmlns="" xmlns:a16="http://schemas.microsoft.com/office/drawing/2014/main" id="{9215A2FA-B137-4EC3-84E9-92158C1F5F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1054" y="3306143"/>
            <a:ext cx="4038600" cy="4038600"/>
          </a:xfrm>
          <a:prstGeom prst="rect">
            <a:avLst/>
          </a:prstGeom>
        </p:spPr>
      </p:pic>
      <p:pic>
        <p:nvPicPr>
          <p:cNvPr id="23" name="Picture 22" descr="Sad Panda">
            <a:extLst>
              <a:ext uri="{FF2B5EF4-FFF2-40B4-BE49-F238E27FC236}">
                <a16:creationId xmlns="" xmlns:a16="http://schemas.microsoft.com/office/drawing/2014/main" id="{6A07D187-0F2F-476D-9B3F-9E6CAF445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63" y="3830826"/>
            <a:ext cx="4038600" cy="4038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F5E52E8-F99B-8329-7AC4-3447AFC97011}"/>
              </a:ext>
            </a:extLst>
          </p:cNvPr>
          <p:cNvSpPr txBox="1"/>
          <p:nvPr/>
        </p:nvSpPr>
        <p:spPr>
          <a:xfrm>
            <a:off x="2760331" y="2815163"/>
            <a:ext cx="6705568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400">
                <a:solidFill>
                  <a:srgbClr val="0070C0"/>
                </a:solidFill>
                <a:latin typeface="iCiel Cadena" panose="02000503000000020004" pitchFamily="50" charset="0"/>
              </a:rPr>
              <a:t>Bài 24. </a:t>
            </a:r>
            <a:endParaRPr lang="en-US" sz="4400">
              <a:solidFill>
                <a:srgbClr val="0070C0"/>
              </a:solidFill>
              <a:latin typeface="iCiel Cadena" panose="02000503000000020004" pitchFamily="50" charset="0"/>
            </a:endParaRPr>
          </a:p>
          <a:p>
            <a:pPr algn="ctr"/>
            <a:r>
              <a:rPr lang="vi-VN" sz="4400">
                <a:solidFill>
                  <a:srgbClr val="FF0000"/>
                </a:solidFill>
                <a:latin typeface="iCiel Cadena" panose="02000503000000020004" pitchFamily="50" charset="0"/>
              </a:rPr>
              <a:t>VIẾT CÁC SỐ ĐO ĐỘ DÀI DƯỚI DẠNG SỐ THẬP PHÂN</a:t>
            </a:r>
            <a:endParaRPr lang="en-US" sz="4400">
              <a:solidFill>
                <a:srgbClr val="FF0000"/>
              </a:solidFill>
              <a:latin typeface="iCiel Cadena" panose="02000503000000020004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795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12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 p14:presetBounceEnd="6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4000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4000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16822-BD7A-4483-89BF-D14B13A9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6EA02B3-50EA-9533-6B99-032C173540D9}"/>
              </a:ext>
            </a:extLst>
          </p:cNvPr>
          <p:cNvSpPr/>
          <p:nvPr/>
        </p:nvSpPr>
        <p:spPr>
          <a:xfrm>
            <a:off x="762000" y="762000"/>
            <a:ext cx="107442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9979" y="2741994"/>
            <a:ext cx="2093913" cy="4603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số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đo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độ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dài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8" name="Rectangle 51"/>
          <p:cNvSpPr>
            <a:spLocks noChangeArrowheads="1"/>
          </p:cNvSpPr>
          <p:nvPr/>
        </p:nvSpPr>
        <p:spPr bwMode="auto">
          <a:xfrm>
            <a:off x="5224229" y="3559557"/>
            <a:ext cx="2114550" cy="4619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Phần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nguyên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sp>
        <p:nvSpPr>
          <p:cNvPr id="9" name="Rectangle 52"/>
          <p:cNvSpPr>
            <a:spLocks noChangeArrowheads="1"/>
          </p:cNvSpPr>
          <p:nvPr/>
        </p:nvSpPr>
        <p:spPr bwMode="auto">
          <a:xfrm>
            <a:off x="7461017" y="3561144"/>
            <a:ext cx="2511425" cy="4603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Phần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phân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số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charset="0"/>
            </a:endParaRPr>
          </a:p>
        </p:txBody>
      </p:sp>
      <p:grpSp>
        <p:nvGrpSpPr>
          <p:cNvPr id="10" name="Group 5"/>
          <p:cNvGrpSpPr>
            <a:grpSpLocks/>
          </p:cNvGrpSpPr>
          <p:nvPr/>
        </p:nvGrpSpPr>
        <p:grpSpPr bwMode="auto">
          <a:xfrm>
            <a:off x="5209942" y="4023107"/>
            <a:ext cx="2114550" cy="884237"/>
            <a:chOff x="3387725" y="5469731"/>
            <a:chExt cx="2114681" cy="88268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1" name="Rectangle 54"/>
            <p:cNvSpPr>
              <a:spLocks noChangeArrowheads="1"/>
            </p:cNvSpPr>
            <p:nvPr/>
          </p:nvSpPr>
          <p:spPr bwMode="auto">
            <a:xfrm>
              <a:off x="3387725" y="5891266"/>
              <a:ext cx="2114681" cy="461153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Phần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nguyên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2" name="Down Arrow 8"/>
            <p:cNvSpPr/>
            <p:nvPr/>
          </p:nvSpPr>
          <p:spPr bwMode="auto">
            <a:xfrm>
              <a:off x="4267254" y="5469731"/>
              <a:ext cx="290530" cy="397764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</p:grpSp>
      <p:grpSp>
        <p:nvGrpSpPr>
          <p:cNvPr id="13" name="Group 6"/>
          <p:cNvGrpSpPr>
            <a:grpSpLocks/>
          </p:cNvGrpSpPr>
          <p:nvPr/>
        </p:nvGrpSpPr>
        <p:grpSpPr bwMode="auto">
          <a:xfrm>
            <a:off x="7462604" y="4050094"/>
            <a:ext cx="2489200" cy="857250"/>
            <a:chOff x="6146800" y="5496386"/>
            <a:chExt cx="2489784" cy="855991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Rectangle 55"/>
            <p:cNvSpPr>
              <a:spLocks noChangeArrowheads="1"/>
            </p:cNvSpPr>
            <p:nvPr/>
          </p:nvSpPr>
          <p:spPr bwMode="auto">
            <a:xfrm>
              <a:off x="6146800" y="5891093"/>
              <a:ext cx="2489784" cy="461284"/>
            </a:xfrm>
            <a:prstGeom prst="rect">
              <a:avLst/>
            </a:prstGeom>
            <a:grpFill/>
            <a:ln>
              <a:solidFill>
                <a:schemeClr val="accent1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Phần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thập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phân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15" name="Down Arrow 11"/>
            <p:cNvSpPr/>
            <p:nvPr/>
          </p:nvSpPr>
          <p:spPr bwMode="auto">
            <a:xfrm>
              <a:off x="7226553" y="5496386"/>
              <a:ext cx="292169" cy="397878"/>
            </a:xfrm>
            <a:prstGeom prst="downArrow">
              <a:avLst/>
            </a:prstGeom>
            <a:grpFill/>
            <a:ln w="9525" cap="flat" cmpd="sng" algn="ctr">
              <a:solidFill>
                <a:schemeClr val="accent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</p:grpSp>
      <p:grpSp>
        <p:nvGrpSpPr>
          <p:cNvPr id="17" name="Group 8"/>
          <p:cNvGrpSpPr>
            <a:grpSpLocks/>
          </p:cNvGrpSpPr>
          <p:nvPr/>
        </p:nvGrpSpPr>
        <p:grpSpPr bwMode="auto">
          <a:xfrm>
            <a:off x="2960454" y="3202369"/>
            <a:ext cx="2139950" cy="820738"/>
            <a:chOff x="1004093" y="4648200"/>
            <a:chExt cx="2139867" cy="821531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19" name="Rectangle 18"/>
            <p:cNvSpPr/>
            <p:nvPr/>
          </p:nvSpPr>
          <p:spPr>
            <a:xfrm>
              <a:off x="1004093" y="5007322"/>
              <a:ext cx="2139867" cy="462409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Hỗn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số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20" name="Down Arrow 7"/>
            <p:cNvSpPr>
              <a:spLocks noChangeArrowheads="1"/>
            </p:cNvSpPr>
            <p:nvPr/>
          </p:nvSpPr>
          <p:spPr bwMode="auto">
            <a:xfrm>
              <a:off x="1905000" y="4648200"/>
              <a:ext cx="293688" cy="357186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1" name="Group 9"/>
          <p:cNvGrpSpPr>
            <a:grpSpLocks/>
          </p:cNvGrpSpPr>
          <p:nvPr/>
        </p:nvGrpSpPr>
        <p:grpSpPr bwMode="auto">
          <a:xfrm>
            <a:off x="2969979" y="4023107"/>
            <a:ext cx="2130425" cy="876300"/>
            <a:chOff x="1013391" y="5469731"/>
            <a:chExt cx="2130713" cy="874583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2" name="Rectangle 21"/>
            <p:cNvSpPr/>
            <p:nvPr/>
          </p:nvSpPr>
          <p:spPr>
            <a:xfrm>
              <a:off x="1013391" y="5883256"/>
              <a:ext cx="2130713" cy="461058"/>
            </a:xfrm>
            <a:prstGeom prst="rect">
              <a:avLst/>
            </a:prstGeom>
            <a:grpFill/>
            <a:ln>
              <a:solidFill>
                <a:schemeClr val="accent2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Số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thập</a:t>
              </a:r>
              <a:r>
                <a:rPr kumimoji="0" lang="en-US" sz="2400" b="1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en-US" sz="24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phân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charset="0"/>
              </a:endParaRPr>
            </a:p>
          </p:txBody>
        </p:sp>
        <p:sp>
          <p:nvSpPr>
            <p:cNvPr id="24" name="Down Arrow 58"/>
            <p:cNvSpPr>
              <a:spLocks noChangeArrowheads="1"/>
            </p:cNvSpPr>
            <p:nvPr/>
          </p:nvSpPr>
          <p:spPr bwMode="auto">
            <a:xfrm>
              <a:off x="1927182" y="5469731"/>
              <a:ext cx="293688" cy="424324"/>
            </a:xfrm>
            <a:prstGeom prst="downArrow">
              <a:avLst>
                <a:gd name="adj1" fmla="val 50000"/>
                <a:gd name="adj2" fmla="val 50000"/>
              </a:avLst>
            </a:prstGeom>
            <a:grpFill/>
            <a:ln w="9525" algn="ctr">
              <a:solidFill>
                <a:schemeClr val="accent2">
                  <a:lumMod val="75000"/>
                </a:schemeClr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1514851" y="3562622"/>
            <a:ext cx="15098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Bước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1: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521447" y="4437445"/>
            <a:ext cx="15215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err="1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Bước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E7E6E6">
                    <a:lumMod val="10000"/>
                  </a:srgbClr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t> 2: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10000"/>
                </a:srgbClr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6" t="65436" r="15809" b="20205"/>
          <a:stretch/>
        </p:blipFill>
        <p:spPr>
          <a:xfrm>
            <a:off x="381000" y="990600"/>
            <a:ext cx="11997857" cy="2246104"/>
          </a:xfrm>
          <a:prstGeom prst="rect">
            <a:avLst/>
          </a:prstGeom>
          <a:ln>
            <a:noFill/>
          </a:ln>
        </p:spPr>
      </p:pic>
      <p:sp>
        <p:nvSpPr>
          <p:cNvPr id="58" name="TextBox 57"/>
          <p:cNvSpPr txBox="1"/>
          <p:nvPr/>
        </p:nvSpPr>
        <p:spPr>
          <a:xfrm>
            <a:off x="2240828" y="1705196"/>
            <a:ext cx="74729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 viết các </a:t>
            </a:r>
            <a:r>
              <a:rPr kumimoji="0" lang="en-US" altLang="en-US" sz="2800" b="1" i="1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đo độ dài </a:t>
            </a:r>
            <a:r>
              <a:rPr kumimoji="0" lang="en-US" altLang="en-US" sz="2800" b="0" i="1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dưới dạng </a:t>
            </a:r>
            <a:r>
              <a:rPr kumimoji="0" lang="en-US" altLang="en-US" sz="2800" b="1" i="1" u="none" strike="noStrike" kern="1200" cap="none" spc="0" normalizeH="0" baseline="0" noProof="0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 thập phân</a:t>
            </a:r>
            <a:r>
              <a:rPr kumimoji="0" lang="en-US" altLang="en-US" sz="2800" b="0" i="1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>
                <a:ln>
                  <a:solidFill>
                    <a:srgbClr val="002060"/>
                  </a:solidFill>
                </a:ln>
                <a:solidFill>
                  <a:srgbClr val="2B4D94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ta làm như sau:</a:t>
            </a:r>
          </a:p>
        </p:txBody>
      </p:sp>
    </p:spTree>
    <p:extLst>
      <p:ext uri="{BB962C8B-B14F-4D97-AF65-F5344CB8AC3E}">
        <p14:creationId xmlns:p14="http://schemas.microsoft.com/office/powerpoint/2010/main" val="189917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25" grpId="0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1E8D9C9-526A-4D5B-8A59-5F66DDB746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75B691DA-5A36-4343-A029-3D67F7CEA7CA}"/>
              </a:ext>
            </a:extLst>
          </p:cNvPr>
          <p:cNvSpPr/>
          <p:nvPr/>
        </p:nvSpPr>
        <p:spPr>
          <a:xfrm>
            <a:off x="3810000" y="-609600"/>
            <a:ext cx="8077200" cy="8077200"/>
          </a:xfrm>
          <a:prstGeom prst="ellipse">
            <a:avLst/>
          </a:pr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0549593-1A20-4E15-A2B7-AC61ACF6F553}"/>
              </a:ext>
            </a:extLst>
          </p:cNvPr>
          <p:cNvSpPr/>
          <p:nvPr/>
        </p:nvSpPr>
        <p:spPr>
          <a:xfrm>
            <a:off x="4213695" y="-205905"/>
            <a:ext cx="7269810" cy="7269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D6391C40-68EA-4D2F-84FE-20FB45262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08054" y="310544"/>
            <a:ext cx="2768772" cy="8306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7D7C830D-9A75-40D6-9BEC-022F8F747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6767" y="340940"/>
            <a:ext cx="1283064" cy="3849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7E02E0C-FD7E-46ED-B107-B71B4992A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0651" y="1668180"/>
            <a:ext cx="1144147" cy="34324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FFC5216A-589F-40F3-9E69-C81B06F70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032" y="6087132"/>
            <a:ext cx="1701022" cy="51030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5C2C0B14-84D0-4889-9557-26978811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0932" y="220500"/>
            <a:ext cx="978703" cy="2936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A40B901-6E43-4CA9-B3F3-DE34E8DDADE9}"/>
              </a:ext>
            </a:extLst>
          </p:cNvPr>
          <p:cNvSpPr txBox="1"/>
          <p:nvPr/>
        </p:nvSpPr>
        <p:spPr>
          <a:xfrm>
            <a:off x="5045148" y="1770909"/>
            <a:ext cx="5600892" cy="34558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 algn="ctr">
              <a:lnSpc>
                <a:spcPct val="124000"/>
              </a:lnSpc>
            </a:pPr>
            <a:r>
              <a:rPr lang="en-US" sz="9600">
                <a:solidFill>
                  <a:sysClr val="windowText" lastClr="000000"/>
                </a:solidFill>
                <a:latin typeface="iCiel Cadena" panose="02000503000000020004" pitchFamily="50" charset="0"/>
              </a:rPr>
              <a:t>Thực hành</a:t>
            </a:r>
          </a:p>
          <a:p>
            <a:pPr lvl="0" algn="ctr">
              <a:lnSpc>
                <a:spcPct val="124000"/>
              </a:lnSpc>
            </a:pPr>
            <a:r>
              <a:rPr lang="en-US" sz="9600">
                <a:solidFill>
                  <a:sysClr val="windowText" lastClr="000000"/>
                </a:solidFill>
                <a:latin typeface="iCiel Cadena" panose="02000503000000020004" pitchFamily="50" charset="0"/>
              </a:rPr>
              <a:t>Luyện tập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86B444E-EA89-4E5B-8579-72B498BE0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70376" y="0"/>
            <a:ext cx="6266688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4FD7D372-8305-42BF-B531-FDD6F5F35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37793" y="6201432"/>
            <a:ext cx="3402048" cy="1020617"/>
          </a:xfrm>
          <a:prstGeom prst="rect">
            <a:avLst/>
          </a:prstGeom>
        </p:spPr>
      </p:pic>
      <p:pic>
        <p:nvPicPr>
          <p:cNvPr id="16" name="La - 9Slide.vn">
            <a:extLst>
              <a:ext uri="{FF2B5EF4-FFF2-40B4-BE49-F238E27FC236}">
                <a16:creationId xmlns="" xmlns:a16="http://schemas.microsoft.com/office/drawing/2014/main" id="{FAFB1ED5-468E-4FB4-B3D5-4A065A589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29582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16822-BD7A-4483-89BF-D14B13A9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6EA02B3-50EA-9533-6B99-032C173540D9}"/>
              </a:ext>
            </a:extLst>
          </p:cNvPr>
          <p:cNvSpPr/>
          <p:nvPr/>
        </p:nvSpPr>
        <p:spPr>
          <a:xfrm>
            <a:off x="762000" y="762000"/>
            <a:ext cx="107442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9A2AD4E-F818-9CB6-EBBC-CE7827EA91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5014" y="927797"/>
            <a:ext cx="1681972" cy="829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3CF4BC-FD60-E8E5-1DC3-C2E20C7E85B7}"/>
              </a:ext>
            </a:extLst>
          </p:cNvPr>
          <p:cNvSpPr txBox="1"/>
          <p:nvPr/>
        </p:nvSpPr>
        <p:spPr>
          <a:xfrm>
            <a:off x="2286000" y="851638"/>
            <a:ext cx="8458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vi-VN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 các số đo sau dưới dạng số thập phân có đơn vị đo là mét.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CFC56A-8E8C-CC18-28CD-FCEE7D4371A3}"/>
              </a:ext>
            </a:extLst>
          </p:cNvPr>
          <p:cNvSpPr txBox="1"/>
          <p:nvPr/>
        </p:nvSpPr>
        <p:spPr>
          <a:xfrm>
            <a:off x="1600438" y="2367128"/>
            <a:ext cx="9524761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44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dm; 345 cm; 17 mm </a:t>
            </a:r>
          </a:p>
          <a:p>
            <a:pPr algn="l"/>
            <a:endParaRPr lang="en-US" sz="4400" b="0" i="0" u="none" strike="noStrike" baseline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4400" b="0" i="0" u="none" strike="noStrike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44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71 m 6 dm; 4 m 9 cm; 8 m 12 mm</a:t>
            </a:r>
            <a:endParaRPr lang="en-US" sz="440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881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16822-BD7A-4483-89BF-D14B13A9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276" y="-12700"/>
            <a:ext cx="12192000" cy="6870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6EA02B3-50EA-9533-6B99-032C173540D9}"/>
              </a:ext>
            </a:extLst>
          </p:cNvPr>
          <p:cNvSpPr/>
          <p:nvPr/>
        </p:nvSpPr>
        <p:spPr>
          <a:xfrm>
            <a:off x="762000" y="762000"/>
            <a:ext cx="107442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5" name="Image 1469">
            <a:extLst>
              <a:ext uri="{FF2B5EF4-FFF2-40B4-BE49-F238E27FC236}">
                <a16:creationId xmlns="" xmlns:a16="http://schemas.microsoft.com/office/drawing/2014/main" id="{8B7CCA9C-B1E9-EBCB-DF56-422AE6C11BB1}"/>
              </a:ext>
            </a:extLst>
          </p:cNvPr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6525" y="1638300"/>
            <a:ext cx="1013847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2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16822-BD7A-4483-89BF-D14B13A9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6EA02B3-50EA-9533-6B99-032C173540D9}"/>
              </a:ext>
            </a:extLst>
          </p:cNvPr>
          <p:cNvSpPr/>
          <p:nvPr/>
        </p:nvSpPr>
        <p:spPr>
          <a:xfrm>
            <a:off x="762000" y="762000"/>
            <a:ext cx="107442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CFC56A-8E8C-CC18-28CD-FCEE7D4371A3}"/>
              </a:ext>
            </a:extLst>
          </p:cNvPr>
          <p:cNvSpPr txBox="1"/>
          <p:nvPr/>
        </p:nvSpPr>
        <p:spPr>
          <a:xfrm>
            <a:off x="1371719" y="1125974"/>
            <a:ext cx="10134481" cy="47397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</a:t>
            </a:r>
            <a:r>
              <a:rPr lang="en-US" sz="4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0,2 m	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345 cm =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3,45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17 mm =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0,017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</a:t>
            </a:r>
          </a:p>
          <a:p>
            <a:pPr lvl="6"/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7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 m 6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=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71,6 m	</a:t>
            </a:r>
          </a:p>
          <a:p>
            <a:pPr lvl="7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4 m 9 cm =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4,09 m</a:t>
            </a:r>
          </a:p>
          <a:p>
            <a:pPr lvl="7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8 m 12 mm =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8,012 m</a:t>
            </a:r>
          </a:p>
        </p:txBody>
      </p:sp>
    </p:spTree>
    <p:extLst>
      <p:ext uri="{BB962C8B-B14F-4D97-AF65-F5344CB8AC3E}">
        <p14:creationId xmlns:p14="http://schemas.microsoft.com/office/powerpoint/2010/main" val="177405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16822-BD7A-4483-89BF-D14B13A9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6EA02B3-50EA-9533-6B99-032C173540D9}"/>
              </a:ext>
            </a:extLst>
          </p:cNvPr>
          <p:cNvSpPr/>
          <p:nvPr/>
        </p:nvSpPr>
        <p:spPr>
          <a:xfrm>
            <a:off x="762000" y="762000"/>
            <a:ext cx="107442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33CF4BC-FD60-E8E5-1DC3-C2E20C7E85B7}"/>
              </a:ext>
            </a:extLst>
          </p:cNvPr>
          <p:cNvSpPr txBox="1"/>
          <p:nvPr/>
        </p:nvSpPr>
        <p:spPr>
          <a:xfrm>
            <a:off x="1887602" y="1106662"/>
            <a:ext cx="914376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Thay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 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bằng số thập phân thích hợp.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CFC56A-8E8C-CC18-28CD-FCEE7D4371A3}"/>
              </a:ext>
            </a:extLst>
          </p:cNvPr>
          <p:cNvSpPr txBox="1"/>
          <p:nvPr/>
        </p:nvSpPr>
        <p:spPr>
          <a:xfrm>
            <a:off x="1697102" y="1915882"/>
            <a:ext cx="9524761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dm 4 cm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cm 6 mm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8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dm 2 cm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.?.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</a:p>
          <a:p>
            <a:pPr lvl="8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cm 1 mm =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.?.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D6DA82-0586-B3E4-195C-009428DC3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1" y="562054"/>
            <a:ext cx="817825" cy="81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6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16822-BD7A-4483-89BF-D14B13A9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6EA02B3-50EA-9533-6B99-032C173540D9}"/>
              </a:ext>
            </a:extLst>
          </p:cNvPr>
          <p:cNvSpPr/>
          <p:nvPr/>
        </p:nvSpPr>
        <p:spPr>
          <a:xfrm>
            <a:off x="762000" y="762000"/>
            <a:ext cx="107442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CFC56A-8E8C-CC18-28CD-FCEE7D4371A3}"/>
              </a:ext>
            </a:extLst>
          </p:cNvPr>
          <p:cNvSpPr txBox="1"/>
          <p:nvPr/>
        </p:nvSpPr>
        <p:spPr>
          <a:xfrm>
            <a:off x="1446925" y="1744714"/>
            <a:ext cx="9524761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a)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 dm 4 cm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8,4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cm 6 mm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1,6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65760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b)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 dm 2 cm = 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0,72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</a:p>
          <a:p>
            <a:pPr marL="3657600" marR="0" lvl="8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 cm 1 mm =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0,061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0D6DA82-0586-B3E4-195C-009428DC37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41" y="562054"/>
            <a:ext cx="817825" cy="8178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214C7DD6-8D9B-7C5F-96D5-EB06EA16E111}"/>
              </a:ext>
            </a:extLst>
          </p:cNvPr>
          <p:cNvSpPr txBox="1"/>
          <p:nvPr/>
        </p:nvSpPr>
        <p:spPr>
          <a:xfrm>
            <a:off x="5258039" y="1744714"/>
            <a:ext cx="837961" cy="6771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0498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643D132A-BDE1-72A6-B704-BC660980996B}"/>
              </a:ext>
            </a:extLst>
          </p:cNvPr>
          <p:cNvSpPr txBox="1"/>
          <p:nvPr/>
        </p:nvSpPr>
        <p:spPr>
          <a:xfrm>
            <a:off x="4854824" y="2333966"/>
            <a:ext cx="837961" cy="6771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0498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2E796A6-8F00-D775-BC62-AD8A1DC67A07}"/>
              </a:ext>
            </a:extLst>
          </p:cNvPr>
          <p:cNvSpPr txBox="1"/>
          <p:nvPr/>
        </p:nvSpPr>
        <p:spPr>
          <a:xfrm>
            <a:off x="8991600" y="3776039"/>
            <a:ext cx="1143000" cy="6771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0498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C7B7B09-F5F3-121E-F0BE-9012B3049592}"/>
              </a:ext>
            </a:extLst>
          </p:cNvPr>
          <p:cNvSpPr txBox="1"/>
          <p:nvPr/>
        </p:nvSpPr>
        <p:spPr>
          <a:xfrm>
            <a:off x="8458754" y="4453148"/>
            <a:ext cx="1371046" cy="6771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>
                <a:solidFill>
                  <a:srgbClr val="0498F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0811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0" grpId="0" animBg="1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16822-BD7A-4483-89BF-D14B13A9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6EA02B3-50EA-9533-6B99-032C173540D9}"/>
              </a:ext>
            </a:extLst>
          </p:cNvPr>
          <p:cNvSpPr/>
          <p:nvPr/>
        </p:nvSpPr>
        <p:spPr>
          <a:xfrm>
            <a:off x="762000" y="762000"/>
            <a:ext cx="107442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CFC56A-8E8C-CC18-28CD-FCEE7D4371A3}"/>
              </a:ext>
            </a:extLst>
          </p:cNvPr>
          <p:cNvSpPr txBox="1"/>
          <p:nvPr/>
        </p:nvSpPr>
        <p:spPr>
          <a:xfrm>
            <a:off x="1436415" y="1147429"/>
            <a:ext cx="9524761" cy="270843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Sắp xếp các số đo dưới đây theo thứ tự từ lớn đến bé.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srgbClr val="0498F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2 500 m; 2 km 5 m; 2,05 km; 2,25 km.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498F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1F5185-FE71-0E6F-88E1-674A9BA74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6" y="701566"/>
            <a:ext cx="837961" cy="8379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3C32DBBB-DA69-F2B5-4455-1B7B84295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3764333"/>
            <a:ext cx="3566036" cy="356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5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16822-BD7A-4483-89BF-D14B13A9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6EA02B3-50EA-9533-6B99-032C173540D9}"/>
              </a:ext>
            </a:extLst>
          </p:cNvPr>
          <p:cNvSpPr/>
          <p:nvPr/>
        </p:nvSpPr>
        <p:spPr>
          <a:xfrm>
            <a:off x="762000" y="762000"/>
            <a:ext cx="107442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CFC56A-8E8C-CC18-28CD-FCEE7D4371A3}"/>
              </a:ext>
            </a:extLst>
          </p:cNvPr>
          <p:cNvSpPr txBox="1"/>
          <p:nvPr/>
        </p:nvSpPr>
        <p:spPr>
          <a:xfrm>
            <a:off x="1436415" y="1147429"/>
            <a:ext cx="9841185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</a:t>
            </a: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 sang đơn vị đo ki-lô-mét: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2 500 m = 2,5 km	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 km 5 m = 2,005 km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•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0498F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Sắp xếp: 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0498FC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2,5 km; 2,25 km; 2,05 km; 2,005 km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881F5185-FE71-0E6F-88E1-674A9BA74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26" y="701566"/>
            <a:ext cx="837961" cy="83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637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1E8D9C9-526A-4D5B-8A59-5F66DDB746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75B691DA-5A36-4343-A029-3D67F7CEA7CA}"/>
              </a:ext>
            </a:extLst>
          </p:cNvPr>
          <p:cNvSpPr/>
          <p:nvPr/>
        </p:nvSpPr>
        <p:spPr>
          <a:xfrm>
            <a:off x="3810000" y="-609600"/>
            <a:ext cx="8077200" cy="8077200"/>
          </a:xfrm>
          <a:prstGeom prst="ellipse">
            <a:avLst/>
          </a:pr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0549593-1A20-4E15-A2B7-AC61ACF6F553}"/>
              </a:ext>
            </a:extLst>
          </p:cNvPr>
          <p:cNvSpPr/>
          <p:nvPr/>
        </p:nvSpPr>
        <p:spPr>
          <a:xfrm>
            <a:off x="4213695" y="-205905"/>
            <a:ext cx="7269810" cy="7269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D6391C40-68EA-4D2F-84FE-20FB45262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08054" y="310544"/>
            <a:ext cx="2768772" cy="8306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7D7C830D-9A75-40D6-9BEC-022F8F747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6767" y="340940"/>
            <a:ext cx="1283064" cy="3849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7E02E0C-FD7E-46ED-B107-B71B4992A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00651" y="1668180"/>
            <a:ext cx="1144147" cy="34324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4FD7D372-8305-42BF-B531-FDD6F5F35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137793" y="6201432"/>
            <a:ext cx="3402048" cy="102061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FFC5216A-589F-40F3-9E69-C81B06F70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9032" y="6087132"/>
            <a:ext cx="1701022" cy="51030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5C2C0B14-84D0-4889-9557-269788116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0932" y="220500"/>
            <a:ext cx="978703" cy="293612"/>
          </a:xfrm>
          <a:prstGeom prst="rect">
            <a:avLst/>
          </a:prstGeom>
        </p:spPr>
      </p:pic>
      <p:pic>
        <p:nvPicPr>
          <p:cNvPr id="3" name="Picture 2" descr="Happy Panda">
            <a:extLst>
              <a:ext uri="{FF2B5EF4-FFF2-40B4-BE49-F238E27FC236}">
                <a16:creationId xmlns="" xmlns:a16="http://schemas.microsoft.com/office/drawing/2014/main" id="{052C5C0A-7B37-4998-95DE-58E4440ED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966"/>
            <a:ext cx="5698834" cy="5698834"/>
          </a:xfrm>
          <a:prstGeom prst="rect">
            <a:avLst/>
          </a:prstGeom>
        </p:spPr>
      </p:pic>
      <p:pic>
        <p:nvPicPr>
          <p:cNvPr id="16" name="La - 9Slide.vn">
            <a:extLst>
              <a:ext uri="{FF2B5EF4-FFF2-40B4-BE49-F238E27FC236}">
                <a16:creationId xmlns="" xmlns:a16="http://schemas.microsoft.com/office/drawing/2014/main" id="{E9F2423E-799D-41F8-967A-0DC9B4907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="" xmlns:a16="http://schemas.microsoft.com/office/drawing/2014/main" id="{5FDDF357-95FE-4971-BE9E-3735CA8F22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000141" y="-3733800"/>
            <a:ext cx="609600" cy="609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AF1BEE61-6689-05AE-7A55-6E8F9BDD058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970" y="1048429"/>
            <a:ext cx="5363030" cy="4537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436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1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4E1FFAE0-E2E8-4B73-ADA0-FF47952AA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214195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D2A1616-5BE0-4C93-A43E-858C574F8417}"/>
              </a:ext>
            </a:extLst>
          </p:cNvPr>
          <p:cNvGrpSpPr/>
          <p:nvPr/>
        </p:nvGrpSpPr>
        <p:grpSpPr>
          <a:xfrm>
            <a:off x="2074515" y="-592485"/>
            <a:ext cx="8042970" cy="8042970"/>
            <a:chOff x="2074515" y="-592485"/>
            <a:chExt cx="8042970" cy="8042970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75B691DA-5A36-4343-A029-3D67F7CEA7CA}"/>
                </a:ext>
              </a:extLst>
            </p:cNvPr>
            <p:cNvSpPr/>
            <p:nvPr/>
          </p:nvSpPr>
          <p:spPr>
            <a:xfrm>
              <a:off x="2074515" y="-592485"/>
              <a:ext cx="8042970" cy="8042970"/>
            </a:xfrm>
            <a:prstGeom prst="ellipse">
              <a:avLst/>
            </a:prstGeom>
            <a:noFill/>
            <a:ln w="76200">
              <a:solidFill>
                <a:schemeClr val="bg1"/>
              </a:solidFill>
              <a:prstDash val="lgDash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0549593-1A20-4E15-A2B7-AC61ACF6F553}"/>
                </a:ext>
              </a:extLst>
            </p:cNvPr>
            <p:cNvSpPr/>
            <p:nvPr/>
          </p:nvSpPr>
          <p:spPr>
            <a:xfrm>
              <a:off x="2476500" y="-190500"/>
              <a:ext cx="7239000" cy="7239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pic>
        <p:nvPicPr>
          <p:cNvPr id="19" name="Picture 2" descr="Panda Hello Sticker">
            <a:extLst>
              <a:ext uri="{FF2B5EF4-FFF2-40B4-BE49-F238E27FC236}">
                <a16:creationId xmlns="" xmlns:a16="http://schemas.microsoft.com/office/drawing/2014/main" id="{4E46DC28-F16B-4D16-8E0E-982E2C4803F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3870" y="914400"/>
            <a:ext cx="5554647" cy="555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1">
            <a:hlinkClick r:id="" action="ppaction://media"/>
            <a:extLst>
              <a:ext uri="{FF2B5EF4-FFF2-40B4-BE49-F238E27FC236}">
                <a16:creationId xmlns="" xmlns:a16="http://schemas.microsoft.com/office/drawing/2014/main" id="{6B101BF0-275F-43F3-917A-4D0FF4B48BC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2706310" y="-190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138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16822-BD7A-4483-89BF-D14B13A9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6EA02B3-50EA-9533-6B99-032C173540D9}"/>
              </a:ext>
            </a:extLst>
          </p:cNvPr>
          <p:cNvSpPr/>
          <p:nvPr/>
        </p:nvSpPr>
        <p:spPr>
          <a:xfrm>
            <a:off x="762000" y="762000"/>
            <a:ext cx="107442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CFC56A-8E8C-CC18-28CD-FCEE7D4371A3}"/>
              </a:ext>
            </a:extLst>
          </p:cNvPr>
          <p:cNvSpPr txBox="1"/>
          <p:nvPr/>
        </p:nvSpPr>
        <p:spPr>
          <a:xfrm>
            <a:off x="1106214" y="1397674"/>
            <a:ext cx="6795551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Trong truyện cổ tích </a:t>
            </a:r>
            <a:r>
              <a:rPr lang="vi-VN" sz="4400" i="1">
                <a:latin typeface="Arial" panose="020B0604020202020204" pitchFamily="34" charset="0"/>
                <a:cs typeface="Arial" panose="020B0604020202020204" pitchFamily="34" charset="0"/>
              </a:rPr>
              <a:t>Cây tre trăm đốt,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nếu mỗi đốt tre dài 315 mm thì cây tre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trăm đốt có cao bằng toà nhà 10 tầng với</a:t>
            </a:r>
            <a:r>
              <a:rPr lang="en-US" sz="4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>
                <a:latin typeface="Arial" panose="020B0604020202020204" pitchFamily="34" charset="0"/>
                <a:cs typeface="Arial" panose="020B0604020202020204" pitchFamily="34" charset="0"/>
              </a:rPr>
              <a:t>chiều cao là 33,25 m không? Vì sao?</a:t>
            </a:r>
            <a:endParaRPr kumimoji="0" lang="vi-VN" sz="4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1BD52E-E516-BD85-D3B5-C2E85D70A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228" y="2209800"/>
            <a:ext cx="308671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54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16822-BD7A-4483-89BF-D14B13A9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6EA02B3-50EA-9533-6B99-032C173540D9}"/>
              </a:ext>
            </a:extLst>
          </p:cNvPr>
          <p:cNvSpPr/>
          <p:nvPr/>
        </p:nvSpPr>
        <p:spPr>
          <a:xfrm>
            <a:off x="762000" y="762000"/>
            <a:ext cx="107442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CFC56A-8E8C-CC18-28CD-FCEE7D4371A3}"/>
              </a:ext>
            </a:extLst>
          </p:cNvPr>
          <p:cNvSpPr txBox="1"/>
          <p:nvPr/>
        </p:nvSpPr>
        <p:spPr>
          <a:xfrm>
            <a:off x="1106214" y="1397674"/>
            <a:ext cx="6795551" cy="338554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ách làm: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+ 1 đốt: 315 mm;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+ 100 đốt: .?. m;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+ So sánh với 33,25 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1BD52E-E516-BD85-D3B5-C2E85D70A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228" y="2209800"/>
            <a:ext cx="308671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1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16822-BD7A-4483-89BF-D14B13A9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6EA02B3-50EA-9533-6B99-032C173540D9}"/>
              </a:ext>
            </a:extLst>
          </p:cNvPr>
          <p:cNvSpPr/>
          <p:nvPr/>
        </p:nvSpPr>
        <p:spPr>
          <a:xfrm>
            <a:off x="762000" y="762000"/>
            <a:ext cx="107442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2CFC56A-8E8C-CC18-28CD-FCEE7D4371A3}"/>
              </a:ext>
            </a:extLst>
          </p:cNvPr>
          <p:cNvSpPr txBox="1"/>
          <p:nvPr/>
        </p:nvSpPr>
        <p:spPr>
          <a:xfrm>
            <a:off x="1106214" y="1397674"/>
            <a:ext cx="7351986" cy="40626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 tre trăm đốt không cao bằng toà nhà 10 tầng, vì:</a:t>
            </a:r>
          </a:p>
          <a:p>
            <a:pPr lvl="2" algn="just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315 × 100 = 31 500</a:t>
            </a:r>
          </a:p>
          <a:p>
            <a:pPr lvl="2" algn="just"/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31 500 mm = 31,5 m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Cây tre trăm đốt dài 31,5 m.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	31,5 m &lt; 33,25 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1BD52E-E516-BD85-D3B5-C2E85D70A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228" y="2209800"/>
            <a:ext cx="308671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3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1E8D9C9-526A-4D5B-8A59-5F66DDB746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75B691DA-5A36-4343-A029-3D67F7CEA7CA}"/>
              </a:ext>
            </a:extLst>
          </p:cNvPr>
          <p:cNvSpPr/>
          <p:nvPr/>
        </p:nvSpPr>
        <p:spPr>
          <a:xfrm>
            <a:off x="3810000" y="-609600"/>
            <a:ext cx="8077200" cy="8077200"/>
          </a:xfrm>
          <a:prstGeom prst="ellipse">
            <a:avLst/>
          </a:pr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0549593-1A20-4E15-A2B7-AC61ACF6F553}"/>
              </a:ext>
            </a:extLst>
          </p:cNvPr>
          <p:cNvSpPr/>
          <p:nvPr/>
        </p:nvSpPr>
        <p:spPr>
          <a:xfrm>
            <a:off x="4213695" y="-205905"/>
            <a:ext cx="7269810" cy="7269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D6391C40-68EA-4D2F-84FE-20FB45262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08054" y="310544"/>
            <a:ext cx="2768772" cy="8306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7D7C830D-9A75-40D6-9BEC-022F8F747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6767" y="340940"/>
            <a:ext cx="1283064" cy="3849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7E02E0C-FD7E-46ED-B107-B71B4992A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00651" y="1668180"/>
            <a:ext cx="1144147" cy="34324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4FD7D372-8305-42BF-B531-FDD6F5F35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137793" y="6201432"/>
            <a:ext cx="3402048" cy="102061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FFC5216A-589F-40F3-9E69-C81B06F70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9032" y="6087132"/>
            <a:ext cx="1701022" cy="51030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5C2C0B14-84D0-4889-9557-269788116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0932" y="220500"/>
            <a:ext cx="978703" cy="2936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A40B901-6E43-4CA9-B3F3-DE34E8DDADE9}"/>
              </a:ext>
            </a:extLst>
          </p:cNvPr>
          <p:cNvSpPr txBox="1"/>
          <p:nvPr/>
        </p:nvSpPr>
        <p:spPr>
          <a:xfrm>
            <a:off x="5741454" y="1647475"/>
            <a:ext cx="4214295" cy="147732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Củng</a:t>
            </a:r>
            <a:r>
              <a:rPr kumimoji="0" lang="en-US" sz="9600" b="0" i="0" u="none" strike="noStrike" kern="1200" cap="none" spc="0" normalizeH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iCiel Cadena" panose="02000503000000020004" pitchFamily="50" charset="0"/>
                <a:ea typeface="+mn-ea"/>
                <a:cs typeface="+mn-cs"/>
              </a:rPr>
              <a:t> cố</a:t>
            </a: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iCiel Cadena" panose="02000503000000020004" pitchFamily="50" charset="0"/>
              <a:ea typeface="+mn-ea"/>
              <a:cs typeface="+mn-cs"/>
            </a:endParaRPr>
          </a:p>
        </p:txBody>
      </p:sp>
      <p:pic>
        <p:nvPicPr>
          <p:cNvPr id="3" name="Picture 2" descr="Happy Panda">
            <a:extLst>
              <a:ext uri="{FF2B5EF4-FFF2-40B4-BE49-F238E27FC236}">
                <a16:creationId xmlns="" xmlns:a16="http://schemas.microsoft.com/office/drawing/2014/main" id="{052C5C0A-7B37-4998-95DE-58E4440ED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966"/>
            <a:ext cx="5698834" cy="5698834"/>
          </a:xfrm>
          <a:prstGeom prst="rect">
            <a:avLst/>
          </a:prstGeom>
        </p:spPr>
      </p:pic>
      <p:pic>
        <p:nvPicPr>
          <p:cNvPr id="16" name="La - 9Slide.vn">
            <a:extLst>
              <a:ext uri="{FF2B5EF4-FFF2-40B4-BE49-F238E27FC236}">
                <a16:creationId xmlns="" xmlns:a16="http://schemas.microsoft.com/office/drawing/2014/main" id="{E9F2423E-799D-41F8-967A-0DC9B4907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="" xmlns:a16="http://schemas.microsoft.com/office/drawing/2014/main" id="{82353C15-1A2C-4F42-ACFE-CCB101652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46369" y="-19805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14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7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ình ảnh có liên quan">
            <a:extLst>
              <a:ext uri="{FF2B5EF4-FFF2-40B4-BE49-F238E27FC236}">
                <a16:creationId xmlns="" xmlns:a16="http://schemas.microsoft.com/office/drawing/2014/main" id="{F038A8DD-2620-4D59-9C56-8C8887BB3F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 bwMode="auto">
          <a:xfrm>
            <a:off x="-21345" y="-58994"/>
            <a:ext cx="12234690" cy="7311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F7E35F9-EB69-4AA2-AEFF-B0F1DAFD16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20126" y="3077932"/>
            <a:ext cx="1341799" cy="14127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2A15584-4420-4558-B75A-D88138847B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511" y="363111"/>
            <a:ext cx="2336707" cy="3206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36D5AFC-AB39-466E-B8F8-287A7B4558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55" y="1653495"/>
            <a:ext cx="1091717" cy="8408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7AB38086-9C71-4131-9CB8-A0D0C37C0148}"/>
              </a:ext>
            </a:extLst>
          </p:cNvPr>
          <p:cNvSpPr txBox="1"/>
          <p:nvPr/>
        </p:nvSpPr>
        <p:spPr>
          <a:xfrm>
            <a:off x="2057714" y="7471107"/>
            <a:ext cx="8188103" cy="1616765"/>
          </a:xfrm>
          <a:prstGeom prst="rect">
            <a:avLst/>
          </a:prstGeom>
          <a:noFill/>
        </p:spPr>
        <p:txBody>
          <a:bodyPr wrap="square" rtlCol="0">
            <a:prstTxWarp prst="textFadeLeft">
              <a:avLst>
                <a:gd name="adj" fmla="val 24242"/>
              </a:avLst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Đi tìm PIKACHU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76E1359F-B9D1-4218-AF6A-C6BFFE72C79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737" y="-58478"/>
            <a:ext cx="1787896" cy="13769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A0A5EA1C-5019-4B36-9B28-4902350B6D1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519" y="4456149"/>
            <a:ext cx="600962" cy="82474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C08A8A-751F-4E9E-928B-272E9512A5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318" y="4650023"/>
            <a:ext cx="1198342" cy="126173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5AAD933-000A-4471-AEB7-96653E9BF14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45710" y="5088514"/>
            <a:ext cx="1271963" cy="113946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5C6CF83C-5975-43A6-A98F-19B4EF0900D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9705" y="1966520"/>
            <a:ext cx="920813" cy="824896"/>
          </a:xfrm>
          <a:prstGeom prst="rect">
            <a:avLst/>
          </a:prstGeom>
        </p:spPr>
      </p:pic>
      <p:pic>
        <p:nvPicPr>
          <p:cNvPr id="5" name="Picture 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954565" y="5755259"/>
            <a:ext cx="2523565" cy="1282743"/>
          </a:xfrm>
          <a:prstGeom prst="rect">
            <a:avLst/>
          </a:prstGeom>
        </p:spPr>
      </p:pic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146291" y="3982750"/>
            <a:ext cx="8297375" cy="1682642"/>
          </a:xfrm>
          <a:prstGeom prst="rect">
            <a:avLst/>
          </a:prstGeom>
        </p:spPr>
      </p:pic>
      <p:sp>
        <p:nvSpPr>
          <p:cNvPr id="17" name="TextBox 16" hidden="1">
            <a:extLst>
              <a:ext uri="{FF2B5EF4-FFF2-40B4-BE49-F238E27FC236}">
                <a16:creationId xmlns="" xmlns:a16="http://schemas.microsoft.com/office/drawing/2014/main" id="{4E97F1CE-C6FA-491F-A6E2-CBFE3A9C82F7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8" name="Picture 17" hidden="1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B458A3D-8BCF-42CE-8BEF-93B70D7BEA3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-150222" y="-8878"/>
            <a:ext cx="6680935" cy="731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8731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00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53234" y="101677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376" y="6085152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1523" y="5984379"/>
            <a:ext cx="1598805" cy="91212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096000" y="4060232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5,32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051597" y="2171155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5,302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474" y="1144710"/>
            <a:ext cx="4623978" cy="45533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583" y="4060232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8452" y="1488124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098" y="32335"/>
            <a:ext cx="859185" cy="1179116"/>
          </a:xfrm>
          <a:prstGeom prst="rect">
            <a:avLst/>
          </a:prstGeom>
        </p:spPr>
      </p:pic>
      <p:sp>
        <p:nvSpPr>
          <p:cNvPr id="27" name="TextBox 26" hidden="1">
            <a:extLst>
              <a:ext uri="{FF2B5EF4-FFF2-40B4-BE49-F238E27FC236}">
                <a16:creationId xmlns="" xmlns:a16="http://schemas.microsoft.com/office/drawing/2014/main" id="{4E97F1CE-C6FA-491F-A6E2-CBFE3A9C82F7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6" name="Picture 35" hidden="1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F330207-2F91-3F6D-DA06-A6D70BB30C25}"/>
              </a:ext>
            </a:extLst>
          </p:cNvPr>
          <p:cNvSpPr txBox="1"/>
          <p:nvPr/>
        </p:nvSpPr>
        <p:spPr>
          <a:xfrm>
            <a:off x="247568" y="2115438"/>
            <a:ext cx="76971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 km 302 m </a:t>
            </a:r>
            <a:r>
              <a:rPr kumimoji="0" lang="en-US" altLang="en-US" sz="4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kumimoji="0" lang="en-US" alt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 km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5095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8" name="MsPham"/>
          <p:cNvSpPr/>
          <p:nvPr/>
        </p:nvSpPr>
        <p:spPr>
          <a:xfrm>
            <a:off x="781456" y="276120"/>
            <a:ext cx="10397692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FE385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3194" y="6046647"/>
            <a:ext cx="1598805" cy="710580"/>
          </a:xfrm>
          <a:prstGeom prst="rect">
            <a:avLst/>
          </a:prstGeom>
        </p:spPr>
      </p:pic>
      <p:pic>
        <p:nvPicPr>
          <p:cNvPr id="20" name="Picture 19">
            <a:hlinkClick r:id="" action="ppaction://macro?name=congA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93195" y="5945874"/>
            <a:ext cx="1598805" cy="91212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421" y="271813"/>
            <a:ext cx="859185" cy="1179116"/>
          </a:xfrm>
          <a:prstGeom prst="rect">
            <a:avLst/>
          </a:prstGeom>
        </p:spPr>
      </p:pic>
      <p:sp>
        <p:nvSpPr>
          <p:cNvPr id="23" name="Sai2MsPham"/>
          <p:cNvSpPr/>
          <p:nvPr/>
        </p:nvSpPr>
        <p:spPr>
          <a:xfrm>
            <a:off x="6229377" y="1813279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64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DungMsPham"/>
          <p:cNvSpPr/>
          <p:nvPr/>
        </p:nvSpPr>
        <p:spPr>
          <a:xfrm>
            <a:off x="6145967" y="3606284"/>
            <a:ext cx="5033181" cy="1066800"/>
          </a:xfrm>
          <a:prstGeom prst="roundRect">
            <a:avLst>
              <a:gd name="adj" fmla="val 20505"/>
            </a:avLst>
          </a:prstGeom>
          <a:ln w="57150" cmpd="thickThin">
            <a:solidFill>
              <a:srgbClr val="C0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6,4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2120" y="1342920"/>
            <a:ext cx="4623978" cy="455332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544" y="1809087"/>
            <a:ext cx="1080630" cy="1156274"/>
          </a:xfrm>
          <a:prstGeom prst="rect">
            <a:avLst/>
          </a:prstGeom>
        </p:spPr>
      </p:pic>
      <p:pic>
        <p:nvPicPr>
          <p:cNvPr id="16" name="Pi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57757" y="2924083"/>
            <a:ext cx="2070204" cy="18545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D45220D-0B29-47C1-B007-44ACC856E02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6821" y="271813"/>
            <a:ext cx="859185" cy="1179116"/>
          </a:xfrm>
          <a:prstGeom prst="rect">
            <a:avLst/>
          </a:prstGeom>
        </p:spPr>
      </p:pic>
      <p:sp>
        <p:nvSpPr>
          <p:cNvPr id="29" name="TextBox 28" hidden="1">
            <a:extLst>
              <a:ext uri="{FF2B5EF4-FFF2-40B4-BE49-F238E27FC236}">
                <a16:creationId xmlns="" xmlns:a16="http://schemas.microsoft.com/office/drawing/2014/main" id="{4E97F1CE-C6FA-491F-A6E2-CBFE3A9C82F7}"/>
              </a:ext>
            </a:extLst>
          </p:cNvPr>
          <p:cNvSpPr txBox="1"/>
          <p:nvPr/>
        </p:nvSpPr>
        <p:spPr>
          <a:xfrm>
            <a:off x="-3276903" y="3576902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Ms Huyền Phạm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36" name="Picture 35" hidden="1">
            <a:extLst>
              <a:ext uri="{FF2B5EF4-FFF2-40B4-BE49-F238E27FC236}">
                <a16:creationId xmlns="" xmlns:a16="http://schemas.microsoft.com/office/drawing/2014/main" id="{E215F4A0-E35E-4251-9F88-663CA53878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4016" y="600075"/>
            <a:ext cx="2773378" cy="28289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B26FC74C-57CC-778F-84C5-90FE1447E5F6}"/>
              </a:ext>
            </a:extLst>
          </p:cNvPr>
          <p:cNvSpPr txBox="1"/>
          <p:nvPr/>
        </p:nvSpPr>
        <p:spPr>
          <a:xfrm>
            <a:off x="304800" y="2311570"/>
            <a:ext cx="62589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6m 4 </a:t>
            </a:r>
            <a:r>
              <a:rPr kumimoji="0" lang="en-US" alt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dm</a:t>
            </a:r>
            <a:r>
              <a:rPr kumimoji="0" lang="en-US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6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altLang="en-US" sz="6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? m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8298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1E8D9C9-526A-4D5B-8A59-5F66DDB746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75B691DA-5A36-4343-A029-3D67F7CEA7CA}"/>
              </a:ext>
            </a:extLst>
          </p:cNvPr>
          <p:cNvSpPr/>
          <p:nvPr/>
        </p:nvSpPr>
        <p:spPr>
          <a:xfrm>
            <a:off x="3810000" y="-609600"/>
            <a:ext cx="8077200" cy="8077200"/>
          </a:xfrm>
          <a:prstGeom prst="ellipse">
            <a:avLst/>
          </a:pr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0549593-1A20-4E15-A2B7-AC61ACF6F553}"/>
              </a:ext>
            </a:extLst>
          </p:cNvPr>
          <p:cNvSpPr/>
          <p:nvPr/>
        </p:nvSpPr>
        <p:spPr>
          <a:xfrm>
            <a:off x="4213695" y="-205905"/>
            <a:ext cx="7269810" cy="7269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D6391C40-68EA-4D2F-84FE-20FB45262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08054" y="310544"/>
            <a:ext cx="2768772" cy="8306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7D7C830D-9A75-40D6-9BEC-022F8F747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6767" y="340940"/>
            <a:ext cx="1283064" cy="3849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7E02E0C-FD7E-46ED-B107-B71B4992A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00651" y="1668180"/>
            <a:ext cx="1144147" cy="34324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FFC5216A-589F-40F3-9E69-C81B06F70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9032" y="6087132"/>
            <a:ext cx="1701022" cy="51030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5C2C0B14-84D0-4889-9557-269788116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0932" y="220500"/>
            <a:ext cx="978703" cy="2936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A40B901-6E43-4CA9-B3F3-DE34E8DDADE9}"/>
              </a:ext>
            </a:extLst>
          </p:cNvPr>
          <p:cNvSpPr txBox="1"/>
          <p:nvPr/>
        </p:nvSpPr>
        <p:spPr>
          <a:xfrm>
            <a:off x="4596107" y="1668180"/>
            <a:ext cx="6504986" cy="287982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4000"/>
              </a:lnSpc>
            </a:pPr>
            <a:r>
              <a:rPr lang="en-US" sz="8000">
                <a:latin typeface="iCiel Cadena" panose="02000503000000020004" pitchFamily="50" charset="0"/>
              </a:rPr>
              <a:t>Tạm biệt</a:t>
            </a:r>
          </a:p>
          <a:p>
            <a:pPr algn="ctr">
              <a:lnSpc>
                <a:spcPct val="124000"/>
              </a:lnSpc>
            </a:pPr>
            <a:r>
              <a:rPr lang="en-US" sz="8000">
                <a:latin typeface="iCiel Cadena" panose="02000503000000020004" pitchFamily="50" charset="0"/>
              </a:rPr>
              <a:t>và hẹn gặp lại!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4FD7D372-8305-42BF-B531-FDD6F5F35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137793" y="6201432"/>
            <a:ext cx="3402048" cy="1020617"/>
          </a:xfrm>
          <a:prstGeom prst="rect">
            <a:avLst/>
          </a:prstGeom>
        </p:spPr>
      </p:pic>
      <p:pic>
        <p:nvPicPr>
          <p:cNvPr id="16" name="La - 9Slide.vn">
            <a:extLst>
              <a:ext uri="{FF2B5EF4-FFF2-40B4-BE49-F238E27FC236}">
                <a16:creationId xmlns="" xmlns:a16="http://schemas.microsoft.com/office/drawing/2014/main" id="{FAFB1ED5-468E-4FB4-B3D5-4A065A5890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F6A2476-6D4B-4A69-93E4-659E112BAD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0" y="1750776"/>
            <a:ext cx="4873037" cy="5065394"/>
          </a:xfrm>
          <a:prstGeom prst="rect">
            <a:avLst/>
          </a:prstGeom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="" xmlns:a16="http://schemas.microsoft.com/office/drawing/2014/main" id="{0EF6B02A-2C01-4933-8FE4-2B637080AE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59455" y="-25301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353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t="5183"/>
          <a:stretch/>
        </p:blipFill>
        <p:spPr>
          <a:xfrm>
            <a:off x="-24915" y="0"/>
            <a:ext cx="12241829" cy="7254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46481" y="7254571"/>
            <a:ext cx="3430885" cy="26423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04654" y="1096122"/>
            <a:ext cx="6023080" cy="3678479"/>
          </a:xfrm>
          <a:prstGeom prst="rect">
            <a:avLst/>
          </a:prstGeom>
        </p:spPr>
      </p:pic>
      <p:pic>
        <p:nvPicPr>
          <p:cNvPr id="8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4119F07-ABF4-54F1-37C1-17D3E6D4E91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0222" y="-8878"/>
            <a:ext cx="6680935" cy="731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8647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path" presetSubtype="0" accel="48000" decel="52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8.33333E-7 -2.96296E-6 L -0.29987 -0.78588 " pathEditMode="relative" rAng="0" ptsTypes="AA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000" y="-393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00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1E8D9C9-526A-4D5B-8A59-5F66DDB746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75B691DA-5A36-4343-A029-3D67F7CEA7CA}"/>
              </a:ext>
            </a:extLst>
          </p:cNvPr>
          <p:cNvSpPr/>
          <p:nvPr/>
        </p:nvSpPr>
        <p:spPr>
          <a:xfrm>
            <a:off x="3810000" y="-609600"/>
            <a:ext cx="8077200" cy="8077200"/>
          </a:xfrm>
          <a:prstGeom prst="ellipse">
            <a:avLst/>
          </a:pr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0549593-1A20-4E15-A2B7-AC61ACF6F553}"/>
              </a:ext>
            </a:extLst>
          </p:cNvPr>
          <p:cNvSpPr/>
          <p:nvPr/>
        </p:nvSpPr>
        <p:spPr>
          <a:xfrm>
            <a:off x="4213695" y="-205905"/>
            <a:ext cx="7269810" cy="7269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D6391C40-68EA-4D2F-84FE-20FB452620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708054" y="310544"/>
            <a:ext cx="2768772" cy="8306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7D7C830D-9A75-40D6-9BEC-022F8F747B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86767" y="340940"/>
            <a:ext cx="1283064" cy="3849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7E02E0C-FD7E-46ED-B107-B71B4992A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00651" y="1668180"/>
            <a:ext cx="1144147" cy="343245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4FD7D372-8305-42BF-B531-FDD6F5F351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2137793" y="6201432"/>
            <a:ext cx="3402048" cy="1020617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FFC5216A-589F-40F3-9E69-C81B06F708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9032" y="6087132"/>
            <a:ext cx="1701022" cy="51030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5C2C0B14-84D0-4889-9557-269788116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0932" y="220500"/>
            <a:ext cx="978703" cy="2936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A40B901-6E43-4CA9-B3F3-DE34E8DDADE9}"/>
              </a:ext>
            </a:extLst>
          </p:cNvPr>
          <p:cNvSpPr txBox="1"/>
          <p:nvPr/>
        </p:nvSpPr>
        <p:spPr>
          <a:xfrm>
            <a:off x="5591572" y="1239083"/>
            <a:ext cx="4514056" cy="42473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3800">
                <a:solidFill>
                  <a:sysClr val="windowText" lastClr="000000"/>
                </a:solidFill>
                <a:latin typeface="iCiel Cadena" panose="02000503000000020004" pitchFamily="50" charset="0"/>
              </a:rPr>
              <a:t>KHỞI</a:t>
            </a:r>
          </a:p>
          <a:p>
            <a:pPr algn="ctr"/>
            <a:r>
              <a:rPr lang="en-US" sz="13800">
                <a:solidFill>
                  <a:sysClr val="windowText" lastClr="000000"/>
                </a:solidFill>
                <a:latin typeface="iCiel Cadena" panose="02000503000000020004" pitchFamily="50" charset="0"/>
              </a:rPr>
              <a:t>ĐỘNG</a:t>
            </a:r>
          </a:p>
        </p:txBody>
      </p:sp>
      <p:pic>
        <p:nvPicPr>
          <p:cNvPr id="3" name="Picture 2" descr="Happy Panda">
            <a:extLst>
              <a:ext uri="{FF2B5EF4-FFF2-40B4-BE49-F238E27FC236}">
                <a16:creationId xmlns="" xmlns:a16="http://schemas.microsoft.com/office/drawing/2014/main" id="{052C5C0A-7B37-4998-95DE-58E4440EDA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3966"/>
            <a:ext cx="5698834" cy="5698834"/>
          </a:xfrm>
          <a:prstGeom prst="rect">
            <a:avLst/>
          </a:prstGeom>
        </p:spPr>
      </p:pic>
      <p:pic>
        <p:nvPicPr>
          <p:cNvPr id="16" name="La - 9Slide.vn">
            <a:extLst>
              <a:ext uri="{FF2B5EF4-FFF2-40B4-BE49-F238E27FC236}">
                <a16:creationId xmlns="" xmlns:a16="http://schemas.microsoft.com/office/drawing/2014/main" id="{E9F2423E-799D-41F8-967A-0DC9B490709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1">
            <a:hlinkClick r:id="" action="ppaction://media"/>
            <a:extLst>
              <a:ext uri="{FF2B5EF4-FFF2-40B4-BE49-F238E27FC236}">
                <a16:creationId xmlns="" xmlns:a16="http://schemas.microsoft.com/office/drawing/2014/main" id="{CD1E6C33-3CC4-4292-BAA8-3FDE43766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457336" y="62948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690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D2B56AE-CDA3-433A-B1D0-1DAB058D01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Speech Bubble: Rectangle with Corners Rounded 13">
            <a:extLst>
              <a:ext uri="{FF2B5EF4-FFF2-40B4-BE49-F238E27FC236}">
                <a16:creationId xmlns="" xmlns:a16="http://schemas.microsoft.com/office/drawing/2014/main" id="{FCA8EFA3-56FA-4873-BFAF-AA3D2AEA26C9}"/>
              </a:ext>
            </a:extLst>
          </p:cNvPr>
          <p:cNvSpPr/>
          <p:nvPr/>
        </p:nvSpPr>
        <p:spPr>
          <a:xfrm>
            <a:off x="7315200" y="979695"/>
            <a:ext cx="4457700" cy="1980565"/>
          </a:xfrm>
          <a:prstGeom prst="wedgeRoundRectCallout">
            <a:avLst>
              <a:gd name="adj1" fmla="val 20531"/>
              <a:gd name="adj2" fmla="val 70194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Nhắc lại mối quan hệ giữa </a:t>
            </a:r>
            <a:r>
              <a:rPr lang="en-US" sz="240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các</a:t>
            </a:r>
            <a:r>
              <a:rPr lang="vi-VN" sz="2400">
                <a:solidFill>
                  <a:schemeClr val="tx1">
                    <a:lumMod val="75000"/>
                    <a:lumOff val="25000"/>
                  </a:schemeClr>
                </a:solidFill>
                <a:latin typeface="iCiel Cadena" panose="02000503000000020004" pitchFamily="50" charset="0"/>
              </a:rPr>
              <a:t> đơn vị đo độ dài</a:t>
            </a:r>
            <a:endParaRPr lang="en-US" sz="2400">
              <a:solidFill>
                <a:schemeClr val="tx1">
                  <a:lumMod val="75000"/>
                  <a:lumOff val="25000"/>
                </a:schemeClr>
              </a:solidFill>
              <a:latin typeface="iCiel Cadena" panose="02000503000000020004" pitchFamily="50" charset="0"/>
            </a:endParaRPr>
          </a:p>
        </p:txBody>
      </p:sp>
      <p:pic>
        <p:nvPicPr>
          <p:cNvPr id="6" name="Picture 5" descr="Like Panda">
            <a:extLst>
              <a:ext uri="{FF2B5EF4-FFF2-40B4-BE49-F238E27FC236}">
                <a16:creationId xmlns="" xmlns:a16="http://schemas.microsoft.com/office/drawing/2014/main" id="{331D84DE-C7F8-4E23-A751-79DB9D573D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511" y="3093403"/>
            <a:ext cx="3813042" cy="381304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E1ED929E-3DEA-4ED6-0E0B-4C754EA1D921}"/>
              </a:ext>
            </a:extLst>
          </p:cNvPr>
          <p:cNvGrpSpPr/>
          <p:nvPr/>
        </p:nvGrpSpPr>
        <p:grpSpPr>
          <a:xfrm>
            <a:off x="105839" y="2209800"/>
            <a:ext cx="7784833" cy="3933825"/>
            <a:chOff x="3617386" y="990600"/>
            <a:chExt cx="7784833" cy="3933825"/>
          </a:xfrm>
        </p:grpSpPr>
        <p:pic>
          <p:nvPicPr>
            <p:cNvPr id="3" name="Graphic 2">
              <a:extLst>
                <a:ext uri="{FF2B5EF4-FFF2-40B4-BE49-F238E27FC236}">
                  <a16:creationId xmlns="" xmlns:a16="http://schemas.microsoft.com/office/drawing/2014/main" id="{B6AABC58-2C6B-9811-FA9A-1967CE54B3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3617386" y="990600"/>
              <a:ext cx="7784833" cy="393382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2C1A399-4E67-964D-A722-44D9F9249FE7}"/>
                </a:ext>
              </a:extLst>
            </p:cNvPr>
            <p:cNvSpPr txBox="1"/>
            <p:nvPr/>
          </p:nvSpPr>
          <p:spPr>
            <a:xfrm>
              <a:off x="4462278" y="2057400"/>
              <a:ext cx="6095049" cy="18466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vi-VN" sz="4000">
                  <a:solidFill>
                    <a:schemeClr val="accent6"/>
                  </a:solidFill>
                  <a:latin typeface="iCiel Cadena" panose="02000503000000020004" pitchFamily="50" charset="0"/>
                </a:rPr>
                <a:t>Hai đơn vị đo độ dài liền kề, đơn vị lớn hơn gấp 10 lần đơn vị bé hơn.</a:t>
              </a:r>
              <a:endParaRPr lang="en-US" sz="4000">
                <a:solidFill>
                  <a:schemeClr val="accent6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5054188"/>
      </p:ext>
    </p:extLst>
  </p:cSld>
  <p:clrMapOvr>
    <a:masterClrMapping/>
  </p:clrMapOvr>
  <p:transition spd="slow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6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8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8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e - 9Slide.vn">
            <a:extLst>
              <a:ext uri="{FF2B5EF4-FFF2-40B4-BE49-F238E27FC236}">
                <a16:creationId xmlns="" xmlns:a16="http://schemas.microsoft.com/office/drawing/2014/main" id="{A3F2E2C7-A5EA-4ECB-B3F6-7336103B3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NSTRUCTION">
            <a:extLst>
              <a:ext uri="{FF2B5EF4-FFF2-40B4-BE49-F238E27FC236}">
                <a16:creationId xmlns="" xmlns:a16="http://schemas.microsoft.com/office/drawing/2014/main" id="{60F8F17C-C62E-4B44-A280-8EBD2E190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2" y="0"/>
            <a:ext cx="11955948" cy="6479502"/>
          </a:xfrm>
          <a:prstGeom prst="rect">
            <a:avLst/>
          </a:prstGeom>
        </p:spPr>
      </p:pic>
      <p:pic>
        <p:nvPicPr>
          <p:cNvPr id="2" name="Image 1439">
            <a:extLst>
              <a:ext uri="{FF2B5EF4-FFF2-40B4-BE49-F238E27FC236}">
                <a16:creationId xmlns="" xmlns:a16="http://schemas.microsoft.com/office/drawing/2014/main" id="{FB9C70CA-5A41-7913-939A-FFD7339D58B1}"/>
              </a:ext>
            </a:extLst>
          </p:cNvPr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00200" y="1798993"/>
            <a:ext cx="9222614" cy="32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08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re - 9Slide.vn">
            <a:extLst>
              <a:ext uri="{FF2B5EF4-FFF2-40B4-BE49-F238E27FC236}">
                <a16:creationId xmlns="" xmlns:a16="http://schemas.microsoft.com/office/drawing/2014/main" id="{A3F2E2C7-A5EA-4ECB-B3F6-7336103B3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9691">
            <a:off x="-124642" y="-953474"/>
            <a:ext cx="4899025" cy="8870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NSTRUCTION">
            <a:extLst>
              <a:ext uri="{FF2B5EF4-FFF2-40B4-BE49-F238E27FC236}">
                <a16:creationId xmlns="" xmlns:a16="http://schemas.microsoft.com/office/drawing/2014/main" id="{60F8F17C-C62E-4B44-A280-8EBD2E1904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52" y="0"/>
            <a:ext cx="11955948" cy="64795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92BBBCD-4867-1E83-9E2C-E50E577720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44" y="1524000"/>
            <a:ext cx="10262312" cy="4419600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="" xmlns:a16="http://schemas.microsoft.com/office/drawing/2014/main" id="{EFD43FBC-525A-3D76-5A35-AD2C60280295}"/>
              </a:ext>
            </a:extLst>
          </p:cNvPr>
          <p:cNvSpPr/>
          <p:nvPr/>
        </p:nvSpPr>
        <p:spPr>
          <a:xfrm>
            <a:off x="1143000" y="1752600"/>
            <a:ext cx="3352800" cy="1676400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</a:rPr>
              <a:t>Cháu cần một đoạn tre dài 8 dm.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="" xmlns:a16="http://schemas.microsoft.com/office/drawing/2014/main" id="{19DA30A3-3F65-1927-C1FC-F0D3B634E984}"/>
              </a:ext>
            </a:extLst>
          </p:cNvPr>
          <p:cNvSpPr/>
          <p:nvPr/>
        </p:nvSpPr>
        <p:spPr>
          <a:xfrm>
            <a:off x="4645053" y="1805601"/>
            <a:ext cx="3051149" cy="1676400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Cháu cần một đoạn tre dài  2 m và 15 cm.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="" xmlns:a16="http://schemas.microsoft.com/office/drawing/2014/main" id="{E2759649-D544-3BE7-8C8E-FD5BF6453D28}"/>
              </a:ext>
            </a:extLst>
          </p:cNvPr>
          <p:cNvSpPr/>
          <p:nvPr/>
        </p:nvSpPr>
        <p:spPr>
          <a:xfrm>
            <a:off x="7829689" y="988098"/>
            <a:ext cx="3397467" cy="1676400"/>
          </a:xfrm>
          <a:prstGeom prst="wedgeRoundRect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</a:rPr>
              <a:t>Đố các cháu,</a:t>
            </a:r>
          </a:p>
          <a:p>
            <a:pPr algn="ctr"/>
            <a:r>
              <a:rPr lang="en-US" sz="2800" b="1">
                <a:solidFill>
                  <a:schemeClr val="bg1"/>
                </a:solidFill>
              </a:rPr>
              <a:t>mỗi đoạn tre đó  dài bao nhiêu mét?</a:t>
            </a:r>
          </a:p>
        </p:txBody>
      </p:sp>
    </p:spTree>
    <p:extLst>
      <p:ext uri="{BB962C8B-B14F-4D97-AF65-F5344CB8AC3E}">
        <p14:creationId xmlns:p14="http://schemas.microsoft.com/office/powerpoint/2010/main" val="2416755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01E8D9C9-526A-4D5B-8A59-5F66DDB7463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="" xmlns:a16="http://schemas.microsoft.com/office/drawing/2014/main" id="{75B691DA-5A36-4343-A029-3D67F7CEA7CA}"/>
              </a:ext>
            </a:extLst>
          </p:cNvPr>
          <p:cNvSpPr/>
          <p:nvPr/>
        </p:nvSpPr>
        <p:spPr>
          <a:xfrm>
            <a:off x="3810000" y="-609600"/>
            <a:ext cx="8077200" cy="8077200"/>
          </a:xfrm>
          <a:prstGeom prst="ellipse">
            <a:avLst/>
          </a:prstGeom>
          <a:noFill/>
          <a:ln w="7620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0549593-1A20-4E15-A2B7-AC61ACF6F553}"/>
              </a:ext>
            </a:extLst>
          </p:cNvPr>
          <p:cNvSpPr/>
          <p:nvPr/>
        </p:nvSpPr>
        <p:spPr>
          <a:xfrm>
            <a:off x="4213695" y="-205905"/>
            <a:ext cx="7269810" cy="726981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Graphic 18">
            <a:extLst>
              <a:ext uri="{FF2B5EF4-FFF2-40B4-BE49-F238E27FC236}">
                <a16:creationId xmlns="" xmlns:a16="http://schemas.microsoft.com/office/drawing/2014/main" id="{D6391C40-68EA-4D2F-84FE-20FB452620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708054" y="310544"/>
            <a:ext cx="2768772" cy="830632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="" xmlns:a16="http://schemas.microsoft.com/office/drawing/2014/main" id="{7D7C830D-9A75-40D6-9BEC-022F8F747B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86767" y="340940"/>
            <a:ext cx="1283064" cy="384920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="" xmlns:a16="http://schemas.microsoft.com/office/drawing/2014/main" id="{07E02E0C-FD7E-46ED-B107-B71B4992AA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00651" y="1668180"/>
            <a:ext cx="1144147" cy="343245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="" xmlns:a16="http://schemas.microsoft.com/office/drawing/2014/main" id="{FFC5216A-589F-40F3-9E69-C81B06F708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032" y="6087132"/>
            <a:ext cx="1701022" cy="510308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="" xmlns:a16="http://schemas.microsoft.com/office/drawing/2014/main" id="{5C2C0B14-84D0-4889-9557-2697881165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60932" y="220500"/>
            <a:ext cx="978703" cy="29361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6A40B901-6E43-4CA9-B3F3-DE34E8DDADE9}"/>
              </a:ext>
            </a:extLst>
          </p:cNvPr>
          <p:cNvSpPr txBox="1"/>
          <p:nvPr/>
        </p:nvSpPr>
        <p:spPr>
          <a:xfrm>
            <a:off x="5162769" y="2133068"/>
            <a:ext cx="5371663" cy="16239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4000"/>
              </a:lnSpc>
            </a:pPr>
            <a:r>
              <a:rPr lang="en-US" sz="9600">
                <a:solidFill>
                  <a:sysClr val="windowText" lastClr="000000"/>
                </a:solidFill>
                <a:latin typeface="iCiel Cadena" panose="02000503000000020004" pitchFamily="50" charset="0"/>
              </a:rPr>
              <a:t>Khám phá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86B444E-EA89-4E5B-8579-72B498BE06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1240" y="0"/>
            <a:ext cx="6266688" cy="6858000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="" xmlns:a16="http://schemas.microsoft.com/office/drawing/2014/main" id="{4FD7D372-8305-42BF-B531-FDD6F5F351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2137793" y="6201432"/>
            <a:ext cx="3402048" cy="1020617"/>
          </a:xfrm>
          <a:prstGeom prst="rect">
            <a:avLst/>
          </a:prstGeom>
        </p:spPr>
      </p:pic>
      <p:pic>
        <p:nvPicPr>
          <p:cNvPr id="16" name="La - 9Slide.vn">
            <a:extLst>
              <a:ext uri="{FF2B5EF4-FFF2-40B4-BE49-F238E27FC236}">
                <a16:creationId xmlns="" xmlns:a16="http://schemas.microsoft.com/office/drawing/2014/main" id="{FAFB1ED5-468E-4FB4-B3D5-4A065A589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13" t="-2" b="-5830"/>
          <a:stretch>
            <a:fillRect/>
          </a:stretch>
        </p:blipFill>
        <p:spPr bwMode="auto">
          <a:xfrm>
            <a:off x="10287000" y="-304800"/>
            <a:ext cx="2230438" cy="350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27855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16822-BD7A-4483-89BF-D14B13A9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6EA02B3-50EA-9533-6B99-032C173540D9}"/>
              </a:ext>
            </a:extLst>
          </p:cNvPr>
          <p:cNvSpPr/>
          <p:nvPr/>
        </p:nvSpPr>
        <p:spPr>
          <a:xfrm>
            <a:off x="762000" y="762000"/>
            <a:ext cx="107442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="" xmlns:a16="http://schemas.microsoft.com/office/drawing/2014/main" id="{4A56B6B8-D867-5C63-0B39-6611C15E2E93}"/>
              </a:ext>
            </a:extLst>
          </p:cNvPr>
          <p:cNvSpPr/>
          <p:nvPr/>
        </p:nvSpPr>
        <p:spPr>
          <a:xfrm>
            <a:off x="3200400" y="1066800"/>
            <a:ext cx="5410200" cy="12192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000" b="1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 dụ 1: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dm = </a:t>
            </a:r>
            <a:r>
              <a:rPr lang="en-US" sz="4000" b="0" i="0" u="none" strike="noStrike" baseline="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4000" b="0" i="0" u="none" strike="noStrike" baseline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="" xmlns:a16="http://schemas.microsoft.com/office/drawing/2014/main" id="{937BB644-A8FA-EEAE-A008-AC88AA702AC7}"/>
                  </a:ext>
                </a:extLst>
              </p:cNvPr>
              <p:cNvSpPr/>
              <p:nvPr/>
            </p:nvSpPr>
            <p:spPr>
              <a:xfrm>
                <a:off x="2381130" y="3068691"/>
                <a:ext cx="7429739" cy="26278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8 dm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0" i="1" u="none" strike="noStrike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u="none" strike="noStrike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4800" b="0" i="1" u="none" strike="noStrike" baseline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48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 = 0,8 m</a:t>
                </a:r>
              </a:p>
              <a:p>
                <a:pPr algn="ctr"/>
                <a:endParaRPr lang="en-US" sz="4800" b="0" i="0" u="none" strike="noStrike" baseline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/>
                <a:r>
                  <a:rPr lang="en-US" sz="4800" b="0" i="0" u="none" strike="noStrike" baseline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Vậy: 8 dm = 0,8 m.</a:t>
                </a:r>
                <a:endParaRPr lang="en-US" sz="4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37BB644-A8FA-EEAE-A008-AC88AA702A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1130" y="3068691"/>
                <a:ext cx="7429739" cy="2627805"/>
              </a:xfrm>
              <a:prstGeom prst="roundRect">
                <a:avLst/>
              </a:prstGeom>
              <a:blipFill>
                <a:blip r:embed="rId3"/>
                <a:stretch>
                  <a:fillRect b="-113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72C93CD6-A24D-EFDA-DDFE-0DF8D3D347A6}"/>
              </a:ext>
            </a:extLst>
          </p:cNvPr>
          <p:cNvSpPr/>
          <p:nvPr/>
        </p:nvSpPr>
        <p:spPr>
          <a:xfrm>
            <a:off x="3200400" y="3048000"/>
            <a:ext cx="3429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D056A31-E734-B193-1C25-1BA7B219681B}"/>
              </a:ext>
            </a:extLst>
          </p:cNvPr>
          <p:cNvSpPr/>
          <p:nvPr/>
        </p:nvSpPr>
        <p:spPr>
          <a:xfrm>
            <a:off x="6705481" y="3005629"/>
            <a:ext cx="34290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6B9A7457-F273-57AC-5A2E-6005F69BEB61}"/>
              </a:ext>
            </a:extLst>
          </p:cNvPr>
          <p:cNvSpPr/>
          <p:nvPr/>
        </p:nvSpPr>
        <p:spPr>
          <a:xfrm>
            <a:off x="3429000" y="4703215"/>
            <a:ext cx="5181600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4E536079-A680-2E09-449D-7B63D28C9912}"/>
              </a:ext>
            </a:extLst>
          </p:cNvPr>
          <p:cNvSpPr/>
          <p:nvPr/>
        </p:nvSpPr>
        <p:spPr>
          <a:xfrm>
            <a:off x="3200400" y="1087491"/>
            <a:ext cx="5410200" cy="12192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sz="40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 </a:t>
            </a:r>
            <a:r>
              <a:rPr lang="en-US" sz="4000" b="0" i="0" u="none" strike="noStrik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dm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4000" b="0" i="0" u="none" strike="noStrike" baseline="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0,8 </a:t>
            </a:r>
            <a:r>
              <a:rPr lang="en-US" sz="4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278490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C16822-BD7A-4483-89BF-D14B13A9EB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" y="0"/>
            <a:ext cx="12192000" cy="68707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E6EA02B3-50EA-9533-6B99-032C173540D9}"/>
              </a:ext>
            </a:extLst>
          </p:cNvPr>
          <p:cNvSpPr/>
          <p:nvPr/>
        </p:nvSpPr>
        <p:spPr>
          <a:xfrm>
            <a:off x="762000" y="762000"/>
            <a:ext cx="10744200" cy="541020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: Rounded Corners 15">
                <a:extLst>
                  <a:ext uri="{FF2B5EF4-FFF2-40B4-BE49-F238E27FC236}">
                    <a16:creationId xmlns="" xmlns:a16="http://schemas.microsoft.com/office/drawing/2014/main" id="{937BB644-A8FA-EEAE-A008-AC88AA702AC7}"/>
                  </a:ext>
                </a:extLst>
              </p:cNvPr>
              <p:cNvSpPr/>
              <p:nvPr/>
            </p:nvSpPr>
            <p:spPr>
              <a:xfrm>
                <a:off x="1399637" y="3003084"/>
                <a:ext cx="9048870" cy="2627805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pl-PL" sz="4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 m 15 cm = 2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l-PL" sz="4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48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4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pl-PL" sz="4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 = 2,15 m</a:t>
                </a:r>
                <a:endParaRPr lang="en-US" sz="4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/>
                <a:endParaRPr lang="pl-PL" sz="48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0" algn="ctr"/>
                <a:r>
                  <a:rPr lang="pl-PL" sz="480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Vậy: 2 m 15 cm = 2,15 m.</a:t>
                </a:r>
                <a:endPara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937BB644-A8FA-EEAE-A008-AC88AA702AC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9637" y="3003084"/>
                <a:ext cx="9048870" cy="2627805"/>
              </a:xfrm>
              <a:prstGeom prst="roundRect">
                <a:avLst/>
              </a:prstGeom>
              <a:blipFill>
                <a:blip r:embed="rId3"/>
                <a:stretch>
                  <a:fillRect b="-11316"/>
                </a:stretch>
              </a:blipFill>
              <a:ln>
                <a:solidFill>
                  <a:schemeClr val="bg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9D056A31-E734-B193-1C25-1BA7B219681B}"/>
              </a:ext>
            </a:extLst>
          </p:cNvPr>
          <p:cNvSpPr/>
          <p:nvPr/>
        </p:nvSpPr>
        <p:spPr>
          <a:xfrm>
            <a:off x="1675802" y="2971553"/>
            <a:ext cx="5991763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4E536079-A680-2E09-449D-7B63D28C9912}"/>
              </a:ext>
            </a:extLst>
          </p:cNvPr>
          <p:cNvSpPr/>
          <p:nvPr/>
        </p:nvSpPr>
        <p:spPr>
          <a:xfrm>
            <a:off x="2618838" y="1021884"/>
            <a:ext cx="6610469" cy="12192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Ví dụ 2: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 15 cm = </a:t>
            </a:r>
            <a:r>
              <a:rPr lang="en-US" sz="4000">
                <a:solidFill>
                  <a:srgbClr val="268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.?. </a:t>
            </a:r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F578EFE2-C5A7-90BB-9A9C-DDFA9D4453A4}"/>
              </a:ext>
            </a:extLst>
          </p:cNvPr>
          <p:cNvSpPr/>
          <p:nvPr/>
        </p:nvSpPr>
        <p:spPr>
          <a:xfrm>
            <a:off x="7391400" y="2933591"/>
            <a:ext cx="2681975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EF6E181B-C83F-6DB6-5D18-10B315DECF0E}"/>
              </a:ext>
            </a:extLst>
          </p:cNvPr>
          <p:cNvSpPr/>
          <p:nvPr/>
        </p:nvSpPr>
        <p:spPr>
          <a:xfrm>
            <a:off x="2039873" y="4614056"/>
            <a:ext cx="7528034" cy="1219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CD3F395A-A579-A5A9-8044-F7873F2E0C8E}"/>
              </a:ext>
            </a:extLst>
          </p:cNvPr>
          <p:cNvSpPr/>
          <p:nvPr/>
        </p:nvSpPr>
        <p:spPr>
          <a:xfrm>
            <a:off x="2405107" y="1024512"/>
            <a:ext cx="7162800" cy="1219200"/>
          </a:xfrm>
          <a:prstGeom prst="roundRect">
            <a:avLst/>
          </a:prstGeom>
          <a:solidFill>
            <a:schemeClr val="bg1"/>
          </a:solidFill>
          <a:ln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m 15 cm = </a:t>
            </a:r>
            <a:r>
              <a:rPr lang="en-US" sz="4000" dirty="0">
                <a:solidFill>
                  <a:srgbClr val="268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2,15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316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 animBg="1"/>
      <p:bldP spid="5" grpId="0" animBg="1"/>
      <p:bldP spid="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9Slide - 2021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4FC1E9"/>
    </a:accent1>
    <a:accent2>
      <a:srgbClr val="48CFAD"/>
    </a:accent2>
    <a:accent3>
      <a:srgbClr val="A0D468"/>
    </a:accent3>
    <a:accent4>
      <a:srgbClr val="FFBD45"/>
    </a:accent4>
    <a:accent5>
      <a:srgbClr val="FC6E51"/>
    </a:accent5>
    <a:accent6>
      <a:srgbClr val="ED5565"/>
    </a:accent6>
    <a:hlink>
      <a:srgbClr val="5D9CEC"/>
    </a:hlink>
    <a:folHlink>
      <a:srgbClr val="AC92EC"/>
    </a:folHlink>
  </a:clrScheme>
</a:themeOverride>
</file>

<file path=ppt/theme/themeOverride2.xml><?xml version="1.0" encoding="utf-8"?>
<a:themeOverride xmlns:a="http://schemas.openxmlformats.org/drawingml/2006/main">
  <a:clrScheme name="9Slide - 2021">
    <a:dk1>
      <a:sysClr val="windowText" lastClr="000000"/>
    </a:dk1>
    <a:lt1>
      <a:sysClr val="window" lastClr="FFFFFF"/>
    </a:lt1>
    <a:dk2>
      <a:srgbClr val="092D6C"/>
    </a:dk2>
    <a:lt2>
      <a:srgbClr val="FCECD0"/>
    </a:lt2>
    <a:accent1>
      <a:srgbClr val="4FC1E9"/>
    </a:accent1>
    <a:accent2>
      <a:srgbClr val="48CFAD"/>
    </a:accent2>
    <a:accent3>
      <a:srgbClr val="A0D468"/>
    </a:accent3>
    <a:accent4>
      <a:srgbClr val="FFBD45"/>
    </a:accent4>
    <a:accent5>
      <a:srgbClr val="FC6E51"/>
    </a:accent5>
    <a:accent6>
      <a:srgbClr val="ED5565"/>
    </a:accent6>
    <a:hlink>
      <a:srgbClr val="5D9CEC"/>
    </a:hlink>
    <a:folHlink>
      <a:srgbClr val="AC92E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626</TotalTime>
  <Words>563</Words>
  <Application>Microsoft Office PowerPoint</Application>
  <PresentationFormat>Widescreen</PresentationFormat>
  <Paragraphs>103</Paragraphs>
  <Slides>28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4" baseType="lpstr">
      <vt:lpstr>Aptos Display</vt:lpstr>
      <vt:lpstr>#9Slide02 Tieu de dai</vt:lpstr>
      <vt:lpstr>Arial</vt:lpstr>
      <vt:lpstr>Verdana</vt:lpstr>
      <vt:lpstr>Aptos</vt:lpstr>
      <vt:lpstr>Tahoma</vt:lpstr>
      <vt:lpstr>Georgia</vt:lpstr>
      <vt:lpstr>Cambria Math</vt:lpstr>
      <vt:lpstr>Calibri</vt:lpstr>
      <vt:lpstr>iCiel Cadena</vt:lpstr>
      <vt:lpstr>Times New Roman</vt:lpstr>
      <vt:lpstr>Calibri Light</vt:lpstr>
      <vt:lpstr>#9Slide02 Noi dung dai</vt:lpstr>
      <vt:lpstr>Office Theme</vt:lpstr>
      <vt:lpstr>4_Office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</dc:creator>
  <cp:keywords>9Slide</cp:keywords>
  <dc:description>9Slide.vn</dc:description>
  <cp:lastModifiedBy>HP</cp:lastModifiedBy>
  <cp:revision>139</cp:revision>
  <dcterms:created xsi:type="dcterms:W3CDTF">2021-10-26T17:13:17Z</dcterms:created>
  <dcterms:modified xsi:type="dcterms:W3CDTF">2024-11-29T07:38:56Z</dcterms:modified>
  <cp:category>9Slide.vn</cp:category>
  <cp:contentStatus>9Slide</cp:contentStatus>
</cp:coreProperties>
</file>