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7" r:id="rId1"/>
  </p:sldMasterIdLst>
  <p:notesMasterIdLst>
    <p:notesMasterId r:id="rId26"/>
  </p:notesMasterIdLst>
  <p:sldIdLst>
    <p:sldId id="312" r:id="rId2"/>
    <p:sldId id="314" r:id="rId3"/>
    <p:sldId id="264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</p:sldIdLst>
  <p:sldSz cx="9144000" cy="5143500" type="screen16x9"/>
  <p:notesSz cx="6858000" cy="9144000"/>
  <p:embeddedFontLst>
    <p:embeddedFont>
      <p:font typeface="宋体" pitchFamily="2" charset="-122"/>
      <p:regular r:id="rId27"/>
    </p:embeddedFont>
    <p:embeddedFont>
      <p:font typeface="黑体" pitchFamily="49" charset="-122"/>
      <p:regular r:id="rId28"/>
    </p:embeddedFont>
    <p:embeddedFont>
      <p:font typeface="#9Slide03 IcielUni Sans Heavy" charset="0"/>
      <p:bold r:id="rId29"/>
    </p:embeddedFont>
    <p:embeddedFont>
      <p:font typeface="Dancing Script" charset="0"/>
      <p:regular r:id="rId30"/>
      <p:bold r:id="rId31"/>
    </p:embeddedFont>
    <p:embeddedFont>
      <p:font typeface="Pattaya" charset="-34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Yeseva One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037"/>
    <a:srgbClr val="F01C4E"/>
    <a:srgbClr val="00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67E360-C3B2-4B84-AF90-9C3E976D05AB}">
  <a:tblStyle styleId="{C367E360-C3B2-4B84-AF90-9C3E976D05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89" autoAdjust="0"/>
  </p:normalViewPr>
  <p:slideViewPr>
    <p:cSldViewPr snapToGrid="0">
      <p:cViewPr>
        <p:scale>
          <a:sx n="95" d="100"/>
          <a:sy n="95" d="100"/>
        </p:scale>
        <p:origin x="-666" y="-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7179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tổ chức cho HS chơi trò chơi: “Nhà kể chuyện tài hoa”. Yêu cầu HS kể lại 1 câu chuyện về cuộc khởi nghĩa của Hai Bà Trưng,Bà Triệu, Lý Bí, Ngô Quyền.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9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3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4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0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7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4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2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6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16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84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5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5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6FC668E8-B8D0-0947-0B73-228ED498E9C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9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svg"/><Relationship Id="rId7" Type="http://schemas.openxmlformats.org/officeDocument/2006/relationships/image" Target="../media/image2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8.svg"/><Relationship Id="rId4" Type="http://schemas.openxmlformats.org/officeDocument/2006/relationships/image" Target="../media/image16.sv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10" Type="http://schemas.openxmlformats.org/officeDocument/2006/relationships/hyperlink" Target="https://www.youtube.com/watch?v=FC5Rf5daGz0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9729" y="276617"/>
            <a:ext cx="8337583" cy="4501644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5594931" y="3406698"/>
            <a:ext cx="3034719" cy="1986595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071171" y="3503948"/>
            <a:ext cx="3171041" cy="1889345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56399" y="129186"/>
            <a:ext cx="711784" cy="764326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26169">
            <a:off x="4803946" y="383108"/>
            <a:ext cx="696502" cy="975103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2355099">
            <a:off x="5740733" y="584326"/>
            <a:ext cx="441694" cy="618371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2920782">
            <a:off x="6172424" y="1236771"/>
            <a:ext cx="311608" cy="43625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0" y="158311"/>
            <a:ext cx="2280641" cy="171171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36727" t="-1150" r="-6100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7660604" y="494137"/>
            <a:ext cx="547660" cy="588086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Title 5">
            <a:extLst>
              <a:ext uri="{FF2B5EF4-FFF2-40B4-BE49-F238E27FC236}">
                <a16:creationId xmlns="" xmlns:a16="http://schemas.microsoft.com/office/drawing/2014/main" id="{BC6E97A9-65F5-5F2E-D6C7-C9883B8EF87F}"/>
              </a:ext>
            </a:extLst>
          </p:cNvPr>
          <p:cNvSpPr txBox="1">
            <a:spLocks/>
          </p:cNvSpPr>
          <p:nvPr/>
        </p:nvSpPr>
        <p:spPr>
          <a:xfrm>
            <a:off x="1398181" y="1142760"/>
            <a:ext cx="6347637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37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>
                <a:ln w="9525">
                  <a:solidFill>
                    <a:srgbClr val="FFF4EC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4EC">
                      <a:lumMod val="50000"/>
                    </a:srgbClr>
                  </a:outerShdw>
                </a:effectLst>
                <a:uLnTx/>
                <a:uFillTx/>
                <a:latin typeface="#9Slide03 IcielUni Sans Heavy" panose="00000500000000000000" pitchFamily="2" charset="0"/>
                <a:cs typeface="Yeseva One"/>
                <a:sym typeface="Yeseva One"/>
              </a:rPr>
              <a:t>Bài 8</a:t>
            </a:r>
            <a:r>
              <a:rPr kumimoji="0" lang="en-US" sz="5400" b="1" i="0" u="none" strike="noStrike" kern="0" cap="none" spc="0" normalizeH="0" baseline="0" noProof="0">
                <a:ln w="9525">
                  <a:solidFill>
                    <a:srgbClr val="FFF4EC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4EC">
                      <a:lumMod val="50000"/>
                    </a:srgbClr>
                  </a:outerShdw>
                </a:effectLst>
                <a:uLnTx/>
                <a:uFillTx/>
                <a:latin typeface="#9Slide03 IcielUni Sans Heavy" panose="00000500000000000000" pitchFamily="2" charset="0"/>
                <a:cs typeface="Yeseva One"/>
                <a:sym typeface="Yeseva One"/>
              </a:rPr>
              <a:t>- Tiết 2</a:t>
            </a:r>
            <a:r>
              <a:rPr kumimoji="0" lang="en-US" sz="5400" b="1" i="0" u="none" strike="noStrike" kern="0" cap="none" spc="0" normalizeH="0" baseline="0" noProof="0">
                <a:ln w="9525">
                  <a:solidFill>
                    <a:srgbClr val="FFF4EC"/>
                  </a:solidFill>
                  <a:prstDash val="solid"/>
                </a:ln>
                <a:solidFill>
                  <a:srgbClr val="30333D"/>
                </a:solidFill>
                <a:effectLst>
                  <a:outerShdw blurRad="12700" dist="38100" dir="2700000" algn="tl" rotWithShape="0">
                    <a:srgbClr val="FFF4EC">
                      <a:lumMod val="50000"/>
                    </a:srgbClr>
                  </a:outerShdw>
                </a:effectLst>
                <a:uLnTx/>
                <a:uFillTx/>
                <a:latin typeface="#9Slide03 IcielUni Sans Heavy" panose="00000500000000000000" pitchFamily="2" charset="0"/>
                <a:cs typeface="Yeseva One"/>
                <a:sym typeface="Yeseva One"/>
              </a:rPr>
              <a:t/>
            </a:r>
            <a:br>
              <a:rPr kumimoji="0" lang="en-US" sz="5400" b="1" i="0" u="none" strike="noStrike" kern="0" cap="none" spc="0" normalizeH="0" baseline="0" noProof="0">
                <a:ln w="9525">
                  <a:solidFill>
                    <a:srgbClr val="FFF4EC"/>
                  </a:solidFill>
                  <a:prstDash val="solid"/>
                </a:ln>
                <a:solidFill>
                  <a:srgbClr val="30333D"/>
                </a:solidFill>
                <a:effectLst>
                  <a:outerShdw blurRad="12700" dist="38100" dir="2700000" algn="tl" rotWithShape="0">
                    <a:srgbClr val="FFF4EC">
                      <a:lumMod val="50000"/>
                    </a:srgbClr>
                  </a:outerShdw>
                </a:effectLst>
                <a:uLnTx/>
                <a:uFillTx/>
                <a:latin typeface="#9Slide03 IcielUni Sans Heavy" panose="00000500000000000000" pitchFamily="2" charset="0"/>
                <a:cs typeface="Yeseva One"/>
                <a:sym typeface="Yeseva One"/>
              </a:rPr>
            </a:br>
            <a:r>
              <a:rPr kumimoji="0" lang="en-US" sz="5400" b="1" i="0" u="none" strike="noStrike" kern="0" cap="none" spc="0" normalizeH="0" baseline="0" noProof="0">
                <a:ln w="9525">
                  <a:solidFill>
                    <a:srgbClr val="FFF4EC"/>
                  </a:solidFill>
                  <a:prstDash val="solid"/>
                </a:ln>
                <a:solidFill>
                  <a:srgbClr val="30333D"/>
                </a:solidFill>
                <a:effectLst>
                  <a:outerShdw blurRad="12700" dist="38100" dir="2700000" algn="tl" rotWithShape="0">
                    <a:srgbClr val="FFF4EC">
                      <a:lumMod val="50000"/>
                    </a:srgbClr>
                  </a:outerShdw>
                </a:effectLst>
                <a:uLnTx/>
                <a:uFillTx/>
                <a:latin typeface="#9Slide03 IcielUni Sans Heavy" panose="00000500000000000000" pitchFamily="2" charset="0"/>
                <a:cs typeface="Yeseva One"/>
                <a:sym typeface="Yeseva One"/>
              </a:rPr>
              <a:t>Đ</a:t>
            </a:r>
            <a:r>
              <a:rPr kumimoji="0" lang="vi-VN" sz="5400" b="1" i="0" u="none" strike="noStrike" kern="0" cap="none" spc="0" normalizeH="0" baseline="0" noProof="0">
                <a:ln w="9525">
                  <a:solidFill>
                    <a:srgbClr val="FFF4EC"/>
                  </a:solidFill>
                  <a:prstDash val="solid"/>
                </a:ln>
                <a:solidFill>
                  <a:srgbClr val="30333D"/>
                </a:solidFill>
                <a:effectLst>
                  <a:outerShdw blurRad="12700" dist="38100" dir="2700000" algn="tl" rotWithShape="0">
                    <a:srgbClr val="FFF4EC">
                      <a:lumMod val="50000"/>
                    </a:srgbClr>
                  </a:outerShdw>
                </a:effectLst>
                <a:uLnTx/>
                <a:uFillTx/>
                <a:latin typeface="#9Slide03 IcielUni Sans Heavy" panose="00000500000000000000" pitchFamily="2" charset="0"/>
                <a:cs typeface="Yeseva One"/>
                <a:sym typeface="Yeseva One"/>
              </a:rPr>
              <a:t>ấu tranh giành độc lập thời kì bắc thuộc</a:t>
            </a:r>
            <a:endParaRPr kumimoji="0" lang="en-US" sz="5400" b="1" i="0" u="none" strike="noStrike" kern="0" cap="none" spc="0" normalizeH="0" baseline="0" noProof="0" dirty="0">
              <a:ln w="9525">
                <a:solidFill>
                  <a:srgbClr val="FFF4EC"/>
                </a:solidFill>
                <a:prstDash val="solid"/>
              </a:ln>
              <a:solidFill>
                <a:srgbClr val="30333D"/>
              </a:solidFill>
              <a:effectLst>
                <a:outerShdw blurRad="12700" dist="38100" dir="2700000" algn="tl" rotWithShape="0">
                  <a:srgbClr val="FFF4EC">
                    <a:lumMod val="50000"/>
                  </a:srgbClr>
                </a:outerShdw>
              </a:effectLst>
              <a:uLnTx/>
              <a:uFillTx/>
              <a:latin typeface="#9Slide03 IcielUni Sans Heavy" panose="00000500000000000000" pitchFamily="2" charset="0"/>
              <a:cs typeface="Yeseva One"/>
              <a:sym typeface="Yeseva One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28674FE-AF5C-63CC-4015-90A70E1328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878" y="1070099"/>
            <a:ext cx="8289126" cy="29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0328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1317EB-312C-898D-BBD1-1748366E0D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4085" y="0"/>
            <a:ext cx="54958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5090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="" xmlns:a16="http://schemas.microsoft.com/office/drawing/2014/main" id="{E4754CF4-B20D-2DB1-91AC-5CAB8FD117D7}"/>
              </a:ext>
            </a:extLst>
          </p:cNvPr>
          <p:cNvSpPr/>
          <p:nvPr/>
        </p:nvSpPr>
        <p:spPr>
          <a:xfrm>
            <a:off x="3219577" y="1894766"/>
            <a:ext cx="2743200" cy="2748176"/>
          </a:xfrm>
          <a:custGeom>
            <a:avLst/>
            <a:gdLst/>
            <a:ahLst/>
            <a:cxnLst/>
            <a:rect l="l" t="t" r="r" b="b"/>
            <a:pathLst>
              <a:path w="8281358" h="8229600">
                <a:moveTo>
                  <a:pt x="0" y="0"/>
                </a:moveTo>
                <a:lnTo>
                  <a:pt x="8281358" y="0"/>
                </a:lnTo>
                <a:lnTo>
                  <a:pt x="82813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43C214A-7662-0CDA-2B3F-A3FC95DEA7F0}"/>
              </a:ext>
            </a:extLst>
          </p:cNvPr>
          <p:cNvSpPr/>
          <p:nvPr/>
        </p:nvSpPr>
        <p:spPr>
          <a:xfrm>
            <a:off x="2899925" y="786210"/>
            <a:ext cx="3321790" cy="9289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 LUẬN NHÓM HOÀN THÀNH 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350293176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43C214A-7662-0CDA-2B3F-A3FC95DEA7F0}"/>
              </a:ext>
            </a:extLst>
          </p:cNvPr>
          <p:cNvSpPr/>
          <p:nvPr/>
        </p:nvSpPr>
        <p:spPr>
          <a:xfrm>
            <a:off x="2151618" y="576028"/>
            <a:ext cx="4756496" cy="9881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Arial"/>
                <a:cs typeface="Arial"/>
              </a:rPr>
              <a:t>NHÓM 1: C</a:t>
            </a:r>
            <a:r>
              <a:rPr lang="vi-VN" sz="2800" b="1">
                <a:solidFill>
                  <a:prstClr val="black"/>
                </a:solidFill>
                <a:latin typeface="Arial"/>
                <a:cs typeface="Arial"/>
              </a:rPr>
              <a:t>uộc khởi nghĩa của Hai Bà Trưng.</a:t>
            </a:r>
            <a:r>
              <a:rPr lang="en-US" sz="2800" b="1">
                <a:solidFill>
                  <a:prstClr val="black"/>
                </a:solidFill>
                <a:latin typeface="Arial"/>
                <a:cs typeface="Arial"/>
              </a:rPr>
              <a:t>  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5DBDB85-45A4-58CF-819C-9081A7302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465776"/>
              </p:ext>
            </p:extLst>
          </p:nvPr>
        </p:nvGraphicFramePr>
        <p:xfrm>
          <a:off x="1114215" y="1857965"/>
          <a:ext cx="7184703" cy="2670810"/>
        </p:xfrm>
        <a:graphic>
          <a:graphicData uri="http://schemas.openxmlformats.org/drawingml/2006/table">
            <a:tbl>
              <a:tblPr firstRow="1" firstCol="1" bandRow="1"/>
              <a:tblGrid>
                <a:gridCol w="2866740">
                  <a:extLst>
                    <a:ext uri="{9D8B030D-6E8A-4147-A177-3AD203B41FA5}">
                      <a16:colId xmlns="" xmlns:a16="http://schemas.microsoft.com/office/drawing/2014/main" val="2148204819"/>
                    </a:ext>
                  </a:extLst>
                </a:gridCol>
                <a:gridCol w="4317963">
                  <a:extLst>
                    <a:ext uri="{9D8B030D-6E8A-4147-A177-3AD203B41FA5}">
                      <a16:colId xmlns="" xmlns:a16="http://schemas.microsoft.com/office/drawing/2014/main" val="4155252132"/>
                    </a:ext>
                  </a:extLst>
                </a:gridCol>
              </a:tblGrid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Cuộc khởi nghĩa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94971527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 gian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3789529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Nguyên nhân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8177945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 biến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7320998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 quả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1706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53592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43C214A-7662-0CDA-2B3F-A3FC95DEA7F0}"/>
              </a:ext>
            </a:extLst>
          </p:cNvPr>
          <p:cNvSpPr/>
          <p:nvPr/>
        </p:nvSpPr>
        <p:spPr>
          <a:xfrm>
            <a:off x="2151618" y="576028"/>
            <a:ext cx="4756496" cy="9881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NHÓM 2: C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uộc khởi nghĩa của Bà Triệu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5DBDB85-45A4-58CF-819C-9081A7302582}"/>
              </a:ext>
            </a:extLst>
          </p:cNvPr>
          <p:cNvGraphicFramePr>
            <a:graphicFrameLocks noGrp="1"/>
          </p:cNvGraphicFramePr>
          <p:nvPr/>
        </p:nvGraphicFramePr>
        <p:xfrm>
          <a:off x="1114215" y="1857965"/>
          <a:ext cx="7184703" cy="2670810"/>
        </p:xfrm>
        <a:graphic>
          <a:graphicData uri="http://schemas.openxmlformats.org/drawingml/2006/table">
            <a:tbl>
              <a:tblPr firstRow="1" firstCol="1" bandRow="1"/>
              <a:tblGrid>
                <a:gridCol w="2866740">
                  <a:extLst>
                    <a:ext uri="{9D8B030D-6E8A-4147-A177-3AD203B41FA5}">
                      <a16:colId xmlns="" xmlns:a16="http://schemas.microsoft.com/office/drawing/2014/main" val="2148204819"/>
                    </a:ext>
                  </a:extLst>
                </a:gridCol>
                <a:gridCol w="4317963">
                  <a:extLst>
                    <a:ext uri="{9D8B030D-6E8A-4147-A177-3AD203B41FA5}">
                      <a16:colId xmlns="" xmlns:a16="http://schemas.microsoft.com/office/drawing/2014/main" val="4155252132"/>
                    </a:ext>
                  </a:extLst>
                </a:gridCol>
              </a:tblGrid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Cuộc khởi nghĩa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94971527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 gian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3789529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Nguyên nhân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8177945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 biến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7320998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 quả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1706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09322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43C214A-7662-0CDA-2B3F-A3FC95DEA7F0}"/>
              </a:ext>
            </a:extLst>
          </p:cNvPr>
          <p:cNvSpPr/>
          <p:nvPr/>
        </p:nvSpPr>
        <p:spPr>
          <a:xfrm>
            <a:off x="2151618" y="576028"/>
            <a:ext cx="4756496" cy="9881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NHÓM 3: C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uộc khởi nghĩa của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Lý Bí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5DBDB85-45A4-58CF-819C-9081A7302582}"/>
              </a:ext>
            </a:extLst>
          </p:cNvPr>
          <p:cNvGraphicFramePr>
            <a:graphicFrameLocks noGrp="1"/>
          </p:cNvGraphicFramePr>
          <p:nvPr/>
        </p:nvGraphicFramePr>
        <p:xfrm>
          <a:off x="1114215" y="1857965"/>
          <a:ext cx="7184703" cy="2670810"/>
        </p:xfrm>
        <a:graphic>
          <a:graphicData uri="http://schemas.openxmlformats.org/drawingml/2006/table">
            <a:tbl>
              <a:tblPr firstRow="1" firstCol="1" bandRow="1"/>
              <a:tblGrid>
                <a:gridCol w="2866740">
                  <a:extLst>
                    <a:ext uri="{9D8B030D-6E8A-4147-A177-3AD203B41FA5}">
                      <a16:colId xmlns="" xmlns:a16="http://schemas.microsoft.com/office/drawing/2014/main" val="2148204819"/>
                    </a:ext>
                  </a:extLst>
                </a:gridCol>
                <a:gridCol w="4317963">
                  <a:extLst>
                    <a:ext uri="{9D8B030D-6E8A-4147-A177-3AD203B41FA5}">
                      <a16:colId xmlns="" xmlns:a16="http://schemas.microsoft.com/office/drawing/2014/main" val="4155252132"/>
                    </a:ext>
                  </a:extLst>
                </a:gridCol>
              </a:tblGrid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Cuộc khởi nghĩa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94971527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 gian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3789529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Nguyên nhân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8177945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 biến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7320998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 quả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1706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481388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43C214A-7662-0CDA-2B3F-A3FC95DEA7F0}"/>
              </a:ext>
            </a:extLst>
          </p:cNvPr>
          <p:cNvSpPr/>
          <p:nvPr/>
        </p:nvSpPr>
        <p:spPr>
          <a:xfrm>
            <a:off x="2151618" y="576028"/>
            <a:ext cx="4756496" cy="988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NHÓM 4: C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uộc khởi nghĩa của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Ngô Quyền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5DBDB85-45A4-58CF-819C-9081A7302582}"/>
              </a:ext>
            </a:extLst>
          </p:cNvPr>
          <p:cNvGraphicFramePr>
            <a:graphicFrameLocks noGrp="1"/>
          </p:cNvGraphicFramePr>
          <p:nvPr/>
        </p:nvGraphicFramePr>
        <p:xfrm>
          <a:off x="1114215" y="1857965"/>
          <a:ext cx="7184703" cy="2670810"/>
        </p:xfrm>
        <a:graphic>
          <a:graphicData uri="http://schemas.openxmlformats.org/drawingml/2006/table">
            <a:tbl>
              <a:tblPr firstRow="1" firstCol="1" bandRow="1"/>
              <a:tblGrid>
                <a:gridCol w="2866740">
                  <a:extLst>
                    <a:ext uri="{9D8B030D-6E8A-4147-A177-3AD203B41FA5}">
                      <a16:colId xmlns="" xmlns:a16="http://schemas.microsoft.com/office/drawing/2014/main" val="2148204819"/>
                    </a:ext>
                  </a:extLst>
                </a:gridCol>
                <a:gridCol w="4317963">
                  <a:extLst>
                    <a:ext uri="{9D8B030D-6E8A-4147-A177-3AD203B41FA5}">
                      <a16:colId xmlns="" xmlns:a16="http://schemas.microsoft.com/office/drawing/2014/main" val="4155252132"/>
                    </a:ext>
                  </a:extLst>
                </a:gridCol>
              </a:tblGrid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Cuộc khởi nghĩa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94971527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 gian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3789529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Nguyên nhân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8177945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 biến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7320998"/>
                  </a:ext>
                </a:extLst>
              </a:tr>
              <a:tr h="4398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 quả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1706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91508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B47D84E-CCA3-E908-EA8C-FF9B7C7DB1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8" y="-45207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8466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83530C30-03A6-1BDE-6053-549D86AE2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665847"/>
              </p:ext>
            </p:extLst>
          </p:nvPr>
        </p:nvGraphicFramePr>
        <p:xfrm>
          <a:off x="453038" y="725329"/>
          <a:ext cx="8345056" cy="3758758"/>
        </p:xfrm>
        <a:graphic>
          <a:graphicData uri="http://schemas.openxmlformats.org/drawingml/2006/table">
            <a:tbl>
              <a:tblPr firstRow="1" firstCol="1" bandRow="1"/>
              <a:tblGrid>
                <a:gridCol w="2567334">
                  <a:extLst>
                    <a:ext uri="{9D8B030D-6E8A-4147-A177-3AD203B41FA5}">
                      <a16:colId xmlns="" xmlns:a16="http://schemas.microsoft.com/office/drawing/2014/main" val="3374676388"/>
                    </a:ext>
                  </a:extLst>
                </a:gridCol>
                <a:gridCol w="5777722">
                  <a:extLst>
                    <a:ext uri="{9D8B030D-6E8A-4147-A177-3AD203B41FA5}">
                      <a16:colId xmlns="" xmlns:a16="http://schemas.microsoft.com/office/drawing/2014/main" val="42242197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4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Tên Cuộc khởi nghĩa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06" marR="36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Hai Bà Trưng</a:t>
                      </a:r>
                    </a:p>
                  </a:txBody>
                  <a:tcPr marL="36606" marR="36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4719187"/>
                  </a:ext>
                </a:extLst>
              </a:tr>
              <a:tr h="124766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 gian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06" marR="36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Năm 40</a:t>
                      </a:r>
                    </a:p>
                  </a:txBody>
                  <a:tcPr marL="36606" marR="36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2499454"/>
                  </a:ext>
                </a:extLst>
              </a:tr>
              <a:tr h="808077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Nguyên nhân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06" marR="36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Bất bình với chính sách cai trị hà khắc.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Căm thù việc Thái thú Tô Định đã giết Thi Sách là chồng của Trưng Trắc.</a:t>
                      </a:r>
                    </a:p>
                  </a:txBody>
                  <a:tcPr marL="36606" marR="36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6909437"/>
                  </a:ext>
                </a:extLst>
              </a:tr>
              <a:tr h="53475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 biến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06" marR="36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Mùa xuân năm 40, phất cờ khởi nghĩa.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Chiếm được 65 thành trì.</a:t>
                      </a:r>
                    </a:p>
                  </a:txBody>
                  <a:tcPr marL="36606" marR="36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7704897"/>
                  </a:ext>
                </a:extLst>
              </a:tr>
              <a:tr h="53475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 quả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06" marR="36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Trưng Trắc lên làm vua, xây dựng chính quyền độc lập tự chủ.</a:t>
                      </a:r>
                    </a:p>
                  </a:txBody>
                  <a:tcPr marL="36606" marR="36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8514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11048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118F753D-DB3A-3CA5-6507-802BFE58E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352860"/>
              </p:ext>
            </p:extLst>
          </p:nvPr>
        </p:nvGraphicFramePr>
        <p:xfrm>
          <a:off x="454750" y="792589"/>
          <a:ext cx="8268354" cy="3601085"/>
        </p:xfrm>
        <a:graphic>
          <a:graphicData uri="http://schemas.openxmlformats.org/drawingml/2006/table">
            <a:tbl>
              <a:tblPr firstRow="1" firstCol="1" bandRow="1"/>
              <a:tblGrid>
                <a:gridCol w="2711076">
                  <a:extLst>
                    <a:ext uri="{9D8B030D-6E8A-4147-A177-3AD203B41FA5}">
                      <a16:colId xmlns="" xmlns:a16="http://schemas.microsoft.com/office/drawing/2014/main" val="2172457283"/>
                    </a:ext>
                  </a:extLst>
                </a:gridCol>
                <a:gridCol w="5557278">
                  <a:extLst>
                    <a:ext uri="{9D8B030D-6E8A-4147-A177-3AD203B41FA5}">
                      <a16:colId xmlns="" xmlns:a16="http://schemas.microsoft.com/office/drawing/2014/main" val="801139818"/>
                    </a:ext>
                  </a:extLst>
                </a:gridCol>
              </a:tblGrid>
              <a:tr h="4099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Cuộc khởi nghĩa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395" marR="57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 Triệu</a:t>
                      </a:r>
                    </a:p>
                  </a:txBody>
                  <a:tcPr marL="57395" marR="57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4414854"/>
                  </a:ext>
                </a:extLst>
              </a:tr>
              <a:tr h="19562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 gian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395" marR="57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Năm 248</a:t>
                      </a:r>
                    </a:p>
                  </a:txBody>
                  <a:tcPr marL="57395" marR="57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7096654"/>
                  </a:ext>
                </a:extLst>
              </a:tr>
              <a:tr h="19562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Chống giặc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395" marR="57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Nhà Ngô.</a:t>
                      </a:r>
                    </a:p>
                  </a:txBody>
                  <a:tcPr marL="57395" marR="57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4357719"/>
                  </a:ext>
                </a:extLst>
              </a:tr>
              <a:tr h="4099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Địa điểm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395" marR="57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Vùng Cửu Chân (Thanh Hoá).</a:t>
                      </a:r>
                    </a:p>
                  </a:txBody>
                  <a:tcPr marL="57395" marR="57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6712457"/>
                  </a:ext>
                </a:extLst>
              </a:tr>
              <a:tr h="105272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 quả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395" marR="57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Khởi nghĩa thất bại nhưng đã hun đúc tinh thần đấu tranh giành độc lập của dân tộc ta.</a:t>
                      </a:r>
                    </a:p>
                  </a:txBody>
                  <a:tcPr marL="57395" marR="57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2953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78682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19732" y="3003022"/>
            <a:ext cx="1868121" cy="1927705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3146">
            <a:off x="8332258" y="9414"/>
            <a:ext cx="1443344" cy="14967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891178">
            <a:off x="355072" y="753711"/>
            <a:ext cx="711784" cy="764326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508821">
            <a:off x="1213478" y="344704"/>
            <a:ext cx="547660" cy="588086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9091394">
            <a:off x="7075402" y="-497012"/>
            <a:ext cx="1198195" cy="1797549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1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2715;p36"/>
          <p:cNvSpPr txBox="1">
            <a:spLocks/>
          </p:cNvSpPr>
          <p:nvPr/>
        </p:nvSpPr>
        <p:spPr>
          <a:xfrm>
            <a:off x="3645055" y="201994"/>
            <a:ext cx="1889636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vi-VN" sz="4000">
                <a:solidFill>
                  <a:schemeClr val="accent3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Mục tiêu</a:t>
            </a:r>
            <a:endParaRPr lang="vi-VN" sz="4000" dirty="0">
              <a:solidFill>
                <a:schemeClr val="accent3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9561" y="976038"/>
            <a:ext cx="9025163" cy="3227700"/>
            <a:chOff x="190756" y="1179550"/>
            <a:chExt cx="9025163" cy="3227700"/>
          </a:xfrm>
        </p:grpSpPr>
        <p:grpSp>
          <p:nvGrpSpPr>
            <p:cNvPr id="123" name="Group 122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3227700"/>
              <a:chOff x="2130788" y="982782"/>
              <a:chExt cx="9735630" cy="3671919"/>
            </a:xfrm>
          </p:grpSpPr>
          <p:sp>
            <p:nvSpPr>
              <p:cNvPr id="125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  <a:sym typeface="Arial"/>
                </a:endParaRPr>
              </a:p>
            </p:txBody>
          </p:sp>
          <p:sp>
            <p:nvSpPr>
              <p:cNvPr id="124" name="圆角矩形 7"/>
              <p:cNvSpPr/>
              <p:nvPr/>
            </p:nvSpPr>
            <p:spPr>
              <a:xfrm>
                <a:off x="2130788" y="982782"/>
                <a:ext cx="9307871" cy="3671919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–Nhận thức khoa học Lịch sử và Địa lí: kể được tên và vẽ được đường thời gian thể hiện một số cuộc khởi nghĩa tiêu biểu trong thời kì Bắc thuộc (ví dụ: 179 TCN, 40, 248, 542, 938,...).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  <a:sym typeface="Arial"/>
                  </a:rPr>
                  <a:t>–Vận dụng kiến thức, kĩ năng đã học: sưu tầm và kể lại được một số câu chuyện về Hai Bà Trưng, Bà Triệu, Lý Bí, Phùng Hưng, Ngô Quyền,...</a:t>
                </a:r>
                <a:endParaRPr kumimoji="0" lang="vi-VN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  <a:sym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90756" y="1217185"/>
              <a:ext cx="857047" cy="2453338"/>
              <a:chOff x="875724" y="2670978"/>
              <a:chExt cx="857047" cy="2453338"/>
            </a:xfrm>
          </p:grpSpPr>
          <p:sp>
            <p:nvSpPr>
              <p:cNvPr id="135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674;p35">
                <a:extLst>
                  <a:ext uri="{FF2B5EF4-FFF2-40B4-BE49-F238E27FC236}">
                    <a16:creationId xmlns="" xmlns:a16="http://schemas.microsoft.com/office/drawing/2014/main" id="{514AF310-AEFD-77C4-0096-64EBD27845AB}"/>
                  </a:ext>
                </a:extLst>
              </p:cNvPr>
              <p:cNvSpPr/>
              <p:nvPr/>
            </p:nvSpPr>
            <p:spPr>
              <a:xfrm rot="704744">
                <a:off x="919267" y="4275044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675;p35">
                <a:extLst>
                  <a:ext uri="{FF2B5EF4-FFF2-40B4-BE49-F238E27FC236}">
                    <a16:creationId xmlns="" xmlns:a16="http://schemas.microsoft.com/office/drawing/2014/main" id="{3E5A007C-6792-1799-697A-C75D38C26A67}"/>
                  </a:ext>
                </a:extLst>
              </p:cNvPr>
              <p:cNvSpPr/>
              <p:nvPr/>
            </p:nvSpPr>
            <p:spPr>
              <a:xfrm rot="704744">
                <a:off x="1257714" y="4579723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10710A91-2D57-DDD0-95CB-82E954D1E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346420"/>
              </p:ext>
            </p:extLst>
          </p:nvPr>
        </p:nvGraphicFramePr>
        <p:xfrm>
          <a:off x="599976" y="444439"/>
          <a:ext cx="7991163" cy="4149725"/>
        </p:xfrm>
        <a:graphic>
          <a:graphicData uri="http://schemas.openxmlformats.org/drawingml/2006/table">
            <a:tbl>
              <a:tblPr firstRow="1" firstCol="1" bandRow="1"/>
              <a:tblGrid>
                <a:gridCol w="2896926">
                  <a:extLst>
                    <a:ext uri="{9D8B030D-6E8A-4147-A177-3AD203B41FA5}">
                      <a16:colId xmlns="" xmlns:a16="http://schemas.microsoft.com/office/drawing/2014/main" val="137845534"/>
                    </a:ext>
                  </a:extLst>
                </a:gridCol>
                <a:gridCol w="5094237">
                  <a:extLst>
                    <a:ext uri="{9D8B030D-6E8A-4147-A177-3AD203B41FA5}">
                      <a16:colId xmlns="" xmlns:a16="http://schemas.microsoft.com/office/drawing/2014/main" val="90391055"/>
                    </a:ext>
                  </a:extLst>
                </a:gridCol>
              </a:tblGrid>
              <a:tr h="45275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Cuộc khởi nghĩa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3396" marR="6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Lí Bí</a:t>
                      </a:r>
                    </a:p>
                  </a:txBody>
                  <a:tcPr marL="63396" marR="6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2158988"/>
                  </a:ext>
                </a:extLst>
              </a:tr>
              <a:tr h="216076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 gian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3396" marR="6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Mùa xuân năm 542</a:t>
                      </a:r>
                    </a:p>
                  </a:txBody>
                  <a:tcPr marL="63396" marR="6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1300404"/>
                  </a:ext>
                </a:extLst>
              </a:tr>
              <a:tr h="216076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Chống giặc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3396" marR="6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Nhà Lương.</a:t>
                      </a:r>
                    </a:p>
                  </a:txBody>
                  <a:tcPr marL="63396" marR="6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690177"/>
                  </a:ext>
                </a:extLst>
              </a:tr>
              <a:tr h="45275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Địa điểm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3396" marR="6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Vùng cửa sông Tô Lịch (Hà Nội).</a:t>
                      </a:r>
                    </a:p>
                  </a:txBody>
                  <a:tcPr marL="63396" marR="6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5782116"/>
                  </a:ext>
                </a:extLst>
              </a:tr>
              <a:tr h="92611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 quả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3396" marR="6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Khởi nghĩa giành thắng lợi, Lí Bí lên ngôi vua, đặt tên nước là Vạn Xuân.</a:t>
                      </a:r>
                    </a:p>
                  </a:txBody>
                  <a:tcPr marL="63396" marR="6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1998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3643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C1264714-84B7-6BA8-6BF0-24BC34AAB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948490"/>
              </p:ext>
            </p:extLst>
          </p:nvPr>
        </p:nvGraphicFramePr>
        <p:xfrm>
          <a:off x="1081279" y="849833"/>
          <a:ext cx="7093063" cy="3360928"/>
        </p:xfrm>
        <a:graphic>
          <a:graphicData uri="http://schemas.openxmlformats.org/drawingml/2006/table">
            <a:tbl>
              <a:tblPr firstRow="1" firstCol="1" bandRow="1"/>
              <a:tblGrid>
                <a:gridCol w="2567623">
                  <a:extLst>
                    <a:ext uri="{9D8B030D-6E8A-4147-A177-3AD203B41FA5}">
                      <a16:colId xmlns="" xmlns:a16="http://schemas.microsoft.com/office/drawing/2014/main" val="126224272"/>
                    </a:ext>
                  </a:extLst>
                </a:gridCol>
                <a:gridCol w="4525440">
                  <a:extLst>
                    <a:ext uri="{9D8B030D-6E8A-4147-A177-3AD203B41FA5}">
                      <a16:colId xmlns="" xmlns:a16="http://schemas.microsoft.com/office/drawing/2014/main" val="2001387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Cuộc khởi nghĩa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Ngô Quyền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8309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 gian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Năm 938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2786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Chống giặc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Nhà Nam Hán.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8339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Địa 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Sông Bạch Đằng.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031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b="1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 quả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Trận thắng “vang dội đến ngàn thu” đã mở ra thời kì độc lập của dân tộc.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3798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38644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70878" y="415267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47309" y="514350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8" name="图片 3">
            <a:extLst>
              <a:ext uri="{FF2B5EF4-FFF2-40B4-BE49-F238E27FC236}">
                <a16:creationId xmlns="" xmlns:a16="http://schemas.microsoft.com/office/drawing/2014/main" id="{E8DBBF24-5343-F5F9-6A6B-8C02F7B399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638885" y="306358"/>
            <a:ext cx="7249384" cy="4421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A9005F1-8A1C-066E-3733-E6083C0CF163}"/>
              </a:ext>
            </a:extLst>
          </p:cNvPr>
          <p:cNvSpPr txBox="1"/>
          <p:nvPr/>
        </p:nvSpPr>
        <p:spPr>
          <a:xfrm>
            <a:off x="1788652" y="2571750"/>
            <a:ext cx="5677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ancing Script" panose="03080600040507000D00" pitchFamily="66" charset="0"/>
                <a:ea typeface="+mn-ea"/>
                <a:cs typeface="Arial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78659373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4623" y="81644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79841" y="187329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43C214A-7662-0CDA-2B3F-A3FC95DEA7F0}"/>
              </a:ext>
            </a:extLst>
          </p:cNvPr>
          <p:cNvSpPr/>
          <p:nvPr/>
        </p:nvSpPr>
        <p:spPr>
          <a:xfrm>
            <a:off x="699766" y="1433216"/>
            <a:ext cx="2261133" cy="20130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“Nhà kể chuyện tài hoa”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A8E0F09-E32C-B06C-D21E-FF25F6CAE1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5401" y="464659"/>
            <a:ext cx="5047926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0890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9729" y="276617"/>
            <a:ext cx="8337583" cy="4501644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5594931" y="3406698"/>
            <a:ext cx="3034719" cy="1986595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071171" y="3503948"/>
            <a:ext cx="3171041" cy="1889345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56399" y="129186"/>
            <a:ext cx="711784" cy="764326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-726169">
            <a:off x="4803946" y="383108"/>
            <a:ext cx="696502" cy="975103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>
          <a:xfrm rot="-2355099">
            <a:off x="5740733" y="584326"/>
            <a:ext cx="441694" cy="618371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2"/>
          <p:cNvSpPr/>
          <p:nvPr/>
        </p:nvSpPr>
        <p:spPr>
          <a:xfrm rot="-2920782">
            <a:off x="6172424" y="1236771"/>
            <a:ext cx="311608" cy="43625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0" y="158311"/>
            <a:ext cx="2280641" cy="171171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36727" t="-1150" r="-6100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7660604" y="494137"/>
            <a:ext cx="547660" cy="588086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7" name="Title 5">
            <a:extLst>
              <a:ext uri="{FF2B5EF4-FFF2-40B4-BE49-F238E27FC236}">
                <a16:creationId xmlns="" xmlns:a16="http://schemas.microsoft.com/office/drawing/2014/main" id="{BC6E97A9-65F5-5F2E-D6C7-C9883B8EF87F}"/>
              </a:ext>
            </a:extLst>
          </p:cNvPr>
          <p:cNvSpPr txBox="1">
            <a:spLocks/>
          </p:cNvSpPr>
          <p:nvPr/>
        </p:nvSpPr>
        <p:spPr>
          <a:xfrm>
            <a:off x="1398181" y="1558259"/>
            <a:ext cx="6347637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37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 w="9525">
                  <a:solidFill>
                    <a:srgbClr val="FFF4EC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4EC">
                      <a:lumMod val="50000"/>
                    </a:srgbClr>
                  </a:outerShdw>
                </a:effectLst>
                <a:uLnTx/>
                <a:uFillTx/>
                <a:latin typeface="#9Slide03 IcielUni Sans Heavy" panose="00000500000000000000" pitchFamily="2" charset="0"/>
                <a:cs typeface="Yeseva One"/>
                <a:sym typeface="Yeseva One"/>
              </a:rPr>
              <a:t>TẠM</a:t>
            </a:r>
            <a:r>
              <a:rPr kumimoji="0" lang="en-US" sz="5400" b="1" i="0" u="none" strike="noStrike" kern="0" cap="none" spc="0" normalizeH="0" noProof="0">
                <a:ln w="9525">
                  <a:solidFill>
                    <a:srgbClr val="FFF4EC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4EC">
                      <a:lumMod val="50000"/>
                    </a:srgbClr>
                  </a:outerShdw>
                </a:effectLst>
                <a:uLnTx/>
                <a:uFillTx/>
                <a:latin typeface="#9Slide03 IcielUni Sans Heavy" panose="00000500000000000000" pitchFamily="2" charset="0"/>
                <a:cs typeface="Yeseva One"/>
                <a:sym typeface="Yeseva One"/>
              </a:rPr>
              <a:t> BIỆT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tabLst/>
              <a:defRPr/>
            </a:pPr>
            <a:r>
              <a:rPr kumimoji="0" lang="en-US" sz="5400" b="1" i="0" u="none" strike="noStrike" kern="0" cap="none" spc="0" normalizeH="0" noProof="0">
                <a:ln w="9525">
                  <a:solidFill>
                    <a:srgbClr val="FFF4EC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4EC">
                      <a:lumMod val="50000"/>
                    </a:srgbClr>
                  </a:outerShdw>
                </a:effectLst>
                <a:uLnTx/>
                <a:uFillTx/>
                <a:latin typeface="#9Slide03 IcielUni Sans Heavy" panose="00000500000000000000" pitchFamily="2" charset="0"/>
                <a:cs typeface="Yeseva One"/>
                <a:sym typeface="Yeseva One"/>
              </a:rPr>
              <a:t>HẸN GẶP LẠI</a:t>
            </a:r>
            <a:endParaRPr kumimoji="0" lang="en-US" sz="5400" b="1" i="0" u="none" strike="noStrike" kern="0" cap="none" spc="0" normalizeH="0" baseline="0" noProof="0" dirty="0">
              <a:ln w="9525">
                <a:solidFill>
                  <a:srgbClr val="FFF4EC"/>
                </a:solidFill>
                <a:prstDash val="solid"/>
              </a:ln>
              <a:solidFill>
                <a:srgbClr val="30333D"/>
              </a:solidFill>
              <a:effectLst>
                <a:outerShdw blurRad="12700" dist="38100" dir="2700000" algn="tl" rotWithShape="0">
                  <a:srgbClr val="FFF4EC">
                    <a:lumMod val="50000"/>
                  </a:srgbClr>
                </a:outerShdw>
              </a:effectLst>
              <a:uLnTx/>
              <a:uFillTx/>
              <a:latin typeface="#9Slide03 IcielUni Sans Heavy" panose="00000500000000000000" pitchFamily="2" charset="0"/>
              <a:cs typeface="Yeseva One"/>
              <a:sym typeface="Yeseva One"/>
            </a:endParaRPr>
          </a:p>
        </p:txBody>
      </p:sp>
    </p:spTree>
    <p:extLst>
      <p:ext uri="{BB962C8B-B14F-4D97-AF65-F5344CB8AC3E}">
        <p14:creationId xmlns:p14="http://schemas.microsoft.com/office/powerpoint/2010/main" val="4187015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70878" y="415267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47309" y="514350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8" name="图片 3">
            <a:extLst>
              <a:ext uri="{FF2B5EF4-FFF2-40B4-BE49-F238E27FC236}">
                <a16:creationId xmlns="" xmlns:a16="http://schemas.microsoft.com/office/drawing/2014/main" id="{E8DBBF24-5343-F5F9-6A6B-8C02F7B399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638885" y="306358"/>
            <a:ext cx="7249384" cy="4421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A9005F1-8A1C-066E-3733-E6083C0CF163}"/>
              </a:ext>
            </a:extLst>
          </p:cNvPr>
          <p:cNvSpPr txBox="1"/>
          <p:nvPr/>
        </p:nvSpPr>
        <p:spPr>
          <a:xfrm>
            <a:off x="1788652" y="2571750"/>
            <a:ext cx="5677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kern="1200">
                <a:solidFill>
                  <a:srgbClr val="FF0000"/>
                </a:solidFill>
                <a:latin typeface="Dancing Script" panose="03080600040507000D00" pitchFamily="66" charset="0"/>
                <a:ea typeface="+mn-ea"/>
                <a:cs typeface="+mn-cs"/>
              </a:rPr>
              <a:t>KHỞI ĐỘNG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70878" y="415267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47309" y="514350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8" name="Google Shape;1244;p73">
            <a:extLst>
              <a:ext uri="{FF2B5EF4-FFF2-40B4-BE49-F238E27FC236}">
                <a16:creationId xmlns="" xmlns:a16="http://schemas.microsoft.com/office/drawing/2014/main" id="{A6A6049E-4CF5-5A72-4B80-C92934DE0451}"/>
              </a:ext>
            </a:extLst>
          </p:cNvPr>
          <p:cNvGrpSpPr/>
          <p:nvPr/>
        </p:nvGrpSpPr>
        <p:grpSpPr>
          <a:xfrm>
            <a:off x="745120" y="310551"/>
            <a:ext cx="7653761" cy="4739914"/>
            <a:chOff x="4874925" y="1667061"/>
            <a:chExt cx="3325849" cy="2551344"/>
          </a:xfrm>
        </p:grpSpPr>
        <p:sp>
          <p:nvSpPr>
            <p:cNvPr id="19" name="Google Shape;1245;p73">
              <a:extLst>
                <a:ext uri="{FF2B5EF4-FFF2-40B4-BE49-F238E27FC236}">
                  <a16:creationId xmlns="" xmlns:a16="http://schemas.microsoft.com/office/drawing/2014/main" id="{C1890F73-75EA-C903-59BB-42A38F8D3314}"/>
                </a:ext>
              </a:extLst>
            </p:cNvPr>
            <p:cNvSpPr/>
            <p:nvPr/>
          </p:nvSpPr>
          <p:spPr>
            <a:xfrm>
              <a:off x="4874925" y="1667061"/>
              <a:ext cx="3325849" cy="2183799"/>
            </a:xfrm>
            <a:custGeom>
              <a:avLst/>
              <a:gdLst/>
              <a:ahLst/>
              <a:cxnLst/>
              <a:rect l="l" t="t" r="r" b="b"/>
              <a:pathLst>
                <a:path w="159494" h="104726" extrusionOk="0">
                  <a:moveTo>
                    <a:pt x="8571" y="0"/>
                  </a:moveTo>
                  <a:lnTo>
                    <a:pt x="7682" y="52"/>
                  </a:lnTo>
                  <a:lnTo>
                    <a:pt x="6846" y="157"/>
                  </a:lnTo>
                  <a:lnTo>
                    <a:pt x="6010" y="366"/>
                  </a:lnTo>
                  <a:lnTo>
                    <a:pt x="5226" y="679"/>
                  </a:lnTo>
                  <a:lnTo>
                    <a:pt x="4442" y="1045"/>
                  </a:lnTo>
                  <a:lnTo>
                    <a:pt x="3763" y="1463"/>
                  </a:lnTo>
                  <a:lnTo>
                    <a:pt x="3084" y="1934"/>
                  </a:lnTo>
                  <a:lnTo>
                    <a:pt x="2509" y="2508"/>
                  </a:lnTo>
                  <a:lnTo>
                    <a:pt x="1934" y="3136"/>
                  </a:lnTo>
                  <a:lnTo>
                    <a:pt x="1464" y="3763"/>
                  </a:lnTo>
                  <a:lnTo>
                    <a:pt x="1045" y="4494"/>
                  </a:lnTo>
                  <a:lnTo>
                    <a:pt x="680" y="5226"/>
                  </a:lnTo>
                  <a:lnTo>
                    <a:pt x="366" y="6010"/>
                  </a:lnTo>
                  <a:lnTo>
                    <a:pt x="157" y="6846"/>
                  </a:lnTo>
                  <a:lnTo>
                    <a:pt x="53" y="7682"/>
                  </a:lnTo>
                  <a:lnTo>
                    <a:pt x="0" y="8570"/>
                  </a:lnTo>
                  <a:lnTo>
                    <a:pt x="0" y="96156"/>
                  </a:lnTo>
                  <a:lnTo>
                    <a:pt x="53" y="97044"/>
                  </a:lnTo>
                  <a:lnTo>
                    <a:pt x="157" y="97880"/>
                  </a:lnTo>
                  <a:lnTo>
                    <a:pt x="366" y="98716"/>
                  </a:lnTo>
                  <a:lnTo>
                    <a:pt x="680" y="99500"/>
                  </a:lnTo>
                  <a:lnTo>
                    <a:pt x="1045" y="100232"/>
                  </a:lnTo>
                  <a:lnTo>
                    <a:pt x="1464" y="100963"/>
                  </a:lnTo>
                  <a:lnTo>
                    <a:pt x="1934" y="101590"/>
                  </a:lnTo>
                  <a:lnTo>
                    <a:pt x="2509" y="102218"/>
                  </a:lnTo>
                  <a:lnTo>
                    <a:pt x="3084" y="102792"/>
                  </a:lnTo>
                  <a:lnTo>
                    <a:pt x="3763" y="103263"/>
                  </a:lnTo>
                  <a:lnTo>
                    <a:pt x="4442" y="103681"/>
                  </a:lnTo>
                  <a:lnTo>
                    <a:pt x="5226" y="104047"/>
                  </a:lnTo>
                  <a:lnTo>
                    <a:pt x="6010" y="104360"/>
                  </a:lnTo>
                  <a:lnTo>
                    <a:pt x="6846" y="104569"/>
                  </a:lnTo>
                  <a:lnTo>
                    <a:pt x="7682" y="104674"/>
                  </a:lnTo>
                  <a:lnTo>
                    <a:pt x="8571" y="104726"/>
                  </a:lnTo>
                  <a:lnTo>
                    <a:pt x="150923" y="104726"/>
                  </a:lnTo>
                  <a:lnTo>
                    <a:pt x="151811" y="104674"/>
                  </a:lnTo>
                  <a:lnTo>
                    <a:pt x="152648" y="104569"/>
                  </a:lnTo>
                  <a:lnTo>
                    <a:pt x="153484" y="104360"/>
                  </a:lnTo>
                  <a:lnTo>
                    <a:pt x="154268" y="104047"/>
                  </a:lnTo>
                  <a:lnTo>
                    <a:pt x="154999" y="103681"/>
                  </a:lnTo>
                  <a:lnTo>
                    <a:pt x="155679" y="103263"/>
                  </a:lnTo>
                  <a:lnTo>
                    <a:pt x="156358" y="102792"/>
                  </a:lnTo>
                  <a:lnTo>
                    <a:pt x="156985" y="102218"/>
                  </a:lnTo>
                  <a:lnTo>
                    <a:pt x="157508" y="101590"/>
                  </a:lnTo>
                  <a:lnTo>
                    <a:pt x="158030" y="100963"/>
                  </a:lnTo>
                  <a:lnTo>
                    <a:pt x="158448" y="100232"/>
                  </a:lnTo>
                  <a:lnTo>
                    <a:pt x="158814" y="99500"/>
                  </a:lnTo>
                  <a:lnTo>
                    <a:pt x="159075" y="98716"/>
                  </a:lnTo>
                  <a:lnTo>
                    <a:pt x="159284" y="97880"/>
                  </a:lnTo>
                  <a:lnTo>
                    <a:pt x="159441" y="97044"/>
                  </a:lnTo>
                  <a:lnTo>
                    <a:pt x="159493" y="96156"/>
                  </a:lnTo>
                  <a:lnTo>
                    <a:pt x="159493" y="8570"/>
                  </a:lnTo>
                  <a:lnTo>
                    <a:pt x="159441" y="7682"/>
                  </a:lnTo>
                  <a:lnTo>
                    <a:pt x="159284" y="6846"/>
                  </a:lnTo>
                  <a:lnTo>
                    <a:pt x="159075" y="6010"/>
                  </a:lnTo>
                  <a:lnTo>
                    <a:pt x="158814" y="5226"/>
                  </a:lnTo>
                  <a:lnTo>
                    <a:pt x="158448" y="4494"/>
                  </a:lnTo>
                  <a:lnTo>
                    <a:pt x="158030" y="3763"/>
                  </a:lnTo>
                  <a:lnTo>
                    <a:pt x="157508" y="3136"/>
                  </a:lnTo>
                  <a:lnTo>
                    <a:pt x="156985" y="2508"/>
                  </a:lnTo>
                  <a:lnTo>
                    <a:pt x="156358" y="1934"/>
                  </a:lnTo>
                  <a:lnTo>
                    <a:pt x="155679" y="1463"/>
                  </a:lnTo>
                  <a:lnTo>
                    <a:pt x="154999" y="1045"/>
                  </a:lnTo>
                  <a:lnTo>
                    <a:pt x="154268" y="679"/>
                  </a:lnTo>
                  <a:lnTo>
                    <a:pt x="153484" y="366"/>
                  </a:lnTo>
                  <a:lnTo>
                    <a:pt x="152648" y="157"/>
                  </a:lnTo>
                  <a:lnTo>
                    <a:pt x="151811" y="52"/>
                  </a:lnTo>
                  <a:lnTo>
                    <a:pt x="15092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46;p73">
              <a:extLst>
                <a:ext uri="{FF2B5EF4-FFF2-40B4-BE49-F238E27FC236}">
                  <a16:creationId xmlns="" xmlns:a16="http://schemas.microsoft.com/office/drawing/2014/main" id="{9BFF2DEF-2084-4863-11D1-72234B67BE67}"/>
                </a:ext>
              </a:extLst>
            </p:cNvPr>
            <p:cNvSpPr/>
            <p:nvPr/>
          </p:nvSpPr>
          <p:spPr>
            <a:xfrm>
              <a:off x="4874925" y="1667061"/>
              <a:ext cx="3325849" cy="1961511"/>
            </a:xfrm>
            <a:custGeom>
              <a:avLst/>
              <a:gdLst/>
              <a:ahLst/>
              <a:cxnLst/>
              <a:rect l="l" t="t" r="r" b="b"/>
              <a:pathLst>
                <a:path w="159494" h="94066" extrusionOk="0">
                  <a:moveTo>
                    <a:pt x="8571" y="0"/>
                  </a:moveTo>
                  <a:lnTo>
                    <a:pt x="7682" y="52"/>
                  </a:lnTo>
                  <a:lnTo>
                    <a:pt x="6846" y="157"/>
                  </a:lnTo>
                  <a:lnTo>
                    <a:pt x="6010" y="366"/>
                  </a:lnTo>
                  <a:lnTo>
                    <a:pt x="5226" y="679"/>
                  </a:lnTo>
                  <a:lnTo>
                    <a:pt x="4442" y="1045"/>
                  </a:lnTo>
                  <a:lnTo>
                    <a:pt x="3763" y="1463"/>
                  </a:lnTo>
                  <a:lnTo>
                    <a:pt x="3084" y="1934"/>
                  </a:lnTo>
                  <a:lnTo>
                    <a:pt x="2509" y="2508"/>
                  </a:lnTo>
                  <a:lnTo>
                    <a:pt x="1934" y="3136"/>
                  </a:lnTo>
                  <a:lnTo>
                    <a:pt x="1464" y="3763"/>
                  </a:lnTo>
                  <a:lnTo>
                    <a:pt x="1045" y="4494"/>
                  </a:lnTo>
                  <a:lnTo>
                    <a:pt x="680" y="5226"/>
                  </a:lnTo>
                  <a:lnTo>
                    <a:pt x="366" y="6010"/>
                  </a:lnTo>
                  <a:lnTo>
                    <a:pt x="157" y="6846"/>
                  </a:lnTo>
                  <a:lnTo>
                    <a:pt x="53" y="7682"/>
                  </a:lnTo>
                  <a:lnTo>
                    <a:pt x="0" y="8570"/>
                  </a:lnTo>
                  <a:lnTo>
                    <a:pt x="0" y="94065"/>
                  </a:lnTo>
                  <a:lnTo>
                    <a:pt x="159493" y="94065"/>
                  </a:lnTo>
                  <a:lnTo>
                    <a:pt x="159493" y="8570"/>
                  </a:lnTo>
                  <a:lnTo>
                    <a:pt x="159441" y="7682"/>
                  </a:lnTo>
                  <a:lnTo>
                    <a:pt x="159284" y="6846"/>
                  </a:lnTo>
                  <a:lnTo>
                    <a:pt x="159075" y="6010"/>
                  </a:lnTo>
                  <a:lnTo>
                    <a:pt x="158814" y="5226"/>
                  </a:lnTo>
                  <a:lnTo>
                    <a:pt x="158448" y="4494"/>
                  </a:lnTo>
                  <a:lnTo>
                    <a:pt x="158030" y="3763"/>
                  </a:lnTo>
                  <a:lnTo>
                    <a:pt x="157508" y="3136"/>
                  </a:lnTo>
                  <a:lnTo>
                    <a:pt x="156985" y="2508"/>
                  </a:lnTo>
                  <a:lnTo>
                    <a:pt x="156358" y="1934"/>
                  </a:lnTo>
                  <a:lnTo>
                    <a:pt x="155679" y="1463"/>
                  </a:lnTo>
                  <a:lnTo>
                    <a:pt x="154999" y="1045"/>
                  </a:lnTo>
                  <a:lnTo>
                    <a:pt x="154268" y="679"/>
                  </a:lnTo>
                  <a:lnTo>
                    <a:pt x="153484" y="366"/>
                  </a:lnTo>
                  <a:lnTo>
                    <a:pt x="152648" y="157"/>
                  </a:lnTo>
                  <a:lnTo>
                    <a:pt x="151811" y="52"/>
                  </a:lnTo>
                  <a:lnTo>
                    <a:pt x="15092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47;p73">
              <a:extLst>
                <a:ext uri="{FF2B5EF4-FFF2-40B4-BE49-F238E27FC236}">
                  <a16:creationId xmlns="" xmlns:a16="http://schemas.microsoft.com/office/drawing/2014/main" id="{44B74711-A7B0-7C4D-27B2-BAF20ABAB0C8}"/>
                </a:ext>
              </a:extLst>
            </p:cNvPr>
            <p:cNvSpPr/>
            <p:nvPr/>
          </p:nvSpPr>
          <p:spPr>
            <a:xfrm>
              <a:off x="6481396" y="3676759"/>
              <a:ext cx="113354" cy="113354"/>
            </a:xfrm>
            <a:custGeom>
              <a:avLst/>
              <a:gdLst/>
              <a:ahLst/>
              <a:cxnLst/>
              <a:rect l="l" t="t" r="r" b="b"/>
              <a:pathLst>
                <a:path w="5436" h="5436" extrusionOk="0">
                  <a:moveTo>
                    <a:pt x="2718" y="1"/>
                  </a:moveTo>
                  <a:lnTo>
                    <a:pt x="2143" y="53"/>
                  </a:lnTo>
                  <a:lnTo>
                    <a:pt x="1620" y="210"/>
                  </a:lnTo>
                  <a:lnTo>
                    <a:pt x="1202" y="471"/>
                  </a:lnTo>
                  <a:lnTo>
                    <a:pt x="784" y="784"/>
                  </a:lnTo>
                  <a:lnTo>
                    <a:pt x="471" y="1203"/>
                  </a:lnTo>
                  <a:lnTo>
                    <a:pt x="209" y="1673"/>
                  </a:lnTo>
                  <a:lnTo>
                    <a:pt x="53" y="2195"/>
                  </a:lnTo>
                  <a:lnTo>
                    <a:pt x="0" y="2718"/>
                  </a:lnTo>
                  <a:lnTo>
                    <a:pt x="53" y="3241"/>
                  </a:lnTo>
                  <a:lnTo>
                    <a:pt x="209" y="3763"/>
                  </a:lnTo>
                  <a:lnTo>
                    <a:pt x="471" y="4234"/>
                  </a:lnTo>
                  <a:lnTo>
                    <a:pt x="784" y="4652"/>
                  </a:lnTo>
                  <a:lnTo>
                    <a:pt x="1202" y="4965"/>
                  </a:lnTo>
                  <a:lnTo>
                    <a:pt x="1620" y="5226"/>
                  </a:lnTo>
                  <a:lnTo>
                    <a:pt x="2143" y="5383"/>
                  </a:lnTo>
                  <a:lnTo>
                    <a:pt x="2718" y="5435"/>
                  </a:lnTo>
                  <a:lnTo>
                    <a:pt x="3240" y="5383"/>
                  </a:lnTo>
                  <a:lnTo>
                    <a:pt x="3763" y="5226"/>
                  </a:lnTo>
                  <a:lnTo>
                    <a:pt x="4233" y="4965"/>
                  </a:lnTo>
                  <a:lnTo>
                    <a:pt x="4651" y="4652"/>
                  </a:lnTo>
                  <a:lnTo>
                    <a:pt x="4965" y="4234"/>
                  </a:lnTo>
                  <a:lnTo>
                    <a:pt x="5226" y="3763"/>
                  </a:lnTo>
                  <a:lnTo>
                    <a:pt x="5383" y="3241"/>
                  </a:lnTo>
                  <a:lnTo>
                    <a:pt x="5435" y="2718"/>
                  </a:lnTo>
                  <a:lnTo>
                    <a:pt x="5383" y="2195"/>
                  </a:lnTo>
                  <a:lnTo>
                    <a:pt x="5226" y="1673"/>
                  </a:lnTo>
                  <a:lnTo>
                    <a:pt x="4965" y="1203"/>
                  </a:lnTo>
                  <a:lnTo>
                    <a:pt x="4651" y="784"/>
                  </a:lnTo>
                  <a:lnTo>
                    <a:pt x="4233" y="471"/>
                  </a:lnTo>
                  <a:lnTo>
                    <a:pt x="3763" y="210"/>
                  </a:lnTo>
                  <a:lnTo>
                    <a:pt x="3240" y="53"/>
                  </a:lnTo>
                  <a:lnTo>
                    <a:pt x="27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48;p73">
              <a:extLst>
                <a:ext uri="{FF2B5EF4-FFF2-40B4-BE49-F238E27FC236}">
                  <a16:creationId xmlns="" xmlns:a16="http://schemas.microsoft.com/office/drawing/2014/main" id="{A6B67E7A-A25F-3D20-D8F6-1DC508F95C6A}"/>
                </a:ext>
              </a:extLst>
            </p:cNvPr>
            <p:cNvSpPr/>
            <p:nvPr/>
          </p:nvSpPr>
          <p:spPr>
            <a:xfrm>
              <a:off x="6041076" y="3851130"/>
              <a:ext cx="993851" cy="367275"/>
            </a:xfrm>
            <a:custGeom>
              <a:avLst/>
              <a:gdLst/>
              <a:ahLst/>
              <a:cxnLst/>
              <a:rect l="l" t="t" r="r" b="b"/>
              <a:pathLst>
                <a:path w="47661" h="17613" extrusionOk="0">
                  <a:moveTo>
                    <a:pt x="7056" y="1"/>
                  </a:moveTo>
                  <a:lnTo>
                    <a:pt x="7056" y="8624"/>
                  </a:lnTo>
                  <a:lnTo>
                    <a:pt x="1" y="15940"/>
                  </a:lnTo>
                  <a:lnTo>
                    <a:pt x="1" y="17612"/>
                  </a:lnTo>
                  <a:lnTo>
                    <a:pt x="47661" y="17612"/>
                  </a:lnTo>
                  <a:lnTo>
                    <a:pt x="47661" y="15940"/>
                  </a:lnTo>
                  <a:lnTo>
                    <a:pt x="40345" y="8624"/>
                  </a:lnTo>
                  <a:lnTo>
                    <a:pt x="4034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extBox 22">
            <a:hlinkClick r:id="rId10"/>
            <a:extLst>
              <a:ext uri="{FF2B5EF4-FFF2-40B4-BE49-F238E27FC236}">
                <a16:creationId xmlns="" xmlns:a16="http://schemas.microsoft.com/office/drawing/2014/main" id="{6EFD6C97-91B7-851B-8E37-439706738C64}"/>
              </a:ext>
            </a:extLst>
          </p:cNvPr>
          <p:cNvSpPr txBox="1"/>
          <p:nvPr/>
        </p:nvSpPr>
        <p:spPr>
          <a:xfrm>
            <a:off x="1616575" y="2210602"/>
            <a:ext cx="5910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https://www.youtube.com/watch?v=FC5Rf5daGz0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4BCEEF6-DD35-A49B-9071-2F2DB09116C7}"/>
              </a:ext>
            </a:extLst>
          </p:cNvPr>
          <p:cNvSpPr txBox="1"/>
          <p:nvPr/>
        </p:nvSpPr>
        <p:spPr>
          <a:xfrm>
            <a:off x="1929211" y="758257"/>
            <a:ext cx="50712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/>
              <a:t>XEM VIDEO CUỘC KHỞI NGHĨA HAI BÀ TRƯNG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70878" y="415267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47309" y="514350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8" name="图片 3">
            <a:extLst>
              <a:ext uri="{FF2B5EF4-FFF2-40B4-BE49-F238E27FC236}">
                <a16:creationId xmlns="" xmlns:a16="http://schemas.microsoft.com/office/drawing/2014/main" id="{E8DBBF24-5343-F5F9-6A6B-8C02F7B399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638885" y="306358"/>
            <a:ext cx="7249384" cy="4421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A9005F1-8A1C-066E-3733-E6083C0CF163}"/>
              </a:ext>
            </a:extLst>
          </p:cNvPr>
          <p:cNvSpPr txBox="1"/>
          <p:nvPr/>
        </p:nvSpPr>
        <p:spPr>
          <a:xfrm>
            <a:off x="1788652" y="2571750"/>
            <a:ext cx="5677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ancing Script" panose="03080600040507000D00" pitchFamily="66" charset="0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0274165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70878" y="415267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47309" y="514350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5" name="Google Shape;960;p37">
            <a:extLst>
              <a:ext uri="{FF2B5EF4-FFF2-40B4-BE49-F238E27FC236}">
                <a16:creationId xmlns="" xmlns:a16="http://schemas.microsoft.com/office/drawing/2014/main" id="{5F554EC0-B40B-E3DD-5A1F-EBD1D2703BC4}"/>
              </a:ext>
            </a:extLst>
          </p:cNvPr>
          <p:cNvGrpSpPr/>
          <p:nvPr/>
        </p:nvGrpSpPr>
        <p:grpSpPr>
          <a:xfrm rot="-197789">
            <a:off x="1025103" y="509626"/>
            <a:ext cx="6695224" cy="4591916"/>
            <a:chOff x="1136457" y="603850"/>
            <a:chExt cx="6695528" cy="4592124"/>
          </a:xfrm>
        </p:grpSpPr>
        <p:sp>
          <p:nvSpPr>
            <p:cNvPr id="6" name="Google Shape;961;p37">
              <a:extLst>
                <a:ext uri="{FF2B5EF4-FFF2-40B4-BE49-F238E27FC236}">
                  <a16:creationId xmlns="" xmlns:a16="http://schemas.microsoft.com/office/drawing/2014/main" id="{8A0A96FD-AA36-E8B0-C9CD-CEB75732EF56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62;p37">
              <a:extLst>
                <a:ext uri="{FF2B5EF4-FFF2-40B4-BE49-F238E27FC236}">
                  <a16:creationId xmlns="" xmlns:a16="http://schemas.microsoft.com/office/drawing/2014/main" id="{D14F840F-940C-EFD6-5404-538BD4FEC140}"/>
                </a:ext>
              </a:extLst>
            </p:cNvPr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5318BAD-C866-8C9B-ABD4-B0C86922BE0A}"/>
              </a:ext>
            </a:extLst>
          </p:cNvPr>
          <p:cNvSpPr txBox="1"/>
          <p:nvPr/>
        </p:nvSpPr>
        <p:spPr>
          <a:xfrm>
            <a:off x="1864426" y="1151701"/>
            <a:ext cx="54151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Tìm hiểu truyện kể về những nhân vật lịch sử tiêu biểu trong thời kì Bắc thuộc</a:t>
            </a:r>
          </a:p>
        </p:txBody>
      </p:sp>
    </p:spTree>
    <p:extLst>
      <p:ext uri="{BB962C8B-B14F-4D97-AF65-F5344CB8AC3E}">
        <p14:creationId xmlns:p14="http://schemas.microsoft.com/office/powerpoint/2010/main" val="302010766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70878" y="415267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47309" y="514350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8" name="Picture 2" descr="Hình ảnh Trẻ Em đầy Màu Sắc đọc Sách PNG , Bọn Trẻ, đọc, Sách PNG trong  suốt và Vector để tải xuống miễn phí">
            <a:extLst>
              <a:ext uri="{FF2B5EF4-FFF2-40B4-BE49-F238E27FC236}">
                <a16:creationId xmlns="" xmlns:a16="http://schemas.microsoft.com/office/drawing/2014/main" id="{397798ED-1192-BD06-E61F-0C812C921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219" r="95938">
                        <a14:foregroundMark x1="7344" y1="44375" x2="8750" y2="61250"/>
                        <a14:foregroundMark x1="18906" y1="53906" x2="23438" y2="54688"/>
                        <a14:foregroundMark x1="28906" y1="47188" x2="29688" y2="50000"/>
                        <a14:foregroundMark x1="74063" y1="44375" x2="78438" y2="49063"/>
                        <a14:foregroundMark x1="65781" y1="43438" x2="73750" y2="55000"/>
                        <a14:foregroundMark x1="90313" y1="62969" x2="95938" y2="70000"/>
                        <a14:foregroundMark x1="86406" y1="62969" x2="87188" y2="73125"/>
                        <a14:foregroundMark x1="56719" y1="81875" x2="61250" y2="84063"/>
                        <a14:foregroundMark x1="54844" y1="80469" x2="61250" y2="83281"/>
                        <a14:foregroundMark x1="76875" y1="75625" x2="76875" y2="75625"/>
                        <a14:foregroundMark x1="27969" y1="79844" x2="33281" y2="86406"/>
                        <a14:foregroundMark x1="30469" y1="86094" x2="33594" y2="87969"/>
                        <a14:foregroundMark x1="7344" y1="80469" x2="6250" y2="83281"/>
                        <a14:foregroundMark x1="4219" y1="82188" x2="4844" y2="85156"/>
                        <a14:foregroundMark x1="20938" y1="47656" x2="21719" y2="47656"/>
                        <a14:foregroundMark x1="36406" y1="29844" x2="36406" y2="29844"/>
                        <a14:foregroundMark x1="42656" y1="24063" x2="52500" y2="26875"/>
                        <a14:foregroundMark x1="90625" y1="31094" x2="91250" y2="32656"/>
                        <a14:foregroundMark x1="75469" y1="70000" x2="75469" y2="70000"/>
                        <a14:foregroundMark x1="51094" y1="70469" x2="53594" y2="7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281" y="1333154"/>
            <a:ext cx="3889919" cy="3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41E382CE-995C-A171-6AD6-44801D234308}"/>
              </a:ext>
            </a:extLst>
          </p:cNvPr>
          <p:cNvSpPr/>
          <p:nvPr/>
        </p:nvSpPr>
        <p:spPr>
          <a:xfrm>
            <a:off x="727696" y="773259"/>
            <a:ext cx="7433056" cy="9495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Đọc thông tin và quan sát các hình 1, 2, em hãy kể lại một số câu chuyện và nêu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những điều em học được từ các câu chuyện đó.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89391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70878" y="415267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47309" y="514350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1AA88C-EBD3-B562-D365-34977EE71B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233" y="320928"/>
            <a:ext cx="7143216" cy="46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1176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67" y="320928"/>
            <a:ext cx="8559866" cy="4501644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7607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70878" y="415267"/>
            <a:ext cx="876656" cy="988455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47309" y="514350"/>
            <a:ext cx="856250" cy="970206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6120" y="3809374"/>
            <a:ext cx="1618628" cy="2194077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BE690F-883E-210C-8680-70DF5E827E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293" y="975688"/>
            <a:ext cx="7830376" cy="30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8183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384</TotalTime>
  <Words>559</Words>
  <Application>Microsoft Office PowerPoint</Application>
  <PresentationFormat>On-screen Show (16:9)</PresentationFormat>
  <Paragraphs>103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宋体</vt:lpstr>
      <vt:lpstr>黑体</vt:lpstr>
      <vt:lpstr>#9Slide03 IcielUni Sans Heavy</vt:lpstr>
      <vt:lpstr>Dancing Script</vt:lpstr>
      <vt:lpstr>Times New Roman</vt:lpstr>
      <vt:lpstr>Pattaya</vt:lpstr>
      <vt:lpstr>隶书</vt:lpstr>
      <vt:lpstr>Calibri</vt:lpstr>
      <vt:lpstr>Yeseva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modified xsi:type="dcterms:W3CDTF">2024-11-26T16:02:00Z</dcterms:modified>
</cp:coreProperties>
</file>