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007577474" r:id="rId2"/>
    <p:sldId id="1298" r:id="rId3"/>
    <p:sldId id="2007577473" r:id="rId4"/>
    <p:sldId id="2007577475" r:id="rId5"/>
    <p:sldId id="2007577484" r:id="rId6"/>
    <p:sldId id="2007577476" r:id="rId7"/>
    <p:sldId id="2007577494" r:id="rId8"/>
    <p:sldId id="2007577496" r:id="rId9"/>
    <p:sldId id="2007577495" r:id="rId10"/>
    <p:sldId id="2007577485" r:id="rId11"/>
    <p:sldId id="2007577497" r:id="rId12"/>
    <p:sldId id="2007577499" r:id="rId13"/>
    <p:sldId id="2007577500" r:id="rId14"/>
    <p:sldId id="2007577501" r:id="rId15"/>
    <p:sldId id="2007577502" r:id="rId16"/>
    <p:sldId id="313" r:id="rId17"/>
    <p:sldId id="2007577503" r:id="rId18"/>
    <p:sldId id="2007577504" r:id="rId19"/>
    <p:sldId id="2007577506" r:id="rId20"/>
    <p:sldId id="2007577507" r:id="rId21"/>
    <p:sldId id="622" r:id="rId22"/>
    <p:sldId id="616" r:id="rId23"/>
    <p:sldId id="314" r:id="rId24"/>
    <p:sldId id="658" r:id="rId25"/>
    <p:sldId id="2007577508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3567"/>
    <a:srgbClr val="00FFFF"/>
    <a:srgbClr val="FFDFFC"/>
    <a:srgbClr val="04CF9F"/>
    <a:srgbClr val="04B6C4"/>
    <a:srgbClr val="01C7BE"/>
    <a:srgbClr val="01A6C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48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996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27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127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629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78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625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24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EC4DAE-4541-43CA-A4FF-DC618A162F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45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657FD-FD5B-4189-AD86-7CA89C009CF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67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3457B-B196-4FE1-82DF-295760F0A7F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61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D65D-9C02-4EE1-B031-3CCDB4FC731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419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BFF175-D93B-438F-96E4-44E098D31B6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439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9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183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41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61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53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79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82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151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281E5D-536A-44EA-8A9C-81518484F1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4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E85AF83-F396-8F7C-83B9-4A4892269595}"/>
              </a:ext>
            </a:extLst>
          </p:cNvPr>
          <p:cNvSpPr/>
          <p:nvPr userDrawn="1"/>
        </p:nvSpPr>
        <p:spPr>
          <a:xfrm>
            <a:off x="480447" y="294468"/>
            <a:ext cx="11329261" cy="619932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72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5F58-120A-4509-9436-F3395BC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437821-B282-4392-A49C-EC42DC96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AF9A6-F83D-4AE5-A606-755E90DC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D0E54-7CA8-4035-8443-8F518301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CCD51-024F-4764-B302-65E7B459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4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4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18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33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0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5851"/>
      </p:ext>
    </p:extLst>
  </p:cSld>
  <p:clrMapOvr>
    <a:masterClrMapping/>
  </p:clrMapOvr>
  <p:transition spd="med" advClick="0" advTm="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3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09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F69D-C40A-4E4B-9832-0361CEC0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FC2FF5-10EE-495D-A68C-5BA36817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965B25-6F53-4067-A806-2E254FA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FEFD11-A854-41A4-AA72-6C3DA49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9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930E9-E438-47B5-B846-75780CED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5C78B-E36D-4CC5-9818-5414BF2B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1F60C-9D59-4374-BBC5-21AE93ACA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A955A-F14D-4670-BD29-9EE7E572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F6C332-2476-4FBE-AAD4-170F34C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782405-6DD7-4A66-905D-4CC439C4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7FF3B-D3DE-4606-814E-403EBE85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2852AE-211A-40AF-B20C-A2541E81F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9370E-3F14-407E-99DD-4DEB1682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283C2-C27B-4B69-BD4F-98B2AA2E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55CC0-CF78-4B82-80E7-5ABF5F20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6AFCD-C823-40D9-9EF6-37217AA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228EA5C-4E87-3F9E-C82D-5AB803E9D6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F93006-A887-4BDF-857A-3F1DC5484DC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7DF55FB-716B-4237-9360-92DE017FB42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6292623-76A5-485C-941A-FC6D95450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/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C16A9A-0C40-46D3-82A9-003F016F0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/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5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71800" y="1090352"/>
            <a:ext cx="55244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NHÂN MỘT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SỐ THẬP PHÂN </a:t>
            </a:r>
          </a:p>
          <a:p>
            <a:pPr algn="ctr"/>
            <a:r>
              <a:rPr lang="en-US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VỚI MỘT 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SỐ TỰ NHIÊN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4173" y="101597"/>
            <a:ext cx="2439113" cy="830997"/>
            <a:chOff x="4662273" y="101597"/>
            <a:chExt cx="2439113" cy="830997"/>
          </a:xfrm>
        </p:grpSpPr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662273" y="101597"/>
              <a:ext cx="2439113" cy="8231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57965" y="101597"/>
              <a:ext cx="1794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UTM Netmuc KT" pitchFamily="18" charset="0"/>
                </a:rPr>
                <a:t>Bài 31</a:t>
              </a:r>
              <a:endParaRPr lang="en-US" sz="4800" dirty="0">
                <a:latin typeface="UTM Netmuc KT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78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Thực hành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542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AB32D4-C3F1-14FE-57D4-9A940CD65D4D}"/>
              </a:ext>
            </a:extLst>
          </p:cNvPr>
          <p:cNvSpPr txBox="1"/>
          <p:nvPr/>
        </p:nvSpPr>
        <p:spPr>
          <a:xfrm>
            <a:off x="2271546" y="562144"/>
            <a:ext cx="10610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0070C0"/>
                </a:solidFill>
                <a:cs typeface="Arial" panose="020B0604020202020204" pitchFamily="34" charset="0"/>
              </a:rPr>
              <a:t>Đặt tính rồi tính.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6E86E4D-5072-4D44-AD7F-47B933808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7"/>
          <a:stretch/>
        </p:blipFill>
        <p:spPr>
          <a:xfrm>
            <a:off x="3366922" y="3679456"/>
            <a:ext cx="4895850" cy="3533968"/>
          </a:xfrm>
          <a:custGeom>
            <a:avLst/>
            <a:gdLst>
              <a:gd name="connsiteX0" fmla="*/ 4852534 w 4895850"/>
              <a:gd name="connsiteY0" fmla="*/ 0 h 3533968"/>
              <a:gd name="connsiteX1" fmla="*/ 4895850 w 4895850"/>
              <a:gd name="connsiteY1" fmla="*/ 0 h 3533968"/>
              <a:gd name="connsiteX2" fmla="*/ 4895850 w 4895850"/>
              <a:gd name="connsiteY2" fmla="*/ 52499 h 3533968"/>
              <a:gd name="connsiteX3" fmla="*/ 1913587 w 4895850"/>
              <a:gd name="connsiteY3" fmla="*/ 0 h 3533968"/>
              <a:gd name="connsiteX4" fmla="*/ 3334990 w 4895850"/>
              <a:gd name="connsiteY4" fmla="*/ 0 h 3533968"/>
              <a:gd name="connsiteX5" fmla="*/ 3229329 w 4895850"/>
              <a:gd name="connsiteY5" fmla="*/ 128063 h 3533968"/>
              <a:gd name="connsiteX6" fmla="*/ 3051291 w 4895850"/>
              <a:gd name="connsiteY6" fmla="*/ 710918 h 3533968"/>
              <a:gd name="connsiteX7" fmla="*/ 4093762 w 4895850"/>
              <a:gd name="connsiteY7" fmla="*/ 1753389 h 3533968"/>
              <a:gd name="connsiteX8" fmla="*/ 4830901 w 4895850"/>
              <a:gd name="connsiteY8" fmla="*/ 1448057 h 3533968"/>
              <a:gd name="connsiteX9" fmla="*/ 4895850 w 4895850"/>
              <a:gd name="connsiteY9" fmla="*/ 1369337 h 3533968"/>
              <a:gd name="connsiteX10" fmla="*/ 4895850 w 4895850"/>
              <a:gd name="connsiteY10" fmla="*/ 3533968 h 3533968"/>
              <a:gd name="connsiteX11" fmla="*/ 0 w 4895850"/>
              <a:gd name="connsiteY11" fmla="*/ 3533968 h 3533968"/>
              <a:gd name="connsiteX12" fmla="*/ 0 w 4895850"/>
              <a:gd name="connsiteY12" fmla="*/ 1353412 h 3533968"/>
              <a:gd name="connsiteX13" fmla="*/ 1189591 w 4895850"/>
              <a:gd name="connsiteY13" fmla="*/ 1353412 h 3533968"/>
              <a:gd name="connsiteX14" fmla="*/ 1189591 w 4895850"/>
              <a:gd name="connsiteY14" fmla="*/ 656165 h 3533968"/>
              <a:gd name="connsiteX15" fmla="*/ 1913587 w 4895850"/>
              <a:gd name="connsiteY15" fmla="*/ 656165 h 353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850" h="3533968">
                <a:moveTo>
                  <a:pt x="4852534" y="0"/>
                </a:moveTo>
                <a:lnTo>
                  <a:pt x="4895850" y="0"/>
                </a:lnTo>
                <a:lnTo>
                  <a:pt x="4895850" y="52499"/>
                </a:lnTo>
                <a:close/>
                <a:moveTo>
                  <a:pt x="1913587" y="0"/>
                </a:moveTo>
                <a:lnTo>
                  <a:pt x="3334990" y="0"/>
                </a:lnTo>
                <a:lnTo>
                  <a:pt x="3229329" y="128063"/>
                </a:lnTo>
                <a:cubicBezTo>
                  <a:pt x="3116925" y="294442"/>
                  <a:pt x="3051291" y="495015"/>
                  <a:pt x="3051291" y="710918"/>
                </a:cubicBezTo>
                <a:cubicBezTo>
                  <a:pt x="3051291" y="1286659"/>
                  <a:pt x="3518021" y="1753389"/>
                  <a:pt x="4093762" y="1753389"/>
                </a:cubicBezTo>
                <a:cubicBezTo>
                  <a:pt x="4381633" y="1753389"/>
                  <a:pt x="4642251" y="1636707"/>
                  <a:pt x="4830901" y="1448057"/>
                </a:cubicBezTo>
                <a:lnTo>
                  <a:pt x="4895850" y="1369337"/>
                </a:lnTo>
                <a:lnTo>
                  <a:pt x="4895850" y="3533968"/>
                </a:lnTo>
                <a:lnTo>
                  <a:pt x="0" y="3533968"/>
                </a:lnTo>
                <a:lnTo>
                  <a:pt x="0" y="1353412"/>
                </a:lnTo>
                <a:lnTo>
                  <a:pt x="1189591" y="1353412"/>
                </a:lnTo>
                <a:lnTo>
                  <a:pt x="1189591" y="656165"/>
                </a:lnTo>
                <a:lnTo>
                  <a:pt x="1913587" y="656165"/>
                </a:lnTo>
                <a:close/>
              </a:path>
            </a:pathLst>
          </a:cu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6A7A8120-3CE1-0864-D733-24B521C86F82}"/>
              </a:ext>
            </a:extLst>
          </p:cNvPr>
          <p:cNvSpPr/>
          <p:nvPr/>
        </p:nvSpPr>
        <p:spPr>
          <a:xfrm>
            <a:off x="1150883" y="425404"/>
            <a:ext cx="867103" cy="74750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66DE0-DDA8-DECF-CDE6-36C7E5650EF0}"/>
              </a:ext>
            </a:extLst>
          </p:cNvPr>
          <p:cNvSpPr txBox="1"/>
          <p:nvPr/>
        </p:nvSpPr>
        <p:spPr>
          <a:xfrm>
            <a:off x="1404443" y="562144"/>
            <a:ext cx="35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C5BFFD-7FDC-680C-7085-D7E2E1C9AAFF}"/>
              </a:ext>
            </a:extLst>
          </p:cNvPr>
          <p:cNvSpPr txBox="1"/>
          <p:nvPr/>
        </p:nvSpPr>
        <p:spPr>
          <a:xfrm>
            <a:off x="1404443" y="1854533"/>
            <a:ext cx="296391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pt-BR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× 5 </a:t>
            </a:r>
          </a:p>
          <a:p>
            <a:pPr lvl="0" algn="just">
              <a:lnSpc>
                <a:spcPct val="150000"/>
              </a:lnSpc>
            </a:pPr>
            <a:r>
              <a:rPr lang="pt-BR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pt-BR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0,16 × 8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DF871-F120-6AAE-373F-D710AD7C60AA}"/>
              </a:ext>
            </a:extLst>
          </p:cNvPr>
          <p:cNvSpPr txBox="1"/>
          <p:nvPr/>
        </p:nvSpPr>
        <p:spPr>
          <a:xfrm>
            <a:off x="7261334" y="1842370"/>
            <a:ext cx="388000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  <a:r>
              <a:rPr lang="pt-BR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5,4 × 37 </a:t>
            </a:r>
          </a:p>
          <a:p>
            <a:pPr lvl="0" algn="just">
              <a:lnSpc>
                <a:spcPct val="150000"/>
              </a:lnSpc>
            </a:pPr>
            <a:r>
              <a:rPr lang="pt-BR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</a:t>
            </a:r>
            <a:r>
              <a:rPr lang="pt-BR" sz="4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0,45 × 12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52266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76914" y="598183"/>
            <a:ext cx="4107543" cy="1307804"/>
            <a:chOff x="6860022" y="514030"/>
            <a:chExt cx="4107543" cy="1307804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022" y="514030"/>
              <a:ext cx="4107543" cy="13078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451947" y="514030"/>
              <a:ext cx="2979243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a) 1,7 × 5 </a:t>
              </a:r>
              <a:endParaRPr lang="en-US" sz="4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724316" y="2670880"/>
            <a:ext cx="1409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1,7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81144" y="3010370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4974" y="3415306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5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47403" y="4330048"/>
            <a:ext cx="148427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26791" y="4377077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8 5</a:t>
            </a:r>
            <a:endParaRPr lang="en-US" sz="4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74643" y="4400591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655141" y="5255102"/>
            <a:ext cx="43400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4037" y="3025201"/>
            <a:ext cx="3776498" cy="3743454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544" y="598182"/>
            <a:ext cx="1092593" cy="11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76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76914" y="598182"/>
            <a:ext cx="4107543" cy="1307805"/>
            <a:chOff x="6860022" y="514029"/>
            <a:chExt cx="4107543" cy="1307805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022" y="514030"/>
              <a:ext cx="4107543" cy="13078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468460" y="514029"/>
              <a:ext cx="2979243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b) 0,16 × 8 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408125" y="2682908"/>
            <a:ext cx="1728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0,16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9310" y="3182151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4974" y="3415306"/>
            <a:ext cx="10615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647403" y="4330048"/>
            <a:ext cx="1484271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781985" y="4400590"/>
            <a:ext cx="1385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1 28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76861" y="4385737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6437857" y="5255102"/>
            <a:ext cx="65128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4037" y="3025201"/>
            <a:ext cx="3776498" cy="3743454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544" y="598182"/>
            <a:ext cx="1092593" cy="111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526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76914" y="598182"/>
            <a:ext cx="4107543" cy="1307805"/>
            <a:chOff x="6860022" y="514029"/>
            <a:chExt cx="4107543" cy="1307805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022" y="514030"/>
              <a:ext cx="4107543" cy="13078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468460" y="514029"/>
              <a:ext cx="2979243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c) 5,4 × 37 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461179" y="2091667"/>
            <a:ext cx="1385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5,4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9309" y="242964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9659" y="2845146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3 7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105631" y="3676143"/>
            <a:ext cx="19835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49706" y="3676143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80466" y="5206444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6360964" y="6037441"/>
            <a:ext cx="48553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4037" y="3025201"/>
            <a:ext cx="3776498" cy="3743454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544" y="598182"/>
            <a:ext cx="1092593" cy="1117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3B24ED-A6F3-B94E-5286-D31BBD633D38}"/>
              </a:ext>
            </a:extLst>
          </p:cNvPr>
          <p:cNvSpPr/>
          <p:nvPr/>
        </p:nvSpPr>
        <p:spPr>
          <a:xfrm>
            <a:off x="5105631" y="4381822"/>
            <a:ext cx="1213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C1E42D-38A1-9891-B99C-0096885FF7ED}"/>
              </a:ext>
            </a:extLst>
          </p:cNvPr>
          <p:cNvCxnSpPr>
            <a:cxnSpLocks/>
          </p:cNvCxnSpPr>
          <p:nvPr/>
        </p:nvCxnSpPr>
        <p:spPr>
          <a:xfrm>
            <a:off x="5162080" y="5212819"/>
            <a:ext cx="19835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DE873E5-7CEC-E1B8-DB4F-C6D0D33D325A}"/>
              </a:ext>
            </a:extLst>
          </p:cNvPr>
          <p:cNvSpPr/>
          <p:nvPr/>
        </p:nvSpPr>
        <p:spPr>
          <a:xfrm>
            <a:off x="5173626" y="5206445"/>
            <a:ext cx="1728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199 8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65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76914" y="598183"/>
            <a:ext cx="4107543" cy="1307804"/>
            <a:chOff x="6860022" y="514030"/>
            <a:chExt cx="4107543" cy="1307804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0022" y="514030"/>
              <a:ext cx="4107543" cy="130780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314021" y="524416"/>
              <a:ext cx="3499105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d) 0,45 × 12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945389" y="2076808"/>
            <a:ext cx="17283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0,45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5920" y="2492306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89659" y="2845146"/>
            <a:ext cx="1385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12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5105631" y="3676143"/>
            <a:ext cx="19835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180465" y="367614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37964" y="5199248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5718462" y="6030245"/>
            <a:ext cx="84048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4037" y="3025201"/>
            <a:ext cx="3776498" cy="3743454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544" y="598182"/>
            <a:ext cx="1092593" cy="1117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3B24ED-A6F3-B94E-5286-D31BBD633D38}"/>
              </a:ext>
            </a:extLst>
          </p:cNvPr>
          <p:cNvSpPr/>
          <p:nvPr/>
        </p:nvSpPr>
        <p:spPr>
          <a:xfrm>
            <a:off x="5164468" y="4368252"/>
            <a:ext cx="10422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C1E42D-38A1-9891-B99C-0096885FF7ED}"/>
              </a:ext>
            </a:extLst>
          </p:cNvPr>
          <p:cNvCxnSpPr>
            <a:cxnSpLocks/>
          </p:cNvCxnSpPr>
          <p:nvPr/>
        </p:nvCxnSpPr>
        <p:spPr>
          <a:xfrm>
            <a:off x="5162080" y="5212819"/>
            <a:ext cx="19835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DE873E5-7CEC-E1B8-DB4F-C6D0D33D325A}"/>
              </a:ext>
            </a:extLst>
          </p:cNvPr>
          <p:cNvSpPr/>
          <p:nvPr/>
        </p:nvSpPr>
        <p:spPr>
          <a:xfrm>
            <a:off x="5173626" y="5206445"/>
            <a:ext cx="1385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5 40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57A771-C3C7-817B-8BD4-97E051080D36}"/>
              </a:ext>
            </a:extLst>
          </p:cNvPr>
          <p:cNvSpPr/>
          <p:nvPr/>
        </p:nvSpPr>
        <p:spPr>
          <a:xfrm>
            <a:off x="5718462" y="3676143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3116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2" grpId="0"/>
      <p:bldP spid="6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834C364C-EB82-4E44-BAF8-9BBC2F504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48" y="1339702"/>
            <a:ext cx="6010799" cy="6010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14286" y="1"/>
            <a:ext cx="6778171" cy="3168502"/>
            <a:chOff x="4633281" y="380262"/>
            <a:chExt cx="6778171" cy="3168502"/>
          </a:xfrm>
        </p:grpSpPr>
        <p:pic>
          <p:nvPicPr>
            <p:cNvPr id="3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3281" y="380262"/>
              <a:ext cx="6778171" cy="31685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25420" y="1179683"/>
              <a:ext cx="484001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thập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958" y="3381063"/>
            <a:ext cx="6277998" cy="3062267"/>
            <a:chOff x="5131958" y="3381063"/>
            <a:chExt cx="6277998" cy="3062267"/>
          </a:xfrm>
        </p:grpSpPr>
        <p:sp>
          <p:nvSpPr>
            <p:cNvPr id="35" name="Rounded Rectangle 34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268960" y="3609484"/>
              <a:ext cx="5959021" cy="24006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thập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thập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phẩy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tách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bấy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sang </a:t>
              </a:r>
              <a:r>
                <a:rPr lang="en-US" sz="3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3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5177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Brushtip-C" pitchFamily="18" charset="0"/>
                <a:ea typeface="+mn-ea"/>
                <a:cs typeface="+mn-cs"/>
              </a:rPr>
              <a:t>Luyện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Brushtip-C" pitchFamily="18" charset="0"/>
                <a:ea typeface="+mn-ea"/>
                <a:cs typeface="+mn-cs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rushtip-C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301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CDB1F09-71BB-F883-E083-FF60C9E24EB4}"/>
              </a:ext>
            </a:extLst>
          </p:cNvPr>
          <p:cNvSpPr/>
          <p:nvPr/>
        </p:nvSpPr>
        <p:spPr>
          <a:xfrm>
            <a:off x="860533" y="807740"/>
            <a:ext cx="723900" cy="723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B32D4-C3F1-14FE-57D4-9A940CD65D4D}"/>
              </a:ext>
            </a:extLst>
          </p:cNvPr>
          <p:cNvSpPr txBox="1"/>
          <p:nvPr/>
        </p:nvSpPr>
        <p:spPr>
          <a:xfrm>
            <a:off x="1750626" y="562144"/>
            <a:ext cx="86979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giờ xe máy đi được 30,5 km. Hỏi trong 3 giờ xe máy đó đi được</a:t>
            </a: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bao nhiêu ki-lô-mét?</a:t>
            </a:r>
            <a:endParaRPr kumimoji="0" lang="en-US" sz="400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66DE0-DDA8-DECF-CDE6-36C7E5650EF0}"/>
              </a:ext>
            </a:extLst>
          </p:cNvPr>
          <p:cNvSpPr txBox="1"/>
          <p:nvPr/>
        </p:nvSpPr>
        <p:spPr>
          <a:xfrm>
            <a:off x="1026726" y="802077"/>
            <a:ext cx="35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1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Nhân Viên Giao Hàng Bằng Xe Máy PNG , Vận Chuyển, Người Làm Việc, Xe  Máy PNG trong suốt và Vector để tải xuống miễn phí">
            <a:extLst>
              <a:ext uri="{FF2B5EF4-FFF2-40B4-BE49-F238E27FC236}">
                <a16:creationId xmlns:a16="http://schemas.microsoft.com/office/drawing/2014/main" id="{112DA667-C614-8ECE-7842-A26B70F3E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0" y="92786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388369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CDB1F09-71BB-F883-E083-FF60C9E24EB4}"/>
              </a:ext>
            </a:extLst>
          </p:cNvPr>
          <p:cNvSpPr/>
          <p:nvPr/>
        </p:nvSpPr>
        <p:spPr>
          <a:xfrm>
            <a:off x="860533" y="807740"/>
            <a:ext cx="723900" cy="7239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B32D4-C3F1-14FE-57D4-9A940CD65D4D}"/>
              </a:ext>
            </a:extLst>
          </p:cNvPr>
          <p:cNvSpPr txBox="1"/>
          <p:nvPr/>
        </p:nvSpPr>
        <p:spPr>
          <a:xfrm>
            <a:off x="1750627" y="562144"/>
            <a:ext cx="6557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 giờ xe máy đi được 30,5 km. Hỏi trong 3 giờ xe máy đó đi được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bao nhiêu ki-lô-mét?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566DE0-DDA8-DECF-CDE6-36C7E5650EF0}"/>
              </a:ext>
            </a:extLst>
          </p:cNvPr>
          <p:cNvSpPr txBox="1"/>
          <p:nvPr/>
        </p:nvSpPr>
        <p:spPr>
          <a:xfrm>
            <a:off x="1026726" y="802077"/>
            <a:ext cx="359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1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320A21-024E-36CC-1850-E2F41610F8F5}"/>
              </a:ext>
            </a:extLst>
          </p:cNvPr>
          <p:cNvGrpSpPr/>
          <p:nvPr/>
        </p:nvGrpSpPr>
        <p:grpSpPr>
          <a:xfrm>
            <a:off x="1273144" y="2607183"/>
            <a:ext cx="6140996" cy="1956481"/>
            <a:chOff x="5131958" y="3381063"/>
            <a:chExt cx="6277998" cy="3062267"/>
          </a:xfrm>
        </p:grpSpPr>
        <p:sp>
          <p:nvSpPr>
            <p:cNvPr id="6" name="Rounded Rectangle 21">
              <a:extLst>
                <a:ext uri="{FF2B5EF4-FFF2-40B4-BE49-F238E27FC236}">
                  <a16:creationId xmlns:a16="http://schemas.microsoft.com/office/drawing/2014/main" id="{AE1F7DD2-F6DF-C620-2309-4EA1AF7E97F7}"/>
                </a:ext>
              </a:extLst>
            </p:cNvPr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D60EFF-40E7-113F-ACEA-544140DD4379}"/>
                </a:ext>
              </a:extLst>
            </p:cNvPr>
            <p:cNvSpPr/>
            <p:nvPr/>
          </p:nvSpPr>
          <p:spPr>
            <a:xfrm>
              <a:off x="5268960" y="3609484"/>
              <a:ext cx="5959021" cy="2456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Tóm</a:t>
              </a:r>
              <a:r>
                <a:rPr lang="en-US" sz="3200" b="1" u="sng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tắt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: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1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</a:t>
              </a:r>
              <a:r>
                <a:rPr lang="en-US" sz="3200" b="1">
                  <a:solidFill>
                    <a:srgbClr val="000000"/>
                  </a:solidFill>
                  <a:latin typeface="UTM Isadora" pitchFamily="18" charset="0"/>
                </a:rPr>
                <a:t>: 30,5 km</a:t>
              </a:r>
              <a:endParaRPr lang="en-US" sz="3200" b="1" dirty="0">
                <a:solidFill>
                  <a:srgbClr val="000000"/>
                </a:solidFill>
                <a:latin typeface="UTM Isadora" pitchFamily="18" charset="0"/>
              </a:endParaRPr>
            </a:p>
            <a:p>
              <a:pPr marL="1423988"/>
              <a:r>
                <a:rPr lang="en-US" sz="3200" b="1">
                  <a:solidFill>
                    <a:srgbClr val="000000"/>
                  </a:solidFill>
                  <a:latin typeface="UTM Isadora" pitchFamily="18" charset="0"/>
                </a:rPr>
                <a:t>3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:   …   km?</a:t>
              </a:r>
            </a:p>
          </p:txBody>
        </p:sp>
      </p:grpSp>
      <p:pic>
        <p:nvPicPr>
          <p:cNvPr id="9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359" y="2955851"/>
            <a:ext cx="4343641" cy="434364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626826" y="500753"/>
            <a:ext cx="3364439" cy="3418470"/>
            <a:chOff x="8626826" y="500753"/>
            <a:chExt cx="3364439" cy="3418470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8626826" y="500753"/>
              <a:ext cx="3364439" cy="341847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8960098" y="1049323"/>
              <a:ext cx="2863602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2800" b="1" i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3 giờ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km ta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i="1" dirty="0" err="1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i="1" dirty="0">
                  <a:solidFill>
                    <a:srgbClr val="003567"/>
                  </a:solidFill>
                  <a:latin typeface="Times New Roman" pitchFamily="18" charset="0"/>
                  <a:cs typeface="Times New Roman" pitchFamily="18" charset="0"/>
                </a:rPr>
                <a:t>? </a:t>
              </a:r>
              <a:endParaRPr lang="en-US" sz="2800" dirty="0">
                <a:solidFill>
                  <a:srgbClr val="003567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76104" y="5032529"/>
            <a:ext cx="2802830" cy="1213356"/>
            <a:chOff x="5419928" y="3381063"/>
            <a:chExt cx="6325994" cy="306226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5419928" y="3381063"/>
              <a:ext cx="6277999" cy="3062267"/>
            </a:xfrm>
            <a:prstGeom prst="roundRect">
              <a:avLst/>
            </a:prstGeom>
            <a:grpFill/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4926" y="3877827"/>
              <a:ext cx="6140996" cy="17865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30,5 x 3 </a:t>
              </a:r>
              <a:r>
                <a:rPr lang="en-US" sz="4000" b="1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6432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>
            <a:extLst>
              <a:ext uri="{FF2B5EF4-FFF2-40B4-BE49-F238E27FC236}">
                <a16:creationId xmlns:a16="http://schemas.microsoft.com/office/drawing/2014/main" id="{EF371F15-0429-40B7-B7DD-912E26336AA6}"/>
              </a:ext>
            </a:extLst>
          </p:cNvPr>
          <p:cNvSpPr/>
          <p:nvPr/>
        </p:nvSpPr>
        <p:spPr>
          <a:xfrm>
            <a:off x="6779905" y="2174108"/>
            <a:ext cx="3979414" cy="603802"/>
          </a:xfrm>
          <a:prstGeom prst="rect">
            <a:avLst/>
          </a:prstGeom>
        </p:spPr>
        <p:txBody>
          <a:bodyPr wrap="square"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cs"/>
              <a:sym typeface="FZHei-B01S" panose="02010601030101010101" pitchFamily="2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2DA592C7-30B9-4590-A0CD-2E53EF20C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915"/>
            <a:ext cx="6096012" cy="60960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21873" y="2315870"/>
            <a:ext cx="59161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–Thực hiện được phép nhân số thập phân với số tự nhiên.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–Giải quyết các vấn đề đơn giản liên quan đến phép nhân số thập phân với số tự nhiên.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4848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–HS có cơ hội để phát triển các năng lực tư duy và lập luận toán học; giao tiếp toán học; mô hình hoá toán học; giải quyết vấn đề toán học và các phẩm chất chăm chỉ, trách nhiệm.</a:t>
            </a:r>
            <a:endParaRPr kumimoji="0" lang="vi-VN" sz="2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963205" y="-1322802"/>
            <a:ext cx="4764505" cy="4114800"/>
            <a:chOff x="6963205" y="-1322802"/>
            <a:chExt cx="4764505" cy="4114800"/>
          </a:xfrm>
        </p:grpSpPr>
        <p:pic>
          <p:nvPicPr>
            <p:cNvPr id="2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963205" y="-1322802"/>
              <a:ext cx="4764505" cy="411480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8172285" y="238343"/>
              <a:ext cx="26941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4848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itchFamily="18" charset="0"/>
                  <a:ea typeface="+mn-ea"/>
                  <a:cs typeface="+mn-cs"/>
                </a:rPr>
                <a:t>Mục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Gradoo" pitchFamily="18" charset="0"/>
                  <a:ea typeface="+mn-ea"/>
                  <a:cs typeface="+mn-cs"/>
                </a:rPr>
                <a:t>tiêu</a:t>
              </a:r>
              <a:endParaRPr kumimoji="0" lang="zh-CN" altLang="en-US" sz="4800" b="1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itchFamily="18" charset="0"/>
                <a:ea typeface="字魂141号-活力悦动体" panose="00000500000000000000" pitchFamily="2" charset="-122"/>
                <a:cs typeface="+mn-cs"/>
                <a:sym typeface="FZHei-B01S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326080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51635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41号-活力悦动体" panose="00000500000000000000" pitchFamily="2" charset="-122"/>
                <a:ea typeface="字魂141号-活力悦动体" panose="00000500000000000000" pitchFamily="2" charset="-122"/>
                <a:cs typeface="+mn-ea"/>
                <a:sym typeface="字魂141号-活力悦动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kumimoji="0" lang="zh-CN" altLang="en-US" sz="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41号-活力悦动体" panose="00000500000000000000" pitchFamily="2" charset="-122"/>
              <a:ea typeface="字魂141号-活力悦动体" panose="00000500000000000000" pitchFamily="2" charset="-122"/>
              <a:cs typeface="+mn-ea"/>
              <a:sym typeface="字魂141号-活力悦动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23" y="-611613"/>
            <a:ext cx="3593009" cy="3593009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616688" y="2660917"/>
            <a:ext cx="11121655" cy="38036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688" y="2876969"/>
            <a:ext cx="1085902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3567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3567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3567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3567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3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xe máy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ki-lô-mét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30,5 × 3 = 91,5 (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km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itchFamily="18" charset="0"/>
              </a:rPr>
              <a:t>: 191,5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B7669D-DF97-1876-5AAF-3792F194E676}"/>
              </a:ext>
            </a:extLst>
          </p:cNvPr>
          <p:cNvGrpSpPr/>
          <p:nvPr/>
        </p:nvGrpSpPr>
        <p:grpSpPr>
          <a:xfrm>
            <a:off x="762780" y="393405"/>
            <a:ext cx="6140996" cy="1956481"/>
            <a:chOff x="5131958" y="3381063"/>
            <a:chExt cx="6277998" cy="3062267"/>
          </a:xfrm>
        </p:grpSpPr>
        <p:sp>
          <p:nvSpPr>
            <p:cNvPr id="5" name="Rounded Rectangle 21">
              <a:extLst>
                <a:ext uri="{FF2B5EF4-FFF2-40B4-BE49-F238E27FC236}">
                  <a16:creationId xmlns:a16="http://schemas.microsoft.com/office/drawing/2014/main" id="{A82CB479-2309-97D1-6B1D-87BADAD5C687}"/>
                </a:ext>
              </a:extLst>
            </p:cNvPr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F0DDBD-F4FC-594D-3BED-77D34529FAD3}"/>
                </a:ext>
              </a:extLst>
            </p:cNvPr>
            <p:cNvSpPr/>
            <p:nvPr/>
          </p:nvSpPr>
          <p:spPr>
            <a:xfrm>
              <a:off x="5268960" y="3609484"/>
              <a:ext cx="5959021" cy="24568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Tóm</a:t>
              </a:r>
              <a:r>
                <a:rPr lang="en-US" sz="3200" b="1" u="sng" dirty="0">
                  <a:solidFill>
                    <a:srgbClr val="C00000"/>
                  </a:solidFill>
                  <a:latin typeface="UTM Isadora" pitchFamily="18" charset="0"/>
                </a:rPr>
                <a:t> </a:t>
              </a:r>
              <a:r>
                <a:rPr lang="en-US" sz="3200" b="1" u="sng" dirty="0" err="1">
                  <a:solidFill>
                    <a:srgbClr val="C00000"/>
                  </a:solidFill>
                  <a:latin typeface="UTM Isadora" pitchFamily="18" charset="0"/>
                </a:rPr>
                <a:t>tắt</a:t>
              </a:r>
              <a:r>
                <a:rPr lang="en-US" sz="3200" b="1" dirty="0">
                  <a:solidFill>
                    <a:srgbClr val="C00000"/>
                  </a:solidFill>
                  <a:latin typeface="UTM Isadora" pitchFamily="18" charset="0"/>
                </a:rPr>
                <a:t>:</a:t>
              </a:r>
            </a:p>
            <a:p>
              <a:pPr marL="1423988"/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1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</a:t>
              </a:r>
              <a:r>
                <a:rPr lang="en-US" sz="3200" b="1">
                  <a:solidFill>
                    <a:srgbClr val="000000"/>
                  </a:solidFill>
                  <a:latin typeface="UTM Isadora" pitchFamily="18" charset="0"/>
                </a:rPr>
                <a:t>: 30,5 km</a:t>
              </a:r>
              <a:endParaRPr lang="en-US" sz="3200" b="1" dirty="0">
                <a:solidFill>
                  <a:srgbClr val="000000"/>
                </a:solidFill>
                <a:latin typeface="UTM Isadora" pitchFamily="18" charset="0"/>
              </a:endParaRPr>
            </a:p>
            <a:p>
              <a:pPr marL="1423988"/>
              <a:r>
                <a:rPr lang="en-US" sz="3200" b="1">
                  <a:solidFill>
                    <a:srgbClr val="000000"/>
                  </a:solidFill>
                  <a:latin typeface="UTM Isadora" pitchFamily="18" charset="0"/>
                </a:rPr>
                <a:t>3 </a:t>
              </a:r>
              <a:r>
                <a:rPr lang="en-US" sz="3200" b="1" dirty="0" err="1">
                  <a:solidFill>
                    <a:srgbClr val="000000"/>
                  </a:solidFill>
                  <a:latin typeface="UTM Isadora" pitchFamily="18" charset="0"/>
                </a:rPr>
                <a:t>giờ</a:t>
              </a:r>
              <a:r>
                <a:rPr lang="en-US" sz="3200" b="1" dirty="0">
                  <a:solidFill>
                    <a:srgbClr val="000000"/>
                  </a:solidFill>
                  <a:latin typeface="UTM Isadora" pitchFamily="18" charset="0"/>
                </a:rPr>
                <a:t> :   …   km?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0784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B1F98A0-2637-414F-AEE2-D1923268E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906" y="3394410"/>
            <a:ext cx="4127684" cy="412768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52893" y="508128"/>
            <a:ext cx="7740502" cy="5127128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57692" y="973778"/>
            <a:ext cx="720662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Isadora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UTM Isadora" pitchFamily="18" charset="0"/>
              </a:rPr>
              <a:t>:</a:t>
            </a:r>
          </a:p>
          <a:p>
            <a:pPr algn="just">
              <a:spcBef>
                <a:spcPts val="1800"/>
              </a:spcBef>
            </a:pP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nhiên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.</a:t>
            </a:r>
          </a:p>
          <a:p>
            <a:pPr algn="just">
              <a:spcBef>
                <a:spcPts val="1800"/>
              </a:spcBef>
            </a:pP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Đếm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xem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bao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dùng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dấu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phẩy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tách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tích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bấy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kể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phải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 sang </a:t>
            </a:r>
            <a:r>
              <a:rPr lang="en-US" sz="3200" b="1" dirty="0" err="1">
                <a:solidFill>
                  <a:srgbClr val="000000"/>
                </a:solidFill>
                <a:latin typeface="UTM Isadora" pitchFamily="18" charset="0"/>
              </a:rPr>
              <a:t>trái</a:t>
            </a:r>
            <a:r>
              <a:rPr lang="en-US" sz="3200" b="1" dirty="0">
                <a:solidFill>
                  <a:srgbClr val="000000"/>
                </a:solidFill>
                <a:latin typeface="UTM Isadora" pitchFamily="18" charset="0"/>
              </a:rPr>
              <a:t>.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25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34D7B16-78F4-4DC8-9A47-C232D663F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52" y="901082"/>
            <a:ext cx="3842691" cy="4803364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4009" y="141108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Củng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cố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043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3F2E400-5B25-4834-8523-A29E2446DD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170" y="2636873"/>
            <a:ext cx="5035503" cy="50355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98700" y="1060546"/>
            <a:ext cx="4840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endParaRPr lang="en-US" sz="3200" b="1" dirty="0">
              <a:solidFill>
                <a:srgbClr val="C00000"/>
              </a:solidFill>
              <a:latin typeface="UTM Isadora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17619" y="2636873"/>
            <a:ext cx="2842460" cy="1148407"/>
            <a:chOff x="5131958" y="3381063"/>
            <a:chExt cx="6402724" cy="3062267"/>
          </a:xfrm>
        </p:grpSpPr>
        <p:sp>
          <p:nvSpPr>
            <p:cNvPr id="13" name="Rounded Rectangle 12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75661" y="4100606"/>
              <a:ext cx="5959021" cy="205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4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51,1</a:t>
              </a:r>
              <a:endPara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8700" y="496406"/>
            <a:ext cx="5642426" cy="1713053"/>
            <a:chOff x="6898168" y="361507"/>
            <a:chExt cx="3998203" cy="1713053"/>
          </a:xfrm>
        </p:grpSpPr>
        <p:pic>
          <p:nvPicPr>
            <p:cNvPr id="19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8168" y="361507"/>
              <a:ext cx="3998203" cy="171305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674729" y="514030"/>
              <a:ext cx="3221642" cy="1067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25,5 </a:t>
              </a:r>
              <a:r>
                <a:rPr lang="en-US" sz="4800" b="1">
                  <a:solidFill>
                    <a:srgbClr val="C00000"/>
                  </a:solidFill>
                  <a:latin typeface="Times New Roman"/>
                  <a:cs typeface="Times New Roman"/>
                </a:rPr>
                <a:t>×</a:t>
              </a:r>
              <a:r>
                <a:rPr lang="en-US" sz="48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4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= ?</a:t>
              </a:r>
              <a:endParaRPr lang="en-US" sz="4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43163" y="2636873"/>
            <a:ext cx="2842460" cy="1148407"/>
            <a:chOff x="5131958" y="3381063"/>
            <a:chExt cx="6402724" cy="3062267"/>
          </a:xfrm>
        </p:grpSpPr>
        <p:sp>
          <p:nvSpPr>
            <p:cNvPr id="22" name="Rounded Rectangle 21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75661" y="3987198"/>
              <a:ext cx="5959021" cy="205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4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51,2</a:t>
              </a:r>
              <a:endPara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7619" y="4341626"/>
            <a:ext cx="2842460" cy="1148407"/>
            <a:chOff x="5131958" y="3381063"/>
            <a:chExt cx="6402724" cy="3062267"/>
          </a:xfrm>
        </p:grpSpPr>
        <p:sp>
          <p:nvSpPr>
            <p:cNvPr id="25" name="Rounded Rectangle 24"/>
            <p:cNvSpPr/>
            <p:nvPr/>
          </p:nvSpPr>
          <p:spPr>
            <a:xfrm>
              <a:off x="5131958" y="3381063"/>
              <a:ext cx="6277998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75661" y="3987198"/>
              <a:ext cx="5959021" cy="205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4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51</a:t>
              </a:r>
              <a:endPara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43163" y="4341626"/>
            <a:ext cx="2842460" cy="1148407"/>
            <a:chOff x="5131958" y="3381063"/>
            <a:chExt cx="6402724" cy="3062267"/>
          </a:xfrm>
        </p:grpSpPr>
        <p:sp>
          <p:nvSpPr>
            <p:cNvPr id="28" name="Rounded Rectangle 27"/>
            <p:cNvSpPr/>
            <p:nvPr/>
          </p:nvSpPr>
          <p:spPr>
            <a:xfrm>
              <a:off x="5131958" y="3381063"/>
              <a:ext cx="6277997" cy="3062267"/>
            </a:xfrm>
            <a:prstGeom prst="roundRect">
              <a:avLst/>
            </a:prstGeom>
            <a:solidFill>
              <a:srgbClr val="FFDFFC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575661" y="4043902"/>
              <a:ext cx="5959021" cy="20517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4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52</a:t>
              </a:r>
              <a:endParaRPr lang="en-US" sz="4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1780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12" y="2441133"/>
            <a:ext cx="3927769" cy="39277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4010" y="386748"/>
            <a:ext cx="6038947" cy="2310315"/>
            <a:chOff x="403955" y="1411080"/>
            <a:chExt cx="6038947" cy="2310315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84010" y="1411080"/>
              <a:ext cx="4678838" cy="231031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03955" y="2129747"/>
              <a:ext cx="60389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rushtip-C" pitchFamily="18" charset="0"/>
                </a:rPr>
                <a:t>Dặn</a:t>
              </a:r>
              <a:r>
                <a:rPr lang="en-US" sz="8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rushtip-C" pitchFamily="18" charset="0"/>
                </a:rPr>
                <a:t> </a:t>
              </a:r>
              <a:r>
                <a:rPr lang="en-US" sz="80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Brushtip-C" pitchFamily="18" charset="0"/>
                </a:rPr>
                <a:t>dò</a:t>
              </a:r>
              <a:endPara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973594" y="3258679"/>
            <a:ext cx="62597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quy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tắc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thực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thập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nhiên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52329" y="4884302"/>
            <a:ext cx="6259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Chuẩn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UTM Isadora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Isadora" pitchFamily="18" charset="0"/>
              </a:rPr>
              <a:t>theo.</a:t>
            </a:r>
            <a:endParaRPr lang="en-US" sz="3200" b="1" dirty="0">
              <a:solidFill>
                <a:schemeClr val="bg1"/>
              </a:solidFill>
              <a:latin typeface="UTM Isador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983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53135" y="920235"/>
            <a:ext cx="8278364" cy="4808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75DCE2-14A2-4C8B-83DE-95D1A51F65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85" b="100000" l="0" r="99600">
                        <a14:foregroundMark x1="23700" y1="96448" x2="24800" y2="99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614" r="-38"/>
          <a:stretch/>
        </p:blipFill>
        <p:spPr>
          <a:xfrm>
            <a:off x="4591" y="3814006"/>
            <a:ext cx="12187409" cy="30439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64892" y="1830273"/>
            <a:ext cx="5524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TẠM BIỆT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itchFamily="18" charset="0"/>
              </a:rPr>
              <a:t>HẸN GẶP LẠI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Davida" pitchFamily="18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5493" y="145668"/>
            <a:ext cx="3374007" cy="320952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624173" y="101597"/>
            <a:ext cx="2439113" cy="830997"/>
            <a:chOff x="4662273" y="101597"/>
            <a:chExt cx="2439113" cy="830997"/>
          </a:xfrm>
        </p:grpSpPr>
        <p:pic>
          <p:nvPicPr>
            <p:cNvPr id="20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4662273" y="101597"/>
              <a:ext cx="2439113" cy="82319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57965" y="101597"/>
              <a:ext cx="1794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Netmuc KT" pitchFamily="18" charset="0"/>
                  <a:ea typeface="+mn-ea"/>
                  <a:cs typeface="+mn-cs"/>
                </a:rPr>
                <a:t>Bài 31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Netmuc KT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7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50"/>
                            </p:stCondLst>
                            <p:childTnLst>
                              <p:par>
                                <p:cTn id="42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26658" y="2840979"/>
            <a:ext cx="9867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l Blue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608229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63952" y="259278"/>
            <a:ext cx="9061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Muốn nhân một số với số tự nhiên có hai chữ số ta làm thế nào?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5C5A7B-F5C9-123B-B67E-B8124EC38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1"/>
          <a:stretch/>
        </p:blipFill>
        <p:spPr>
          <a:xfrm>
            <a:off x="873312" y="1001310"/>
            <a:ext cx="4486052" cy="2867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3ECF76-9A3E-C297-485C-6C2D853A3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05" y="807632"/>
            <a:ext cx="3454551" cy="1550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F2188B-0DE7-B29E-8B86-EB21359CB4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023" y="2879083"/>
            <a:ext cx="2993177" cy="1668438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CA2A4A1-83CF-5ED2-03C6-8123C9A63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57" y="2434835"/>
            <a:ext cx="4343641" cy="434364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20B9FA0-7C6A-51A3-A07C-E5C29796EABA}"/>
              </a:ext>
            </a:extLst>
          </p:cNvPr>
          <p:cNvSpPr/>
          <p:nvPr/>
        </p:nvSpPr>
        <p:spPr>
          <a:xfrm>
            <a:off x="1072055" y="4367048"/>
            <a:ext cx="3373821" cy="1340069"/>
          </a:xfrm>
          <a:prstGeom prst="roundRect">
            <a:avLst>
              <a:gd name="adj" fmla="val 29608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× 3 = ?</a:t>
            </a:r>
          </a:p>
        </p:txBody>
      </p:sp>
    </p:spTree>
    <p:extLst>
      <p:ext uri="{BB962C8B-B14F-4D97-AF65-F5344CB8AC3E}">
        <p14:creationId xmlns:p14="http://schemas.microsoft.com/office/powerpoint/2010/main" val="9209875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DC169368-9285-436D-8641-D82F8F840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64807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9B21BD6E-1EBB-4E09-9C40-F44422559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/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E1968013-ED0F-48E4-AEC1-7BAA0864A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0451" y="1532320"/>
            <a:ext cx="6991143" cy="4081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8953" y="2946567"/>
            <a:ext cx="60389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Khám</a:t>
            </a:r>
            <a:r>
              <a:rPr lang="en-US" sz="8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 </a:t>
            </a:r>
            <a:r>
              <a:rPr lang="en-US" sz="8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rushtip-C" pitchFamily="18" charset="0"/>
              </a:rPr>
              <a:t>phá</a:t>
            </a:r>
            <a:endParaRPr lang="en-US" sz="8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rushtip-C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103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93946B-A85D-920C-A21B-13CA3E1C60E6}"/>
              </a:ext>
            </a:extLst>
          </p:cNvPr>
          <p:cNvSpPr/>
          <p:nvPr/>
        </p:nvSpPr>
        <p:spPr>
          <a:xfrm>
            <a:off x="4240924" y="551793"/>
            <a:ext cx="3767959" cy="756745"/>
          </a:xfrm>
          <a:prstGeom prst="roundRect">
            <a:avLst>
              <a:gd name="adj" fmla="val 29608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× 3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B32D4-C3F1-14FE-57D4-9A940CD65D4D}"/>
              </a:ext>
            </a:extLst>
          </p:cNvPr>
          <p:cNvSpPr txBox="1"/>
          <p:nvPr/>
        </p:nvSpPr>
        <p:spPr>
          <a:xfrm>
            <a:off x="1119351" y="2317530"/>
            <a:ext cx="2193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có: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59962-D491-F6B0-88DD-B307A08AF141}"/>
              </a:ext>
            </a:extLst>
          </p:cNvPr>
          <p:cNvSpPr txBox="1"/>
          <p:nvPr/>
        </p:nvSpPr>
        <p:spPr>
          <a:xfrm>
            <a:off x="3139814" y="2333297"/>
            <a:ext cx="2504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× 3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D02B30-C92A-F066-6A7A-53E054AE774D}"/>
                  </a:ext>
                </a:extLst>
              </p:cNvPr>
              <p:cNvSpPr txBox="1"/>
              <p:nvPr/>
            </p:nvSpPr>
            <p:spPr>
              <a:xfrm>
                <a:off x="5454869" y="1904558"/>
                <a:ext cx="2806262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15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  <m:r>
                        <a:rPr lang="en-US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× </m:t>
                      </m:r>
                      <m:r>
                        <a:rPr lang="en-US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</m:oMath>
                  </m:oMathPara>
                </a14:m>
                <a:endParaRPr lang="en-US" sz="4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D02B30-C92A-F066-6A7A-53E054AE7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869" y="1904558"/>
                <a:ext cx="2806262" cy="13781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E46D19-E4CB-1DDE-8092-BC7453CD3071}"/>
                  </a:ext>
                </a:extLst>
              </p:cNvPr>
              <p:cNvSpPr txBox="1"/>
              <p:nvPr/>
            </p:nvSpPr>
            <p:spPr>
              <a:xfrm>
                <a:off x="7959110" y="1904558"/>
                <a:ext cx="1497724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45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5E46D19-E4CB-1DDE-8092-BC7453CD3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110" y="1904558"/>
                <a:ext cx="1497724" cy="1378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2B7449-BA03-019B-B33D-622676D23674}"/>
                  </a:ext>
                </a:extLst>
              </p:cNvPr>
              <p:cNvSpPr txBox="1"/>
              <p:nvPr/>
            </p:nvSpPr>
            <p:spPr>
              <a:xfrm>
                <a:off x="9653903" y="2208936"/>
                <a:ext cx="14977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</m:oMath>
                  </m:oMathPara>
                </a14:m>
                <a:endParaRPr lang="en-US" sz="4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B2B7449-BA03-019B-B33D-622676D23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3903" y="2208936"/>
                <a:ext cx="1497724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4A941B-6DD9-32A1-BA56-89779EF1591B}"/>
              </a:ext>
            </a:extLst>
          </p:cNvPr>
          <p:cNvSpPr txBox="1"/>
          <p:nvPr/>
        </p:nvSpPr>
        <p:spPr>
          <a:xfrm>
            <a:off x="1245475" y="3894081"/>
            <a:ext cx="2193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9DB5FE-9BFC-D009-1A0A-6AA896B06285}"/>
              </a:ext>
            </a:extLst>
          </p:cNvPr>
          <p:cNvSpPr txBox="1"/>
          <p:nvPr/>
        </p:nvSpPr>
        <p:spPr>
          <a:xfrm>
            <a:off x="3197621" y="3922794"/>
            <a:ext cx="3941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× 3 = 4,5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27613C-8396-2E1A-F790-312F3320E978}"/>
              </a:ext>
            </a:extLst>
          </p:cNvPr>
          <p:cNvSpPr/>
          <p:nvPr/>
        </p:nvSpPr>
        <p:spPr>
          <a:xfrm>
            <a:off x="4240924" y="551793"/>
            <a:ext cx="3767959" cy="756745"/>
          </a:xfrm>
          <a:prstGeom prst="roundRect">
            <a:avLst>
              <a:gd name="adj" fmla="val 29608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× 3 = 4,5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B24293-D3B8-66BC-4E5A-7C9FD401A9D4}"/>
              </a:ext>
            </a:extLst>
          </p:cNvPr>
          <p:cNvSpPr txBox="1"/>
          <p:nvPr/>
        </p:nvSpPr>
        <p:spPr>
          <a:xfrm>
            <a:off x="1035268" y="650989"/>
            <a:ext cx="2362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u="none" strike="noStrike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1: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138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FB976DD-AEAD-C12E-B8A2-628DDC48D75A}"/>
              </a:ext>
            </a:extLst>
          </p:cNvPr>
          <p:cNvSpPr/>
          <p:nvPr/>
        </p:nvSpPr>
        <p:spPr>
          <a:xfrm>
            <a:off x="635877" y="2251399"/>
            <a:ext cx="11046372" cy="340970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93946B-A85D-920C-A21B-13CA3E1C60E6}"/>
              </a:ext>
            </a:extLst>
          </p:cNvPr>
          <p:cNvSpPr/>
          <p:nvPr/>
        </p:nvSpPr>
        <p:spPr>
          <a:xfrm>
            <a:off x="4240924" y="551793"/>
            <a:ext cx="3767959" cy="756745"/>
          </a:xfrm>
          <a:prstGeom prst="roundRect">
            <a:avLst>
              <a:gd name="adj" fmla="val 29608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1,5 × 3 =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AB32D4-C3F1-14FE-57D4-9A940CD65D4D}"/>
              </a:ext>
            </a:extLst>
          </p:cNvPr>
          <p:cNvSpPr txBox="1"/>
          <p:nvPr/>
        </p:nvSpPr>
        <p:spPr>
          <a:xfrm>
            <a:off x="835572" y="1481958"/>
            <a:ext cx="7662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>
                <a:solidFill>
                  <a:srgbClr val="000000"/>
                </a:solidFill>
                <a:cs typeface="Arial" panose="020B0604020202020204" pitchFamily="34" charset="0"/>
              </a:rPr>
              <a:t>Đặt tính và tính như sau: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0B23-96E2-D9BF-3686-6BDA8CBBE82C}"/>
              </a:ext>
            </a:extLst>
          </p:cNvPr>
          <p:cNvSpPr txBox="1"/>
          <p:nvPr/>
        </p:nvSpPr>
        <p:spPr>
          <a:xfrm>
            <a:off x="2128344" y="2623215"/>
            <a:ext cx="1166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9AD51-06DA-D711-9FCC-C62075EAF83D}"/>
              </a:ext>
            </a:extLst>
          </p:cNvPr>
          <p:cNvSpPr txBox="1"/>
          <p:nvPr/>
        </p:nvSpPr>
        <p:spPr>
          <a:xfrm>
            <a:off x="1828799" y="3253836"/>
            <a:ext cx="58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3333E6-0AD2-9291-D1B1-8C72D2E472F6}"/>
              </a:ext>
            </a:extLst>
          </p:cNvPr>
          <p:cNvSpPr txBox="1"/>
          <p:nvPr/>
        </p:nvSpPr>
        <p:spPr>
          <a:xfrm>
            <a:off x="2644665" y="3323246"/>
            <a:ext cx="58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37F3DF-0AFD-FF38-9C14-D15B3020C24F}"/>
              </a:ext>
            </a:extLst>
          </p:cNvPr>
          <p:cNvCxnSpPr/>
          <p:nvPr/>
        </p:nvCxnSpPr>
        <p:spPr>
          <a:xfrm>
            <a:off x="1970690" y="4023277"/>
            <a:ext cx="146619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8E110-719F-68D8-591D-8B014A0BA577}"/>
              </a:ext>
            </a:extLst>
          </p:cNvPr>
          <p:cNvSpPr txBox="1"/>
          <p:nvPr/>
        </p:nvSpPr>
        <p:spPr>
          <a:xfrm>
            <a:off x="3984735" y="2398674"/>
            <a:ext cx="8048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>
                <a:solidFill>
                  <a:srgbClr val="000000"/>
                </a:solidFill>
                <a:cs typeface="Arial" panose="020B0604020202020204" pitchFamily="34" charset="0"/>
              </a:rPr>
              <a:t>• Nhân như nhân các số tự nhiên.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36C67-F25D-F8A8-43CE-8BE2FDACF5FA}"/>
              </a:ext>
            </a:extLst>
          </p:cNvPr>
          <p:cNvSpPr txBox="1"/>
          <p:nvPr/>
        </p:nvSpPr>
        <p:spPr>
          <a:xfrm>
            <a:off x="3984735" y="3106560"/>
            <a:ext cx="75713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>
                <a:solidFill>
                  <a:srgbClr val="000000"/>
                </a:solidFill>
                <a:cs typeface="Arial" panose="020B0604020202020204" pitchFamily="34" charset="0"/>
              </a:rPr>
              <a:t>• Phần thập phân của số 1,5 có </a:t>
            </a:r>
            <a:r>
              <a:rPr lang="vi-VN" sz="4000" i="1">
                <a:solidFill>
                  <a:srgbClr val="000000"/>
                </a:solidFill>
                <a:cs typeface="Arial" panose="020B0604020202020204" pitchFamily="34" charset="0"/>
              </a:rPr>
              <a:t>một chữ số</a:t>
            </a:r>
            <a:r>
              <a:rPr lang="vi-VN" sz="40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en-US" sz="4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rgbClr val="000000"/>
                </a:solidFill>
                <a:cs typeface="Arial" panose="020B0604020202020204" pitchFamily="34" charset="0"/>
              </a:rPr>
              <a:t>ta dùng dấu phẩy tách ra ở tích </a:t>
            </a:r>
            <a:r>
              <a:rPr lang="vi-VN" sz="4000" i="1">
                <a:solidFill>
                  <a:srgbClr val="000000"/>
                </a:solidFill>
                <a:cs typeface="Arial" panose="020B0604020202020204" pitchFamily="34" charset="0"/>
              </a:rPr>
              <a:t>một chữ số</a:t>
            </a:r>
            <a:r>
              <a:rPr lang="en-US" sz="40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sz="4000">
                <a:solidFill>
                  <a:srgbClr val="000000"/>
                </a:solidFill>
                <a:cs typeface="Arial" panose="020B0604020202020204" pitchFamily="34" charset="0"/>
              </a:rPr>
              <a:t>kể từ phải sang trái.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62323-1AF8-E5D2-7290-C96314E3F12C}"/>
              </a:ext>
            </a:extLst>
          </p:cNvPr>
          <p:cNvSpPr txBox="1"/>
          <p:nvPr/>
        </p:nvSpPr>
        <p:spPr>
          <a:xfrm>
            <a:off x="2644665" y="4162097"/>
            <a:ext cx="58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80F004-41DF-45F3-519C-E9B9961C731E}"/>
              </a:ext>
            </a:extLst>
          </p:cNvPr>
          <p:cNvSpPr txBox="1"/>
          <p:nvPr/>
        </p:nvSpPr>
        <p:spPr>
          <a:xfrm>
            <a:off x="2226879" y="4162097"/>
            <a:ext cx="583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4628D1-C7AF-B150-6866-6C5397B4CA54}"/>
              </a:ext>
            </a:extLst>
          </p:cNvPr>
          <p:cNvSpPr txBox="1"/>
          <p:nvPr/>
        </p:nvSpPr>
        <p:spPr>
          <a:xfrm>
            <a:off x="2538248" y="4192874"/>
            <a:ext cx="484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09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93946B-A85D-920C-A21B-13CA3E1C60E6}"/>
              </a:ext>
            </a:extLst>
          </p:cNvPr>
          <p:cNvSpPr/>
          <p:nvPr/>
        </p:nvSpPr>
        <p:spPr>
          <a:xfrm>
            <a:off x="3231071" y="114225"/>
            <a:ext cx="6944333" cy="650095"/>
          </a:xfrm>
          <a:prstGeom prst="roundRect">
            <a:avLst>
              <a:gd name="adj" fmla="val 29608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tính rồi tính: 0,32 × 24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25BB1-BCED-0D00-7E21-EBFBA4B0947B}"/>
              </a:ext>
            </a:extLst>
          </p:cNvPr>
          <p:cNvSpPr txBox="1"/>
          <p:nvPr/>
        </p:nvSpPr>
        <p:spPr>
          <a:xfrm>
            <a:off x="869022" y="470218"/>
            <a:ext cx="2362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u="none" strike="noStrike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17E97E-53B4-67E4-0AC4-CC6AE2FB9B53}"/>
              </a:ext>
            </a:extLst>
          </p:cNvPr>
          <p:cNvSpPr/>
          <p:nvPr/>
        </p:nvSpPr>
        <p:spPr>
          <a:xfrm>
            <a:off x="1125429" y="1437404"/>
            <a:ext cx="1404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0,32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AEF52E-0617-DBD4-C6FD-206DC99785AB}"/>
              </a:ext>
            </a:extLst>
          </p:cNvPr>
          <p:cNvSpPr/>
          <p:nvPr/>
        </p:nvSpPr>
        <p:spPr>
          <a:xfrm>
            <a:off x="782257" y="177689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Times New Roman"/>
                <a:cs typeface="Times New Roman"/>
              </a:rPr>
              <a:t>×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BCC2F8-39BE-624A-3A61-F3C25840567F}"/>
              </a:ext>
            </a:extLst>
          </p:cNvPr>
          <p:cNvSpPr/>
          <p:nvPr/>
        </p:nvSpPr>
        <p:spPr>
          <a:xfrm>
            <a:off x="1476087" y="2181830"/>
            <a:ext cx="10567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 24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6E3DDF-38B3-A289-9A66-55945840B954}"/>
              </a:ext>
            </a:extLst>
          </p:cNvPr>
          <p:cNvCxnSpPr/>
          <p:nvPr/>
        </p:nvCxnSpPr>
        <p:spPr>
          <a:xfrm>
            <a:off x="782257" y="3096572"/>
            <a:ext cx="17505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D25CA23-E6FE-B912-53D2-26E8B84ED7CA}"/>
              </a:ext>
            </a:extLst>
          </p:cNvPr>
          <p:cNvSpPr/>
          <p:nvPr/>
        </p:nvSpPr>
        <p:spPr>
          <a:xfrm>
            <a:off x="1799846" y="3202897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 8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B88D08-F530-85C1-C60F-AC4E4A6D31B3}"/>
              </a:ext>
            </a:extLst>
          </p:cNvPr>
          <p:cNvSpPr/>
          <p:nvPr/>
        </p:nvSpPr>
        <p:spPr>
          <a:xfrm>
            <a:off x="1597382" y="3201543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2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A06C4DD3-C80A-41D3-5508-7A2273D4A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64208" y="-1850235"/>
            <a:ext cx="807246" cy="82900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83EB534-B020-D7C7-D1CE-B42D40318194}"/>
              </a:ext>
            </a:extLst>
          </p:cNvPr>
          <p:cNvGrpSpPr/>
          <p:nvPr/>
        </p:nvGrpSpPr>
        <p:grpSpPr>
          <a:xfrm>
            <a:off x="4507203" y="1069149"/>
            <a:ext cx="6944335" cy="2683575"/>
            <a:chOff x="1223066" y="4854786"/>
            <a:chExt cx="4836771" cy="1172595"/>
          </a:xfrm>
        </p:grpSpPr>
        <p:sp>
          <p:nvSpPr>
            <p:cNvPr id="32" name="Rounded Rectangle 26">
              <a:extLst>
                <a:ext uri="{FF2B5EF4-FFF2-40B4-BE49-F238E27FC236}">
                  <a16:creationId xmlns:a16="http://schemas.microsoft.com/office/drawing/2014/main" id="{F8404BB0-7311-4473-4AC2-088E3E624F50}"/>
                </a:ext>
              </a:extLst>
            </p:cNvPr>
            <p:cNvSpPr/>
            <p:nvPr/>
          </p:nvSpPr>
          <p:spPr>
            <a:xfrm>
              <a:off x="1223066" y="4854786"/>
              <a:ext cx="4836771" cy="117259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40A9219-90F9-D8EC-C825-F19EFE63AEB1}"/>
                </a:ext>
              </a:extLst>
            </p:cNvPr>
            <p:cNvSpPr/>
            <p:nvPr/>
          </p:nvSpPr>
          <p:spPr>
            <a:xfrm>
              <a:off x="1223066" y="4854786"/>
              <a:ext cx="4836769" cy="1116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xứng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dòng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lệch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bên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Kẻ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gạch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thay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E4B9F7DF-2346-B1C2-0244-25DB3127D5CA}"/>
              </a:ext>
            </a:extLst>
          </p:cNvPr>
          <p:cNvSpPr/>
          <p:nvPr/>
        </p:nvSpPr>
        <p:spPr>
          <a:xfrm>
            <a:off x="1363818" y="4948482"/>
            <a:ext cx="3609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UTM Aptima" pitchFamily="18" charset="0"/>
              </a:rPr>
              <a:t>,</a:t>
            </a:r>
          </a:p>
        </p:txBody>
      </p:sp>
      <p:sp>
        <p:nvSpPr>
          <p:cNvPr id="35" name="Rounded Rectangle 14">
            <a:extLst>
              <a:ext uri="{FF2B5EF4-FFF2-40B4-BE49-F238E27FC236}">
                <a16:creationId xmlns:a16="http://schemas.microsoft.com/office/drawing/2014/main" id="{9C0C2DD5-686C-B78B-0905-884664FC6C36}"/>
              </a:ext>
            </a:extLst>
          </p:cNvPr>
          <p:cNvSpPr/>
          <p:nvPr/>
        </p:nvSpPr>
        <p:spPr>
          <a:xfrm>
            <a:off x="-2330814" y="9359963"/>
            <a:ext cx="10170101" cy="2228829"/>
          </a:xfrm>
          <a:prstGeom prst="roundRect">
            <a:avLst/>
          </a:prstGeom>
          <a:solidFill>
            <a:srgbClr val="FFDFFC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A70C89-3E8E-D558-E76E-4F37C02DA0AA}"/>
              </a:ext>
            </a:extLst>
          </p:cNvPr>
          <p:cNvSpPr/>
          <p:nvPr/>
        </p:nvSpPr>
        <p:spPr>
          <a:xfrm>
            <a:off x="-1839274" y="9545854"/>
            <a:ext cx="8024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A009DB-74AD-A8C0-197D-7216DB27F68C}"/>
              </a:ext>
            </a:extLst>
          </p:cNvPr>
          <p:cNvSpPr/>
          <p:nvPr/>
        </p:nvSpPr>
        <p:spPr>
          <a:xfrm>
            <a:off x="-1855326" y="10192520"/>
            <a:ext cx="96946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1,2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03690B-2F51-7E4A-BD58-BFAFE05BC9F8}"/>
              </a:ext>
            </a:extLst>
          </p:cNvPr>
          <p:cNvSpPr/>
          <p:nvPr/>
        </p:nvSpPr>
        <p:spPr>
          <a:xfrm>
            <a:off x="3070478" y="2681073"/>
            <a:ext cx="708848" cy="830997"/>
          </a:xfrm>
          <a:prstGeom prst="rect">
            <a:avLst/>
          </a:prstGeom>
          <a:ln>
            <a:solidFill>
              <a:srgbClr val="FF0000"/>
            </a:solidFill>
            <a:prstDash val="lgDash"/>
          </a:ln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UTM Aptima" pitchFamily="18" charset="0"/>
              </a:rPr>
              <a:t> 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E85B938-D61C-982F-5231-47EA0CAD233A}"/>
              </a:ext>
            </a:extLst>
          </p:cNvPr>
          <p:cNvSpPr/>
          <p:nvPr/>
        </p:nvSpPr>
        <p:spPr>
          <a:xfrm>
            <a:off x="1593727" y="4000361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4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D7220AE-9AF9-FB4D-589E-11896B2A8A9D}"/>
              </a:ext>
            </a:extLst>
          </p:cNvPr>
          <p:cNvSpPr/>
          <p:nvPr/>
        </p:nvSpPr>
        <p:spPr>
          <a:xfrm>
            <a:off x="1228980" y="4016450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6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7C9DD70-BB65-2E7D-6769-FF8369206A48}"/>
              </a:ext>
            </a:extLst>
          </p:cNvPr>
          <p:cNvCxnSpPr/>
          <p:nvPr/>
        </p:nvCxnSpPr>
        <p:spPr>
          <a:xfrm>
            <a:off x="740462" y="4831357"/>
            <a:ext cx="175053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F6C6C247-A55C-8CFC-A039-D089E378681D}"/>
              </a:ext>
            </a:extLst>
          </p:cNvPr>
          <p:cNvSpPr/>
          <p:nvPr/>
        </p:nvSpPr>
        <p:spPr>
          <a:xfrm>
            <a:off x="1796191" y="4932337"/>
            <a:ext cx="7088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 8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2D96639-12AE-240A-7EFA-91FB64293E49}"/>
              </a:ext>
            </a:extLst>
          </p:cNvPr>
          <p:cNvSpPr/>
          <p:nvPr/>
        </p:nvSpPr>
        <p:spPr>
          <a:xfrm>
            <a:off x="1593865" y="494285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6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2FA982-6191-3D8A-7471-1652C6533C69}"/>
              </a:ext>
            </a:extLst>
          </p:cNvPr>
          <p:cNvSpPr/>
          <p:nvPr/>
        </p:nvSpPr>
        <p:spPr>
          <a:xfrm>
            <a:off x="1116301" y="4942857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7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61B3B61-8667-F775-7BA5-A8B9BD2C134B}"/>
              </a:ext>
            </a:extLst>
          </p:cNvPr>
          <p:cNvCxnSpPr/>
          <p:nvPr/>
        </p:nvCxnSpPr>
        <p:spPr>
          <a:xfrm flipH="1">
            <a:off x="1544316" y="5763334"/>
            <a:ext cx="102255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179B1C2-729A-26AE-92F2-4B0813FE80C9}"/>
              </a:ext>
            </a:extLst>
          </p:cNvPr>
          <p:cNvGrpSpPr/>
          <p:nvPr/>
        </p:nvGrpSpPr>
        <p:grpSpPr>
          <a:xfrm>
            <a:off x="4515737" y="3896253"/>
            <a:ext cx="6991852" cy="713313"/>
            <a:chOff x="1223066" y="4854786"/>
            <a:chExt cx="4869868" cy="311684"/>
          </a:xfrm>
        </p:grpSpPr>
        <p:sp>
          <p:nvSpPr>
            <p:cNvPr id="50" name="Rounded Rectangle 60">
              <a:extLst>
                <a:ext uri="{FF2B5EF4-FFF2-40B4-BE49-F238E27FC236}">
                  <a16:creationId xmlns:a16="http://schemas.microsoft.com/office/drawing/2014/main" id="{93A790B4-BAF9-02E5-8624-C10CA4A21206}"/>
                </a:ext>
              </a:extLst>
            </p:cNvPr>
            <p:cNvSpPr/>
            <p:nvPr/>
          </p:nvSpPr>
          <p:spPr>
            <a:xfrm>
              <a:off x="1223066" y="4854786"/>
              <a:ext cx="4836771" cy="31168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11B4B27-F053-E43E-F244-7F23CB091B73}"/>
                </a:ext>
              </a:extLst>
            </p:cNvPr>
            <p:cNvSpPr/>
            <p:nvPr/>
          </p:nvSpPr>
          <p:spPr>
            <a:xfrm>
              <a:off x="1256165" y="4873783"/>
              <a:ext cx="4836769" cy="2555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nhiên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AF6E0FD-61A7-E422-4D6D-21856F598A0D}"/>
              </a:ext>
            </a:extLst>
          </p:cNvPr>
          <p:cNvGrpSpPr/>
          <p:nvPr/>
        </p:nvGrpSpPr>
        <p:grpSpPr>
          <a:xfrm>
            <a:off x="4504707" y="4694425"/>
            <a:ext cx="6946831" cy="1738260"/>
            <a:chOff x="1223066" y="4659971"/>
            <a:chExt cx="4557209" cy="464792"/>
          </a:xfrm>
        </p:grpSpPr>
        <p:sp>
          <p:nvSpPr>
            <p:cNvPr id="53" name="Rounded Rectangle 63">
              <a:extLst>
                <a:ext uri="{FF2B5EF4-FFF2-40B4-BE49-F238E27FC236}">
                  <a16:creationId xmlns:a16="http://schemas.microsoft.com/office/drawing/2014/main" id="{0E511DDF-1604-9DA1-8AFF-F909EB915601}"/>
                </a:ext>
              </a:extLst>
            </p:cNvPr>
            <p:cNvSpPr/>
            <p:nvPr/>
          </p:nvSpPr>
          <p:spPr>
            <a:xfrm>
              <a:off x="1223066" y="4659971"/>
              <a:ext cx="4557209" cy="4647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402161-9F64-06F0-4036-92A188CCB8D8}"/>
                </a:ext>
              </a:extLst>
            </p:cNvPr>
            <p:cNvSpPr/>
            <p:nvPr/>
          </p:nvSpPr>
          <p:spPr>
            <a:xfrm>
              <a:off x="1234227" y="4659971"/>
              <a:ext cx="4414923" cy="419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Bước</a:t>
              </a:r>
              <a:r>
                <a:rPr lang="en-US" sz="3200" b="1" u="sng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3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thập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0,32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ta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phẩy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sang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2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F22DD2CA-215D-D734-5A47-8817F846B2FE}"/>
              </a:ext>
            </a:extLst>
          </p:cNvPr>
          <p:cNvSpPr/>
          <p:nvPr/>
        </p:nvSpPr>
        <p:spPr>
          <a:xfrm>
            <a:off x="1234051" y="3217264"/>
            <a:ext cx="5325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latin typeface="UTM Aptima" pitchFamily="18" charset="0"/>
              </a:rPr>
              <a:t>1</a:t>
            </a:r>
            <a:endParaRPr lang="en-US" sz="4800" dirty="0">
              <a:solidFill>
                <a:srgbClr val="000000"/>
              </a:solidFill>
              <a:latin typeface="UTM Aptim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53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28" grpId="0"/>
      <p:bldP spid="29" grpId="0"/>
      <p:bldP spid="34" grpId="0"/>
      <p:bldP spid="40" grpId="0" animBg="1"/>
      <p:bldP spid="40" grpId="1" animBg="1"/>
      <p:bldP spid="41" grpId="0"/>
      <p:bldP spid="42" grpId="0"/>
      <p:bldP spid="44" grpId="0"/>
      <p:bldP spid="45" grpId="0"/>
      <p:bldP spid="46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AB32D4-C3F1-14FE-57D4-9A940CD65D4D}"/>
              </a:ext>
            </a:extLst>
          </p:cNvPr>
          <p:cNvSpPr txBox="1"/>
          <p:nvPr/>
        </p:nvSpPr>
        <p:spPr>
          <a:xfrm>
            <a:off x="790902" y="643063"/>
            <a:ext cx="106101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Muốn nhân một số thập phân với một số tự nhiên ta làm như sau: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Đặt tính rồi 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như nhân các số tự nhiên.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Đếm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xem trong phần thập phân của số thập phân có bao nhiêu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 số rồi dùng dấu phẩy </a:t>
            </a:r>
            <a:r>
              <a:rPr kumimoji="0" lang="vi-VN" sz="4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tách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 ở tích bấy nhiêu chữ số kể từ phải</a:t>
            </a:r>
            <a:r>
              <a: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sang trái.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6E86E4D-5072-4D44-AD7F-47B933808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7"/>
          <a:stretch/>
        </p:blipFill>
        <p:spPr>
          <a:xfrm>
            <a:off x="3452648" y="4103168"/>
            <a:ext cx="4895850" cy="3533968"/>
          </a:xfrm>
          <a:custGeom>
            <a:avLst/>
            <a:gdLst>
              <a:gd name="connsiteX0" fmla="*/ 4852534 w 4895850"/>
              <a:gd name="connsiteY0" fmla="*/ 0 h 3533968"/>
              <a:gd name="connsiteX1" fmla="*/ 4895850 w 4895850"/>
              <a:gd name="connsiteY1" fmla="*/ 0 h 3533968"/>
              <a:gd name="connsiteX2" fmla="*/ 4895850 w 4895850"/>
              <a:gd name="connsiteY2" fmla="*/ 52499 h 3533968"/>
              <a:gd name="connsiteX3" fmla="*/ 1913587 w 4895850"/>
              <a:gd name="connsiteY3" fmla="*/ 0 h 3533968"/>
              <a:gd name="connsiteX4" fmla="*/ 3334990 w 4895850"/>
              <a:gd name="connsiteY4" fmla="*/ 0 h 3533968"/>
              <a:gd name="connsiteX5" fmla="*/ 3229329 w 4895850"/>
              <a:gd name="connsiteY5" fmla="*/ 128063 h 3533968"/>
              <a:gd name="connsiteX6" fmla="*/ 3051291 w 4895850"/>
              <a:gd name="connsiteY6" fmla="*/ 710918 h 3533968"/>
              <a:gd name="connsiteX7" fmla="*/ 4093762 w 4895850"/>
              <a:gd name="connsiteY7" fmla="*/ 1753389 h 3533968"/>
              <a:gd name="connsiteX8" fmla="*/ 4830901 w 4895850"/>
              <a:gd name="connsiteY8" fmla="*/ 1448057 h 3533968"/>
              <a:gd name="connsiteX9" fmla="*/ 4895850 w 4895850"/>
              <a:gd name="connsiteY9" fmla="*/ 1369337 h 3533968"/>
              <a:gd name="connsiteX10" fmla="*/ 4895850 w 4895850"/>
              <a:gd name="connsiteY10" fmla="*/ 3533968 h 3533968"/>
              <a:gd name="connsiteX11" fmla="*/ 0 w 4895850"/>
              <a:gd name="connsiteY11" fmla="*/ 3533968 h 3533968"/>
              <a:gd name="connsiteX12" fmla="*/ 0 w 4895850"/>
              <a:gd name="connsiteY12" fmla="*/ 1353412 h 3533968"/>
              <a:gd name="connsiteX13" fmla="*/ 1189591 w 4895850"/>
              <a:gd name="connsiteY13" fmla="*/ 1353412 h 3533968"/>
              <a:gd name="connsiteX14" fmla="*/ 1189591 w 4895850"/>
              <a:gd name="connsiteY14" fmla="*/ 656165 h 3533968"/>
              <a:gd name="connsiteX15" fmla="*/ 1913587 w 4895850"/>
              <a:gd name="connsiteY15" fmla="*/ 656165 h 3533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850" h="3533968">
                <a:moveTo>
                  <a:pt x="4852534" y="0"/>
                </a:moveTo>
                <a:lnTo>
                  <a:pt x="4895850" y="0"/>
                </a:lnTo>
                <a:lnTo>
                  <a:pt x="4895850" y="52499"/>
                </a:lnTo>
                <a:close/>
                <a:moveTo>
                  <a:pt x="1913587" y="0"/>
                </a:moveTo>
                <a:lnTo>
                  <a:pt x="3334990" y="0"/>
                </a:lnTo>
                <a:lnTo>
                  <a:pt x="3229329" y="128063"/>
                </a:lnTo>
                <a:cubicBezTo>
                  <a:pt x="3116925" y="294442"/>
                  <a:pt x="3051291" y="495015"/>
                  <a:pt x="3051291" y="710918"/>
                </a:cubicBezTo>
                <a:cubicBezTo>
                  <a:pt x="3051291" y="1286659"/>
                  <a:pt x="3518021" y="1753389"/>
                  <a:pt x="4093762" y="1753389"/>
                </a:cubicBezTo>
                <a:cubicBezTo>
                  <a:pt x="4381633" y="1753389"/>
                  <a:pt x="4642251" y="1636707"/>
                  <a:pt x="4830901" y="1448057"/>
                </a:cubicBezTo>
                <a:lnTo>
                  <a:pt x="4895850" y="1369337"/>
                </a:lnTo>
                <a:lnTo>
                  <a:pt x="4895850" y="3533968"/>
                </a:lnTo>
                <a:lnTo>
                  <a:pt x="0" y="3533968"/>
                </a:lnTo>
                <a:lnTo>
                  <a:pt x="0" y="1353412"/>
                </a:lnTo>
                <a:lnTo>
                  <a:pt x="1189591" y="1353412"/>
                </a:lnTo>
                <a:lnTo>
                  <a:pt x="1189591" y="656165"/>
                </a:lnTo>
                <a:lnTo>
                  <a:pt x="1913587" y="65616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50157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1061</TotalTime>
  <Words>828</Words>
  <PresentationFormat>Widescreen</PresentationFormat>
  <Paragraphs>148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UTM Cool Blue</vt:lpstr>
      <vt:lpstr>等线</vt:lpstr>
      <vt:lpstr>UTM Gradoo</vt:lpstr>
      <vt:lpstr>Arial</vt:lpstr>
      <vt:lpstr>Times New Roman</vt:lpstr>
      <vt:lpstr>UTM Brushtip-C</vt:lpstr>
      <vt:lpstr>字魂141号-活力悦动体</vt:lpstr>
      <vt:lpstr>HP001 4 hàng</vt:lpstr>
      <vt:lpstr>UTM Netmuc KT</vt:lpstr>
      <vt:lpstr>Cambria Math</vt:lpstr>
      <vt:lpstr>UTM Isadora</vt:lpstr>
      <vt:lpstr>UTM Davida</vt:lpstr>
      <vt:lpstr>UTM Aptima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2020-04-17T07:28:54Z</dcterms:created>
  <dcterms:modified xsi:type="dcterms:W3CDTF">2024-06-15T13:47:49Z</dcterms:modified>
</cp:coreProperties>
</file>