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76" r:id="rId9"/>
    <p:sldId id="277" r:id="rId10"/>
    <p:sldId id="278" r:id="rId11"/>
    <p:sldId id="268" r:id="rId12"/>
    <p:sldId id="279" r:id="rId13"/>
    <p:sldId id="280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98BFF"/>
    <a:srgbClr val="D9D3D1"/>
    <a:srgbClr val="F6FDFE"/>
    <a:srgbClr val="771519"/>
    <a:srgbClr val="660066"/>
    <a:srgbClr val="9F055D"/>
    <a:srgbClr val="F70D9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010" autoAdjust="0"/>
  </p:normalViewPr>
  <p:slideViewPr>
    <p:cSldViewPr snapToGrid="0">
      <p:cViewPr>
        <p:scale>
          <a:sx n="50" d="100"/>
          <a:sy n="50" d="100"/>
        </p:scale>
        <p:origin x="148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30066D-0BFB-7050-2948-4E662AF87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19C703-BB66-AF51-A944-C9D3F7A15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F2D96A7-90D2-A028-B91A-FF4E5DE11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0B801-FB65-68ED-C305-5167753FF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99551-3057-3103-954A-D03818F762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263A2B-C048-F18A-10D0-458F22CE44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DFB596-6656-9DA3-168C-3B8848873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5C8321-1DD9-3869-C84C-4EC6D7F8BD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2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EDCF1-0882-23E0-6351-6548AF9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734AA-D180-79EA-4BB1-15B604042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3686-DC53-FD9A-E7AE-65205EAD2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15/06/2024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8412-761E-1FDF-1CB6-CE16E39F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4C97A-9D95-7939-BC9D-3935534DD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0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B1A801-8314-FDE8-8A5B-CB1A24F8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7613A-4B27-04AD-4EA0-6B2CA7A1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226E7-81CB-C6AF-A529-06E5B1F1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15/06/2024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3CA43-8451-0B91-7963-CC35F97E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E6CA-37A2-5D0A-12EE-E2E70777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8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A0C28D-C218-EF3A-D809-68D44E91D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C82F31-F3F9-8D1E-7A98-01F281A04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2936506-D51C-68C1-3252-4CCAB08A0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6FBF1-ECE9-1156-9D8F-8A6BDCF5C1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84763D-218D-94ED-3E93-3F951BE672F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226479-91DB-C59F-3F01-3532CF31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E552AA-5620-DB8F-43C1-C88435A836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A16DA8-107B-C01A-9AFF-5FA2BC752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9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D58415-C3AD-CE6F-B8FB-23FDB8A8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32DD59-49DF-35E9-655F-017034F8A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E8F598A-999F-7C7A-61ED-2F567ADF0D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FD386-EC9E-90E1-FB3A-C3E253968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D8AF18-312F-75A1-C7A1-A220C0FCE0F1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6C88B-56C2-941D-D85B-915EDA988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601DAD-19C1-CF87-B8D0-A46A694A61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35E443-4AA3-1AA9-DA72-7F69933D94CE}"/>
              </a:ext>
            </a:extLst>
          </p:cNvPr>
          <p:cNvSpPr/>
          <p:nvPr userDrawn="1"/>
        </p:nvSpPr>
        <p:spPr>
          <a:xfrm>
            <a:off x="431800" y="101600"/>
            <a:ext cx="11315700" cy="6667500"/>
          </a:xfrm>
          <a:prstGeom prst="roundRect">
            <a:avLst>
              <a:gd name="adj" fmla="val 102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BE83ED-0892-C90C-9BE0-B6D0E1D1E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972800" y="-76551"/>
            <a:ext cx="1219199" cy="11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0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BAD9C5E-BA46-3B6B-9038-F2E39D67D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FCC509B-A2A0-E759-F46C-72A280B5A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36096FD-2042-5EE8-C7FD-DE1989C93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45500" cy="60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D116C-1E72-7903-9056-E3D5EEF494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5639"/>
          <a:stretch/>
        </p:blipFill>
        <p:spPr>
          <a:xfrm>
            <a:off x="8445500" y="0"/>
            <a:ext cx="3746500" cy="6096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A75B7D-41A4-7C33-687C-0F83143CE908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959190"/>
          </a:solidFill>
          <a:ln>
            <a:solidFill>
              <a:srgbClr val="9591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A08B5-608F-8AE7-6C0E-D3E0ED4EB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2" t="52523" r="5597"/>
          <a:stretch/>
        </p:blipFill>
        <p:spPr>
          <a:xfrm>
            <a:off x="5277678" y="1809646"/>
            <a:ext cx="6758609" cy="4490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AC79BE-B46B-7698-1819-DA008D612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48272" r="56428" b="4251"/>
          <a:stretch/>
        </p:blipFill>
        <p:spPr>
          <a:xfrm>
            <a:off x="-479288" y="1809646"/>
            <a:ext cx="6758609" cy="4047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DE5AE5-B8B3-0CE3-43C6-4DF5A5A79D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7025" r="64031" b="33963"/>
          <a:stretch/>
        </p:blipFill>
        <p:spPr>
          <a:xfrm>
            <a:off x="10540180" y="-76551"/>
            <a:ext cx="1651819" cy="1580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F4C962-9973-AAA0-1E11-5CFF8FCB9A87}"/>
              </a:ext>
            </a:extLst>
          </p:cNvPr>
          <p:cNvSpPr txBox="1"/>
          <p:nvPr userDrawn="1"/>
        </p:nvSpPr>
        <p:spPr>
          <a:xfrm>
            <a:off x="355600" y="2471965"/>
            <a:ext cx="812800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71519"/>
                </a:solidFill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0720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25E9-4E30-D9EC-D773-D6482A7C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D4847-D24E-E393-B28C-BCAE2DDCA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85637-E75C-0B48-D1E8-D17495F34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1E5D-700F-306A-2150-106ED1D33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CEFDD-0F3B-68E0-FA14-A1E856C46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DC672-4E79-1991-8B8E-E6E0B98C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15/06/2024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7983C-78BE-52CD-B771-4C5EBD4F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5C5C7-E432-D3D2-5EC0-6131D43C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D541-773E-C0CF-7B1D-C9262FD6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11F5B-9A96-9F5F-95BD-67FAEA19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15/06/2024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A701A-4608-36C3-D4C8-EDDDDA0A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DE0489-C3BA-F1C6-B44B-D526A7BA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8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6AE43-D514-0182-4EF6-84975009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15/06/2024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94E5C-D080-4D6B-7F5D-4B8FECAB3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5F16E-371C-AE80-9C6C-146D2C2C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7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3050-041D-A1EE-5B10-A61016F4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88C1-AED7-6531-22C8-9C5C537C2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DEFD5-D574-B6A5-6410-AA7BCCB61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AF272-706B-FD8A-1A6F-040469D6C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15/06/2024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CE1E3-DD55-6F64-A50D-0EC8A6DF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E8B66-2B68-3D08-A803-DA40E095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8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AA71-1532-47E3-3342-4643D2D2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82E4F-B5F2-F1E9-8A00-91720D80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3D650-8DA8-7698-FFD8-5C9ACDC9C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E78BE-4DE9-919A-8147-D52A06DC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80F13-822C-42A3-AFDA-DD5629D07FCD}" type="datetimeFigureOut">
              <a:rPr lang="en-US" smtClean="0"/>
              <a:t>15/06/2024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0A885-140B-A7EF-5D87-B8D1E902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6D7A8-EBED-3ECD-9310-713B90DB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1440AB-1F70-477E-B3EA-7F2B27A0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23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1D53C1B4-88D3-0A15-560E-7968CE3BFB8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289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8D8C6BC-4B72-E8A6-DEE9-CAD69B701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23192" r="57975" b="31515"/>
          <a:stretch/>
        </p:blipFill>
        <p:spPr>
          <a:xfrm flipH="1">
            <a:off x="7814608" y="3485304"/>
            <a:ext cx="3822562" cy="345472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970B34-E255-B35F-10AB-1B2A8FFDEDC8}"/>
              </a:ext>
            </a:extLst>
          </p:cNvPr>
          <p:cNvSpPr/>
          <p:nvPr/>
        </p:nvSpPr>
        <p:spPr>
          <a:xfrm>
            <a:off x="9725889" y="3487879"/>
            <a:ext cx="2009644" cy="677941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MTD Bigilla Bold" pitchFamily="50" charset="0"/>
                <a:cs typeface="Times New Roman" panose="02020603050405020304" pitchFamily="18" charset="0"/>
              </a:rPr>
              <a:t>Tiết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7DB0F2-9E78-F120-9F95-FED112B60DD0}"/>
              </a:ext>
            </a:extLst>
          </p:cNvPr>
          <p:cNvGrpSpPr/>
          <p:nvPr/>
        </p:nvGrpSpPr>
        <p:grpSpPr>
          <a:xfrm>
            <a:off x="1655365" y="541387"/>
            <a:ext cx="8881270" cy="1462954"/>
            <a:chOff x="750013" y="318409"/>
            <a:chExt cx="10833938" cy="14629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F2F66D-5970-7BD3-5D9E-CF8493FA88B2}"/>
                </a:ext>
              </a:extLst>
            </p:cNvPr>
            <p:cNvSpPr txBox="1"/>
            <p:nvPr/>
          </p:nvSpPr>
          <p:spPr>
            <a:xfrm>
              <a:off x="750013" y="334813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57175">
                    <a:solidFill>
                      <a:schemeClr val="bg1"/>
                    </a:solidFill>
                  </a:ln>
                  <a:solidFill>
                    <a:srgbClr val="C5D86D"/>
                  </a:solidFill>
                  <a:latin typeface="SVN-Bango" panose="02000000000000000000" pitchFamily="50" charset="0"/>
                </a:rPr>
                <a:t>Em làm được</a:t>
              </a:r>
              <a:endParaRPr lang="en-US" sz="8800" b="1" dirty="0">
                <a:ln w="257175">
                  <a:solidFill>
                    <a:schemeClr val="bg1"/>
                  </a:solidFill>
                </a:ln>
                <a:solidFill>
                  <a:srgbClr val="C5D86D"/>
                </a:solidFill>
                <a:latin typeface="SVN-Bango" panose="02000000000000000000" pitchFamily="50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26A90-7D42-AC88-F334-EEB9EBF71979}"/>
                </a:ext>
              </a:extLst>
            </p:cNvPr>
            <p:cNvSpPr txBox="1"/>
            <p:nvPr/>
          </p:nvSpPr>
          <p:spPr>
            <a:xfrm>
              <a:off x="771824" y="318409"/>
              <a:ext cx="108121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SVN-Bango" panose="02000000000000000000" pitchFamily="50" charset="0"/>
                </a:rPr>
                <a:t>Em làm được</a:t>
              </a:r>
              <a:endParaRPr lang="en-US" sz="88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latin typeface="SVN-Bango" panose="02000000000000000000" pitchFamily="50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E9B4AA-8940-7C84-C676-2E20D736C8BC}"/>
              </a:ext>
            </a:extLst>
          </p:cNvPr>
          <p:cNvGrpSpPr/>
          <p:nvPr/>
        </p:nvGrpSpPr>
        <p:grpSpPr>
          <a:xfrm>
            <a:off x="4425162" y="1692327"/>
            <a:ext cx="7766838" cy="1460304"/>
            <a:chOff x="3060836" y="2122273"/>
            <a:chExt cx="9394964" cy="146030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109F90-545A-E9E8-DC94-DE5B1C610B7B}"/>
                </a:ext>
              </a:extLst>
            </p:cNvPr>
            <p:cNvSpPr txBox="1"/>
            <p:nvPr/>
          </p:nvSpPr>
          <p:spPr>
            <a:xfrm>
              <a:off x="3060836" y="2136027"/>
              <a:ext cx="9379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57175">
                    <a:solidFill>
                      <a:schemeClr val="bg1"/>
                    </a:solidFill>
                  </a:ln>
                  <a:solidFill>
                    <a:srgbClr val="FA0559"/>
                  </a:solidFill>
                  <a:latin typeface="SVN-Bango" panose="02000000000000000000" pitchFamily="50" charset="0"/>
                </a:rPr>
                <a:t>Những gì?</a:t>
              </a:r>
              <a:endParaRPr lang="en-US" sz="8800" b="1" dirty="0">
                <a:ln w="257175">
                  <a:solidFill>
                    <a:schemeClr val="bg1"/>
                  </a:solidFill>
                </a:ln>
                <a:solidFill>
                  <a:srgbClr val="FA0559"/>
                </a:solidFill>
                <a:latin typeface="SVN-Bango" panose="02000000000000000000" pitchFamily="50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6EB59-DE66-C9FB-F335-3A70893424B4}"/>
                </a:ext>
              </a:extLst>
            </p:cNvPr>
            <p:cNvSpPr txBox="1"/>
            <p:nvPr/>
          </p:nvSpPr>
          <p:spPr>
            <a:xfrm>
              <a:off x="3076198" y="2122273"/>
              <a:ext cx="937960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>
                  <a:ln w="28575">
                    <a:solidFill>
                      <a:schemeClr val="tx1"/>
                    </a:solidFill>
                  </a:ln>
                  <a:solidFill>
                    <a:srgbClr val="FA0559"/>
                  </a:solidFill>
                  <a:latin typeface="SVN-Bango" panose="02000000000000000000" pitchFamily="50" charset="0"/>
                </a:rPr>
                <a:t>Những gì?</a:t>
              </a:r>
              <a:endParaRPr lang="en-US" sz="8800" b="1" dirty="0">
                <a:ln w="28575">
                  <a:solidFill>
                    <a:schemeClr val="tx1"/>
                  </a:solidFill>
                </a:ln>
                <a:solidFill>
                  <a:srgbClr val="FA0559"/>
                </a:solidFill>
                <a:latin typeface="SVN-Bango" panose="02000000000000000000" pitchFamily="50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5A31D4C-F2C9-4AF0-187A-E31A2E896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FF2984-3B92-226F-1631-8A5055736AA9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DAD9BEF1-1F12-EEF2-36CC-351C84CF4CCF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9149EE1-5218-4136-8EE1-1DABDDA01AF4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6B85B27-F15B-527B-1650-B9EB82261F35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199A715-6E42-2590-EC4C-C4B839F6D80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938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C0006-4C80-B0CD-6382-1E8E8C88A4A7}"/>
              </a:ext>
            </a:extLst>
          </p:cNvPr>
          <p:cNvSpPr txBox="1"/>
          <p:nvPr/>
        </p:nvSpPr>
        <p:spPr>
          <a:xfrm>
            <a:off x="2152718" y="256073"/>
            <a:ext cx="8856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800">
                <a:solidFill>
                  <a:srgbClr val="FF0000"/>
                </a:solidFill>
                <a:cs typeface="Arial" panose="020B0604020202020204" pitchFamily="34" charset="0"/>
              </a:rPr>
              <a:t>b)</a:t>
            </a:r>
            <a:r>
              <a:rPr lang="vi-VN" sz="4800">
                <a:solidFill>
                  <a:prstClr val="black"/>
                </a:solidFill>
                <a:cs typeface="Arial" panose="020B0604020202020204" pitchFamily="34" charset="0"/>
              </a:rPr>
              <a:t> 0,1; 0,2; 0,4; 0,7; 1,1; …</a:t>
            </a:r>
            <a:endParaRPr lang="en-US" sz="4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78BB-77A3-921B-41D5-A5557BEECC10}"/>
              </a:ext>
            </a:extLst>
          </p:cNvPr>
          <p:cNvSpPr txBox="1"/>
          <p:nvPr/>
        </p:nvSpPr>
        <p:spPr>
          <a:xfrm>
            <a:off x="3362928" y="969616"/>
            <a:ext cx="55715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0,1;	</a:t>
            </a:r>
          </a:p>
          <a:p>
            <a:pPr lvl="0"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+ 0,1 = 0,2; </a:t>
            </a:r>
          </a:p>
          <a:p>
            <a:pPr lvl="0"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 + 0,2 = 0,4;</a:t>
            </a:r>
          </a:p>
          <a:p>
            <a:pPr lvl="0"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 + 0,3 = 0,7;</a:t>
            </a:r>
          </a:p>
          <a:p>
            <a:pPr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 + 0,3 = 1;</a:t>
            </a:r>
          </a:p>
          <a:p>
            <a:pPr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+ 0,3 = 1,3;</a:t>
            </a:r>
          </a:p>
          <a:p>
            <a:pPr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+ 0,3 =1,6</a:t>
            </a:r>
          </a:p>
          <a:p>
            <a:pPr lvl="0" algn="just"/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+ 0,6 = </a:t>
            </a:r>
            <a:r>
              <a:rPr lang="pt-BR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r>
              <a:rPr lang="pt-BR" sz="45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1E550-B825-6907-E1C9-01DA05B6F29D}"/>
              </a:ext>
            </a:extLst>
          </p:cNvPr>
          <p:cNvSpPr txBox="1"/>
          <p:nvPr/>
        </p:nvSpPr>
        <p:spPr>
          <a:xfrm>
            <a:off x="8829073" y="264496"/>
            <a:ext cx="13994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1,75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69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174CD7-78AE-6F75-2421-1F58347350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472" y="-432624"/>
            <a:ext cx="1149805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02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659188" y="423863"/>
            <a:ext cx="96716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 bài toán theo tóm tắt dưới đây.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792194" y="354846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DAB2DB49-1EF0-7B07-025D-D0CCA973CF3C}"/>
              </a:ext>
            </a:extLst>
          </p:cNvPr>
          <p:cNvSpPr/>
          <p:nvPr/>
        </p:nvSpPr>
        <p:spPr>
          <a:xfrm flipH="1">
            <a:off x="9476707" y="4521697"/>
            <a:ext cx="1399404" cy="2253994"/>
          </a:xfrm>
          <a:custGeom>
            <a:avLst/>
            <a:gdLst/>
            <a:ahLst/>
            <a:cxnLst/>
            <a:rect l="l" t="t" r="r" b="b"/>
            <a:pathLst>
              <a:path w="2484311" h="4114800">
                <a:moveTo>
                  <a:pt x="0" y="0"/>
                </a:moveTo>
                <a:lnTo>
                  <a:pt x="2484311" y="0"/>
                </a:lnTo>
                <a:lnTo>
                  <a:pt x="2484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B1F1C-9261-99BA-6B08-A05CE8818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4" y="1771658"/>
            <a:ext cx="10556305" cy="25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260157" y="2463819"/>
            <a:ext cx="96716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 giải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1,75 – 0,25 = 1,5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Gà vàng cân nặng 1,5 kg.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1,5 + 0,5 =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Gà đen cân nặng 2 kg.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1,75 + 1,5 + 2 = 5,25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 ba con gà cân nặng là 5,25 kg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B1F1C-9261-99BA-6B08-A05CE8818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19" y="423863"/>
            <a:ext cx="8121781" cy="19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71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A3600A-6A6B-F7DE-D01F-FB86371CB8C5}"/>
              </a:ext>
            </a:extLst>
          </p:cNvPr>
          <p:cNvSpPr/>
          <p:nvPr/>
        </p:nvSpPr>
        <p:spPr>
          <a:xfrm>
            <a:off x="5148470" y="3349487"/>
            <a:ext cx="6589643" cy="2993514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</a:pPr>
            <a:r>
              <a:rPr lang="en-US" altLang="en-US" sz="3600" b="1">
                <a:solidFill>
                  <a:srgbClr val="002060"/>
                </a:solidFill>
                <a:latin typeface="UTM Kabel KT" panose="02040603050506020204" pitchFamily="18" charset="0"/>
              </a:rPr>
              <a:t>- Xem lại bài.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en-US" sz="3600" b="1">
                <a:solidFill>
                  <a:srgbClr val="002060"/>
                </a:solidFill>
                <a:latin typeface="UTM Kabel KT" panose="02040603050506020204" pitchFamily="18" charset="0"/>
              </a:rPr>
              <a:t>- Chuẩn bị bài tiếp theo</a:t>
            </a:r>
            <a:endParaRPr lang="en-US" altLang="en-US" sz="3600" b="1" dirty="0">
              <a:solidFill>
                <a:srgbClr val="002060"/>
              </a:solidFill>
              <a:latin typeface="UTM Kabel KT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D895C-9805-C7E0-D265-4D4523275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18362" y="2225743"/>
            <a:ext cx="2215438" cy="45852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3BE44D-5639-78F0-9AFD-565E0936BF82}"/>
              </a:ext>
            </a:extLst>
          </p:cNvPr>
          <p:cNvGrpSpPr/>
          <p:nvPr/>
        </p:nvGrpSpPr>
        <p:grpSpPr>
          <a:xfrm>
            <a:off x="122737" y="4657060"/>
            <a:ext cx="5129747" cy="2145882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02222D4-30D2-5C55-ED70-2BD47F1322CD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87D13DE-2985-80DC-6009-703E5FEB0B1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B5878D3-F836-25F8-EBA5-E18AB966F773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C07FA9-EADA-FB46-1DBD-41F661983C35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F43222-CEC1-48E3-C44B-90351F5049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142" y="-580837"/>
            <a:ext cx="9455716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6E5584-E766-0739-08A5-D32A6F538C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23" y="-359762"/>
            <a:ext cx="12022354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581BAD1-F450-9B3B-847A-29B837D12A58}"/>
              </a:ext>
            </a:extLst>
          </p:cNvPr>
          <p:cNvSpPr/>
          <p:nvPr/>
        </p:nvSpPr>
        <p:spPr>
          <a:xfrm>
            <a:off x="876213" y="-122400"/>
            <a:ext cx="6308000" cy="2675293"/>
          </a:xfrm>
          <a:prstGeom prst="cloudCallout">
            <a:avLst>
              <a:gd name="adj1" fmla="val -47983"/>
              <a:gd name="adj2" fmla="val 663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487A1-3324-84BF-3AF0-7D45B1A14F4B}"/>
              </a:ext>
            </a:extLst>
          </p:cNvPr>
          <p:cNvSpPr txBox="1"/>
          <p:nvPr/>
        </p:nvSpPr>
        <p:spPr>
          <a:xfrm>
            <a:off x="1527994" y="256506"/>
            <a:ext cx="4852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bạn nhỏ muốn vào nhà hàng ăn bữa trưa. Các em hãy giúp các bạn ấy bằng cách trả lời các câu hỏi nhé!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6841B-28BF-BFA6-D816-8101CEB4A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6B999E-0F19-4BD3-43BF-043D59CA535D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ECEEE3A-1027-7A25-A259-0210E8A88555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A1C1F66-D9A6-C5D3-BFB3-B8A65D0B5691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08AD021-F6F5-ADDE-3B8A-8C17AD4499CF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E51BDD0-B0ED-4C5B-5BD2-C66DE056F55C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28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1C59226-DAE3-861C-F0E4-30CC6D50A58F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8B731D-8CAC-4B7A-1ED8-82F0E15092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450E2D-6C44-8CED-7CDD-75B233CE9275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6CA8F361-25E3-CC7E-A256-565A32402974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369F22A-B5CA-4204-F1E3-6F73FF926832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5AC2E246-71C4-395E-4A4A-8FC9DB3ACB37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BBA3482-706E-99D1-79F8-4F394FC560DF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B036B96-0FE6-826C-DD98-36F86FA10B61}"/>
              </a:ext>
            </a:extLst>
          </p:cNvPr>
          <p:cNvSpPr/>
          <p:nvPr/>
        </p:nvSpPr>
        <p:spPr>
          <a:xfrm>
            <a:off x="2927763" y="0"/>
            <a:ext cx="6063422" cy="10121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+ 7 + 0,2 + 0,01 = ?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CA1B1-558D-7A9F-C182-E361D6AE8F35}"/>
              </a:ext>
            </a:extLst>
          </p:cNvPr>
          <p:cNvGrpSpPr/>
          <p:nvPr/>
        </p:nvGrpSpPr>
        <p:grpSpPr>
          <a:xfrm>
            <a:off x="1917113" y="1272206"/>
            <a:ext cx="3538330" cy="1232201"/>
            <a:chOff x="1634449" y="2043257"/>
            <a:chExt cx="3538330" cy="1232201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EA78289-7781-3326-3DA1-A8FD6384A98F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37,20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B2A0876-5C5F-717F-0DBE-978F2FB62FAF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0F5381E-EB5F-1106-0FDA-44808B0AF296}"/>
              </a:ext>
            </a:extLst>
          </p:cNvPr>
          <p:cNvGrpSpPr/>
          <p:nvPr/>
        </p:nvGrpSpPr>
        <p:grpSpPr>
          <a:xfrm>
            <a:off x="6605081" y="1315326"/>
            <a:ext cx="3427949" cy="1206388"/>
            <a:chOff x="6763897" y="2069070"/>
            <a:chExt cx="3427949" cy="12063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D867645-480C-9C6F-B164-E85A548A12EB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37,2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FC67A8-11D4-4A34-CBB2-4ADE11B4C656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1CE51F-4A28-1AF7-C2A9-6BA07593E645}"/>
              </a:ext>
            </a:extLst>
          </p:cNvPr>
          <p:cNvGrpSpPr/>
          <p:nvPr/>
        </p:nvGrpSpPr>
        <p:grpSpPr>
          <a:xfrm>
            <a:off x="1944149" y="2783076"/>
            <a:ext cx="3514350" cy="1370300"/>
            <a:chOff x="1658429" y="4301579"/>
            <a:chExt cx="3514350" cy="13703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9015428-99D0-F59B-744D-71DA85CAFE92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37,21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C5697D8-D73C-CB00-2192-A20CC121C35D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E80E87B-FD23-E2B7-8E17-988457B47AEC}"/>
              </a:ext>
            </a:extLst>
          </p:cNvPr>
          <p:cNvGrpSpPr/>
          <p:nvPr/>
        </p:nvGrpSpPr>
        <p:grpSpPr>
          <a:xfrm>
            <a:off x="6605081" y="2783076"/>
            <a:ext cx="3384971" cy="1370300"/>
            <a:chOff x="6806876" y="4301579"/>
            <a:chExt cx="3384971" cy="137030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53A1E7A-1D04-F1FE-FB29-329C8FAFB38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32,22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D9412A-F887-4F20-CD21-3BAB1268BDE2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5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225B353-CE0C-3B1C-04E5-5F134CBFB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42134" y="330884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C2D2A0A2-C58D-24F7-B2F4-40E07C15D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51983" y="3294343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0236ECF-1444-D45F-B0AF-CF72C9061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626125" y="1696980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A7E257C-AD1A-7FA5-AC30-F079BC7B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69185" y="166393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5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7" grpId="0" animBg="1"/>
      <p:bldP spid="26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13D6F7-3A61-9DC1-EBB0-36B3EE103E94}"/>
              </a:ext>
            </a:extLst>
          </p:cNvPr>
          <p:cNvSpPr/>
          <p:nvPr/>
        </p:nvSpPr>
        <p:spPr>
          <a:xfrm>
            <a:off x="1417689" y="297734"/>
            <a:ext cx="9356622" cy="4051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157CE-9D7E-9DAA-156F-B8C2E53FBD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780839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65A87E-BCDC-A7DE-DD8D-C5DC7394C0A8}"/>
              </a:ext>
            </a:extLst>
          </p:cNvPr>
          <p:cNvGrpSpPr/>
          <p:nvPr/>
        </p:nvGrpSpPr>
        <p:grpSpPr>
          <a:xfrm>
            <a:off x="1400278" y="4431250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180F9B0-1D67-BDE9-2F14-566077523783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E655602-5F55-7F36-0B7E-E8C4CDCB8E4A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5C984C4-BBAB-2C92-C5E2-2134106299A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29AFC5F-0852-7121-4E3D-B6E0FFF64F6D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225F25-3303-A030-916E-DBDC8F08AB9C}"/>
              </a:ext>
            </a:extLst>
          </p:cNvPr>
          <p:cNvSpPr/>
          <p:nvPr/>
        </p:nvSpPr>
        <p:spPr>
          <a:xfrm>
            <a:off x="3123434" y="0"/>
            <a:ext cx="6063422" cy="1012126"/>
          </a:xfrm>
          <a:prstGeom prst="roundRect">
            <a:avLst>
              <a:gd name="adj" fmla="val 10662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 + 8,8 + 6,2 = 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CDB30D-D123-1BBF-84FC-957ADE0D88BD}"/>
              </a:ext>
            </a:extLst>
          </p:cNvPr>
          <p:cNvGrpSpPr/>
          <p:nvPr/>
        </p:nvGrpSpPr>
        <p:grpSpPr>
          <a:xfrm>
            <a:off x="1907462" y="1182176"/>
            <a:ext cx="3538330" cy="1232201"/>
            <a:chOff x="1634449" y="2043257"/>
            <a:chExt cx="3538330" cy="123220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17B0E22-23B0-295E-BE69-4A7256089BAB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18,7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6637D-1855-B03E-6C88-56878CDB0AF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9525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8028A2-A7CC-B5BA-27C4-BB89EC60AD26}"/>
              </a:ext>
            </a:extLst>
          </p:cNvPr>
          <p:cNvGrpSpPr/>
          <p:nvPr/>
        </p:nvGrpSpPr>
        <p:grpSpPr>
          <a:xfrm>
            <a:off x="6595430" y="1225296"/>
            <a:ext cx="3427949" cy="1206388"/>
            <a:chOff x="6763897" y="2069070"/>
            <a:chExt cx="3427949" cy="120638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4CBC0D-FD8C-505A-2340-B637AB9F1818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18,8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74E64A-8EBE-257C-D442-771AA0DBCE63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588BC1-EAB8-C3E8-6ADF-5368C1265CD4}"/>
              </a:ext>
            </a:extLst>
          </p:cNvPr>
          <p:cNvGrpSpPr/>
          <p:nvPr/>
        </p:nvGrpSpPr>
        <p:grpSpPr>
          <a:xfrm>
            <a:off x="1934498" y="2693046"/>
            <a:ext cx="3514350" cy="1370300"/>
            <a:chOff x="1658429" y="4301579"/>
            <a:chExt cx="3514350" cy="13703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76A1FFA-17DC-1162-F8A8-8B13DB75EBFE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18,81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8BF083-37C4-DA3B-C41E-A6505EA95252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9A5780-A02F-4C93-F112-09AC1CA2E4BB}"/>
              </a:ext>
            </a:extLst>
          </p:cNvPr>
          <p:cNvGrpSpPr/>
          <p:nvPr/>
        </p:nvGrpSpPr>
        <p:grpSpPr>
          <a:xfrm>
            <a:off x="6595430" y="2693046"/>
            <a:ext cx="3384971" cy="1370300"/>
            <a:chOff x="6806876" y="4301579"/>
            <a:chExt cx="3384971" cy="13703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A741C4D-0CC8-DFF5-4278-AB95EB08E36B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n w="28575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3EAD277-843F-9DAC-E914-2C525AE76FBA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normalizeH="0" baseline="0" noProof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2"/>
                  </a:solidFill>
                  <a:uLnTx/>
                  <a:uFillTx/>
                  <a:latin typeface="SVN-Bango" panose="02000000000000000000" pitchFamily="50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40B2D5B-66FC-5A99-AC1A-0F5E9AB2C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9532483" y="3218813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741BCFE3-8510-E42C-D074-E2225048B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531716" y="150832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C04E063-EE27-1D4F-5512-4727AED52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45973" y="3200688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F666657-C430-5D30-F1FE-643146AED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59534" y="1573909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21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13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444C99-D8B1-1887-EEDB-13AAB367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1" b="31382"/>
          <a:stretch/>
        </p:blipFill>
        <p:spPr>
          <a:xfrm flipH="1">
            <a:off x="-367350" y="2698647"/>
            <a:ext cx="2009644" cy="41593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680604C-7781-F6BC-CFEC-8342E0E3862F}"/>
              </a:ext>
            </a:extLst>
          </p:cNvPr>
          <p:cNvGrpSpPr/>
          <p:nvPr/>
        </p:nvGrpSpPr>
        <p:grpSpPr>
          <a:xfrm>
            <a:off x="1400278" y="4349058"/>
            <a:ext cx="5454569" cy="2284557"/>
            <a:chOff x="1400278" y="4349058"/>
            <a:chExt cx="5454569" cy="2284557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E1528893-D763-F470-9F34-8490DAA32206}"/>
                </a:ext>
              </a:extLst>
            </p:cNvPr>
            <p:cNvSpPr/>
            <p:nvPr/>
          </p:nvSpPr>
          <p:spPr>
            <a:xfrm>
              <a:off x="2799682" y="4547558"/>
              <a:ext cx="1189856" cy="2055494"/>
            </a:xfrm>
            <a:custGeom>
              <a:avLst/>
              <a:gdLst/>
              <a:ahLst/>
              <a:cxnLst/>
              <a:rect l="l" t="t" r="r" b="b"/>
              <a:pathLst>
                <a:path w="3614224" h="5949340">
                  <a:moveTo>
                    <a:pt x="0" y="0"/>
                  </a:moveTo>
                  <a:lnTo>
                    <a:pt x="3614225" y="0"/>
                  </a:lnTo>
                  <a:lnTo>
                    <a:pt x="3614225" y="5949340"/>
                  </a:lnTo>
                  <a:lnTo>
                    <a:pt x="0" y="5949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F47EEFA-92B2-C014-B6C0-1AA47B1280FE}"/>
                </a:ext>
              </a:extLst>
            </p:cNvPr>
            <p:cNvSpPr/>
            <p:nvPr/>
          </p:nvSpPr>
          <p:spPr>
            <a:xfrm>
              <a:off x="1400278" y="4355387"/>
              <a:ext cx="1399404" cy="2153107"/>
            </a:xfrm>
            <a:custGeom>
              <a:avLst/>
              <a:gdLst/>
              <a:ahLst/>
              <a:cxnLst/>
              <a:rect l="l" t="t" r="r" b="b"/>
              <a:pathLst>
                <a:path w="2939730" h="5057601">
                  <a:moveTo>
                    <a:pt x="0" y="0"/>
                  </a:moveTo>
                  <a:lnTo>
                    <a:pt x="2939730" y="0"/>
                  </a:lnTo>
                  <a:lnTo>
                    <a:pt x="2939730" y="5057601"/>
                  </a:lnTo>
                  <a:lnTo>
                    <a:pt x="0" y="50576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3A9D17A-A6D4-60E1-3292-93E1B2528C8D}"/>
                </a:ext>
              </a:extLst>
            </p:cNvPr>
            <p:cNvSpPr/>
            <p:nvPr/>
          </p:nvSpPr>
          <p:spPr>
            <a:xfrm>
              <a:off x="3989539" y="4480507"/>
              <a:ext cx="1280962" cy="2153108"/>
            </a:xfrm>
            <a:custGeom>
              <a:avLst/>
              <a:gdLst/>
              <a:ahLst/>
              <a:cxnLst/>
              <a:rect l="l" t="t" r="r" b="b"/>
              <a:pathLst>
                <a:path w="3217305" h="5086648">
                  <a:moveTo>
                    <a:pt x="0" y="0"/>
                  </a:moveTo>
                  <a:lnTo>
                    <a:pt x="3217305" y="0"/>
                  </a:lnTo>
                  <a:lnTo>
                    <a:pt x="3217305" y="5086648"/>
                  </a:lnTo>
                  <a:lnTo>
                    <a:pt x="0" y="5086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b="1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8A23835-D9E0-F197-45BD-517992FAD981}"/>
                </a:ext>
              </a:extLst>
            </p:cNvPr>
            <p:cNvSpPr/>
            <p:nvPr/>
          </p:nvSpPr>
          <p:spPr>
            <a:xfrm>
              <a:off x="5455443" y="4349058"/>
              <a:ext cx="1399404" cy="2253994"/>
            </a:xfrm>
            <a:custGeom>
              <a:avLst/>
              <a:gdLst/>
              <a:ahLst/>
              <a:cxnLst/>
              <a:rect l="l" t="t" r="r" b="b"/>
              <a:pathLst>
                <a:path w="2484311" h="4114800">
                  <a:moveTo>
                    <a:pt x="0" y="0"/>
                  </a:moveTo>
                  <a:lnTo>
                    <a:pt x="2484311" y="0"/>
                  </a:lnTo>
                  <a:lnTo>
                    <a:pt x="2484311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258FA0C-F741-25EE-FFFB-4C9951CD3E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850" y="-432624"/>
            <a:ext cx="1176630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6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659188" y="423863"/>
            <a:ext cx="9671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800">
                <a:solidFill>
                  <a:srgbClr val="202124"/>
                </a:solidFill>
              </a:rPr>
              <a:t>Số?</a:t>
            </a:r>
            <a:endParaRPr lang="en-US" sz="4800" b="0" i="0">
              <a:solidFill>
                <a:srgbClr val="202124"/>
              </a:solidFill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792194" y="354846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DAB2DB49-1EF0-7B07-025D-D0CCA973CF3C}"/>
              </a:ext>
            </a:extLst>
          </p:cNvPr>
          <p:cNvSpPr/>
          <p:nvPr/>
        </p:nvSpPr>
        <p:spPr>
          <a:xfrm flipH="1">
            <a:off x="9476707" y="4521697"/>
            <a:ext cx="1399404" cy="2253994"/>
          </a:xfrm>
          <a:custGeom>
            <a:avLst/>
            <a:gdLst/>
            <a:ahLst/>
            <a:cxnLst/>
            <a:rect l="l" t="t" r="r" b="b"/>
            <a:pathLst>
              <a:path w="2484311" h="4114800">
                <a:moveTo>
                  <a:pt x="0" y="0"/>
                </a:moveTo>
                <a:lnTo>
                  <a:pt x="2484311" y="0"/>
                </a:lnTo>
                <a:lnTo>
                  <a:pt x="2484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C0006-4C80-B0CD-6382-1E8E8C88A4A7}"/>
              </a:ext>
            </a:extLst>
          </p:cNvPr>
          <p:cNvSpPr txBox="1"/>
          <p:nvPr/>
        </p:nvSpPr>
        <p:spPr>
          <a:xfrm>
            <a:off x="2974657" y="1300666"/>
            <a:ext cx="557879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4,65 + </a:t>
            </a:r>
            <a:r>
              <a:rPr lang="pt-BR" sz="480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6,37</a:t>
            </a:r>
          </a:p>
          <a:p>
            <a:pPr algn="just"/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80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54,8 = 2,1</a:t>
            </a:r>
          </a:p>
          <a:p>
            <a:pPr algn="just"/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17,2 – </a:t>
            </a:r>
            <a:r>
              <a:rPr lang="pt-BR" sz="480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.?. </a:t>
            </a:r>
            <a:r>
              <a:rPr lang="pt-BR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9,4</a:t>
            </a:r>
            <a:endParaRPr lang="en-US" sz="4800" b="0" i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D545F-C0DF-7832-EDD1-2ADCCD162867}"/>
              </a:ext>
            </a:extLst>
          </p:cNvPr>
          <p:cNvSpPr txBox="1"/>
          <p:nvPr/>
        </p:nvSpPr>
        <p:spPr>
          <a:xfrm>
            <a:off x="3714750" y="1344359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4,65 + </a:t>
            </a:r>
            <a:r>
              <a:rPr lang="pt-BR" sz="4800" b="0" i="0">
                <a:solidFill>
                  <a:srgbClr val="268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1,72 </a:t>
            </a:r>
            <a:r>
              <a:rPr lang="pt-BR" sz="4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6,37</a:t>
            </a:r>
            <a:endParaRPr lang="en-US" sz="48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D21D6C-6FF9-7B44-CB9A-8777D957FA73}"/>
              </a:ext>
            </a:extLst>
          </p:cNvPr>
          <p:cNvSpPr txBox="1"/>
          <p:nvPr/>
        </p:nvSpPr>
        <p:spPr>
          <a:xfrm>
            <a:off x="3714750" y="2799839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>
                <a:solidFill>
                  <a:srgbClr val="268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56,9 </a:t>
            </a:r>
            <a:r>
              <a:rPr lang="pt-BR" sz="4800">
                <a:latin typeface="Arial" panose="020B0604020202020204" pitchFamily="34" charset="0"/>
                <a:cs typeface="Arial" panose="020B0604020202020204" pitchFamily="34" charset="0"/>
              </a:rPr>
              <a:t>– 54,8 = 2,1</a:t>
            </a:r>
            <a:endParaRPr lang="en-US" sz="48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0731C3-439F-CA8C-5B04-5FEA93FAA623}"/>
              </a:ext>
            </a:extLst>
          </p:cNvPr>
          <p:cNvSpPr txBox="1"/>
          <p:nvPr/>
        </p:nvSpPr>
        <p:spPr>
          <a:xfrm>
            <a:off x="3714750" y="4255319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>
                <a:latin typeface="Arial" panose="020B0604020202020204" pitchFamily="34" charset="0"/>
                <a:cs typeface="Arial" panose="020B0604020202020204" pitchFamily="34" charset="0"/>
              </a:rPr>
              <a:t>17,2 – </a:t>
            </a:r>
            <a:r>
              <a:rPr lang="pt-BR" sz="4800">
                <a:solidFill>
                  <a:srgbClr val="398B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7,8</a:t>
            </a:r>
            <a:r>
              <a:rPr lang="pt-BR" sz="4800">
                <a:latin typeface="Arial" panose="020B0604020202020204" pitchFamily="34" charset="0"/>
                <a:cs typeface="Arial" panose="020B0604020202020204" pitchFamily="34" charset="0"/>
              </a:rPr>
              <a:t> = 9,4</a:t>
            </a:r>
            <a:endParaRPr lang="en-US" sz="4800" b="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58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C0B3BB-2E30-270F-8920-A28133731358}"/>
              </a:ext>
            </a:extLst>
          </p:cNvPr>
          <p:cNvSpPr txBox="1"/>
          <p:nvPr/>
        </p:nvSpPr>
        <p:spPr>
          <a:xfrm>
            <a:off x="1659188" y="423863"/>
            <a:ext cx="96716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>
                <a:solidFill>
                  <a:srgbClr val="202124"/>
                </a:solidFill>
              </a:rPr>
              <a:t>Tìm số thứ bảy trong mỗi dãy số sau.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15C81F-FB3A-F929-899A-0896B754AEFB}"/>
              </a:ext>
            </a:extLst>
          </p:cNvPr>
          <p:cNvSpPr/>
          <p:nvPr/>
        </p:nvSpPr>
        <p:spPr>
          <a:xfrm>
            <a:off x="792194" y="354846"/>
            <a:ext cx="838568" cy="8385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7">
            <a:extLst>
              <a:ext uri="{FF2B5EF4-FFF2-40B4-BE49-F238E27FC236}">
                <a16:creationId xmlns:a16="http://schemas.microsoft.com/office/drawing/2014/main" id="{DAB2DB49-1EF0-7B07-025D-D0CCA973CF3C}"/>
              </a:ext>
            </a:extLst>
          </p:cNvPr>
          <p:cNvSpPr/>
          <p:nvPr/>
        </p:nvSpPr>
        <p:spPr>
          <a:xfrm flipH="1">
            <a:off x="9476707" y="4521697"/>
            <a:ext cx="1399404" cy="2253994"/>
          </a:xfrm>
          <a:custGeom>
            <a:avLst/>
            <a:gdLst/>
            <a:ahLst/>
            <a:cxnLst/>
            <a:rect l="l" t="t" r="r" b="b"/>
            <a:pathLst>
              <a:path w="2484311" h="4114800">
                <a:moveTo>
                  <a:pt x="0" y="0"/>
                </a:moveTo>
                <a:lnTo>
                  <a:pt x="2484311" y="0"/>
                </a:lnTo>
                <a:lnTo>
                  <a:pt x="24843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B825D248-3D40-7F44-0EA7-B2675F6D6F59}"/>
              </a:ext>
            </a:extLst>
          </p:cNvPr>
          <p:cNvSpPr/>
          <p:nvPr/>
        </p:nvSpPr>
        <p:spPr>
          <a:xfrm>
            <a:off x="10708018" y="4544291"/>
            <a:ext cx="1280962" cy="2153108"/>
          </a:xfrm>
          <a:custGeom>
            <a:avLst/>
            <a:gdLst/>
            <a:ahLst/>
            <a:cxnLst/>
            <a:rect l="l" t="t" r="r" b="b"/>
            <a:pathLst>
              <a:path w="3217305" h="5086648">
                <a:moveTo>
                  <a:pt x="0" y="0"/>
                </a:moveTo>
                <a:lnTo>
                  <a:pt x="3217305" y="0"/>
                </a:lnTo>
                <a:lnTo>
                  <a:pt x="3217305" y="5086648"/>
                </a:lnTo>
                <a:lnTo>
                  <a:pt x="0" y="5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C0006-4C80-B0CD-6382-1E8E8C88A4A7}"/>
              </a:ext>
            </a:extLst>
          </p:cNvPr>
          <p:cNvSpPr txBox="1"/>
          <p:nvPr/>
        </p:nvSpPr>
        <p:spPr>
          <a:xfrm>
            <a:off x="2019300" y="1551473"/>
            <a:ext cx="88568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800">
                <a:solidFill>
                  <a:srgbClr val="FF0000"/>
                </a:solidFill>
                <a:cs typeface="Arial" panose="020B0604020202020204" pitchFamily="34" charset="0"/>
              </a:rPr>
              <a:t>a) </a:t>
            </a:r>
            <a:r>
              <a:rPr lang="vi-VN" sz="4800">
                <a:cs typeface="Arial" panose="020B0604020202020204" pitchFamily="34" charset="0"/>
              </a:rPr>
              <a:t>0,25; 0,5; 0,75; 1; 1,25; …</a:t>
            </a:r>
            <a:endParaRPr lang="en-US" sz="4800">
              <a:cs typeface="Arial" panose="020B0604020202020204" pitchFamily="34" charset="0"/>
            </a:endParaRPr>
          </a:p>
          <a:p>
            <a:pPr lvl="0" algn="just"/>
            <a:endParaRPr lang="vi-VN" sz="4800">
              <a:cs typeface="Arial" panose="020B0604020202020204" pitchFamily="34" charset="0"/>
            </a:endParaRPr>
          </a:p>
          <a:p>
            <a:pPr lvl="0" algn="just"/>
            <a:r>
              <a:rPr lang="vi-VN" sz="4800">
                <a:solidFill>
                  <a:srgbClr val="FF0000"/>
                </a:solidFill>
                <a:cs typeface="Arial" panose="020B0604020202020204" pitchFamily="34" charset="0"/>
              </a:rPr>
              <a:t>b)</a:t>
            </a:r>
            <a:r>
              <a:rPr lang="vi-VN" sz="4800">
                <a:cs typeface="Arial" panose="020B0604020202020204" pitchFamily="34" charset="0"/>
              </a:rPr>
              <a:t> 0,1; 0,2; 0,4; 0,7; 1,1; …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5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>
            <a:extLst>
              <a:ext uri="{FF2B5EF4-FFF2-40B4-BE49-F238E27FC236}">
                <a16:creationId xmlns:a16="http://schemas.microsoft.com/office/drawing/2014/main" id="{C561A868-7CF9-6F44-C8EF-F1A4D14ACB29}"/>
              </a:ext>
            </a:extLst>
          </p:cNvPr>
          <p:cNvSpPr/>
          <p:nvPr/>
        </p:nvSpPr>
        <p:spPr>
          <a:xfrm>
            <a:off x="-17278" y="4734404"/>
            <a:ext cx="1399404" cy="2153107"/>
          </a:xfrm>
          <a:custGeom>
            <a:avLst/>
            <a:gdLst/>
            <a:ahLst/>
            <a:cxnLst/>
            <a:rect l="l" t="t" r="r" b="b"/>
            <a:pathLst>
              <a:path w="2939730" h="5057601">
                <a:moveTo>
                  <a:pt x="0" y="0"/>
                </a:moveTo>
                <a:lnTo>
                  <a:pt x="2939730" y="0"/>
                </a:lnTo>
                <a:lnTo>
                  <a:pt x="2939730" y="5057601"/>
                </a:lnTo>
                <a:lnTo>
                  <a:pt x="0" y="5057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87954730-138B-C203-D59B-635944744E46}"/>
              </a:ext>
            </a:extLst>
          </p:cNvPr>
          <p:cNvSpPr/>
          <p:nvPr/>
        </p:nvSpPr>
        <p:spPr>
          <a:xfrm>
            <a:off x="962862" y="4748716"/>
            <a:ext cx="1189856" cy="2055494"/>
          </a:xfrm>
          <a:custGeom>
            <a:avLst/>
            <a:gdLst/>
            <a:ahLst/>
            <a:cxnLst/>
            <a:rect l="l" t="t" r="r" b="b"/>
            <a:pathLst>
              <a:path w="3614224" h="5949340">
                <a:moveTo>
                  <a:pt x="0" y="0"/>
                </a:moveTo>
                <a:lnTo>
                  <a:pt x="3614225" y="0"/>
                </a:lnTo>
                <a:lnTo>
                  <a:pt x="3614225" y="5949340"/>
                </a:lnTo>
                <a:lnTo>
                  <a:pt x="0" y="5949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5C0006-4C80-B0CD-6382-1E8E8C88A4A7}"/>
              </a:ext>
            </a:extLst>
          </p:cNvPr>
          <p:cNvSpPr txBox="1"/>
          <p:nvPr/>
        </p:nvSpPr>
        <p:spPr>
          <a:xfrm>
            <a:off x="2152718" y="256073"/>
            <a:ext cx="8856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0,25; 0,5; 0,75; 1; 1,25; …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78BB-77A3-921B-41D5-A5557BEECC10}"/>
              </a:ext>
            </a:extLst>
          </p:cNvPr>
          <p:cNvSpPr txBox="1"/>
          <p:nvPr/>
        </p:nvSpPr>
        <p:spPr>
          <a:xfrm>
            <a:off x="2943827" y="1087070"/>
            <a:ext cx="557152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0,25;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0,25 + 0,25 = 0,5;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0,5 + 0,25 = 0,75;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0,75 + 0,25 = 1;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1+ 0,25 = 1,25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1,25 + 0,25 = 1,5</a:t>
            </a:r>
            <a:endParaRPr kumimoji="0" lang="pt-BR" sz="48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1,5 + 0,25 = </a:t>
            </a:r>
            <a:r>
              <a:rPr kumimoji="0" lang="pt-BR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1,75.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1E550-B825-6907-E1C9-01DA05B6F29D}"/>
              </a:ext>
            </a:extLst>
          </p:cNvPr>
          <p:cNvSpPr txBox="1"/>
          <p:nvPr/>
        </p:nvSpPr>
        <p:spPr>
          <a:xfrm>
            <a:off x="9248173" y="257340"/>
            <a:ext cx="139940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1,75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7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232</TotalTime>
  <Words>322</Words>
  <PresentationFormat>Widescreen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MTD Bigilla Bold</vt:lpstr>
      <vt:lpstr>SVN-Bango</vt:lpstr>
      <vt:lpstr>UTM Kabel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2023-10-13T23:50:58Z</dcterms:created>
  <dcterms:modified xsi:type="dcterms:W3CDTF">2024-06-15T11:06:57Z</dcterms:modified>
</cp:coreProperties>
</file>