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58" r:id="rId3"/>
    <p:sldId id="257" r:id="rId4"/>
    <p:sldId id="288" r:id="rId5"/>
    <p:sldId id="262" r:id="rId6"/>
    <p:sldId id="260" r:id="rId7"/>
    <p:sldId id="289" r:id="rId8"/>
    <p:sldId id="264" r:id="rId9"/>
    <p:sldId id="265" r:id="rId10"/>
    <p:sldId id="266" r:id="rId11"/>
    <p:sldId id="290" r:id="rId12"/>
    <p:sldId id="267" r:id="rId13"/>
    <p:sldId id="291" r:id="rId14"/>
    <p:sldId id="272" r:id="rId15"/>
    <p:sldId id="293" r:id="rId16"/>
    <p:sldId id="292" r:id="rId17"/>
    <p:sldId id="294" r:id="rId18"/>
    <p:sldId id="287" r:id="rId19"/>
    <p:sldId id="286" r:id="rId20"/>
  </p:sldIdLst>
  <p:sldSz cx="12192000" cy="6858000"/>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9ACD"/>
    <a:srgbClr val="15BC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010" autoAdjust="0"/>
  </p:normalViewPr>
  <p:slideViewPr>
    <p:cSldViewPr snapToGrid="0">
      <p:cViewPr varScale="1">
        <p:scale>
          <a:sx n="61" d="100"/>
          <a:sy n="61" d="100"/>
        </p:scale>
        <p:origin x="10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15/06/2024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88715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15/06/2024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70962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15/06/2024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91192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15/06/2024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204876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15/06/2024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322163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15/06/2024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960434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15/06/2024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312955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15/06/2024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161295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7000" t="-25000" r="-7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17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15/06/2024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112464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15/06/2024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583780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3826B599-1D2E-8270-EA04-C4A7E1F9B3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58866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8000" r="-19000" b="-18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8EBC98-08C6-40DA-5E83-E2EE8F709411}"/>
              </a:ext>
            </a:extLst>
          </p:cNvPr>
          <p:cNvPicPr>
            <a:picLocks noChangeAspect="1"/>
          </p:cNvPicPr>
          <p:nvPr/>
        </p:nvPicPr>
        <p:blipFill>
          <a:blip r:embed="rId3"/>
          <a:stretch>
            <a:fillRect/>
          </a:stretch>
        </p:blipFill>
        <p:spPr>
          <a:xfrm>
            <a:off x="141890" y="1767463"/>
            <a:ext cx="7283669" cy="3574079"/>
          </a:xfrm>
          <a:prstGeom prst="rect">
            <a:avLst/>
          </a:prstGeom>
        </p:spPr>
      </p:pic>
    </p:spTree>
    <p:extLst>
      <p:ext uri="{BB962C8B-B14F-4D97-AF65-F5344CB8AC3E}">
        <p14:creationId xmlns:p14="http://schemas.microsoft.com/office/powerpoint/2010/main" val="37277733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4">
            <a:extLst>
              <a:ext uri="{FF2B5EF4-FFF2-40B4-BE49-F238E27FC236}">
                <a16:creationId xmlns:a16="http://schemas.microsoft.com/office/drawing/2014/main" id="{C194F615-1C9D-1F8C-B259-972AFE3FBC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23642" y="668903"/>
            <a:ext cx="3301765" cy="5598160"/>
          </a:xfrm>
          <a:prstGeom prst="rect">
            <a:avLst/>
          </a:prstGeom>
        </p:spPr>
      </p:pic>
      <p:sp>
        <p:nvSpPr>
          <p:cNvPr id="7" name="TextBox 6">
            <a:extLst>
              <a:ext uri="{FF2B5EF4-FFF2-40B4-BE49-F238E27FC236}">
                <a16:creationId xmlns:a16="http://schemas.microsoft.com/office/drawing/2014/main" id="{B994A3D3-149F-7D21-4BC4-C24634DC393F}"/>
              </a:ext>
            </a:extLst>
          </p:cNvPr>
          <p:cNvSpPr txBox="1"/>
          <p:nvPr/>
        </p:nvSpPr>
        <p:spPr>
          <a:xfrm>
            <a:off x="996329" y="1868269"/>
            <a:ext cx="10667351" cy="646331"/>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a:t>
            </a:r>
            <a:r>
              <a:rPr kumimoji="0" lang="pt-BR"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c)</a:t>
            </a:r>
            <a:r>
              <a:rPr kumimoji="0" lang="pt-BR"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7 – 0,17</a:t>
            </a:r>
            <a:endParaRPr kumimoji="0" lang="en-US"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
        <p:nvSpPr>
          <p:cNvPr id="11" name="TextBox 10">
            <a:extLst>
              <a:ext uri="{FF2B5EF4-FFF2-40B4-BE49-F238E27FC236}">
                <a16:creationId xmlns:a16="http://schemas.microsoft.com/office/drawing/2014/main" id="{F7940F9A-6148-3125-0B49-F2CE32E4AF76}"/>
              </a:ext>
            </a:extLst>
          </p:cNvPr>
          <p:cNvSpPr txBox="1"/>
          <p:nvPr/>
        </p:nvSpPr>
        <p:spPr>
          <a:xfrm>
            <a:off x="1668141" y="991106"/>
            <a:ext cx="6600435"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C) </a:t>
            </a:r>
            <a:r>
              <a:rPr lang="pt-BR" sz="5400">
                <a:solidFill>
                  <a:schemeClr val="tx1"/>
                </a:solidFill>
                <a:latin typeface="UTM Avo" panose="02040603050506020204" pitchFamily="18" charset="0"/>
              </a:rPr>
              <a:t>7 – 0,17</a:t>
            </a:r>
            <a:r>
              <a:rPr lang="pt-BR" sz="5400">
                <a:solidFill>
                  <a:srgbClr val="FF0000"/>
                </a:solidFill>
                <a:latin typeface="UTM Avo" panose="02040603050506020204" pitchFamily="18" charset="0"/>
              </a:rPr>
              <a:t>			</a:t>
            </a:r>
          </a:p>
        </p:txBody>
      </p:sp>
      <p:sp>
        <p:nvSpPr>
          <p:cNvPr id="13" name="TextBox 12">
            <a:extLst>
              <a:ext uri="{FF2B5EF4-FFF2-40B4-BE49-F238E27FC236}">
                <a16:creationId xmlns:a16="http://schemas.microsoft.com/office/drawing/2014/main" id="{6907DF8C-1FF8-9CBD-C628-704A556991F3}"/>
              </a:ext>
            </a:extLst>
          </p:cNvPr>
          <p:cNvSpPr txBox="1"/>
          <p:nvPr/>
        </p:nvSpPr>
        <p:spPr>
          <a:xfrm>
            <a:off x="2561927" y="2327583"/>
            <a:ext cx="2363104" cy="92333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7</a:t>
            </a:r>
            <a:endParaRPr kumimoji="0" lang="en-US"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F28915D2-EEA1-E102-246E-7D09E3312B43}"/>
              </a:ext>
            </a:extLst>
          </p:cNvPr>
          <p:cNvSpPr txBox="1"/>
          <p:nvPr/>
        </p:nvSpPr>
        <p:spPr>
          <a:xfrm>
            <a:off x="1847551" y="2880689"/>
            <a:ext cx="599167" cy="92333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a:t>
            </a:r>
            <a:endParaRPr kumimoji="0" lang="en-US"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67FD706F-347D-0343-5FA8-6E872714FF4A}"/>
              </a:ext>
            </a:extLst>
          </p:cNvPr>
          <p:cNvSpPr txBox="1"/>
          <p:nvPr/>
        </p:nvSpPr>
        <p:spPr>
          <a:xfrm>
            <a:off x="2528474" y="3158579"/>
            <a:ext cx="2168859" cy="923330"/>
          </a:xfrm>
          <a:prstGeom prst="rect">
            <a:avLst/>
          </a:prstGeom>
          <a:noFill/>
        </p:spPr>
        <p:txBody>
          <a:bodyPr wrap="square" rtlCol="0">
            <a:spAutoFit/>
          </a:bodyPr>
          <a:lstStyle/>
          <a:p>
            <a:pPr lvl="0" algn="just"/>
            <a:r>
              <a:rPr lang="pt-BR" sz="5400">
                <a:latin typeface="UTM Avo" panose="02040603050506020204" pitchFamily="18" charset="0"/>
              </a:rPr>
              <a:t>0,17</a:t>
            </a:r>
          </a:p>
        </p:txBody>
      </p:sp>
      <p:cxnSp>
        <p:nvCxnSpPr>
          <p:cNvPr id="17" name="Straight Connector 16">
            <a:extLst>
              <a:ext uri="{FF2B5EF4-FFF2-40B4-BE49-F238E27FC236}">
                <a16:creationId xmlns:a16="http://schemas.microsoft.com/office/drawing/2014/main" id="{D58903E2-3905-2CCD-E3B4-E9CD5BF84BE9}"/>
              </a:ext>
            </a:extLst>
          </p:cNvPr>
          <p:cNvCxnSpPr/>
          <p:nvPr/>
        </p:nvCxnSpPr>
        <p:spPr>
          <a:xfrm>
            <a:off x="2446718" y="4199092"/>
            <a:ext cx="247831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D58FBEF-D5C9-C145-E128-1922CE3FC102}"/>
              </a:ext>
            </a:extLst>
          </p:cNvPr>
          <p:cNvSpPr txBox="1"/>
          <p:nvPr/>
        </p:nvSpPr>
        <p:spPr>
          <a:xfrm>
            <a:off x="3571169" y="4587390"/>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3</a:t>
            </a:r>
          </a:p>
        </p:txBody>
      </p:sp>
      <p:sp>
        <p:nvSpPr>
          <p:cNvPr id="19" name="TextBox 18">
            <a:extLst>
              <a:ext uri="{FF2B5EF4-FFF2-40B4-BE49-F238E27FC236}">
                <a16:creationId xmlns:a16="http://schemas.microsoft.com/office/drawing/2014/main" id="{5DAE014F-CDAD-B36E-37C6-3F40C92FB92C}"/>
              </a:ext>
            </a:extLst>
          </p:cNvPr>
          <p:cNvSpPr txBox="1"/>
          <p:nvPr/>
        </p:nvSpPr>
        <p:spPr>
          <a:xfrm>
            <a:off x="3117453" y="4587390"/>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8 </a:t>
            </a:r>
          </a:p>
        </p:txBody>
      </p:sp>
      <p:sp>
        <p:nvSpPr>
          <p:cNvPr id="21" name="TextBox 20">
            <a:extLst>
              <a:ext uri="{FF2B5EF4-FFF2-40B4-BE49-F238E27FC236}">
                <a16:creationId xmlns:a16="http://schemas.microsoft.com/office/drawing/2014/main" id="{C40C5DA3-F204-0198-9130-38E9C2CFA074}"/>
              </a:ext>
            </a:extLst>
          </p:cNvPr>
          <p:cNvSpPr txBox="1"/>
          <p:nvPr/>
        </p:nvSpPr>
        <p:spPr>
          <a:xfrm>
            <a:off x="2600834" y="4594166"/>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6 </a:t>
            </a:r>
          </a:p>
        </p:txBody>
      </p:sp>
      <p:sp>
        <p:nvSpPr>
          <p:cNvPr id="22" name="TextBox 21">
            <a:extLst>
              <a:ext uri="{FF2B5EF4-FFF2-40B4-BE49-F238E27FC236}">
                <a16:creationId xmlns:a16="http://schemas.microsoft.com/office/drawing/2014/main" id="{87CEDCB6-9EAC-DA6D-C0C6-43AF6F4056B0}"/>
              </a:ext>
            </a:extLst>
          </p:cNvPr>
          <p:cNvSpPr txBox="1"/>
          <p:nvPr/>
        </p:nvSpPr>
        <p:spPr>
          <a:xfrm>
            <a:off x="2902593" y="4595157"/>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a:t>
            </a:r>
          </a:p>
        </p:txBody>
      </p:sp>
    </p:spTree>
    <p:extLst>
      <p:ext uri="{BB962C8B-B14F-4D97-AF65-F5344CB8AC3E}">
        <p14:creationId xmlns:p14="http://schemas.microsoft.com/office/powerpoint/2010/main" val="468011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P spid="19"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8" name="TextBox 7"/>
            <p:cNvSpPr txBox="1"/>
            <p:nvPr/>
          </p:nvSpPr>
          <p:spPr>
            <a:xfrm>
              <a:off x="1330960" y="927874"/>
              <a:ext cx="284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3</a:t>
              </a:r>
            </a:p>
          </p:txBody>
        </p:sp>
      </p:grpSp>
      <p:sp>
        <p:nvSpPr>
          <p:cNvPr id="16" name="TextBox 15"/>
          <p:cNvSpPr txBox="1"/>
          <p:nvPr/>
        </p:nvSpPr>
        <p:spPr>
          <a:xfrm>
            <a:off x="1584960" y="723388"/>
            <a:ext cx="726983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Tính bằng cách thuận tiện.</a:t>
            </a:r>
            <a:endParaRPr kumimoji="0" lang="en-US"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83373374-A7C8-C829-2A28-7ED7C369482C}"/>
              </a:ext>
            </a:extLst>
          </p:cNvPr>
          <p:cNvSpPr txBox="1"/>
          <p:nvPr/>
        </p:nvSpPr>
        <p:spPr>
          <a:xfrm>
            <a:off x="996329" y="1868269"/>
            <a:ext cx="10667351" cy="1754326"/>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a) </a:t>
            </a:r>
            <a:r>
              <a:rPr kumimoji="0" lang="pt-BR" sz="3600" b="0" i="0" u="none" strike="noStrike" kern="1200" cap="none" spc="0" normalizeH="0" baseline="0" noProof="0">
                <a:ln>
                  <a:noFill/>
                </a:ln>
                <a:solidFill>
                  <a:schemeClr val="tx1"/>
                </a:solidFill>
                <a:effectLst/>
                <a:uLnTx/>
                <a:uFillTx/>
                <a:latin typeface="UTM Avo" panose="02040603050506020204" pitchFamily="18" charset="0"/>
                <a:ea typeface="+mn-ea"/>
                <a:cs typeface="Arial" panose="020B0604020202020204" pitchFamily="34" charset="0"/>
                <a:sym typeface="Arial" panose="020B0604020202020204" pitchFamily="34" charset="0"/>
              </a:rPr>
              <a:t>95,4 + 0,16 + 4,6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pt-BR" sz="3600">
                <a:solidFill>
                  <a:srgbClr val="FF0000"/>
                </a:solidFill>
                <a:latin typeface="UTM Avo" panose="02040603050506020204" pitchFamily="18" charset="0"/>
              </a:rPr>
              <a:t>					</a:t>
            </a:r>
            <a:r>
              <a:rPr kumimoji="0" lang="pt-BR"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b) </a:t>
            </a:r>
            <a:r>
              <a:rPr kumimoji="0" lang="pt-BR" sz="3600" b="0" i="0" u="none" strike="noStrike" kern="1200" cap="none" spc="0" normalizeH="0" baseline="0" noProof="0">
                <a:ln>
                  <a:noFill/>
                </a:ln>
                <a:solidFill>
                  <a:schemeClr val="tx1"/>
                </a:solidFill>
                <a:effectLst/>
                <a:uLnTx/>
                <a:uFillTx/>
                <a:latin typeface="UTM Avo" panose="02040603050506020204" pitchFamily="18" charset="0"/>
                <a:ea typeface="+mn-ea"/>
                <a:cs typeface="Arial" panose="020B0604020202020204" pitchFamily="34" charset="0"/>
                <a:sym typeface="Arial" panose="020B0604020202020204" pitchFamily="34" charset="0"/>
              </a:rPr>
              <a:t>3,82 + 1,88 + 2,18 + 2,12</a:t>
            </a:r>
            <a:endParaRPr kumimoji="0" lang="en-US" sz="3600" b="0" i="0" u="none" strike="noStrike" kern="1200" cap="none" spc="0" normalizeH="0" baseline="0" noProof="0">
              <a:ln>
                <a:noFill/>
              </a:ln>
              <a:solidFill>
                <a:schemeClr val="tx1"/>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pic>
        <p:nvPicPr>
          <p:cNvPr id="4" name="Graphic 6">
            <a:extLst>
              <a:ext uri="{FF2B5EF4-FFF2-40B4-BE49-F238E27FC236}">
                <a16:creationId xmlns:a16="http://schemas.microsoft.com/office/drawing/2014/main" id="{32F9CC55-15A3-90C2-1289-22FC461200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4760" y="2772372"/>
            <a:ext cx="2575933" cy="3559544"/>
          </a:xfrm>
          <a:prstGeom prst="rect">
            <a:avLst/>
          </a:prstGeom>
        </p:spPr>
      </p:pic>
    </p:spTree>
    <p:extLst>
      <p:ext uri="{BB962C8B-B14F-4D97-AF65-F5344CB8AC3E}">
        <p14:creationId xmlns:p14="http://schemas.microsoft.com/office/powerpoint/2010/main" val="2886309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2">
            <a:extLst>
              <a:ext uri="{FF2B5EF4-FFF2-40B4-BE49-F238E27FC236}">
                <a16:creationId xmlns:a16="http://schemas.microsoft.com/office/drawing/2014/main" id="{B926CD34-30BE-E083-B8D9-1C04715DE37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30968"/>
          <a:stretch/>
        </p:blipFill>
        <p:spPr>
          <a:xfrm>
            <a:off x="661715" y="704367"/>
            <a:ext cx="3522002" cy="5726914"/>
          </a:xfrm>
          <a:prstGeom prst="rect">
            <a:avLst/>
          </a:prstGeom>
        </p:spPr>
      </p:pic>
      <p:sp>
        <p:nvSpPr>
          <p:cNvPr id="3" name="TextBox 2">
            <a:extLst>
              <a:ext uri="{FF2B5EF4-FFF2-40B4-BE49-F238E27FC236}">
                <a16:creationId xmlns:a16="http://schemas.microsoft.com/office/drawing/2014/main" id="{68E4D823-9DE1-FE51-823C-5A2E4AA20934}"/>
              </a:ext>
            </a:extLst>
          </p:cNvPr>
          <p:cNvSpPr txBox="1"/>
          <p:nvPr/>
        </p:nvSpPr>
        <p:spPr>
          <a:xfrm>
            <a:off x="4478048" y="948228"/>
            <a:ext cx="7283742" cy="92333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54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a) </a:t>
            </a:r>
            <a:r>
              <a:rPr kumimoji="0" lang="pt-BR" sz="5400" b="0" i="0" u="none" strike="noStrike" kern="1200" cap="none" spc="0" normalizeH="0" baseline="0" noProof="0">
                <a:ln>
                  <a:noFill/>
                </a:ln>
                <a:solidFill>
                  <a:schemeClr val="tx1"/>
                </a:solidFill>
                <a:effectLst/>
                <a:uLnTx/>
                <a:uFillTx/>
                <a:latin typeface="UTM Avo" panose="02040603050506020204" pitchFamily="18" charset="0"/>
                <a:ea typeface="+mn-ea"/>
                <a:cs typeface="Arial" panose="020B0604020202020204" pitchFamily="34" charset="0"/>
                <a:sym typeface="Arial" panose="020B0604020202020204" pitchFamily="34" charset="0"/>
              </a:rPr>
              <a:t>95,4 + 0,16 + 4,6 </a:t>
            </a:r>
          </a:p>
        </p:txBody>
      </p:sp>
      <p:sp>
        <p:nvSpPr>
          <p:cNvPr id="4" name="TextBox 3">
            <a:extLst>
              <a:ext uri="{FF2B5EF4-FFF2-40B4-BE49-F238E27FC236}">
                <a16:creationId xmlns:a16="http://schemas.microsoft.com/office/drawing/2014/main" id="{A7AC9935-E93A-A3AA-6DBC-34479F570ED5}"/>
              </a:ext>
            </a:extLst>
          </p:cNvPr>
          <p:cNvSpPr txBox="1"/>
          <p:nvPr/>
        </p:nvSpPr>
        <p:spPr>
          <a:xfrm>
            <a:off x="4684402" y="1921241"/>
            <a:ext cx="7283742" cy="92333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5400" b="0" i="0" u="none" strike="noStrike" kern="1200" cap="none" spc="0" normalizeH="0" baseline="0" noProof="0">
                <a:ln>
                  <a:noFill/>
                </a:ln>
                <a:solidFill>
                  <a:schemeClr val="tx1"/>
                </a:solidFill>
                <a:effectLst/>
                <a:uLnTx/>
                <a:uFillTx/>
                <a:latin typeface="UTM Avo" panose="02040603050506020204" pitchFamily="18" charset="0"/>
                <a:ea typeface="+mn-ea"/>
                <a:cs typeface="Arial" panose="020B0604020202020204" pitchFamily="34" charset="0"/>
                <a:sym typeface="Arial" panose="020B0604020202020204" pitchFamily="34" charset="0"/>
              </a:rPr>
              <a:t>= (95,4 + 4,6) + 0,16</a:t>
            </a:r>
          </a:p>
        </p:txBody>
      </p:sp>
      <p:sp>
        <p:nvSpPr>
          <p:cNvPr id="5" name="TextBox 4">
            <a:extLst>
              <a:ext uri="{FF2B5EF4-FFF2-40B4-BE49-F238E27FC236}">
                <a16:creationId xmlns:a16="http://schemas.microsoft.com/office/drawing/2014/main" id="{41ED946F-EC13-FE72-483B-2478DAE32569}"/>
              </a:ext>
            </a:extLst>
          </p:cNvPr>
          <p:cNvSpPr txBox="1"/>
          <p:nvPr/>
        </p:nvSpPr>
        <p:spPr>
          <a:xfrm>
            <a:off x="4684402" y="2894254"/>
            <a:ext cx="7283742" cy="1754326"/>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5400" b="0" i="0" u="none" strike="noStrike" kern="1200" cap="none" spc="0" normalizeH="0" baseline="0" noProof="0">
                <a:ln>
                  <a:noFill/>
                </a:ln>
                <a:solidFill>
                  <a:schemeClr val="tx1"/>
                </a:solidFill>
                <a:effectLst/>
                <a:uLnTx/>
                <a:uFillTx/>
                <a:latin typeface="UTM Avo" panose="02040603050506020204" pitchFamily="18" charset="0"/>
                <a:ea typeface="+mn-ea"/>
                <a:cs typeface="Arial" panose="020B0604020202020204" pitchFamily="34" charset="0"/>
                <a:sym typeface="Arial" panose="020B0604020202020204" pitchFamily="34" charset="0"/>
              </a:rPr>
              <a:t>= 100 + 0,16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54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 100,16</a:t>
            </a:r>
            <a:endParaRPr kumimoji="0" lang="pt-BR" sz="5400" b="0" i="0" u="none" strike="noStrike" kern="1200" cap="none" spc="0" normalizeH="0" baseline="0" noProof="0">
              <a:ln>
                <a:noFill/>
              </a:ln>
              <a:solidFill>
                <a:schemeClr val="tx1"/>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1699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2" name="Graphic 2">
            <a:extLst>
              <a:ext uri="{FF2B5EF4-FFF2-40B4-BE49-F238E27FC236}">
                <a16:creationId xmlns:a16="http://schemas.microsoft.com/office/drawing/2014/main" id="{B926CD34-30BE-E083-B8D9-1C04715DE37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30968"/>
          <a:stretch/>
        </p:blipFill>
        <p:spPr>
          <a:xfrm>
            <a:off x="-268450" y="1131086"/>
            <a:ext cx="3522002" cy="5726914"/>
          </a:xfrm>
          <a:prstGeom prst="rect">
            <a:avLst/>
          </a:prstGeom>
        </p:spPr>
      </p:pic>
      <p:sp>
        <p:nvSpPr>
          <p:cNvPr id="3" name="TextBox 2">
            <a:extLst>
              <a:ext uri="{FF2B5EF4-FFF2-40B4-BE49-F238E27FC236}">
                <a16:creationId xmlns:a16="http://schemas.microsoft.com/office/drawing/2014/main" id="{68E4D823-9DE1-FE51-823C-5A2E4AA20934}"/>
              </a:ext>
            </a:extLst>
          </p:cNvPr>
          <p:cNvSpPr txBox="1"/>
          <p:nvPr/>
        </p:nvSpPr>
        <p:spPr>
          <a:xfrm>
            <a:off x="2932386" y="948228"/>
            <a:ext cx="8829404" cy="830997"/>
          </a:xfrm>
          <a:prstGeom prst="rect">
            <a:avLst/>
          </a:prstGeom>
          <a:noFill/>
        </p:spPr>
        <p:txBody>
          <a:bodyPr wrap="square" rtlCol="0">
            <a:spAutoFit/>
          </a:bodyPr>
          <a:lstStyle/>
          <a:p>
            <a:pPr lvl="0" algn="just"/>
            <a:r>
              <a:rPr lang="pl-PL" sz="4800">
                <a:solidFill>
                  <a:srgbClr val="FF0000"/>
                </a:solidFill>
                <a:latin typeface="UTM Avo" panose="02040603050506020204" pitchFamily="18" charset="0"/>
              </a:rPr>
              <a:t>b) </a:t>
            </a:r>
            <a:r>
              <a:rPr lang="pl-PL" sz="4800">
                <a:solidFill>
                  <a:schemeClr val="tx1"/>
                </a:solidFill>
                <a:latin typeface="UTM Avo" panose="02040603050506020204" pitchFamily="18" charset="0"/>
              </a:rPr>
              <a:t>3,82 + 1,88 + 2,18 + 2,12</a:t>
            </a:r>
            <a:endParaRPr kumimoji="0" lang="pt-BR" sz="4800" b="0" i="0" u="none" strike="noStrike" kern="1200" cap="none" spc="0" normalizeH="0" baseline="0" noProof="0">
              <a:ln>
                <a:noFill/>
              </a:ln>
              <a:solidFill>
                <a:schemeClr val="tx1"/>
              </a:solidFill>
              <a:effectLst/>
              <a:uLnTx/>
              <a:uFillTx/>
              <a:latin typeface="UTM Avo" panose="02040603050506020204" pitchFamily="18" charset="0"/>
              <a:sym typeface="Arial" panose="020B0604020202020204" pitchFamily="34" charset="0"/>
            </a:endParaRPr>
          </a:p>
        </p:txBody>
      </p:sp>
      <p:sp>
        <p:nvSpPr>
          <p:cNvPr id="4" name="TextBox 3">
            <a:extLst>
              <a:ext uri="{FF2B5EF4-FFF2-40B4-BE49-F238E27FC236}">
                <a16:creationId xmlns:a16="http://schemas.microsoft.com/office/drawing/2014/main" id="{A7AC9935-E93A-A3AA-6DBC-34479F570ED5}"/>
              </a:ext>
            </a:extLst>
          </p:cNvPr>
          <p:cNvSpPr txBox="1"/>
          <p:nvPr/>
        </p:nvSpPr>
        <p:spPr>
          <a:xfrm>
            <a:off x="3253552" y="1962083"/>
            <a:ext cx="10141708" cy="2308324"/>
          </a:xfrm>
          <a:prstGeom prst="rect">
            <a:avLst/>
          </a:prstGeom>
          <a:noFill/>
        </p:spPr>
        <p:txBody>
          <a:bodyPr wrap="square" rtlCol="0">
            <a:spAutoFit/>
          </a:bodyPr>
          <a:lstStyle/>
          <a:p>
            <a:pPr lvl="0" algn="just"/>
            <a:r>
              <a:rPr lang="pt-BR" sz="4800">
                <a:solidFill>
                  <a:prstClr val="black"/>
                </a:solidFill>
                <a:latin typeface="UTM Avo" panose="02040603050506020204" pitchFamily="18" charset="0"/>
              </a:rPr>
              <a:t>= (3,82 + 2,18) + (1,88 + 2,12)</a:t>
            </a:r>
          </a:p>
          <a:p>
            <a:pPr lvl="0" algn="just"/>
            <a:r>
              <a:rPr lang="pt-BR" sz="4800">
                <a:solidFill>
                  <a:prstClr val="black"/>
                </a:solidFill>
                <a:latin typeface="UTM Avo" panose="02040603050506020204" pitchFamily="18" charset="0"/>
              </a:rPr>
              <a:t>= 6 + 4 </a:t>
            </a:r>
          </a:p>
          <a:p>
            <a:pPr lvl="0" algn="just"/>
            <a:r>
              <a:rPr lang="pt-BR" sz="4800">
                <a:solidFill>
                  <a:prstClr val="black"/>
                </a:solidFill>
                <a:latin typeface="UTM Avo" panose="02040603050506020204" pitchFamily="18" charset="0"/>
              </a:rPr>
              <a:t>= 10</a:t>
            </a:r>
          </a:p>
        </p:txBody>
      </p:sp>
    </p:spTree>
    <p:extLst>
      <p:ext uri="{BB962C8B-B14F-4D97-AF65-F5344CB8AC3E}">
        <p14:creationId xmlns:p14="http://schemas.microsoft.com/office/powerpoint/2010/main" val="1202828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30960" y="927874"/>
              <a:ext cx="284480" cy="707886"/>
            </a:xfrm>
            <a:prstGeom prst="rect">
              <a:avLst/>
            </a:prstGeom>
            <a:noFill/>
          </p:spPr>
          <p:txBody>
            <a:bodyPr wrap="square" rtlCol="0">
              <a:spAutoFit/>
            </a:bodyPr>
            <a:lstStyle/>
            <a:p>
              <a:r>
                <a:rPr lang="en-US" sz="4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p:txBody>
        </p:sp>
      </p:grpSp>
      <p:sp>
        <p:nvSpPr>
          <p:cNvPr id="16" name="TextBox 15"/>
          <p:cNvSpPr txBox="1"/>
          <p:nvPr/>
        </p:nvSpPr>
        <p:spPr>
          <a:xfrm>
            <a:off x="1696720" y="647223"/>
            <a:ext cx="9417665" cy="1754326"/>
          </a:xfrm>
          <a:prstGeom prst="rect">
            <a:avLst/>
          </a:prstGeom>
          <a:noFill/>
        </p:spPr>
        <p:txBody>
          <a:bodyPr wrap="square" rtlCol="0">
            <a:spAutoFit/>
          </a:bodyPr>
          <a:lstStyle/>
          <a:p>
            <a:pPr algn="just"/>
            <a:r>
              <a:rPr lang="vi-VN" sz="3600">
                <a:latin typeface="UTM Avo" panose="02040603050506020204" pitchFamily="18" charset="0"/>
              </a:rPr>
              <a:t>Chọn ba trong năm số 1,7; 2,3; 2,7; 4,3; 6 để khi thay vào </a:t>
            </a:r>
            <a:r>
              <a:rPr lang="vi-VN" sz="3600">
                <a:solidFill>
                  <a:srgbClr val="079ACD"/>
                </a:solidFill>
                <a:latin typeface="UTM Avo" panose="02040603050506020204" pitchFamily="18" charset="0"/>
              </a:rPr>
              <a:t>.?.</a:t>
            </a:r>
            <a:r>
              <a:rPr lang="vi-VN" sz="3600">
                <a:latin typeface="UTM Avo" panose="02040603050506020204" pitchFamily="18" charset="0"/>
              </a:rPr>
              <a:t> thì ta được</a:t>
            </a:r>
            <a:r>
              <a:rPr lang="en-US" sz="3600">
                <a:latin typeface="UTM Avo" panose="02040603050506020204" pitchFamily="18" charset="0"/>
              </a:rPr>
              <a:t> </a:t>
            </a:r>
            <a:r>
              <a:rPr lang="vi-VN" sz="3600">
                <a:latin typeface="UTM Avo" panose="02040603050506020204" pitchFamily="18" charset="0"/>
              </a:rPr>
              <a:t>các phép tính đúng.</a:t>
            </a:r>
            <a:endParaRPr lang="en-US" sz="3600">
              <a:latin typeface="UTM Avo" panose="02040603050506020204" pitchFamily="18" charset="0"/>
            </a:endParaRPr>
          </a:p>
        </p:txBody>
      </p:sp>
      <p:pic>
        <p:nvPicPr>
          <p:cNvPr id="17" name="Graphic 6">
            <a:extLst>
              <a:ext uri="{FF2B5EF4-FFF2-40B4-BE49-F238E27FC236}">
                <a16:creationId xmlns:a16="http://schemas.microsoft.com/office/drawing/2014/main" id="{07D6CD9F-46F5-26D7-3DBA-3039D0336A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991" y="2725517"/>
            <a:ext cx="2455458" cy="4266699"/>
          </a:xfrm>
          <a:prstGeom prst="rect">
            <a:avLst/>
          </a:prstGeom>
        </p:spPr>
      </p:pic>
      <p:pic>
        <p:nvPicPr>
          <p:cNvPr id="4" name="Picture 3">
            <a:extLst>
              <a:ext uri="{FF2B5EF4-FFF2-40B4-BE49-F238E27FC236}">
                <a16:creationId xmlns:a16="http://schemas.microsoft.com/office/drawing/2014/main" id="{54E31120-3575-14DF-406E-ED14115AF1C0}"/>
              </a:ext>
            </a:extLst>
          </p:cNvPr>
          <p:cNvPicPr>
            <a:picLocks noChangeAspect="1"/>
          </p:cNvPicPr>
          <p:nvPr/>
        </p:nvPicPr>
        <p:blipFill rotWithShape="1">
          <a:blip r:embed="rId4">
            <a:extLst>
              <a:ext uri="{28A0092B-C50C-407E-A947-70E740481C1C}">
                <a14:useLocalDpi xmlns:a14="http://schemas.microsoft.com/office/drawing/2010/main" val="0"/>
              </a:ext>
            </a:extLst>
          </a:blip>
          <a:srcRect t="1" r="53213" b="-26357"/>
          <a:stretch/>
        </p:blipFill>
        <p:spPr>
          <a:xfrm>
            <a:off x="4430736" y="2620074"/>
            <a:ext cx="6683649" cy="1411078"/>
          </a:xfrm>
          <a:prstGeom prst="rect">
            <a:avLst/>
          </a:prstGeom>
        </p:spPr>
      </p:pic>
      <p:pic>
        <p:nvPicPr>
          <p:cNvPr id="5" name="Picture 4">
            <a:extLst>
              <a:ext uri="{FF2B5EF4-FFF2-40B4-BE49-F238E27FC236}">
                <a16:creationId xmlns:a16="http://schemas.microsoft.com/office/drawing/2014/main" id="{2FD9B50B-6C92-ADD8-B741-4E6E77A7B048}"/>
              </a:ext>
            </a:extLst>
          </p:cNvPr>
          <p:cNvPicPr>
            <a:picLocks noChangeAspect="1"/>
          </p:cNvPicPr>
          <p:nvPr/>
        </p:nvPicPr>
        <p:blipFill rotWithShape="1">
          <a:blip r:embed="rId4">
            <a:extLst>
              <a:ext uri="{28A0092B-C50C-407E-A947-70E740481C1C}">
                <a14:useLocalDpi xmlns:a14="http://schemas.microsoft.com/office/drawing/2010/main" val="0"/>
              </a:ext>
            </a:extLst>
          </a:blip>
          <a:srcRect l="54898" t="-23286"/>
          <a:stretch/>
        </p:blipFill>
        <p:spPr>
          <a:xfrm>
            <a:off x="3515709" y="4456452"/>
            <a:ext cx="6442958" cy="1376789"/>
          </a:xfrm>
          <a:prstGeom prst="rect">
            <a:avLst/>
          </a:prstGeom>
        </p:spPr>
      </p:pic>
    </p:spTree>
    <p:extLst>
      <p:ext uri="{BB962C8B-B14F-4D97-AF65-F5344CB8AC3E}">
        <p14:creationId xmlns:p14="http://schemas.microsoft.com/office/powerpoint/2010/main" val="64456854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8" name="TextBox 7"/>
            <p:cNvSpPr txBox="1"/>
            <p:nvPr/>
          </p:nvSpPr>
          <p:spPr>
            <a:xfrm>
              <a:off x="1330960" y="927874"/>
              <a:ext cx="284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4</a:t>
              </a:r>
            </a:p>
          </p:txBody>
        </p:sp>
      </p:grpSp>
      <p:sp>
        <p:nvSpPr>
          <p:cNvPr id="16" name="TextBox 15"/>
          <p:cNvSpPr txBox="1"/>
          <p:nvPr/>
        </p:nvSpPr>
        <p:spPr>
          <a:xfrm>
            <a:off x="1696720" y="647223"/>
            <a:ext cx="9417665"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Chọn ba trong năm số 1,7; 2,3; 2,7; 4,3; 6 để khi thay vào </a:t>
            </a:r>
            <a:r>
              <a:rPr kumimoji="0" lang="vi-VN" sz="2800" b="0" i="0" u="none" strike="noStrike" kern="1200" cap="none" spc="0" normalizeH="0" baseline="0" noProof="0">
                <a:ln>
                  <a:noFill/>
                </a:ln>
                <a:solidFill>
                  <a:srgbClr val="079ACD"/>
                </a:solidFill>
                <a:effectLst/>
                <a:uLnTx/>
                <a:uFillTx/>
                <a:latin typeface="UTM Avo" panose="02040603050506020204" pitchFamily="18" charset="0"/>
                <a:ea typeface="+mn-ea"/>
                <a:cs typeface="Arial" panose="020B0604020202020204" pitchFamily="34" charset="0"/>
                <a:sym typeface="Arial" panose="020B0604020202020204" pitchFamily="34" charset="0"/>
              </a:rPr>
              <a:t>.?.</a:t>
            </a:r>
            <a:r>
              <a:rPr kumimoji="0" lang="vi-VN" sz="28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thì ta được</a:t>
            </a:r>
            <a:r>
              <a:rPr kumimoji="0" lang="en-US" sz="28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a:t>
            </a:r>
            <a:r>
              <a:rPr kumimoji="0" lang="vi-VN" sz="28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các phép tính đúng.</a:t>
            </a:r>
            <a:endParaRPr kumimoji="0" lang="en-US" sz="28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pic>
        <p:nvPicPr>
          <p:cNvPr id="20" name="Graphic 5">
            <a:extLst>
              <a:ext uri="{FF2B5EF4-FFF2-40B4-BE49-F238E27FC236}">
                <a16:creationId xmlns:a16="http://schemas.microsoft.com/office/drawing/2014/main" id="{C5329DA3-C0AE-5562-3BC2-E3A75B4A65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3572" y="3458405"/>
            <a:ext cx="2090906" cy="3399595"/>
          </a:xfrm>
          <a:prstGeom prst="rect">
            <a:avLst/>
          </a:prstGeom>
        </p:spPr>
      </p:pic>
      <p:sp>
        <p:nvSpPr>
          <p:cNvPr id="6" name="TextBox 5">
            <a:extLst>
              <a:ext uri="{FF2B5EF4-FFF2-40B4-BE49-F238E27FC236}">
                <a16:creationId xmlns:a16="http://schemas.microsoft.com/office/drawing/2014/main" id="{B6831BFA-57DF-0BE4-B330-7D9B1631742F}"/>
              </a:ext>
            </a:extLst>
          </p:cNvPr>
          <p:cNvSpPr txBox="1"/>
          <p:nvPr/>
        </p:nvSpPr>
        <p:spPr>
          <a:xfrm>
            <a:off x="1838610" y="2223774"/>
            <a:ext cx="9417665"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rPr>
              <a:t>Chọn 3 số trong các số đã cho để viết một phép tính cộng và một phép tính trừ.</a:t>
            </a:r>
            <a:endParaRPr kumimoji="0" lang="en-US"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
        <p:nvSpPr>
          <p:cNvPr id="10" name="TextBox 9">
            <a:extLst>
              <a:ext uri="{FF2B5EF4-FFF2-40B4-BE49-F238E27FC236}">
                <a16:creationId xmlns:a16="http://schemas.microsoft.com/office/drawing/2014/main" id="{D5A59D1F-9362-EAF9-4C3A-CEAF55129CCC}"/>
              </a:ext>
            </a:extLst>
          </p:cNvPr>
          <p:cNvSpPr txBox="1"/>
          <p:nvPr/>
        </p:nvSpPr>
        <p:spPr>
          <a:xfrm>
            <a:off x="1948969" y="3358491"/>
            <a:ext cx="9417665" cy="52322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rPr>
              <a:t>Cộng nhẩm (hoặc thử chọn) </a:t>
            </a: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Wingdings" panose="05000000000000000000" pitchFamily="2" charset="2"/>
              </a:rPr>
              <a:t></a:t>
            </a: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rPr>
              <a:t> Tìm 2 số có tổng là 6.</a:t>
            </a:r>
            <a:endParaRPr kumimoji="0" lang="en-US"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
        <p:nvSpPr>
          <p:cNvPr id="11" name="TextBox 10">
            <a:extLst>
              <a:ext uri="{FF2B5EF4-FFF2-40B4-BE49-F238E27FC236}">
                <a16:creationId xmlns:a16="http://schemas.microsoft.com/office/drawing/2014/main" id="{45CA397A-B1B4-3F15-44B9-C6B5177A5F6A}"/>
              </a:ext>
            </a:extLst>
          </p:cNvPr>
          <p:cNvSpPr txBox="1"/>
          <p:nvPr/>
        </p:nvSpPr>
        <p:spPr>
          <a:xfrm>
            <a:off x="1948968" y="4191491"/>
            <a:ext cx="9417665" cy="181588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rPr>
              <a:t>+ Cộng nhẩm </a:t>
            </a: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Wingdings" panose="05000000000000000000" pitchFamily="2" charset="2"/>
              </a:rPr>
              <a:t></a:t>
            </a: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rPr>
              <a:t> Tìm tổng của hai số thập phân cho ra một số tự nhiên </a:t>
            </a: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Wingdings" panose="05000000000000000000" pitchFamily="2" charset="2"/>
              </a:rPr>
              <a:t></a:t>
            </a: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rPr>
              <a:t> Hai số có</a:t>
            </a:r>
            <a:r>
              <a:rPr kumimoji="0" lang="en-US"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rPr>
              <a:t> </a:t>
            </a: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rPr>
              <a:t>chữ số ở phần thập phân lần lượt là 3 và 7.</a:t>
            </a:r>
            <a:endParaRPr kumimoji="0" lang="en-US"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rPr>
              <a:t>+ Thử chọn </a:t>
            </a: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Wingdings" panose="05000000000000000000" pitchFamily="2" charset="2"/>
              </a:rPr>
              <a:t></a:t>
            </a:r>
            <a:r>
              <a:rPr kumimoji="0" lang="vi-VN" sz="2800" b="0" i="0" u="none" strike="noStrike" kern="1200" cap="none" spc="0" normalizeH="0" baseline="0" noProof="0">
                <a:ln>
                  <a:noFill/>
                </a:ln>
                <a:solidFill>
                  <a:srgbClr val="0070C0"/>
                </a:solidFill>
                <a:effectLst/>
                <a:uLnTx/>
                <a:uFillTx/>
                <a:latin typeface="UTM Avo" panose="02040603050506020204" pitchFamily="18" charset="0"/>
                <a:ea typeface="+mn-ea"/>
                <a:cs typeface="Arial" panose="020B0604020202020204" pitchFamily="34" charset="0"/>
                <a:sym typeface="Arial" panose="020B0604020202020204" pitchFamily="34" charset="0"/>
              </a:rPr>
              <a:t> 1,7 + 4,3 = 6</a:t>
            </a:r>
          </a:p>
        </p:txBody>
      </p:sp>
    </p:spTree>
    <p:extLst>
      <p:ext uri="{BB962C8B-B14F-4D97-AF65-F5344CB8AC3E}">
        <p14:creationId xmlns:p14="http://schemas.microsoft.com/office/powerpoint/2010/main" val="1187906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8" name="TextBox 7"/>
            <p:cNvSpPr txBox="1"/>
            <p:nvPr/>
          </p:nvSpPr>
          <p:spPr>
            <a:xfrm>
              <a:off x="1330960" y="927874"/>
              <a:ext cx="284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4</a:t>
              </a:r>
            </a:p>
          </p:txBody>
        </p:sp>
      </p:grpSp>
      <p:sp>
        <p:nvSpPr>
          <p:cNvPr id="16" name="TextBox 15"/>
          <p:cNvSpPr txBox="1"/>
          <p:nvPr/>
        </p:nvSpPr>
        <p:spPr>
          <a:xfrm>
            <a:off x="1696721" y="647223"/>
            <a:ext cx="9570720" cy="1754326"/>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Chọn ba trong năm số 1,7; 2,3; 2,7; 4,3; 6 để khi thay vào .?. thì ta được</a:t>
            </a:r>
            <a:r>
              <a:rPr kumimoji="0" lang="en-US" sz="3600" b="0" i="0" u="none" strike="noStrike" kern="1200" cap="none" spc="0" normalizeH="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các phép tính đúng.</a:t>
            </a:r>
            <a:endParaRPr kumimoji="0" lang="en-US"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pic>
        <p:nvPicPr>
          <p:cNvPr id="3" name="Graphic 5">
            <a:extLst>
              <a:ext uri="{FF2B5EF4-FFF2-40B4-BE49-F238E27FC236}">
                <a16:creationId xmlns:a16="http://schemas.microsoft.com/office/drawing/2014/main" id="{1596F60B-74FB-8201-F58F-53CD9018A1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3572" y="3458405"/>
            <a:ext cx="2090906" cy="3399595"/>
          </a:xfrm>
          <a:prstGeom prst="rect">
            <a:avLst/>
          </a:prstGeom>
        </p:spPr>
      </p:pic>
      <p:pic>
        <p:nvPicPr>
          <p:cNvPr id="4" name="Picture 3">
            <a:extLst>
              <a:ext uri="{FF2B5EF4-FFF2-40B4-BE49-F238E27FC236}">
                <a16:creationId xmlns:a16="http://schemas.microsoft.com/office/drawing/2014/main" id="{F110F782-1242-1F52-B077-8D63353E5324}"/>
              </a:ext>
            </a:extLst>
          </p:cNvPr>
          <p:cNvPicPr>
            <a:picLocks noChangeAspect="1"/>
          </p:cNvPicPr>
          <p:nvPr/>
        </p:nvPicPr>
        <p:blipFill rotWithShape="1">
          <a:blip r:embed="rId4">
            <a:extLst>
              <a:ext uri="{28A0092B-C50C-407E-A947-70E740481C1C}">
                <a14:useLocalDpi xmlns:a14="http://schemas.microsoft.com/office/drawing/2010/main" val="0"/>
              </a:ext>
            </a:extLst>
          </a:blip>
          <a:srcRect t="1" r="53213" b="-26357"/>
          <a:stretch/>
        </p:blipFill>
        <p:spPr>
          <a:xfrm>
            <a:off x="3789548" y="2809831"/>
            <a:ext cx="6683649" cy="1411078"/>
          </a:xfrm>
          <a:prstGeom prst="rect">
            <a:avLst/>
          </a:prstGeom>
        </p:spPr>
      </p:pic>
      <p:pic>
        <p:nvPicPr>
          <p:cNvPr id="5" name="Picture 4">
            <a:extLst>
              <a:ext uri="{FF2B5EF4-FFF2-40B4-BE49-F238E27FC236}">
                <a16:creationId xmlns:a16="http://schemas.microsoft.com/office/drawing/2014/main" id="{15F93209-7B7F-722D-4D1B-E6DE2D90849F}"/>
              </a:ext>
            </a:extLst>
          </p:cNvPr>
          <p:cNvPicPr>
            <a:picLocks noChangeAspect="1"/>
          </p:cNvPicPr>
          <p:nvPr/>
        </p:nvPicPr>
        <p:blipFill rotWithShape="1">
          <a:blip r:embed="rId4">
            <a:extLst>
              <a:ext uri="{28A0092B-C50C-407E-A947-70E740481C1C}">
                <a14:useLocalDpi xmlns:a14="http://schemas.microsoft.com/office/drawing/2010/main" val="0"/>
              </a:ext>
            </a:extLst>
          </a:blip>
          <a:srcRect l="54898" t="-23286"/>
          <a:stretch/>
        </p:blipFill>
        <p:spPr>
          <a:xfrm>
            <a:off x="2874521" y="4646209"/>
            <a:ext cx="6442958" cy="1376789"/>
          </a:xfrm>
          <a:prstGeom prst="rect">
            <a:avLst/>
          </a:prstGeom>
        </p:spPr>
      </p:pic>
      <p:sp>
        <p:nvSpPr>
          <p:cNvPr id="15" name="TextBox 14">
            <a:extLst>
              <a:ext uri="{FF2B5EF4-FFF2-40B4-BE49-F238E27FC236}">
                <a16:creationId xmlns:a16="http://schemas.microsoft.com/office/drawing/2014/main" id="{20659978-C96C-4F66-369F-710A242EEA0C}"/>
              </a:ext>
            </a:extLst>
          </p:cNvPr>
          <p:cNvSpPr txBox="1"/>
          <p:nvPr/>
        </p:nvSpPr>
        <p:spPr>
          <a:xfrm>
            <a:off x="3911510" y="3105834"/>
            <a:ext cx="951323" cy="646331"/>
          </a:xfrm>
          <a:prstGeom prst="rect">
            <a:avLst/>
          </a:prstGeom>
          <a:solidFill>
            <a:schemeClr val="bg1"/>
          </a:solidFill>
          <a:ln>
            <a:solidFill>
              <a:schemeClr val="bg1"/>
            </a:solid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1,7</a:t>
            </a:r>
          </a:p>
        </p:txBody>
      </p:sp>
      <p:sp>
        <p:nvSpPr>
          <p:cNvPr id="18" name="TextBox 17">
            <a:extLst>
              <a:ext uri="{FF2B5EF4-FFF2-40B4-BE49-F238E27FC236}">
                <a16:creationId xmlns:a16="http://schemas.microsoft.com/office/drawing/2014/main" id="{44BBCB04-0F53-D7F4-54ED-F4DD63F6B106}"/>
              </a:ext>
            </a:extLst>
          </p:cNvPr>
          <p:cNvSpPr txBox="1"/>
          <p:nvPr/>
        </p:nvSpPr>
        <p:spPr>
          <a:xfrm>
            <a:off x="6083846" y="3138487"/>
            <a:ext cx="951323" cy="646331"/>
          </a:xfrm>
          <a:prstGeom prst="rect">
            <a:avLst/>
          </a:prstGeom>
          <a:solidFill>
            <a:schemeClr val="bg1"/>
          </a:solidFill>
          <a:ln>
            <a:solidFill>
              <a:schemeClr val="bg1"/>
            </a:solid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4,3</a:t>
            </a:r>
          </a:p>
        </p:txBody>
      </p:sp>
      <p:sp>
        <p:nvSpPr>
          <p:cNvPr id="19" name="TextBox 18">
            <a:extLst>
              <a:ext uri="{FF2B5EF4-FFF2-40B4-BE49-F238E27FC236}">
                <a16:creationId xmlns:a16="http://schemas.microsoft.com/office/drawing/2014/main" id="{57EC352F-0B66-A930-3272-37D04AE42832}"/>
              </a:ext>
            </a:extLst>
          </p:cNvPr>
          <p:cNvSpPr txBox="1"/>
          <p:nvPr/>
        </p:nvSpPr>
        <p:spPr>
          <a:xfrm>
            <a:off x="8257490" y="3121919"/>
            <a:ext cx="951323" cy="646331"/>
          </a:xfrm>
          <a:prstGeom prst="rect">
            <a:avLst/>
          </a:prstGeom>
          <a:solidFill>
            <a:schemeClr val="bg1"/>
          </a:solidFill>
          <a:ln>
            <a:solidFill>
              <a:schemeClr val="bg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a:solidFill>
                  <a:srgbClr val="FF0000"/>
                </a:solidFill>
                <a:latin typeface="UTM Avo" panose="02040603050506020204" pitchFamily="18" charset="0"/>
              </a:rPr>
              <a:t>6</a:t>
            </a:r>
            <a:endParaRPr kumimoji="0" lang="en-US" sz="3600" b="0" i="0" u="none" strike="noStrike" kern="1200" cap="none" spc="0" normalizeH="0" baseline="0" noProof="0">
              <a:ln>
                <a:noFill/>
              </a:ln>
              <a:solidFill>
                <a:srgbClr val="FF0000"/>
              </a:solidFill>
              <a:effectLst/>
              <a:uLnTx/>
              <a:uFillTx/>
              <a:latin typeface="UTM Avo" panose="02040603050506020204" pitchFamily="18" charset="0"/>
              <a:sym typeface="Arial" panose="020B0604020202020204" pitchFamily="34" charset="0"/>
            </a:endParaRPr>
          </a:p>
        </p:txBody>
      </p:sp>
      <p:sp>
        <p:nvSpPr>
          <p:cNvPr id="21" name="TextBox 20">
            <a:extLst>
              <a:ext uri="{FF2B5EF4-FFF2-40B4-BE49-F238E27FC236}">
                <a16:creationId xmlns:a16="http://schemas.microsoft.com/office/drawing/2014/main" id="{3EFDEFDB-F6A5-83E5-AA8F-9550BF7967ED}"/>
              </a:ext>
            </a:extLst>
          </p:cNvPr>
          <p:cNvSpPr txBox="1"/>
          <p:nvPr/>
        </p:nvSpPr>
        <p:spPr>
          <a:xfrm>
            <a:off x="3911510" y="5179437"/>
            <a:ext cx="951323" cy="646331"/>
          </a:xfrm>
          <a:prstGeom prst="rect">
            <a:avLst/>
          </a:prstGeom>
          <a:solidFill>
            <a:schemeClr val="bg1"/>
          </a:solidFill>
          <a:ln>
            <a:solidFill>
              <a:schemeClr val="bg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6</a:t>
            </a:r>
          </a:p>
        </p:txBody>
      </p:sp>
      <p:sp>
        <p:nvSpPr>
          <p:cNvPr id="22" name="TextBox 21">
            <a:extLst>
              <a:ext uri="{FF2B5EF4-FFF2-40B4-BE49-F238E27FC236}">
                <a16:creationId xmlns:a16="http://schemas.microsoft.com/office/drawing/2014/main" id="{D5BDFAF2-F432-781E-58C8-0C9205F81036}"/>
              </a:ext>
            </a:extLst>
          </p:cNvPr>
          <p:cNvSpPr txBox="1"/>
          <p:nvPr/>
        </p:nvSpPr>
        <p:spPr>
          <a:xfrm>
            <a:off x="6083846" y="5212090"/>
            <a:ext cx="951323" cy="646331"/>
          </a:xfrm>
          <a:prstGeom prst="rect">
            <a:avLst/>
          </a:prstGeom>
          <a:solidFill>
            <a:schemeClr val="bg1"/>
          </a:solidFill>
          <a:ln>
            <a:solidFill>
              <a:schemeClr val="bg1"/>
            </a:solid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1,7</a:t>
            </a:r>
          </a:p>
        </p:txBody>
      </p:sp>
      <p:sp>
        <p:nvSpPr>
          <p:cNvPr id="23" name="TextBox 22">
            <a:extLst>
              <a:ext uri="{FF2B5EF4-FFF2-40B4-BE49-F238E27FC236}">
                <a16:creationId xmlns:a16="http://schemas.microsoft.com/office/drawing/2014/main" id="{DFBD7EB9-65E3-89C0-7BD2-A17517A27C08}"/>
              </a:ext>
            </a:extLst>
          </p:cNvPr>
          <p:cNvSpPr txBox="1"/>
          <p:nvPr/>
        </p:nvSpPr>
        <p:spPr>
          <a:xfrm>
            <a:off x="8257490" y="5195522"/>
            <a:ext cx="951323" cy="646331"/>
          </a:xfrm>
          <a:prstGeom prst="rect">
            <a:avLst/>
          </a:prstGeom>
          <a:solidFill>
            <a:schemeClr val="bg1"/>
          </a:solidFill>
          <a:ln>
            <a:solidFill>
              <a:schemeClr val="bg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a:solidFill>
                  <a:srgbClr val="FF0000"/>
                </a:solidFill>
                <a:latin typeface="UTM Avo" panose="02040603050506020204" pitchFamily="18" charset="0"/>
              </a:rPr>
              <a:t>4,3</a:t>
            </a:r>
            <a:endParaRPr kumimoji="0" lang="en-US" sz="3600" b="0" i="0" u="none" strike="noStrike" kern="1200" cap="none" spc="0" normalizeH="0" baseline="0" noProof="0">
              <a:ln>
                <a:noFill/>
              </a:ln>
              <a:solidFill>
                <a:srgbClr val="FF0000"/>
              </a:solidFill>
              <a:effectLst/>
              <a:uLnTx/>
              <a:uFillTx/>
              <a:latin typeface="UTM Avo" panose="02040603050506020204" pitchFamily="18" charset="0"/>
              <a:sym typeface="Arial" panose="020B0604020202020204" pitchFamily="34" charset="0"/>
            </a:endParaRPr>
          </a:p>
        </p:txBody>
      </p:sp>
    </p:spTree>
    <p:extLst>
      <p:ext uri="{BB962C8B-B14F-4D97-AF65-F5344CB8AC3E}">
        <p14:creationId xmlns:p14="http://schemas.microsoft.com/office/powerpoint/2010/main" val="3887745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8" name="TextBox 7"/>
            <p:cNvSpPr txBox="1"/>
            <p:nvPr/>
          </p:nvSpPr>
          <p:spPr>
            <a:xfrm>
              <a:off x="1330960" y="927874"/>
              <a:ext cx="284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4</a:t>
              </a:r>
            </a:p>
          </p:txBody>
        </p:sp>
      </p:grpSp>
      <p:sp>
        <p:nvSpPr>
          <p:cNvPr id="16" name="TextBox 15"/>
          <p:cNvSpPr txBox="1"/>
          <p:nvPr/>
        </p:nvSpPr>
        <p:spPr>
          <a:xfrm>
            <a:off x="1696721" y="647223"/>
            <a:ext cx="9570720" cy="1754326"/>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Chọn ba trong năm số 1,7; 2,3; 2,7; 4,3; 6 để khi thay vào .?. thì ta được</a:t>
            </a:r>
            <a:r>
              <a:rPr kumimoji="0" lang="en-US"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các phép tính đúng.</a:t>
            </a:r>
            <a:endParaRPr kumimoji="0" lang="en-US"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pic>
        <p:nvPicPr>
          <p:cNvPr id="3" name="Graphic 5">
            <a:extLst>
              <a:ext uri="{FF2B5EF4-FFF2-40B4-BE49-F238E27FC236}">
                <a16:creationId xmlns:a16="http://schemas.microsoft.com/office/drawing/2014/main" id="{1596F60B-74FB-8201-F58F-53CD9018A1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3572" y="3458405"/>
            <a:ext cx="2090906" cy="3399595"/>
          </a:xfrm>
          <a:prstGeom prst="rect">
            <a:avLst/>
          </a:prstGeom>
        </p:spPr>
      </p:pic>
      <p:pic>
        <p:nvPicPr>
          <p:cNvPr id="4" name="Picture 3">
            <a:extLst>
              <a:ext uri="{FF2B5EF4-FFF2-40B4-BE49-F238E27FC236}">
                <a16:creationId xmlns:a16="http://schemas.microsoft.com/office/drawing/2014/main" id="{F110F782-1242-1F52-B077-8D63353E5324}"/>
              </a:ext>
            </a:extLst>
          </p:cNvPr>
          <p:cNvPicPr>
            <a:picLocks noChangeAspect="1"/>
          </p:cNvPicPr>
          <p:nvPr/>
        </p:nvPicPr>
        <p:blipFill rotWithShape="1">
          <a:blip r:embed="rId4">
            <a:extLst>
              <a:ext uri="{28A0092B-C50C-407E-A947-70E740481C1C}">
                <a14:useLocalDpi xmlns:a14="http://schemas.microsoft.com/office/drawing/2010/main" val="0"/>
              </a:ext>
            </a:extLst>
          </a:blip>
          <a:srcRect t="1" r="53213" b="-26357"/>
          <a:stretch/>
        </p:blipFill>
        <p:spPr>
          <a:xfrm>
            <a:off x="3789548" y="2809831"/>
            <a:ext cx="6683649" cy="1411078"/>
          </a:xfrm>
          <a:prstGeom prst="rect">
            <a:avLst/>
          </a:prstGeom>
        </p:spPr>
      </p:pic>
      <p:pic>
        <p:nvPicPr>
          <p:cNvPr id="5" name="Picture 4">
            <a:extLst>
              <a:ext uri="{FF2B5EF4-FFF2-40B4-BE49-F238E27FC236}">
                <a16:creationId xmlns:a16="http://schemas.microsoft.com/office/drawing/2014/main" id="{15F93209-7B7F-722D-4D1B-E6DE2D90849F}"/>
              </a:ext>
            </a:extLst>
          </p:cNvPr>
          <p:cNvPicPr>
            <a:picLocks noChangeAspect="1"/>
          </p:cNvPicPr>
          <p:nvPr/>
        </p:nvPicPr>
        <p:blipFill rotWithShape="1">
          <a:blip r:embed="rId4">
            <a:extLst>
              <a:ext uri="{28A0092B-C50C-407E-A947-70E740481C1C}">
                <a14:useLocalDpi xmlns:a14="http://schemas.microsoft.com/office/drawing/2010/main" val="0"/>
              </a:ext>
            </a:extLst>
          </a:blip>
          <a:srcRect l="54898" t="-23286"/>
          <a:stretch/>
        </p:blipFill>
        <p:spPr>
          <a:xfrm>
            <a:off x="2874521" y="4646209"/>
            <a:ext cx="6442958" cy="1376789"/>
          </a:xfrm>
          <a:prstGeom prst="rect">
            <a:avLst/>
          </a:prstGeom>
        </p:spPr>
      </p:pic>
      <p:sp>
        <p:nvSpPr>
          <p:cNvPr id="15" name="TextBox 14">
            <a:extLst>
              <a:ext uri="{FF2B5EF4-FFF2-40B4-BE49-F238E27FC236}">
                <a16:creationId xmlns:a16="http://schemas.microsoft.com/office/drawing/2014/main" id="{20659978-C96C-4F66-369F-710A242EEA0C}"/>
              </a:ext>
            </a:extLst>
          </p:cNvPr>
          <p:cNvSpPr txBox="1"/>
          <p:nvPr/>
        </p:nvSpPr>
        <p:spPr>
          <a:xfrm>
            <a:off x="3911510" y="3105834"/>
            <a:ext cx="951323" cy="646331"/>
          </a:xfrm>
          <a:prstGeom prst="rect">
            <a:avLst/>
          </a:prstGeom>
          <a:solidFill>
            <a:schemeClr val="bg1"/>
          </a:solidFill>
          <a:ln>
            <a:solidFill>
              <a:schemeClr val="bg1"/>
            </a:solid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4,3</a:t>
            </a:r>
          </a:p>
        </p:txBody>
      </p:sp>
      <p:sp>
        <p:nvSpPr>
          <p:cNvPr id="18" name="TextBox 17">
            <a:extLst>
              <a:ext uri="{FF2B5EF4-FFF2-40B4-BE49-F238E27FC236}">
                <a16:creationId xmlns:a16="http://schemas.microsoft.com/office/drawing/2014/main" id="{44BBCB04-0F53-D7F4-54ED-F4DD63F6B106}"/>
              </a:ext>
            </a:extLst>
          </p:cNvPr>
          <p:cNvSpPr txBox="1"/>
          <p:nvPr/>
        </p:nvSpPr>
        <p:spPr>
          <a:xfrm>
            <a:off x="6083846" y="3138487"/>
            <a:ext cx="951323" cy="646331"/>
          </a:xfrm>
          <a:prstGeom prst="rect">
            <a:avLst/>
          </a:prstGeom>
          <a:solidFill>
            <a:schemeClr val="bg1"/>
          </a:solidFill>
          <a:ln>
            <a:solidFill>
              <a:schemeClr val="bg1"/>
            </a:solid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1,7</a:t>
            </a:r>
          </a:p>
        </p:txBody>
      </p:sp>
      <p:sp>
        <p:nvSpPr>
          <p:cNvPr id="19" name="TextBox 18">
            <a:extLst>
              <a:ext uri="{FF2B5EF4-FFF2-40B4-BE49-F238E27FC236}">
                <a16:creationId xmlns:a16="http://schemas.microsoft.com/office/drawing/2014/main" id="{57EC352F-0B66-A930-3272-37D04AE42832}"/>
              </a:ext>
            </a:extLst>
          </p:cNvPr>
          <p:cNvSpPr txBox="1"/>
          <p:nvPr/>
        </p:nvSpPr>
        <p:spPr>
          <a:xfrm>
            <a:off x="8257490" y="3121919"/>
            <a:ext cx="951323" cy="646331"/>
          </a:xfrm>
          <a:prstGeom prst="rect">
            <a:avLst/>
          </a:prstGeom>
          <a:solidFill>
            <a:schemeClr val="bg1"/>
          </a:solidFill>
          <a:ln>
            <a:solidFill>
              <a:schemeClr val="bg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6</a:t>
            </a:r>
          </a:p>
        </p:txBody>
      </p:sp>
      <p:sp>
        <p:nvSpPr>
          <p:cNvPr id="21" name="TextBox 20">
            <a:extLst>
              <a:ext uri="{FF2B5EF4-FFF2-40B4-BE49-F238E27FC236}">
                <a16:creationId xmlns:a16="http://schemas.microsoft.com/office/drawing/2014/main" id="{3EFDEFDB-F6A5-83E5-AA8F-9550BF7967ED}"/>
              </a:ext>
            </a:extLst>
          </p:cNvPr>
          <p:cNvSpPr txBox="1"/>
          <p:nvPr/>
        </p:nvSpPr>
        <p:spPr>
          <a:xfrm>
            <a:off x="3911510" y="5179437"/>
            <a:ext cx="951323" cy="646331"/>
          </a:xfrm>
          <a:prstGeom prst="rect">
            <a:avLst/>
          </a:prstGeom>
          <a:solidFill>
            <a:schemeClr val="bg1"/>
          </a:solidFill>
          <a:ln>
            <a:solidFill>
              <a:schemeClr val="bg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6</a:t>
            </a:r>
          </a:p>
        </p:txBody>
      </p:sp>
      <p:sp>
        <p:nvSpPr>
          <p:cNvPr id="22" name="TextBox 21">
            <a:extLst>
              <a:ext uri="{FF2B5EF4-FFF2-40B4-BE49-F238E27FC236}">
                <a16:creationId xmlns:a16="http://schemas.microsoft.com/office/drawing/2014/main" id="{D5BDFAF2-F432-781E-58C8-0C9205F81036}"/>
              </a:ext>
            </a:extLst>
          </p:cNvPr>
          <p:cNvSpPr txBox="1"/>
          <p:nvPr/>
        </p:nvSpPr>
        <p:spPr>
          <a:xfrm>
            <a:off x="6083846" y="5212090"/>
            <a:ext cx="951323" cy="646331"/>
          </a:xfrm>
          <a:prstGeom prst="rect">
            <a:avLst/>
          </a:prstGeom>
          <a:solidFill>
            <a:schemeClr val="bg1"/>
          </a:solidFill>
          <a:ln>
            <a:solidFill>
              <a:schemeClr val="bg1"/>
            </a:solid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4,.3</a:t>
            </a:r>
          </a:p>
        </p:txBody>
      </p:sp>
      <p:sp>
        <p:nvSpPr>
          <p:cNvPr id="23" name="TextBox 22">
            <a:extLst>
              <a:ext uri="{FF2B5EF4-FFF2-40B4-BE49-F238E27FC236}">
                <a16:creationId xmlns:a16="http://schemas.microsoft.com/office/drawing/2014/main" id="{DFBD7EB9-65E3-89C0-7BD2-A17517A27C08}"/>
              </a:ext>
            </a:extLst>
          </p:cNvPr>
          <p:cNvSpPr txBox="1"/>
          <p:nvPr/>
        </p:nvSpPr>
        <p:spPr>
          <a:xfrm>
            <a:off x="8257490" y="5195522"/>
            <a:ext cx="951323" cy="646331"/>
          </a:xfrm>
          <a:prstGeom prst="rect">
            <a:avLst/>
          </a:prstGeom>
          <a:solidFill>
            <a:schemeClr val="bg1"/>
          </a:solidFill>
          <a:ln>
            <a:solidFill>
              <a:schemeClr val="bg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1,7</a:t>
            </a:r>
          </a:p>
        </p:txBody>
      </p:sp>
    </p:spTree>
    <p:extLst>
      <p:ext uri="{BB962C8B-B14F-4D97-AF65-F5344CB8AC3E}">
        <p14:creationId xmlns:p14="http://schemas.microsoft.com/office/powerpoint/2010/main" val="886783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31000" r="-19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254"/>
          <a:stretch/>
        </p:blipFill>
        <p:spPr>
          <a:xfrm>
            <a:off x="5702520" y="612404"/>
            <a:ext cx="6489480" cy="563319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473"/>
          <a:stretch/>
        </p:blipFill>
        <p:spPr>
          <a:xfrm>
            <a:off x="-13856" y="197956"/>
            <a:ext cx="6918721" cy="6248942"/>
          </a:xfrm>
          <a:prstGeom prst="rect">
            <a:avLst/>
          </a:prstGeom>
        </p:spPr>
      </p:pic>
      <p:sp>
        <p:nvSpPr>
          <p:cNvPr id="14" name="TextBox 13">
            <a:extLst>
              <a:ext uri="{FF2B5EF4-FFF2-40B4-BE49-F238E27FC236}">
                <a16:creationId xmlns:a16="http://schemas.microsoft.com/office/drawing/2014/main" id="{E7E09338-D25C-6E12-DB89-40501870F9B0}"/>
              </a:ext>
            </a:extLst>
          </p:cNvPr>
          <p:cNvSpPr txBox="1"/>
          <p:nvPr/>
        </p:nvSpPr>
        <p:spPr>
          <a:xfrm>
            <a:off x="8636997" y="2640012"/>
            <a:ext cx="2573140" cy="707886"/>
          </a:xfrm>
          <a:prstGeom prst="rect">
            <a:avLst/>
          </a:prstGeom>
          <a:noFill/>
        </p:spPr>
        <p:txBody>
          <a:bodyPr wrap="none" rtlCol="0">
            <a:spAutoFit/>
          </a:bodyPr>
          <a:lstStyle/>
          <a:p>
            <a:r>
              <a:rPr lang="en-US" sz="4000" b="1"/>
              <a:t>Ghi ở đây</a:t>
            </a:r>
          </a:p>
        </p:txBody>
      </p:sp>
      <p:sp>
        <p:nvSpPr>
          <p:cNvPr id="15" name="TextBox 14">
            <a:extLst>
              <a:ext uri="{FF2B5EF4-FFF2-40B4-BE49-F238E27FC236}">
                <a16:creationId xmlns:a16="http://schemas.microsoft.com/office/drawing/2014/main" id="{C03B07ED-CEEA-6236-55B3-2561A6D3A6AE}"/>
              </a:ext>
            </a:extLst>
          </p:cNvPr>
          <p:cNvSpPr txBox="1"/>
          <p:nvPr/>
        </p:nvSpPr>
        <p:spPr>
          <a:xfrm>
            <a:off x="8636997" y="4206746"/>
            <a:ext cx="2573140" cy="707886"/>
          </a:xfrm>
          <a:prstGeom prst="rect">
            <a:avLst/>
          </a:prstGeom>
          <a:noFill/>
        </p:spPr>
        <p:txBody>
          <a:bodyPr wrap="none" rtlCol="0">
            <a:spAutoFit/>
          </a:bodyPr>
          <a:lstStyle/>
          <a:p>
            <a:r>
              <a:rPr lang="en-US" sz="4000" b="1"/>
              <a:t>Ghi ở đây</a:t>
            </a:r>
          </a:p>
        </p:txBody>
      </p:sp>
      <p:pic>
        <p:nvPicPr>
          <p:cNvPr id="16" name="Graphic 15">
            <a:extLst>
              <a:ext uri="{FF2B5EF4-FFF2-40B4-BE49-F238E27FC236}">
                <a16:creationId xmlns:a16="http://schemas.microsoft.com/office/drawing/2014/main" id="{EA059D59-5844-7B86-3ECF-5B8F146103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0674" y="2287050"/>
            <a:ext cx="846323" cy="1328876"/>
          </a:xfrm>
          <a:prstGeom prst="rect">
            <a:avLst/>
          </a:prstGeom>
        </p:spPr>
      </p:pic>
      <p:pic>
        <p:nvPicPr>
          <p:cNvPr id="17" name="Graphic 16">
            <a:extLst>
              <a:ext uri="{FF2B5EF4-FFF2-40B4-BE49-F238E27FC236}">
                <a16:creationId xmlns:a16="http://schemas.microsoft.com/office/drawing/2014/main" id="{90E8FAF0-E274-945B-47EF-94747969EC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0674" y="3896251"/>
            <a:ext cx="846323" cy="1328876"/>
          </a:xfrm>
          <a:prstGeom prst="rect">
            <a:avLst/>
          </a:prstGeom>
        </p:spPr>
      </p:pic>
      <p:pic>
        <p:nvPicPr>
          <p:cNvPr id="2" name="Picture 1">
            <a:extLst>
              <a:ext uri="{FF2B5EF4-FFF2-40B4-BE49-F238E27FC236}">
                <a16:creationId xmlns:a16="http://schemas.microsoft.com/office/drawing/2014/main" id="{167D52FE-8343-948F-21FD-704137380F84}"/>
              </a:ext>
            </a:extLst>
          </p:cNvPr>
          <p:cNvPicPr>
            <a:picLocks noChangeAspect="1"/>
          </p:cNvPicPr>
          <p:nvPr/>
        </p:nvPicPr>
        <p:blipFill>
          <a:blip r:embed="rId7"/>
          <a:stretch>
            <a:fillRect/>
          </a:stretch>
        </p:blipFill>
        <p:spPr>
          <a:xfrm>
            <a:off x="4576709" y="-135829"/>
            <a:ext cx="8120576" cy="2889754"/>
          </a:xfrm>
          <a:prstGeom prst="rect">
            <a:avLst/>
          </a:prstGeom>
        </p:spPr>
      </p:pic>
    </p:spTree>
    <p:extLst>
      <p:ext uri="{BB962C8B-B14F-4D97-AF65-F5344CB8AC3E}">
        <p14:creationId xmlns:p14="http://schemas.microsoft.com/office/powerpoint/2010/main" val="2750405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8000" r="-19000" b="-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E8048F-1046-DB50-3182-CC68173FC22B}"/>
              </a:ext>
            </a:extLst>
          </p:cNvPr>
          <p:cNvPicPr>
            <a:picLocks noChangeAspect="1"/>
          </p:cNvPicPr>
          <p:nvPr/>
        </p:nvPicPr>
        <p:blipFill>
          <a:blip r:embed="rId3"/>
          <a:stretch>
            <a:fillRect/>
          </a:stretch>
        </p:blipFill>
        <p:spPr>
          <a:xfrm>
            <a:off x="123697" y="1453725"/>
            <a:ext cx="7498730" cy="3950550"/>
          </a:xfrm>
          <a:prstGeom prst="rect">
            <a:avLst/>
          </a:prstGeom>
        </p:spPr>
      </p:pic>
    </p:spTree>
    <p:extLst>
      <p:ext uri="{BB962C8B-B14F-4D97-AF65-F5344CB8AC3E}">
        <p14:creationId xmlns:p14="http://schemas.microsoft.com/office/powerpoint/2010/main" val="2804477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25000" r="-7000" b="-1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5" name="TextBox 4"/>
          <p:cNvSpPr txBox="1"/>
          <p:nvPr/>
        </p:nvSpPr>
        <p:spPr>
          <a:xfrm>
            <a:off x="297930" y="436880"/>
            <a:ext cx="1114552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a:ln w="19050">
                  <a:solidFill>
                    <a:sysClr val="windowText" lastClr="000000"/>
                  </a:solidFill>
                </a:ln>
                <a:solidFill>
                  <a:srgbClr val="FF0000"/>
                </a:solidFill>
                <a:effectLst/>
                <a:uLnTx/>
                <a:uFillTx/>
                <a:latin typeface="UTM Sharnay" panose="02040603050506020204" pitchFamily="18" charset="0"/>
                <a:ea typeface="+mn-ea"/>
                <a:cs typeface="Arial" panose="020B0604020202020204" pitchFamily="34" charset="0"/>
                <a:sym typeface="Arial" panose="020B0604020202020204" pitchFamily="34" charset="0"/>
              </a:rPr>
              <a:t>YÊU CẦU CẦN ĐẠT</a:t>
            </a:r>
          </a:p>
        </p:txBody>
      </p:sp>
      <p:sp>
        <p:nvSpPr>
          <p:cNvPr id="15" name="TextBox 14"/>
          <p:cNvSpPr txBox="1"/>
          <p:nvPr/>
        </p:nvSpPr>
        <p:spPr>
          <a:xfrm>
            <a:off x="776099" y="1360210"/>
            <a:ext cx="10667351" cy="452431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Củng cố một số kĩ năng liên quan đến số thập phân và các phép tính cộng, trừ các số thập phân.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Vận dụng để giải quyết một số vấn đề đơn giản liên quan đến phép cộng, phép trừ các số thập phân.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HS có cơ hội phát triển các năng lực tư duy và lập luận toán học, mô hình hoá toán học, giao tiếp toán học, giải quyết vấn đề toán học và các phẩm chất chăm chỉ, trung thực, trách nhiệm.</a:t>
            </a:r>
          </a:p>
        </p:txBody>
      </p:sp>
    </p:spTree>
    <p:extLst>
      <p:ext uri="{BB962C8B-B14F-4D97-AF65-F5344CB8AC3E}">
        <p14:creationId xmlns:p14="http://schemas.microsoft.com/office/powerpoint/2010/main" val="1134385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31000" r="-19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254"/>
          <a:stretch/>
        </p:blipFill>
        <p:spPr>
          <a:xfrm>
            <a:off x="5702520" y="612404"/>
            <a:ext cx="6489480" cy="563319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473"/>
          <a:stretch/>
        </p:blipFill>
        <p:spPr>
          <a:xfrm>
            <a:off x="-13856" y="197956"/>
            <a:ext cx="6918721" cy="6248942"/>
          </a:xfrm>
          <a:prstGeom prst="rect">
            <a:avLst/>
          </a:prstGeom>
        </p:spPr>
      </p:pic>
      <p:pic>
        <p:nvPicPr>
          <p:cNvPr id="2" name="Picture 1">
            <a:extLst>
              <a:ext uri="{FF2B5EF4-FFF2-40B4-BE49-F238E27FC236}">
                <a16:creationId xmlns:a16="http://schemas.microsoft.com/office/drawing/2014/main" id="{53CEE953-FE87-2F00-C033-3B9D34AB30A6}"/>
              </a:ext>
            </a:extLst>
          </p:cNvPr>
          <p:cNvPicPr>
            <a:picLocks noChangeAspect="1"/>
          </p:cNvPicPr>
          <p:nvPr/>
        </p:nvPicPr>
        <p:blipFill>
          <a:blip r:embed="rId5"/>
          <a:stretch>
            <a:fillRect/>
          </a:stretch>
        </p:blipFill>
        <p:spPr>
          <a:xfrm>
            <a:off x="4269464" y="795300"/>
            <a:ext cx="8382727" cy="5450296"/>
          </a:xfrm>
          <a:prstGeom prst="rect">
            <a:avLst/>
          </a:prstGeom>
        </p:spPr>
      </p:pic>
    </p:spTree>
    <p:extLst>
      <p:ext uri="{BB962C8B-B14F-4D97-AF65-F5344CB8AC3E}">
        <p14:creationId xmlns:p14="http://schemas.microsoft.com/office/powerpoint/2010/main" val="49874684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iết học - Bài 26_4">
            <a:hlinkClick r:id="" action="ppaction://media"/>
            <a:extLst>
              <a:ext uri="{FF2B5EF4-FFF2-40B4-BE49-F238E27FC236}">
                <a16:creationId xmlns:a16="http://schemas.microsoft.com/office/drawing/2014/main" id="{DD1EC2B1-2BB4-EC9B-56D5-83201D1892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5099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23000" r="-11000" b="-1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254"/>
          <a:stretch/>
        </p:blipFill>
        <p:spPr>
          <a:xfrm rot="16200000">
            <a:off x="3209145" y="-106680"/>
            <a:ext cx="6035041" cy="6248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804234" cy="687599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6871" y="17992"/>
            <a:ext cx="3410825" cy="6858000"/>
          </a:xfrm>
          <a:prstGeom prst="rect">
            <a:avLst/>
          </a:prstGeom>
        </p:spPr>
      </p:pic>
      <p:pic>
        <p:nvPicPr>
          <p:cNvPr id="3" name="Picture 2">
            <a:extLst>
              <a:ext uri="{FF2B5EF4-FFF2-40B4-BE49-F238E27FC236}">
                <a16:creationId xmlns:a16="http://schemas.microsoft.com/office/drawing/2014/main" id="{BB7D87C0-907D-2EC8-0C61-786C9575E62E}"/>
              </a:ext>
            </a:extLst>
          </p:cNvPr>
          <p:cNvPicPr>
            <a:picLocks noChangeAspect="1"/>
          </p:cNvPicPr>
          <p:nvPr/>
        </p:nvPicPr>
        <p:blipFill>
          <a:blip r:embed="rId6"/>
          <a:stretch>
            <a:fillRect/>
          </a:stretch>
        </p:blipFill>
        <p:spPr>
          <a:xfrm>
            <a:off x="2355780" y="700803"/>
            <a:ext cx="7480440" cy="5456393"/>
          </a:xfrm>
          <a:prstGeom prst="rect">
            <a:avLst/>
          </a:prstGeom>
        </p:spPr>
      </p:pic>
    </p:spTree>
    <p:extLst>
      <p:ext uri="{BB962C8B-B14F-4D97-AF65-F5344CB8AC3E}">
        <p14:creationId xmlns:p14="http://schemas.microsoft.com/office/powerpoint/2010/main" val="98788744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30960" y="927874"/>
              <a:ext cx="284480" cy="707886"/>
            </a:xfrm>
            <a:prstGeom prst="rect">
              <a:avLst/>
            </a:prstGeom>
            <a:noFill/>
          </p:spPr>
          <p:txBody>
            <a:bodyPr wrap="square" rtlCol="0">
              <a:spAutoFit/>
            </a:bodyPr>
            <a:lstStyle/>
            <a:p>
              <a:r>
                <a:rPr lang="en-US" sz="4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grpSp>
      <p:sp>
        <p:nvSpPr>
          <p:cNvPr id="16" name="TextBox 15"/>
          <p:cNvSpPr txBox="1"/>
          <p:nvPr/>
        </p:nvSpPr>
        <p:spPr>
          <a:xfrm>
            <a:off x="876787" y="647223"/>
            <a:ext cx="10667351" cy="646331"/>
          </a:xfrm>
          <a:prstGeom prst="rect">
            <a:avLst/>
          </a:prstGeom>
          <a:noFill/>
        </p:spPr>
        <p:txBody>
          <a:bodyPr wrap="square" rtlCol="0">
            <a:spAutoFit/>
          </a:bodyPr>
          <a:lstStyle/>
          <a:p>
            <a:pPr algn="ctr"/>
            <a:r>
              <a:rPr lang="vi-VN" sz="3600">
                <a:latin typeface="UTM Avo" panose="02040603050506020204" pitchFamily="18" charset="0"/>
              </a:rPr>
              <a:t>Chọn kết quả thích hợp với mỗi tổng.</a:t>
            </a:r>
            <a:endParaRPr lang="en-US" sz="3600">
              <a:latin typeface="UTM Avo" panose="02040603050506020204" pitchFamily="18" charset="0"/>
            </a:endParaRPr>
          </a:p>
        </p:txBody>
      </p:sp>
      <p:pic>
        <p:nvPicPr>
          <p:cNvPr id="5" name="Picture 4">
            <a:extLst>
              <a:ext uri="{FF2B5EF4-FFF2-40B4-BE49-F238E27FC236}">
                <a16:creationId xmlns:a16="http://schemas.microsoft.com/office/drawing/2014/main" id="{9D3B02B7-873D-AB39-15EA-5E68AA396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0" y="1851250"/>
            <a:ext cx="10155978" cy="3155500"/>
          </a:xfrm>
          <a:prstGeom prst="rect">
            <a:avLst/>
          </a:prstGeom>
        </p:spPr>
      </p:pic>
      <p:cxnSp>
        <p:nvCxnSpPr>
          <p:cNvPr id="10" name="Straight Arrow Connector 9">
            <a:extLst>
              <a:ext uri="{FF2B5EF4-FFF2-40B4-BE49-F238E27FC236}">
                <a16:creationId xmlns:a16="http://schemas.microsoft.com/office/drawing/2014/main" id="{690B5012-C0D5-FD5A-F258-91C7DE9317B1}"/>
              </a:ext>
            </a:extLst>
          </p:cNvPr>
          <p:cNvCxnSpPr/>
          <p:nvPr/>
        </p:nvCxnSpPr>
        <p:spPr>
          <a:xfrm>
            <a:off x="5754414" y="2100340"/>
            <a:ext cx="3168869" cy="255347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9651264-B3AA-9FAE-5C4E-F5EF9B503928}"/>
              </a:ext>
            </a:extLst>
          </p:cNvPr>
          <p:cNvCxnSpPr>
            <a:cxnSpLocks/>
          </p:cNvCxnSpPr>
          <p:nvPr/>
        </p:nvCxnSpPr>
        <p:spPr>
          <a:xfrm>
            <a:off x="5728313" y="3010971"/>
            <a:ext cx="3221071" cy="799524"/>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A545480-EF1E-46E2-8C7D-3AE6C5B76295}"/>
              </a:ext>
            </a:extLst>
          </p:cNvPr>
          <p:cNvCxnSpPr>
            <a:cxnSpLocks/>
          </p:cNvCxnSpPr>
          <p:nvPr/>
        </p:nvCxnSpPr>
        <p:spPr>
          <a:xfrm flipV="1">
            <a:off x="5754414" y="2967175"/>
            <a:ext cx="3373820" cy="84332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954366F-E2FD-1558-69AF-595A7520DBBC}"/>
              </a:ext>
            </a:extLst>
          </p:cNvPr>
          <p:cNvCxnSpPr>
            <a:cxnSpLocks/>
          </p:cNvCxnSpPr>
          <p:nvPr/>
        </p:nvCxnSpPr>
        <p:spPr>
          <a:xfrm flipV="1">
            <a:off x="5728313" y="2167651"/>
            <a:ext cx="3221071" cy="2486164"/>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69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8" name="TextBox 7"/>
            <p:cNvSpPr txBox="1"/>
            <p:nvPr/>
          </p:nvSpPr>
          <p:spPr>
            <a:xfrm>
              <a:off x="1330960" y="927874"/>
              <a:ext cx="284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2</a:t>
              </a:r>
            </a:p>
          </p:txBody>
        </p:sp>
      </p:grpSp>
      <p:sp>
        <p:nvSpPr>
          <p:cNvPr id="16" name="TextBox 15"/>
          <p:cNvSpPr txBox="1"/>
          <p:nvPr/>
        </p:nvSpPr>
        <p:spPr>
          <a:xfrm>
            <a:off x="-1812560" y="723388"/>
            <a:ext cx="1066735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Đặt tính rồi tính.</a:t>
            </a:r>
            <a:endParaRPr kumimoji="0" lang="en-US"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83373374-A7C8-C829-2A28-7ED7C369482C}"/>
              </a:ext>
            </a:extLst>
          </p:cNvPr>
          <p:cNvSpPr txBox="1"/>
          <p:nvPr/>
        </p:nvSpPr>
        <p:spPr>
          <a:xfrm>
            <a:off x="996329" y="1868269"/>
            <a:ext cx="10667351" cy="1754326"/>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a) </a:t>
            </a:r>
            <a:r>
              <a:rPr kumimoji="0" lang="pt-BR"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782,6 + 51,34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a:t>
            </a:r>
            <a:r>
              <a:rPr kumimoji="0" lang="pt-BR"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b) </a:t>
            </a:r>
            <a:r>
              <a:rPr kumimoji="0" lang="pt-BR"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9,084 – 3,65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a:t>
            </a:r>
            <a:r>
              <a:rPr kumimoji="0" lang="pt-BR" sz="36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c)</a:t>
            </a:r>
            <a:r>
              <a:rPr kumimoji="0" lang="pt-BR"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7 – 0,17</a:t>
            </a:r>
            <a:endParaRPr kumimoji="0" lang="en-US" sz="36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pic>
        <p:nvPicPr>
          <p:cNvPr id="12" name="Graphic 2">
            <a:extLst>
              <a:ext uri="{FF2B5EF4-FFF2-40B4-BE49-F238E27FC236}">
                <a16:creationId xmlns:a16="http://schemas.microsoft.com/office/drawing/2014/main" id="{B926CD34-30BE-E083-B8D9-1C04715DE3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5540" y="2806456"/>
            <a:ext cx="1610299" cy="3624824"/>
          </a:xfrm>
          <a:prstGeom prst="rect">
            <a:avLst/>
          </a:prstGeom>
        </p:spPr>
      </p:pic>
    </p:spTree>
    <p:extLst>
      <p:ext uri="{BB962C8B-B14F-4D97-AF65-F5344CB8AC3E}">
        <p14:creationId xmlns:p14="http://schemas.microsoft.com/office/powerpoint/2010/main" val="622084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0">
            <a:extLst>
              <a:ext uri="{FF2B5EF4-FFF2-40B4-BE49-F238E27FC236}">
                <a16:creationId xmlns:a16="http://schemas.microsoft.com/office/drawing/2014/main" id="{A391D942-58EB-6F35-D164-C73CED4808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22443" y="345439"/>
            <a:ext cx="2333766" cy="5910311"/>
          </a:xfrm>
          <a:prstGeom prst="rect">
            <a:avLst/>
          </a:prstGeom>
        </p:spPr>
      </p:pic>
      <p:sp>
        <p:nvSpPr>
          <p:cNvPr id="11" name="TextBox 10">
            <a:extLst>
              <a:ext uri="{FF2B5EF4-FFF2-40B4-BE49-F238E27FC236}">
                <a16:creationId xmlns:a16="http://schemas.microsoft.com/office/drawing/2014/main" id="{7B545B9E-5EC7-1BAC-6A0A-F48BF43D06EE}"/>
              </a:ext>
            </a:extLst>
          </p:cNvPr>
          <p:cNvSpPr txBox="1"/>
          <p:nvPr/>
        </p:nvSpPr>
        <p:spPr>
          <a:xfrm>
            <a:off x="1923249" y="717385"/>
            <a:ext cx="6662778" cy="1754326"/>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54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sym typeface="Arial" panose="020B0604020202020204" pitchFamily="34" charset="0"/>
              </a:rPr>
              <a:t>a) </a:t>
            </a:r>
            <a:r>
              <a:rPr kumimoji="0" lang="pt-BR"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782,6 + 51,34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				</a:t>
            </a:r>
            <a:endParaRPr kumimoji="0" lang="en-US"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1639784D-C2D9-CE47-F8B8-E078EB5EAB65}"/>
              </a:ext>
            </a:extLst>
          </p:cNvPr>
          <p:cNvSpPr txBox="1"/>
          <p:nvPr/>
        </p:nvSpPr>
        <p:spPr>
          <a:xfrm>
            <a:off x="2401209" y="2007932"/>
            <a:ext cx="2363104" cy="92333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782,6	</a:t>
            </a:r>
            <a:endParaRPr kumimoji="0" lang="en-US"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6E47462B-5F2A-44AE-7E38-56D22BF0795A}"/>
              </a:ext>
            </a:extLst>
          </p:cNvPr>
          <p:cNvSpPr txBox="1"/>
          <p:nvPr/>
        </p:nvSpPr>
        <p:spPr>
          <a:xfrm>
            <a:off x="1686833" y="2561038"/>
            <a:ext cx="599167" cy="92333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a:t>
            </a:r>
            <a:endParaRPr kumimoji="0" lang="en-US"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
        <p:nvSpPr>
          <p:cNvPr id="16" name="TextBox 15">
            <a:extLst>
              <a:ext uri="{FF2B5EF4-FFF2-40B4-BE49-F238E27FC236}">
                <a16:creationId xmlns:a16="http://schemas.microsoft.com/office/drawing/2014/main" id="{5FA6583A-097D-DF91-CF64-58236DD5F28C}"/>
              </a:ext>
            </a:extLst>
          </p:cNvPr>
          <p:cNvSpPr txBox="1"/>
          <p:nvPr/>
        </p:nvSpPr>
        <p:spPr>
          <a:xfrm>
            <a:off x="2831870" y="2838929"/>
            <a:ext cx="2168859" cy="923330"/>
          </a:xfrm>
          <a:prstGeom prst="rect">
            <a:avLst/>
          </a:prstGeom>
          <a:noFill/>
        </p:spPr>
        <p:txBody>
          <a:bodyPr wrap="square" rtlCol="0">
            <a:spAutoFit/>
          </a:bodyPr>
          <a:lstStyle/>
          <a:p>
            <a:pPr lvl="0" algn="just"/>
            <a:r>
              <a:rPr lang="pt-BR" sz="5400">
                <a:latin typeface="UTM Avo" panose="02040603050506020204" pitchFamily="18" charset="0"/>
              </a:rPr>
              <a:t>51,34 </a:t>
            </a:r>
          </a:p>
        </p:txBody>
      </p:sp>
      <p:cxnSp>
        <p:nvCxnSpPr>
          <p:cNvPr id="18" name="Straight Connector 17">
            <a:extLst>
              <a:ext uri="{FF2B5EF4-FFF2-40B4-BE49-F238E27FC236}">
                <a16:creationId xmlns:a16="http://schemas.microsoft.com/office/drawing/2014/main" id="{CFE5CCDF-F7B0-A1A8-2530-89CF734DDE72}"/>
              </a:ext>
            </a:extLst>
          </p:cNvPr>
          <p:cNvCxnSpPr/>
          <p:nvPr/>
        </p:nvCxnSpPr>
        <p:spPr>
          <a:xfrm>
            <a:off x="2286000" y="3879441"/>
            <a:ext cx="247831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8916610-BE5B-FE4F-5EE2-B4A20DACA024}"/>
              </a:ext>
            </a:extLst>
          </p:cNvPr>
          <p:cNvSpPr txBox="1"/>
          <p:nvPr/>
        </p:nvSpPr>
        <p:spPr>
          <a:xfrm>
            <a:off x="4195892" y="4221809"/>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4 </a:t>
            </a:r>
          </a:p>
        </p:txBody>
      </p:sp>
      <p:sp>
        <p:nvSpPr>
          <p:cNvPr id="20" name="TextBox 19">
            <a:extLst>
              <a:ext uri="{FF2B5EF4-FFF2-40B4-BE49-F238E27FC236}">
                <a16:creationId xmlns:a16="http://schemas.microsoft.com/office/drawing/2014/main" id="{32089E0A-F378-F4D8-01B9-DAA53BF8DFDD}"/>
              </a:ext>
            </a:extLst>
          </p:cNvPr>
          <p:cNvSpPr txBox="1"/>
          <p:nvPr/>
        </p:nvSpPr>
        <p:spPr>
          <a:xfrm>
            <a:off x="3817670" y="4248773"/>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9 </a:t>
            </a:r>
          </a:p>
        </p:txBody>
      </p:sp>
      <p:sp>
        <p:nvSpPr>
          <p:cNvPr id="21" name="TextBox 20">
            <a:extLst>
              <a:ext uri="{FF2B5EF4-FFF2-40B4-BE49-F238E27FC236}">
                <a16:creationId xmlns:a16="http://schemas.microsoft.com/office/drawing/2014/main" id="{32476180-7EB4-FD72-FDAE-EE4FB587B501}"/>
              </a:ext>
            </a:extLst>
          </p:cNvPr>
          <p:cNvSpPr txBox="1"/>
          <p:nvPr/>
        </p:nvSpPr>
        <p:spPr>
          <a:xfrm>
            <a:off x="3273063" y="4248773"/>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3 </a:t>
            </a:r>
          </a:p>
        </p:txBody>
      </p:sp>
      <p:sp>
        <p:nvSpPr>
          <p:cNvPr id="22" name="TextBox 21">
            <a:extLst>
              <a:ext uri="{FF2B5EF4-FFF2-40B4-BE49-F238E27FC236}">
                <a16:creationId xmlns:a16="http://schemas.microsoft.com/office/drawing/2014/main" id="{9B022CD1-F04C-6668-286A-957AF05343AA}"/>
              </a:ext>
            </a:extLst>
          </p:cNvPr>
          <p:cNvSpPr txBox="1"/>
          <p:nvPr/>
        </p:nvSpPr>
        <p:spPr>
          <a:xfrm>
            <a:off x="2883765" y="4279028"/>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3 </a:t>
            </a:r>
          </a:p>
        </p:txBody>
      </p:sp>
      <p:sp>
        <p:nvSpPr>
          <p:cNvPr id="23" name="TextBox 22">
            <a:extLst>
              <a:ext uri="{FF2B5EF4-FFF2-40B4-BE49-F238E27FC236}">
                <a16:creationId xmlns:a16="http://schemas.microsoft.com/office/drawing/2014/main" id="{671BF643-3134-84A7-811F-89614C376994}"/>
              </a:ext>
            </a:extLst>
          </p:cNvPr>
          <p:cNvSpPr txBox="1"/>
          <p:nvPr/>
        </p:nvSpPr>
        <p:spPr>
          <a:xfrm>
            <a:off x="2494467" y="4279028"/>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8 </a:t>
            </a:r>
          </a:p>
        </p:txBody>
      </p:sp>
      <p:sp>
        <p:nvSpPr>
          <p:cNvPr id="24" name="TextBox 23">
            <a:extLst>
              <a:ext uri="{FF2B5EF4-FFF2-40B4-BE49-F238E27FC236}">
                <a16:creationId xmlns:a16="http://schemas.microsoft.com/office/drawing/2014/main" id="{99BFD39E-E277-05D9-AD7E-6F75998AA393}"/>
              </a:ext>
            </a:extLst>
          </p:cNvPr>
          <p:cNvSpPr txBox="1"/>
          <p:nvPr/>
        </p:nvSpPr>
        <p:spPr>
          <a:xfrm>
            <a:off x="3651285" y="4263901"/>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a:t>
            </a:r>
          </a:p>
        </p:txBody>
      </p:sp>
    </p:spTree>
    <p:extLst>
      <p:ext uri="{BB962C8B-B14F-4D97-AF65-F5344CB8AC3E}">
        <p14:creationId xmlns:p14="http://schemas.microsoft.com/office/powerpoint/2010/main" val="4271350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P spid="20" grpId="0"/>
      <p:bldP spid="21"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2">
            <a:extLst>
              <a:ext uri="{FF2B5EF4-FFF2-40B4-BE49-F238E27FC236}">
                <a16:creationId xmlns:a16="http://schemas.microsoft.com/office/drawing/2014/main" id="{4DA5EE1A-5EF7-D5A3-CF02-056B4A5CA6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913" y="660399"/>
            <a:ext cx="2230426" cy="5676081"/>
          </a:xfrm>
          <a:prstGeom prst="rect">
            <a:avLst/>
          </a:prstGeom>
        </p:spPr>
      </p:pic>
      <p:sp>
        <p:nvSpPr>
          <p:cNvPr id="5" name="TextBox 4">
            <a:extLst>
              <a:ext uri="{FF2B5EF4-FFF2-40B4-BE49-F238E27FC236}">
                <a16:creationId xmlns:a16="http://schemas.microsoft.com/office/drawing/2014/main" id="{4C5EBDC5-7AC7-BBD1-59F5-6DFE7C885602}"/>
              </a:ext>
            </a:extLst>
          </p:cNvPr>
          <p:cNvSpPr txBox="1"/>
          <p:nvPr/>
        </p:nvSpPr>
        <p:spPr>
          <a:xfrm>
            <a:off x="4595236" y="945176"/>
            <a:ext cx="6600435" cy="1754326"/>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b) </a:t>
            </a:r>
            <a:r>
              <a:rPr lang="pt-BR" sz="5400">
                <a:solidFill>
                  <a:schemeClr val="tx1"/>
                </a:solidFill>
                <a:latin typeface="UTM Avo" panose="02040603050506020204" pitchFamily="18" charset="0"/>
              </a:rPr>
              <a:t>9,084 – 3,65 	</a:t>
            </a:r>
            <a:r>
              <a:rPr lang="pt-BR" sz="5400">
                <a:solidFill>
                  <a:srgbClr val="FF0000"/>
                </a:solidFill>
                <a:latin typeface="UTM Avo" panose="02040603050506020204" pitchFamily="18" charset="0"/>
              </a:rPr>
              <a:t>			</a:t>
            </a:r>
          </a:p>
        </p:txBody>
      </p:sp>
      <p:sp>
        <p:nvSpPr>
          <p:cNvPr id="6" name="TextBox 5">
            <a:extLst>
              <a:ext uri="{FF2B5EF4-FFF2-40B4-BE49-F238E27FC236}">
                <a16:creationId xmlns:a16="http://schemas.microsoft.com/office/drawing/2014/main" id="{1F9DA59F-62DC-AABE-4B87-E1494C268153}"/>
              </a:ext>
            </a:extLst>
          </p:cNvPr>
          <p:cNvSpPr txBox="1"/>
          <p:nvPr/>
        </p:nvSpPr>
        <p:spPr>
          <a:xfrm>
            <a:off x="5489022" y="2281653"/>
            <a:ext cx="2363104" cy="92333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9,084</a:t>
            </a:r>
            <a:endParaRPr kumimoji="0" lang="en-US"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
        <p:nvSpPr>
          <p:cNvPr id="8" name="TextBox 7">
            <a:extLst>
              <a:ext uri="{FF2B5EF4-FFF2-40B4-BE49-F238E27FC236}">
                <a16:creationId xmlns:a16="http://schemas.microsoft.com/office/drawing/2014/main" id="{2D973B00-4147-841B-96B2-0626339EAB43}"/>
              </a:ext>
            </a:extLst>
          </p:cNvPr>
          <p:cNvSpPr txBox="1"/>
          <p:nvPr/>
        </p:nvSpPr>
        <p:spPr>
          <a:xfrm>
            <a:off x="4774646" y="2834759"/>
            <a:ext cx="599167" cy="92333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rPr>
              <a:t>-</a:t>
            </a:r>
            <a:endParaRPr kumimoji="0" lang="en-US" sz="5400" b="0" i="0" u="none" strike="noStrike" kern="1200" cap="none" spc="0" normalizeH="0" baseline="0" noProof="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pitchFamily="34" charset="0"/>
            </a:endParaRPr>
          </a:p>
        </p:txBody>
      </p:sp>
      <p:sp>
        <p:nvSpPr>
          <p:cNvPr id="11" name="TextBox 10">
            <a:extLst>
              <a:ext uri="{FF2B5EF4-FFF2-40B4-BE49-F238E27FC236}">
                <a16:creationId xmlns:a16="http://schemas.microsoft.com/office/drawing/2014/main" id="{2B3A414C-889E-9B47-FA7F-8C2D469FB73F}"/>
              </a:ext>
            </a:extLst>
          </p:cNvPr>
          <p:cNvSpPr txBox="1"/>
          <p:nvPr/>
        </p:nvSpPr>
        <p:spPr>
          <a:xfrm>
            <a:off x="5455569" y="3112649"/>
            <a:ext cx="2168859" cy="923330"/>
          </a:xfrm>
          <a:prstGeom prst="rect">
            <a:avLst/>
          </a:prstGeom>
          <a:noFill/>
        </p:spPr>
        <p:txBody>
          <a:bodyPr wrap="square" rtlCol="0">
            <a:spAutoFit/>
          </a:bodyPr>
          <a:lstStyle/>
          <a:p>
            <a:pPr lvl="0" algn="just"/>
            <a:r>
              <a:rPr lang="pt-BR" sz="5400">
                <a:latin typeface="UTM Avo" panose="02040603050506020204" pitchFamily="18" charset="0"/>
              </a:rPr>
              <a:t>3,65</a:t>
            </a:r>
          </a:p>
        </p:txBody>
      </p:sp>
      <p:cxnSp>
        <p:nvCxnSpPr>
          <p:cNvPr id="14" name="Straight Connector 13">
            <a:extLst>
              <a:ext uri="{FF2B5EF4-FFF2-40B4-BE49-F238E27FC236}">
                <a16:creationId xmlns:a16="http://schemas.microsoft.com/office/drawing/2014/main" id="{6B553F03-4FD2-9627-AF7D-CC2D7C9AFD77}"/>
              </a:ext>
            </a:extLst>
          </p:cNvPr>
          <p:cNvCxnSpPr/>
          <p:nvPr/>
        </p:nvCxnSpPr>
        <p:spPr>
          <a:xfrm>
            <a:off x="5373813" y="4153162"/>
            <a:ext cx="247831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89F2F43-1171-4E93-7F60-39B5F2E168C5}"/>
              </a:ext>
            </a:extLst>
          </p:cNvPr>
          <p:cNvSpPr txBox="1"/>
          <p:nvPr/>
        </p:nvSpPr>
        <p:spPr>
          <a:xfrm>
            <a:off x="6967203" y="4541460"/>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4 </a:t>
            </a:r>
          </a:p>
        </p:txBody>
      </p:sp>
      <p:sp>
        <p:nvSpPr>
          <p:cNvPr id="16" name="TextBox 15">
            <a:extLst>
              <a:ext uri="{FF2B5EF4-FFF2-40B4-BE49-F238E27FC236}">
                <a16:creationId xmlns:a16="http://schemas.microsoft.com/office/drawing/2014/main" id="{E9BFA954-0136-10CE-C010-9259D9EAB963}"/>
              </a:ext>
            </a:extLst>
          </p:cNvPr>
          <p:cNvSpPr txBox="1"/>
          <p:nvPr/>
        </p:nvSpPr>
        <p:spPr>
          <a:xfrm>
            <a:off x="6521934" y="4523485"/>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3 </a:t>
            </a:r>
          </a:p>
        </p:txBody>
      </p:sp>
      <p:sp>
        <p:nvSpPr>
          <p:cNvPr id="17" name="TextBox 16">
            <a:extLst>
              <a:ext uri="{FF2B5EF4-FFF2-40B4-BE49-F238E27FC236}">
                <a16:creationId xmlns:a16="http://schemas.microsoft.com/office/drawing/2014/main" id="{3F0C3ED7-FDF2-EED8-B846-50A7669E7BE5}"/>
              </a:ext>
            </a:extLst>
          </p:cNvPr>
          <p:cNvSpPr txBox="1"/>
          <p:nvPr/>
        </p:nvSpPr>
        <p:spPr>
          <a:xfrm>
            <a:off x="6076665" y="4522494"/>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4 </a:t>
            </a:r>
          </a:p>
        </p:txBody>
      </p:sp>
      <p:sp>
        <p:nvSpPr>
          <p:cNvPr id="18" name="TextBox 17">
            <a:extLst>
              <a:ext uri="{FF2B5EF4-FFF2-40B4-BE49-F238E27FC236}">
                <a16:creationId xmlns:a16="http://schemas.microsoft.com/office/drawing/2014/main" id="{F37BC554-ED92-EF23-7D22-82F41D5BEAB2}"/>
              </a:ext>
            </a:extLst>
          </p:cNvPr>
          <p:cNvSpPr txBox="1"/>
          <p:nvPr/>
        </p:nvSpPr>
        <p:spPr>
          <a:xfrm>
            <a:off x="5527929" y="4548236"/>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5 </a:t>
            </a:r>
          </a:p>
        </p:txBody>
      </p:sp>
      <p:sp>
        <p:nvSpPr>
          <p:cNvPr id="20" name="TextBox 19">
            <a:extLst>
              <a:ext uri="{FF2B5EF4-FFF2-40B4-BE49-F238E27FC236}">
                <a16:creationId xmlns:a16="http://schemas.microsoft.com/office/drawing/2014/main" id="{A923E828-8C1F-6436-7D00-46883E758F0E}"/>
              </a:ext>
            </a:extLst>
          </p:cNvPr>
          <p:cNvSpPr txBox="1"/>
          <p:nvPr/>
        </p:nvSpPr>
        <p:spPr>
          <a:xfrm>
            <a:off x="5829688" y="4549227"/>
            <a:ext cx="568421" cy="923330"/>
          </a:xfrm>
          <a:prstGeom prst="rect">
            <a:avLst/>
          </a:prstGeom>
          <a:noFill/>
        </p:spPr>
        <p:txBody>
          <a:bodyPr wrap="square" rtlCol="0">
            <a:spAutoFit/>
          </a:bodyPr>
          <a:lstStyle/>
          <a:p>
            <a:pPr lvl="0" algn="just"/>
            <a:r>
              <a:rPr lang="pt-BR" sz="5400">
                <a:solidFill>
                  <a:srgbClr val="FF0000"/>
                </a:solidFill>
                <a:latin typeface="UTM Avo" panose="02040603050506020204" pitchFamily="18" charset="0"/>
              </a:rPr>
              <a:t>,</a:t>
            </a:r>
          </a:p>
        </p:txBody>
      </p:sp>
    </p:spTree>
    <p:extLst>
      <p:ext uri="{BB962C8B-B14F-4D97-AF65-F5344CB8AC3E}">
        <p14:creationId xmlns:p14="http://schemas.microsoft.com/office/powerpoint/2010/main" val="3909758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randombar(horizont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5" grpId="0"/>
      <p:bldP spid="16" grpId="0"/>
      <p:bldP spid="17" grpId="0"/>
      <p:bldP spid="18"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136</TotalTime>
  <Words>499</Words>
  <PresentationFormat>Widescreen</PresentationFormat>
  <Paragraphs>79</Paragraphs>
  <Slides>19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SVN-Square</vt:lpstr>
      <vt:lpstr>Arial</vt:lpstr>
      <vt:lpstr>Calibri</vt:lpstr>
      <vt:lpstr>UTM Sharnay</vt:lpstr>
      <vt:lpstr>SVN-Balladeer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2023-11-15T14:09:01Z</dcterms:created>
  <dcterms:modified xsi:type="dcterms:W3CDTF">2024-06-15T10:49:03Z</dcterms:modified>
</cp:coreProperties>
</file>