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91" r:id="rId2"/>
  </p:sldMasterIdLst>
  <p:notesMasterIdLst>
    <p:notesMasterId r:id="rId39"/>
  </p:notesMasterIdLst>
  <p:sldIdLst>
    <p:sldId id="2007577189" r:id="rId3"/>
    <p:sldId id="303" r:id="rId4"/>
    <p:sldId id="2007577190" r:id="rId5"/>
    <p:sldId id="305" r:id="rId6"/>
    <p:sldId id="307" r:id="rId7"/>
    <p:sldId id="308" r:id="rId8"/>
    <p:sldId id="316" r:id="rId9"/>
    <p:sldId id="317" r:id="rId10"/>
    <p:sldId id="318" r:id="rId11"/>
    <p:sldId id="2007577191" r:id="rId12"/>
    <p:sldId id="2007577194" r:id="rId13"/>
    <p:sldId id="2007577192" r:id="rId14"/>
    <p:sldId id="320" r:id="rId15"/>
    <p:sldId id="322" r:id="rId16"/>
    <p:sldId id="2007577193" r:id="rId17"/>
    <p:sldId id="2007577196" r:id="rId18"/>
    <p:sldId id="2007577195" r:id="rId19"/>
    <p:sldId id="2007577198" r:id="rId20"/>
    <p:sldId id="2007577197" r:id="rId21"/>
    <p:sldId id="2007577199" r:id="rId22"/>
    <p:sldId id="325" r:id="rId23"/>
    <p:sldId id="327" r:id="rId24"/>
    <p:sldId id="328" r:id="rId25"/>
    <p:sldId id="330" r:id="rId26"/>
    <p:sldId id="329" r:id="rId27"/>
    <p:sldId id="2007577200" r:id="rId28"/>
    <p:sldId id="2007577201" r:id="rId29"/>
    <p:sldId id="2007577202" r:id="rId30"/>
    <p:sldId id="332" r:id="rId31"/>
    <p:sldId id="333" r:id="rId32"/>
    <p:sldId id="2007577203" r:id="rId33"/>
    <p:sldId id="334" r:id="rId34"/>
    <p:sldId id="2007577205" r:id="rId35"/>
    <p:sldId id="2007577206" r:id="rId36"/>
    <p:sldId id="335" r:id="rId37"/>
    <p:sldId id="336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WAN2B8veGDB3ds2AYJqUbqvBH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7AC"/>
    <a:srgbClr val="D5718E"/>
    <a:srgbClr val="ED7D31"/>
    <a:srgbClr val="00B050"/>
    <a:srgbClr val="E6E6E6"/>
    <a:srgbClr val="000000"/>
    <a:srgbClr val="ECE9A0"/>
    <a:srgbClr val="CDB38D"/>
    <a:srgbClr val="28AFB2"/>
    <a:srgbClr val="A88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4" autoAdjust="0"/>
    <p:restoredTop sz="88501" autoAdjust="0"/>
  </p:normalViewPr>
  <p:slideViewPr>
    <p:cSldViewPr>
      <p:cViewPr>
        <p:scale>
          <a:sx n="33" d="100"/>
          <a:sy n="33" d="100"/>
        </p:scale>
        <p:origin x="2214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4568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42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73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730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06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239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322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57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yêu cầu HS thảo luận nhóm đôi xác định các việc cần làm: Giải bài toán theo tóm tắt.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39F34-2228-6B4D-B7B5-2C28ADF77B7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180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6926-4439-831A-CE48-20C685BF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72B78-FEF2-0EF6-CB5B-6DECE1EE9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A9B5-BAFC-8BA9-956A-4C9F62AD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EC398-8D3E-C5DA-ABD6-ACC71D80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409B2-D579-8949-A682-CB290D0F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7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8B2B0-5D72-F256-F5A6-AEE6F9A5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A4F76-6A1D-97F9-300B-AC8AAEFD5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72AA-C565-42A6-F099-FB2A25D2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688E-76B2-7C72-72BE-D16DDE31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21CEB-5018-EA7B-B938-BFACB62D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37FC9-2860-724D-29A4-842DBE44B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51ACF-1932-7448-D88B-452B72BE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88056-DA1C-9BFE-81FE-2C8D4450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50E1-DD3E-C994-126E-C7A5D5B0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E1E5-0296-4894-C27A-9F27BDF9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53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491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50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6926-4439-831A-CE48-20C685BF0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72B78-FEF2-0EF6-CB5B-6DECE1EE9A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A9B5-BAFC-8BA9-956A-4C9F62AD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EC398-8D3E-C5DA-ABD6-ACC71D80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409B2-D579-8949-A682-CB290D0F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E6C9-C013-F32B-5CEF-7F2A9169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8218-D14C-7987-C89E-51EA24ACB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9E50-FE97-B465-00A5-8F5C444B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38680-0897-BF2E-80E4-3F1AA39A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2DC04-98EE-C1D2-A7CE-4540A503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61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8769-D1FA-28B4-2EE2-2E6C5551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7087F-BB01-5A59-482C-81E2EEF8B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8E049-88FB-24D7-F848-26E5E9D4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13189-5AC5-D85C-60AC-E0F20816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9452-EB7D-8024-1A17-4F87A25F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13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4DE8-0650-BD6A-C54A-CBC3B52D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37AA7-1F28-25E3-EA0A-D3A5FBA2B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56C6D-8A58-F437-D9F5-BF9B689C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A7F20-8118-0984-9E60-0873AEC3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9E210-AB54-D58C-82FD-B705E95C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590CD-43F7-90AE-0560-22836210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03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F392-2A83-ED3D-2526-9DAB74D0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81262-D04A-BEB5-57B8-268E74C49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9DB88-19AD-1CD6-BA73-32B37BC4E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2393F-3BD5-2676-ACFB-440D7E242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F7309-AD14-F082-EE93-308E9ADA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A267D-1B02-050D-D2DC-819F436A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7CB5A-F7DD-08A8-D9B0-925CE678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D27C2-0839-68D9-4C31-66647A3C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0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E6C9-C013-F32B-5CEF-7F2A9169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8218-D14C-7987-C89E-51EA24ACB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9E50-FE97-B465-00A5-8F5C444BD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38680-0897-BF2E-80E4-3F1AA39A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2DC04-98EE-C1D2-A7CE-4540A503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89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9489-0806-A8E6-4291-D4F554AA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F14CC-60A0-10E7-F12A-907864C9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5C945-E31A-9389-3715-36130E58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2E90B-AD4E-DCCD-29F7-A73A5382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01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C26D6-1158-9F56-50A6-6EB480BF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B734D-D160-A688-4736-F73BB46E0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67852-1812-948C-2DEF-21DDF4E0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09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96AF-34CA-18FD-3B51-4EC40F0A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8B04B-F892-7787-82C0-F28EC4CA3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E35B8-CE2B-DF55-D6BC-7B69D61EC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837A8-60CA-2111-6815-72D016FF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91F64-C8E5-E25A-D66C-E1E46B4C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303A1-3C59-E787-BF55-CC0306F2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0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9B7A-22F7-B688-B8DF-A47283CB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B706E-8E25-2E9D-C45A-981301A4E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A8324-C73E-9F8C-1CE7-C69A4F7C6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F547C-A1B9-B764-F293-7084C8DE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9B6D-62F6-6F39-E82F-FBED446E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34302-157D-10B6-630F-1B9A9403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8B2B0-5D72-F256-F5A6-AEE6F9A5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A4F76-6A1D-97F9-300B-AC8AAEFD5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D72AA-C565-42A6-F099-FB2A25D2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688E-76B2-7C72-72BE-D16DDE31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21CEB-5018-EA7B-B938-BFACB62D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5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37FC9-2860-724D-29A4-842DBE44B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B51ACF-1932-7448-D88B-452B72BE0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88056-DA1C-9BFE-81FE-2C8D4450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50E1-DD3E-C994-126E-C7A5D5B0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E1E5-0296-4894-C27A-9F27BDF9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35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80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86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89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77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8769-D1FA-28B4-2EE2-2E6C5551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7087F-BB01-5A59-482C-81E2EEF8B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8E049-88FB-24D7-F848-26E5E9D4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13189-5AC5-D85C-60AC-E0F20816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9452-EB7D-8024-1A17-4F87A25F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8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4DE8-0650-BD6A-C54A-CBC3B52D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37AA7-1F28-25E3-EA0A-D3A5FBA2B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56C6D-8A58-F437-D9F5-BF9B689C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A7F20-8118-0984-9E60-0873AEC3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9E210-AB54-D58C-82FD-B705E95C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590CD-43F7-90AE-0560-22836210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F392-2A83-ED3D-2526-9DAB74D0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81262-D04A-BEB5-57B8-268E74C49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9DB88-19AD-1CD6-BA73-32B37BC4E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2393F-3BD5-2676-ACFB-440D7E242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F7309-AD14-F082-EE93-308E9ADA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CA267D-1B02-050D-D2DC-819F436A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7CB5A-F7DD-08A8-D9B0-925CE678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D27C2-0839-68D9-4C31-66647A3CA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9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9489-0806-A8E6-4291-D4F554AA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F14CC-60A0-10E7-F12A-907864C9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5C945-E31A-9389-3715-36130E58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E2E90B-AD4E-DCCD-29F7-A73A5382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7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C26D6-1158-9F56-50A6-6EB480BF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B734D-D160-A688-4736-F73BB46E0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67852-1812-948C-2DEF-21DDF4E0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4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96AF-34CA-18FD-3B51-4EC40F0A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8B04B-F892-7787-82C0-F28EC4CA3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E35B8-CE2B-DF55-D6BC-7B69D61EC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837A8-60CA-2111-6815-72D016FF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91F64-C8E5-E25A-D66C-E1E46B4C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303A1-3C59-E787-BF55-CC0306F2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9B7A-22F7-B688-B8DF-A47283CB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B706E-8E25-2E9D-C45A-981301A4E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A8324-C73E-9F8C-1CE7-C69A4F7C6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F547C-A1B9-B764-F293-7084C8DEA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39B6D-62F6-6F39-E82F-FBED446E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34302-157D-10B6-630F-1B9A9403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7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C36E6143-47F4-C176-21EE-EE0D51E0422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38850-F5D6-7912-57C4-F96E7223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0E210-E96E-33F7-A221-A80A9DF78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FE63A-985A-0304-60A1-3D51EDF0A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CC789-C33F-FAEB-130D-6FF80BD05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308E5-FF2B-CF08-34A7-391BF5DBE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8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73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187951E0-9A39-4E50-65F8-7393A8AC77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38850-F5D6-7912-57C4-F96E7223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0E210-E96E-33F7-A221-A80A9DF78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FE63A-985A-0304-60A1-3D51EDF0A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BD7D85-461B-4C45-B804-A4EF9BD8A094}" type="datetimeFigureOut">
              <a:rPr lang="en-US" smtClean="0"/>
              <a:t>15/06/2024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CC789-C33F-FAEB-130D-6FF80BD05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308E5-FF2B-CF08-34A7-391BF5DBE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B7CDF8-6B50-4CC1-9052-0D36B842B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8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2" t="-1616" r="4935" b="62828"/>
          <a:stretch/>
        </p:blipFill>
        <p:spPr>
          <a:xfrm>
            <a:off x="6270171" y="1737360"/>
            <a:ext cx="2690949" cy="219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-1615" r="35280" b="14265"/>
          <a:stretch/>
        </p:blipFill>
        <p:spPr>
          <a:xfrm>
            <a:off x="1377500" y="-378374"/>
            <a:ext cx="9823269" cy="7447836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311934" y="977311"/>
            <a:ext cx="96285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Thứ … ngày … tháng … năm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1BC-F980-6943-E957-3E4D31495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351" y="2133444"/>
            <a:ext cx="1060186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9654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2062379" y="528667"/>
            <a:ext cx="8859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Số?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135329" y="55487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270523" y="55487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8" name="Nhóm 28">
            <a:extLst>
              <a:ext uri="{FF2B5EF4-FFF2-40B4-BE49-F238E27FC236}">
                <a16:creationId xmlns:a16="http://schemas.microsoft.com/office/drawing/2014/main" id="{FDF780F7-A3C2-9948-A8F1-569A3FD5A371}"/>
              </a:ext>
            </a:extLst>
          </p:cNvPr>
          <p:cNvGrpSpPr/>
          <p:nvPr/>
        </p:nvGrpSpPr>
        <p:grpSpPr>
          <a:xfrm>
            <a:off x="166681" y="4169864"/>
            <a:ext cx="10754796" cy="2358744"/>
            <a:chOff x="6123627" y="52155"/>
            <a:chExt cx="6034770" cy="1475802"/>
          </a:xfrm>
        </p:grpSpPr>
        <p:grpSp>
          <p:nvGrpSpPr>
            <p:cNvPr id="39" name="Nhóm 25">
              <a:extLst>
                <a:ext uri="{FF2B5EF4-FFF2-40B4-BE49-F238E27FC236}">
                  <a16:creationId xmlns:a16="http://schemas.microsoft.com/office/drawing/2014/main" id="{5B9CD1DF-0267-8142-89C3-75E7AF753CBD}"/>
                </a:ext>
              </a:extLst>
            </p:cNvPr>
            <p:cNvGrpSpPr/>
            <p:nvPr/>
          </p:nvGrpSpPr>
          <p:grpSpPr>
            <a:xfrm>
              <a:off x="6708261" y="443779"/>
              <a:ext cx="5216909" cy="879170"/>
              <a:chOff x="6708261" y="354676"/>
              <a:chExt cx="5216909" cy="879170"/>
            </a:xfrm>
          </p:grpSpPr>
          <p:sp>
            <p:nvSpPr>
              <p:cNvPr id="42" name="Rectangle: Rounded Corners 1">
                <a:extLst>
                  <a:ext uri="{FF2B5EF4-FFF2-40B4-BE49-F238E27FC236}">
                    <a16:creationId xmlns:a16="http://schemas.microsoft.com/office/drawing/2014/main" id="{1342E3FC-0F7B-1B45-A6E0-01269ED266D5}"/>
                  </a:ext>
                </a:extLst>
              </p:cNvPr>
              <p:cNvSpPr/>
              <p:nvPr/>
            </p:nvSpPr>
            <p:spPr>
              <a:xfrm>
                <a:off x="6708261" y="425821"/>
                <a:ext cx="5142101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La Chic Pro Shad" panose="02000506090000020004" pitchFamily="2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3" name="TextBox 10">
                <a:extLst>
                  <a:ext uri="{FF2B5EF4-FFF2-40B4-BE49-F238E27FC236}">
                    <a16:creationId xmlns:a16="http://schemas.microsoft.com/office/drawing/2014/main" id="{34921203-F4DD-E146-A783-ABF1389903C7}"/>
                  </a:ext>
                </a:extLst>
              </p:cNvPr>
              <p:cNvSpPr txBox="1"/>
              <p:nvPr/>
            </p:nvSpPr>
            <p:spPr>
              <a:xfrm>
                <a:off x="6783069" y="354676"/>
                <a:ext cx="5142101" cy="67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 w="28575">
                      <a:noFill/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Đề bài yêu</a:t>
                </a:r>
                <a:r>
                  <a:rPr kumimoji="0" lang="en-US" sz="6000" b="1" i="0" u="none" strike="noStrike" kern="1200" cap="none" spc="0" normalizeH="0" baseline="0" noProof="0" dirty="0">
                    <a:ln w="28575">
                      <a:noFill/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 w="28575">
                      <a:noFill/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cầu</a:t>
                </a:r>
                <a:r>
                  <a:rPr kumimoji="0" lang="vi-VN" sz="6000" b="1" i="0" u="none" strike="noStrike" kern="1200" cap="none" spc="0" normalizeH="0" baseline="0" noProof="0" dirty="0">
                    <a:ln w="28575">
                      <a:noFill/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 điều gì?</a:t>
                </a:r>
                <a:endParaRPr kumimoji="0" lang="en-US" sz="6000" b="1" i="0" u="none" strike="noStrike" kern="1200" cap="none" spc="0" normalizeH="0" baseline="0" noProof="0" dirty="0">
                  <a:ln w="28575">
                    <a:noFill/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pic>
          <p:nvPicPr>
            <p:cNvPr id="40" name="Hình ảnh 26">
              <a:extLst>
                <a:ext uri="{FF2B5EF4-FFF2-40B4-BE49-F238E27FC236}">
                  <a16:creationId xmlns:a16="http://schemas.microsoft.com/office/drawing/2014/main" id="{C709A7B0-97CD-FE47-97CB-77B71CDB7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123627" y="90452"/>
              <a:ext cx="1171718" cy="1437505"/>
            </a:xfrm>
            <a:prstGeom prst="rect">
              <a:avLst/>
            </a:prstGeom>
          </p:spPr>
        </p:pic>
        <p:pic>
          <p:nvPicPr>
            <p:cNvPr id="41" name="Hình ảnh 27">
              <a:extLst>
                <a:ext uri="{FF2B5EF4-FFF2-40B4-BE49-F238E27FC236}">
                  <a16:creationId xmlns:a16="http://schemas.microsoft.com/office/drawing/2014/main" id="{2D30F91F-789D-954D-BB00-459864088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ED69AD5-DDED-2F47-8ADA-1B17EC67E2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47561" r="23636" b="-433"/>
          <a:stretch/>
        </p:blipFill>
        <p:spPr>
          <a:xfrm>
            <a:off x="2853133" y="3912308"/>
            <a:ext cx="5874829" cy="2685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70C1E-A99E-3631-DF90-FDB6D609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223" y="1458829"/>
            <a:ext cx="9163936" cy="2345217"/>
          </a:xfrm>
          <a:prstGeom prst="rect">
            <a:avLst/>
          </a:prstGeom>
        </p:spPr>
      </p:pic>
      <p:grpSp>
        <p:nvGrpSpPr>
          <p:cNvPr id="34" name="Nhóm 9">
            <a:extLst>
              <a:ext uri="{FF2B5EF4-FFF2-40B4-BE49-F238E27FC236}">
                <a16:creationId xmlns:a16="http://schemas.microsoft.com/office/drawing/2014/main" id="{9DEA02D3-AE91-7443-94ED-A00AE89217D6}"/>
              </a:ext>
            </a:extLst>
          </p:cNvPr>
          <p:cNvGrpSpPr/>
          <p:nvPr/>
        </p:nvGrpSpPr>
        <p:grpSpPr>
          <a:xfrm>
            <a:off x="2246157" y="3888231"/>
            <a:ext cx="7313269" cy="1366728"/>
            <a:chOff x="4137651" y="77141"/>
            <a:chExt cx="8294187" cy="749568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645BDC-CAF2-244A-9F1A-8410939AF3FC}"/>
                </a:ext>
              </a:extLst>
            </p:cNvPr>
            <p:cNvSpPr txBox="1"/>
            <p:nvPr/>
          </p:nvSpPr>
          <p:spPr>
            <a:xfrm>
              <a:off x="4179825" y="77141"/>
              <a:ext cx="8252013" cy="7495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Arial"/>
                  <a:sym typeface="Arial"/>
                </a:rPr>
                <a:t>CÙNG NHAU THỰC HIỆN</a:t>
              </a:r>
            </a:p>
          </p:txBody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50918A10-04DD-7C46-BBFE-49C3F5E7727E}"/>
                </a:ext>
              </a:extLst>
            </p:cNvPr>
            <p:cNvSpPr txBox="1"/>
            <p:nvPr/>
          </p:nvSpPr>
          <p:spPr>
            <a:xfrm>
              <a:off x="4137651" y="77141"/>
              <a:ext cx="8252011" cy="7495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Arial"/>
                  <a:sym typeface="Arial"/>
                </a:rPr>
                <a:t>CÙNG NHAU THỰC HIỆN</a:t>
              </a:r>
              <a:endParaRPr kumimoji="0" lang="en-US" sz="7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Hoa Nho LNTH" pitchFamily="2" charset="0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1538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8895" y="1923879"/>
            <a:ext cx="5234297" cy="1841298"/>
            <a:chOff x="259914" y="143488"/>
            <a:chExt cx="5234297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4" y="143488"/>
              <a:ext cx="5234297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56835" y="614115"/>
              <a:ext cx="4808473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•Số bị trừ = Hiệu + Số trừ.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•Số trừ = Số bị trừ – Hiệu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8885" l="37423" r="54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195" r="43760" b="49159"/>
          <a:stretch/>
        </p:blipFill>
        <p:spPr>
          <a:xfrm>
            <a:off x="5903193" y="946843"/>
            <a:ext cx="3670662" cy="62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2062379" y="528667"/>
            <a:ext cx="8859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Số?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135329" y="55487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270523" y="55487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B70C1E-A99E-3631-DF90-FDB6D6099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981200"/>
            <a:ext cx="10719055" cy="274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A45666-6217-7609-F76D-89B589778250}"/>
              </a:ext>
            </a:extLst>
          </p:cNvPr>
          <p:cNvSpPr txBox="1"/>
          <p:nvPr/>
        </p:nvSpPr>
        <p:spPr>
          <a:xfrm>
            <a:off x="4749838" y="3955238"/>
            <a:ext cx="1752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58,274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800C1-1D04-08E2-8D94-C36985164732}"/>
              </a:ext>
            </a:extLst>
          </p:cNvPr>
          <p:cNvSpPr txBox="1"/>
          <p:nvPr/>
        </p:nvSpPr>
        <p:spPr>
          <a:xfrm>
            <a:off x="7162800" y="3029635"/>
            <a:ext cx="1752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7,51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06761-9AC4-0AD1-E1C1-C0F96CC57E81}"/>
              </a:ext>
            </a:extLst>
          </p:cNvPr>
          <p:cNvSpPr txBox="1"/>
          <p:nvPr/>
        </p:nvSpPr>
        <p:spPr>
          <a:xfrm>
            <a:off x="9418886" y="2173069"/>
            <a:ext cx="1752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148,3</a:t>
            </a:r>
          </a:p>
        </p:txBody>
      </p:sp>
    </p:spTree>
    <p:extLst>
      <p:ext uri="{BB962C8B-B14F-4D97-AF65-F5344CB8AC3E}">
        <p14:creationId xmlns:p14="http://schemas.microsoft.com/office/powerpoint/2010/main" val="345048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9919" y="875008"/>
            <a:ext cx="6695098" cy="1241175"/>
            <a:chOff x="259915" y="143488"/>
            <a:chExt cx="4808474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tưới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04" b="93377" l="74512" r="99040">
                        <a14:foregroundMark x1="92208" y1="61627" x2="93152" y2="65995"/>
                        <a14:foregroundMark x1="91840" y1="87065" x2="92064" y2="87929"/>
                        <a14:foregroundMark x1="92208" y1="88049" x2="91328" y2="8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8" t="50916" r="868" b="6254"/>
          <a:stretch/>
        </p:blipFill>
        <p:spPr>
          <a:xfrm>
            <a:off x="4818976" y="1582910"/>
            <a:ext cx="4534030" cy="5275090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5934" y="2731756"/>
            <a:ext cx="2038740" cy="1943536"/>
            <a:chOff x="3145934" y="2731756"/>
            <a:chExt cx="2038740" cy="19435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2" r="62598"/>
            <a:stretch/>
          </p:blipFill>
          <p:spPr>
            <a:xfrm>
              <a:off x="3597815" y="2731756"/>
              <a:ext cx="1586859" cy="19346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32" r="62598"/>
            <a:stretch/>
          </p:blipFill>
          <p:spPr>
            <a:xfrm>
              <a:off x="3145934" y="3305397"/>
              <a:ext cx="1123616" cy="136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44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567BC-1643-DEAD-FC6A-ECF779FA2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914400"/>
            <a:ext cx="6602540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1135329" y="1228397"/>
            <a:ext cx="106735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rồi so sánh giá trị của các biểu thức.</a:t>
            </a: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0,31 – 0,19 và 1 – (0,31 + 0,19)</a:t>
            </a:r>
          </a:p>
          <a:p>
            <a:pPr algn="l"/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– 0,7 – 0,3 			4,67 – (1,27 + 2,4)</a:t>
            </a: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3,6 – (0,7 +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		= 4,67 – 1,27 –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3,6 –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			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				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135329" y="55487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270523" y="55487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7346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50918A10-04DD-7C46-BBFE-49C3F5E7727E}"/>
              </a:ext>
            </a:extLst>
          </p:cNvPr>
          <p:cNvSpPr txBox="1"/>
          <p:nvPr/>
        </p:nvSpPr>
        <p:spPr>
          <a:xfrm>
            <a:off x="990600" y="783161"/>
            <a:ext cx="9347326" cy="141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Hoa Nho LNTH" pitchFamily="2" charset="0"/>
                <a:ea typeface="+mn-ea"/>
                <a:cs typeface="Arial"/>
                <a:sym typeface="Arial"/>
              </a:rPr>
              <a:t>THẢO LUẬN NHÓM MẢNH GHÉP</a:t>
            </a:r>
            <a:endParaRPr kumimoji="0" lang="en-US" sz="7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LNTH-Hoa Nho LNTH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ED69AD5-DDED-2F47-8ADA-1B17EC67E2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47561" r="23636" b="-433"/>
          <a:stretch/>
        </p:blipFill>
        <p:spPr>
          <a:xfrm>
            <a:off x="2133600" y="2673411"/>
            <a:ext cx="7330028" cy="335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69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1135329" y="1228397"/>
            <a:ext cx="10673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 rồi so sánh giá trị của các biểu thức.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– 0,31 – 0,19</a:t>
            </a: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135329" y="55487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270523" y="55487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5C76D5-7652-7E99-CAA0-49ABF8F7F496}"/>
              </a:ext>
            </a:extLst>
          </p:cNvPr>
          <p:cNvCxnSpPr>
            <a:cxnSpLocks/>
          </p:cNvCxnSpPr>
          <p:nvPr/>
        </p:nvCxnSpPr>
        <p:spPr>
          <a:xfrm>
            <a:off x="5943600" y="1890116"/>
            <a:ext cx="0" cy="2377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9">
            <a:extLst>
              <a:ext uri="{FF2B5EF4-FFF2-40B4-BE49-F238E27FC236}">
                <a16:creationId xmlns:a16="http://schemas.microsoft.com/office/drawing/2014/main" id="{1212C659-690D-41EE-A4D1-D7E706310F54}"/>
              </a:ext>
            </a:extLst>
          </p:cNvPr>
          <p:cNvSpPr txBox="1"/>
          <p:nvPr/>
        </p:nvSpPr>
        <p:spPr>
          <a:xfrm>
            <a:off x="6510809" y="1843950"/>
            <a:ext cx="4269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– (0,31 + 0,19)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36EC45A-6FF1-2758-BBCF-3FF98CCBD6E4}"/>
              </a:ext>
            </a:extLst>
          </p:cNvPr>
          <p:cNvSpPr txBox="1"/>
          <p:nvPr/>
        </p:nvSpPr>
        <p:spPr>
          <a:xfrm>
            <a:off x="866142" y="2563640"/>
            <a:ext cx="3550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0,69 – 0,19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0,5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89E8695-EFC7-D965-1EEC-CD75BE8D53A7}"/>
              </a:ext>
            </a:extLst>
          </p:cNvPr>
          <p:cNvSpPr txBox="1"/>
          <p:nvPr/>
        </p:nvSpPr>
        <p:spPr>
          <a:xfrm>
            <a:off x="6472096" y="2634401"/>
            <a:ext cx="3550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– 0,5 </a:t>
            </a:r>
          </a:p>
          <a:p>
            <a:pPr lvl="0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C7027DA-D0AF-BCFD-6518-D27472A3DA6B}"/>
              </a:ext>
            </a:extLst>
          </p:cNvPr>
          <p:cNvSpPr txBox="1"/>
          <p:nvPr/>
        </p:nvSpPr>
        <p:spPr>
          <a:xfrm>
            <a:off x="1225631" y="4715203"/>
            <a:ext cx="1067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– 0,31 – 0,19 = 1 – (0,31 + 0,19) =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0,5 </a:t>
            </a:r>
          </a:p>
        </p:txBody>
      </p:sp>
    </p:spTree>
    <p:extLst>
      <p:ext uri="{BB962C8B-B14F-4D97-AF65-F5344CB8AC3E}">
        <p14:creationId xmlns:p14="http://schemas.microsoft.com/office/powerpoint/2010/main" val="3946619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8895" y="1923878"/>
            <a:ext cx="5234297" cy="2724321"/>
            <a:chOff x="259914" y="143488"/>
            <a:chExt cx="5234297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4" y="143488"/>
              <a:ext cx="5234297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662090" y="278042"/>
              <a:ext cx="4808473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Khi trừ một số đi một tổng, ta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có thể lấy số đó trừ lần lượt từng số hạng của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tổng.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8885" l="37423" r="54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195" r="43760" b="49159"/>
          <a:stretch/>
        </p:blipFill>
        <p:spPr>
          <a:xfrm>
            <a:off x="5903193" y="946843"/>
            <a:ext cx="3670662" cy="62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3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1282209" y="1434911"/>
            <a:ext cx="106735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  <a:p>
            <a:pPr lvl="0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3,6 – 0,7 – 0,3 			4,67 – (1,27 + 2,4)</a:t>
            </a:r>
          </a:p>
          <a:p>
            <a:pPr lvl="0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 3,6 – (0,7 +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) 		= 4,67 – 1,27 –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lvl="0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 3,6 –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			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lvl="0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					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endParaRPr lang="en-US" sz="4000" b="1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135329" y="55487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270523" y="55487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C8817A-5290-5909-76B7-2F50B775B7D6}"/>
              </a:ext>
            </a:extLst>
          </p:cNvPr>
          <p:cNvCxnSpPr>
            <a:cxnSpLocks/>
          </p:cNvCxnSpPr>
          <p:nvPr/>
        </p:nvCxnSpPr>
        <p:spPr>
          <a:xfrm>
            <a:off x="5943600" y="1890116"/>
            <a:ext cx="0" cy="23770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9">
            <a:extLst>
              <a:ext uri="{FF2B5EF4-FFF2-40B4-BE49-F238E27FC236}">
                <a16:creationId xmlns:a16="http://schemas.microsoft.com/office/drawing/2014/main" id="{E2B9F009-A8A4-96B8-C0C7-AA85D0C61178}"/>
              </a:ext>
            </a:extLst>
          </p:cNvPr>
          <p:cNvSpPr txBox="1"/>
          <p:nvPr/>
        </p:nvSpPr>
        <p:spPr>
          <a:xfrm>
            <a:off x="4482435" y="2666017"/>
            <a:ext cx="122490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F6098AF-18AE-2196-BE72-653217A6EEDF}"/>
              </a:ext>
            </a:extLst>
          </p:cNvPr>
          <p:cNvSpPr txBox="1"/>
          <p:nvPr/>
        </p:nvSpPr>
        <p:spPr>
          <a:xfrm>
            <a:off x="3051404" y="3330714"/>
            <a:ext cx="68239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74B1D20B-163D-A428-1487-EA48FA1DA0BA}"/>
              </a:ext>
            </a:extLst>
          </p:cNvPr>
          <p:cNvSpPr txBox="1"/>
          <p:nvPr/>
        </p:nvSpPr>
        <p:spPr>
          <a:xfrm>
            <a:off x="1833414" y="3904519"/>
            <a:ext cx="91865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F111322-5DFD-F324-09AF-A3F43B6154F2}"/>
              </a:ext>
            </a:extLst>
          </p:cNvPr>
          <p:cNvSpPr txBox="1"/>
          <p:nvPr/>
        </p:nvSpPr>
        <p:spPr>
          <a:xfrm>
            <a:off x="10450464" y="2622828"/>
            <a:ext cx="91865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2F1AF2E-68E1-E514-8424-5B6E6B88BC7E}"/>
              </a:ext>
            </a:extLst>
          </p:cNvPr>
          <p:cNvSpPr txBox="1"/>
          <p:nvPr/>
        </p:nvSpPr>
        <p:spPr>
          <a:xfrm>
            <a:off x="7258930" y="3328789"/>
            <a:ext cx="918652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4AF1BA1-FF57-5C2F-9ECE-0AA3DFE9978A}"/>
              </a:ext>
            </a:extLst>
          </p:cNvPr>
          <p:cNvSpPr txBox="1"/>
          <p:nvPr/>
        </p:nvSpPr>
        <p:spPr>
          <a:xfrm>
            <a:off x="8758747" y="3330714"/>
            <a:ext cx="91865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AFF12D0-25F7-E1D3-8D17-365D430706A4}"/>
              </a:ext>
            </a:extLst>
          </p:cNvPr>
          <p:cNvSpPr txBox="1"/>
          <p:nvPr/>
        </p:nvSpPr>
        <p:spPr>
          <a:xfrm>
            <a:off x="7344123" y="3932845"/>
            <a:ext cx="68239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81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67">
            <a:extLst>
              <a:ext uri="{FF2B5EF4-FFF2-40B4-BE49-F238E27FC236}">
                <a16:creationId xmlns:a16="http://schemas.microsoft.com/office/drawing/2014/main" id="{13023FDD-25F8-733B-18CE-1F567BD147B9}"/>
              </a:ext>
            </a:extLst>
          </p:cNvPr>
          <p:cNvSpPr txBox="1"/>
          <p:nvPr/>
        </p:nvSpPr>
        <p:spPr>
          <a:xfrm>
            <a:off x="2229150" y="655833"/>
            <a:ext cx="7834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YÊU CẦU CẦN ĐẠT</a:t>
            </a:r>
          </a:p>
        </p:txBody>
      </p:sp>
      <p:sp>
        <p:nvSpPr>
          <p:cNvPr id="36" name="TextBox 28">
            <a:extLst>
              <a:ext uri="{FF2B5EF4-FFF2-40B4-BE49-F238E27FC236}">
                <a16:creationId xmlns:a16="http://schemas.microsoft.com/office/drawing/2014/main" id="{E3E84BF3-1B24-CBC1-2BBF-FFBCDBAA879B}"/>
              </a:ext>
            </a:extLst>
          </p:cNvPr>
          <p:cNvSpPr txBox="1"/>
          <p:nvPr/>
        </p:nvSpPr>
        <p:spPr>
          <a:xfrm>
            <a:off x="808031" y="1517607"/>
            <a:ext cx="10676749" cy="5806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231F20"/>
              </a:buClr>
              <a:buSzPts val="1000"/>
              <a:tabLst>
                <a:tab pos="370840" algn="l"/>
              </a:tabLst>
            </a:pPr>
            <a:r>
              <a:rPr lang="en-US" sz="3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lang="vi-VN" sz="3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Thực hiện được phép trừ hai số thập phân, nhận biết được mối quan hệ giữa phép cộng và phép trừ các số thập phân.</a:t>
            </a:r>
            <a:endParaRPr lang="en-US" sz="36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>
              <a:lnSpc>
                <a:spcPct val="150000"/>
              </a:lnSpc>
              <a:buClr>
                <a:srgbClr val="231F20"/>
              </a:buClr>
              <a:buSzPts val="1000"/>
              <a:tabLst>
                <a:tab pos="370840" algn="l"/>
              </a:tabLst>
            </a:pPr>
            <a:r>
              <a:rPr lang="en-US" sz="3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lang="vi-VN" sz="36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cs"/>
              </a:rPr>
              <a:t>Vận dụng được quy tắc tính trong thực hành tính, giải quyết vấn đề đơn giản liên quan đến phép trừ các số thập phân.</a:t>
            </a:r>
          </a:p>
          <a:p>
            <a:pPr lvl="0" algn="just">
              <a:lnSpc>
                <a:spcPct val="150000"/>
              </a:lnSpc>
              <a:buClr>
                <a:srgbClr val="231F20"/>
              </a:buClr>
              <a:buSzPts val="1000"/>
              <a:tabLst>
                <a:tab pos="370840" algn="l"/>
              </a:tabLst>
            </a:pP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Hộp Văn bản 29">
            <a:extLst>
              <a:ext uri="{FF2B5EF4-FFF2-40B4-BE49-F238E27FC236}">
                <a16:creationId xmlns:a16="http://schemas.microsoft.com/office/drawing/2014/main" id="{09D1CA32-52CA-4164-BBD5-CF41B48230AA}"/>
              </a:ext>
            </a:extLst>
          </p:cNvPr>
          <p:cNvSpPr txBox="1"/>
          <p:nvPr/>
        </p:nvSpPr>
        <p:spPr>
          <a:xfrm>
            <a:off x="383137" y="5070313"/>
            <a:ext cx="119572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55282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8895" y="1923878"/>
            <a:ext cx="8246505" cy="2800522"/>
            <a:chOff x="259914" y="143488"/>
            <a:chExt cx="5234297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4" y="143488"/>
              <a:ext cx="5234297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0666" y="535384"/>
              <a:ext cx="491354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BR" sz="48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 – b – c = a – (b + c)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8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hoặc a – (b + c) = a – b – c.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8885" l="37423" r="54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195" r="43760" b="49159"/>
          <a:stretch/>
        </p:blipFill>
        <p:spPr>
          <a:xfrm>
            <a:off x="8763000" y="914400"/>
            <a:ext cx="3670662" cy="62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9919" y="875008"/>
            <a:ext cx="6695098" cy="1241175"/>
            <a:chOff x="259915" y="143488"/>
            <a:chExt cx="4808474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tỉa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héo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2" b="50996" l="55088" r="71696">
                        <a14:foregroundMark x1="59536" y1="15623" x2="59104" y2="1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1673" r="28348" b="49433"/>
          <a:stretch/>
        </p:blipFill>
        <p:spPr>
          <a:xfrm>
            <a:off x="6255890" y="1071154"/>
            <a:ext cx="3188555" cy="6021977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17567" r="35177" b="29264"/>
          <a:stretch/>
        </p:blipFill>
        <p:spPr>
          <a:xfrm rot="3257336">
            <a:off x="4291245" y="4796957"/>
            <a:ext cx="2414357" cy="19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3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2CC4F1D8-259C-C748-AA40-F7D3DB7369E8}"/>
              </a:ext>
            </a:extLst>
          </p:cNvPr>
          <p:cNvGrpSpPr/>
          <p:nvPr/>
        </p:nvGrpSpPr>
        <p:grpSpPr>
          <a:xfrm rot="1063868">
            <a:off x="4972883" y="1334080"/>
            <a:ext cx="7248200" cy="3192314"/>
            <a:chOff x="2876480" y="3493435"/>
            <a:chExt cx="6697035" cy="1505183"/>
          </a:xfrm>
        </p:grpSpPr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CE1C3B8E-BFF8-914C-9D17-7FB77C21BE22}"/>
                </a:ext>
              </a:extLst>
            </p:cNvPr>
            <p:cNvSpPr txBox="1"/>
            <p:nvPr/>
          </p:nvSpPr>
          <p:spPr>
            <a:xfrm rot="20527286">
              <a:off x="2876480" y="3494840"/>
              <a:ext cx="6688425" cy="150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ARCO Typography" panose="020B0603050302020204" pitchFamily="34" charset="2"/>
                  <a:ea typeface="LNTH-LuoLuoNotangYuanTi 1" pitchFamily="2" charset="-128"/>
                  <a:cs typeface="LNTH-LuoLuoNotangYuanTi 1" pitchFamily="2" charset="-128"/>
                </a:rPr>
                <a:t>Vận dụng, trải nghiệm</a:t>
              </a:r>
              <a:endParaRPr kumimoji="0" lang="en-US" sz="7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996459AE-FC7F-1A4D-BECA-817E80D44282}"/>
                </a:ext>
              </a:extLst>
            </p:cNvPr>
            <p:cNvSpPr txBox="1"/>
            <p:nvPr/>
          </p:nvSpPr>
          <p:spPr>
            <a:xfrm rot="20527286">
              <a:off x="2885090" y="3493435"/>
              <a:ext cx="6688425" cy="1503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/>
                  <a:uLnTx/>
                  <a:uFillTx/>
                  <a:latin typeface="SVN-ARCO Typography" panose="020B0603050302020204" pitchFamily="34" charset="2"/>
                  <a:ea typeface="LNTH-LuoLuoNotangYuanTi 1" pitchFamily="2" charset="-128"/>
                  <a:cs typeface="LNTH-LuoLuoNotangYuanTi 1" pitchFamily="2" charset="-128"/>
                </a:rPr>
                <a:t>Vận dụng, trải nghiệm</a:t>
              </a:r>
              <a:endParaRPr kumimoji="0" lang="en-US" sz="7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138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A963E2-CE3B-4789-B714-48DBF443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55" y="685800"/>
            <a:ext cx="799864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9919" y="875008"/>
            <a:ext cx="6695098" cy="1241175"/>
            <a:chOff x="259915" y="143488"/>
            <a:chExt cx="4808474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2" b="50996" l="55088" r="71696">
                        <a14:foregroundMark x1="59536" y1="15623" x2="59104" y2="1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1673" r="28348" b="49433"/>
          <a:stretch/>
        </p:blipFill>
        <p:spPr>
          <a:xfrm>
            <a:off x="6255890" y="1071154"/>
            <a:ext cx="3188555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2102268" y="373685"/>
            <a:ext cx="8859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309326" y="40465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444520" y="40465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DF40E083-6480-6F48-BEAD-9267D39D01F2}"/>
              </a:ext>
            </a:extLst>
          </p:cNvPr>
          <p:cNvSpPr txBox="1"/>
          <p:nvPr/>
        </p:nvSpPr>
        <p:spPr>
          <a:xfrm>
            <a:off x="828623" y="1406495"/>
            <a:ext cx="100928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0" i="0" u="none" strike="noStrike" baseline="0">
                <a:solidFill>
                  <a:srgbClr val="FF0000"/>
                </a:solidFill>
                <a:latin typeface="AvertaStdCY-Regular" panose="00000500000000000000" pitchFamily="50" charset="0"/>
              </a:rPr>
              <a:t>a)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2,3 + 2,7 – 1,8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0" i="0" u="none" strike="noStrike" baseline="0">
                <a:solidFill>
                  <a:srgbClr val="FF0000"/>
                </a:solidFill>
                <a:latin typeface="AvertaStdCY-Regular" panose="00000500000000000000" pitchFamily="50" charset="0"/>
              </a:rPr>
              <a:t>			b)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7,65 – 2,05 + 3,4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4400" b="0" i="0" u="none" strike="noStrike" baseline="0">
              <a:solidFill>
                <a:srgbClr val="000000"/>
              </a:solidFill>
              <a:latin typeface="AvertaStdCY-Regular" panose="000005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0" i="0" u="none" strike="noStrike" baseline="0">
                <a:solidFill>
                  <a:srgbClr val="FF0000"/>
                </a:solidFill>
                <a:latin typeface="AvertaStdCY-Regular" panose="00000500000000000000" pitchFamily="50" charset="0"/>
              </a:rPr>
              <a:t>						c) </a:t>
            </a:r>
            <a:r>
              <a:rPr lang="pt-BR" sz="44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18,9 – 4,5 – 4,4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Nhóm 9">
            <a:extLst>
              <a:ext uri="{FF2B5EF4-FFF2-40B4-BE49-F238E27FC236}">
                <a16:creationId xmlns:a16="http://schemas.microsoft.com/office/drawing/2014/main" id="{DEB7ECF7-394D-A84F-A983-A1A5E1928EDC}"/>
              </a:ext>
            </a:extLst>
          </p:cNvPr>
          <p:cNvGrpSpPr/>
          <p:nvPr/>
        </p:nvGrpSpPr>
        <p:grpSpPr>
          <a:xfrm>
            <a:off x="3760371" y="5577858"/>
            <a:ext cx="7276083" cy="1034899"/>
            <a:chOff x="4179825" y="77141"/>
            <a:chExt cx="8252013" cy="567580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0059D9F-1BCB-D844-86A3-6C0A9DFD0EE7}"/>
                </a:ext>
              </a:extLst>
            </p:cNvPr>
            <p:cNvSpPr txBox="1"/>
            <p:nvPr/>
          </p:nvSpPr>
          <p:spPr>
            <a:xfrm>
              <a:off x="4179825" y="77141"/>
              <a:ext cx="8252013" cy="567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NHÓM DÔI THỰC HIỆN</a:t>
              </a:r>
            </a:p>
          </p:txBody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41637B00-51AF-5047-A8B1-B87B5BBB8056}"/>
                </a:ext>
              </a:extLst>
            </p:cNvPr>
            <p:cNvSpPr txBox="1"/>
            <p:nvPr/>
          </p:nvSpPr>
          <p:spPr>
            <a:xfrm>
              <a:off x="4179825" y="156341"/>
              <a:ext cx="8252011" cy="546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NHÓM ĐÔI THỰC HIỆN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1789EF0-DB3F-9A4E-A20B-DF6443070FE0}"/>
              </a:ext>
            </a:extLst>
          </p:cNvPr>
          <p:cNvGrpSpPr/>
          <p:nvPr/>
        </p:nvGrpSpPr>
        <p:grpSpPr>
          <a:xfrm flipH="1">
            <a:off x="1444520" y="4762567"/>
            <a:ext cx="3497318" cy="2109531"/>
            <a:chOff x="7345336" y="3856785"/>
            <a:chExt cx="5159571" cy="2808513"/>
          </a:xfrm>
        </p:grpSpPr>
        <p:pic>
          <p:nvPicPr>
            <p:cNvPr id="70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AFA670B7-6C60-194F-9A14-38812D81E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42856"/>
            <a:stretch/>
          </p:blipFill>
          <p:spPr>
            <a:xfrm>
              <a:off x="7345336" y="3856785"/>
              <a:ext cx="3006211" cy="2808513"/>
            </a:xfrm>
            <a:prstGeom prst="rect">
              <a:avLst/>
            </a:prstGeom>
          </p:spPr>
        </p:pic>
        <p:pic>
          <p:nvPicPr>
            <p:cNvPr id="71" name="Hình ảnh 2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3205AE66-3CBC-7D4B-9D8A-C97DFB849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9184" b="82653" l="19796" r="80714">
                          <a14:foregroundMark x1="20816" y1="45204" x2="20816" y2="45204"/>
                          <a14:foregroundMark x1="20204" y1="47551" x2="20204" y2="47551"/>
                          <a14:foregroundMark x1="20408" y1="49796" x2="20408" y2="49796"/>
                          <a14:foregroundMark x1="19796" y1="50102" x2="19796" y2="50102"/>
                          <a14:foregroundMark x1="37143" y1="40000" x2="37551" y2="37245"/>
                          <a14:foregroundMark x1="44490" y1="81224" x2="42347" y2="81429"/>
                          <a14:foregroundMark x1="72551" y1="71429" x2="70918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0" t="11282" r="11709" b="38485"/>
            <a:stretch/>
          </p:blipFill>
          <p:spPr>
            <a:xfrm flipH="1">
              <a:off x="8753893" y="4101404"/>
              <a:ext cx="3751014" cy="2558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267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DF40E083-6480-6F48-BEAD-9267D39D01F2}"/>
              </a:ext>
            </a:extLst>
          </p:cNvPr>
          <p:cNvSpPr txBox="1"/>
          <p:nvPr/>
        </p:nvSpPr>
        <p:spPr>
          <a:xfrm>
            <a:off x="797092" y="838976"/>
            <a:ext cx="100928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2,3 + 2,7 – 1,8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endParaRPr kumimoji="0" lang="pt-BR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4652507-85DF-1135-CADD-9B3BDF328B13}"/>
              </a:ext>
            </a:extLst>
          </p:cNvPr>
          <p:cNvSpPr txBox="1"/>
          <p:nvPr/>
        </p:nvSpPr>
        <p:spPr>
          <a:xfrm>
            <a:off x="797092" y="1695448"/>
            <a:ext cx="2524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5 – 1,8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</a:t>
            </a: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3,2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9D4D4E4-7872-B6F8-556D-7000F8AA3764}"/>
              </a:ext>
            </a:extLst>
          </p:cNvPr>
          <p:cNvSpPr txBox="1"/>
          <p:nvPr/>
        </p:nvSpPr>
        <p:spPr>
          <a:xfrm>
            <a:off x="6587108" y="814854"/>
            <a:ext cx="5573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</a:t>
            </a: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7,65 – 2,05 + 3,4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2C6A786-2DAB-31A0-EA3D-229FC04C61E9}"/>
              </a:ext>
            </a:extLst>
          </p:cNvPr>
          <p:cNvSpPr txBox="1"/>
          <p:nvPr/>
        </p:nvSpPr>
        <p:spPr>
          <a:xfrm>
            <a:off x="6858893" y="1656418"/>
            <a:ext cx="3167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5,6 + 3,4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</a:t>
            </a:r>
            <a:r>
              <a:rPr kumimoji="0" lang="pt-BR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C8CA9-DB37-740A-E142-2D929F5014B2}"/>
              </a:ext>
            </a:extLst>
          </p:cNvPr>
          <p:cNvSpPr txBox="1"/>
          <p:nvPr/>
        </p:nvSpPr>
        <p:spPr>
          <a:xfrm>
            <a:off x="3804509" y="3461338"/>
            <a:ext cx="60933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c) </a:t>
            </a: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18,9 – 4,5 – 4,4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9632161-FD28-51CC-3385-303C2F7E8E44}"/>
              </a:ext>
            </a:extLst>
          </p:cNvPr>
          <p:cNvSpPr txBox="1"/>
          <p:nvPr/>
        </p:nvSpPr>
        <p:spPr>
          <a:xfrm>
            <a:off x="4081233" y="4222593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18,9 – (4,5 + 4,4)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= 18,9 – 8,9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=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8CAE-7D05-7969-2163-2881C660F88C}"/>
              </a:ext>
            </a:extLst>
          </p:cNvPr>
          <p:cNvSpPr/>
          <p:nvPr/>
        </p:nvSpPr>
        <p:spPr>
          <a:xfrm>
            <a:off x="578069" y="715015"/>
            <a:ext cx="4800600" cy="2379767"/>
          </a:xfrm>
          <a:prstGeom prst="roundRect">
            <a:avLst/>
          </a:prstGeom>
          <a:noFill/>
          <a:ln w="762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D3C61B-F23E-D5AC-F760-0DAB0FD1F750}"/>
              </a:ext>
            </a:extLst>
          </p:cNvPr>
          <p:cNvSpPr/>
          <p:nvPr/>
        </p:nvSpPr>
        <p:spPr>
          <a:xfrm>
            <a:off x="6349455" y="715015"/>
            <a:ext cx="5238127" cy="2379767"/>
          </a:xfrm>
          <a:prstGeom prst="roundRect">
            <a:avLst/>
          </a:pr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84E112-AE43-4679-AE7E-68685DADDC4B}"/>
              </a:ext>
            </a:extLst>
          </p:cNvPr>
          <p:cNvSpPr/>
          <p:nvPr/>
        </p:nvSpPr>
        <p:spPr>
          <a:xfrm>
            <a:off x="3439038" y="3528509"/>
            <a:ext cx="5747595" cy="2817742"/>
          </a:xfrm>
          <a:prstGeom prst="roundRect">
            <a:avLst/>
          </a:pr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05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762000" y="1105693"/>
            <a:ext cx="1066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Một cửa hàng có 16 tạ gạo. Buổi sáng, cửa hàng bán được 2,25 tạ gạo;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buổi chiều bán được 1,25 tạ gạo. Hỏi cửa hàng còn lại bao nhiêu tạ gạo?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309326" y="40465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444520" y="40465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074" name="Picture 2" descr="Bao đựng gạo 25kg | Giá tốt | Thiết kế đẹp nhất | Giao nhanh">
            <a:extLst>
              <a:ext uri="{FF2B5EF4-FFF2-40B4-BE49-F238E27FC236}">
                <a16:creationId xmlns:a16="http://schemas.microsoft.com/office/drawing/2014/main" id="{8E58ADB6-CCE3-696E-D7CB-EA1F26A3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27553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493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762000" y="1105693"/>
            <a:ext cx="1066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Một cửa hàng có 16 tạ gạo. Buổi sáng, cửa hàng bán được 2,25 tạ gạo;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buổi chiều bán được 1,25 tạ gạo. Hỏi cửa hàng còn lại bao nhiêu tạ gạo?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B51F767F-72ED-F542-86F2-5D4BB5098435}"/>
              </a:ext>
            </a:extLst>
          </p:cNvPr>
          <p:cNvSpPr/>
          <p:nvPr/>
        </p:nvSpPr>
        <p:spPr>
          <a:xfrm>
            <a:off x="1309326" y="404653"/>
            <a:ext cx="704966" cy="701040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64BC5FB7-35A6-5541-AA34-E909B7E83709}"/>
              </a:ext>
            </a:extLst>
          </p:cNvPr>
          <p:cNvSpPr txBox="1"/>
          <p:nvPr/>
        </p:nvSpPr>
        <p:spPr>
          <a:xfrm>
            <a:off x="1444520" y="404653"/>
            <a:ext cx="70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365B4A0B-A01F-CBA9-D6F0-BC5E04E0A650}"/>
              </a:ext>
            </a:extLst>
          </p:cNvPr>
          <p:cNvSpPr txBox="1"/>
          <p:nvPr/>
        </p:nvSpPr>
        <p:spPr>
          <a:xfrm>
            <a:off x="533400" y="3103369"/>
            <a:ext cx="1066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Bài giải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2,25 + 1,25 = 3,5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Cửa hàng đã bán được 3,5 tạ gạo.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16 – 3,5 = 12,5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Cửa hàng còn lại 12,5 tạ gạo.</a:t>
            </a:r>
          </a:p>
        </p:txBody>
      </p:sp>
    </p:spTree>
    <p:extLst>
      <p:ext uri="{BB962C8B-B14F-4D97-AF65-F5344CB8AC3E}">
        <p14:creationId xmlns:p14="http://schemas.microsoft.com/office/powerpoint/2010/main" val="36345094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2" b="50996" l="55088" r="71696">
                        <a14:foregroundMark x1="59536" y1="15623" x2="59104" y2="1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1673" r="28348" b="49433"/>
          <a:stretch/>
        </p:blipFill>
        <p:spPr>
          <a:xfrm>
            <a:off x="2907445" y="846779"/>
            <a:ext cx="3188555" cy="6021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96902" y="1515088"/>
            <a:ext cx="6129041" cy="1724501"/>
            <a:chOff x="259915" y="143488"/>
            <a:chExt cx="4401927" cy="4211004"/>
          </a:xfrm>
        </p:grpSpPr>
        <p:sp>
          <p:nvSpPr>
            <p:cNvPr id="3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401927" cy="421100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27975" y="143488"/>
              <a:ext cx="3865806" cy="1595385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923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47911AC9-470D-F59F-6634-2D4AF11CF9C6}"/>
              </a:ext>
            </a:extLst>
          </p:cNvPr>
          <p:cNvSpPr txBox="1"/>
          <p:nvPr/>
        </p:nvSpPr>
        <p:spPr>
          <a:xfrm>
            <a:off x="6093372" y="533400"/>
            <a:ext cx="6096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 err="1">
                <a:solidFill>
                  <a:srgbClr val="FF0000"/>
                </a:solidFill>
                <a:latin typeface="UTM ThuPhap Thien An" pitchFamily="18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16600" b="1" dirty="0">
                <a:solidFill>
                  <a:srgbClr val="FF0000"/>
                </a:solidFill>
                <a:latin typeface="UTM ThuPhap Thien An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16600" b="1" dirty="0" err="1">
                <a:solidFill>
                  <a:srgbClr val="FF0000"/>
                </a:solidFill>
                <a:latin typeface="UTM ThuPhap Thien An" pitchFamily="18" charset="0"/>
                <a:ea typeface="字魂17号-萌趣果冻体" panose="02000000000000000000" pitchFamily="2" charset="-122"/>
              </a:rPr>
              <a:t>động</a:t>
            </a:r>
            <a:endParaRPr lang="zh-CN" altLang="en-US" sz="16600" b="1" dirty="0">
              <a:solidFill>
                <a:srgbClr val="FF0000"/>
              </a:solidFill>
              <a:latin typeface="UTM ThuPhap Thien An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9637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1841A6-7E8A-40AC-8540-1C0BE8FF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590800"/>
            <a:ext cx="6445491" cy="241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03825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914400" y="1580556"/>
            <a:ext cx="10668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a)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cả nước năm 2021 đạt 6,06 tấn trên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mỗi héc-ta, tăng 0,18 tấn trên mỗi héc-ta so với năm 2020.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nước ta năm 2020 là bao nhiêu tấn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trên mỗi héc-ta?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b)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 2021, tỉnh An Giang đã đạt được năng suất lúa trung bình là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6,63 tấn trên mỗi héc-ta.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 2021, năng suất lúa trung bình của tỉnh An Giang cao hơn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cả nước là bao nhiêu tấn trên mỗi héc-ta?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8C789-340E-693A-9857-1AE22C0A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320" y="477669"/>
            <a:ext cx="3741360" cy="11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1981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D562C2-ECE5-E84E-938B-789DD154FA4C}"/>
              </a:ext>
            </a:extLst>
          </p:cNvPr>
          <p:cNvSpPr/>
          <p:nvPr/>
        </p:nvSpPr>
        <p:spPr>
          <a:xfrm>
            <a:off x="498764" y="653143"/>
            <a:ext cx="7038109" cy="431074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1" b="54771" l="71293" r="90500">
                        <a14:foregroundMark x1="76580" y1="17286" x2="76249" y2="13073"/>
                        <a14:foregroundMark x1="73812" y1="32156" x2="73110" y2="31413"/>
                        <a14:backgroundMark x1="84387" y1="31846" x2="88187" y2="43804"/>
                        <a14:backgroundMark x1="87732" y1="29864" x2="85791" y2="28563"/>
                        <a14:backgroundMark x1="83147" y1="41636" x2="84841" y2="46035"/>
                        <a14:backgroundMark x1="88682" y1="14250" x2="88352" y2="17410"/>
                        <a14:backgroundMark x1="87898" y1="27076" x2="86576" y2="28810"/>
                        <a14:backgroundMark x1="88104" y1="26208" x2="86948" y2="28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95" t="4310" r="10926" b="45044"/>
          <a:stretch/>
        </p:blipFill>
        <p:spPr>
          <a:xfrm flipH="1">
            <a:off x="7155700" y="1453293"/>
            <a:ext cx="3247396" cy="6237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66AAC2-EE5D-D34B-B0DC-2029A989117C}"/>
              </a:ext>
            </a:extLst>
          </p:cNvPr>
          <p:cNvSpPr txBox="1"/>
          <p:nvPr/>
        </p:nvSpPr>
        <p:spPr>
          <a:xfrm>
            <a:off x="702169" y="731246"/>
            <a:ext cx="6162789" cy="3697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</a:pPr>
            <a:r>
              <a:rPr lang="en-US" sz="5400" kern="1200">
                <a:solidFill>
                  <a:srgbClr val="FF5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VN" sz="5400" kern="1200">
                <a:solidFill>
                  <a:srgbClr val="FF5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 luận (nhóm bốn) tìm hiểu bài, tìm cách làm: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78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762000" y="457200"/>
            <a:ext cx="1066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cả nước năm 2021 đạt 6,06 tấn trên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mỗi héc-ta, tăng 0,18 tấn trên mỗi héc-ta so với năm 2020.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nước ta năm 2020 là bao nhiêu tấn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trên mỗi héc-ta?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764628" y="3319522"/>
            <a:ext cx="1066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			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6,06 – 0,18 = 5,88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nước ta năm 2020 là 5,88 tấn trên mỗi héc-ta.</a:t>
            </a:r>
          </a:p>
        </p:txBody>
      </p:sp>
    </p:spTree>
    <p:extLst>
      <p:ext uri="{BB962C8B-B14F-4D97-AF65-F5344CB8AC3E}">
        <p14:creationId xmlns:p14="http://schemas.microsoft.com/office/powerpoint/2010/main" val="2613364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182868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762000" y="457200"/>
            <a:ext cx="1066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 2021, tỉnh An Giang đã đạt được năng suất lúa trung bình là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6,63 tấn trên mỗi héc-ta.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Năm 2021, năng suất lúa trung bình của tỉnh An Giang cao hơn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của cả nước là bao nhiêu tấn trên mỗi héc-ta?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42D56349-72D7-E044-817F-196F0DD4E107}"/>
              </a:ext>
            </a:extLst>
          </p:cNvPr>
          <p:cNvSpPr txBox="1"/>
          <p:nvPr/>
        </p:nvSpPr>
        <p:spPr>
          <a:xfrm>
            <a:off x="533400" y="3538479"/>
            <a:ext cx="1066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6,63 – 6,06 = 0,57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Năng suất lúa trung bình trên mỗi héc-ta của tỉnh An Giang cao hơn cả nước là 0,57 tấn.</a:t>
            </a:r>
          </a:p>
        </p:txBody>
      </p:sp>
    </p:spTree>
    <p:extLst>
      <p:ext uri="{BB962C8B-B14F-4D97-AF65-F5344CB8AC3E}">
        <p14:creationId xmlns:p14="http://schemas.microsoft.com/office/powerpoint/2010/main" val="4247655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648079" y="1423882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44">
            <a:extLst>
              <a:ext uri="{FF2B5EF4-FFF2-40B4-BE49-F238E27FC236}">
                <a16:creationId xmlns:a16="http://schemas.microsoft.com/office/drawing/2014/main" id="{A45BB91E-40A6-BBCA-40D6-7EB2A43B6983}"/>
              </a:ext>
            </a:extLst>
          </p:cNvPr>
          <p:cNvGrpSpPr/>
          <p:nvPr/>
        </p:nvGrpSpPr>
        <p:grpSpPr>
          <a:xfrm>
            <a:off x="5729311" y="182882"/>
            <a:ext cx="6287460" cy="1917833"/>
            <a:chOff x="4743805" y="2513042"/>
            <a:chExt cx="6814013" cy="2725529"/>
          </a:xfrm>
        </p:grpSpPr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8BCD7D36-0ECE-EFA5-4C90-E91A5C5BA71A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65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 DÒ</a:t>
              </a:r>
              <a:endParaRPr kumimoji="0" lang="en-US" sz="10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E55039-2A50-A986-808E-5ED93F71BA85}"/>
                </a:ext>
              </a:extLst>
            </p:cNvPr>
            <p:cNvSpPr txBox="1"/>
            <p:nvPr/>
          </p:nvSpPr>
          <p:spPr>
            <a:xfrm>
              <a:off x="4743805" y="2564073"/>
              <a:ext cx="6814013" cy="267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DẶN DÒ</a:t>
              </a:r>
              <a:endParaRPr kumimoji="0" lang="en-US" sz="10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77232" y="1969868"/>
            <a:ext cx="6303337" cy="1090190"/>
            <a:chOff x="6177232" y="1969868"/>
            <a:chExt cx="6303337" cy="1090190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961708" y="2136623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447" r="53434" b="56811"/>
            <a:stretch/>
          </p:blipFill>
          <p:spPr>
            <a:xfrm>
              <a:off x="6177232" y="1969868"/>
              <a:ext cx="963290" cy="109019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177232" y="3129014"/>
            <a:ext cx="6303337" cy="1090190"/>
            <a:chOff x="6177232" y="1969868"/>
            <a:chExt cx="6303337" cy="1090190"/>
          </a:xfrm>
        </p:grpSpPr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961708" y="2136623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447" r="53434" b="56811"/>
            <a:stretch/>
          </p:blipFill>
          <p:spPr>
            <a:xfrm>
              <a:off x="6177232" y="1969868"/>
              <a:ext cx="963290" cy="109019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200178" y="4184700"/>
            <a:ext cx="6303337" cy="1090190"/>
            <a:chOff x="6177232" y="1969868"/>
            <a:chExt cx="6303337" cy="1090190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961708" y="2136623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447" r="53434" b="56811"/>
            <a:stretch/>
          </p:blipFill>
          <p:spPr>
            <a:xfrm>
              <a:off x="6177232" y="1969868"/>
              <a:ext cx="963290" cy="109019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210061" y="5214878"/>
            <a:ext cx="6303337" cy="1090190"/>
            <a:chOff x="6177232" y="1969868"/>
            <a:chExt cx="6303337" cy="1090190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961708" y="2136623"/>
              <a:ext cx="5518861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8" t="-447" r="53434" b="56811"/>
            <a:stretch/>
          </p:blipFill>
          <p:spPr>
            <a:xfrm>
              <a:off x="6177232" y="1969868"/>
              <a:ext cx="963290" cy="109019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" b="50996" l="55088" r="71696">
                        <a14:foregroundMark x1="59536" y1="15623" x2="59104" y2="1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1673" r="28348" b="49433"/>
          <a:stretch/>
        </p:blipFill>
        <p:spPr>
          <a:xfrm>
            <a:off x="2907445" y="846779"/>
            <a:ext cx="3188555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03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72" b="50996" l="55088" r="71696">
                        <a14:foregroundMark x1="59536" y1="15623" x2="59104" y2="17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1673" r="28348" b="49433"/>
          <a:stretch/>
        </p:blipFill>
        <p:spPr>
          <a:xfrm>
            <a:off x="2907445" y="846779"/>
            <a:ext cx="3188555" cy="6021977"/>
          </a:xfrm>
          <a:prstGeom prst="rect">
            <a:avLst/>
          </a:prstGeom>
        </p:spPr>
      </p:pic>
      <p:grpSp>
        <p:nvGrpSpPr>
          <p:cNvPr id="46" name="Group 13">
            <a:extLst>
              <a:ext uri="{FF2B5EF4-FFF2-40B4-BE49-F238E27FC236}">
                <a16:creationId xmlns:a16="http://schemas.microsoft.com/office/drawing/2014/main" id="{D6E64184-9A03-0A6C-35F1-76803C128445}"/>
              </a:ext>
            </a:extLst>
          </p:cNvPr>
          <p:cNvGrpSpPr/>
          <p:nvPr/>
        </p:nvGrpSpPr>
        <p:grpSpPr>
          <a:xfrm>
            <a:off x="5558851" y="1545678"/>
            <a:ext cx="5081440" cy="2755096"/>
            <a:chOff x="4133327" y="8204395"/>
            <a:chExt cx="7210038" cy="2755096"/>
          </a:xfrm>
        </p:grpSpPr>
        <p:sp>
          <p:nvSpPr>
            <p:cNvPr id="47" name="TextBox 14">
              <a:extLst>
                <a:ext uri="{FF2B5EF4-FFF2-40B4-BE49-F238E27FC236}">
                  <a16:creationId xmlns:a16="http://schemas.microsoft.com/office/drawing/2014/main" id="{D6207D7F-CB8B-A15C-41ED-EF40BA35567C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4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48" name="TextBox 15">
              <a:extLst>
                <a:ext uri="{FF2B5EF4-FFF2-40B4-BE49-F238E27FC236}">
                  <a16:creationId xmlns:a16="http://schemas.microsoft.com/office/drawing/2014/main" id="{512E632E-B5B1-5E9E-CB53-5E62F3517161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42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N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688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1A3BCE-0099-A686-7ED6-7C023D35E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" y="267950"/>
            <a:ext cx="1174801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730201" y="685800"/>
            <a:ext cx="8080654" cy="4013483"/>
          </a:xfrm>
          <a:custGeom>
            <a:avLst/>
            <a:gdLst>
              <a:gd name="connsiteX0" fmla="*/ 0 w 8080654"/>
              <a:gd name="connsiteY0" fmla="*/ 668926 h 4013483"/>
              <a:gd name="connsiteX1" fmla="*/ 806571 w 8080654"/>
              <a:gd name="connsiteY1" fmla="*/ 0 h 4013483"/>
              <a:gd name="connsiteX2" fmla="*/ 7274081 w 8080654"/>
              <a:gd name="connsiteY2" fmla="*/ 0 h 4013483"/>
              <a:gd name="connsiteX3" fmla="*/ 8080653 w 8080654"/>
              <a:gd name="connsiteY3" fmla="*/ 668926 h 4013483"/>
              <a:gd name="connsiteX4" fmla="*/ 8080653 w 8080654"/>
              <a:gd name="connsiteY4" fmla="*/ 3344555 h 4013483"/>
              <a:gd name="connsiteX5" fmla="*/ 7274081 w 8080654"/>
              <a:gd name="connsiteY5" fmla="*/ 4013483 h 4013483"/>
              <a:gd name="connsiteX6" fmla="*/ 806571 w 8080654"/>
              <a:gd name="connsiteY6" fmla="*/ 4013483 h 4013483"/>
              <a:gd name="connsiteX7" fmla="*/ 0 w 8080654"/>
              <a:gd name="connsiteY7" fmla="*/ 3344555 h 4013483"/>
              <a:gd name="connsiteX8" fmla="*/ 0 w 8080654"/>
              <a:gd name="connsiteY8" fmla="*/ 668926 h 4013483"/>
              <a:gd name="connsiteX0" fmla="*/ 0 w 8080654"/>
              <a:gd name="connsiteY0" fmla="*/ 668926 h 4013483"/>
              <a:gd name="connsiteX1" fmla="*/ 806571 w 8080654"/>
              <a:gd name="connsiteY1" fmla="*/ 0 h 4013483"/>
              <a:gd name="connsiteX2" fmla="*/ 7274081 w 8080654"/>
              <a:gd name="connsiteY2" fmla="*/ 0 h 4013483"/>
              <a:gd name="connsiteX3" fmla="*/ 8080653 w 8080654"/>
              <a:gd name="connsiteY3" fmla="*/ 668926 h 4013483"/>
              <a:gd name="connsiteX4" fmla="*/ 8080653 w 8080654"/>
              <a:gd name="connsiteY4" fmla="*/ 3344555 h 4013483"/>
              <a:gd name="connsiteX5" fmla="*/ 7274081 w 8080654"/>
              <a:gd name="connsiteY5" fmla="*/ 4013483 h 4013483"/>
              <a:gd name="connsiteX6" fmla="*/ 806571 w 8080654"/>
              <a:gd name="connsiteY6" fmla="*/ 4013483 h 4013483"/>
              <a:gd name="connsiteX7" fmla="*/ 0 w 8080654"/>
              <a:gd name="connsiteY7" fmla="*/ 3344555 h 4013483"/>
              <a:gd name="connsiteX8" fmla="*/ 0 w 8080654"/>
              <a:gd name="connsiteY8" fmla="*/ 668926 h 4013483"/>
              <a:gd name="connsiteX0" fmla="*/ 0 w 8080654"/>
              <a:gd name="connsiteY0" fmla="*/ 668926 h 4013483"/>
              <a:gd name="connsiteX1" fmla="*/ 806571 w 8080654"/>
              <a:gd name="connsiteY1" fmla="*/ 0 h 4013483"/>
              <a:gd name="connsiteX2" fmla="*/ 7274081 w 8080654"/>
              <a:gd name="connsiteY2" fmla="*/ 0 h 4013483"/>
              <a:gd name="connsiteX3" fmla="*/ 8080653 w 8080654"/>
              <a:gd name="connsiteY3" fmla="*/ 668926 h 4013483"/>
              <a:gd name="connsiteX4" fmla="*/ 8080653 w 8080654"/>
              <a:gd name="connsiteY4" fmla="*/ 3344555 h 4013483"/>
              <a:gd name="connsiteX5" fmla="*/ 7274081 w 8080654"/>
              <a:gd name="connsiteY5" fmla="*/ 4013483 h 4013483"/>
              <a:gd name="connsiteX6" fmla="*/ 806571 w 8080654"/>
              <a:gd name="connsiteY6" fmla="*/ 4013483 h 4013483"/>
              <a:gd name="connsiteX7" fmla="*/ 0 w 8080654"/>
              <a:gd name="connsiteY7" fmla="*/ 3344555 h 4013483"/>
              <a:gd name="connsiteX8" fmla="*/ 0 w 8080654"/>
              <a:gd name="connsiteY8" fmla="*/ 668926 h 401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0654" h="4013483" fill="none" extrusionOk="0">
                <a:moveTo>
                  <a:pt x="0" y="668926"/>
                </a:moveTo>
                <a:cubicBezTo>
                  <a:pt x="-63742" y="302960"/>
                  <a:pt x="333302" y="138025"/>
                  <a:pt x="806571" y="0"/>
                </a:cubicBezTo>
                <a:cubicBezTo>
                  <a:pt x="1736911" y="160044"/>
                  <a:pt x="6046400" y="-361750"/>
                  <a:pt x="7274081" y="0"/>
                </a:cubicBezTo>
                <a:cubicBezTo>
                  <a:pt x="7821399" y="-120990"/>
                  <a:pt x="8155704" y="318121"/>
                  <a:pt x="8080653" y="668926"/>
                </a:cubicBezTo>
                <a:cubicBezTo>
                  <a:pt x="8088840" y="1368850"/>
                  <a:pt x="8131969" y="2336188"/>
                  <a:pt x="8080653" y="3344555"/>
                </a:cubicBezTo>
                <a:cubicBezTo>
                  <a:pt x="7960150" y="3671687"/>
                  <a:pt x="7609033" y="4056114"/>
                  <a:pt x="7274081" y="4013483"/>
                </a:cubicBezTo>
                <a:cubicBezTo>
                  <a:pt x="5525018" y="4215499"/>
                  <a:pt x="2218305" y="3832396"/>
                  <a:pt x="806571" y="4013483"/>
                </a:cubicBezTo>
                <a:cubicBezTo>
                  <a:pt x="344361" y="4132289"/>
                  <a:pt x="-112225" y="3801420"/>
                  <a:pt x="0" y="3344555"/>
                </a:cubicBezTo>
                <a:cubicBezTo>
                  <a:pt x="68244" y="2280418"/>
                  <a:pt x="59382" y="1803599"/>
                  <a:pt x="0" y="668926"/>
                </a:cubicBezTo>
                <a:close/>
              </a:path>
              <a:path w="8080654" h="4013483" stroke="0" extrusionOk="0">
                <a:moveTo>
                  <a:pt x="0" y="668926"/>
                </a:moveTo>
                <a:cubicBezTo>
                  <a:pt x="107924" y="398263"/>
                  <a:pt x="443677" y="15706"/>
                  <a:pt x="806571" y="0"/>
                </a:cubicBezTo>
                <a:cubicBezTo>
                  <a:pt x="1971978" y="-371082"/>
                  <a:pt x="4939507" y="29915"/>
                  <a:pt x="7274081" y="0"/>
                </a:cubicBezTo>
                <a:cubicBezTo>
                  <a:pt x="7755454" y="61514"/>
                  <a:pt x="8004446" y="364004"/>
                  <a:pt x="8080653" y="668926"/>
                </a:cubicBezTo>
                <a:cubicBezTo>
                  <a:pt x="8069755" y="644164"/>
                  <a:pt x="8173790" y="2625280"/>
                  <a:pt x="8080653" y="3344555"/>
                </a:cubicBezTo>
                <a:cubicBezTo>
                  <a:pt x="8145404" y="3846574"/>
                  <a:pt x="7680363" y="3941728"/>
                  <a:pt x="7274081" y="4013483"/>
                </a:cubicBezTo>
                <a:cubicBezTo>
                  <a:pt x="4306145" y="4211360"/>
                  <a:pt x="1740163" y="3941153"/>
                  <a:pt x="806571" y="4013483"/>
                </a:cubicBezTo>
                <a:cubicBezTo>
                  <a:pt x="278009" y="3990039"/>
                  <a:pt x="-129058" y="3691580"/>
                  <a:pt x="0" y="3344555"/>
                </a:cubicBezTo>
                <a:cubicBezTo>
                  <a:pt x="-170164" y="1937629"/>
                  <a:pt x="-23907" y="1452193"/>
                  <a:pt x="0" y="668926"/>
                </a:cubicBezTo>
                <a:close/>
              </a:path>
              <a:path w="8080654" h="4013483" fill="none" stroke="0" extrusionOk="0">
                <a:moveTo>
                  <a:pt x="0" y="668926"/>
                </a:moveTo>
                <a:cubicBezTo>
                  <a:pt x="4914" y="286956"/>
                  <a:pt x="331842" y="16638"/>
                  <a:pt x="806571" y="0"/>
                </a:cubicBezTo>
                <a:cubicBezTo>
                  <a:pt x="1867100" y="-53980"/>
                  <a:pt x="5975892" y="-1295"/>
                  <a:pt x="7274081" y="0"/>
                </a:cubicBezTo>
                <a:cubicBezTo>
                  <a:pt x="7706986" y="-98512"/>
                  <a:pt x="8109389" y="357409"/>
                  <a:pt x="8080653" y="668926"/>
                </a:cubicBezTo>
                <a:cubicBezTo>
                  <a:pt x="8205068" y="1058009"/>
                  <a:pt x="8110548" y="2007635"/>
                  <a:pt x="8080653" y="3344555"/>
                </a:cubicBezTo>
                <a:cubicBezTo>
                  <a:pt x="8070494" y="3635346"/>
                  <a:pt x="7653403" y="4093873"/>
                  <a:pt x="7274081" y="4013483"/>
                </a:cubicBezTo>
                <a:cubicBezTo>
                  <a:pt x="5522752" y="4080190"/>
                  <a:pt x="2449501" y="3466535"/>
                  <a:pt x="806571" y="4013483"/>
                </a:cubicBezTo>
                <a:cubicBezTo>
                  <a:pt x="343177" y="3966322"/>
                  <a:pt x="-101505" y="3735523"/>
                  <a:pt x="0" y="3344555"/>
                </a:cubicBezTo>
                <a:cubicBezTo>
                  <a:pt x="25043" y="2214403"/>
                  <a:pt x="53062" y="1880414"/>
                  <a:pt x="0" y="668926"/>
                </a:cubicBezTo>
                <a:close/>
              </a:path>
              <a:path w="8080654" h="4013483" fill="none" stroke="0" extrusionOk="0">
                <a:moveTo>
                  <a:pt x="0" y="668926"/>
                </a:moveTo>
                <a:cubicBezTo>
                  <a:pt x="37774" y="292217"/>
                  <a:pt x="347528" y="98562"/>
                  <a:pt x="806571" y="0"/>
                </a:cubicBezTo>
                <a:cubicBezTo>
                  <a:pt x="1873905" y="-78042"/>
                  <a:pt x="6245287" y="-201367"/>
                  <a:pt x="7274081" y="0"/>
                </a:cubicBezTo>
                <a:cubicBezTo>
                  <a:pt x="7772420" y="-87082"/>
                  <a:pt x="8149301" y="323790"/>
                  <a:pt x="8080653" y="668926"/>
                </a:cubicBezTo>
                <a:cubicBezTo>
                  <a:pt x="8182070" y="1093088"/>
                  <a:pt x="8018041" y="2087160"/>
                  <a:pt x="8080653" y="3344555"/>
                </a:cubicBezTo>
                <a:cubicBezTo>
                  <a:pt x="8025096" y="3728098"/>
                  <a:pt x="7610392" y="4052857"/>
                  <a:pt x="7274081" y="4013483"/>
                </a:cubicBezTo>
                <a:cubicBezTo>
                  <a:pt x="5701333" y="3950129"/>
                  <a:pt x="2305426" y="3749410"/>
                  <a:pt x="806571" y="4013483"/>
                </a:cubicBezTo>
                <a:cubicBezTo>
                  <a:pt x="349729" y="4047978"/>
                  <a:pt x="-77615" y="3756072"/>
                  <a:pt x="0" y="3344555"/>
                </a:cubicBezTo>
                <a:cubicBezTo>
                  <a:pt x="5247" y="2178942"/>
                  <a:pt x="50292" y="1841548"/>
                  <a:pt x="0" y="6689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9922155"/>
                      <a:gd name="connsiteY0" fmla="*/ 984874 h 5909129"/>
                      <a:gd name="connsiteX1" fmla="*/ 990381 w 9922155"/>
                      <a:gd name="connsiteY1" fmla="*/ 0 h 5909129"/>
                      <a:gd name="connsiteX2" fmla="*/ 8931773 w 9922155"/>
                      <a:gd name="connsiteY2" fmla="*/ 0 h 5909129"/>
                      <a:gd name="connsiteX3" fmla="*/ 9922155 w 9922155"/>
                      <a:gd name="connsiteY3" fmla="*/ 984874 h 5909129"/>
                      <a:gd name="connsiteX4" fmla="*/ 9922155 w 9922155"/>
                      <a:gd name="connsiteY4" fmla="*/ 4924254 h 5909129"/>
                      <a:gd name="connsiteX5" fmla="*/ 8931773 w 9922155"/>
                      <a:gd name="connsiteY5" fmla="*/ 5909129 h 5909129"/>
                      <a:gd name="connsiteX6" fmla="*/ 990381 w 9922155"/>
                      <a:gd name="connsiteY6" fmla="*/ 5909129 h 5909129"/>
                      <a:gd name="connsiteX7" fmla="*/ 0 w 9922155"/>
                      <a:gd name="connsiteY7" fmla="*/ 4924254 h 5909129"/>
                      <a:gd name="connsiteX8" fmla="*/ 0 w 9922155"/>
                      <a:gd name="connsiteY8" fmla="*/ 984874 h 5909129"/>
                      <a:gd name="connsiteX0" fmla="*/ 0 w 9922155"/>
                      <a:gd name="connsiteY0" fmla="*/ 984874 h 5909129"/>
                      <a:gd name="connsiteX1" fmla="*/ 990381 w 9922155"/>
                      <a:gd name="connsiteY1" fmla="*/ 0 h 5909129"/>
                      <a:gd name="connsiteX2" fmla="*/ 8931773 w 9922155"/>
                      <a:gd name="connsiteY2" fmla="*/ 0 h 5909129"/>
                      <a:gd name="connsiteX3" fmla="*/ 9922155 w 9922155"/>
                      <a:gd name="connsiteY3" fmla="*/ 984874 h 5909129"/>
                      <a:gd name="connsiteX4" fmla="*/ 9922155 w 9922155"/>
                      <a:gd name="connsiteY4" fmla="*/ 4924254 h 5909129"/>
                      <a:gd name="connsiteX5" fmla="*/ 8931773 w 9922155"/>
                      <a:gd name="connsiteY5" fmla="*/ 5909129 h 5909129"/>
                      <a:gd name="connsiteX6" fmla="*/ 990381 w 9922155"/>
                      <a:gd name="connsiteY6" fmla="*/ 5909129 h 5909129"/>
                      <a:gd name="connsiteX7" fmla="*/ 0 w 9922155"/>
                      <a:gd name="connsiteY7" fmla="*/ 4924254 h 5909129"/>
                      <a:gd name="connsiteX8" fmla="*/ 0 w 9922155"/>
                      <a:gd name="connsiteY8" fmla="*/ 984874 h 5909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922155" h="5909129" fill="none" extrusionOk="0">
                        <a:moveTo>
                          <a:pt x="0" y="984874"/>
                        </a:moveTo>
                        <a:cubicBezTo>
                          <a:pt x="-57993" y="444543"/>
                          <a:pt x="417686" y="145839"/>
                          <a:pt x="990381" y="0"/>
                        </a:cubicBezTo>
                        <a:cubicBezTo>
                          <a:pt x="2156376" y="134006"/>
                          <a:pt x="7374704" y="-336775"/>
                          <a:pt x="8931773" y="0"/>
                        </a:cubicBezTo>
                        <a:cubicBezTo>
                          <a:pt x="9552042" y="-96238"/>
                          <a:pt x="10007977" y="466141"/>
                          <a:pt x="9922155" y="984874"/>
                        </a:cubicBezTo>
                        <a:cubicBezTo>
                          <a:pt x="10035318" y="1829384"/>
                          <a:pt x="9865618" y="3361252"/>
                          <a:pt x="9922155" y="4924254"/>
                        </a:cubicBezTo>
                        <a:cubicBezTo>
                          <a:pt x="9831773" y="5432906"/>
                          <a:pt x="9376972" y="5953960"/>
                          <a:pt x="8931773" y="5909129"/>
                        </a:cubicBezTo>
                        <a:cubicBezTo>
                          <a:pt x="6788294" y="6177052"/>
                          <a:pt x="2957536" y="5706336"/>
                          <a:pt x="990381" y="5909129"/>
                        </a:cubicBezTo>
                        <a:cubicBezTo>
                          <a:pt x="434021" y="5981068"/>
                          <a:pt x="-77821" y="5534983"/>
                          <a:pt x="0" y="4924254"/>
                        </a:cubicBezTo>
                        <a:cubicBezTo>
                          <a:pt x="74619" y="3288306"/>
                          <a:pt x="118602" y="2710238"/>
                          <a:pt x="0" y="984874"/>
                        </a:cubicBezTo>
                        <a:close/>
                      </a:path>
                      <a:path w="9922155" h="5909129" stroke="0" extrusionOk="0">
                        <a:moveTo>
                          <a:pt x="0" y="984874"/>
                        </a:moveTo>
                        <a:cubicBezTo>
                          <a:pt x="103805" y="474829"/>
                          <a:pt x="502864" y="2853"/>
                          <a:pt x="990381" y="0"/>
                        </a:cubicBezTo>
                        <a:cubicBezTo>
                          <a:pt x="2569121" y="-374193"/>
                          <a:pt x="6206087" y="-32446"/>
                          <a:pt x="8931773" y="0"/>
                        </a:cubicBezTo>
                        <a:cubicBezTo>
                          <a:pt x="9502154" y="37837"/>
                          <a:pt x="9862402" y="532537"/>
                          <a:pt x="9922155" y="984874"/>
                        </a:cubicBezTo>
                        <a:cubicBezTo>
                          <a:pt x="9962189" y="1173703"/>
                          <a:pt x="10091865" y="3700820"/>
                          <a:pt x="9922155" y="4924254"/>
                        </a:cubicBezTo>
                        <a:cubicBezTo>
                          <a:pt x="9975056" y="5585087"/>
                          <a:pt x="9410936" y="5887163"/>
                          <a:pt x="8931773" y="5909129"/>
                        </a:cubicBezTo>
                        <a:cubicBezTo>
                          <a:pt x="5499589" y="6036400"/>
                          <a:pt x="2260595" y="5854956"/>
                          <a:pt x="990381" y="5909129"/>
                        </a:cubicBezTo>
                        <a:cubicBezTo>
                          <a:pt x="376150" y="5858242"/>
                          <a:pt x="-116592" y="5442366"/>
                          <a:pt x="0" y="4924254"/>
                        </a:cubicBezTo>
                        <a:cubicBezTo>
                          <a:pt x="-213817" y="2918241"/>
                          <a:pt x="11912" y="2135034"/>
                          <a:pt x="0" y="984874"/>
                        </a:cubicBezTo>
                        <a:close/>
                      </a:path>
                      <a:path w="9922155" h="5909129" fill="none" stroke="0" extrusionOk="0">
                        <a:moveTo>
                          <a:pt x="0" y="984874"/>
                        </a:moveTo>
                        <a:cubicBezTo>
                          <a:pt x="12079" y="438849"/>
                          <a:pt x="472365" y="35800"/>
                          <a:pt x="990381" y="0"/>
                        </a:cubicBezTo>
                        <a:cubicBezTo>
                          <a:pt x="2280464" y="-60062"/>
                          <a:pt x="7422541" y="-21912"/>
                          <a:pt x="8931773" y="0"/>
                        </a:cubicBezTo>
                        <a:cubicBezTo>
                          <a:pt x="9528761" y="-118067"/>
                          <a:pt x="9951197" y="519659"/>
                          <a:pt x="9922155" y="984874"/>
                        </a:cubicBezTo>
                        <a:cubicBezTo>
                          <a:pt x="10085164" y="1590677"/>
                          <a:pt x="9797823" y="3150685"/>
                          <a:pt x="9922155" y="4924254"/>
                        </a:cubicBezTo>
                        <a:cubicBezTo>
                          <a:pt x="9891302" y="5464034"/>
                          <a:pt x="9448646" y="5921507"/>
                          <a:pt x="8931773" y="5909129"/>
                        </a:cubicBezTo>
                        <a:cubicBezTo>
                          <a:pt x="6868025" y="5912259"/>
                          <a:pt x="2948551" y="5551721"/>
                          <a:pt x="990381" y="5909129"/>
                        </a:cubicBezTo>
                        <a:cubicBezTo>
                          <a:pt x="423223" y="5872568"/>
                          <a:pt x="-138403" y="5483200"/>
                          <a:pt x="0" y="4924254"/>
                        </a:cubicBezTo>
                        <a:cubicBezTo>
                          <a:pt x="15908" y="3182285"/>
                          <a:pt x="57942" y="2738708"/>
                          <a:pt x="0" y="98487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F511E97-5DFE-0B40-9753-BAAA63FDDEB3}"/>
              </a:ext>
            </a:extLst>
          </p:cNvPr>
          <p:cNvSpPr txBox="1">
            <a:spLocks/>
          </p:cNvSpPr>
          <p:nvPr/>
        </p:nvSpPr>
        <p:spPr>
          <a:xfrm flipH="1">
            <a:off x="1066800" y="1165527"/>
            <a:ext cx="6781800" cy="916991"/>
          </a:xfrm>
          <a:prstGeom prst="rect">
            <a:avLst/>
          </a:prstGeom>
          <a:ln>
            <a:noFill/>
          </a:ln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4000"/>
              </a:lnSpc>
              <a:buClrTx/>
            </a:pPr>
            <a:r>
              <a:rPr lang="vi-VN" sz="48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Muốn trừ một số thập phân cho một số thập phân ta làm như thế nào?</a:t>
            </a:r>
          </a:p>
          <a:p>
            <a:pPr lvl="0" algn="ctr">
              <a:lnSpc>
                <a:spcPct val="114000"/>
              </a:lnSpc>
              <a:buClrTx/>
            </a:pPr>
            <a:r>
              <a:rPr lang="vi-VN" sz="48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8885" l="37423" r="54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195" r="43760" b="49159"/>
          <a:stretch/>
        </p:blipFill>
        <p:spPr>
          <a:xfrm>
            <a:off x="9773109" y="1624023"/>
            <a:ext cx="3171809" cy="53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63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42604" y="377371"/>
            <a:ext cx="11480801" cy="5413829"/>
          </a:xfrm>
          <a:custGeom>
            <a:avLst/>
            <a:gdLst>
              <a:gd name="connsiteX0" fmla="*/ 0 w 7123340"/>
              <a:gd name="connsiteY0" fmla="*/ 711017 h 4266015"/>
              <a:gd name="connsiteX1" fmla="*/ 711017 w 7123340"/>
              <a:gd name="connsiteY1" fmla="*/ 0 h 4266015"/>
              <a:gd name="connsiteX2" fmla="*/ 6412323 w 7123340"/>
              <a:gd name="connsiteY2" fmla="*/ 0 h 4266015"/>
              <a:gd name="connsiteX3" fmla="*/ 7123340 w 7123340"/>
              <a:gd name="connsiteY3" fmla="*/ 711017 h 4266015"/>
              <a:gd name="connsiteX4" fmla="*/ 7123340 w 7123340"/>
              <a:gd name="connsiteY4" fmla="*/ 3554998 h 4266015"/>
              <a:gd name="connsiteX5" fmla="*/ 6412323 w 7123340"/>
              <a:gd name="connsiteY5" fmla="*/ 4266015 h 4266015"/>
              <a:gd name="connsiteX6" fmla="*/ 711017 w 7123340"/>
              <a:gd name="connsiteY6" fmla="*/ 4266015 h 4266015"/>
              <a:gd name="connsiteX7" fmla="*/ 0 w 7123340"/>
              <a:gd name="connsiteY7" fmla="*/ 3554998 h 4266015"/>
              <a:gd name="connsiteX8" fmla="*/ 0 w 7123340"/>
              <a:gd name="connsiteY8" fmla="*/ 711017 h 426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3340" h="4266015" fill="none" extrusionOk="0">
                <a:moveTo>
                  <a:pt x="0" y="711017"/>
                </a:moveTo>
                <a:cubicBezTo>
                  <a:pt x="-9752" y="318939"/>
                  <a:pt x="313478" y="27566"/>
                  <a:pt x="711017" y="0"/>
                </a:cubicBezTo>
                <a:cubicBezTo>
                  <a:pt x="1553421" y="77600"/>
                  <a:pt x="5229262" y="-27269"/>
                  <a:pt x="6412323" y="0"/>
                </a:cubicBezTo>
                <a:cubicBezTo>
                  <a:pt x="6849283" y="-58407"/>
                  <a:pt x="7152510" y="326920"/>
                  <a:pt x="7123340" y="711017"/>
                </a:cubicBezTo>
                <a:cubicBezTo>
                  <a:pt x="7232340" y="1278708"/>
                  <a:pt x="7045131" y="2405929"/>
                  <a:pt x="7123340" y="3554998"/>
                </a:cubicBezTo>
                <a:cubicBezTo>
                  <a:pt x="7097914" y="3937736"/>
                  <a:pt x="6789378" y="4272908"/>
                  <a:pt x="6412323" y="4266015"/>
                </a:cubicBezTo>
                <a:cubicBezTo>
                  <a:pt x="4897827" y="4315192"/>
                  <a:pt x="2226765" y="4143313"/>
                  <a:pt x="711017" y="4266015"/>
                </a:cubicBezTo>
                <a:cubicBezTo>
                  <a:pt x="315769" y="4285705"/>
                  <a:pt x="-31033" y="3974402"/>
                  <a:pt x="0" y="3554998"/>
                </a:cubicBezTo>
                <a:cubicBezTo>
                  <a:pt x="47022" y="2332533"/>
                  <a:pt x="104569" y="1976142"/>
                  <a:pt x="0" y="711017"/>
                </a:cubicBezTo>
                <a:close/>
              </a:path>
              <a:path w="7123340" h="4266015" stroke="0" extrusionOk="0">
                <a:moveTo>
                  <a:pt x="0" y="711017"/>
                </a:moveTo>
                <a:cubicBezTo>
                  <a:pt x="64743" y="310933"/>
                  <a:pt x="350624" y="-2155"/>
                  <a:pt x="711017" y="0"/>
                </a:cubicBezTo>
                <a:cubicBezTo>
                  <a:pt x="1988585" y="-129276"/>
                  <a:pt x="4574890" y="-77778"/>
                  <a:pt x="6412323" y="0"/>
                </a:cubicBezTo>
                <a:cubicBezTo>
                  <a:pt x="6796819" y="-26103"/>
                  <a:pt x="7112338" y="381774"/>
                  <a:pt x="7123340" y="711017"/>
                </a:cubicBezTo>
                <a:cubicBezTo>
                  <a:pt x="7204939" y="1034298"/>
                  <a:pt x="7277640" y="2590881"/>
                  <a:pt x="7123340" y="3554998"/>
                </a:cubicBezTo>
                <a:cubicBezTo>
                  <a:pt x="7149345" y="4002523"/>
                  <a:pt x="6746266" y="4285979"/>
                  <a:pt x="6412323" y="4266015"/>
                </a:cubicBezTo>
                <a:cubicBezTo>
                  <a:pt x="4021756" y="4310235"/>
                  <a:pt x="1650393" y="4236633"/>
                  <a:pt x="711017" y="4266015"/>
                </a:cubicBezTo>
                <a:cubicBezTo>
                  <a:pt x="305164" y="4215418"/>
                  <a:pt x="-75634" y="3930202"/>
                  <a:pt x="0" y="3554998"/>
                </a:cubicBezTo>
                <a:cubicBezTo>
                  <a:pt x="-159954" y="2179404"/>
                  <a:pt x="22140" y="1540514"/>
                  <a:pt x="0" y="71101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480801"/>
                      <a:gd name="connsiteY0" fmla="*/ 1028116 h 6168572"/>
                      <a:gd name="connsiteX1" fmla="*/ 1145957 w 11480801"/>
                      <a:gd name="connsiteY1" fmla="*/ 0 h 6168572"/>
                      <a:gd name="connsiteX2" fmla="*/ 10334843 w 11480801"/>
                      <a:gd name="connsiteY2" fmla="*/ 0 h 6168572"/>
                      <a:gd name="connsiteX3" fmla="*/ 11480801 w 11480801"/>
                      <a:gd name="connsiteY3" fmla="*/ 1028116 h 6168572"/>
                      <a:gd name="connsiteX4" fmla="*/ 11480801 w 11480801"/>
                      <a:gd name="connsiteY4" fmla="*/ 5140455 h 6168572"/>
                      <a:gd name="connsiteX5" fmla="*/ 10334843 w 11480801"/>
                      <a:gd name="connsiteY5" fmla="*/ 6168572 h 6168572"/>
                      <a:gd name="connsiteX6" fmla="*/ 1145957 w 11480801"/>
                      <a:gd name="connsiteY6" fmla="*/ 6168572 h 6168572"/>
                      <a:gd name="connsiteX7" fmla="*/ 0 w 11480801"/>
                      <a:gd name="connsiteY7" fmla="*/ 5140455 h 6168572"/>
                      <a:gd name="connsiteX8" fmla="*/ 0 w 11480801"/>
                      <a:gd name="connsiteY8" fmla="*/ 1028116 h 6168572"/>
                      <a:gd name="connsiteX0" fmla="*/ 0 w 11480801"/>
                      <a:gd name="connsiteY0" fmla="*/ 1028116 h 6168572"/>
                      <a:gd name="connsiteX1" fmla="*/ 1145957 w 11480801"/>
                      <a:gd name="connsiteY1" fmla="*/ 0 h 6168572"/>
                      <a:gd name="connsiteX2" fmla="*/ 10334843 w 11480801"/>
                      <a:gd name="connsiteY2" fmla="*/ 0 h 6168572"/>
                      <a:gd name="connsiteX3" fmla="*/ 11480801 w 11480801"/>
                      <a:gd name="connsiteY3" fmla="*/ 1028116 h 6168572"/>
                      <a:gd name="connsiteX4" fmla="*/ 11480801 w 11480801"/>
                      <a:gd name="connsiteY4" fmla="*/ 5140455 h 6168572"/>
                      <a:gd name="connsiteX5" fmla="*/ 10334843 w 11480801"/>
                      <a:gd name="connsiteY5" fmla="*/ 6168572 h 6168572"/>
                      <a:gd name="connsiteX6" fmla="*/ 1145957 w 11480801"/>
                      <a:gd name="connsiteY6" fmla="*/ 6168572 h 6168572"/>
                      <a:gd name="connsiteX7" fmla="*/ 0 w 11480801"/>
                      <a:gd name="connsiteY7" fmla="*/ 5140455 h 6168572"/>
                      <a:gd name="connsiteX8" fmla="*/ 0 w 11480801"/>
                      <a:gd name="connsiteY8" fmla="*/ 1028116 h 616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80801" h="6168572" fill="none" extrusionOk="0">
                        <a:moveTo>
                          <a:pt x="0" y="1028116"/>
                        </a:moveTo>
                        <a:cubicBezTo>
                          <a:pt x="-60981" y="463993"/>
                          <a:pt x="494974" y="98133"/>
                          <a:pt x="1145957" y="0"/>
                        </a:cubicBezTo>
                        <a:cubicBezTo>
                          <a:pt x="2401945" y="476955"/>
                          <a:pt x="8482646" y="-219050"/>
                          <a:pt x="10334843" y="0"/>
                        </a:cubicBezTo>
                        <a:cubicBezTo>
                          <a:pt x="11059366" y="-111192"/>
                          <a:pt x="11612829" y="497746"/>
                          <a:pt x="11480801" y="1028116"/>
                        </a:cubicBezTo>
                        <a:cubicBezTo>
                          <a:pt x="11602864" y="1929645"/>
                          <a:pt x="11552338" y="3586943"/>
                          <a:pt x="11480801" y="5140455"/>
                        </a:cubicBezTo>
                        <a:cubicBezTo>
                          <a:pt x="11393793" y="5675881"/>
                          <a:pt x="10910956" y="6192472"/>
                          <a:pt x="10334843" y="6168572"/>
                        </a:cubicBezTo>
                        <a:cubicBezTo>
                          <a:pt x="7823220" y="6655980"/>
                          <a:pt x="3255058" y="5915108"/>
                          <a:pt x="1145957" y="6168572"/>
                        </a:cubicBezTo>
                        <a:cubicBezTo>
                          <a:pt x="506916" y="6212505"/>
                          <a:pt x="-93526" y="5784366"/>
                          <a:pt x="0" y="5140455"/>
                        </a:cubicBezTo>
                        <a:cubicBezTo>
                          <a:pt x="78301" y="3388610"/>
                          <a:pt x="157103" y="2846033"/>
                          <a:pt x="0" y="1028116"/>
                        </a:cubicBezTo>
                        <a:close/>
                      </a:path>
                      <a:path w="11480801" h="6168572" stroke="0" extrusionOk="0">
                        <a:moveTo>
                          <a:pt x="0" y="1028116"/>
                        </a:moveTo>
                        <a:cubicBezTo>
                          <a:pt x="124230" y="514016"/>
                          <a:pt x="656245" y="33639"/>
                          <a:pt x="1145957" y="0"/>
                        </a:cubicBezTo>
                        <a:cubicBezTo>
                          <a:pt x="3058742" y="-329093"/>
                          <a:pt x="7020579" y="47268"/>
                          <a:pt x="10334843" y="0"/>
                        </a:cubicBezTo>
                        <a:cubicBezTo>
                          <a:pt x="10961848" y="-22214"/>
                          <a:pt x="11438064" y="554129"/>
                          <a:pt x="11480801" y="1028116"/>
                        </a:cubicBezTo>
                        <a:cubicBezTo>
                          <a:pt x="11563892" y="1325250"/>
                          <a:pt x="11697381" y="3825911"/>
                          <a:pt x="11480801" y="5140455"/>
                        </a:cubicBezTo>
                        <a:cubicBezTo>
                          <a:pt x="11538603" y="5826568"/>
                          <a:pt x="10888800" y="6141712"/>
                          <a:pt x="10334843" y="6168572"/>
                        </a:cubicBezTo>
                        <a:cubicBezTo>
                          <a:pt x="6373514" y="6302448"/>
                          <a:pt x="2584675" y="6099565"/>
                          <a:pt x="1145957" y="6168572"/>
                        </a:cubicBezTo>
                        <a:cubicBezTo>
                          <a:pt x="477858" y="6100896"/>
                          <a:pt x="-174582" y="5675460"/>
                          <a:pt x="0" y="5140455"/>
                        </a:cubicBezTo>
                        <a:cubicBezTo>
                          <a:pt x="-247687" y="3038145"/>
                          <a:pt x="-91954" y="2235442"/>
                          <a:pt x="0" y="1028116"/>
                        </a:cubicBezTo>
                        <a:close/>
                      </a:path>
                      <a:path w="11480801" h="6168572" fill="none" stroke="0" extrusionOk="0">
                        <a:moveTo>
                          <a:pt x="0" y="1028116"/>
                        </a:moveTo>
                        <a:cubicBezTo>
                          <a:pt x="81485" y="450068"/>
                          <a:pt x="553301" y="36652"/>
                          <a:pt x="1145957" y="0"/>
                        </a:cubicBezTo>
                        <a:cubicBezTo>
                          <a:pt x="2604433" y="-32466"/>
                          <a:pt x="8633060" y="-15985"/>
                          <a:pt x="10334843" y="0"/>
                        </a:cubicBezTo>
                        <a:cubicBezTo>
                          <a:pt x="11019055" y="-148354"/>
                          <a:pt x="11519043" y="523293"/>
                          <a:pt x="11480801" y="1028116"/>
                        </a:cubicBezTo>
                        <a:cubicBezTo>
                          <a:pt x="11668548" y="1654113"/>
                          <a:pt x="11351664" y="3442455"/>
                          <a:pt x="11480801" y="5140455"/>
                        </a:cubicBezTo>
                        <a:cubicBezTo>
                          <a:pt x="11474148" y="5766280"/>
                          <a:pt x="10840694" y="6213155"/>
                          <a:pt x="10334843" y="6168572"/>
                        </a:cubicBezTo>
                        <a:cubicBezTo>
                          <a:pt x="7927200" y="6192442"/>
                          <a:pt x="3415263" y="5778582"/>
                          <a:pt x="1145957" y="6168572"/>
                        </a:cubicBezTo>
                        <a:cubicBezTo>
                          <a:pt x="484011" y="6101301"/>
                          <a:pt x="-121728" y="5730331"/>
                          <a:pt x="0" y="5140455"/>
                        </a:cubicBezTo>
                        <a:cubicBezTo>
                          <a:pt x="31683" y="3329524"/>
                          <a:pt x="75377" y="2858977"/>
                          <a:pt x="0" y="102811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F97ED5-76C8-7D4E-82CC-9FE1E78623E7}"/>
              </a:ext>
            </a:extLst>
          </p:cNvPr>
          <p:cNvGrpSpPr/>
          <p:nvPr/>
        </p:nvGrpSpPr>
        <p:grpSpPr>
          <a:xfrm>
            <a:off x="92891" y="5525456"/>
            <a:ext cx="9640210" cy="1346017"/>
            <a:chOff x="2219283" y="375423"/>
            <a:chExt cx="7762009" cy="1346017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D2A6371B-B26E-5749-8E50-8178910E05AD}"/>
                </a:ext>
              </a:extLst>
            </p:cNvPr>
            <p:cNvSpPr txBox="1"/>
            <p:nvPr/>
          </p:nvSpPr>
          <p:spPr>
            <a:xfrm>
              <a:off x="2219284" y="375423"/>
              <a:ext cx="77620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ED7D31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THỰC HIỆN NHÓM ĐÔI</a:t>
              </a:r>
              <a:endParaRPr kumimoji="0" lang="vi-VN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D3AA471C-FFA8-2A4A-AE69-83A2419010DC}"/>
                </a:ext>
              </a:extLst>
            </p:cNvPr>
            <p:cNvSpPr txBox="1"/>
            <p:nvPr/>
          </p:nvSpPr>
          <p:spPr>
            <a:xfrm>
              <a:off x="2219283" y="398001"/>
              <a:ext cx="77620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AEB7A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Ự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A6FF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471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DFAFC4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471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DFAFC4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27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AEB7A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Ó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471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27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Đ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995F9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Ô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BBCAB"/>
                  </a:solidFill>
                  <a:effectLst/>
                  <a:uLnTx/>
                  <a:uFillTx/>
                  <a:latin typeface="LNTH-Hoa Nho LNTH" pitchFamily="2" charset="77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E59C48-03B8-004B-B9FF-7AF810B81835}"/>
              </a:ext>
            </a:extLst>
          </p:cNvPr>
          <p:cNvGrpSpPr/>
          <p:nvPr/>
        </p:nvGrpSpPr>
        <p:grpSpPr>
          <a:xfrm flipH="1">
            <a:off x="8303580" y="4617071"/>
            <a:ext cx="3932653" cy="2258852"/>
            <a:chOff x="7345336" y="3856785"/>
            <a:chExt cx="5159571" cy="2808513"/>
          </a:xfrm>
        </p:grpSpPr>
        <p:pic>
          <p:nvPicPr>
            <p:cNvPr id="21" name="Hình ảnh 4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CE898F5-06BF-F04D-B2F4-1E6DBFCC1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306" b="82449" l="28163" r="80000">
                          <a14:foregroundMark x1="48265" y1="31735" x2="46939" y2="33571"/>
                          <a14:foregroundMark x1="55102" y1="32449" x2="53061" y2="30918"/>
                          <a14:foregroundMark x1="55816" y1="30000" x2="58878" y2="33061"/>
                          <a14:foregroundMark x1="48469" y1="31122" x2="48673" y2="31735"/>
                          <a14:foregroundMark x1="47959" y1="33061" x2="46020" y2="33061"/>
                          <a14:foregroundMark x1="30204" y1="41122" x2="28265" y2="40714"/>
                          <a14:foregroundMark x1="48265" y1="31122" x2="49592" y2="34898"/>
                          <a14:foregroundMark x1="53367" y1="45306" x2="55816" y2="55306"/>
                          <a14:foregroundMark x1="46633" y1="82449" x2="44490" y2="82449"/>
                          <a14:foregroundMark x1="69592" y1="77347" x2="69082" y2="77347"/>
                          <a14:foregroundMark x1="69796" y1="75102" x2="72449" y2="75102"/>
                          <a14:foregroundMark x1="47143" y1="81531" x2="46020" y2="81531"/>
                          <a14:foregroundMark x1="46939" y1="80918" x2="44694" y2="81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3" t="7293" r="23456" b="42856"/>
            <a:stretch/>
          </p:blipFill>
          <p:spPr>
            <a:xfrm>
              <a:off x="7345336" y="3856785"/>
              <a:ext cx="3006211" cy="2808513"/>
            </a:xfrm>
            <a:prstGeom prst="rect">
              <a:avLst/>
            </a:prstGeom>
          </p:spPr>
        </p:pic>
        <p:pic>
          <p:nvPicPr>
            <p:cNvPr id="22" name="Hình ảnh 2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1E0FBF33-C112-2145-B4FF-6EDC776F0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184" b="82653" l="19796" r="80714">
                          <a14:foregroundMark x1="20816" y1="45204" x2="20816" y2="45204"/>
                          <a14:foregroundMark x1="20204" y1="47551" x2="20204" y2="47551"/>
                          <a14:foregroundMark x1="20408" y1="49796" x2="20408" y2="49796"/>
                          <a14:foregroundMark x1="19796" y1="50102" x2="19796" y2="50102"/>
                          <a14:foregroundMark x1="37143" y1="40000" x2="37551" y2="37245"/>
                          <a14:foregroundMark x1="44490" y1="81224" x2="42347" y2="81429"/>
                          <a14:foregroundMark x1="72551" y1="71429" x2="70918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0" t="11282" r="11709" b="38485"/>
            <a:stretch/>
          </p:blipFill>
          <p:spPr>
            <a:xfrm flipH="1">
              <a:off x="8753893" y="4101404"/>
              <a:ext cx="3751014" cy="2558703"/>
            </a:xfrm>
            <a:prstGeom prst="rect">
              <a:avLst/>
            </a:prstGeom>
          </p:spPr>
        </p:pic>
      </p:grpSp>
      <p:sp>
        <p:nvSpPr>
          <p:cNvPr id="2" name="Rectangle 25">
            <a:extLst>
              <a:ext uri="{FF2B5EF4-FFF2-40B4-BE49-F238E27FC236}">
                <a16:creationId xmlns:a16="http://schemas.microsoft.com/office/drawing/2014/main" id="{F4CBA6A0-F451-FA2D-CAB9-94481294E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88" y="496888"/>
            <a:ext cx="10400623" cy="30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 i="1">
                <a:latin typeface="Times New Roman" panose="02020603050405020304" pitchFamily="18" charset="0"/>
              </a:rPr>
              <a:t>Muốn trừ một số thập phân cho một số thập phân ta làm như sau: 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Viết số trừ dưới số bị trừ sao cho các chữ số ở cùng một hàng đặt thẳng cột với nhau.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Trừ như trừ các số tự nhiên.</a:t>
            </a:r>
          </a:p>
          <a:p>
            <a:pPr algn="just" eaLnBrk="1" hangingPunct="1">
              <a:lnSpc>
                <a:spcPct val="90000"/>
              </a:lnSpc>
              <a:spcBef>
                <a:spcPct val="1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-  Viết dấu phẩy ở hiệu thẳng cột với các dấu phẩy của số bị trừ và số trừ.</a:t>
            </a: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69F8EFFE-5677-FB66-854F-D0515020A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377" y="3660744"/>
            <a:ext cx="1023431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u="sng">
                <a:solidFill>
                  <a:srgbClr val="0070C0"/>
                </a:solidFill>
                <a:latin typeface="Times New Roman" panose="02020603050405020304" pitchFamily="18" charset="0"/>
              </a:rPr>
              <a:t>Chú ý:</a:t>
            </a:r>
            <a:r>
              <a:rPr lang="en-US" altLang="en-US" b="1" i="1">
                <a:solidFill>
                  <a:srgbClr val="0070C0"/>
                </a:solidFill>
                <a:latin typeface="Times New Roman" panose="02020603050405020304" pitchFamily="18" charset="0"/>
              </a:rPr>
              <a:t> Nếu số chữ số ở phần thập phân của số bị trừ ít hơn số chữ số ở phần thập phân của số trừ, thì ta có thể viết thêm chữ số 0 vào bên phải phần thập phân của số bị trừ, rồi trừ như trừ các số tự nhiên.</a:t>
            </a:r>
          </a:p>
        </p:txBody>
      </p:sp>
    </p:spTree>
    <p:extLst>
      <p:ext uri="{BB962C8B-B14F-4D97-AF65-F5344CB8AC3E}">
        <p14:creationId xmlns:p14="http://schemas.microsoft.com/office/powerpoint/2010/main" val="1137550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836E8F5D-21FF-C80C-20ED-0F4909BC0BC4}"/>
              </a:ext>
            </a:extLst>
          </p:cNvPr>
          <p:cNvSpPr txBox="1"/>
          <p:nvPr/>
        </p:nvSpPr>
        <p:spPr>
          <a:xfrm>
            <a:off x="5638800" y="1981200"/>
            <a:ext cx="6096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>
                <a:solidFill>
                  <a:srgbClr val="FF0000"/>
                </a:solidFill>
                <a:latin typeface="UTM ThuPhap Thien An" pitchFamily="18" charset="0"/>
                <a:ea typeface="字魂17号-萌趣果冻体" panose="02000000000000000000" pitchFamily="2" charset="-122"/>
              </a:rPr>
              <a:t>Luyện tập</a:t>
            </a:r>
            <a:endParaRPr lang="zh-CN" altLang="en-US" sz="11500" b="1" dirty="0">
              <a:solidFill>
                <a:srgbClr val="FF0000"/>
              </a:solidFill>
              <a:latin typeface="UTM ThuPhap Thien An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874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8896" y="1923879"/>
            <a:ext cx="4808474" cy="1841298"/>
            <a:chOff x="259915" y="143488"/>
            <a:chExt cx="4808474" cy="3030786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8"/>
              <a:ext cx="4808474" cy="30307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70C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chuẩn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8885" l="37423" r="54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0" t="195" r="43760" b="49159"/>
          <a:stretch/>
        </p:blipFill>
        <p:spPr>
          <a:xfrm>
            <a:off x="5903193" y="946843"/>
            <a:ext cx="3670662" cy="62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0A6A6-1306-9593-2C94-5EC4F6849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914400"/>
            <a:ext cx="6602540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4EF917-BD7F-4FC1-BAB1-057FB430FBEA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604</TotalTime>
  <Words>1291</Words>
  <Application>Microsoft Office PowerPoint</Application>
  <PresentationFormat>Widescreen</PresentationFormat>
  <Paragraphs>136</Paragraphs>
  <Slides>36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#9Slide07 IcielLa Chic Pro Shad</vt:lpstr>
      <vt:lpstr>Aptos</vt:lpstr>
      <vt:lpstr>Aptos Display</vt:lpstr>
      <vt:lpstr>Arial</vt:lpstr>
      <vt:lpstr>AvertaStdCY-Regular</vt:lpstr>
      <vt:lpstr>Calibri</vt:lpstr>
      <vt:lpstr>Coiny</vt:lpstr>
      <vt:lpstr>LNTH-Hoa Nho LNTH</vt:lpstr>
      <vt:lpstr>SVN-ARCO Typography</vt:lpstr>
      <vt:lpstr>SVN-Gretoon</vt:lpstr>
      <vt:lpstr>SVN-Poky's</vt:lpstr>
      <vt:lpstr>Times New Roman</vt:lpstr>
      <vt:lpstr>UTM Duepuntozero</vt:lpstr>
      <vt:lpstr>UTM ThuPhap Thien An</vt:lpstr>
      <vt:lpstr>UVN Banh Mi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Hương</cp:lastModifiedBy>
  <cp:revision>49</cp:revision>
  <dcterms:created xsi:type="dcterms:W3CDTF">2018-12-17T09:01:26Z</dcterms:created>
  <dcterms:modified xsi:type="dcterms:W3CDTF">2024-06-15T08:41:53Z</dcterms:modified>
  <cp:category>9Slide.vn</cp:category>
</cp:coreProperties>
</file>