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handoutMasterIdLst>
    <p:handoutMasterId r:id="rId36"/>
  </p:handoutMasterIdLst>
  <p:sldIdLst>
    <p:sldId id="261" r:id="rId2"/>
    <p:sldId id="337" r:id="rId3"/>
    <p:sldId id="280" r:id="rId4"/>
    <p:sldId id="262" r:id="rId5"/>
    <p:sldId id="282" r:id="rId6"/>
    <p:sldId id="321" r:id="rId7"/>
    <p:sldId id="333" r:id="rId8"/>
    <p:sldId id="283" r:id="rId9"/>
    <p:sldId id="285" r:id="rId10"/>
    <p:sldId id="324" r:id="rId11"/>
    <p:sldId id="325" r:id="rId12"/>
    <p:sldId id="309" r:id="rId13"/>
    <p:sldId id="310" r:id="rId14"/>
    <p:sldId id="308" r:id="rId15"/>
    <p:sldId id="311" r:id="rId16"/>
    <p:sldId id="312" r:id="rId17"/>
    <p:sldId id="314" r:id="rId18"/>
    <p:sldId id="315" r:id="rId19"/>
    <p:sldId id="330" r:id="rId20"/>
    <p:sldId id="318" r:id="rId21"/>
    <p:sldId id="265" r:id="rId22"/>
    <p:sldId id="334" r:id="rId23"/>
    <p:sldId id="319" r:id="rId24"/>
    <p:sldId id="326" r:id="rId25"/>
    <p:sldId id="327" r:id="rId26"/>
    <p:sldId id="328" r:id="rId27"/>
    <p:sldId id="291" r:id="rId28"/>
    <p:sldId id="331" r:id="rId29"/>
    <p:sldId id="335" r:id="rId30"/>
    <p:sldId id="336" r:id="rId31"/>
    <p:sldId id="332" r:id="rId32"/>
    <p:sldId id="329" r:id="rId33"/>
    <p:sldId id="301" r:id="rId34"/>
    <p:sldId id="320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B38"/>
    <a:srgbClr val="EC4B1D"/>
    <a:srgbClr val="B32A15"/>
    <a:srgbClr val="FCA63C"/>
    <a:srgbClr val="8A4E2A"/>
    <a:srgbClr val="894F29"/>
    <a:srgbClr val="80653A"/>
    <a:srgbClr val="563C2D"/>
    <a:srgbClr val="9B5C33"/>
    <a:srgbClr val="C78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16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xmlns="" id="{35208BCA-3352-C932-FD34-8C5F52325E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DF5B55FC-778A-FB4C-6F51-162DDD42D6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A1B2-9FC0-4927-A6A8-4C1E9A074827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B0F9CCB-8AEF-2DE7-D3A6-60DB349415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B827930-7148-1A29-24F1-04FD354E2A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4AE21-3D0D-414E-8A30-5916B403F8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225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2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1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3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3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1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8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47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sv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50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sv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9.sv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58.png"/><Relationship Id="rId5" Type="http://schemas.openxmlformats.org/officeDocument/2006/relationships/image" Target="../media/image27.png"/><Relationship Id="rId10" Type="http://schemas.openxmlformats.org/officeDocument/2006/relationships/image" Target="../media/image57.jpg"/><Relationship Id="rId4" Type="http://schemas.openxmlformats.org/officeDocument/2006/relationships/image" Target="../media/image56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8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61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63.svg"/><Relationship Id="rId5" Type="http://schemas.openxmlformats.org/officeDocument/2006/relationships/image" Target="../media/image12.png"/><Relationship Id="rId10" Type="http://schemas.openxmlformats.org/officeDocument/2006/relationships/image" Target="../media/image63.png"/><Relationship Id="rId4" Type="http://schemas.openxmlformats.org/officeDocument/2006/relationships/image" Target="../media/image28.png"/><Relationship Id="rId9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8.png"/><Relationship Id="rId7" Type="http://schemas.openxmlformats.org/officeDocument/2006/relationships/image" Target="../media/image6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7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8.png"/><Relationship Id="rId7" Type="http://schemas.openxmlformats.org/officeDocument/2006/relationships/image" Target="../media/image6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7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2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11" Type="http://schemas.openxmlformats.org/officeDocument/2006/relationships/image" Target="../media/image16.png"/><Relationship Id="rId5" Type="http://schemas.openxmlformats.org/officeDocument/2006/relationships/image" Target="../media/image73.png"/><Relationship Id="rId10" Type="http://schemas.openxmlformats.org/officeDocument/2006/relationships/image" Target="../media/image13.png"/><Relationship Id="rId4" Type="http://schemas.openxmlformats.org/officeDocument/2006/relationships/image" Target="../media/image61.sv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4.jpeg"/><Relationship Id="rId7" Type="http://schemas.openxmlformats.org/officeDocument/2006/relationships/image" Target="../media/image75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1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7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6.png"/><Relationship Id="rId4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microsoft.com/office/2007/relationships/hdphoto" Target="../media/hdphoto19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microsoft.com/office/2007/relationships/hdphoto" Target="../media/hdphoto18.wdp"/><Relationship Id="rId4" Type="http://schemas.openxmlformats.org/officeDocument/2006/relationships/image" Target="../media/image75.sv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svg"/><Relationship Id="rId7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8.emf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openxmlformats.org/officeDocument/2006/relationships/image" Target="../media/image12.png"/><Relationship Id="rId19" Type="http://schemas.openxmlformats.org/officeDocument/2006/relationships/image" Target="../media/image19.emf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33.jpeg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10.wdp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xmlns="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xmlns="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xmlns="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xmlns="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xmlns="" id="{178BF963-E750-0A01-9359-3640B6BC35D8}"/>
              </a:ext>
            </a:extLst>
          </p:cNvPr>
          <p:cNvSpPr/>
          <p:nvPr/>
        </p:nvSpPr>
        <p:spPr>
          <a:xfrm>
            <a:off x="1706880" y="239439"/>
            <a:ext cx="8667093" cy="4769703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5" name="文本框 21">
            <a:extLst>
              <a:ext uri="{FF2B5EF4-FFF2-40B4-BE49-F238E27FC236}">
                <a16:creationId xmlns:a16="http://schemas.microsoft.com/office/drawing/2014/main" xmlns="" id="{61140438-D033-A23B-1ED5-5EDD3B9CA589}"/>
              </a:ext>
            </a:extLst>
          </p:cNvPr>
          <p:cNvSpPr txBox="1"/>
          <p:nvPr/>
        </p:nvSpPr>
        <p:spPr>
          <a:xfrm>
            <a:off x="2612788" y="216840"/>
            <a:ext cx="679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UTM Edwardia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23">
            <a:extLst>
              <a:ext uri="{FF2B5EF4-FFF2-40B4-BE49-F238E27FC236}">
                <a16:creationId xmlns:a16="http://schemas.microsoft.com/office/drawing/2014/main" xmlns="" id="{EB353150-502A-058A-53DE-1E31EA7B2D28}"/>
              </a:ext>
            </a:extLst>
          </p:cNvPr>
          <p:cNvSpPr txBox="1"/>
          <p:nvPr/>
        </p:nvSpPr>
        <p:spPr>
          <a:xfrm>
            <a:off x="4711540" y="1062489"/>
            <a:ext cx="2657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Tiếng</a:t>
            </a:r>
            <a:r>
              <a:rPr kumimoji="0" lang="en-US" altLang="zh-CN" sz="48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Việt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69">
            <a:extLst>
              <a:ext uri="{FF2B5EF4-FFF2-40B4-BE49-F238E27FC236}">
                <a16:creationId xmlns:a16="http://schemas.microsoft.com/office/drawing/2014/main" xmlns="" id="{7B9ED8BC-E0CC-8A0B-2531-BCA96E30799D}"/>
              </a:ext>
            </a:extLst>
          </p:cNvPr>
          <p:cNvGrpSpPr/>
          <p:nvPr/>
        </p:nvGrpSpPr>
        <p:grpSpPr>
          <a:xfrm>
            <a:off x="4010417" y="4123823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xmlns="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xmlns="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7634" y="3484123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891" y="3393178"/>
            <a:ext cx="1975893" cy="292102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CEEFAC0-0FF7-F944-B489-6AA3A973603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55294"/>
          <a:stretch/>
        </p:blipFill>
        <p:spPr>
          <a:xfrm>
            <a:off x="2138637" y="1749841"/>
            <a:ext cx="8071804" cy="989350"/>
          </a:xfrm>
          <a:prstGeom prst="rect">
            <a:avLst/>
          </a:prstGeom>
        </p:spPr>
      </p:pic>
      <p:sp>
        <p:nvSpPr>
          <p:cNvPr id="2" name="文本框 23">
            <a:extLst>
              <a:ext uri="{FF2B5EF4-FFF2-40B4-BE49-F238E27FC236}">
                <a16:creationId xmlns:a16="http://schemas.microsoft.com/office/drawing/2014/main" xmlns="" id="{3F6EC40C-07DB-98D6-A888-50C5AA781C11}"/>
              </a:ext>
            </a:extLst>
          </p:cNvPr>
          <p:cNvSpPr txBox="1"/>
          <p:nvPr/>
        </p:nvSpPr>
        <p:spPr>
          <a:xfrm>
            <a:off x="3976852" y="2681402"/>
            <a:ext cx="403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Tuần</a:t>
            </a:r>
            <a:r>
              <a:rPr kumimoji="0" lang="en-US" altLang="zh-CN" sz="4800" b="1" i="0" u="none" strike="noStrike" kern="1200" cap="none" spc="0" normalizeH="0" noProof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uepuntozero" panose="02040603050506020204" pitchFamily="18" charset="0"/>
                <a:ea typeface="微软雅黑" panose="020B0503020204020204" pitchFamily="34" charset="-122"/>
                <a:cs typeface="+mn-cs"/>
              </a:rPr>
              <a:t> 14 - Bài 4</a:t>
            </a:r>
            <a:endParaRPr kumimoji="0" lang="zh-CN" altLang="en-US" sz="48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Duepuntozero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922269A-76FD-61E9-E987-A8D54B9C287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45323"/>
          <a:stretch/>
        </p:blipFill>
        <p:spPr>
          <a:xfrm>
            <a:off x="2080943" y="3466866"/>
            <a:ext cx="8071804" cy="121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05022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230333" y="197071"/>
            <a:ext cx="5871572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953763" y="535593"/>
            <a:ext cx="430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nghĩa của từ cần tìm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AEC410D5-1964-293F-C054-B660535542C1}"/>
              </a:ext>
            </a:extLst>
          </p:cNvPr>
          <p:cNvSpPr txBox="1"/>
          <p:nvPr/>
        </p:nvSpPr>
        <p:spPr>
          <a:xfrm>
            <a:off x="1017669" y="4495612"/>
            <a:ext cx="6115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Để tra từ "măng non" cần tìm đúng trang có chữ "m".</a:t>
            </a:r>
          </a:p>
        </p:txBody>
      </p:sp>
      <p:pic>
        <p:nvPicPr>
          <p:cNvPr id="3" name="Hình ảnh 2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8FCC25F6-9166-5CAF-3A0F-EBC1DB8F59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1" b="31380" l="61624" r="77821">
                        <a14:foregroundMark x1="67948" y1="28246" x2="71565" y2="30444"/>
                        <a14:foregroundMark x1="62352" y1="19251" x2="64445" y2="25682"/>
                        <a14:foregroundMark x1="64445" y1="27391" x2="66811" y2="28938"/>
                        <a14:foregroundMark x1="62079" y1="19251" x2="67266" y2="29304"/>
                        <a14:foregroundMark x1="67266" y1="29304" x2="72316" y2="30403"/>
                        <a14:foregroundMark x1="72316" y1="30403" x2="72998" y2="30118"/>
                        <a14:foregroundMark x1="62739" y1="21775" x2="65901" y2="30037"/>
                        <a14:foregroundMark x1="65901" y1="30037" x2="70246" y2="31461"/>
                        <a14:foregroundMark x1="68813" y1="2930" x2="73408" y2="4151"/>
                        <a14:foregroundMark x1="73408" y1="4151" x2="77843" y2="12129"/>
                        <a14:foregroundMark x1="77843" y1="12129" x2="77002" y2="22182"/>
                        <a14:foregroundMark x1="77002" y1="22182" x2="76797" y2="22996"/>
                        <a14:foregroundMark x1="69222" y1="2442" x2="72361" y2="2768"/>
                        <a14:foregroundMark x1="61624" y1="15385" x2="62011" y2="20309"/>
                        <a14:foregroundMark x1="66629" y1="16402" x2="66674" y2="17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7" t="1066" r="20649" b="67513"/>
          <a:stretch/>
        </p:blipFill>
        <p:spPr>
          <a:xfrm>
            <a:off x="39732" y="127127"/>
            <a:ext cx="1562978" cy="1401706"/>
          </a:xfrm>
          <a:prstGeom prst="rect">
            <a:avLst/>
          </a:prstGeom>
        </p:spPr>
      </p:pic>
      <p:pic>
        <p:nvPicPr>
          <p:cNvPr id="6" name="Hình ảnh 5" descr="Ảnh có chứa văn bản, Phông chữ, đen và trắng, màu trắng&#10;&#10;Mô tả được tạo tự động">
            <a:extLst>
              <a:ext uri="{FF2B5EF4-FFF2-40B4-BE49-F238E27FC236}">
                <a16:creationId xmlns:a16="http://schemas.microsoft.com/office/drawing/2014/main" xmlns="" id="{DDC148DD-D224-D27D-2947-B48560B7D2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5"/>
          <a:stretch/>
        </p:blipFill>
        <p:spPr>
          <a:xfrm>
            <a:off x="7086676" y="716097"/>
            <a:ext cx="5021331" cy="563239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281C81B5-A8F4-06AF-47D9-80E3AA1EFB3E}"/>
              </a:ext>
            </a:extLst>
          </p:cNvPr>
          <p:cNvSpPr txBox="1"/>
          <p:nvPr/>
        </p:nvSpPr>
        <p:spPr>
          <a:xfrm>
            <a:off x="2882329" y="2170429"/>
            <a:ext cx="17128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Ví dụ: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D28D1E6-47F1-7AF5-B40A-1F3A6E8CD4C2}"/>
              </a:ext>
            </a:extLst>
          </p:cNvPr>
          <p:cNvSpPr txBox="1"/>
          <p:nvPr/>
        </p:nvSpPr>
        <p:spPr>
          <a:xfrm>
            <a:off x="1602710" y="3483013"/>
            <a:ext cx="4706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Tra nghĩa của từ "măng non"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604278A-260B-AFA3-8B43-0C033C03B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8007">
            <a:off x="7358569" y="404110"/>
            <a:ext cx="1732647" cy="17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06719 -0.0460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364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230333" y="197071"/>
            <a:ext cx="5871572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953763" y="535593"/>
            <a:ext cx="430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nghĩa của từ cần tìm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AEC410D5-1964-293F-C054-B660535542C1}"/>
              </a:ext>
            </a:extLst>
          </p:cNvPr>
          <p:cNvSpPr txBox="1"/>
          <p:nvPr/>
        </p:nvSpPr>
        <p:spPr>
          <a:xfrm>
            <a:off x="937988" y="2880731"/>
            <a:ext cx="4401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Tiếp theo, dò từ trên xuống theo thứ tự m - ă - ng và tìm đến từ "măng non".</a:t>
            </a:r>
          </a:p>
        </p:txBody>
      </p:sp>
      <p:pic>
        <p:nvPicPr>
          <p:cNvPr id="3" name="Hình ảnh 2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8FCC25F6-9166-5CAF-3A0F-EBC1DB8F59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1" b="31380" l="61624" r="77821">
                        <a14:foregroundMark x1="67948" y1="28246" x2="71565" y2="30444"/>
                        <a14:foregroundMark x1="62352" y1="19251" x2="64445" y2="25682"/>
                        <a14:foregroundMark x1="64445" y1="27391" x2="66811" y2="28938"/>
                        <a14:foregroundMark x1="62079" y1="19251" x2="67266" y2="29304"/>
                        <a14:foregroundMark x1="67266" y1="29304" x2="72316" y2="30403"/>
                        <a14:foregroundMark x1="72316" y1="30403" x2="72998" y2="30118"/>
                        <a14:foregroundMark x1="62739" y1="21775" x2="65901" y2="30037"/>
                        <a14:foregroundMark x1="65901" y1="30037" x2="70246" y2="31461"/>
                        <a14:foregroundMark x1="68813" y1="2930" x2="73408" y2="4151"/>
                        <a14:foregroundMark x1="73408" y1="4151" x2="77843" y2="12129"/>
                        <a14:foregroundMark x1="77843" y1="12129" x2="77002" y2="22182"/>
                        <a14:foregroundMark x1="77002" y1="22182" x2="76797" y2="22996"/>
                        <a14:foregroundMark x1="69222" y1="2442" x2="72361" y2="2768"/>
                        <a14:foregroundMark x1="61624" y1="15385" x2="62011" y2="20309"/>
                        <a14:foregroundMark x1="66629" y1="16402" x2="66674" y2="17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7" t="1066" r="20649" b="67513"/>
          <a:stretch/>
        </p:blipFill>
        <p:spPr>
          <a:xfrm>
            <a:off x="39732" y="127127"/>
            <a:ext cx="1562978" cy="140170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1EFCF283-770E-5ABB-FA4C-05C7DF79F6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63" b="-5551"/>
          <a:stretch/>
        </p:blipFill>
        <p:spPr>
          <a:xfrm>
            <a:off x="6101755" y="1961376"/>
            <a:ext cx="5197279" cy="403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B89D2A2D-6DBD-FEE8-F449-13AAC01F8CC7}"/>
              </a:ext>
            </a:extLst>
          </p:cNvPr>
          <p:cNvSpPr/>
          <p:nvPr/>
        </p:nvSpPr>
        <p:spPr>
          <a:xfrm>
            <a:off x="6141485" y="3417074"/>
            <a:ext cx="1472774" cy="39099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4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24" y="3626428"/>
            <a:ext cx="5964338" cy="2919844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xmlns="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xmlns="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833" y="509509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xmlns="" id="{D55C06AF-AB6A-D22A-1D52-0AA362E98785}"/>
              </a:ext>
            </a:extLst>
          </p:cNvPr>
          <p:cNvGrpSpPr/>
          <p:nvPr/>
        </p:nvGrpSpPr>
        <p:grpSpPr>
          <a:xfrm>
            <a:off x="0" y="5256605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xmlns="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xmlns="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xmlns="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xmlns="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xmlns="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xmlns="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97672836-F358-0B43-DB88-9014D013CFFD}"/>
              </a:ext>
            </a:extLst>
          </p:cNvPr>
          <p:cNvSpPr txBox="1"/>
          <p:nvPr/>
        </p:nvSpPr>
        <p:spPr>
          <a:xfrm>
            <a:off x="3205370" y="3201619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XÁC ĐỊNH CÁCH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TRA NGHĨA CỦA TỪ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TRONG </a:t>
            </a:r>
            <a:r>
              <a:rPr kumimoji="0" lang="en-US" sz="6600" b="1" i="0" u="none" strike="noStrike" kern="1200" cap="none" spc="50" normalizeH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TỪ ĐIỂN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" name="Hình ảnh 1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xmlns="" id="{1A8F1A5D-922B-40D5-9755-52DFE7EF2C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" y="1034314"/>
            <a:ext cx="4203083" cy="378925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911040D-BC49-ADDD-24CF-A4C8674E9483}"/>
              </a:ext>
            </a:extLst>
          </p:cNvPr>
          <p:cNvSpPr txBox="1"/>
          <p:nvPr/>
        </p:nvSpPr>
        <p:spPr>
          <a:xfrm>
            <a:off x="815495" y="1943640"/>
            <a:ext cx="52956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2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2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708986" y="250035"/>
            <a:ext cx="10719855" cy="9567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004192" y="451441"/>
            <a:ext cx="10424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mục 4 Bài tập 1, nêu cách tra nghĩa của từ "tự hào"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CE6E6E8-245C-ADFF-45E3-9A23BFC8DFD4}"/>
              </a:ext>
            </a:extLst>
          </p:cNvPr>
          <p:cNvSpPr txBox="1"/>
          <p:nvPr/>
        </p:nvSpPr>
        <p:spPr>
          <a:xfrm>
            <a:off x="4177012" y="3810512"/>
            <a:ext cx="762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Bước 1: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Tìm trang có chữ cái đầu tiên của từ là chữ cái "t".</a:t>
            </a:r>
            <a:endParaRPr lang="vi-VN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3687642-7F8E-1ABB-0044-6651F781DD25}"/>
              </a:ext>
            </a:extLst>
          </p:cNvPr>
          <p:cNvSpPr txBox="1"/>
          <p:nvPr/>
        </p:nvSpPr>
        <p:spPr>
          <a:xfrm>
            <a:off x="4177012" y="4355087"/>
            <a:ext cx="7133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Bước 2: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Dò từ trên xuống theo thứ tự đến chữ cái "ư" 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và tìm đến từ "tự hào".</a:t>
            </a:r>
            <a:endParaRPr lang="vi-VN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5907EA8-0B2B-EFAF-8580-46D49C7EFA6A}"/>
              </a:ext>
            </a:extLst>
          </p:cNvPr>
          <p:cNvSpPr txBox="1"/>
          <p:nvPr/>
        </p:nvSpPr>
        <p:spPr>
          <a:xfrm>
            <a:off x="4177012" y="5291060"/>
            <a:ext cx="701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Bước 3: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Đọc kĩ phần giải thích nghĩa của từ</a:t>
            </a:r>
          </a:p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Lấy làm hài long, hãnh diện về cái tốt đẹp mà mình có.</a:t>
            </a:r>
            <a:endParaRPr lang="vi-VN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E4E4DF7A-BEEF-53ED-931D-1D5261C9E106}"/>
              </a:ext>
            </a:extLst>
          </p:cNvPr>
          <p:cNvGrpSpPr/>
          <p:nvPr/>
        </p:nvGrpSpPr>
        <p:grpSpPr>
          <a:xfrm>
            <a:off x="220795" y="1898024"/>
            <a:ext cx="3807499" cy="4003226"/>
            <a:chOff x="8001897" y="2517912"/>
            <a:chExt cx="3807499" cy="4003226"/>
          </a:xfrm>
        </p:grpSpPr>
        <p:sp>
          <p:nvSpPr>
            <p:cNvPr id="4" name="Rectangle: Rounded Corners 20">
              <a:extLst>
                <a:ext uri="{FF2B5EF4-FFF2-40B4-BE49-F238E27FC236}">
                  <a16:creationId xmlns:a16="http://schemas.microsoft.com/office/drawing/2014/main" xmlns="" id="{872E32B7-31AC-E38A-567D-38F4431EE084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xmlns="" id="{57DE7311-B3C0-5C26-8E33-CD9EB7925273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0" name="Picture 23">
                <a:extLst>
                  <a:ext uri="{FF2B5EF4-FFF2-40B4-BE49-F238E27FC236}">
                    <a16:creationId xmlns:a16="http://schemas.microsoft.com/office/drawing/2014/main" xmlns="" id="{B4BE8335-A6E5-928C-0430-A1DDA5D3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1" name="Picture 24">
                <a:extLst>
                  <a:ext uri="{FF2B5EF4-FFF2-40B4-BE49-F238E27FC236}">
                    <a16:creationId xmlns:a16="http://schemas.microsoft.com/office/drawing/2014/main" xmlns="" id="{FEAB0A6A-B187-AB22-B069-70BB9A56F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41D517E7-F7CD-2FB6-E9CB-7814B613B67A}"/>
              </a:ext>
            </a:extLst>
          </p:cNvPr>
          <p:cNvGrpSpPr/>
          <p:nvPr/>
        </p:nvGrpSpPr>
        <p:grpSpPr>
          <a:xfrm>
            <a:off x="5240360" y="1404365"/>
            <a:ext cx="5710353" cy="2923411"/>
            <a:chOff x="5240360" y="1404365"/>
            <a:chExt cx="5710353" cy="2923411"/>
          </a:xfrm>
        </p:grpSpPr>
        <p:pic>
          <p:nvPicPr>
            <p:cNvPr id="22" name="Hình ảnh 21" descr="Ảnh có chứa phim hoạt hình, minh họa, hình mẫu, hình vẽ&#10;&#10;Mô tả được tạo tự động">
              <a:extLst>
                <a:ext uri="{FF2B5EF4-FFF2-40B4-BE49-F238E27FC236}">
                  <a16:creationId xmlns:a16="http://schemas.microsoft.com/office/drawing/2014/main" xmlns="" id="{34F028AE-B0F1-48E5-64FF-DEE8033F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34" y="1404365"/>
              <a:ext cx="3095963" cy="2161402"/>
            </a:xfrm>
            <a:prstGeom prst="rect">
              <a:avLst/>
            </a:prstGeom>
          </p:spPr>
        </p:pic>
        <p:sp>
          <p:nvSpPr>
            <p:cNvPr id="23" name="TextBox 3">
              <a:extLst>
                <a:ext uri="{FF2B5EF4-FFF2-40B4-BE49-F238E27FC236}">
                  <a16:creationId xmlns:a16="http://schemas.microsoft.com/office/drawing/2014/main" xmlns="" id="{9C877869-26F5-40F3-D1BF-EA8BC58FFC22}"/>
                </a:ext>
              </a:extLst>
            </p:cNvPr>
            <p:cNvSpPr txBox="1"/>
            <p:nvPr/>
          </p:nvSpPr>
          <p:spPr>
            <a:xfrm>
              <a:off x="5240360" y="3186396"/>
              <a:ext cx="5710353" cy="11413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313786"/>
                </a:avLst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prstMaterial="softEdge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50" noProof="0">
                  <a:ln w="0"/>
                  <a:solidFill>
                    <a:srgbClr val="FC7C3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UTM Cookies" panose="02040603050506020204" pitchFamily="18" charset="0"/>
                </a:rPr>
                <a:t>Các bước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50" noProof="0">
                  <a:ln w="0"/>
                  <a:solidFill>
                    <a:srgbClr val="FC7C3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UTM Cookies" panose="02040603050506020204" pitchFamily="18" charset="0"/>
                </a:rPr>
                <a:t>thực hiện</a:t>
              </a:r>
              <a:endParaRPr kumimoji="0" lang="en-US" sz="3200" b="1" i="0" u="none" strike="noStrike" kern="1200" cap="none" spc="50" normalizeH="0" baseline="0" noProof="0" dirty="0">
                <a:ln w="0"/>
                <a:solidFill>
                  <a:srgbClr val="FC7C3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1575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45" y="3538553"/>
            <a:ext cx="6222600" cy="3046276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xmlns="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071400" y="2979611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xmlns="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78" y="574973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xmlns="" id="{D55C06AF-AB6A-D22A-1D52-0AA362E98785}"/>
              </a:ext>
            </a:extLst>
          </p:cNvPr>
          <p:cNvGrpSpPr/>
          <p:nvPr/>
        </p:nvGrpSpPr>
        <p:grpSpPr>
          <a:xfrm>
            <a:off x="24048" y="5226085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xmlns="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xmlns="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xmlns="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xmlns="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xmlns="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xmlns="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94E5FE2-7179-70E4-B9FF-8525847EEE8A}"/>
              </a:ext>
            </a:extLst>
          </p:cNvPr>
          <p:cNvSpPr txBox="1"/>
          <p:nvPr/>
        </p:nvSpPr>
        <p:spPr>
          <a:xfrm>
            <a:off x="3079381" y="3040702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TRA TỪ ĐIỂN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ĐỂ TÌM HIỂU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NGHĨA</a:t>
            </a:r>
            <a:r>
              <a:rPr kumimoji="0" lang="en-US" sz="6600" b="1" i="0" u="none" strike="noStrike" kern="1200" cap="none" spc="50" normalizeH="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 CỦA CÁC TỪ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" name="Hình ảnh 3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xmlns="" id="{D0E9DAFC-C18A-89F0-B516-B6DFB5A774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" y="936033"/>
            <a:ext cx="4203083" cy="378925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911040D-BC49-ADDD-24CF-A4C8674E9483}"/>
              </a:ext>
            </a:extLst>
          </p:cNvPr>
          <p:cNvSpPr txBox="1"/>
          <p:nvPr/>
        </p:nvSpPr>
        <p:spPr>
          <a:xfrm>
            <a:off x="745910" y="1952095"/>
            <a:ext cx="31744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3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4" y="309716"/>
            <a:ext cx="11459069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708986" y="250035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2866782" y="603442"/>
            <a:ext cx="7812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125A77FB-2B11-67AA-2030-C2335AA5B1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1" y="-59148"/>
            <a:ext cx="1846114" cy="2115047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FCD60E35-AE66-27B7-64AA-4983C9C20905}"/>
              </a:ext>
            </a:extLst>
          </p:cNvPr>
          <p:cNvGrpSpPr/>
          <p:nvPr/>
        </p:nvGrpSpPr>
        <p:grpSpPr>
          <a:xfrm>
            <a:off x="461016" y="2100628"/>
            <a:ext cx="6858000" cy="1848897"/>
            <a:chOff x="2330935" y="1246369"/>
            <a:chExt cx="6858000" cy="1848897"/>
          </a:xfrm>
        </p:grpSpPr>
        <p:pic>
          <p:nvPicPr>
            <p:cNvPr id="6" name="Hình ảnh 5" descr="Ảnh có chứa ảnh chụp màn hình, văn bản, Nhiều màu sắc, thiết kế&#10;&#10;Mô tả được tạo tự động">
              <a:extLst>
                <a:ext uri="{FF2B5EF4-FFF2-40B4-BE49-F238E27FC236}">
                  <a16:creationId xmlns:a16="http://schemas.microsoft.com/office/drawing/2014/main" xmlns="" id="{453149C0-E365-5C6A-F4E7-E7E3B71DD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040"/>
            <a:stretch/>
          </p:blipFill>
          <p:spPr>
            <a:xfrm>
              <a:off x="2330935" y="1246369"/>
              <a:ext cx="6858000" cy="1848897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BCE28A16-EC1A-7147-D98C-5630040FA45B}"/>
                </a:ext>
              </a:extLst>
            </p:cNvPr>
            <p:cNvSpPr txBox="1"/>
            <p:nvPr/>
          </p:nvSpPr>
          <p:spPr>
            <a:xfrm>
              <a:off x="5330443" y="1950910"/>
              <a:ext cx="2146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36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huần</a:t>
              </a:r>
              <a:r>
                <a:rPr lang="en-US" sz="3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hậu</a:t>
              </a:r>
              <a:endParaRPr lang="vi-VN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xmlns="" id="{D571A561-DE89-39FA-B281-6BC7E589292B}"/>
              </a:ext>
            </a:extLst>
          </p:cNvPr>
          <p:cNvGrpSpPr/>
          <p:nvPr/>
        </p:nvGrpSpPr>
        <p:grpSpPr>
          <a:xfrm>
            <a:off x="5896775" y="2170440"/>
            <a:ext cx="4878327" cy="1721274"/>
            <a:chOff x="3652724" y="1771236"/>
            <a:chExt cx="4878327" cy="1721274"/>
          </a:xfrm>
        </p:grpSpPr>
        <p:pic>
          <p:nvPicPr>
            <p:cNvPr id="32" name="Hình ảnh 31" descr="Ảnh có chứa ảnh chụp màn hình, văn bản, Nhiều màu sắc, thiết kế&#10;&#10;Mô tả được tạo tự động">
              <a:extLst>
                <a:ext uri="{FF2B5EF4-FFF2-40B4-BE49-F238E27FC236}">
                  <a16:creationId xmlns:a16="http://schemas.microsoft.com/office/drawing/2014/main" xmlns="" id="{D022B968-B164-360E-2971-C9F15FD51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4" t="25827" r="14493" b="49074"/>
            <a:stretch/>
          </p:blipFill>
          <p:spPr>
            <a:xfrm>
              <a:off x="3652724" y="1771236"/>
              <a:ext cx="4878327" cy="172127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3F9ED3BE-22D5-F81C-3CB2-67D2331CB32A}"/>
                </a:ext>
              </a:extLst>
            </p:cNvPr>
            <p:cNvSpPr txBox="1"/>
            <p:nvPr/>
          </p:nvSpPr>
          <p:spPr>
            <a:xfrm>
              <a:off x="5817780" y="2308538"/>
              <a:ext cx="18565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sz="36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iền</a:t>
              </a:r>
              <a:r>
                <a:rPr lang="en-US" sz="3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hòa</a:t>
              </a:r>
              <a:endParaRPr lang="vi-VN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1EF65159-9454-3923-1F59-9CFCE1185156}"/>
              </a:ext>
            </a:extLst>
          </p:cNvPr>
          <p:cNvGrpSpPr/>
          <p:nvPr/>
        </p:nvGrpSpPr>
        <p:grpSpPr>
          <a:xfrm>
            <a:off x="1431401" y="3962300"/>
            <a:ext cx="4821260" cy="1700971"/>
            <a:chOff x="2457514" y="4027012"/>
            <a:chExt cx="4821260" cy="1700971"/>
          </a:xfrm>
        </p:grpSpPr>
        <p:pic>
          <p:nvPicPr>
            <p:cNvPr id="35" name="Hình ảnh 34" descr="Ảnh có chứa ảnh chụp màn hình, văn bản, Nhiều màu sắc, thiết kế&#10;&#10;Mô tả được tạo tự động">
              <a:extLst>
                <a:ext uri="{FF2B5EF4-FFF2-40B4-BE49-F238E27FC236}">
                  <a16:creationId xmlns:a16="http://schemas.microsoft.com/office/drawing/2014/main" xmlns="" id="{E9A2A781-12BF-9696-897D-3650ABC88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3" t="50374" r="13936" b="24823"/>
            <a:stretch/>
          </p:blipFill>
          <p:spPr>
            <a:xfrm>
              <a:off x="2457514" y="4027012"/>
              <a:ext cx="4821260" cy="1700971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CF51D587-63BF-0743-EA44-1B7BEDD3F404}"/>
                </a:ext>
              </a:extLst>
            </p:cNvPr>
            <p:cNvSpPr txBox="1"/>
            <p:nvPr/>
          </p:nvSpPr>
          <p:spPr>
            <a:xfrm>
              <a:off x="4906439" y="4590692"/>
              <a:ext cx="1563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ấ</a:t>
              </a:r>
              <a:r>
                <a:rPr lang="en-US" sz="36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3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endParaRPr lang="vi-VN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C1B200E4-8530-9A30-1002-7297F386534C}"/>
              </a:ext>
            </a:extLst>
          </p:cNvPr>
          <p:cNvGrpSpPr/>
          <p:nvPr/>
        </p:nvGrpSpPr>
        <p:grpSpPr>
          <a:xfrm>
            <a:off x="6033085" y="3966076"/>
            <a:ext cx="4742017" cy="1823905"/>
            <a:chOff x="7059198" y="4030788"/>
            <a:chExt cx="4742017" cy="1823905"/>
          </a:xfrm>
        </p:grpSpPr>
        <p:pic>
          <p:nvPicPr>
            <p:cNvPr id="38" name="Hình ảnh 37" descr="Ảnh có chứa ảnh chụp màn hình, văn bản, Nhiều màu sắc, thiết kế&#10;&#10;Mô tả được tạo tự động">
              <a:extLst>
                <a:ext uri="{FF2B5EF4-FFF2-40B4-BE49-F238E27FC236}">
                  <a16:creationId xmlns:a16="http://schemas.microsoft.com/office/drawing/2014/main" xmlns="" id="{F24D552D-73B7-F491-56CE-2972EA8A9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9" t="73405" r="12256"/>
            <a:stretch/>
          </p:blipFill>
          <p:spPr>
            <a:xfrm>
              <a:off x="7059198" y="4030788"/>
              <a:ext cx="4742017" cy="1823905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xmlns="" id="{8AA5D4C1-6F28-3435-39D2-EBD3B9C9AA61}"/>
                </a:ext>
              </a:extLst>
            </p:cNvPr>
            <p:cNvSpPr txBox="1"/>
            <p:nvPr/>
          </p:nvSpPr>
          <p:spPr>
            <a:xfrm>
              <a:off x="9147438" y="4590692"/>
              <a:ext cx="1648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lang="en-US" sz="3600" b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ên</a:t>
              </a:r>
              <a:r>
                <a:rPr lang="en-US" sz="3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endParaRPr lang="vi-VN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4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6265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xmlns="" id="{A5ACBF0A-3D7B-C133-A14F-8D61AAADADE2}"/>
              </a:ext>
            </a:extLst>
          </p:cNvPr>
          <p:cNvSpPr/>
          <p:nvPr/>
        </p:nvSpPr>
        <p:spPr>
          <a:xfrm>
            <a:off x="1643208" y="433032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8362E5-7BFB-872F-B116-B7812CD4A776}"/>
              </a:ext>
            </a:extLst>
          </p:cNvPr>
          <p:cNvSpPr txBox="1"/>
          <p:nvPr/>
        </p:nvSpPr>
        <p:spPr>
          <a:xfrm>
            <a:off x="2506030" y="607724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huần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A06A5DD-8B21-8BDE-4C0E-6466518F4B08}"/>
              </a:ext>
            </a:extLst>
          </p:cNvPr>
          <p:cNvSpPr txBox="1"/>
          <p:nvPr/>
        </p:nvSpPr>
        <p:spPr>
          <a:xfrm>
            <a:off x="2242239" y="1608511"/>
            <a:ext cx="316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Chất phác, hiền hậu.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E3CA5C79-BDAF-3002-D953-5C2240A048BD}"/>
              </a:ext>
            </a:extLst>
          </p:cNvPr>
          <p:cNvSpPr txBox="1"/>
          <p:nvPr/>
        </p:nvSpPr>
        <p:spPr>
          <a:xfrm>
            <a:off x="7662685" y="1572269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Hiền lành và ôn hòa.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xmlns="" id="{E2CA6E15-8105-B1BA-1264-D08A15EC0157}"/>
              </a:ext>
            </a:extLst>
          </p:cNvPr>
          <p:cNvSpPr/>
          <p:nvPr/>
        </p:nvSpPr>
        <p:spPr>
          <a:xfrm>
            <a:off x="7152116" y="499402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ED4C8DD-7B4A-5BBC-D342-6C384C085584}"/>
              </a:ext>
            </a:extLst>
          </p:cNvPr>
          <p:cNvSpPr txBox="1"/>
          <p:nvPr/>
        </p:nvSpPr>
        <p:spPr>
          <a:xfrm>
            <a:off x="8152796" y="666553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iền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44F3D057-2629-0800-CE6A-DD488D87288A}"/>
              </a:ext>
            </a:extLst>
          </p:cNvPr>
          <p:cNvSpPr txBox="1"/>
          <p:nvPr/>
        </p:nvSpPr>
        <p:spPr>
          <a:xfrm>
            <a:off x="2171259" y="3766416"/>
            <a:ext cx="3620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Đầy đủ về vật chất như </a:t>
            </a:r>
          </a:p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đủ ăn, đủ mặc,...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xmlns="" id="{24E33A6A-0A73-B629-A463-DD3FF8D57D0F}"/>
              </a:ext>
            </a:extLst>
          </p:cNvPr>
          <p:cNvSpPr/>
          <p:nvPr/>
        </p:nvSpPr>
        <p:spPr>
          <a:xfrm>
            <a:off x="1643208" y="2540850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4D7799A2-FEE2-0288-3ECF-83EB93CC091D}"/>
              </a:ext>
            </a:extLst>
          </p:cNvPr>
          <p:cNvSpPr txBox="1"/>
          <p:nvPr/>
        </p:nvSpPr>
        <p:spPr>
          <a:xfrm>
            <a:off x="2888714" y="2697744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Ấ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xmlns="" id="{4CEF47B4-2F71-E9C6-4C85-1ECCC6A29236}"/>
              </a:ext>
            </a:extLst>
          </p:cNvPr>
          <p:cNvSpPr/>
          <p:nvPr/>
        </p:nvSpPr>
        <p:spPr>
          <a:xfrm>
            <a:off x="7197886" y="2517356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945E9853-D0A5-E688-38BB-C4AA80897F05}"/>
              </a:ext>
            </a:extLst>
          </p:cNvPr>
          <p:cNvSpPr txBox="1"/>
          <p:nvPr/>
        </p:nvSpPr>
        <p:spPr>
          <a:xfrm>
            <a:off x="8333408" y="2714674"/>
            <a:ext cx="21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ên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515C9FFF-F102-D58E-69D8-A3A859DE41E6}"/>
              </a:ext>
            </a:extLst>
          </p:cNvPr>
          <p:cNvSpPr txBox="1"/>
          <p:nvPr/>
        </p:nvSpPr>
        <p:spPr>
          <a:xfrm>
            <a:off x="7668233" y="3862421"/>
            <a:ext cx="2629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Yên ổn và vui vẻ.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Đồ họa, màu đỏ, thiết kế&#10;&#10;Mô tả được tạo tự động">
            <a:extLst>
              <a:ext uri="{FF2B5EF4-FFF2-40B4-BE49-F238E27FC236}">
                <a16:creationId xmlns:a16="http://schemas.microsoft.com/office/drawing/2014/main" xmlns="" id="{48B83660-5990-9858-72EF-E7DCDF7E3E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84" y="951025"/>
            <a:ext cx="1876069" cy="1876069"/>
          </a:xfrm>
          <a:prstGeom prst="rect">
            <a:avLst/>
          </a:prstGeom>
        </p:spPr>
      </p:pic>
      <p:pic>
        <p:nvPicPr>
          <p:cNvPr id="5" name="Hình ảnh 4" descr="Ảnh có chứa Đồ họa, màu đỏ, thiết kế&#10;&#10;Mô tả được tạo tự động">
            <a:extLst>
              <a:ext uri="{FF2B5EF4-FFF2-40B4-BE49-F238E27FC236}">
                <a16:creationId xmlns:a16="http://schemas.microsoft.com/office/drawing/2014/main" xmlns="" id="{A686BD95-20DA-6314-E910-613EA61D6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341" y="3305434"/>
            <a:ext cx="1876069" cy="1876069"/>
          </a:xfrm>
          <a:prstGeom prst="rect">
            <a:avLst/>
          </a:prstGeom>
        </p:spPr>
      </p:pic>
      <p:pic>
        <p:nvPicPr>
          <p:cNvPr id="19" name="Hình ảnh 18" descr="Ảnh có chứa Đồ họa, màu đỏ, thiết kế&#10;&#10;Mô tả được tạo tự động">
            <a:extLst>
              <a:ext uri="{FF2B5EF4-FFF2-40B4-BE49-F238E27FC236}">
                <a16:creationId xmlns:a16="http://schemas.microsoft.com/office/drawing/2014/main" xmlns="" id="{A8144AC0-13C7-6F1A-77AF-1087A9799E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03" y="976946"/>
            <a:ext cx="1876069" cy="1876069"/>
          </a:xfrm>
          <a:prstGeom prst="rect">
            <a:avLst/>
          </a:prstGeom>
        </p:spPr>
      </p:pic>
      <p:pic>
        <p:nvPicPr>
          <p:cNvPr id="29" name="Hình ảnh 28" descr="Ảnh có chứa Đồ họa, màu đỏ, thiết kế&#10;&#10;Mô tả được tạo tự động">
            <a:extLst>
              <a:ext uri="{FF2B5EF4-FFF2-40B4-BE49-F238E27FC236}">
                <a16:creationId xmlns:a16="http://schemas.microsoft.com/office/drawing/2014/main" xmlns="" id="{776E15A7-FB75-1CD8-E863-D76E9389A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99" y="3305434"/>
            <a:ext cx="1876069" cy="1876069"/>
          </a:xfrm>
          <a:prstGeom prst="rect">
            <a:avLst/>
          </a:prstGeom>
        </p:spPr>
      </p:pic>
      <p:pic>
        <p:nvPicPr>
          <p:cNvPr id="8" name="Hình ảnh 7" descr="Ảnh có chứa Tác phẩm nghệ thuật của trẻ con, đồ chơi, bàn, đồ đạc&#10;&#10;Mô tả được tạo tự động">
            <a:extLst>
              <a:ext uri="{FF2B5EF4-FFF2-40B4-BE49-F238E27FC236}">
                <a16:creationId xmlns:a16="http://schemas.microsoft.com/office/drawing/2014/main" xmlns="" id="{557B6712-0447-7866-993A-9A31EB695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50" l="9200" r="90800">
                        <a14:foregroundMark x1="9200" y1="76450" x2="10333" y2="81200"/>
                        <a14:foregroundMark x1="15733" y1="84250" x2="17300" y2="99100"/>
                        <a14:foregroundMark x1="23600" y1="83900" x2="23400" y2="91500"/>
                        <a14:foregroundMark x1="66700" y1="84250" x2="67267" y2="85250"/>
                        <a14:foregroundMark x1="41733" y1="95700" x2="72433" y2="91150"/>
                        <a14:foregroundMark x1="56233" y1="82400" x2="80333" y2="86500"/>
                        <a14:foregroundMark x1="80333" y1="86500" x2="68267" y2="97750"/>
                        <a14:foregroundMark x1="68267" y1="97750" x2="27033" y2="98800"/>
                        <a14:foregroundMark x1="27033" y1="98800" x2="20433" y2="96550"/>
                        <a14:foregroundMark x1="20433" y1="96550" x2="17067" y2="88550"/>
                        <a14:foregroundMark x1="17067" y1="88550" x2="55600" y2="82350"/>
                        <a14:foregroundMark x1="55600" y1="82350" x2="82567" y2="85850"/>
                        <a14:foregroundMark x1="82567" y1="85850" x2="86967" y2="90250"/>
                        <a14:foregroundMark x1="86967" y1="90250" x2="30000" y2="99050"/>
                        <a14:foregroundMark x1="30000" y1="99050" x2="12100" y2="94600"/>
                        <a14:foregroundMark x1="12100" y1="94600" x2="15300" y2="89150"/>
                        <a14:foregroundMark x1="15300" y1="89150" x2="15733" y2="89150"/>
                        <a14:foregroundMark x1="27200" y1="89450" x2="54000" y2="91000"/>
                        <a14:foregroundMark x1="80100" y1="94000" x2="85600" y2="98500"/>
                        <a14:foregroundMark x1="85600" y1="98500" x2="89767" y2="99750"/>
                        <a14:foregroundMark x1="87300" y1="89650" x2="89100" y2="97750"/>
                        <a14:foregroundMark x1="73233" y1="83050" x2="84367" y2="86450"/>
                        <a14:foregroundMark x1="84367" y1="86450" x2="89767" y2="94600"/>
                        <a14:foregroundMark x1="89767" y1="94600" x2="90000" y2="97250"/>
                        <a14:foregroundMark x1="87733" y1="89300" x2="90333" y2="96400"/>
                        <a14:foregroundMark x1="90333" y1="96400" x2="90333" y2="96400"/>
                        <a14:foregroundMark x1="87633" y1="88600" x2="90800" y2="93000"/>
                        <a14:foregroundMark x1="11800" y1="90650" x2="13133" y2="98100"/>
                        <a14:foregroundMark x1="13133" y1="98100" x2="13133" y2="98100"/>
                        <a14:foregroundMark x1="13500" y1="89150" x2="9267" y2="94650"/>
                        <a14:foregroundMark x1="9267" y1="94650" x2="11133" y2="99450"/>
                        <a14:foregroundMark x1="13033" y1="88450" x2="13033" y2="88450"/>
                        <a14:foregroundMark x1="11700" y1="88950" x2="11133" y2="89950"/>
                        <a14:foregroundMark x1="31267" y1="79500" x2="31367" y2="80850"/>
                        <a14:foregroundMark x1="37667" y1="55350" x2="44867" y2="65650"/>
                        <a14:foregroundMark x1="43633" y1="62950" x2="49600" y2="63800"/>
                        <a14:foregroundMark x1="35767" y1="55900" x2="39800" y2="61950"/>
                        <a14:foregroundMark x1="39800" y1="61950" x2="39800" y2="61950"/>
                        <a14:foregroundMark x1="30700" y1="58250" x2="36200" y2="65350"/>
                        <a14:foregroundMark x1="36900" y1="80100" x2="37667" y2="80550"/>
                        <a14:foregroundMark x1="43700" y1="79850" x2="43933" y2="81250"/>
                        <a14:foregroundMark x1="26267" y1="83850" x2="26633" y2="85450"/>
                        <a14:foregroundMark x1="19600" y1="85450" x2="19833" y2="87300"/>
                        <a14:foregroundMark x1="62500" y1="81700" x2="62733" y2="81700"/>
                        <a14:foregroundMark x1="63867" y1="84450" x2="65400" y2="85700"/>
                        <a14:foregroundMark x1="59333" y1="84200" x2="59867" y2="84400"/>
                        <a14:foregroundMark x1="56800" y1="81450" x2="56800" y2="81450"/>
                        <a14:foregroundMark x1="21433" y1="83750" x2="21433" y2="83750"/>
                        <a14:foregroundMark x1="13433" y1="86700" x2="13433" y2="86700"/>
                        <a14:backgroundMark x1="18700" y1="80550" x2="20000" y2="80750"/>
                        <a14:backgroundMark x1="25933" y1="79400" x2="26533" y2="79650"/>
                        <a14:backgroundMark x1="48933" y1="79600" x2="50400" y2="79600"/>
                        <a14:backgroundMark x1="47367" y1="79300" x2="52467" y2="79250"/>
                        <a14:backgroundMark x1="52467" y1="79250" x2="52700" y2="79400"/>
                        <a14:backgroundMark x1="78600" y1="81450" x2="82267" y2="81650"/>
                        <a14:backgroundMark x1="73400" y1="80300" x2="74167" y2="80850"/>
                        <a14:backgroundMark x1="68533" y1="80100" x2="68900" y2="80400"/>
                        <a14:backgroundMark x1="63267" y1="79150" x2="63267" y2="79150"/>
                        <a14:backgroundMark x1="62200" y1="79300" x2="62733" y2="79600"/>
                        <a14:backgroundMark x1="56733" y1="79150" x2="56733" y2="7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" y="4488237"/>
            <a:ext cx="3589937" cy="2393291"/>
          </a:xfrm>
          <a:prstGeom prst="rect">
            <a:avLst/>
          </a:prstGeom>
        </p:spPr>
      </p:pic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xmlns="" id="{704AFB6B-EBD8-34BD-4F83-01A654AF87D7}"/>
              </a:ext>
            </a:extLst>
          </p:cNvPr>
          <p:cNvSpPr/>
          <p:nvPr/>
        </p:nvSpPr>
        <p:spPr>
          <a:xfrm>
            <a:off x="3698725" y="5387011"/>
            <a:ext cx="6950646" cy="920538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1FC8203-6AB9-2B7B-5EB1-8407197B5FA3}"/>
              </a:ext>
            </a:extLst>
          </p:cNvPr>
          <p:cNvSpPr txBox="1"/>
          <p:nvPr/>
        </p:nvSpPr>
        <p:spPr>
          <a:xfrm>
            <a:off x="4061453" y="5557943"/>
            <a:ext cx="6178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nghĩa tìm được vào Vở bài tập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9532 0.003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022E-16 L 0.09531 0.00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6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08229 0.000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0.08854 -0.0025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/>
      <p:bldP spid="9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" y="4106242"/>
            <a:ext cx="12192000" cy="24987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xmlns="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Hình ảnh 1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xmlns="" id="{EB0019E1-96E2-BEAA-F41F-EB84A5068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64E73A6-F2F7-D96F-9F21-6B0F9C8350F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357500" y="3508609"/>
            <a:ext cx="3040304" cy="248544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BAC3C819-6ACA-DDBF-4E47-827F94E5B5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13429" y="2381087"/>
            <a:ext cx="3500565" cy="42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xmlns="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xmlns="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xmlns="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xmlns="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6" name="组合 69">
            <a:extLst>
              <a:ext uri="{FF2B5EF4-FFF2-40B4-BE49-F238E27FC236}">
                <a16:creationId xmlns:a16="http://schemas.microsoft.com/office/drawing/2014/main" xmlns="" id="{7B9ED8BC-E0CC-8A0B-2531-BCA96E30799D}"/>
              </a:ext>
            </a:extLst>
          </p:cNvPr>
          <p:cNvGrpSpPr/>
          <p:nvPr/>
        </p:nvGrpSpPr>
        <p:grpSpPr>
          <a:xfrm>
            <a:off x="4010417" y="4123823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xmlns="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xmlns="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7634" y="3484123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891" y="3393178"/>
            <a:ext cx="1975893" cy="2921023"/>
          </a:xfrm>
          <a:prstGeom prst="rect">
            <a:avLst/>
          </a:prstGeom>
        </p:spPr>
      </p:pic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CB07B82D-0876-913A-E77B-9DE2D9FF46D0}"/>
              </a:ext>
            </a:extLst>
          </p:cNvPr>
          <p:cNvSpPr txBox="1"/>
          <p:nvPr/>
        </p:nvSpPr>
        <p:spPr>
          <a:xfrm>
            <a:off x="2984694" y="304395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Yêu cầu cần đạt</a:t>
            </a:r>
            <a:endParaRPr lang="sv-SE" sz="60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6">
            <a:extLst>
              <a:ext uri="{FF2B5EF4-FFF2-40B4-BE49-F238E27FC236}">
                <a16:creationId xmlns:a16="http://schemas.microsoft.com/office/drawing/2014/main" xmlns="" id="{4306960B-1D22-67A5-6D24-3726291C4A2B}"/>
              </a:ext>
            </a:extLst>
          </p:cNvPr>
          <p:cNvSpPr txBox="1"/>
          <p:nvPr/>
        </p:nvSpPr>
        <p:spPr>
          <a:xfrm>
            <a:off x="2984693" y="314915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vi-VN" sz="6000">
                <a:solidFill>
                  <a:srgbClr val="D7392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Yêu cầu cần đạt</a:t>
            </a:r>
            <a:endParaRPr lang="sv-SE" sz="6000" dirty="0">
              <a:solidFill>
                <a:srgbClr val="D73921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xmlns="" id="{83D1CE9D-5554-5872-FFD3-64CCBE9D9AF6}"/>
              </a:ext>
            </a:extLst>
          </p:cNvPr>
          <p:cNvSpPr/>
          <p:nvPr/>
        </p:nvSpPr>
        <p:spPr>
          <a:xfrm>
            <a:off x="2915643" y="1619695"/>
            <a:ext cx="6609664" cy="1176538"/>
          </a:xfrm>
          <a:custGeom>
            <a:avLst/>
            <a:gdLst>
              <a:gd name="connsiteX0" fmla="*/ 0 w 6609664"/>
              <a:gd name="connsiteY0" fmla="*/ 116983 h 1176538"/>
              <a:gd name="connsiteX1" fmla="*/ 116983 w 6609664"/>
              <a:gd name="connsiteY1" fmla="*/ 0 h 1176538"/>
              <a:gd name="connsiteX2" fmla="*/ 6492681 w 6609664"/>
              <a:gd name="connsiteY2" fmla="*/ 0 h 1176538"/>
              <a:gd name="connsiteX3" fmla="*/ 6609664 w 6609664"/>
              <a:gd name="connsiteY3" fmla="*/ 116983 h 1176538"/>
              <a:gd name="connsiteX4" fmla="*/ 6609664 w 6609664"/>
              <a:gd name="connsiteY4" fmla="*/ 1059555 h 1176538"/>
              <a:gd name="connsiteX5" fmla="*/ 6492681 w 6609664"/>
              <a:gd name="connsiteY5" fmla="*/ 1176538 h 1176538"/>
              <a:gd name="connsiteX6" fmla="*/ 116983 w 6609664"/>
              <a:gd name="connsiteY6" fmla="*/ 1176538 h 1176538"/>
              <a:gd name="connsiteX7" fmla="*/ 0 w 6609664"/>
              <a:gd name="connsiteY7" fmla="*/ 1059555 h 1176538"/>
              <a:gd name="connsiteX8" fmla="*/ 0 w 6609664"/>
              <a:gd name="connsiteY8" fmla="*/ 116983 h 11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9664" h="1176538" fill="none" extrusionOk="0">
                <a:moveTo>
                  <a:pt x="0" y="116983"/>
                </a:moveTo>
                <a:cubicBezTo>
                  <a:pt x="-1903" y="52067"/>
                  <a:pt x="57860" y="4486"/>
                  <a:pt x="116983" y="0"/>
                </a:cubicBezTo>
                <a:cubicBezTo>
                  <a:pt x="1695182" y="130954"/>
                  <a:pt x="3926819" y="43574"/>
                  <a:pt x="6492681" y="0"/>
                </a:cubicBezTo>
                <a:cubicBezTo>
                  <a:pt x="6563549" y="9643"/>
                  <a:pt x="6612364" y="55682"/>
                  <a:pt x="6609664" y="116983"/>
                </a:cubicBezTo>
                <a:cubicBezTo>
                  <a:pt x="6542487" y="475720"/>
                  <a:pt x="6648709" y="806490"/>
                  <a:pt x="6609664" y="1059555"/>
                </a:cubicBezTo>
                <a:cubicBezTo>
                  <a:pt x="6607815" y="1124467"/>
                  <a:pt x="6549093" y="1170883"/>
                  <a:pt x="6492681" y="1176538"/>
                </a:cubicBezTo>
                <a:cubicBezTo>
                  <a:pt x="3861802" y="1331735"/>
                  <a:pt x="1913114" y="1339558"/>
                  <a:pt x="116983" y="1176538"/>
                </a:cubicBezTo>
                <a:cubicBezTo>
                  <a:pt x="52986" y="1168274"/>
                  <a:pt x="-3448" y="1126177"/>
                  <a:pt x="0" y="1059555"/>
                </a:cubicBezTo>
                <a:cubicBezTo>
                  <a:pt x="40126" y="866933"/>
                  <a:pt x="48429" y="418251"/>
                  <a:pt x="0" y="116983"/>
                </a:cubicBezTo>
                <a:close/>
              </a:path>
              <a:path w="6609664" h="1176538" stroke="0" extrusionOk="0">
                <a:moveTo>
                  <a:pt x="0" y="116983"/>
                </a:moveTo>
                <a:cubicBezTo>
                  <a:pt x="-7879" y="47515"/>
                  <a:pt x="48872" y="1315"/>
                  <a:pt x="116983" y="0"/>
                </a:cubicBezTo>
                <a:cubicBezTo>
                  <a:pt x="2585251" y="132882"/>
                  <a:pt x="3566724" y="-84951"/>
                  <a:pt x="6492681" y="0"/>
                </a:cubicBezTo>
                <a:cubicBezTo>
                  <a:pt x="6548204" y="8872"/>
                  <a:pt x="6609512" y="53216"/>
                  <a:pt x="6609664" y="116983"/>
                </a:cubicBezTo>
                <a:cubicBezTo>
                  <a:pt x="6693449" y="541793"/>
                  <a:pt x="6687995" y="937799"/>
                  <a:pt x="6609664" y="1059555"/>
                </a:cubicBezTo>
                <a:cubicBezTo>
                  <a:pt x="6614585" y="1124747"/>
                  <a:pt x="6562679" y="1165445"/>
                  <a:pt x="6492681" y="1176538"/>
                </a:cubicBezTo>
                <a:cubicBezTo>
                  <a:pt x="5332372" y="1264177"/>
                  <a:pt x="2212578" y="1103859"/>
                  <a:pt x="116983" y="1176538"/>
                </a:cubicBezTo>
                <a:cubicBezTo>
                  <a:pt x="51195" y="1165287"/>
                  <a:pt x="-2422" y="1127528"/>
                  <a:pt x="0" y="1059555"/>
                </a:cubicBezTo>
                <a:cubicBezTo>
                  <a:pt x="-74570" y="703138"/>
                  <a:pt x="-75635" y="414079"/>
                  <a:pt x="0" y="1169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600"/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xmlns="" id="{B9507627-0EF0-E554-087A-FF1BD0A1AF55}"/>
              </a:ext>
            </a:extLst>
          </p:cNvPr>
          <p:cNvSpPr txBox="1"/>
          <p:nvPr/>
        </p:nvSpPr>
        <p:spPr>
          <a:xfrm>
            <a:off x="3704449" y="1952089"/>
            <a:ext cx="5578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Biết cách sử dụng từ điển Tiếng Việt</a:t>
            </a:r>
          </a:p>
        </p:txBody>
      </p:sp>
      <p:pic>
        <p:nvPicPr>
          <p:cNvPr id="10" name="Hình ảnh 9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xmlns="" id="{110C6C46-72EB-4460-276B-F728C92BBEB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3092923" y="1982797"/>
            <a:ext cx="611526" cy="5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07" y="3463532"/>
            <a:ext cx="5729930" cy="2805089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xmlns="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xmlns="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67" y="290187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xmlns="" id="{D55C06AF-AB6A-D22A-1D52-0AA362E98785}"/>
              </a:ext>
            </a:extLst>
          </p:cNvPr>
          <p:cNvGrpSpPr/>
          <p:nvPr/>
        </p:nvGrpSpPr>
        <p:grpSpPr>
          <a:xfrm>
            <a:off x="-381" y="5256989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xmlns="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xmlns="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xmlns="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xmlns="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xmlns="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xmlns="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94E5FE2-7179-70E4-B9FF-8525847EEE8A}"/>
              </a:ext>
            </a:extLst>
          </p:cNvPr>
          <p:cNvSpPr txBox="1"/>
          <p:nvPr/>
        </p:nvSpPr>
        <p:spPr>
          <a:xfrm>
            <a:off x="3470404" y="3110372"/>
            <a:ext cx="93053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8382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ĐẶT CÂU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VỚI</a:t>
            </a:r>
            <a:r>
              <a:rPr kumimoji="0" lang="en-US" sz="6600" b="1" i="0" u="none" strike="noStrike" kern="1200" cap="none" spc="50" normalizeH="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</a:rPr>
              <a:t> TỪ NGỮ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ĐÃ TÌM HIỂU NGHĨA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4" name="Hình ảnh 3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xmlns="" id="{78343174-9B3B-0DB4-AF4C-3D68D830DA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1" y="554975"/>
            <a:ext cx="4583195" cy="413194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911040D-BC49-ADDD-24CF-A4C8674E9483}"/>
              </a:ext>
            </a:extLst>
          </p:cNvPr>
          <p:cNvSpPr txBox="1"/>
          <p:nvPr/>
        </p:nvSpPr>
        <p:spPr>
          <a:xfrm>
            <a:off x="1144295" y="1820947"/>
            <a:ext cx="37625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4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ỏ, cây cối, ngôi nhà, bức vẽ&#10;&#10;Mô tả được tạo tự động">
            <a:extLst>
              <a:ext uri="{FF2B5EF4-FFF2-40B4-BE49-F238E27FC236}">
                <a16:creationId xmlns:a16="http://schemas.microsoft.com/office/drawing/2014/main" xmlns="" id="{68CDC44A-3667-90D8-9930-40D431E9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95"/>
            <a:ext cx="12181341" cy="6852005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xmlns="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xmlns="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9671" y="1325951"/>
            <a:ext cx="3216140" cy="462754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A140359F-2008-B95C-3AA6-DD4478039B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527689" y="3695187"/>
            <a:ext cx="2224978" cy="189123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9BEE9AD1-911B-C031-962E-1C29F52DB3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032470" y="3639721"/>
            <a:ext cx="2654910" cy="203764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98ECCC14-9E9C-A61B-553C-56A9E2FF5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049814" y="4314836"/>
            <a:ext cx="2224978" cy="189123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0666C1DA-6B0C-EE74-90DE-7AF58337C7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740835" y="4314836"/>
            <a:ext cx="2224978" cy="1891231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7144C68D-CF93-6C08-053A-67B9E430C2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38546" y="4241630"/>
            <a:ext cx="2654910" cy="203764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2F70770-29C6-BD6A-D5F7-25FC37D7DF57}"/>
              </a:ext>
            </a:extLst>
          </p:cNvPr>
          <p:cNvSpPr txBox="1"/>
          <p:nvPr/>
        </p:nvSpPr>
        <p:spPr>
          <a:xfrm>
            <a:off x="3450586" y="821889"/>
            <a:ext cx="81149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pc="50">
                <a:ln w="57150">
                  <a:solidFill>
                    <a:schemeClr val="bg1"/>
                  </a:solidFill>
                </a:ln>
                <a:solidFill>
                  <a:srgbClr val="FCA63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ĐÓNG GÓI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pc="50">
                <a:ln w="57150">
                  <a:solidFill>
                    <a:schemeClr val="bg1"/>
                  </a:solidFill>
                </a:ln>
                <a:solidFill>
                  <a:srgbClr val="FCA63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NÔNG SẢN</a:t>
            </a:r>
            <a:endParaRPr lang="vi-VN" sz="8800">
              <a:ln w="57150">
                <a:solidFill>
                  <a:schemeClr val="bg1"/>
                </a:solidFill>
              </a:ln>
              <a:solidFill>
                <a:srgbClr val="FCA6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phim hoạt hình, Mặt người, bảng trắng&#10;&#10;Mô tả được tạo tự động">
            <a:extLst>
              <a:ext uri="{FF2B5EF4-FFF2-40B4-BE49-F238E27FC236}">
                <a16:creationId xmlns:a16="http://schemas.microsoft.com/office/drawing/2014/main" xmlns="" id="{38E6AD62-38F1-04B1-8474-5D73B9410F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 r="10498" b="240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098" name="Picture 2" descr="Tiếng Việt 4 - vở bài tập - bài mẫu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xmlns="" id="{1AEFEA6F-D96D-9637-9B40-E2386A15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36" y="3253113"/>
            <a:ext cx="2405941" cy="342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5247AEBB-1FCF-58F5-13E0-3C97F1D15417}"/>
              </a:ext>
            </a:extLst>
          </p:cNvPr>
          <p:cNvSpPr/>
          <p:nvPr/>
        </p:nvSpPr>
        <p:spPr>
          <a:xfrm>
            <a:off x="1696720" y="1026060"/>
            <a:ext cx="9296400" cy="2042259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13035E7-A48B-DA64-27AB-5A60CFBC5AC7}"/>
              </a:ext>
            </a:extLst>
          </p:cNvPr>
          <p:cNvSpPr txBox="1"/>
          <p:nvPr/>
        </p:nvSpPr>
        <p:spPr>
          <a:xfrm>
            <a:off x="2470744" y="1019559"/>
            <a:ext cx="7250511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1 - 2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lang="vi-VN" sz="40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Dụng cụ viết, văn phòng phẩm, bút chì, Công cụ đánh dấu&#10;&#10;Mô tả được tạo tự động">
            <a:extLst>
              <a:ext uri="{FF2B5EF4-FFF2-40B4-BE49-F238E27FC236}">
                <a16:creationId xmlns:a16="http://schemas.microsoft.com/office/drawing/2014/main" xmlns="" id="{E371FC2E-A57B-90C0-E869-236238F9B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0" y="4139270"/>
            <a:ext cx="1259207" cy="12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43051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091629" y="202587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765669" y="556044"/>
            <a:ext cx="9955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1 - 2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xmlns="" id="{D7F636E5-BA57-9EF9-96BA-32980148F313}"/>
              </a:ext>
            </a:extLst>
          </p:cNvPr>
          <p:cNvSpPr/>
          <p:nvPr/>
        </p:nvSpPr>
        <p:spPr>
          <a:xfrm>
            <a:off x="1987377" y="2036925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BCE28A16-EC1A-7147-D98C-5630040FA45B}"/>
              </a:ext>
            </a:extLst>
          </p:cNvPr>
          <p:cNvSpPr txBox="1"/>
          <p:nvPr/>
        </p:nvSpPr>
        <p:spPr>
          <a:xfrm>
            <a:off x="2645816" y="2150062"/>
            <a:ext cx="236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huần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Hình ảnh 3" descr="Ảnh có chứa hình mẫu, Phim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7833538E-0C2B-9744-A086-F5824EBBAD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154" b="94025" l="3012" r="31153">
                        <a14:foregroundMark x1="14712" y1="48648" x2="19773" y2="49172"/>
                        <a14:foregroundMark x1="3036" y1="65200" x2="3258" y2="71780"/>
                        <a14:foregroundMark x1="5924" y1="80904" x2="10343" y2="85264"/>
                        <a14:foregroundMark x1="10343" y1="85264" x2="18934" y2="88898"/>
                        <a14:foregroundMark x1="18934" y1="88898" x2="27549" y2="87969"/>
                        <a14:foregroundMark x1="27549" y1="87969" x2="28956" y2="86960"/>
                        <a14:foregroundMark x1="8196" y1="84941" x2="16194" y2="91643"/>
                        <a14:foregroundMark x1="16194" y1="91643" x2="21624" y2="91603"/>
                        <a14:foregroundMark x1="21624" y1="91603" x2="25228" y2="88979"/>
                        <a14:foregroundMark x1="22760" y1="83407" x2="25130" y2="85103"/>
                        <a14:foregroundMark x1="24315" y1="83407" x2="26981" y2="85628"/>
                        <a14:foregroundMark x1="17798" y1="84618" x2="17181" y2="87485"/>
                        <a14:foregroundMark x1="10467" y1="70085" x2="11405" y2="76504"/>
                        <a14:foregroundMark x1="31128" y1="67057" x2="31128" y2="72103"/>
                        <a14:foregroundMark x1="23698" y1="90836" x2="19452" y2="94065"/>
                        <a14:foregroundMark x1="19452" y1="94065" x2="19255" y2="94065"/>
                        <a14:foregroundMark x1="14293" y1="84941" x2="15428" y2="86799"/>
                        <a14:foregroundMark x1="21007" y1="70246" x2="22661" y2="75818"/>
                        <a14:foregroundMark x1="12343" y1="90190" x2="12861" y2="90674"/>
                        <a14:foregroundMark x1="16490" y1="47154" x2="17527" y2="4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" t="45149" r="65404" b="1869"/>
          <a:stretch/>
        </p:blipFill>
        <p:spPr>
          <a:xfrm>
            <a:off x="39732" y="54773"/>
            <a:ext cx="1910407" cy="180875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4604CD0-D395-FF35-F5A5-0836F6C94A22}"/>
              </a:ext>
            </a:extLst>
          </p:cNvPr>
          <p:cNvSpPr txBox="1"/>
          <p:nvPr/>
        </p:nvSpPr>
        <p:spPr>
          <a:xfrm>
            <a:off x="683981" y="3948485"/>
            <a:ext cx="71108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Bác nông dân mang vẻ đẹp thật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OpenSans"/>
              </a:rPr>
              <a:t>thuần hậu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vi-VN" sz="36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F9D43CA-B514-4C0C-203B-6B7AB9626B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451" y="1499181"/>
            <a:ext cx="3680026" cy="3607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122F7DE-3511-82A4-7573-82D4C6ECE624}"/>
              </a:ext>
            </a:extLst>
          </p:cNvPr>
          <p:cNvSpPr txBox="1"/>
          <p:nvPr/>
        </p:nvSpPr>
        <p:spPr>
          <a:xfrm>
            <a:off x="3114869" y="2875002"/>
            <a:ext cx="14337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Mẫu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3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5" grpId="0"/>
      <p:bldP spid="7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xmlns="" id="{B0C20926-6742-3721-6095-6FB779FDC485}"/>
              </a:ext>
            </a:extLst>
          </p:cNvPr>
          <p:cNvSpPr/>
          <p:nvPr/>
        </p:nvSpPr>
        <p:spPr>
          <a:xfrm>
            <a:off x="6068914" y="2477960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3F9ED3BE-22D5-F81C-3CB2-67D2331CB32A}"/>
              </a:ext>
            </a:extLst>
          </p:cNvPr>
          <p:cNvSpPr txBox="1"/>
          <p:nvPr/>
        </p:nvSpPr>
        <p:spPr>
          <a:xfrm>
            <a:off x="7025346" y="2545740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iền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B8EAD03-477D-3F0B-694C-3F23C56FE496}"/>
              </a:ext>
            </a:extLst>
          </p:cNvPr>
          <p:cNvSpPr txBox="1"/>
          <p:nvPr/>
        </p:nvSpPr>
        <p:spPr>
          <a:xfrm>
            <a:off x="2977860" y="4639106"/>
            <a:ext cx="8684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40C28"/>
                </a:solidFill>
                <a:latin typeface="Google Sans"/>
              </a:rPr>
              <a:t>Nhìn từ trên cao, d</a:t>
            </a:r>
            <a:r>
              <a:rPr lang="vi-VN" sz="3200" b="0" i="0" dirty="0">
                <a:solidFill>
                  <a:srgbClr val="040C28"/>
                </a:solidFill>
                <a:effectLst/>
                <a:latin typeface="Google Sans"/>
              </a:rPr>
              <a:t>òng sông trôi thật </a:t>
            </a:r>
            <a:r>
              <a:rPr lang="vi-VN" sz="3200" b="1" i="0" dirty="0">
                <a:solidFill>
                  <a:srgbClr val="040C28"/>
                </a:solidFill>
                <a:effectLst/>
                <a:latin typeface="Google Sans"/>
              </a:rPr>
              <a:t>hiền hòa</a:t>
            </a:r>
            <a:r>
              <a:rPr lang="vi-VN" sz="3200" b="0" i="0" dirty="0">
                <a:solidFill>
                  <a:srgbClr val="040C28"/>
                </a:solidFill>
                <a:effectLst/>
                <a:latin typeface="Google Sans"/>
              </a:rPr>
              <a:t>.</a:t>
            </a:r>
            <a:endParaRPr lang="vi-VN" sz="3200" dirty="0"/>
          </a:p>
        </p:txBody>
      </p:sp>
      <p:pic>
        <p:nvPicPr>
          <p:cNvPr id="1026" name="Picture 2" descr="Theo dòng sông Hương">
            <a:extLst>
              <a:ext uri="{FF2B5EF4-FFF2-40B4-BE49-F238E27FC236}">
                <a16:creationId xmlns:a16="http://schemas.microsoft.com/office/drawing/2014/main" xmlns="" id="{90BBB148-B2E3-3764-38BE-ADBEEAA7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70" y="2054262"/>
            <a:ext cx="3328088" cy="2350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1C290EF7-88ED-A12E-BA72-629C22B13436}"/>
              </a:ext>
            </a:extLst>
          </p:cNvPr>
          <p:cNvSpPr/>
          <p:nvPr/>
        </p:nvSpPr>
        <p:spPr>
          <a:xfrm>
            <a:off x="1091629" y="202587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EDF9CE1-49F2-BE9F-B731-D9E4914EDAB3}"/>
              </a:ext>
            </a:extLst>
          </p:cNvPr>
          <p:cNvSpPr txBox="1"/>
          <p:nvPr/>
        </p:nvSpPr>
        <p:spPr>
          <a:xfrm>
            <a:off x="1765669" y="606904"/>
            <a:ext cx="9846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1 - 2 câu với từ ngữ em đã tìm hiểu nghĩa ở Bài tập 3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5" descr="Ảnh có chứa hình mẫu, Phim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E3F1EE1A-BC38-36EB-8D9E-7725829E10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154" b="94025" l="3012" r="31153">
                        <a14:foregroundMark x1="14712" y1="48648" x2="19773" y2="49172"/>
                        <a14:foregroundMark x1="3036" y1="65200" x2="3258" y2="71780"/>
                        <a14:foregroundMark x1="5924" y1="80904" x2="10343" y2="85264"/>
                        <a14:foregroundMark x1="10343" y1="85264" x2="18934" y2="88898"/>
                        <a14:foregroundMark x1="18934" y1="88898" x2="27549" y2="87969"/>
                        <a14:foregroundMark x1="27549" y1="87969" x2="28956" y2="86960"/>
                        <a14:foregroundMark x1="8196" y1="84941" x2="16194" y2="91643"/>
                        <a14:foregroundMark x1="16194" y1="91643" x2="21624" y2="91603"/>
                        <a14:foregroundMark x1="21624" y1="91603" x2="25228" y2="88979"/>
                        <a14:foregroundMark x1="22760" y1="83407" x2="25130" y2="85103"/>
                        <a14:foregroundMark x1="24315" y1="83407" x2="26981" y2="85628"/>
                        <a14:foregroundMark x1="17798" y1="84618" x2="17181" y2="87485"/>
                        <a14:foregroundMark x1="10467" y1="70085" x2="11405" y2="76504"/>
                        <a14:foregroundMark x1="31128" y1="67057" x2="31128" y2="72103"/>
                        <a14:foregroundMark x1="23698" y1="90836" x2="19452" y2="94065"/>
                        <a14:foregroundMark x1="19452" y1="94065" x2="19255" y2="94065"/>
                        <a14:foregroundMark x1="14293" y1="84941" x2="15428" y2="86799"/>
                        <a14:foregroundMark x1="21007" y1="70246" x2="22661" y2="75818"/>
                        <a14:foregroundMark x1="12343" y1="90190" x2="12861" y2="90674"/>
                        <a14:foregroundMark x1="16490" y1="47154" x2="17527" y2="4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" t="45149" r="65404" b="1869"/>
          <a:stretch/>
        </p:blipFill>
        <p:spPr>
          <a:xfrm>
            <a:off x="39732" y="54773"/>
            <a:ext cx="1910407" cy="180875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EAE1B97-C028-EF8E-2866-3F3BA8201EC3}"/>
              </a:ext>
            </a:extLst>
          </p:cNvPr>
          <p:cNvSpPr txBox="1"/>
          <p:nvPr/>
        </p:nvSpPr>
        <p:spPr>
          <a:xfrm>
            <a:off x="7320306" y="3349956"/>
            <a:ext cx="14337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Mẫu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7" grpId="0"/>
      <p:bldP spid="3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37342" y="303732"/>
            <a:ext cx="11746524" cy="6392535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xmlns="" id="{C932AA35-1BE0-B1D7-BA0E-AECF9DE9B4BD}"/>
              </a:ext>
            </a:extLst>
          </p:cNvPr>
          <p:cNvSpPr/>
          <p:nvPr/>
        </p:nvSpPr>
        <p:spPr>
          <a:xfrm>
            <a:off x="7084658" y="1865421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CF51D587-63BF-0743-EA44-1B7BEDD3F404}"/>
              </a:ext>
            </a:extLst>
          </p:cNvPr>
          <p:cNvSpPr txBox="1"/>
          <p:nvPr/>
        </p:nvSpPr>
        <p:spPr>
          <a:xfrm>
            <a:off x="8106177" y="1908341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ấ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F4FE8881-1573-E2E3-E3AF-BEC4D37428E5}"/>
              </a:ext>
            </a:extLst>
          </p:cNvPr>
          <p:cNvSpPr/>
          <p:nvPr/>
        </p:nvSpPr>
        <p:spPr>
          <a:xfrm>
            <a:off x="1091629" y="202587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AAE3688-79B6-1344-80A0-186C49336258}"/>
              </a:ext>
            </a:extLst>
          </p:cNvPr>
          <p:cNvSpPr txBox="1"/>
          <p:nvPr/>
        </p:nvSpPr>
        <p:spPr>
          <a:xfrm>
            <a:off x="1765669" y="606904"/>
            <a:ext cx="9846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1 - 2 câu với từ ngữ em đã tìm hiểu nghĩa ở Bài tập 3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hình mẫu, Phim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5E89402C-22BD-8353-4CE7-59A158B41E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154" b="94025" l="3012" r="31153">
                        <a14:foregroundMark x1="14712" y1="48648" x2="19773" y2="49172"/>
                        <a14:foregroundMark x1="3036" y1="65200" x2="3258" y2="71780"/>
                        <a14:foregroundMark x1="5924" y1="80904" x2="10343" y2="85264"/>
                        <a14:foregroundMark x1="10343" y1="85264" x2="18934" y2="88898"/>
                        <a14:foregroundMark x1="18934" y1="88898" x2="27549" y2="87969"/>
                        <a14:foregroundMark x1="27549" y1="87969" x2="28956" y2="86960"/>
                        <a14:foregroundMark x1="8196" y1="84941" x2="16194" y2="91643"/>
                        <a14:foregroundMark x1="16194" y1="91643" x2="21624" y2="91603"/>
                        <a14:foregroundMark x1="21624" y1="91603" x2="25228" y2="88979"/>
                        <a14:foregroundMark x1="22760" y1="83407" x2="25130" y2="85103"/>
                        <a14:foregroundMark x1="24315" y1="83407" x2="26981" y2="85628"/>
                        <a14:foregroundMark x1="17798" y1="84618" x2="17181" y2="87485"/>
                        <a14:foregroundMark x1="10467" y1="70085" x2="11405" y2="76504"/>
                        <a14:foregroundMark x1="31128" y1="67057" x2="31128" y2="72103"/>
                        <a14:foregroundMark x1="23698" y1="90836" x2="19452" y2="94065"/>
                        <a14:foregroundMark x1="19452" y1="94065" x2="19255" y2="94065"/>
                        <a14:foregroundMark x1="14293" y1="84941" x2="15428" y2="86799"/>
                        <a14:foregroundMark x1="21007" y1="70246" x2="22661" y2="75818"/>
                        <a14:foregroundMark x1="12343" y1="90190" x2="12861" y2="90674"/>
                        <a14:foregroundMark x1="16490" y1="47154" x2="17527" y2="4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" t="45149" r="65404" b="1869"/>
          <a:stretch/>
        </p:blipFill>
        <p:spPr>
          <a:xfrm>
            <a:off x="39732" y="54773"/>
            <a:ext cx="1910407" cy="1808751"/>
          </a:xfrm>
          <a:prstGeom prst="rect">
            <a:avLst/>
          </a:prstGeom>
        </p:spPr>
      </p:pic>
      <p:pic>
        <p:nvPicPr>
          <p:cNvPr id="3074" name="Picture 2" descr="Nhà Trần đã biến Đại Việt thành ông lớn phương Nam như thế nào?">
            <a:extLst>
              <a:ext uri="{FF2B5EF4-FFF2-40B4-BE49-F238E27FC236}">
                <a16:creationId xmlns:a16="http://schemas.microsoft.com/office/drawing/2014/main" xmlns="" id="{149DBA17-59F7-85DF-650D-69405D9DF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1500"/>
          <a:stretch/>
        </p:blipFill>
        <p:spPr bwMode="auto">
          <a:xfrm rot="473027">
            <a:off x="1474912" y="1929951"/>
            <a:ext cx="3880065" cy="3715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E6DEEC8-E02E-3356-483F-B638A0DC6182}"/>
              </a:ext>
            </a:extLst>
          </p:cNvPr>
          <p:cNvSpPr txBox="1"/>
          <p:nvPr/>
        </p:nvSpPr>
        <p:spPr>
          <a:xfrm>
            <a:off x="5896404" y="3954074"/>
            <a:ext cx="63900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OpenSans"/>
              </a:rPr>
              <a:t>Dưới thời nhà Trần, nhân dân đã có một cuộc sống </a:t>
            </a:r>
            <a:r>
              <a:rPr lang="vi-VN" sz="3200" b="1" dirty="0">
                <a:solidFill>
                  <a:srgbClr val="000000"/>
                </a:solidFill>
                <a:latin typeface="OpenSans"/>
              </a:rPr>
              <a:t>ấm no</a:t>
            </a:r>
            <a:r>
              <a:rPr lang="vi-VN" sz="3200" dirty="0">
                <a:solidFill>
                  <a:srgbClr val="000000"/>
                </a:solidFill>
                <a:latin typeface="OpenSans"/>
              </a:rPr>
              <a:t>.</a:t>
            </a:r>
            <a:endParaRPr lang="vi-VN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05B9DF4-108F-F5CA-D95A-89B530297166}"/>
              </a:ext>
            </a:extLst>
          </p:cNvPr>
          <p:cNvSpPr txBox="1"/>
          <p:nvPr/>
        </p:nvSpPr>
        <p:spPr>
          <a:xfrm>
            <a:off x="8374539" y="2799581"/>
            <a:ext cx="14337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Mẫu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2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61256" y="309716"/>
            <a:ext cx="11572487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xmlns="" id="{0DDF8A2A-864A-0FFD-75DB-76A0CF86B19C}"/>
              </a:ext>
            </a:extLst>
          </p:cNvPr>
          <p:cNvSpPr/>
          <p:nvPr/>
        </p:nvSpPr>
        <p:spPr>
          <a:xfrm>
            <a:off x="1538355" y="1763771"/>
            <a:ext cx="3680026" cy="934160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8AA5D4C1-6F28-3435-39D2-EBD3B9C9AA61}"/>
              </a:ext>
            </a:extLst>
          </p:cNvPr>
          <p:cNvSpPr txBox="1"/>
          <p:nvPr/>
        </p:nvSpPr>
        <p:spPr>
          <a:xfrm>
            <a:off x="2562883" y="1825793"/>
            <a:ext cx="171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ên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445137A-0ABD-4BE2-5FBD-FED3E61EB1FF}"/>
              </a:ext>
            </a:extLst>
          </p:cNvPr>
          <p:cNvSpPr txBox="1"/>
          <p:nvPr/>
        </p:nvSpPr>
        <p:spPr>
          <a:xfrm>
            <a:off x="510631" y="3683372"/>
            <a:ext cx="6124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OpenSans"/>
              </a:rPr>
              <a:t>Tuổi thơ của trẻ em trên bản rất </a:t>
            </a:r>
            <a:r>
              <a:rPr lang="vi-VN" sz="3600" b="1" dirty="0">
                <a:solidFill>
                  <a:srgbClr val="000000"/>
                </a:solidFill>
                <a:latin typeface="OpenSans"/>
              </a:rPr>
              <a:t>yên vui</a:t>
            </a:r>
            <a:r>
              <a:rPr lang="vi-VN" sz="3600" dirty="0">
                <a:solidFill>
                  <a:srgbClr val="000000"/>
                </a:solidFill>
                <a:latin typeface="OpenSans"/>
              </a:rPr>
              <a:t>.</a:t>
            </a:r>
            <a:endParaRPr lang="vi-VN" sz="3600" dirty="0"/>
          </a:p>
        </p:txBody>
      </p:sp>
      <p:pic>
        <p:nvPicPr>
          <p:cNvPr id="2050" name="Picture 2" descr="Nụ cười đáng yêu của em bé Tây Bắc">
            <a:extLst>
              <a:ext uri="{FF2B5EF4-FFF2-40B4-BE49-F238E27FC236}">
                <a16:creationId xmlns:a16="http://schemas.microsoft.com/office/drawing/2014/main" xmlns="" id="{24992CB0-146A-EEC9-035A-32366F76A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16359"/>
          <a:stretch/>
        </p:blipFill>
        <p:spPr bwMode="auto">
          <a:xfrm>
            <a:off x="6635283" y="1711550"/>
            <a:ext cx="3781558" cy="3617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xmlns="" id="{9D5D1AD0-E803-EA93-14B5-5DACF52B5AEC}"/>
              </a:ext>
            </a:extLst>
          </p:cNvPr>
          <p:cNvSpPr/>
          <p:nvPr/>
        </p:nvSpPr>
        <p:spPr>
          <a:xfrm>
            <a:off x="1091629" y="202587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3406F54-2DDC-DAAF-A314-B433E4AE6DB6}"/>
              </a:ext>
            </a:extLst>
          </p:cNvPr>
          <p:cNvSpPr txBox="1"/>
          <p:nvPr/>
        </p:nvSpPr>
        <p:spPr>
          <a:xfrm>
            <a:off x="1812711" y="509508"/>
            <a:ext cx="9846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1 - 2 câu với từ ngữ em đã tìm hiểu nghĩa ở Bài tập 3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hình mẫu, Phim hoạt hình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B6161DBE-995C-76BF-A041-217A50762A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154" b="94025" l="3012" r="31153">
                        <a14:foregroundMark x1="14712" y1="48648" x2="19773" y2="49172"/>
                        <a14:foregroundMark x1="3036" y1="65200" x2="3258" y2="71780"/>
                        <a14:foregroundMark x1="5924" y1="80904" x2="10343" y2="85264"/>
                        <a14:foregroundMark x1="10343" y1="85264" x2="18934" y2="88898"/>
                        <a14:foregroundMark x1="18934" y1="88898" x2="27549" y2="87969"/>
                        <a14:foregroundMark x1="27549" y1="87969" x2="28956" y2="86960"/>
                        <a14:foregroundMark x1="8196" y1="84941" x2="16194" y2="91643"/>
                        <a14:foregroundMark x1="16194" y1="91643" x2="21624" y2="91603"/>
                        <a14:foregroundMark x1="21624" y1="91603" x2="25228" y2="88979"/>
                        <a14:foregroundMark x1="22760" y1="83407" x2="25130" y2="85103"/>
                        <a14:foregroundMark x1="24315" y1="83407" x2="26981" y2="85628"/>
                        <a14:foregroundMark x1="17798" y1="84618" x2="17181" y2="87485"/>
                        <a14:foregroundMark x1="10467" y1="70085" x2="11405" y2="76504"/>
                        <a14:foregroundMark x1="31128" y1="67057" x2="31128" y2="72103"/>
                        <a14:foregroundMark x1="23698" y1="90836" x2="19452" y2="94065"/>
                        <a14:foregroundMark x1="19452" y1="94065" x2="19255" y2="94065"/>
                        <a14:foregroundMark x1="14293" y1="84941" x2="15428" y2="86799"/>
                        <a14:foregroundMark x1="21007" y1="70246" x2="22661" y2="75818"/>
                        <a14:foregroundMark x1="12343" y1="90190" x2="12861" y2="90674"/>
                        <a14:foregroundMark x1="16490" y1="47154" x2="17527" y2="4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" t="45149" r="65404" b="1869"/>
          <a:stretch/>
        </p:blipFill>
        <p:spPr>
          <a:xfrm>
            <a:off x="39732" y="54773"/>
            <a:ext cx="1910407" cy="180875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B36FBF06-E6F9-48E8-9CC2-A151FD788C17}"/>
              </a:ext>
            </a:extLst>
          </p:cNvPr>
          <p:cNvSpPr txBox="1"/>
          <p:nvPr/>
        </p:nvSpPr>
        <p:spPr>
          <a:xfrm>
            <a:off x="2698076" y="2533679"/>
            <a:ext cx="14337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Mẫu</a:t>
            </a:r>
            <a:endParaRPr kumimoji="0" lang="vi-VN" sz="6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4" grpId="0"/>
      <p:bldP spid="3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13C9CD3C-923A-F944-0D4B-32BF202B5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5737" y="1914109"/>
            <a:ext cx="3216140" cy="462754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D93942CA-3A64-44F1-A095-52C7EE49A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487073" y="2554507"/>
            <a:ext cx="4099369" cy="411480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A213A41C-8D1B-74DC-FD9B-22DE5441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26885" y="2497017"/>
            <a:ext cx="4099369" cy="4114800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B124B08C-DD32-4F39-9DD7-5AFAC6453A6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xmlns="" id="{C2E788B9-27FE-4530-A9A2-ABC7A35B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xmlns="" id="{79A43B4E-2AC9-46A6-A340-EB87984B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F4461697-43B0-4C3B-A546-CDCD605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57D16B09-8E1A-4E14-B26F-9DED7AE0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F896A74F-1BEE-40A3-BC16-5E4CFAE66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xmlns="" id="{03610F94-73D6-4A32-9136-D77C978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xmlns="" id="{D731B580-46E4-497E-A119-9E15B88B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A6D91E3-FAA8-F949-B9B7-06CEB133B466}"/>
              </a:ext>
            </a:extLst>
          </p:cNvPr>
          <p:cNvSpPr txBox="1"/>
          <p:nvPr/>
        </p:nvSpPr>
        <p:spPr>
          <a:xfrm>
            <a:off x="622068" y="106007"/>
            <a:ext cx="109478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50">
                <a:ln w="0"/>
                <a:solidFill>
                  <a:srgbClr val="FC7C3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CẢM ƠN CÁC BẠN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50">
                <a:ln w="0"/>
                <a:solidFill>
                  <a:srgbClr val="FC7C3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ĐÃ GIÚP MÌNH ĐÓNG GÓI NHÉ</a:t>
            </a:r>
            <a:endParaRPr lang="vi-VN" sz="6000">
              <a:solidFill>
                <a:srgbClr val="FC7C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4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B0C8B2-0579-BD9D-50FC-B7CB7F84E63E}"/>
              </a:ext>
            </a:extLst>
          </p:cNvPr>
          <p:cNvSpPr txBox="1"/>
          <p:nvPr/>
        </p:nvSpPr>
        <p:spPr>
          <a:xfrm>
            <a:off x="2679877" y="1631732"/>
            <a:ext cx="7281290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1378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50" normalizeH="0" baseline="0" noProof="0" dirty="0">
                <a:ln w="0"/>
                <a:solidFill>
                  <a:srgbClr val="FCA63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bức vẽ, cây cối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6A4CD353-B5CE-8385-F76E-C5303D4E4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2080854C-71F6-ED14-86CA-D508CBF59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6863" y="2551508"/>
            <a:ext cx="2810185" cy="404343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29836DF-A94A-0789-C251-70EC03E3B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97282" y="3747885"/>
            <a:ext cx="1884963" cy="189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6DFB55-2DEA-5FFC-74F9-08BF3A2D9D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27355" y="3644686"/>
            <a:ext cx="2002650" cy="201018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0172AFA9-AAC2-8B8F-1729-E15C660E4F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14791" y="4451747"/>
            <a:ext cx="2002650" cy="201018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F41D963F-C7BE-B335-6048-1A07BACF68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05184" y="4573223"/>
            <a:ext cx="2002650" cy="201018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33ACCE4-173F-B7BD-E581-852A0FB48DFC}"/>
              </a:ext>
            </a:extLst>
          </p:cNvPr>
          <p:cNvSpPr txBox="1"/>
          <p:nvPr/>
        </p:nvSpPr>
        <p:spPr>
          <a:xfrm>
            <a:off x="1177260" y="989992"/>
            <a:ext cx="98374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>
                <a:ln w="38100">
                  <a:solidFill>
                    <a:schemeClr val="bg1"/>
                  </a:solidFill>
                </a:ln>
                <a:solidFill>
                  <a:srgbClr val="FBAB3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VẬN CHUYỂN NÔNG SẢN</a:t>
            </a:r>
            <a:endParaRPr lang="vi-VN" sz="6600">
              <a:ln w="38100">
                <a:solidFill>
                  <a:schemeClr val="bg1"/>
                </a:solidFill>
              </a:ln>
              <a:solidFill>
                <a:srgbClr val="FBA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029C3614-292B-DC1C-3E00-098134CBC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70486D3C-8CF0-2426-172E-431E43F6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1" y="2522812"/>
            <a:ext cx="7878274" cy="385681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390D9F2F-AD56-64BB-7C9C-2E2A1CFA5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38">
            <a:extLst>
              <a:ext uri="{FF2B5EF4-FFF2-40B4-BE49-F238E27FC236}">
                <a16:creationId xmlns:a16="http://schemas.microsoft.com/office/drawing/2014/main" xmlns="" id="{7DE66B98-37D2-AE3E-4EE5-AB18A1CF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37">
            <a:extLst>
              <a:ext uri="{FF2B5EF4-FFF2-40B4-BE49-F238E27FC236}">
                <a16:creationId xmlns:a16="http://schemas.microsoft.com/office/drawing/2014/main" xmlns="" id="{E56C6893-A152-E030-EB48-EE7059C45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43">
            <a:extLst>
              <a:ext uri="{FF2B5EF4-FFF2-40B4-BE49-F238E27FC236}">
                <a16:creationId xmlns:a16="http://schemas.microsoft.com/office/drawing/2014/main" xmlns="" id="{9914C0EC-B5BE-8048-866D-160044CF5F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8" y="327700"/>
            <a:ext cx="4910533" cy="6858000"/>
          </a:xfrm>
          <a:prstGeom prst="rect">
            <a:avLst/>
          </a:prstGeom>
        </p:spPr>
      </p:pic>
      <p:pic>
        <p:nvPicPr>
          <p:cNvPr id="29" name="图片 45">
            <a:extLst>
              <a:ext uri="{FF2B5EF4-FFF2-40B4-BE49-F238E27FC236}">
                <a16:creationId xmlns:a16="http://schemas.microsoft.com/office/drawing/2014/main" xmlns="" id="{4C645A28-C6E9-5F73-37F0-FA91B227F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61" y="-86179"/>
            <a:ext cx="4910533" cy="6858000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xmlns="" id="{D55C06AF-AB6A-D22A-1D52-0AA362E98785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15FD2224-D9EE-C44C-D2FC-5820890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2" name="图片 7">
              <a:extLst>
                <a:ext uri="{FF2B5EF4-FFF2-40B4-BE49-F238E27FC236}">
                  <a16:creationId xmlns:a16="http://schemas.microsoft.com/office/drawing/2014/main" xmlns="" id="{096C99F6-C3B4-D42B-53B0-00B59214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xmlns="" id="{0D32194E-11E3-7A72-E615-B9A17281B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xmlns="" id="{EE813CCE-3BBA-B021-75B5-8C9E4A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5" name="图片 9">
              <a:extLst>
                <a:ext uri="{FF2B5EF4-FFF2-40B4-BE49-F238E27FC236}">
                  <a16:creationId xmlns:a16="http://schemas.microsoft.com/office/drawing/2014/main" xmlns="" id="{E2E51775-72C8-D7C8-D3BB-75655ECE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6" name="图片 12">
              <a:extLst>
                <a:ext uri="{FF2B5EF4-FFF2-40B4-BE49-F238E27FC236}">
                  <a16:creationId xmlns:a16="http://schemas.microsoft.com/office/drawing/2014/main" xmlns="" id="{4FBD63FA-AB35-06FF-0058-668E1E21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7" name="图片 22">
              <a:extLst>
                <a:ext uri="{FF2B5EF4-FFF2-40B4-BE49-F238E27FC236}">
                  <a16:creationId xmlns:a16="http://schemas.microsoft.com/office/drawing/2014/main" xmlns="" id="{158DAC58-8C82-B233-B497-1258006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B0C8B2-0579-BD9D-50FC-B7CB7F84E63E}"/>
              </a:ext>
            </a:extLst>
          </p:cNvPr>
          <p:cNvSpPr txBox="1"/>
          <p:nvPr/>
        </p:nvSpPr>
        <p:spPr>
          <a:xfrm>
            <a:off x="4828891" y="2160805"/>
            <a:ext cx="5710353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1378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spc="50" noProof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ĐỌC HƯỚNG DẪN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50" normalizeH="0" baseline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13800" b="1" i="0" u="none" strike="noStrike" kern="1200" cap="none" spc="50" normalizeH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DỤNG TỪ ĐIỂN</a:t>
            </a:r>
            <a:endParaRPr kumimoji="0" lang="en-US" sz="13800" b="1" i="0" u="none" strike="noStrike" kern="1200" cap="none" spc="50" normalizeH="0" baseline="0" noProof="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minh họa, thiết kế&#10;&#10;Mô tả được tạo tự động">
            <a:extLst>
              <a:ext uri="{FF2B5EF4-FFF2-40B4-BE49-F238E27FC236}">
                <a16:creationId xmlns:a16="http://schemas.microsoft.com/office/drawing/2014/main" xmlns="" id="{FC4D6332-BF9D-B174-7C3B-6CBEC48C732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8" y="908234"/>
            <a:ext cx="4203083" cy="3789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63FDC73-14FD-8DCD-FABD-F8F91334516F}"/>
              </a:ext>
            </a:extLst>
          </p:cNvPr>
          <p:cNvSpPr txBox="1"/>
          <p:nvPr/>
        </p:nvSpPr>
        <p:spPr>
          <a:xfrm>
            <a:off x="1138658" y="1817453"/>
            <a:ext cx="32078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BÀI TẬP 1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bức vẽ, cây cối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6A4CD353-B5CE-8385-F76E-C5303D4E4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2080854C-71F6-ED14-86CA-D508CBF59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02877" y="2859667"/>
            <a:ext cx="2591164" cy="372829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29836DF-A94A-0789-C251-70EC03E3B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15466" y="4059179"/>
            <a:ext cx="1884963" cy="189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6DFB55-2DEA-5FFC-74F9-08BF3A2D9D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03575" y="4088079"/>
            <a:ext cx="2002650" cy="201018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0172AFA9-AAC2-8B8F-1729-E15C660E4F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99389" y="4833315"/>
            <a:ext cx="2002650" cy="201018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F41D963F-C7BE-B335-6048-1A07BACF6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44889" y="4664078"/>
            <a:ext cx="2002650" cy="2010188"/>
          </a:xfrm>
          <a:prstGeom prst="rect">
            <a:avLst/>
          </a:prstGeom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xmlns="" id="{29D39B73-7BED-3F33-BC28-F6C23B4CFA18}"/>
              </a:ext>
            </a:extLst>
          </p:cNvPr>
          <p:cNvSpPr/>
          <p:nvPr/>
        </p:nvSpPr>
        <p:spPr>
          <a:xfrm>
            <a:off x="85076" y="183734"/>
            <a:ext cx="12012890" cy="2536428"/>
          </a:xfrm>
          <a:custGeom>
            <a:avLst/>
            <a:gdLst>
              <a:gd name="connsiteX0" fmla="*/ 0 w 10706912"/>
              <a:gd name="connsiteY0" fmla="*/ 252197 h 2536428"/>
              <a:gd name="connsiteX1" fmla="*/ 252197 w 10706912"/>
              <a:gd name="connsiteY1" fmla="*/ 0 h 2536428"/>
              <a:gd name="connsiteX2" fmla="*/ 10454715 w 10706912"/>
              <a:gd name="connsiteY2" fmla="*/ 0 h 2536428"/>
              <a:gd name="connsiteX3" fmla="*/ 10706912 w 10706912"/>
              <a:gd name="connsiteY3" fmla="*/ 252197 h 2536428"/>
              <a:gd name="connsiteX4" fmla="*/ 10706912 w 10706912"/>
              <a:gd name="connsiteY4" fmla="*/ 2284231 h 2536428"/>
              <a:gd name="connsiteX5" fmla="*/ 10454715 w 10706912"/>
              <a:gd name="connsiteY5" fmla="*/ 2536428 h 2536428"/>
              <a:gd name="connsiteX6" fmla="*/ 252197 w 10706912"/>
              <a:gd name="connsiteY6" fmla="*/ 2536428 h 2536428"/>
              <a:gd name="connsiteX7" fmla="*/ 0 w 10706912"/>
              <a:gd name="connsiteY7" fmla="*/ 2284231 h 2536428"/>
              <a:gd name="connsiteX8" fmla="*/ 0 w 10706912"/>
              <a:gd name="connsiteY8" fmla="*/ 252197 h 253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6912" h="2536428" fill="none" extrusionOk="0">
                <a:moveTo>
                  <a:pt x="0" y="252197"/>
                </a:moveTo>
                <a:cubicBezTo>
                  <a:pt x="-8447" y="111546"/>
                  <a:pt x="118825" y="4836"/>
                  <a:pt x="252197" y="0"/>
                </a:cubicBezTo>
                <a:cubicBezTo>
                  <a:pt x="5095372" y="130954"/>
                  <a:pt x="6773843" y="43574"/>
                  <a:pt x="10454715" y="0"/>
                </a:cubicBezTo>
                <a:cubicBezTo>
                  <a:pt x="10604058" y="15493"/>
                  <a:pt x="10720687" y="129785"/>
                  <a:pt x="10706912" y="252197"/>
                </a:cubicBezTo>
                <a:cubicBezTo>
                  <a:pt x="10556473" y="494079"/>
                  <a:pt x="10792791" y="1784923"/>
                  <a:pt x="10706912" y="2284231"/>
                </a:cubicBezTo>
                <a:cubicBezTo>
                  <a:pt x="10691867" y="2425987"/>
                  <a:pt x="10586218" y="2531058"/>
                  <a:pt x="10454715" y="2536428"/>
                </a:cubicBezTo>
                <a:cubicBezTo>
                  <a:pt x="5908741" y="2691625"/>
                  <a:pt x="5070871" y="2699448"/>
                  <a:pt x="252197" y="2536428"/>
                </a:cubicBezTo>
                <a:cubicBezTo>
                  <a:pt x="114171" y="2519404"/>
                  <a:pt x="-19742" y="2435044"/>
                  <a:pt x="0" y="2284231"/>
                </a:cubicBezTo>
                <a:cubicBezTo>
                  <a:pt x="64656" y="1404606"/>
                  <a:pt x="-17807" y="590876"/>
                  <a:pt x="0" y="252197"/>
                </a:cubicBezTo>
                <a:close/>
              </a:path>
              <a:path w="10706912" h="2536428" stroke="0" extrusionOk="0">
                <a:moveTo>
                  <a:pt x="0" y="252197"/>
                </a:moveTo>
                <a:cubicBezTo>
                  <a:pt x="-8323" y="107778"/>
                  <a:pt x="100434" y="4683"/>
                  <a:pt x="252197" y="0"/>
                </a:cubicBezTo>
                <a:cubicBezTo>
                  <a:pt x="3247601" y="132882"/>
                  <a:pt x="6706570" y="-84951"/>
                  <a:pt x="10454715" y="0"/>
                </a:cubicBezTo>
                <a:cubicBezTo>
                  <a:pt x="10590998" y="2931"/>
                  <a:pt x="10705006" y="123448"/>
                  <a:pt x="10706912" y="252197"/>
                </a:cubicBezTo>
                <a:cubicBezTo>
                  <a:pt x="10727099" y="707818"/>
                  <a:pt x="10859392" y="1669323"/>
                  <a:pt x="10706912" y="2284231"/>
                </a:cubicBezTo>
                <a:cubicBezTo>
                  <a:pt x="10718737" y="2424919"/>
                  <a:pt x="10606090" y="2511547"/>
                  <a:pt x="10454715" y="2536428"/>
                </a:cubicBezTo>
                <a:cubicBezTo>
                  <a:pt x="6716967" y="2624067"/>
                  <a:pt x="3404015" y="2463749"/>
                  <a:pt x="252197" y="2536428"/>
                </a:cubicBezTo>
                <a:cubicBezTo>
                  <a:pt x="110109" y="2509699"/>
                  <a:pt x="-2931" y="2427589"/>
                  <a:pt x="0" y="2284231"/>
                </a:cubicBezTo>
                <a:cubicBezTo>
                  <a:pt x="-38581" y="1331190"/>
                  <a:pt x="63341" y="507326"/>
                  <a:pt x="0" y="25219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77FBFE4-1CED-A390-ABE3-3C5D33E1E300}"/>
              </a:ext>
            </a:extLst>
          </p:cNvPr>
          <p:cNvSpPr txBox="1"/>
          <p:nvPr/>
        </p:nvSpPr>
        <p:spPr>
          <a:xfrm>
            <a:off x="179110" y="280922"/>
            <a:ext cx="119188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0C28"/>
                </a:solidFill>
                <a:latin typeface="Google Sans"/>
              </a:rPr>
              <a:t>Em hãy giúp bạn nhỏ vận chuyển thùng hàng nông sản đến </a:t>
            </a:r>
          </a:p>
          <a:p>
            <a:r>
              <a:rPr lang="vi-VN" sz="3200" b="1" dirty="0">
                <a:solidFill>
                  <a:srgbClr val="040C28"/>
                </a:solidFill>
                <a:latin typeface="Google Sans"/>
              </a:rPr>
              <a:t>các xe tạp hóa phía sau nhé. </a:t>
            </a:r>
            <a:endParaRPr lang="vi-VN" sz="32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E64DB10-52CD-B902-87B2-033E12231DF1}"/>
              </a:ext>
            </a:extLst>
          </p:cNvPr>
          <p:cNvSpPr txBox="1"/>
          <p:nvPr/>
        </p:nvSpPr>
        <p:spPr>
          <a:xfrm>
            <a:off x="226128" y="1451948"/>
            <a:ext cx="119188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0C28"/>
                </a:solidFill>
                <a:latin typeface="Google Sans"/>
              </a:rPr>
              <a:t>Thực hiện nối từ trên thùng hàng với nghĩa đúng của từ để </a:t>
            </a:r>
          </a:p>
          <a:p>
            <a:r>
              <a:rPr lang="vi-VN" sz="3200" b="1" dirty="0">
                <a:solidFill>
                  <a:srgbClr val="040C28"/>
                </a:solidFill>
                <a:latin typeface="Google Sans"/>
              </a:rPr>
              <a:t>đưa thùng hàng đến đúng xe.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29516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bức vẽ, cây cối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35611E21-B71C-459C-B702-1211DBB60A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xmlns="" id="{E51301D9-235A-BE2D-792E-5514925EDD3D}"/>
              </a:ext>
            </a:extLst>
          </p:cNvPr>
          <p:cNvSpPr/>
          <p:nvPr/>
        </p:nvSpPr>
        <p:spPr>
          <a:xfrm>
            <a:off x="111548" y="125878"/>
            <a:ext cx="12011688" cy="6606244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06629DDE-7517-EBBC-6B72-1EB6DE525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8711" y="430850"/>
            <a:ext cx="1685041" cy="1691384"/>
          </a:xfrm>
          <a:prstGeom prst="rect">
            <a:avLst/>
          </a:prstGeom>
        </p:spPr>
      </p:pic>
      <p:pic>
        <p:nvPicPr>
          <p:cNvPr id="6146" name="Picture 2" descr="Vector vegetables supermarket stall illustration">
            <a:extLst>
              <a:ext uri="{FF2B5EF4-FFF2-40B4-BE49-F238E27FC236}">
                <a16:creationId xmlns:a16="http://schemas.microsoft.com/office/drawing/2014/main" xmlns="" id="{817FD06D-BFA7-37B3-A4FC-5FC77AC4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185" l="4952" r="93770">
                        <a14:foregroundMark x1="22524" y1="15631" x2="89936" y2="17052"/>
                        <a14:foregroundMark x1="15335" y1="6927" x2="69808" y2="8881"/>
                        <a14:foregroundMark x1="92492" y1="17407" x2="93450" y2="19538"/>
                        <a14:foregroundMark x1="6230" y1="18472" x2="6230" y2="19716"/>
                        <a14:foregroundMark x1="30671" y1="36234" x2="30511" y2="42984"/>
                        <a14:foregroundMark x1="18051" y1="87389" x2="69010" y2="92185"/>
                        <a14:foregroundMark x1="92812" y1="74778" x2="93770" y2="75844"/>
                        <a14:foregroundMark x1="4952" y1="77442" x2="4952" y2="7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6" y="4333896"/>
            <a:ext cx="2600815" cy="233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58A9B712-4AB4-20CB-F231-93AD4776FA7E}"/>
              </a:ext>
            </a:extLst>
          </p:cNvPr>
          <p:cNvGrpSpPr/>
          <p:nvPr/>
        </p:nvGrpSpPr>
        <p:grpSpPr>
          <a:xfrm>
            <a:off x="3665343" y="4459774"/>
            <a:ext cx="2232364" cy="2139419"/>
            <a:chOff x="430581" y="1226916"/>
            <a:chExt cx="3842197" cy="4051139"/>
          </a:xfrm>
        </p:grpSpPr>
        <p:pic>
          <p:nvPicPr>
            <p:cNvPr id="24" name="Hình ảnh 23" descr="Ảnh có chứa thực phẩm&#10;&#10;Mô tả được tạo tự động">
              <a:extLst>
                <a:ext uri="{FF2B5EF4-FFF2-40B4-BE49-F238E27FC236}">
                  <a16:creationId xmlns:a16="http://schemas.microsoft.com/office/drawing/2014/main" xmlns="" id="{615B1D92-47F9-C138-53BB-FBD875BE9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85" b="97254" l="4635" r="96168">
                          <a14:foregroundMark x1="16488" y1="9612" x2="39973" y2="9693"/>
                          <a14:foregroundMark x1="39973" y1="9693" x2="58422" y2="9370"/>
                          <a14:foregroundMark x1="58422" y1="9370" x2="58422" y2="9370"/>
                          <a14:foregroundMark x1="15686" y1="4887" x2="65508" y2="4200"/>
                          <a14:foregroundMark x1="65508" y1="4200" x2="81417" y2="5129"/>
                          <a14:foregroundMark x1="81417" y1="5129" x2="89260" y2="8562"/>
                          <a14:foregroundMark x1="8913" y1="8320" x2="39795" y2="18336"/>
                          <a14:foregroundMark x1="39795" y1="18336" x2="66221" y2="19144"/>
                          <a14:foregroundMark x1="66221" y1="19144" x2="79367" y2="19103"/>
                          <a14:foregroundMark x1="79367" y1="19103" x2="81952" y2="19103"/>
                          <a14:foregroundMark x1="10027" y1="55291" x2="8111" y2="69790"/>
                          <a14:foregroundMark x1="16176" y1="86834" x2="37522" y2="83764"/>
                          <a14:foregroundMark x1="27807" y1="86591" x2="73708" y2="87197"/>
                          <a14:foregroundMark x1="73708" y1="87197" x2="73886" y2="87237"/>
                          <a14:foregroundMark x1="90998" y1="55008" x2="86364" y2="89378"/>
                          <a14:foregroundMark x1="33021" y1="57553" x2="63235" y2="59006"/>
                          <a14:foregroundMark x1="36542" y1="55816" x2="67647" y2="54725"/>
                          <a14:foregroundMark x1="67647" y1="54725" x2="84135" y2="55129"/>
                          <a14:foregroundMark x1="11809" y1="55008" x2="36854" y2="56745"/>
                          <a14:foregroundMark x1="14394" y1="17326" x2="15107" y2="53271"/>
                          <a14:foregroundMark x1="25891" y1="23425" x2="18761" y2="29443"/>
                          <a14:foregroundMark x1="13725" y1="43134" x2="15775" y2="53029"/>
                          <a14:foregroundMark x1="6328" y1="9330" x2="4679" y2="17165"/>
                          <a14:foregroundMark x1="7709" y1="3069" x2="33913" y2="2221"/>
                          <a14:foregroundMark x1="33913" y1="2221" x2="48708" y2="3352"/>
                          <a14:foregroundMark x1="48708" y1="3352" x2="71212" y2="2221"/>
                          <a14:foregroundMark x1="71212" y1="2221" x2="90241" y2="2625"/>
                          <a14:foregroundMark x1="90241" y1="2625" x2="96168" y2="18659"/>
                          <a14:foregroundMark x1="53387" y1="9330" x2="80303" y2="12641"/>
                          <a14:foregroundMark x1="41087" y1="13449" x2="56952" y2="14378"/>
                          <a14:foregroundMark x1="76783" y1="8401" x2="92781" y2="18255"/>
                          <a14:foregroundMark x1="31506" y1="17447" x2="33155" y2="21325"/>
                          <a14:foregroundMark x1="21658" y1="17973" x2="21658" y2="19426"/>
                          <a14:foregroundMark x1="9225" y1="17165" x2="11007" y2="20517"/>
                          <a14:foregroundMark x1="20989" y1="17326" x2="22594" y2="20921"/>
                          <a14:foregroundMark x1="89216" y1="18376" x2="90998" y2="22658"/>
                          <a14:foregroundMark x1="16578" y1="96163" x2="40775" y2="96123"/>
                          <a14:foregroundMark x1="40775" y1="96123" x2="77050" y2="97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6"/>
            <a:stretch/>
          </p:blipFill>
          <p:spPr>
            <a:xfrm>
              <a:off x="430581" y="1226916"/>
              <a:ext cx="3842197" cy="4051139"/>
            </a:xfrm>
            <a:prstGeom prst="rect">
              <a:avLst/>
            </a:prstGeom>
          </p:spPr>
        </p:pic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xmlns="" id="{D49BB80C-A122-EE47-DBF4-6E15D7D02B96}"/>
                </a:ext>
              </a:extLst>
            </p:cNvPr>
            <p:cNvSpPr/>
            <p:nvPr/>
          </p:nvSpPr>
          <p:spPr>
            <a:xfrm>
              <a:off x="1681374" y="4724528"/>
              <a:ext cx="1447933" cy="457577"/>
            </a:xfrm>
            <a:prstGeom prst="rect">
              <a:avLst/>
            </a:prstGeom>
            <a:solidFill>
              <a:srgbClr val="C78553"/>
            </a:solidFill>
            <a:ln>
              <a:solidFill>
                <a:srgbClr val="C7855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AC349718-2671-BCF2-9860-E0F550B2D07C}"/>
              </a:ext>
            </a:extLst>
          </p:cNvPr>
          <p:cNvGrpSpPr/>
          <p:nvPr/>
        </p:nvGrpSpPr>
        <p:grpSpPr>
          <a:xfrm>
            <a:off x="6167346" y="4266018"/>
            <a:ext cx="2825134" cy="2448752"/>
            <a:chOff x="-194840" y="595184"/>
            <a:chExt cx="5542344" cy="5457942"/>
          </a:xfrm>
        </p:grpSpPr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xmlns="" id="{3F5D50EC-1FB9-C750-55FE-BD0614093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41" b="90559" l="9986" r="89870">
                          <a14:foregroundMark x1="23010" y1="8916" x2="56006" y2="9441"/>
                          <a14:foregroundMark x1="25904" y1="28147" x2="57453" y2="23776"/>
                          <a14:foregroundMark x1="53546" y1="27797" x2="54559" y2="27972"/>
                          <a14:foregroundMark x1="61071" y1="27797" x2="61071" y2="27797"/>
                          <a14:foregroundMark x1="29522" y1="89161" x2="32851" y2="90559"/>
                          <a14:foregroundMark x1="57453" y1="85490" x2="63386" y2="87063"/>
                          <a14:foregroundMark x1="27352" y1="86538" x2="35601" y2="87937"/>
                        </a14:backgroundRemoval>
                      </a14:imgEffect>
                    </a14:imgLayer>
                  </a14:imgProps>
                </a:ext>
              </a:extLst>
            </a:blip>
            <a:srcRect r="15941"/>
            <a:stretch/>
          </p:blipFill>
          <p:spPr>
            <a:xfrm>
              <a:off x="-194840" y="595184"/>
              <a:ext cx="5542344" cy="5457942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6FF1E244-158A-92EE-94BE-36AD115461A0}"/>
                </a:ext>
              </a:extLst>
            </p:cNvPr>
            <p:cNvSpPr/>
            <p:nvPr/>
          </p:nvSpPr>
          <p:spPr>
            <a:xfrm>
              <a:off x="924448" y="4099727"/>
              <a:ext cx="1045029" cy="532563"/>
            </a:xfrm>
            <a:prstGeom prst="rect">
              <a:avLst/>
            </a:prstGeom>
            <a:solidFill>
              <a:srgbClr val="9B5C33"/>
            </a:solidFill>
            <a:ln>
              <a:solidFill>
                <a:srgbClr val="9B5C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xmlns="" id="{74254729-812F-3C22-B49A-CF8F4B29F435}"/>
                </a:ext>
              </a:extLst>
            </p:cNvPr>
            <p:cNvSpPr/>
            <p:nvPr/>
          </p:nvSpPr>
          <p:spPr>
            <a:xfrm>
              <a:off x="2331217" y="4099726"/>
              <a:ext cx="1045029" cy="532563"/>
            </a:xfrm>
            <a:prstGeom prst="rect">
              <a:avLst/>
            </a:prstGeom>
            <a:solidFill>
              <a:srgbClr val="9B5C33"/>
            </a:solidFill>
            <a:ln>
              <a:solidFill>
                <a:srgbClr val="9B5C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xmlns="" id="{1BE0453D-9684-2721-2782-6B0A1C9D93B4}"/>
                </a:ext>
              </a:extLst>
            </p:cNvPr>
            <p:cNvSpPr/>
            <p:nvPr/>
          </p:nvSpPr>
          <p:spPr>
            <a:xfrm>
              <a:off x="3585478" y="4176543"/>
              <a:ext cx="1045029" cy="608817"/>
            </a:xfrm>
            <a:prstGeom prst="rect">
              <a:avLst/>
            </a:prstGeom>
            <a:solidFill>
              <a:srgbClr val="9B5C33"/>
            </a:solidFill>
            <a:ln>
              <a:solidFill>
                <a:srgbClr val="9B5C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xmlns="" id="{0DC3C747-830B-676A-EAFD-A8FDD4EAAD0F}"/>
                </a:ext>
              </a:extLst>
            </p:cNvPr>
            <p:cNvSpPr/>
            <p:nvPr/>
          </p:nvSpPr>
          <p:spPr>
            <a:xfrm>
              <a:off x="2331216" y="5379720"/>
              <a:ext cx="1045029" cy="305496"/>
            </a:xfrm>
            <a:prstGeom prst="rect">
              <a:avLst/>
            </a:prstGeom>
            <a:solidFill>
              <a:srgbClr val="894F29"/>
            </a:solidFill>
            <a:ln>
              <a:solidFill>
                <a:srgbClr val="8A4E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7C0913DA-2FD7-3CB8-7D4B-5C49E2189F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66" b="97015" l="1683" r="98077">
                        <a14:foregroundMark x1="2885" y1="5970" x2="37260" y2="11940"/>
                        <a14:foregroundMark x1="35096" y1="8529" x2="55048" y2="8316"/>
                        <a14:foregroundMark x1="55048" y1="8316" x2="69952" y2="8316"/>
                        <a14:foregroundMark x1="87981" y1="7676" x2="94231" y2="19190"/>
                        <a14:foregroundMark x1="92067" y1="8316" x2="94952" y2="17058"/>
                        <a14:foregroundMark x1="53846" y1="6397" x2="71394" y2="6183"/>
                        <a14:foregroundMark x1="71394" y1="6183" x2="78606" y2="6610"/>
                        <a14:foregroundMark x1="82452" y1="6397" x2="90625" y2="4691"/>
                        <a14:foregroundMark x1="95433" y1="5117" x2="98077" y2="23241"/>
                        <a14:foregroundMark x1="85817" y1="9595" x2="61298" y2="15139"/>
                        <a14:foregroundMark x1="88942" y1="13220" x2="79808" y2="15778"/>
                        <a14:foregroundMark x1="29087" y1="6610" x2="29087" y2="6610"/>
                        <a14:foregroundMark x1="55288" y1="6183" x2="34135" y2="5330"/>
                        <a14:foregroundMark x1="63462" y1="11301" x2="17067" y2="11940"/>
                        <a14:foregroundMark x1="5288" y1="10235" x2="3606" y2="17910"/>
                        <a14:foregroundMark x1="14183" y1="9595" x2="11298" y2="20682"/>
                        <a14:foregroundMark x1="18960" y1="37153" x2="19231" y2="41365"/>
                        <a14:foregroundMark x1="18750" y1="33902" x2="18866" y2="35695"/>
                        <a14:foregroundMark x1="9856" y1="56077" x2="13702" y2="64392"/>
                        <a14:foregroundMark x1="8654" y1="55224" x2="8654" y2="64179"/>
                        <a14:foregroundMark x1="8894" y1="75267" x2="13702" y2="92324"/>
                        <a14:foregroundMark x1="17067" y1="89126" x2="56490" y2="90192"/>
                        <a14:foregroundMark x1="68750" y1="85288" x2="80288" y2="88699"/>
                        <a14:foregroundMark x1="89423" y1="55650" x2="89423" y2="66951"/>
                        <a14:foregroundMark x1="67067" y1="82090" x2="69231" y2="88273"/>
                        <a14:foregroundMark x1="29567" y1="95096" x2="54087" y2="95309"/>
                        <a14:foregroundMark x1="57692" y1="92537" x2="80769" y2="94670"/>
                        <a14:foregroundMark x1="84856" y1="85714" x2="87019" y2="95949"/>
                        <a14:foregroundMark x1="17308" y1="96802" x2="24279" y2="97015"/>
                        <a14:foregroundMark x1="13942" y1="5330" x2="31971" y2="6397"/>
                        <a14:foregroundMark x1="11779" y1="3625" x2="26806" y2="3768"/>
                        <a14:foregroundMark x1="79756" y1="3380" x2="87500" y2="3838"/>
                        <a14:foregroundMark x1="9856" y1="2772" x2="26701" y2="3921"/>
                        <a14:foregroundMark x1="1683" y1="15565" x2="2404" y2="19403"/>
                        <a14:foregroundMark x1="20913" y1="2772" x2="27404" y2="2772"/>
                        <a14:foregroundMark x1="38702" y1="36247" x2="42067" y2="43923"/>
                        <a14:foregroundMark x1="37019" y1="33689" x2="41587" y2="36674"/>
                        <a14:foregroundMark x1="35817" y1="33262" x2="42548" y2="32836"/>
                        <a14:foregroundMark x1="58413" y1="33902" x2="61779" y2="41365"/>
                        <a14:foregroundMark x1="59135" y1="34115" x2="64663" y2="35181"/>
                        <a14:foregroundMark x1="18489" y1="37481" x2="19952" y2="39232"/>
                        <a14:foregroundMark x1="15144" y1="33475" x2="17685" y2="36518"/>
                        <a14:foregroundMark x1="21394" y1="33475" x2="23558" y2="34755"/>
                        <a14:foregroundMark x1="15625" y1="33262" x2="15865" y2="33262"/>
                        <a14:foregroundMark x1="18029" y1="32409" x2="22356" y2="33049"/>
                        <a14:foregroundMark x1="35337" y1="44563" x2="31731" y2="53092"/>
                        <a14:foregroundMark x1="26202" y1="45629" x2="28125" y2="48614"/>
                        <a14:foregroundMark x1="45673" y1="44989" x2="49519" y2="48188"/>
                        <a14:foregroundMark x1="57452" y1="43710" x2="55048" y2="48614"/>
                        <a14:foregroundMark x1="54808" y1="46695" x2="50240" y2="51173"/>
                        <a14:foregroundMark x1="76202" y1="33475" x2="84135" y2="34542"/>
                        <a14:foregroundMark x1="74760" y1="33475" x2="79087" y2="38166"/>
                        <a14:foregroundMark x1="84182" y1="41934" x2="88462" y2="44350"/>
                        <a14:foregroundMark x1="82317" y1="40881" x2="83151" y2="41352"/>
                        <a14:foregroundMark x1="80529" y1="39872" x2="81430" y2="40380"/>
                        <a14:foregroundMark x1="54808" y1="32836" x2="56490" y2="34968"/>
                        <a14:foregroundMark x1="43029" y1="40938" x2="44231" y2="42217"/>
                        <a14:foregroundMark x1="33894" y1="32623" x2="35337" y2="34968"/>
                        <a14:foregroundMark x1="43750" y1="34115" x2="44471" y2="34328"/>
                        <a14:foregroundMark x1="62740" y1="33475" x2="64183" y2="34328"/>
                        <a14:foregroundMark x1="17308" y1="40299" x2="16587" y2="41791"/>
                        <a14:foregroundMark x1="50721" y1="50746" x2="50721" y2="50746"/>
                        <a14:foregroundMark x1="50721" y1="49893" x2="50721" y2="51173"/>
                        <a14:foregroundMark x1="81971" y1="33475" x2="82692" y2="33689"/>
                        <a14:foregroundMark x1="15865" y1="2985" x2="42067" y2="2772"/>
                        <a14:foregroundMark x1="42788" y1="2559" x2="56010" y2="2559"/>
                        <a14:foregroundMark x1="56010" y1="2559" x2="60817" y2="2559"/>
                        <a14:foregroundMark x1="63702" y1="2985" x2="81010" y2="2985"/>
                        <a14:backgroundMark x1="43705" y1="477" x2="44312" y2="437"/>
                        <a14:backgroundMark x1="62275" y1="528" x2="65452" y2="546"/>
                        <a14:backgroundMark x1="84615" y1="38380" x2="84615" y2="39446"/>
                        <a14:backgroundMark x1="81731" y1="40085" x2="82692" y2="40512"/>
                        <a14:backgroundMark x1="83654" y1="40938" x2="84615" y2="41578"/>
                        <a14:backgroundMark x1="50962" y1="52878" x2="50962" y2="52878"/>
                        <a14:backgroundMark x1="15625" y1="37953" x2="16587" y2="38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9550" y="4434511"/>
            <a:ext cx="1936986" cy="218376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D41AA564-8102-D98A-42CA-62571B663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95119" y="333400"/>
            <a:ext cx="1685041" cy="1691384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F1D65B16-ADEC-049A-626E-582F02466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93996" y="372454"/>
            <a:ext cx="1685041" cy="1691384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xmlns="" id="{625B847E-0089-102B-D937-8230B3B41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740964" y="307425"/>
            <a:ext cx="1685041" cy="1691384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xmlns="" id="{CA7CB741-CBD2-7FC9-8DC8-E7AF322B9D7D}"/>
              </a:ext>
            </a:extLst>
          </p:cNvPr>
          <p:cNvSpPr/>
          <p:nvPr/>
        </p:nvSpPr>
        <p:spPr>
          <a:xfrm>
            <a:off x="1143404" y="1425594"/>
            <a:ext cx="1510968" cy="58477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34CA27C-716F-B409-3280-9B44729F1586}"/>
              </a:ext>
            </a:extLst>
          </p:cNvPr>
          <p:cNvSpPr txBox="1"/>
          <p:nvPr/>
        </p:nvSpPr>
        <p:spPr>
          <a:xfrm>
            <a:off x="1372896" y="1425594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xmlns="" id="{14B93FB8-A909-66BC-6EEF-4567336DA369}"/>
              </a:ext>
            </a:extLst>
          </p:cNvPr>
          <p:cNvSpPr/>
          <p:nvPr/>
        </p:nvSpPr>
        <p:spPr>
          <a:xfrm>
            <a:off x="3906282" y="1425594"/>
            <a:ext cx="2077138" cy="58477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29B4172-EDD7-E8BE-6E0A-C6F6D0C7BD00}"/>
              </a:ext>
            </a:extLst>
          </p:cNvPr>
          <p:cNvSpPr txBox="1"/>
          <p:nvPr/>
        </p:nvSpPr>
        <p:spPr>
          <a:xfrm>
            <a:off x="3943533" y="1446314"/>
            <a:ext cx="201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ắng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gượng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xmlns="" id="{B1184053-6A46-DFF2-8D47-FDC77CB2DC27}"/>
              </a:ext>
            </a:extLst>
          </p:cNvPr>
          <p:cNvSpPr/>
          <p:nvPr/>
        </p:nvSpPr>
        <p:spPr>
          <a:xfrm>
            <a:off x="6868915" y="1446314"/>
            <a:ext cx="1510968" cy="58477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5574279-153D-BDC2-4729-A501E5F13E18}"/>
              </a:ext>
            </a:extLst>
          </p:cNvPr>
          <p:cNvSpPr txBox="1"/>
          <p:nvPr/>
        </p:nvSpPr>
        <p:spPr>
          <a:xfrm>
            <a:off x="6868915" y="1456371"/>
            <a:ext cx="1513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uá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quắt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xmlns="" id="{1814A976-927F-82C4-46BB-C1F1213AD487}"/>
              </a:ext>
            </a:extLst>
          </p:cNvPr>
          <p:cNvSpPr/>
          <p:nvPr/>
        </p:nvSpPr>
        <p:spPr>
          <a:xfrm>
            <a:off x="9699169" y="1440009"/>
            <a:ext cx="1510968" cy="58477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D7762FF-0592-EA93-C8DB-8FC3CF07421F}"/>
              </a:ext>
            </a:extLst>
          </p:cNvPr>
          <p:cNvSpPr txBox="1"/>
          <p:nvPr/>
        </p:nvSpPr>
        <p:spPr>
          <a:xfrm>
            <a:off x="9922296" y="1461381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ị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xmlns="" id="{FEA30482-5EA8-59F8-4C48-82C8068FF6D9}"/>
              </a:ext>
            </a:extLst>
          </p:cNvPr>
          <p:cNvSpPr/>
          <p:nvPr/>
        </p:nvSpPr>
        <p:spPr>
          <a:xfrm>
            <a:off x="526986" y="3329264"/>
            <a:ext cx="2749121" cy="100463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F1C16592-083E-2E4B-4A5B-7B4A7062289F}"/>
              </a:ext>
            </a:extLst>
          </p:cNvPr>
          <p:cNvSpPr txBox="1"/>
          <p:nvPr/>
        </p:nvSpPr>
        <p:spPr>
          <a:xfrm>
            <a:off x="473181" y="3379789"/>
            <a:ext cx="2938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Quá đến mức khó </a:t>
            </a:r>
          </a:p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có thể chịu nổi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xmlns="" id="{01CBB347-4941-5A39-2749-8CCE7E4936B2}"/>
              </a:ext>
            </a:extLst>
          </p:cNvPr>
          <p:cNvSpPr/>
          <p:nvPr/>
        </p:nvSpPr>
        <p:spPr>
          <a:xfrm>
            <a:off x="3366087" y="3308163"/>
            <a:ext cx="2749121" cy="1025733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EC45C4FD-25A8-8969-BC5E-4AA6CEFDA762}"/>
              </a:ext>
            </a:extLst>
          </p:cNvPr>
          <p:cNvSpPr txBox="1"/>
          <p:nvPr/>
        </p:nvSpPr>
        <p:spPr>
          <a:xfrm>
            <a:off x="3357366" y="3335758"/>
            <a:ext cx="2756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rãi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xmlns="" id="{AC2292E9-7250-815A-3CDD-F787136669DA}"/>
              </a:ext>
            </a:extLst>
          </p:cNvPr>
          <p:cNvSpPr/>
          <p:nvPr/>
        </p:nvSpPr>
        <p:spPr>
          <a:xfrm>
            <a:off x="6249839" y="3280473"/>
            <a:ext cx="2749121" cy="1053423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3E81D5F6-1C5C-2FE6-AB66-1BB239B15494}"/>
              </a:ext>
            </a:extLst>
          </p:cNvPr>
          <p:cNvSpPr txBox="1"/>
          <p:nvPr/>
        </p:nvSpPr>
        <p:spPr>
          <a:xfrm>
            <a:off x="6297654" y="3329263"/>
            <a:ext cx="2781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xmlns="" id="{24C61731-2535-95A2-8351-A109DB3ED003}"/>
              </a:ext>
            </a:extLst>
          </p:cNvPr>
          <p:cNvSpPr/>
          <p:nvPr/>
        </p:nvSpPr>
        <p:spPr>
          <a:xfrm>
            <a:off x="9133008" y="3259255"/>
            <a:ext cx="2749121" cy="1049378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pc="50" dirty="0">
              <a:ln w="0"/>
              <a:solidFill>
                <a:srgbClr val="B26D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37449F17-47AE-9C9A-9CDF-20AC470DA221}"/>
              </a:ext>
            </a:extLst>
          </p:cNvPr>
          <p:cNvSpPr txBox="1"/>
          <p:nvPr/>
        </p:nvSpPr>
        <p:spPr>
          <a:xfrm>
            <a:off x="9213234" y="3311911"/>
            <a:ext cx="256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Gượng làm một</a:t>
            </a:r>
          </a:p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cách khó khăn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Đường nối Thẳng 44">
            <a:extLst>
              <a:ext uri="{FF2B5EF4-FFF2-40B4-BE49-F238E27FC236}">
                <a16:creationId xmlns:a16="http://schemas.microsoft.com/office/drawing/2014/main" xmlns="" id="{2D5FE3FA-0E61-1524-E408-F26A49F6C98E}"/>
              </a:ext>
            </a:extLst>
          </p:cNvPr>
          <p:cNvCxnSpPr/>
          <p:nvPr/>
        </p:nvCxnSpPr>
        <p:spPr>
          <a:xfrm>
            <a:off x="1944547" y="2169272"/>
            <a:ext cx="2905246" cy="100699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45">
            <a:extLst>
              <a:ext uri="{FF2B5EF4-FFF2-40B4-BE49-F238E27FC236}">
                <a16:creationId xmlns:a16="http://schemas.microsoft.com/office/drawing/2014/main" xmlns="" id="{3F186846-2C5B-C44C-8F61-689B577CB9EC}"/>
              </a:ext>
            </a:extLst>
          </p:cNvPr>
          <p:cNvCxnSpPr>
            <a:cxnSpLocks/>
          </p:cNvCxnSpPr>
          <p:nvPr/>
        </p:nvCxnSpPr>
        <p:spPr>
          <a:xfrm>
            <a:off x="4866130" y="2111246"/>
            <a:ext cx="5692117" cy="100026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xmlns="" id="{1010C91C-ACDC-7423-2935-2F30B215DE40}"/>
              </a:ext>
            </a:extLst>
          </p:cNvPr>
          <p:cNvCxnSpPr>
            <a:cxnSpLocks/>
          </p:cNvCxnSpPr>
          <p:nvPr/>
        </p:nvCxnSpPr>
        <p:spPr>
          <a:xfrm flipH="1">
            <a:off x="1888053" y="2182543"/>
            <a:ext cx="5629089" cy="1040765"/>
          </a:xfrm>
          <a:prstGeom prst="line">
            <a:avLst/>
          </a:prstGeom>
          <a:ln w="76200">
            <a:solidFill>
              <a:srgbClr val="FC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Đường nối Thẳng 49">
            <a:extLst>
              <a:ext uri="{FF2B5EF4-FFF2-40B4-BE49-F238E27FC236}">
                <a16:creationId xmlns:a16="http://schemas.microsoft.com/office/drawing/2014/main" xmlns="" id="{64603976-4847-31A5-785D-10DC559E4843}"/>
              </a:ext>
            </a:extLst>
          </p:cNvPr>
          <p:cNvCxnSpPr>
            <a:cxnSpLocks/>
          </p:cNvCxnSpPr>
          <p:nvPr/>
        </p:nvCxnSpPr>
        <p:spPr>
          <a:xfrm flipH="1">
            <a:off x="7583484" y="2193818"/>
            <a:ext cx="2871170" cy="9487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6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22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5E572BFD-54A5-189E-5E18-4CFCB4E1EC99}"/>
              </a:ext>
            </a:extLst>
          </p:cNvPr>
          <p:cNvSpPr/>
          <p:nvPr/>
        </p:nvSpPr>
        <p:spPr>
          <a:xfrm>
            <a:off x="5359078" y="208344"/>
            <a:ext cx="6539697" cy="2893671"/>
          </a:xfrm>
          <a:custGeom>
            <a:avLst/>
            <a:gdLst>
              <a:gd name="connsiteX0" fmla="*/ 0 w 6539697"/>
              <a:gd name="connsiteY0" fmla="*/ 482288 h 2893671"/>
              <a:gd name="connsiteX1" fmla="*/ 482288 w 6539697"/>
              <a:gd name="connsiteY1" fmla="*/ 0 h 2893671"/>
              <a:gd name="connsiteX2" fmla="*/ 1089950 w 6539697"/>
              <a:gd name="connsiteY2" fmla="*/ 0 h 2893671"/>
              <a:gd name="connsiteX3" fmla="*/ 1089950 w 6539697"/>
              <a:gd name="connsiteY3" fmla="*/ 0 h 2893671"/>
              <a:gd name="connsiteX4" fmla="*/ 2724874 w 6539697"/>
              <a:gd name="connsiteY4" fmla="*/ 0 h 2893671"/>
              <a:gd name="connsiteX5" fmla="*/ 6057409 w 6539697"/>
              <a:gd name="connsiteY5" fmla="*/ 0 h 2893671"/>
              <a:gd name="connsiteX6" fmla="*/ 6539697 w 6539697"/>
              <a:gd name="connsiteY6" fmla="*/ 482288 h 2893671"/>
              <a:gd name="connsiteX7" fmla="*/ 6539697 w 6539697"/>
              <a:gd name="connsiteY7" fmla="*/ 482279 h 2893671"/>
              <a:gd name="connsiteX8" fmla="*/ 6539697 w 6539697"/>
              <a:gd name="connsiteY8" fmla="*/ 482279 h 2893671"/>
              <a:gd name="connsiteX9" fmla="*/ 6539697 w 6539697"/>
              <a:gd name="connsiteY9" fmla="*/ 1205696 h 2893671"/>
              <a:gd name="connsiteX10" fmla="*/ 6539697 w 6539697"/>
              <a:gd name="connsiteY10" fmla="*/ 2411383 h 2893671"/>
              <a:gd name="connsiteX11" fmla="*/ 6057409 w 6539697"/>
              <a:gd name="connsiteY11" fmla="*/ 2893671 h 2893671"/>
              <a:gd name="connsiteX12" fmla="*/ 2724874 w 6539697"/>
              <a:gd name="connsiteY12" fmla="*/ 2893671 h 2893671"/>
              <a:gd name="connsiteX13" fmla="*/ 1089950 w 6539697"/>
              <a:gd name="connsiteY13" fmla="*/ 2893671 h 2893671"/>
              <a:gd name="connsiteX14" fmla="*/ 1089950 w 6539697"/>
              <a:gd name="connsiteY14" fmla="*/ 2893671 h 2893671"/>
              <a:gd name="connsiteX15" fmla="*/ 482288 w 6539697"/>
              <a:gd name="connsiteY15" fmla="*/ 2893671 h 2893671"/>
              <a:gd name="connsiteX16" fmla="*/ 0 w 6539697"/>
              <a:gd name="connsiteY16" fmla="*/ 2411383 h 2893671"/>
              <a:gd name="connsiteX17" fmla="*/ 0 w 6539697"/>
              <a:gd name="connsiteY17" fmla="*/ 1205696 h 2893671"/>
              <a:gd name="connsiteX18" fmla="*/ -986252 w 6539697"/>
              <a:gd name="connsiteY18" fmla="*/ 1333982 h 2893671"/>
              <a:gd name="connsiteX19" fmla="*/ 0 w 6539697"/>
              <a:gd name="connsiteY19" fmla="*/ 482279 h 2893671"/>
              <a:gd name="connsiteX20" fmla="*/ 0 w 6539697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9697" h="2893671" fill="none" extrusionOk="0">
                <a:moveTo>
                  <a:pt x="0" y="482288"/>
                </a:moveTo>
                <a:cubicBezTo>
                  <a:pt x="7814" y="220157"/>
                  <a:pt x="170985" y="18072"/>
                  <a:pt x="482288" y="0"/>
                </a:cubicBezTo>
                <a:cubicBezTo>
                  <a:pt x="623586" y="12302"/>
                  <a:pt x="872281" y="-30554"/>
                  <a:pt x="1089950" y="0"/>
                </a:cubicBezTo>
                <a:lnTo>
                  <a:pt x="1089950" y="0"/>
                </a:lnTo>
                <a:cubicBezTo>
                  <a:pt x="1743397" y="-130545"/>
                  <a:pt x="1927923" y="108287"/>
                  <a:pt x="2724874" y="0"/>
                </a:cubicBezTo>
                <a:cubicBezTo>
                  <a:pt x="3983452" y="-117130"/>
                  <a:pt x="4902334" y="123459"/>
                  <a:pt x="6057409" y="0"/>
                </a:cubicBezTo>
                <a:cubicBezTo>
                  <a:pt x="6330772" y="11158"/>
                  <a:pt x="6496223" y="22200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82900" y="688613"/>
                  <a:pt x="6539997" y="1087099"/>
                  <a:pt x="6539697" y="1205696"/>
                </a:cubicBezTo>
                <a:cubicBezTo>
                  <a:pt x="6477065" y="1357982"/>
                  <a:pt x="6586978" y="2200229"/>
                  <a:pt x="6539697" y="2411383"/>
                </a:cubicBezTo>
                <a:cubicBezTo>
                  <a:pt x="6531065" y="2666933"/>
                  <a:pt x="6319460" y="2907704"/>
                  <a:pt x="6057409" y="2893671"/>
                </a:cubicBezTo>
                <a:cubicBezTo>
                  <a:pt x="5478032" y="3027065"/>
                  <a:pt x="3197994" y="2762951"/>
                  <a:pt x="2724874" y="2893671"/>
                </a:cubicBezTo>
                <a:cubicBezTo>
                  <a:pt x="2096175" y="2978136"/>
                  <a:pt x="1358787" y="2835829"/>
                  <a:pt x="1089950" y="2893671"/>
                </a:cubicBezTo>
                <a:lnTo>
                  <a:pt x="1089950" y="2893671"/>
                </a:lnTo>
                <a:cubicBezTo>
                  <a:pt x="818320" y="2853809"/>
                  <a:pt x="635611" y="2870237"/>
                  <a:pt x="482288" y="2893671"/>
                </a:cubicBezTo>
                <a:cubicBezTo>
                  <a:pt x="180810" y="2893523"/>
                  <a:pt x="1574" y="2674514"/>
                  <a:pt x="0" y="2411383"/>
                </a:cubicBezTo>
                <a:cubicBezTo>
                  <a:pt x="-8316" y="1901794"/>
                  <a:pt x="-54409" y="1345354"/>
                  <a:pt x="0" y="1205696"/>
                </a:cubicBezTo>
                <a:cubicBezTo>
                  <a:pt x="-265775" y="1270088"/>
                  <a:pt x="-803596" y="1322659"/>
                  <a:pt x="-986252" y="1333982"/>
                </a:cubicBezTo>
                <a:cubicBezTo>
                  <a:pt x="-620192" y="921151"/>
                  <a:pt x="-217305" y="693206"/>
                  <a:pt x="0" y="482279"/>
                </a:cubicBezTo>
                <a:lnTo>
                  <a:pt x="0" y="482288"/>
                </a:lnTo>
                <a:close/>
              </a:path>
              <a:path w="6539697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696677" y="-49375"/>
                  <a:pt x="914385" y="37835"/>
                  <a:pt x="1089950" y="0"/>
                </a:cubicBezTo>
                <a:lnTo>
                  <a:pt x="1089950" y="0"/>
                </a:lnTo>
                <a:cubicBezTo>
                  <a:pt x="1612570" y="-115022"/>
                  <a:pt x="2202136" y="-4817"/>
                  <a:pt x="2724874" y="0"/>
                </a:cubicBezTo>
                <a:cubicBezTo>
                  <a:pt x="4104890" y="-134364"/>
                  <a:pt x="5159158" y="130381"/>
                  <a:pt x="6057409" y="0"/>
                </a:cubicBezTo>
                <a:cubicBezTo>
                  <a:pt x="6319036" y="-11157"/>
                  <a:pt x="6547089" y="210198"/>
                  <a:pt x="6539697" y="482288"/>
                </a:cubicBezTo>
                <a:lnTo>
                  <a:pt x="6539697" y="482279"/>
                </a:lnTo>
                <a:lnTo>
                  <a:pt x="6539697" y="482279"/>
                </a:lnTo>
                <a:cubicBezTo>
                  <a:pt x="6592718" y="678963"/>
                  <a:pt x="6515236" y="1118879"/>
                  <a:pt x="6539697" y="1205696"/>
                </a:cubicBezTo>
                <a:cubicBezTo>
                  <a:pt x="6528885" y="1582627"/>
                  <a:pt x="6547199" y="1809260"/>
                  <a:pt x="6539697" y="2411383"/>
                </a:cubicBezTo>
                <a:cubicBezTo>
                  <a:pt x="6578878" y="2673469"/>
                  <a:pt x="6288353" y="2903932"/>
                  <a:pt x="6057409" y="2893671"/>
                </a:cubicBezTo>
                <a:cubicBezTo>
                  <a:pt x="4629407" y="2855912"/>
                  <a:pt x="3825707" y="2944169"/>
                  <a:pt x="2724874" y="2893671"/>
                </a:cubicBezTo>
                <a:cubicBezTo>
                  <a:pt x="2174419" y="2969985"/>
                  <a:pt x="1489365" y="2913852"/>
                  <a:pt x="1089950" y="2893671"/>
                </a:cubicBezTo>
                <a:lnTo>
                  <a:pt x="1089950" y="2893671"/>
                </a:lnTo>
                <a:cubicBezTo>
                  <a:pt x="918981" y="2926999"/>
                  <a:pt x="698080" y="2901625"/>
                  <a:pt x="482288" y="2893671"/>
                </a:cubicBezTo>
                <a:cubicBezTo>
                  <a:pt x="183632" y="2864218"/>
                  <a:pt x="20864" y="2672859"/>
                  <a:pt x="0" y="2411383"/>
                </a:cubicBezTo>
                <a:cubicBezTo>
                  <a:pt x="-98787" y="1841521"/>
                  <a:pt x="32831" y="1521345"/>
                  <a:pt x="0" y="1205696"/>
                </a:cubicBezTo>
                <a:cubicBezTo>
                  <a:pt x="-185681" y="1304493"/>
                  <a:pt x="-576771" y="1351528"/>
                  <a:pt x="-986252" y="1333982"/>
                </a:cubicBezTo>
                <a:cubicBezTo>
                  <a:pt x="-600401" y="970856"/>
                  <a:pt x="-319322" y="659725"/>
                  <a:pt x="0" y="482279"/>
                </a:cubicBezTo>
                <a:lnTo>
                  <a:pt x="0" y="482288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5081"/>
                      <a:gd name="adj2" fmla="val -39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CẢM XÚC</a:t>
            </a:r>
          </a:p>
        </p:txBody>
      </p:sp>
    </p:spTree>
    <p:extLst>
      <p:ext uri="{BB962C8B-B14F-4D97-AF65-F5344CB8AC3E}">
        <p14:creationId xmlns:p14="http://schemas.microsoft.com/office/powerpoint/2010/main" val="22413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7037E-6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81481E-6 L -3.958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xmlns="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7E3631B-175B-5537-B5F8-E5D3EB021C6D}"/>
              </a:ext>
            </a:extLst>
          </p:cNvPr>
          <p:cNvSpPr txBox="1"/>
          <p:nvPr/>
        </p:nvSpPr>
        <p:spPr>
          <a:xfrm>
            <a:off x="2861281" y="75526"/>
            <a:ext cx="60940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50">
                <a:ln w="0"/>
                <a:solidFill>
                  <a:srgbClr val="FC7C3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DẶN DÒ</a:t>
            </a:r>
            <a:endParaRPr kumimoji="0" lang="en-US" sz="8000" b="1" i="0" u="none" strike="noStrike" kern="1200" cap="none" spc="50" normalizeH="0" baseline="0" noProof="0" dirty="0">
              <a:ln w="0"/>
              <a:solidFill>
                <a:srgbClr val="FC7C3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xmlns="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xmlns="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xmlns="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xmlns="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6" name="组合 69">
            <a:extLst>
              <a:ext uri="{FF2B5EF4-FFF2-40B4-BE49-F238E27FC236}">
                <a16:creationId xmlns:a16="http://schemas.microsoft.com/office/drawing/2014/main" xmlns="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xmlns="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xmlns="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536B953-961A-E0EA-1CD9-8FF9F1D83AE7}"/>
              </a:ext>
            </a:extLst>
          </p:cNvPr>
          <p:cNvGrpSpPr/>
          <p:nvPr/>
        </p:nvGrpSpPr>
        <p:grpSpPr>
          <a:xfrm>
            <a:off x="1956273" y="244012"/>
            <a:ext cx="8001686" cy="4720184"/>
            <a:chOff x="4133327" y="8204395"/>
            <a:chExt cx="7210038" cy="47201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9E800F9-19E1-A5AE-8B11-0CD7DC730744}"/>
                </a:ext>
              </a:extLst>
            </p:cNvPr>
            <p:cNvSpPr txBox="1"/>
            <p:nvPr/>
          </p:nvSpPr>
          <p:spPr>
            <a:xfrm>
              <a:off x="4149462" y="8204395"/>
              <a:ext cx="7193903" cy="470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Tạm biệt và hẹn gặp lại</a:t>
              </a:r>
              <a:endParaRPr kumimoji="0" lang="en-US" sz="8000" b="1" i="0" u="none" strike="noStrike" kern="1200" cap="none" spc="0" normalizeH="0" baseline="0" noProof="0" dirty="0">
                <a:ln w="330200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CC95076-AC84-BAC7-8733-97038C548D1A}"/>
                </a:ext>
              </a:extLst>
            </p:cNvPr>
            <p:cNvSpPr txBox="1"/>
            <p:nvPr/>
          </p:nvSpPr>
          <p:spPr>
            <a:xfrm>
              <a:off x="4133327" y="8216752"/>
              <a:ext cx="7193903" cy="470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T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ạ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m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b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i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ệ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t 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v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à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h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ẹ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n 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g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ặ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p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l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ạ</a:t>
              </a: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</a:rPr>
                <a:t>i </a:t>
              </a:r>
              <a:endPara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xmlns="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A180F7A-E6B9-E802-2428-3F50C37AC47B}"/>
              </a:ext>
            </a:extLst>
          </p:cNvPr>
          <p:cNvGrpSpPr/>
          <p:nvPr/>
        </p:nvGrpSpPr>
        <p:grpSpPr>
          <a:xfrm>
            <a:off x="1092386" y="1109775"/>
            <a:ext cx="5003614" cy="2153651"/>
            <a:chOff x="811033" y="1403932"/>
            <a:chExt cx="5003614" cy="2153651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xmlns="" id="{50C53215-5F60-4E34-AE0B-4349CB326516}"/>
                </a:ext>
              </a:extLst>
            </p:cNvPr>
            <p:cNvSpPr/>
            <p:nvPr/>
          </p:nvSpPr>
          <p:spPr>
            <a:xfrm>
              <a:off x="974692" y="1403932"/>
              <a:ext cx="4782402" cy="2153651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86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0FCABF9B-3F7F-4E6A-A61D-DF1DE8B7A192}"/>
                </a:ext>
              </a:extLst>
            </p:cNvPr>
            <p:cNvSpPr txBox="1"/>
            <p:nvPr/>
          </p:nvSpPr>
          <p:spPr>
            <a:xfrm>
              <a:off x="811033" y="1403932"/>
              <a:ext cx="50036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ED6C0B"/>
                  </a:solidFill>
                  <a:effectLst/>
                  <a:uLnTx/>
                  <a:uFillTx/>
                  <a:latin typeface="#9Slide06 SVNClementine" panose="020F0502020204030203" pitchFamily="34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>
                  <a:ln w="22225">
                    <a:solidFill>
                      <a:srgbClr val="964B00"/>
                    </a:solidFill>
                    <a:prstDash val="solid"/>
                  </a:ln>
                  <a:solidFill>
                    <a:srgbClr val="D99D62"/>
                  </a:solidFill>
                  <a:effectLst/>
                  <a:uLnTx/>
                  <a:uFillTx/>
                  <a:latin typeface="#9Slide06 SVNClementine" panose="020F0502020204030203" pitchFamily="34" charset="0"/>
                  <a:ea typeface="LNTH-LuoLuoNotangYuanTi 1" pitchFamily="2" charset="-128"/>
                  <a:cs typeface="LNTH-LuoLuoNotangYuanTi 1" pitchFamily="2" charset="-128"/>
                </a:rPr>
                <a:t>HU HOẠCH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 w="22225">
                    <a:solidFill>
                      <a:srgbClr val="964B00"/>
                    </a:solidFill>
                    <a:prstDash val="solid"/>
                  </a:ln>
                  <a:solidFill>
                    <a:srgbClr val="D99D62"/>
                  </a:solidFill>
                  <a:effectLst/>
                  <a:uLnTx/>
                  <a:uFillTx/>
                  <a:latin typeface="#9Slide06 SVNClementine" panose="020F0502020204030203" pitchFamily="34" charset="0"/>
                  <a:ea typeface="LNTH-LuoLuoNotangYuanTi 1" pitchFamily="2" charset="-128"/>
                  <a:cs typeface="LNTH-LuoLuoNotangYuanTi 1" pitchFamily="2" charset="-128"/>
                </a:rPr>
                <a:t>NÔNG SẢN</a:t>
              </a:r>
              <a:endParaRPr kumimoji="0" lang="zh-CN" altLang="en-US" sz="6600" b="1" i="0" u="none" strike="noStrike" kern="1200" cap="none" spc="0" normalizeH="0" baseline="0" noProof="0" dirty="0">
                <a:ln w="22225">
                  <a:solidFill>
                    <a:srgbClr val="964B00"/>
                  </a:solidFill>
                  <a:prstDash val="solid"/>
                </a:ln>
                <a:solidFill>
                  <a:srgbClr val="D99D62"/>
                </a:solidFill>
                <a:effectLst/>
                <a:uLnTx/>
                <a:uFillTx/>
                <a:latin typeface="#9Slide06 SVNClementine" panose="020F0502020204030203" pitchFamily="34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89649D-8E1E-E462-D836-BE1AEEBE0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72295">
            <a:off x="1456295" y="985874"/>
            <a:ext cx="1013973" cy="9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708987" y="250035"/>
            <a:ext cx="10522894" cy="88426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3410292" y="395630"/>
            <a:ext cx="5650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hướng dẫn sử dụng từ điển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8F3E7E65-ED45-BD8C-E683-09AE77A645D7}"/>
              </a:ext>
            </a:extLst>
          </p:cNvPr>
          <p:cNvSpPr txBox="1"/>
          <p:nvPr/>
        </p:nvSpPr>
        <p:spPr>
          <a:xfrm>
            <a:off x="1026056" y="4456925"/>
            <a:ext cx="25795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>
                <a:solidFill>
                  <a:srgbClr val="FF0000"/>
                </a:solidFill>
                <a:latin typeface="SVN-Apple" panose="02040603050506020204" pitchFamily="18" charset="0"/>
                <a:cs typeface="Arial" panose="020B0604020202020204" pitchFamily="34" charset="0"/>
              </a:rPr>
              <a:t>ĐỌC THEO NHÓM ĐÔI</a:t>
            </a:r>
          </a:p>
        </p:txBody>
      </p:sp>
      <p:pic>
        <p:nvPicPr>
          <p:cNvPr id="31" name="Hình ảnh 30" descr="Ảnh có chứa hình vẽ, Tác phẩm nghệ thuật của trẻ con, bản phác thảo, phim hoạt hình&#10;&#10;Mô tả được tạo tự động">
            <a:extLst>
              <a:ext uri="{FF2B5EF4-FFF2-40B4-BE49-F238E27FC236}">
                <a16:creationId xmlns:a16="http://schemas.microsoft.com/office/drawing/2014/main" xmlns="" id="{6D390571-869C-4DCD-8E7F-82B3A394AA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50" l="7700" r="90250">
                        <a14:foregroundMark x1="32000" y1="26350" x2="36400" y2="31900"/>
                        <a14:foregroundMark x1="83150" y1="30550" x2="88700" y2="36950"/>
                        <a14:foregroundMark x1="90250" y1="30200" x2="90250" y2="38150"/>
                        <a14:foregroundMark x1="7700" y1="38300" x2="12100" y2="48250"/>
                        <a14:foregroundMark x1="45150" y1="92000" x2="45150" y2="93650"/>
                        <a14:foregroundMark x1="53600" y1="91650" x2="57800" y2="93000"/>
                        <a14:foregroundMark x1="76900" y1="88100" x2="77900" y2="90950"/>
                        <a14:foregroundMark x1="43650" y1="58050" x2="45500" y2="6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" y="1104334"/>
            <a:ext cx="3576633" cy="35766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E67C775-7B27-6DF7-A885-3D8C8BD15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491" y="1380034"/>
            <a:ext cx="7389105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20763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160774" y="309716"/>
            <a:ext cx="11857055" cy="6382486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353853" y="230021"/>
            <a:ext cx="8939212" cy="1142853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750342" y="539837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loại từ điển phù hợp với mục đích sử dụng.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Review Top15 Sách Từ điển Tiếng Anh Tốt Nhất Hiện Nay">
            <a:extLst>
              <a:ext uri="{FF2B5EF4-FFF2-40B4-BE49-F238E27FC236}">
                <a16:creationId xmlns:a16="http://schemas.microsoft.com/office/drawing/2014/main" xmlns="" id="{97117AAF-3F20-F702-B7DD-1C0B2E48D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4396" r="20054" b="4636"/>
          <a:stretch/>
        </p:blipFill>
        <p:spPr bwMode="auto">
          <a:xfrm>
            <a:off x="8023433" y="1671263"/>
            <a:ext cx="3236795" cy="49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A3FD31A2-0B98-D1F1-9315-6BBC32E533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0" b="31380" l="1570" r="18062">
                        <a14:foregroundMark x1="12034" y1="3419" x2="12830" y2="3907"/>
                        <a14:foregroundMark x1="14536" y1="7448" x2="15332" y2="9076"/>
                        <a14:foregroundMark x1="15605" y1="6471" x2="15605" y2="7652"/>
                        <a14:foregroundMark x1="13490" y1="22304" x2="13490" y2="22304"/>
                        <a14:foregroundMark x1="7257" y1="2890" x2="9668" y2="4151"/>
                        <a14:foregroundMark x1="16765" y1="8995" x2="17766" y2="15954"/>
                        <a14:foregroundMark x1="8553" y1="30118" x2="11260" y2="29915"/>
                        <a14:foregroundMark x1="8872" y1="30484" x2="10669" y2="30484"/>
                        <a14:foregroundMark x1="1570" y1="17053" x2="1752" y2="21001"/>
                        <a14:foregroundMark x1="10168" y1="31380" x2="10168" y2="31380"/>
                        <a14:foregroundMark x1="9258" y1="31176" x2="9258" y2="31176"/>
                        <a14:foregroundMark x1="9668" y1="31380" x2="9668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918" b="67288"/>
          <a:stretch/>
        </p:blipFill>
        <p:spPr>
          <a:xfrm>
            <a:off x="190663" y="119647"/>
            <a:ext cx="1529790" cy="1392887"/>
          </a:xfrm>
          <a:prstGeom prst="rect">
            <a:avLst/>
          </a:prstGeom>
        </p:spPr>
      </p:pic>
      <p:pic>
        <p:nvPicPr>
          <p:cNvPr id="1028" name="Picture 4" descr="Sách Từ Điển Tiếng Việt Hoàng Phê (Tái Bản) - FAHASA.COM">
            <a:extLst>
              <a:ext uri="{FF2B5EF4-FFF2-40B4-BE49-F238E27FC236}">
                <a16:creationId xmlns:a16="http://schemas.microsoft.com/office/drawing/2014/main" xmlns="" id="{66AD17CE-A103-013E-2CF4-E3BDB311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15688"/>
          <a:stretch/>
        </p:blipFill>
        <p:spPr bwMode="auto">
          <a:xfrm>
            <a:off x="1263429" y="1630141"/>
            <a:ext cx="3451875" cy="50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BACFEB31-03C4-A757-BAD8-A6B1A90CC40F}"/>
              </a:ext>
            </a:extLst>
          </p:cNvPr>
          <p:cNvGrpSpPr/>
          <p:nvPr/>
        </p:nvGrpSpPr>
        <p:grpSpPr>
          <a:xfrm>
            <a:off x="4737579" y="2039529"/>
            <a:ext cx="3031762" cy="4370673"/>
            <a:chOff x="4763089" y="2411530"/>
            <a:chExt cx="3031762" cy="4370673"/>
          </a:xfrm>
        </p:grpSpPr>
        <p:pic>
          <p:nvPicPr>
            <p:cNvPr id="6" name="Hình ảnh 5" descr="Ảnh có chứa hình mẫu, phim hoạt hình&#10;&#10;Mô tả được tạo tự động">
              <a:extLst>
                <a:ext uri="{FF2B5EF4-FFF2-40B4-BE49-F238E27FC236}">
                  <a16:creationId xmlns:a16="http://schemas.microsoft.com/office/drawing/2014/main" xmlns="" id="{3A86DB80-5661-3B43-C0ED-029BB447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65"/>
            <a:stretch/>
          </p:blipFill>
          <p:spPr>
            <a:xfrm>
              <a:off x="4763089" y="3205944"/>
              <a:ext cx="2166765" cy="357625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xmlns="" id="{DFD4299E-C721-B050-DDE0-82D7E9B82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712" y="2411530"/>
              <a:ext cx="1450139" cy="1450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923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20763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160774" y="309716"/>
            <a:ext cx="11857055" cy="6382486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353853" y="230021"/>
            <a:ext cx="8939212" cy="1142853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750342" y="539837"/>
            <a:ext cx="854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loại từ điển phù hợp với mục đích sử dụng.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A3FD31A2-0B98-D1F1-9315-6BBC32E533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0" b="31380" l="1570" r="18062">
                        <a14:foregroundMark x1="12034" y1="3419" x2="12830" y2="3907"/>
                        <a14:foregroundMark x1="14536" y1="7448" x2="15332" y2="9076"/>
                        <a14:foregroundMark x1="15605" y1="6471" x2="15605" y2="7652"/>
                        <a14:foregroundMark x1="13490" y1="22304" x2="13490" y2="22304"/>
                        <a14:foregroundMark x1="7257" y1="2890" x2="9668" y2="4151"/>
                        <a14:foregroundMark x1="16765" y1="8995" x2="17766" y2="15954"/>
                        <a14:foregroundMark x1="8553" y1="30118" x2="11260" y2="29915"/>
                        <a14:foregroundMark x1="8872" y1="30484" x2="10669" y2="30484"/>
                        <a14:foregroundMark x1="1570" y1="17053" x2="1752" y2="21001"/>
                        <a14:foregroundMark x1="10168" y1="31380" x2="10168" y2="31380"/>
                        <a14:foregroundMark x1="9258" y1="31176" x2="9258" y2="31176"/>
                        <a14:foregroundMark x1="9668" y1="31380" x2="9668" y2="31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918" b="67288"/>
          <a:stretch/>
        </p:blipFill>
        <p:spPr>
          <a:xfrm>
            <a:off x="190663" y="119647"/>
            <a:ext cx="1529790" cy="1392887"/>
          </a:xfrm>
          <a:prstGeom prst="rect">
            <a:avLst/>
          </a:prstGeom>
        </p:spPr>
      </p:pic>
      <p:pic>
        <p:nvPicPr>
          <p:cNvPr id="1028" name="Picture 4" descr="Sách Từ Điển Tiếng Việt Hoàng Phê (Tái Bản) - FAHASA.COM">
            <a:extLst>
              <a:ext uri="{FF2B5EF4-FFF2-40B4-BE49-F238E27FC236}">
                <a16:creationId xmlns:a16="http://schemas.microsoft.com/office/drawing/2014/main" xmlns="" id="{66AD17CE-A103-013E-2CF4-E3BDB3119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15688"/>
          <a:stretch/>
        </p:blipFill>
        <p:spPr bwMode="auto">
          <a:xfrm>
            <a:off x="2959264" y="1512534"/>
            <a:ext cx="3451875" cy="50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 descr="Ảnh có chứa hình mẫu, Đồ họa, phim hoạt hình, thiết kế&#10;&#10;Mô tả được tạo tự động">
            <a:extLst>
              <a:ext uri="{FF2B5EF4-FFF2-40B4-BE49-F238E27FC236}">
                <a16:creationId xmlns:a16="http://schemas.microsoft.com/office/drawing/2014/main" xmlns="" id="{77CC6EAF-566B-0AEB-B0F4-2B6007104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97" y="2145869"/>
            <a:ext cx="1256044" cy="1256044"/>
          </a:xfrm>
          <a:prstGeom prst="rect">
            <a:avLst/>
          </a:prstGeom>
        </p:spPr>
      </p:pic>
      <p:pic>
        <p:nvPicPr>
          <p:cNvPr id="4" name="Hình ảnh 3" descr="Ảnh có chứa hình mẫu, phim hoạt hình&#10;&#10;Mô tả được tạo tự động">
            <a:extLst>
              <a:ext uri="{FF2B5EF4-FFF2-40B4-BE49-F238E27FC236}">
                <a16:creationId xmlns:a16="http://schemas.microsoft.com/office/drawing/2014/main" xmlns="" id="{8DC208B5-8FCD-DE62-F228-9FC696FD0F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5"/>
          <a:stretch/>
        </p:blipFill>
        <p:spPr>
          <a:xfrm>
            <a:off x="6395007" y="2773891"/>
            <a:ext cx="2166765" cy="357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6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86925" y="369397"/>
            <a:ext cx="1164343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952644" y="250035"/>
            <a:ext cx="5529280" cy="1485614"/>
          </a:xfrm>
          <a:prstGeom prst="roundRect">
            <a:avLst>
              <a:gd name="adj" fmla="val 2740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229066" y="407766"/>
            <a:ext cx="531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5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E206809B-6A3E-CC07-20B4-EA12FA9AB8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5" b="33578" l="21702" r="37580">
                        <a14:foregroundMark x1="30801" y1="2605" x2="32621" y2="4396"/>
                        <a14:foregroundMark x1="24682" y1="6064" x2="22316" y2="10094"/>
                        <a14:foregroundMark x1="27252" y1="30444" x2="32689" y2="31339"/>
                        <a14:foregroundMark x1="22247" y1="19373" x2="23385" y2="24054"/>
                        <a14:foregroundMark x1="27002" y1="19495" x2="27184" y2="23606"/>
                        <a14:foregroundMark x1="21702" y1="17420" x2="22611" y2="20676"/>
                        <a14:foregroundMark x1="37216" y1="14204" x2="37216" y2="18519"/>
                        <a14:foregroundMark x1="29709" y1="30891" x2="30755" y2="3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-315" r="60501" b="66771"/>
          <a:stretch/>
        </p:blipFill>
        <p:spPr>
          <a:xfrm>
            <a:off x="63532" y="258621"/>
            <a:ext cx="1272995" cy="1272994"/>
          </a:xfrm>
          <a:prstGeom prst="rect">
            <a:avLst/>
          </a:prstGeom>
        </p:spPr>
      </p:pic>
      <p:pic>
        <p:nvPicPr>
          <p:cNvPr id="4" name="Hình ảnh 3" descr="Ảnh có chứa văn bản, ảnh chụp màn hình, Phông chữ, tài liệu&#10;&#10;Mô tả được tạo tự động">
            <a:extLst>
              <a:ext uri="{FF2B5EF4-FFF2-40B4-BE49-F238E27FC236}">
                <a16:creationId xmlns:a16="http://schemas.microsoft.com/office/drawing/2014/main" xmlns="" id="{9EF72727-8698-0DB0-1649-12688BBD11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7" y="1911125"/>
            <a:ext cx="5735748" cy="4797730"/>
          </a:xfrm>
          <a:prstGeom prst="rect">
            <a:avLst/>
          </a:prstGeom>
        </p:spPr>
      </p:pic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xmlns="" id="{94302441-296A-5BCD-4FC0-CC98F1C4AAB1}"/>
              </a:ext>
            </a:extLst>
          </p:cNvPr>
          <p:cNvSpPr/>
          <p:nvPr/>
        </p:nvSpPr>
        <p:spPr>
          <a:xfrm>
            <a:off x="7423510" y="308983"/>
            <a:ext cx="4387647" cy="1485614"/>
          </a:xfrm>
          <a:prstGeom prst="roundRect">
            <a:avLst>
              <a:gd name="adj" fmla="val 19412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920EB7D-20A8-A7B5-0183-64FF74C047FE}"/>
              </a:ext>
            </a:extLst>
          </p:cNvPr>
          <p:cNvSpPr txBox="1"/>
          <p:nvPr/>
        </p:nvSpPr>
        <p:spPr>
          <a:xfrm>
            <a:off x="7947871" y="656208"/>
            <a:ext cx="338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các chữ viết tắt </a:t>
            </a:r>
          </a:p>
          <a:p>
            <a:r>
              <a:rPr lang="en-US" sz="2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</a:t>
            </a:r>
            <a:endParaRPr lang="vi-VN" sz="24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Hình ảnh 8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113C247C-562A-9013-7A31-F86A974EA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74" b="30444" l="8917" r="57803">
                        <a14:foregroundMark x1="49932" y1="4274" x2="51843" y2="5128"/>
                        <a14:foregroundMark x1="57143" y1="11233" x2="57143" y2="17501"/>
                        <a14:foregroundMark x1="57530" y1="17867" x2="57348" y2="18885"/>
                        <a14:foregroundMark x1="48794" y1="30444" x2="51752" y2="29223"/>
                        <a14:foregroundMark x1="8917" y1="20228" x2="8917" y2="20228"/>
                        <a14:foregroundMark x1="50887" y1="10704" x2="52207" y2="20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26" t="1383" r="40190" b="67196"/>
          <a:stretch/>
        </p:blipFill>
        <p:spPr>
          <a:xfrm>
            <a:off x="6545682" y="471543"/>
            <a:ext cx="1338431" cy="120032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E96FCA2-5CA6-0F19-3CC9-139DDC5B9A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462" r="13454" b="16367"/>
          <a:stretch/>
        </p:blipFill>
        <p:spPr>
          <a:xfrm>
            <a:off x="6898455" y="1911124"/>
            <a:ext cx="4922251" cy="4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1230333" y="197071"/>
            <a:ext cx="5871572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57ADC26-8EFC-D54E-9070-CC037F2C3918}"/>
              </a:ext>
            </a:extLst>
          </p:cNvPr>
          <p:cNvSpPr txBox="1"/>
          <p:nvPr/>
        </p:nvSpPr>
        <p:spPr>
          <a:xfrm>
            <a:off x="1953763" y="535593"/>
            <a:ext cx="430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nghĩa của từ cần tìm</a:t>
            </a:r>
            <a:endParaRPr lang="vi-VN" sz="32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CE6E6E8-245C-ADFF-45E3-9A23BFC8DFD4}"/>
              </a:ext>
            </a:extLst>
          </p:cNvPr>
          <p:cNvSpPr txBox="1"/>
          <p:nvPr/>
        </p:nvSpPr>
        <p:spPr>
          <a:xfrm>
            <a:off x="1283522" y="2442130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Bước 1: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3687642-7F8E-1ABB-0044-6651F781DD25}"/>
              </a:ext>
            </a:extLst>
          </p:cNvPr>
          <p:cNvSpPr txBox="1"/>
          <p:nvPr/>
        </p:nvSpPr>
        <p:spPr>
          <a:xfrm>
            <a:off x="1340358" y="3159265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Bước 2: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5907EA8-0B2B-EFAF-8580-46D49C7EFA6A}"/>
              </a:ext>
            </a:extLst>
          </p:cNvPr>
          <p:cNvSpPr txBox="1"/>
          <p:nvPr/>
        </p:nvSpPr>
        <p:spPr>
          <a:xfrm>
            <a:off x="1352451" y="3916354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Bước 3: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vòng tròn&#10;&#10;Mô tả được tạo tự động">
            <a:extLst>
              <a:ext uri="{FF2B5EF4-FFF2-40B4-BE49-F238E27FC236}">
                <a16:creationId xmlns:a16="http://schemas.microsoft.com/office/drawing/2014/main" xmlns="" id="{8FCC25F6-9166-5CAF-3A0F-EBC1DB8F59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1" b="31380" l="61624" r="77821">
                        <a14:foregroundMark x1="67948" y1="28246" x2="71565" y2="30444"/>
                        <a14:foregroundMark x1="62352" y1="19251" x2="64445" y2="25682"/>
                        <a14:foregroundMark x1="64445" y1="27391" x2="66811" y2="28938"/>
                        <a14:foregroundMark x1="62079" y1="19251" x2="67266" y2="29304"/>
                        <a14:foregroundMark x1="67266" y1="29304" x2="72316" y2="30403"/>
                        <a14:foregroundMark x1="72316" y1="30403" x2="72998" y2="30118"/>
                        <a14:foregroundMark x1="62739" y1="21775" x2="65901" y2="30037"/>
                        <a14:foregroundMark x1="65901" y1="30037" x2="70246" y2="31461"/>
                        <a14:foregroundMark x1="68813" y1="2930" x2="73408" y2="4151"/>
                        <a14:foregroundMark x1="73408" y1="4151" x2="77843" y2="12129"/>
                        <a14:foregroundMark x1="77843" y1="12129" x2="77002" y2="22182"/>
                        <a14:foregroundMark x1="77002" y1="22182" x2="76797" y2="22996"/>
                        <a14:foregroundMark x1="69222" y1="2442" x2="72361" y2="2768"/>
                        <a14:foregroundMark x1="61624" y1="15385" x2="62011" y2="20309"/>
                        <a14:foregroundMark x1="66629" y1="16402" x2="66674" y2="17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7" t="1066" r="20649" b="67513"/>
          <a:stretch/>
        </p:blipFill>
        <p:spPr>
          <a:xfrm>
            <a:off x="39732" y="127127"/>
            <a:ext cx="1562978" cy="14017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11DFDD1B-B7EA-30FB-5F49-0EE71BCA32C3}"/>
              </a:ext>
            </a:extLst>
          </p:cNvPr>
          <p:cNvSpPr txBox="1"/>
          <p:nvPr/>
        </p:nvSpPr>
        <p:spPr>
          <a:xfrm>
            <a:off x="2715403" y="243820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trang có chữ cái đầu tiên của từ.</a:t>
            </a:r>
            <a:endParaRPr lang="vi-VN" sz="200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0D1470AB-1123-264D-681B-D6AEFC298D07}"/>
              </a:ext>
            </a:extLst>
          </p:cNvPr>
          <p:cNvSpPr txBox="1"/>
          <p:nvPr/>
        </p:nvSpPr>
        <p:spPr>
          <a:xfrm>
            <a:off x="2689203" y="3193038"/>
            <a:ext cx="7912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 từ trên xuống theo thứ tự để tìm đến từ cần tra.</a:t>
            </a:r>
            <a:endParaRPr lang="vi-VN" sz="200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2F3ED229-6B54-CED5-F3D6-8CC30DD5A3D4}"/>
              </a:ext>
            </a:extLst>
          </p:cNvPr>
          <p:cNvSpPr txBox="1"/>
          <p:nvPr/>
        </p:nvSpPr>
        <p:spPr>
          <a:xfrm>
            <a:off x="2705706" y="3933414"/>
            <a:ext cx="92275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Đọc kĩ phần giải thích nghĩa của từ và chọn nghĩa phù hợp.</a:t>
            </a:r>
          </a:p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Với từ có nhiều nghĩa, nghĩa phổ biến nhất được ghi đầu tiên.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Hình ảnh 28" descr="Ảnh có chứa vòng tròn, gương&#10;&#10;Mô tả được tạo tự động">
            <a:extLst>
              <a:ext uri="{FF2B5EF4-FFF2-40B4-BE49-F238E27FC236}">
                <a16:creationId xmlns:a16="http://schemas.microsoft.com/office/drawing/2014/main" xmlns="" id="{C5DDFD97-C63B-D16F-E2EE-E8CD31F05B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7" y="2407984"/>
            <a:ext cx="665362" cy="665362"/>
          </a:xfrm>
          <a:prstGeom prst="rect">
            <a:avLst/>
          </a:prstGeom>
        </p:spPr>
      </p:pic>
      <p:pic>
        <p:nvPicPr>
          <p:cNvPr id="30" name="Hình ảnh 29" descr="Ảnh có chứa vòng tròn, gương&#10;&#10;Mô tả được tạo tự động">
            <a:extLst>
              <a:ext uri="{FF2B5EF4-FFF2-40B4-BE49-F238E27FC236}">
                <a16:creationId xmlns:a16="http://schemas.microsoft.com/office/drawing/2014/main" xmlns="" id="{66533D37-0136-4F84-3BDE-8294703C8C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7" y="3116452"/>
            <a:ext cx="665362" cy="665362"/>
          </a:xfrm>
          <a:prstGeom prst="rect">
            <a:avLst/>
          </a:prstGeom>
        </p:spPr>
      </p:pic>
      <p:pic>
        <p:nvPicPr>
          <p:cNvPr id="31" name="Hình ảnh 30" descr="Ảnh có chứa vòng tròn, gương&#10;&#10;Mô tả được tạo tự động">
            <a:extLst>
              <a:ext uri="{FF2B5EF4-FFF2-40B4-BE49-F238E27FC236}">
                <a16:creationId xmlns:a16="http://schemas.microsoft.com/office/drawing/2014/main" xmlns="" id="{7B3F3ECD-390C-9FFE-CD11-1C7930666A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7" y="3814505"/>
            <a:ext cx="665362" cy="665362"/>
          </a:xfrm>
          <a:prstGeom prst="rect">
            <a:avLst/>
          </a:prstGeom>
        </p:spPr>
      </p:pic>
      <p:pic>
        <p:nvPicPr>
          <p:cNvPr id="1028" name="Picture 4" descr="Page 19 | Kids Report Images - Free Download on Freepik">
            <a:extLst>
              <a:ext uri="{FF2B5EF4-FFF2-40B4-BE49-F238E27FC236}">
                <a16:creationId xmlns:a16="http://schemas.microsoft.com/office/drawing/2014/main" xmlns="" id="{41FBB4AD-12D1-06FB-C27B-F258B428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1667">
                        <a14:foregroundMark x1="25278" y1="31944" x2="29167" y2="41389"/>
                        <a14:foregroundMark x1="91944" y1="48889" x2="90556" y2="73889"/>
                        <a14:foregroundMark x1="4167" y1="71667" x2="6944" y2="72222"/>
                        <a14:foregroundMark x1="20833" y1="48056" x2="26111" y2="56389"/>
                        <a14:foregroundMark x1="20556" y1="52778" x2="20278" y2="56667"/>
                        <a14:foregroundMark x1="21944" y1="45833" x2="23056" y2="60833"/>
                        <a14:foregroundMark x1="18333" y1="64167" x2="27500" y2="74722"/>
                        <a14:foregroundMark x1="16111" y1="60000" x2="14167" y2="6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7813" y="133797"/>
            <a:ext cx="1973141" cy="19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6" grpId="0"/>
      <p:bldP spid="7" grpId="0"/>
      <p:bldP spid="8" grpId="0"/>
      <p:bldP spid="21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730</Words>
  <Application>Microsoft Office PowerPoint</Application>
  <PresentationFormat>Widescreen</PresentationFormat>
  <Paragraphs>120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LNTH-LuoLuoNotangYuanTi 1</vt:lpstr>
      <vt:lpstr>微软雅黑</vt:lpstr>
      <vt:lpstr>#9Slide06 SVNClementine</vt:lpstr>
      <vt:lpstr>Arial</vt:lpstr>
      <vt:lpstr>Calibri</vt:lpstr>
      <vt:lpstr>Google Sans</vt:lpstr>
      <vt:lpstr>OpenSans</vt:lpstr>
      <vt:lpstr>SVN-Apple</vt:lpstr>
      <vt:lpstr>UTM Cookies</vt:lpstr>
      <vt:lpstr>UTM Duepuntozero</vt:lpstr>
      <vt:lpstr>UTM Edwardian</vt:lpstr>
      <vt:lpstr>UTM Mother</vt:lpstr>
      <vt:lpstr>思源黑体 CN Bold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TIEN DAT</dc:creator>
  <cp:lastModifiedBy>DELL</cp:lastModifiedBy>
  <cp:revision>51</cp:revision>
  <dcterms:created xsi:type="dcterms:W3CDTF">2023-07-15T07:46:33Z</dcterms:created>
  <dcterms:modified xsi:type="dcterms:W3CDTF">2023-10-03T14:35:11Z</dcterms:modified>
</cp:coreProperties>
</file>