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82" r:id="rId5"/>
    <p:sldId id="283" r:id="rId6"/>
    <p:sldId id="266" r:id="rId7"/>
    <p:sldId id="284" r:id="rId8"/>
    <p:sldId id="263" r:id="rId9"/>
    <p:sldId id="285" r:id="rId10"/>
    <p:sldId id="286" r:id="rId11"/>
    <p:sldId id="287" r:id="rId12"/>
    <p:sldId id="294" r:id="rId13"/>
    <p:sldId id="295" r:id="rId14"/>
    <p:sldId id="296" r:id="rId15"/>
    <p:sldId id="297" r:id="rId16"/>
    <p:sldId id="298" r:id="rId17"/>
    <p:sldId id="293" r:id="rId18"/>
    <p:sldId id="299" r:id="rId19"/>
    <p:sldId id="304" r:id="rId20"/>
    <p:sldId id="305" r:id="rId21"/>
    <p:sldId id="262" r:id="rId22"/>
    <p:sldId id="260" r:id="rId23"/>
    <p:sldId id="301" r:id="rId24"/>
    <p:sldId id="302" r:id="rId25"/>
    <p:sldId id="303" r:id="rId26"/>
    <p:sldId id="300" r:id="rId27"/>
    <p:sldId id="306" r:id="rId28"/>
    <p:sldId id="307" r:id="rId29"/>
    <p:sldId id="308" r:id="rId30"/>
    <p:sldId id="309" r:id="rId31"/>
    <p:sldId id="310" r:id="rId32"/>
    <p:sldId id="311" r:id="rId33"/>
    <p:sldId id="312" r:id="rId34"/>
    <p:sldId id="267" r:id="rId35"/>
    <p:sldId id="313" r:id="rId36"/>
    <p:sldId id="314" r:id="rId37"/>
    <p:sldId id="315" r:id="rId38"/>
    <p:sldId id="316" r:id="rId39"/>
    <p:sldId id="317" r:id="rId40"/>
    <p:sldId id="318" r:id="rId41"/>
    <p:sldId id="277" r:id="rId42"/>
    <p:sldId id="319" r:id="rId43"/>
    <p:sldId id="279" r:id="rId44"/>
    <p:sldId id="280" r:id="rId45"/>
    <p:sldId id="281" r:id="rId46"/>
  </p:sldIdLst>
  <p:sldSz cx="12192000" cy="6858000"/>
  <p:notesSz cx="6858000" cy="9144000"/>
  <p:embeddedFontLst>
    <p:embeddedFont>
      <p:font typeface="#9Slide07 IcielLa Chic Pro Shad" panose="02000506090000020004" pitchFamily="2" charset="0"/>
      <p:regular r:id="rId47"/>
    </p:embeddedFont>
    <p:embeddedFont>
      <p:font typeface="Coiny" panose="02000903060500060000" pitchFamily="2" charset="0"/>
      <p:regular r:id="rId48"/>
    </p:embeddedFont>
    <p:embeddedFont>
      <p:font typeface="iCiel Pony" panose="02000000000000000000" pitchFamily="2" charset="0"/>
      <p:regular r:id="rId49"/>
    </p:embeddedFont>
    <p:embeddedFont>
      <p:font typeface="LNTH-Hoa Nho LNTH" pitchFamily="2" charset="0"/>
      <p:regular r:id="rId50"/>
    </p:embeddedFont>
    <p:embeddedFont>
      <p:font typeface="SVN-Apple" panose="02040603050506020204" pitchFamily="18" charset="0"/>
      <p:regular r:id="rId51"/>
    </p:embeddedFont>
    <p:embeddedFont>
      <p:font typeface="SVN-ARCO Typography" panose="020B0603050302020204" charset="2"/>
      <p:regular r:id="rId52"/>
    </p:embeddedFont>
    <p:embeddedFont>
      <p:font typeface="SVN-Gretoon" panose="02040603050506020204" pitchFamily="18" charset="0"/>
      <p:regular r:id="rId53"/>
    </p:embeddedFont>
    <p:embeddedFont>
      <p:font typeface="UTM Avo" panose="02040603050506020204"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DF6"/>
    <a:srgbClr val="FF7C80"/>
    <a:srgbClr val="FF99CC"/>
    <a:srgbClr val="FF99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D10D1-6D9B-4243-AC2D-AF7FE4FEFFDD}" v="711" dt="2023-08-03T09:23:01.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6" autoAdjust="0"/>
    <p:restoredTop sz="94660"/>
  </p:normalViewPr>
  <p:slideViewPr>
    <p:cSldViewPr snapToGrid="0">
      <p:cViewPr>
        <p:scale>
          <a:sx n="10" d="100"/>
          <a:sy n="10" d="100"/>
        </p:scale>
        <p:origin x="3054"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1D29B-9790-0587-D595-950EC1A5D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1FA4F5-39DD-647C-B647-38CF4B248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4D8C6-9478-EEE4-5A1F-FD256214C76C}"/>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BF95FDAD-AFB8-295C-B07E-4716C869E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A52FC-1B2F-8BAA-D6C8-09F3C0B9F9C2}"/>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46073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32BE-8233-BDB4-BB92-29CD2287FF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DDB79F-0E1F-0E92-7E7C-D9C80855A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43D49-7D13-07B7-96A3-67847DAABD12}"/>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EEEEBB2B-0AEB-3D6B-213A-BCA1D207A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DCCAB-28DA-9E9A-D8CE-A581BB6D512F}"/>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151860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92541-424B-2561-2353-7A23ABD35E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11725-7E5E-E7F0-B95E-EE8D61317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FD5C6-D0C9-D529-E0AA-FF89B9A0F76F}"/>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2AB56C66-B146-7814-577C-7C7116BA3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0B9BB-358C-2792-B6A1-58B7DB7B990F}"/>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66325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C1A5-936A-1454-9D5E-67357767E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12F44-1584-A230-35A6-2B49CD95E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B4A00-9672-A1CB-B3CC-F82A61E31B02}"/>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97DD2E0E-F0AA-A1A4-1081-720BACAF1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A8AD5-319E-DF04-CD26-CAC40C57D848}"/>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238458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3C2-9FF3-1662-CBED-641596A72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89B1EB-C01F-2B55-B8B0-C400DA5E64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D034E4-F9D2-7F24-56D5-77195C6BE57C}"/>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D24365A2-84EB-C289-BC6F-134C6987E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8D751-1B72-841B-AA62-EF18A3AEFA1D}"/>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117745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00D4-BFC2-8DC3-CBF4-07512EDE0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569041-39E2-7218-3498-98C51CAB38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41F19-6F12-7978-3BB1-CD09E9BBA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61076-0F87-A948-0C3B-F853352B653B}"/>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6" name="Footer Placeholder 5">
            <a:extLst>
              <a:ext uri="{FF2B5EF4-FFF2-40B4-BE49-F238E27FC236}">
                <a16:creationId xmlns:a16="http://schemas.microsoft.com/office/drawing/2014/main" id="{97F23EA2-0082-AA2E-0786-BDCE7CD97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63318-1F25-4B71-8F14-C779DE581CED}"/>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212773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016B-8E2C-B745-5D13-1D119174A3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00C952-FA1E-22B9-9A14-32A11AAD8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BDBAF-75B3-BD3D-F2F2-E8AF47AE22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8AD8F2-418B-253C-6B36-D8056A1DE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1429FE-53A6-4341-ABA0-0349590860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5FA64-C2E0-2EE7-A7A7-91BA82E2AE23}"/>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8" name="Footer Placeholder 7">
            <a:extLst>
              <a:ext uri="{FF2B5EF4-FFF2-40B4-BE49-F238E27FC236}">
                <a16:creationId xmlns:a16="http://schemas.microsoft.com/office/drawing/2014/main" id="{7EA0D9C7-07AB-2679-6226-976DCE557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03132D-0A6A-11A6-D8C4-FF68FE82DC1E}"/>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332413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C9E5-7F4C-04D2-2D88-1A0171B50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5B8039-55B8-75CF-33EE-3948F512F06D}"/>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4" name="Footer Placeholder 3">
            <a:extLst>
              <a:ext uri="{FF2B5EF4-FFF2-40B4-BE49-F238E27FC236}">
                <a16:creationId xmlns:a16="http://schemas.microsoft.com/office/drawing/2014/main" id="{ACC1CCAA-0E03-D28D-2458-B1E5AF6D22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7340D7-E56C-421C-8EB1-36F7659E542A}"/>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193862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52A10-BD2D-C270-E90B-15A8CEEE42D4}"/>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3" name="Footer Placeholder 2">
            <a:extLst>
              <a:ext uri="{FF2B5EF4-FFF2-40B4-BE49-F238E27FC236}">
                <a16:creationId xmlns:a16="http://schemas.microsoft.com/office/drawing/2014/main" id="{7BF5558C-5F16-5B93-C93F-741D8715B1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305E40-F9F7-7F03-24A6-60CD14358205}"/>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335994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57FC-527C-4A1F-80C3-1FF3EB3FF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EB22D2-69B1-2692-963A-06615A785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AE903A-D833-57C1-8E08-29343770E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00CC2-38CE-5B92-B786-5F5CB9D9A241}"/>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6" name="Footer Placeholder 5">
            <a:extLst>
              <a:ext uri="{FF2B5EF4-FFF2-40B4-BE49-F238E27FC236}">
                <a16:creationId xmlns:a16="http://schemas.microsoft.com/office/drawing/2014/main" id="{124B6DB1-7522-EE48-9FBD-A5439D04C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2941C-BFDA-FBC8-6F60-163D14FAA168}"/>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283713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9B9C-B9EA-CFFF-7D66-EDA478801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FCEB8-9B6C-0888-E172-096A8E867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159B2B-768C-9E5F-27BB-FD8F12B6B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552C4-E875-9C56-4B11-7723EAD8814F}"/>
              </a:ext>
            </a:extLst>
          </p:cNvPr>
          <p:cNvSpPr>
            <a:spLocks noGrp="1"/>
          </p:cNvSpPr>
          <p:nvPr>
            <p:ph type="dt" sz="half" idx="10"/>
          </p:nvPr>
        </p:nvSpPr>
        <p:spPr/>
        <p:txBody>
          <a:bodyPr/>
          <a:lstStyle/>
          <a:p>
            <a:fld id="{33F710BB-3F85-4A64-BEDB-E138B95292EC}" type="datetimeFigureOut">
              <a:rPr lang="en-US" smtClean="0"/>
              <a:t>14/06/2024</a:t>
            </a:fld>
            <a:endParaRPr lang="en-US"/>
          </a:p>
        </p:txBody>
      </p:sp>
      <p:sp>
        <p:nvSpPr>
          <p:cNvPr id="6" name="Footer Placeholder 5">
            <a:extLst>
              <a:ext uri="{FF2B5EF4-FFF2-40B4-BE49-F238E27FC236}">
                <a16:creationId xmlns:a16="http://schemas.microsoft.com/office/drawing/2014/main" id="{9F411F89-F668-B211-A1AD-4D0BC60A4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10BA4-C5B1-61AF-093B-C17846FCA657}"/>
              </a:ext>
            </a:extLst>
          </p:cNvPr>
          <p:cNvSpPr>
            <a:spLocks noGrp="1"/>
          </p:cNvSpPr>
          <p:nvPr>
            <p:ph type="sldNum" sz="quarter" idx="12"/>
          </p:nvPr>
        </p:nvSpPr>
        <p:spPr/>
        <p:txBody>
          <a:bodyPr/>
          <a:lstStyle/>
          <a:p>
            <a:fld id="{8BE01C6E-E813-4BD8-8940-737E41F12F1C}" type="slidenum">
              <a:rPr lang="en-US" smtClean="0"/>
              <a:t>‹#›</a:t>
            </a:fld>
            <a:endParaRPr lang="en-US"/>
          </a:p>
        </p:txBody>
      </p:sp>
    </p:spTree>
    <p:extLst>
      <p:ext uri="{BB962C8B-B14F-4D97-AF65-F5344CB8AC3E}">
        <p14:creationId xmlns:p14="http://schemas.microsoft.com/office/powerpoint/2010/main" val="394234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3633C68-4F9F-0EFA-B6AD-2EECC55264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1760995-9846-BF60-975A-2DFE910371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AA9197-91B3-0453-9DF2-6B78FFC6F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20A52-D0BB-6796-D70E-041ABEBFE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F710BB-3F85-4A64-BEDB-E138B95292EC}" type="datetimeFigureOut">
              <a:rPr lang="en-US" smtClean="0"/>
              <a:t>14/06/2024</a:t>
            </a:fld>
            <a:endParaRPr lang="en-US"/>
          </a:p>
        </p:txBody>
      </p:sp>
      <p:sp>
        <p:nvSpPr>
          <p:cNvPr id="5" name="Footer Placeholder 4">
            <a:extLst>
              <a:ext uri="{FF2B5EF4-FFF2-40B4-BE49-F238E27FC236}">
                <a16:creationId xmlns:a16="http://schemas.microsoft.com/office/drawing/2014/main" id="{CDF638BA-4370-56FA-A531-C306F895B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E0AC1F-E731-14FF-F5C9-A39DD8A47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E01C6E-E813-4BD8-8940-737E41F12F1C}" type="slidenum">
              <a:rPr lang="en-US" smtClean="0"/>
              <a:t>‹#›</a:t>
            </a:fld>
            <a:endParaRPr lang="en-US"/>
          </a:p>
        </p:txBody>
      </p:sp>
      <p:pic>
        <p:nvPicPr>
          <p:cNvPr id="8" name="Picture 7">
            <a:extLst>
              <a:ext uri="{FF2B5EF4-FFF2-40B4-BE49-F238E27FC236}">
                <a16:creationId xmlns:a16="http://schemas.microsoft.com/office/drawing/2014/main" id="{6A4F04E2-DDAB-07BF-363F-D2E579D04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28732F43-A9E2-181B-F9C4-B128BD2A727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194288" y="2446703"/>
            <a:ext cx="1961823" cy="1964594"/>
          </a:xfrm>
          <a:prstGeom prst="rect">
            <a:avLst/>
          </a:prstGeom>
        </p:spPr>
      </p:pic>
    </p:spTree>
    <p:extLst>
      <p:ext uri="{BB962C8B-B14F-4D97-AF65-F5344CB8AC3E}">
        <p14:creationId xmlns:p14="http://schemas.microsoft.com/office/powerpoint/2010/main" val="2557621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BF6F00E6-BB0C-3EFD-C74A-62AF1BAA1786}"/>
              </a:ext>
            </a:extLst>
          </p:cNvPr>
          <p:cNvGrpSpPr/>
          <p:nvPr/>
        </p:nvGrpSpPr>
        <p:grpSpPr>
          <a:xfrm>
            <a:off x="214167" y="154948"/>
            <a:ext cx="11763666" cy="1023358"/>
            <a:chOff x="286527" y="-292848"/>
            <a:chExt cx="11763666" cy="1023358"/>
          </a:xfrm>
        </p:grpSpPr>
        <p:sp>
          <p:nvSpPr>
            <p:cNvPr id="13" name="Hộp Văn bản 22">
              <a:extLst>
                <a:ext uri="{FF2B5EF4-FFF2-40B4-BE49-F238E27FC236}">
                  <a16:creationId xmlns:a16="http://schemas.microsoft.com/office/drawing/2014/main" id="{C62F6635-7B8D-3E78-149E-6A993BCEB2B1}"/>
                </a:ext>
              </a:extLst>
            </p:cNvPr>
            <p:cNvSpPr txBox="1"/>
            <p:nvPr/>
          </p:nvSpPr>
          <p:spPr>
            <a:xfrm>
              <a:off x="286527" y="-292847"/>
              <a:ext cx="11763666" cy="10233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152400">
                    <a:solidFill>
                      <a:prstClr val="white"/>
                    </a:solidFill>
                  </a:ln>
                  <a:solidFill>
                    <a:srgbClr val="7030A0"/>
                  </a:solidFill>
                  <a:effectLst/>
                  <a:uLnTx/>
                  <a:uFillTx/>
                  <a:latin typeface="Coiny" panose="02000903060500060000" pitchFamily="2" charset="0"/>
                  <a:ea typeface="微软雅黑" panose="020B0503020204020204" pitchFamily="34" charset="-122"/>
                </a:rPr>
                <a:t>Thứ … ngày … tháng … năm …</a:t>
              </a:r>
            </a:p>
          </p:txBody>
        </p:sp>
        <p:sp>
          <p:nvSpPr>
            <p:cNvPr id="14" name="Hộp Văn bản 13">
              <a:extLst>
                <a:ext uri="{FF2B5EF4-FFF2-40B4-BE49-F238E27FC236}">
                  <a16:creationId xmlns:a16="http://schemas.microsoft.com/office/drawing/2014/main" id="{1F01DFF5-6B11-3AB5-454F-7F96106C2BF4}"/>
                </a:ext>
              </a:extLst>
            </p:cNvPr>
            <p:cNvSpPr txBox="1"/>
            <p:nvPr/>
          </p:nvSpPr>
          <p:spPr>
            <a:xfrm>
              <a:off x="286527" y="-292848"/>
              <a:ext cx="11763666" cy="10233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25400">
                    <a:noFill/>
                  </a:ln>
                  <a:solidFill>
                    <a:srgbClr val="0070C0"/>
                  </a:solidFill>
                  <a:effectLst/>
                  <a:uLnTx/>
                  <a:uFillTx/>
                  <a:latin typeface="Coiny" panose="02000903060500060000" pitchFamily="2" charset="0"/>
                  <a:ea typeface="微软雅黑" panose="020B0503020204020204" pitchFamily="34" charset="-122"/>
                </a:rPr>
                <a:t>Thứ … ngày … tháng … năm …</a:t>
              </a:r>
              <a:endParaRPr kumimoji="0" lang="en-US" altLang="zh-CN" sz="4400" b="0" i="0" u="none" strike="noStrike" kern="1200" cap="none" spc="0" normalizeH="0" baseline="0" noProof="0" dirty="0">
                <a:ln w="25400">
                  <a:noFill/>
                </a:ln>
                <a:solidFill>
                  <a:srgbClr val="0070C0"/>
                </a:solidFill>
                <a:effectLst/>
                <a:uLnTx/>
                <a:uFillTx/>
                <a:latin typeface="Coiny" panose="02000903060500060000" pitchFamily="2" charset="0"/>
                <a:ea typeface="微软雅黑" panose="020B0503020204020204" pitchFamily="34" charset="-122"/>
              </a:endParaRPr>
            </a:p>
          </p:txBody>
        </p:sp>
      </p:grpSp>
      <p:pic>
        <p:nvPicPr>
          <p:cNvPr id="5" name="Hình ảnh 4" descr="Ảnh có chứa nhựa, hình trụ, nắp, chai lọ&#10;&#10;Mô tả được tạo tự động">
            <a:extLst>
              <a:ext uri="{FF2B5EF4-FFF2-40B4-BE49-F238E27FC236}">
                <a16:creationId xmlns:a16="http://schemas.microsoft.com/office/drawing/2014/main" id="{F496F0F7-B79E-D4AF-FE2B-CFB16FFBA7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39" b="93994" l="62973" r="75676">
                        <a14:foregroundMark x1="71622" y1="93344" x2="71622" y2="93344"/>
                        <a14:foregroundMark x1="75676" y1="72403" x2="75676" y2="72403"/>
                        <a14:foregroundMark x1="75676" y1="71591" x2="74054" y2="93344"/>
                        <a14:foregroundMark x1="64459" y1="74675" x2="67162" y2="93994"/>
                      </a14:backgroundRemoval>
                    </a14:imgEffect>
                  </a14:imgLayer>
                </a14:imgProps>
              </a:ext>
              <a:ext uri="{28A0092B-C50C-407E-A947-70E740481C1C}">
                <a14:useLocalDpi xmlns:a14="http://schemas.microsoft.com/office/drawing/2010/main" val="0"/>
              </a:ext>
            </a:extLst>
          </a:blip>
          <a:srcRect l="61795" t="57231" r="23248" b="4000"/>
          <a:stretch/>
        </p:blipFill>
        <p:spPr>
          <a:xfrm>
            <a:off x="11267563" y="4189572"/>
            <a:ext cx="816836" cy="1762580"/>
          </a:xfrm>
          <a:prstGeom prst="rect">
            <a:avLst/>
          </a:prstGeom>
        </p:spPr>
      </p:pic>
      <p:pic>
        <p:nvPicPr>
          <p:cNvPr id="2" name="Picture 1">
            <a:extLst>
              <a:ext uri="{FF2B5EF4-FFF2-40B4-BE49-F238E27FC236}">
                <a16:creationId xmlns:a16="http://schemas.microsoft.com/office/drawing/2014/main" id="{143DC821-CC0C-EF7A-71CF-4A98F609E8FF}"/>
              </a:ext>
            </a:extLst>
          </p:cNvPr>
          <p:cNvPicPr>
            <a:picLocks noChangeAspect="1"/>
          </p:cNvPicPr>
          <p:nvPr/>
        </p:nvPicPr>
        <p:blipFill>
          <a:blip r:embed="rId5"/>
          <a:stretch>
            <a:fillRect/>
          </a:stretch>
        </p:blipFill>
        <p:spPr>
          <a:xfrm>
            <a:off x="629471" y="1654055"/>
            <a:ext cx="11973582" cy="3865199"/>
          </a:xfrm>
          <a:prstGeom prst="rect">
            <a:avLst/>
          </a:prstGeom>
        </p:spPr>
      </p:pic>
    </p:spTree>
    <p:extLst>
      <p:ext uri="{BB962C8B-B14F-4D97-AF65-F5344CB8AC3E}">
        <p14:creationId xmlns:p14="http://schemas.microsoft.com/office/powerpoint/2010/main" val="18733652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22">
            <a:extLst>
              <a:ext uri="{FF2B5EF4-FFF2-40B4-BE49-F238E27FC236}">
                <a16:creationId xmlns:a16="http://schemas.microsoft.com/office/drawing/2014/main" id="{C573AEB2-E1AF-0FF6-EC7F-C283645ABA9A}"/>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25CA95DB-75BD-02A0-C9FB-1A9C13B56130}"/>
              </a:ext>
            </a:extLst>
          </p:cNvPr>
          <p:cNvSpPr/>
          <p:nvPr/>
        </p:nvSpPr>
        <p:spPr>
          <a:xfrm>
            <a:off x="1514336" y="1587270"/>
            <a:ext cx="9110318" cy="1361661"/>
          </a:xfrm>
          <a:prstGeom prst="roundRect">
            <a:avLst/>
          </a:prstGeom>
          <a:solidFill>
            <a:schemeClr val="bg1">
              <a:alpha val="66000"/>
            </a:schemeClr>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9732CDD3-626A-4339-3899-84BE6CF1CBD7}"/>
              </a:ext>
            </a:extLst>
          </p:cNvPr>
          <p:cNvSpPr txBox="1"/>
          <p:nvPr/>
        </p:nvSpPr>
        <p:spPr>
          <a:xfrm>
            <a:off x="207898" y="64569"/>
            <a:ext cx="11511160" cy="1569660"/>
          </a:xfrm>
          <a:prstGeom prst="rect">
            <a:avLst/>
          </a:prstGeom>
          <a:noFill/>
        </p:spPr>
        <p:txBody>
          <a:bodyPr wrap="square" rtlCol="0">
            <a:spAutoFit/>
          </a:bodyPr>
          <a:lstStyle/>
          <a:p>
            <a:pPr lvl="0" algn="ctr">
              <a:defRPr/>
            </a:pPr>
            <a:r>
              <a:rPr lang="en-US" sz="9600">
                <a:ln w="38100">
                  <a:solidFill>
                    <a:schemeClr val="bg1"/>
                  </a:solidFill>
                </a:ln>
                <a:solidFill>
                  <a:srgbClr val="FF7C80"/>
                </a:solidFill>
                <a:effectLst>
                  <a:outerShdw blurRad="38100" dist="25400" dir="5400000" algn="ctr" rotWithShape="0">
                    <a:srgbClr val="6E747A">
                      <a:alpha val="43000"/>
                    </a:srgbClr>
                  </a:outerShdw>
                </a:effectLst>
                <a:latin typeface="LNTH-Hoa Nho LNTH" pitchFamily="2" charset="0"/>
              </a:rPr>
              <a:t>THẢO LUẬN</a:t>
            </a:r>
            <a:endParaRPr kumimoji="0" lang="en-US" sz="9600" i="0" u="none" strike="noStrike" kern="1200" normalizeH="0" baseline="0" noProof="0">
              <a:ln w="38100">
                <a:solidFill>
                  <a:schemeClr val="bg1"/>
                </a:solidFill>
              </a:ln>
              <a:solidFill>
                <a:srgbClr val="FF7C80"/>
              </a:solidFill>
              <a:effectLst>
                <a:outerShdw blurRad="38100" dist="25400" dir="5400000" algn="ctr" rotWithShape="0">
                  <a:srgbClr val="6E747A">
                    <a:alpha val="43000"/>
                  </a:srgbClr>
                </a:outerShdw>
              </a:effectLst>
              <a:uLnTx/>
              <a:uFillTx/>
              <a:latin typeface="LNTH-Hoa Nho LNTH" pitchFamily="2" charset="0"/>
            </a:endParaRPr>
          </a:p>
        </p:txBody>
      </p:sp>
      <p:sp>
        <p:nvSpPr>
          <p:cNvPr id="11" name="Hộp Văn bản 10">
            <a:extLst>
              <a:ext uri="{FF2B5EF4-FFF2-40B4-BE49-F238E27FC236}">
                <a16:creationId xmlns:a16="http://schemas.microsoft.com/office/drawing/2014/main" id="{421855DA-5F95-1213-CDDB-BA67EB107987}"/>
              </a:ext>
            </a:extLst>
          </p:cNvPr>
          <p:cNvSpPr txBox="1"/>
          <p:nvPr/>
        </p:nvSpPr>
        <p:spPr>
          <a:xfrm>
            <a:off x="1406948" y="1681187"/>
            <a:ext cx="9298590" cy="1200329"/>
          </a:xfrm>
          <a:prstGeom prst="rect">
            <a:avLst/>
          </a:prstGeom>
          <a:noFill/>
        </p:spPr>
        <p:txBody>
          <a:bodyPr wrap="square">
            <a:spAutoFit/>
          </a:bodyPr>
          <a:lstStyle/>
          <a:p>
            <a:pPr algn="ctr"/>
            <a:r>
              <a:rPr lang="en-US" sz="3600">
                <a:latin typeface="Calibri" panose="020F0502020204030204" pitchFamily="34" charset="0"/>
                <a:cs typeface="Calibri" panose="020F0502020204030204" pitchFamily="34" charset="0"/>
              </a:rPr>
              <a:t>C</a:t>
            </a:r>
            <a:r>
              <a:rPr lang="vi-VN" sz="3600">
                <a:latin typeface="Calibri" panose="020F0502020204030204" pitchFamily="34" charset="0"/>
                <a:cs typeface="Calibri" panose="020F0502020204030204" pitchFamily="34" charset="0"/>
              </a:rPr>
              <a:t>ho</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biết tình huống nào an toàn, tình huống nào</a:t>
            </a:r>
          </a:p>
          <a:p>
            <a:pPr algn="ctr"/>
            <a:r>
              <a:rPr lang="vi-VN" sz="3600">
                <a:latin typeface="Calibri" panose="020F0502020204030204" pitchFamily="34" charset="0"/>
                <a:cs typeface="Calibri" panose="020F0502020204030204" pitchFamily="34" charset="0"/>
              </a:rPr>
              <a:t>không an toàn. Vì sao?</a:t>
            </a:r>
            <a:endParaRPr lang="en-US" sz="3600">
              <a:latin typeface="Calibri" panose="020F0502020204030204" pitchFamily="34" charset="0"/>
              <a:cs typeface="Calibri" panose="020F0502020204030204" pitchFamily="34" charset="0"/>
            </a:endParaRPr>
          </a:p>
        </p:txBody>
      </p:sp>
      <p:pic>
        <p:nvPicPr>
          <p:cNvPr id="3" name="Picture 7" descr="A group of kids reading books&#10;&#10;Description automatically generated with medium confidence">
            <a:extLst>
              <a:ext uri="{FF2B5EF4-FFF2-40B4-BE49-F238E27FC236}">
                <a16:creationId xmlns:a16="http://schemas.microsoft.com/office/drawing/2014/main" id="{D4AFC201-21C9-FF9A-E581-296CAEEC0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578"/>
          <a:stretch/>
        </p:blipFill>
        <p:spPr>
          <a:xfrm>
            <a:off x="3637697" y="3250847"/>
            <a:ext cx="4916606" cy="3473298"/>
          </a:xfrm>
          <a:prstGeom prst="rect">
            <a:avLst/>
          </a:prstGeom>
        </p:spPr>
      </p:pic>
    </p:spTree>
    <p:extLst>
      <p:ext uri="{BB962C8B-B14F-4D97-AF65-F5344CB8AC3E}">
        <p14:creationId xmlns:p14="http://schemas.microsoft.com/office/powerpoint/2010/main" val="377521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0328681-617D-860E-AE50-F8CF362C4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496" y="1069205"/>
            <a:ext cx="4988997" cy="3015410"/>
          </a:xfrm>
          <a:prstGeom prst="rect">
            <a:avLst/>
          </a:prstGeom>
        </p:spPr>
      </p:pic>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rPr>
              <a:t>KHÔNG 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1126240" y="4084615"/>
            <a:ext cx="10265271" cy="2318877"/>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70C0"/>
                </a:solidFill>
              </a:rPr>
              <a:t>Thanh kim loại là vật dẫn điện nên nếu đưa thanh kim loại vào ổ điện sẽ có dòng điện chạy vào cơ thể, gây nguy hiểm đến tính mạng.</a:t>
            </a:r>
            <a:endParaRPr lang="en-US" sz="3600">
              <a:solidFill>
                <a:srgbClr val="0070C0"/>
              </a:solidFill>
            </a:endParaRPr>
          </a:p>
        </p:txBody>
      </p:sp>
    </p:spTree>
    <p:extLst>
      <p:ext uri="{BB962C8B-B14F-4D97-AF65-F5344CB8AC3E}">
        <p14:creationId xmlns:p14="http://schemas.microsoft.com/office/powerpoint/2010/main" val="2491349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ptos" panose="02110004020202020204"/>
                <a:ea typeface="+mn-ea"/>
                <a:cs typeface="+mn-cs"/>
              </a:rPr>
              <a:t>KHÔNG 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669025" y="4084615"/>
            <a:ext cx="10867854" cy="2318877"/>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70C0"/>
                </a:solidFill>
              </a:rPr>
              <a:t>Cắm phích cắm vào ổ điện trong khi tay còn ướt thì nước từ tay dễ tiếp xúc với điện, giúp dòng điện chạy vào cơ thể, gây nguy hiểm đến tính mạng.</a:t>
            </a:r>
            <a:endParaRPr kumimoji="0" lang="en-US" sz="3600" b="0"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6006AB40-631B-2D96-7A6C-97D7A41D1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26" y="855829"/>
            <a:ext cx="5387228" cy="3228786"/>
          </a:xfrm>
          <a:prstGeom prst="rect">
            <a:avLst/>
          </a:prstGeom>
        </p:spPr>
      </p:pic>
    </p:spTree>
    <p:extLst>
      <p:ext uri="{BB962C8B-B14F-4D97-AF65-F5344CB8AC3E}">
        <p14:creationId xmlns:p14="http://schemas.microsoft.com/office/powerpoint/2010/main" val="4154345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Aptos" panose="02110004020202020204"/>
                <a:ea typeface="+mn-ea"/>
                <a:cs typeface="+mn-cs"/>
              </a:rPr>
              <a:t>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1228751" y="4356667"/>
            <a:ext cx="9638388" cy="198510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7030A0"/>
                </a:solidFill>
              </a:rPr>
              <a:t>Lau khô tóc trước khi sử dụng máy sấy sẽ tránh được tình trạng nước từ tóc ướt tiếp xúc với điện, hạn chế nguy cơ bị điện giật.</a:t>
            </a:r>
            <a:endParaRPr kumimoji="0" lang="en-US" sz="3600" b="0" i="0" u="none" strike="noStrike" kern="1200" cap="none" spc="0" normalizeH="0" baseline="0" noProof="0">
              <a:ln>
                <a:noFill/>
              </a:ln>
              <a:solidFill>
                <a:srgbClr val="7030A0"/>
              </a:solidFill>
              <a:effectLst/>
              <a:uLnTx/>
              <a:uFillTx/>
              <a:latin typeface="Aptos" panose="02110004020202020204"/>
            </a:endParaRPr>
          </a:p>
        </p:txBody>
      </p:sp>
      <p:pic>
        <p:nvPicPr>
          <p:cNvPr id="16" name="Picture 15">
            <a:extLst>
              <a:ext uri="{FF2B5EF4-FFF2-40B4-BE49-F238E27FC236}">
                <a16:creationId xmlns:a16="http://schemas.microsoft.com/office/drawing/2014/main" id="{30345BD7-17EC-EDF1-ECFA-7462C4123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587" y="965495"/>
            <a:ext cx="5378920" cy="3119120"/>
          </a:xfrm>
          <a:prstGeom prst="rect">
            <a:avLst/>
          </a:prstGeom>
        </p:spPr>
      </p:pic>
    </p:spTree>
    <p:extLst>
      <p:ext uri="{BB962C8B-B14F-4D97-AF65-F5344CB8AC3E}">
        <p14:creationId xmlns:p14="http://schemas.microsoft.com/office/powerpoint/2010/main" val="81670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ptos" panose="02110004020202020204"/>
                <a:ea typeface="+mn-ea"/>
                <a:cs typeface="+mn-cs"/>
              </a:rPr>
              <a:t>KHÔNG 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1355836" y="4084615"/>
            <a:ext cx="9960326" cy="2318877"/>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70C0"/>
                </a:solidFill>
              </a:rPr>
              <a:t>Diều có thể bị mắc vào đường dây điện cao thế gây chập điện, cháy nổ. Ngoài ra, đường dây điện cao thế có khả năng phóng điện, gây nguy hiểm đến tính mạng cho người ở gần.</a:t>
            </a:r>
            <a:endParaRPr kumimoji="0" lang="en-US" sz="3600" b="0"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22" name="Picture 21">
            <a:extLst>
              <a:ext uri="{FF2B5EF4-FFF2-40B4-BE49-F238E27FC236}">
                <a16:creationId xmlns:a16="http://schemas.microsoft.com/office/drawing/2014/main" id="{6B8F7503-665C-CDF8-F037-B8757E2E2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721" y="828298"/>
            <a:ext cx="5226345" cy="3176143"/>
          </a:xfrm>
          <a:prstGeom prst="rect">
            <a:avLst/>
          </a:prstGeom>
        </p:spPr>
      </p:pic>
    </p:spTree>
    <p:extLst>
      <p:ext uri="{BB962C8B-B14F-4D97-AF65-F5344CB8AC3E}">
        <p14:creationId xmlns:p14="http://schemas.microsoft.com/office/powerpoint/2010/main" val="86018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ptos" panose="02110004020202020204"/>
                <a:ea typeface="+mn-ea"/>
                <a:cs typeface="+mn-cs"/>
              </a:rPr>
              <a:t>KHÔNG 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1902373" y="4084615"/>
            <a:ext cx="8387254" cy="2318877"/>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70C0"/>
                </a:solidFill>
              </a:rPr>
              <a:t>Ở các trạm biến áp, điện cũng có khả năng phóng ra bên ngoài, gây nguy hiểm đến tính mạng cho ngươi ở gần.</a:t>
            </a:r>
            <a:endParaRPr kumimoji="0" lang="en-US" sz="3600" b="0" i="0" u="none" strike="noStrike" kern="1200" cap="none" spc="0" normalizeH="0" baseline="0" noProof="0">
              <a:ln>
                <a:noFill/>
              </a:ln>
              <a:solidFill>
                <a:srgbClr val="0070C0"/>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C0CEB5B2-0DF2-600D-CE92-48BEA55A9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112" y="785644"/>
            <a:ext cx="5743869" cy="3118280"/>
          </a:xfrm>
          <a:prstGeom prst="rect">
            <a:avLst/>
          </a:prstGeom>
        </p:spPr>
      </p:pic>
    </p:spTree>
    <p:extLst>
      <p:ext uri="{BB962C8B-B14F-4D97-AF65-F5344CB8AC3E}">
        <p14:creationId xmlns:p14="http://schemas.microsoft.com/office/powerpoint/2010/main" val="3574145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7617954" y="1599527"/>
            <a:ext cx="3039536" cy="1490514"/>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Aptos" panose="02110004020202020204"/>
                <a:ea typeface="+mn-ea"/>
                <a:cs typeface="+mn-cs"/>
              </a:rPr>
              <a:t>AN TOÀN</a:t>
            </a:r>
          </a:p>
        </p:txBody>
      </p:sp>
      <p:sp>
        <p:nvSpPr>
          <p:cNvPr id="4" name="Rectangle: Rounded Corners 3">
            <a:extLst>
              <a:ext uri="{FF2B5EF4-FFF2-40B4-BE49-F238E27FC236}">
                <a16:creationId xmlns:a16="http://schemas.microsoft.com/office/drawing/2014/main" id="{8AC07479-A5B6-70CA-8E38-29E88B654072}"/>
              </a:ext>
            </a:extLst>
          </p:cNvPr>
          <p:cNvSpPr/>
          <p:nvPr/>
        </p:nvSpPr>
        <p:spPr>
          <a:xfrm>
            <a:off x="2143151" y="4363344"/>
            <a:ext cx="7410752" cy="1886478"/>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7030A0"/>
                </a:solidFill>
              </a:rPr>
              <a:t>Việc báo cho bố mẹ để sửa dây điện sẽ hạn chế tình trạng bị điện giật khi sử dụng các thiết bị điện.</a:t>
            </a:r>
            <a:endParaRPr kumimoji="0" lang="en-US" sz="3600" b="0" i="0" u="none" strike="noStrike" kern="1200" cap="none" spc="0" normalizeH="0" baseline="0" noProof="0">
              <a:ln>
                <a:noFill/>
              </a:ln>
              <a:solidFill>
                <a:srgbClr val="7030A0"/>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19CF2D4F-FECB-F732-06E9-724AD3A3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323" y="841102"/>
            <a:ext cx="5951927" cy="3320462"/>
          </a:xfrm>
          <a:prstGeom prst="rect">
            <a:avLst/>
          </a:prstGeom>
        </p:spPr>
      </p:pic>
    </p:spTree>
    <p:extLst>
      <p:ext uri="{BB962C8B-B14F-4D97-AF65-F5344CB8AC3E}">
        <p14:creationId xmlns:p14="http://schemas.microsoft.com/office/powerpoint/2010/main" val="4182292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0328681-617D-860E-AE50-F8CF362C4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16" y="2518020"/>
            <a:ext cx="2185451" cy="1320913"/>
          </a:xfrm>
          <a:prstGeom prst="rect">
            <a:avLst/>
          </a:prstGeom>
        </p:spPr>
      </p:pic>
      <p:pic>
        <p:nvPicPr>
          <p:cNvPr id="14" name="Picture 13">
            <a:extLst>
              <a:ext uri="{FF2B5EF4-FFF2-40B4-BE49-F238E27FC236}">
                <a16:creationId xmlns:a16="http://schemas.microsoft.com/office/drawing/2014/main" id="{6006AB40-631B-2D96-7A6C-97D7A41D1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440" y="2546993"/>
            <a:ext cx="2166394" cy="1298408"/>
          </a:xfrm>
          <a:prstGeom prst="rect">
            <a:avLst/>
          </a:prstGeom>
        </p:spPr>
      </p:pic>
      <p:pic>
        <p:nvPicPr>
          <p:cNvPr id="16" name="Picture 15">
            <a:extLst>
              <a:ext uri="{FF2B5EF4-FFF2-40B4-BE49-F238E27FC236}">
                <a16:creationId xmlns:a16="http://schemas.microsoft.com/office/drawing/2014/main" id="{30345BD7-17EC-EDF1-ECFA-7462C4123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316" y="2298156"/>
            <a:ext cx="3097344" cy="1796083"/>
          </a:xfrm>
          <a:prstGeom prst="rect">
            <a:avLst/>
          </a:prstGeom>
        </p:spPr>
      </p:pic>
      <p:pic>
        <p:nvPicPr>
          <p:cNvPr id="18" name="Picture 17">
            <a:extLst>
              <a:ext uri="{FF2B5EF4-FFF2-40B4-BE49-F238E27FC236}">
                <a16:creationId xmlns:a16="http://schemas.microsoft.com/office/drawing/2014/main" id="{C0CEB5B2-0DF2-600D-CE92-48BEA55A9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267" y="4499580"/>
            <a:ext cx="2466740" cy="1339165"/>
          </a:xfrm>
          <a:prstGeom prst="rect">
            <a:avLst/>
          </a:prstGeom>
        </p:spPr>
      </p:pic>
      <p:pic>
        <p:nvPicPr>
          <p:cNvPr id="22" name="Picture 21">
            <a:extLst>
              <a:ext uri="{FF2B5EF4-FFF2-40B4-BE49-F238E27FC236}">
                <a16:creationId xmlns:a16="http://schemas.microsoft.com/office/drawing/2014/main" id="{6B8F7503-665C-CDF8-F037-B8757E2E2C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051" y="4507869"/>
            <a:ext cx="2189957" cy="1330876"/>
          </a:xfrm>
          <a:prstGeom prst="rect">
            <a:avLst/>
          </a:prstGeom>
        </p:spPr>
      </p:pic>
      <p:sp>
        <p:nvSpPr>
          <p:cNvPr id="3" name="Rectangle: Rounded Corners 2">
            <a:extLst>
              <a:ext uri="{FF2B5EF4-FFF2-40B4-BE49-F238E27FC236}">
                <a16:creationId xmlns:a16="http://schemas.microsoft.com/office/drawing/2014/main" id="{FE854C0C-BFBB-98D5-95B6-EC5377FEA5A3}"/>
              </a:ext>
            </a:extLst>
          </p:cNvPr>
          <p:cNvSpPr/>
          <p:nvPr/>
        </p:nvSpPr>
        <p:spPr>
          <a:xfrm>
            <a:off x="1871062" y="801743"/>
            <a:ext cx="2956755" cy="134006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rPr>
              <a:t>KHÔNG AN TOÀN</a:t>
            </a:r>
          </a:p>
        </p:txBody>
      </p:sp>
      <p:sp>
        <p:nvSpPr>
          <p:cNvPr id="2" name="Rectangle: Rounded Corners 1">
            <a:extLst>
              <a:ext uri="{FF2B5EF4-FFF2-40B4-BE49-F238E27FC236}">
                <a16:creationId xmlns:a16="http://schemas.microsoft.com/office/drawing/2014/main" id="{13E956A7-B60F-0A50-0662-0804F5864A86}"/>
              </a:ext>
            </a:extLst>
          </p:cNvPr>
          <p:cNvSpPr/>
          <p:nvPr/>
        </p:nvSpPr>
        <p:spPr>
          <a:xfrm>
            <a:off x="7574610" y="694814"/>
            <a:ext cx="2956755" cy="134006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rPr>
              <a:t>AN TOÀN</a:t>
            </a:r>
          </a:p>
        </p:txBody>
      </p:sp>
      <p:pic>
        <p:nvPicPr>
          <p:cNvPr id="5" name="Picture 4">
            <a:extLst>
              <a:ext uri="{FF2B5EF4-FFF2-40B4-BE49-F238E27FC236}">
                <a16:creationId xmlns:a16="http://schemas.microsoft.com/office/drawing/2014/main" id="{36EFBD5A-C8AA-9133-D7E6-6F3F03A364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4404" y="4299778"/>
            <a:ext cx="3340158" cy="1863408"/>
          </a:xfrm>
          <a:prstGeom prst="rect">
            <a:avLst/>
          </a:prstGeom>
        </p:spPr>
      </p:pic>
      <p:cxnSp>
        <p:nvCxnSpPr>
          <p:cNvPr id="8" name="Straight Connector 7">
            <a:extLst>
              <a:ext uri="{FF2B5EF4-FFF2-40B4-BE49-F238E27FC236}">
                <a16:creationId xmlns:a16="http://schemas.microsoft.com/office/drawing/2014/main" id="{93CF118B-F9A6-53B6-9770-D7FE1C69273D}"/>
              </a:ext>
            </a:extLst>
          </p:cNvPr>
          <p:cNvCxnSpPr/>
          <p:nvPr/>
        </p:nvCxnSpPr>
        <p:spPr>
          <a:xfrm>
            <a:off x="6096000" y="694814"/>
            <a:ext cx="0" cy="570867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37369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3337255" y="1106608"/>
            <a:ext cx="6941862" cy="2646723"/>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Aptos" panose="02110004020202020204"/>
                <a:ea typeface="+mn-ea"/>
                <a:cs typeface="+mn-cs"/>
              </a:rPr>
              <a:t>Kể các tình huống an toàn và không an toàn khác khi sử dụng điện trong đời sống.</a:t>
            </a:r>
          </a:p>
        </p:txBody>
      </p:sp>
      <p:pic>
        <p:nvPicPr>
          <p:cNvPr id="4" name="Hình ảnh 21" descr="Ảnh có chứa mẫu họa&#10;&#10;Mô tả được tạo tự động">
            <a:extLst>
              <a:ext uri="{FF2B5EF4-FFF2-40B4-BE49-F238E27FC236}">
                <a16:creationId xmlns:a16="http://schemas.microsoft.com/office/drawing/2014/main" id="{CC029FA0-E4B3-8BEE-E60E-483431C21E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l="23948" r="25436"/>
          <a:stretch/>
        </p:blipFill>
        <p:spPr>
          <a:xfrm>
            <a:off x="284110" y="2083129"/>
            <a:ext cx="3173904" cy="5016185"/>
          </a:xfrm>
          <a:prstGeom prst="rect">
            <a:avLst/>
          </a:prstGeom>
        </p:spPr>
      </p:pic>
    </p:spTree>
    <p:extLst>
      <p:ext uri="{BB962C8B-B14F-4D97-AF65-F5344CB8AC3E}">
        <p14:creationId xmlns:p14="http://schemas.microsoft.com/office/powerpoint/2010/main" val="18973486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4393545" y="682614"/>
            <a:ext cx="3883351" cy="618171"/>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Aptos" panose="02110004020202020204"/>
                <a:ea typeface="+mn-ea"/>
                <a:cs typeface="+mn-cs"/>
              </a:rPr>
              <a:t>Tình huống an toàn</a:t>
            </a:r>
          </a:p>
        </p:txBody>
      </p:sp>
      <p:pic>
        <p:nvPicPr>
          <p:cNvPr id="4" name="Hình ảnh 21" descr="Ảnh có chứa mẫu họa&#10;&#10;Mô tả được tạo tự động">
            <a:extLst>
              <a:ext uri="{FF2B5EF4-FFF2-40B4-BE49-F238E27FC236}">
                <a16:creationId xmlns:a16="http://schemas.microsoft.com/office/drawing/2014/main" id="{CC029FA0-E4B3-8BEE-E60E-483431C21E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l="23948" r="25436"/>
          <a:stretch/>
        </p:blipFill>
        <p:spPr>
          <a:xfrm>
            <a:off x="-504165" y="2253247"/>
            <a:ext cx="3173904" cy="5016185"/>
          </a:xfrm>
          <a:prstGeom prst="rect">
            <a:avLst/>
          </a:prstGeom>
        </p:spPr>
      </p:pic>
      <p:sp>
        <p:nvSpPr>
          <p:cNvPr id="2" name="TextBox 1">
            <a:extLst>
              <a:ext uri="{FF2B5EF4-FFF2-40B4-BE49-F238E27FC236}">
                <a16:creationId xmlns:a16="http://schemas.microsoft.com/office/drawing/2014/main" id="{B236FA63-53FF-898A-745F-E9229314828B}"/>
              </a:ext>
            </a:extLst>
          </p:cNvPr>
          <p:cNvSpPr txBox="1"/>
          <p:nvPr/>
        </p:nvSpPr>
        <p:spPr>
          <a:xfrm>
            <a:off x="2506718" y="1439738"/>
            <a:ext cx="8986344" cy="4893647"/>
          </a:xfrm>
          <a:prstGeom prst="rect">
            <a:avLst/>
          </a:prstGeom>
          <a:noFill/>
        </p:spPr>
        <p:txBody>
          <a:bodyPr wrap="square" rtlCol="0">
            <a:spAutoFit/>
          </a:bodyPr>
          <a:lstStyle/>
          <a:p>
            <a:pPr algn="just"/>
            <a:r>
              <a:rPr lang="vi-VN" sz="2400" b="1">
                <a:solidFill>
                  <a:srgbClr val="FF0000"/>
                </a:solidFill>
              </a:rPr>
              <a:t>+ Sử dụng ổ cắm và đầu cắm đúng cách: </a:t>
            </a:r>
            <a:r>
              <a:rPr lang="vi-VN" sz="2400"/>
              <a:t>Sử dụng ổ cắm và đầu cắm phù hợp với loại thiết bị và đảm bảo chúng được cắm chặt vào ổ cắm để tránh sự cố nổ điện.</a:t>
            </a:r>
          </a:p>
          <a:p>
            <a:pPr algn="just"/>
            <a:r>
              <a:rPr lang="vi-VN" sz="2400" b="1">
                <a:solidFill>
                  <a:srgbClr val="FF0000"/>
                </a:solidFill>
              </a:rPr>
              <a:t>+ Bảo quản dây điện:</a:t>
            </a:r>
            <a:r>
              <a:rPr lang="vi-VN" sz="2400"/>
              <a:t> Giữ cho dây điện luôn sạch sẽ, không bị đứt gãy và không bị nứt rạn để tránh nguy cơ chập điện.</a:t>
            </a:r>
          </a:p>
          <a:p>
            <a:pPr algn="just"/>
            <a:r>
              <a:rPr lang="vi-VN" sz="2400" b="1">
                <a:solidFill>
                  <a:srgbClr val="FF0000"/>
                </a:solidFill>
              </a:rPr>
              <a:t>+ Sử dụng thiết bị chống giật: </a:t>
            </a:r>
            <a:r>
              <a:rPr lang="vi-VN" sz="2400"/>
              <a:t>Sử dụng các thiết bị chống giật như ổ cắm chống giật để ngăn chặn điện giật trong trường hợp sự cố.</a:t>
            </a:r>
          </a:p>
          <a:p>
            <a:pPr algn="just"/>
            <a:r>
              <a:rPr lang="vi-VN" sz="2400" b="1">
                <a:solidFill>
                  <a:srgbClr val="FF0000"/>
                </a:solidFill>
              </a:rPr>
              <a:t>+ Tắt nguồn khi không sử dụng: </a:t>
            </a:r>
            <a:r>
              <a:rPr lang="vi-VN" sz="2400"/>
              <a:t>Luôn tắt nguồn điện của thiết bị khi không sử dụng để tránh nguy cơ chập điện hoặc cháy nổ.</a:t>
            </a:r>
          </a:p>
          <a:p>
            <a:pPr algn="just"/>
            <a:r>
              <a:rPr lang="vi-VN" sz="2400" b="1">
                <a:solidFill>
                  <a:srgbClr val="FF0000"/>
                </a:solidFill>
              </a:rPr>
              <a:t>+ Kiểm tra và bảo dưỡng định kỳ: </a:t>
            </a:r>
            <a:r>
              <a:rPr lang="vi-VN" sz="2400"/>
              <a:t>Thực hiện kiểm tra và bảo dưỡng định kỳ các hệ thống điện như hệ thống dây điện, ổ cắm và thiết bị để đảm bảo chúng hoạt động đúng cách và an toàn.</a:t>
            </a:r>
            <a:endParaRPr lang="en-US" sz="2400"/>
          </a:p>
        </p:txBody>
      </p:sp>
    </p:spTree>
    <p:extLst>
      <p:ext uri="{BB962C8B-B14F-4D97-AF65-F5344CB8AC3E}">
        <p14:creationId xmlns:p14="http://schemas.microsoft.com/office/powerpoint/2010/main" val="3148812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pic>
        <p:nvPicPr>
          <p:cNvPr id="21" name="Picture 17">
            <a:extLst>
              <a:ext uri="{FF2B5EF4-FFF2-40B4-BE49-F238E27FC236}">
                <a16:creationId xmlns:a16="http://schemas.microsoft.com/office/drawing/2014/main" id="{D83E602E-A07D-2E04-B4F4-4CB312C99119}"/>
              </a:ext>
            </a:extLst>
          </p:cNvPr>
          <p:cNvPicPr>
            <a:picLocks noChangeAspect="1"/>
          </p:cNvPicPr>
          <p:nvPr/>
        </p:nvPicPr>
        <p:blipFill>
          <a:blip r:embed="rId3"/>
          <a:stretch>
            <a:fillRect/>
          </a:stretch>
        </p:blipFill>
        <p:spPr>
          <a:xfrm rot="20229500" flipH="1">
            <a:off x="1698249" y="144256"/>
            <a:ext cx="931388" cy="931388"/>
          </a:xfrm>
          <a:prstGeom prst="rect">
            <a:avLst/>
          </a:prstGeom>
        </p:spPr>
      </p:pic>
      <p:sp>
        <p:nvSpPr>
          <p:cNvPr id="23" name="Hình chữ nhật: Góc Tròn 22">
            <a:extLst>
              <a:ext uri="{FF2B5EF4-FFF2-40B4-BE49-F238E27FC236}">
                <a16:creationId xmlns:a16="http://schemas.microsoft.com/office/drawing/2014/main" id="{AD7CFD44-38AD-E66D-CDD1-363BA84DD205}"/>
              </a:ext>
            </a:extLst>
          </p:cNvPr>
          <p:cNvSpPr/>
          <p:nvPr/>
        </p:nvSpPr>
        <p:spPr>
          <a:xfrm>
            <a:off x="697078" y="1290081"/>
            <a:ext cx="10922107" cy="5347201"/>
          </a:xfrm>
          <a:prstGeom prst="roundRect">
            <a:avLst/>
          </a:prstGeom>
          <a:solidFill>
            <a:schemeClr val="bg1">
              <a:alpha val="88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tx1"/>
                </a:solidFill>
                <a:effectLst/>
                <a:uLnTx/>
                <a:uFillTx/>
                <a:latin typeface="Calibri" panose="020F0502020204030204"/>
                <a:ea typeface="+mn-ea"/>
                <a:cs typeface="+mn-cs"/>
              </a:rPr>
              <a:t>–	Nêu được một số quy tắc cơ bản về an toàn điện và tuân thủ các quy tắc an toàn điện trong tình huống thường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tx1"/>
                </a:solidFill>
                <a:effectLst/>
                <a:uLnTx/>
                <a:uFillTx/>
                <a:latin typeface="Calibri" panose="020F0502020204030204"/>
                <a:ea typeface="+mn-ea"/>
                <a:cs typeface="+mn-cs"/>
              </a:rPr>
              <a:t>–	Nêu và thực hiện được việc làm thiết thực để tiết kiệm năng lượng điện ở trường và ở nhà.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chemeClr val="tx1"/>
                </a:solidFill>
                <a:effectLst/>
                <a:uLnTx/>
                <a:uFillTx/>
                <a:latin typeface="Calibri" panose="020F0502020204030204"/>
                <a:ea typeface="+mn-ea"/>
                <a:cs typeface="+mn-cs"/>
              </a:rPr>
              <a:t>–	Đề xuất và trình bày được những việc cần làm để sử dụng an toàn, tiết kiệm năng lượng điện một cách đơn giản, dễ nhớ (như dùng hình ảnh, sơ đồ,...) để vận động gia đình và cộng đồng cùng thực hiện.</a:t>
            </a:r>
          </a:p>
        </p:txBody>
      </p:sp>
      <p:pic>
        <p:nvPicPr>
          <p:cNvPr id="7" name="Picture 6">
            <a:extLst>
              <a:ext uri="{FF2B5EF4-FFF2-40B4-BE49-F238E27FC236}">
                <a16:creationId xmlns:a16="http://schemas.microsoft.com/office/drawing/2014/main" id="{1EFC864E-EC22-2EA2-B67C-757E4FD500F5}"/>
              </a:ext>
            </a:extLst>
          </p:cNvPr>
          <p:cNvPicPr>
            <a:picLocks noChangeAspect="1"/>
          </p:cNvPicPr>
          <p:nvPr/>
        </p:nvPicPr>
        <p:blipFill>
          <a:blip r:embed="rId4"/>
          <a:stretch>
            <a:fillRect/>
          </a:stretch>
        </p:blipFill>
        <p:spPr>
          <a:xfrm>
            <a:off x="2444179" y="0"/>
            <a:ext cx="7303641" cy="1457070"/>
          </a:xfrm>
          <a:prstGeom prst="rect">
            <a:avLst/>
          </a:prstGeom>
        </p:spPr>
      </p:pic>
    </p:spTree>
    <p:extLst>
      <p:ext uri="{BB962C8B-B14F-4D97-AF65-F5344CB8AC3E}">
        <p14:creationId xmlns:p14="http://schemas.microsoft.com/office/powerpoint/2010/main" val="324248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E854C0C-BFBB-98D5-95B6-EC5377FEA5A3}"/>
              </a:ext>
            </a:extLst>
          </p:cNvPr>
          <p:cNvSpPr/>
          <p:nvPr/>
        </p:nvSpPr>
        <p:spPr>
          <a:xfrm>
            <a:off x="4393545" y="682614"/>
            <a:ext cx="5018469" cy="618171"/>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ptos" panose="02110004020202020204"/>
                <a:ea typeface="+mn-ea"/>
                <a:cs typeface="+mn-cs"/>
              </a:rPr>
              <a:t>Tình huống không an toàn</a:t>
            </a:r>
          </a:p>
        </p:txBody>
      </p:sp>
      <p:pic>
        <p:nvPicPr>
          <p:cNvPr id="4" name="Hình ảnh 21" descr="Ảnh có chứa mẫu họa&#10;&#10;Mô tả được tạo tự động">
            <a:extLst>
              <a:ext uri="{FF2B5EF4-FFF2-40B4-BE49-F238E27FC236}">
                <a16:creationId xmlns:a16="http://schemas.microsoft.com/office/drawing/2014/main" id="{CC029FA0-E4B3-8BEE-E60E-483431C21E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l="23948" r="25436"/>
          <a:stretch/>
        </p:blipFill>
        <p:spPr>
          <a:xfrm>
            <a:off x="-504165" y="2253247"/>
            <a:ext cx="3173904" cy="5016185"/>
          </a:xfrm>
          <a:prstGeom prst="rect">
            <a:avLst/>
          </a:prstGeom>
        </p:spPr>
      </p:pic>
      <p:sp>
        <p:nvSpPr>
          <p:cNvPr id="2" name="TextBox 1">
            <a:extLst>
              <a:ext uri="{FF2B5EF4-FFF2-40B4-BE49-F238E27FC236}">
                <a16:creationId xmlns:a16="http://schemas.microsoft.com/office/drawing/2014/main" id="{B236FA63-53FF-898A-745F-E9229314828B}"/>
              </a:ext>
            </a:extLst>
          </p:cNvPr>
          <p:cNvSpPr txBox="1"/>
          <p:nvPr/>
        </p:nvSpPr>
        <p:spPr>
          <a:xfrm>
            <a:off x="2669739" y="1509845"/>
            <a:ext cx="876529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Chạm vào điện trần trụi: </a:t>
            </a:r>
            <a:r>
              <a:rPr kumimoji="0" lang="vi-VN" sz="2600" i="0" u="none" strike="noStrike" kern="1200" cap="none" spc="0" normalizeH="0" baseline="0" noProof="0">
                <a:ln>
                  <a:noFill/>
                </a:ln>
                <a:effectLst/>
                <a:uLnTx/>
                <a:uFillTx/>
                <a:latin typeface="Arial" panose="020B0604020202020204" pitchFamily="34" charset="0"/>
                <a:ea typeface="+mn-ea"/>
                <a:cs typeface="+mn-cs"/>
              </a:rPr>
              <a:t>Chạm vào dây điện trần trụi hoặc thiết bị điện khi tay ướt có thể gây ra nguy cơ điện giật.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Sử dụng thiết bị hỏng hóc: </a:t>
            </a:r>
            <a:r>
              <a:rPr kumimoji="0" lang="vi-VN" sz="2600" i="0" u="none" strike="noStrike" kern="1200" cap="none" spc="0" normalizeH="0" baseline="0" noProof="0">
                <a:ln>
                  <a:noFill/>
                </a:ln>
                <a:effectLst/>
                <a:uLnTx/>
                <a:uFillTx/>
                <a:latin typeface="Arial" panose="020B0604020202020204" pitchFamily="34" charset="0"/>
                <a:ea typeface="+mn-ea"/>
                <a:cs typeface="+mn-cs"/>
              </a:rPr>
              <a:t>Sử dụng các thiết bị điện hỏng hóc, đứt gãy hoặc có dấu hiệu sự cố mà không được sửa chữa có thể gây ra nguy cơ chập điện hoặc cháy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Chạm vào dây điện khi đang sửa chữa: </a:t>
            </a:r>
            <a:r>
              <a:rPr kumimoji="0" lang="vi-VN" sz="2600" i="0" u="none" strike="noStrike" kern="1200" cap="none" spc="0" normalizeH="0" baseline="0" noProof="0">
                <a:ln>
                  <a:noFill/>
                </a:ln>
                <a:effectLst/>
                <a:uLnTx/>
                <a:uFillTx/>
                <a:latin typeface="Arial" panose="020B0604020202020204" pitchFamily="34" charset="0"/>
                <a:ea typeface="+mn-ea"/>
                <a:cs typeface="+mn-cs"/>
              </a:rPr>
              <a:t>Chạm vào dây điện hoặc thiết bị điện khi đang sửa chữa hoặc bảo dưỡng có thể gây ra nguy cơ chập điện hoặc cháy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Sử dụng quá tải: </a:t>
            </a:r>
            <a:r>
              <a:rPr kumimoji="0" lang="vi-VN" sz="2600" i="0" u="none" strike="noStrike" kern="1200" cap="none" spc="0" normalizeH="0" baseline="0" noProof="0">
                <a:ln>
                  <a:noFill/>
                </a:ln>
                <a:effectLst/>
                <a:uLnTx/>
                <a:uFillTx/>
                <a:latin typeface="Arial" panose="020B0604020202020204" pitchFamily="34" charset="0"/>
                <a:ea typeface="+mn-ea"/>
                <a:cs typeface="+mn-cs"/>
              </a:rPr>
              <a:t>Sử dụng quá tải các ổ cắm hoặc thiết bị điện có thể gây ra nguy cơ quá nhiệt và cháy nổ.</a:t>
            </a:r>
            <a:endParaRPr kumimoji="0" lang="en-US" sz="2600" i="0" u="none" strike="noStrike" kern="1200" cap="none" spc="0" normalizeH="0" baseline="0" noProof="0">
              <a:ln>
                <a:noFill/>
              </a:ln>
              <a:effectLst/>
              <a:uLnTx/>
              <a:uFillTx/>
              <a:latin typeface="Aptos" panose="02110004020202020204"/>
              <a:ea typeface="+mn-ea"/>
              <a:cs typeface="+mn-cs"/>
            </a:endParaRPr>
          </a:p>
        </p:txBody>
      </p:sp>
    </p:spTree>
    <p:extLst>
      <p:ext uri="{BB962C8B-B14F-4D97-AF65-F5344CB8AC3E}">
        <p14:creationId xmlns:p14="http://schemas.microsoft.com/office/powerpoint/2010/main" val="246841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A531FB0A-73FA-5658-B640-DB0B25D8073D}"/>
              </a:ext>
            </a:extLst>
          </p:cNvPr>
          <p:cNvSpPr/>
          <p:nvPr/>
        </p:nvSpPr>
        <p:spPr>
          <a:xfrm>
            <a:off x="787791" y="520505"/>
            <a:ext cx="10522634" cy="5824024"/>
          </a:xfrm>
          <a:custGeom>
            <a:avLst/>
            <a:gdLst>
              <a:gd name="connsiteX0" fmla="*/ 0 w 10522634"/>
              <a:gd name="connsiteY0" fmla="*/ 970690 h 5824024"/>
              <a:gd name="connsiteX1" fmla="*/ 970690 w 10522634"/>
              <a:gd name="connsiteY1" fmla="*/ 0 h 5824024"/>
              <a:gd name="connsiteX2" fmla="*/ 1285336 w 10522634"/>
              <a:gd name="connsiteY2" fmla="*/ 0 h 5824024"/>
              <a:gd name="connsiteX3" fmla="*/ 1599982 w 10522634"/>
              <a:gd name="connsiteY3" fmla="*/ 0 h 5824024"/>
              <a:gd name="connsiteX4" fmla="*/ 1914628 w 10522634"/>
              <a:gd name="connsiteY4" fmla="*/ 0 h 5824024"/>
              <a:gd name="connsiteX5" fmla="*/ 2315086 w 10522634"/>
              <a:gd name="connsiteY5" fmla="*/ 0 h 5824024"/>
              <a:gd name="connsiteX6" fmla="*/ 2629732 w 10522634"/>
              <a:gd name="connsiteY6" fmla="*/ 0 h 5824024"/>
              <a:gd name="connsiteX7" fmla="*/ 3287629 w 10522634"/>
              <a:gd name="connsiteY7" fmla="*/ 0 h 5824024"/>
              <a:gd name="connsiteX8" fmla="*/ 3688087 w 10522634"/>
              <a:gd name="connsiteY8" fmla="*/ 0 h 5824024"/>
              <a:gd name="connsiteX9" fmla="*/ 4431796 w 10522634"/>
              <a:gd name="connsiteY9" fmla="*/ 0 h 5824024"/>
              <a:gd name="connsiteX10" fmla="*/ 4832254 w 10522634"/>
              <a:gd name="connsiteY10" fmla="*/ 0 h 5824024"/>
              <a:gd name="connsiteX11" fmla="*/ 5232713 w 10522634"/>
              <a:gd name="connsiteY11" fmla="*/ 0 h 5824024"/>
              <a:gd name="connsiteX12" fmla="*/ 5547359 w 10522634"/>
              <a:gd name="connsiteY12" fmla="*/ 0 h 5824024"/>
              <a:gd name="connsiteX13" fmla="*/ 6033630 w 10522634"/>
              <a:gd name="connsiteY13" fmla="*/ 0 h 5824024"/>
              <a:gd name="connsiteX14" fmla="*/ 6519901 w 10522634"/>
              <a:gd name="connsiteY14" fmla="*/ 0 h 5824024"/>
              <a:gd name="connsiteX15" fmla="*/ 7006172 w 10522634"/>
              <a:gd name="connsiteY15" fmla="*/ 0 h 5824024"/>
              <a:gd name="connsiteX16" fmla="*/ 7664068 w 10522634"/>
              <a:gd name="connsiteY16" fmla="*/ 0 h 5824024"/>
              <a:gd name="connsiteX17" fmla="*/ 8064527 w 10522634"/>
              <a:gd name="connsiteY17" fmla="*/ 0 h 5824024"/>
              <a:gd name="connsiteX18" fmla="*/ 8636610 w 10522634"/>
              <a:gd name="connsiteY18" fmla="*/ 0 h 5824024"/>
              <a:gd name="connsiteX19" fmla="*/ 9037069 w 10522634"/>
              <a:gd name="connsiteY19" fmla="*/ 0 h 5824024"/>
              <a:gd name="connsiteX20" fmla="*/ 9551944 w 10522634"/>
              <a:gd name="connsiteY20" fmla="*/ 0 h 5824024"/>
              <a:gd name="connsiteX21" fmla="*/ 10522634 w 10522634"/>
              <a:gd name="connsiteY21" fmla="*/ 970690 h 5824024"/>
              <a:gd name="connsiteX22" fmla="*/ 10522634 w 10522634"/>
              <a:gd name="connsiteY22" fmla="*/ 1564180 h 5824024"/>
              <a:gd name="connsiteX23" fmla="*/ 10522634 w 10522634"/>
              <a:gd name="connsiteY23" fmla="*/ 2002364 h 5824024"/>
              <a:gd name="connsiteX24" fmla="*/ 10522634 w 10522634"/>
              <a:gd name="connsiteY24" fmla="*/ 2557027 h 5824024"/>
              <a:gd name="connsiteX25" fmla="*/ 10522634 w 10522634"/>
              <a:gd name="connsiteY25" fmla="*/ 3034038 h 5824024"/>
              <a:gd name="connsiteX26" fmla="*/ 10522634 w 10522634"/>
              <a:gd name="connsiteY26" fmla="*/ 3511049 h 5824024"/>
              <a:gd name="connsiteX27" fmla="*/ 10522634 w 10522634"/>
              <a:gd name="connsiteY27" fmla="*/ 3988059 h 5824024"/>
              <a:gd name="connsiteX28" fmla="*/ 10522634 w 10522634"/>
              <a:gd name="connsiteY28" fmla="*/ 4853334 h 5824024"/>
              <a:gd name="connsiteX29" fmla="*/ 9551944 w 10522634"/>
              <a:gd name="connsiteY29" fmla="*/ 5824024 h 5824024"/>
              <a:gd name="connsiteX30" fmla="*/ 9151485 w 10522634"/>
              <a:gd name="connsiteY30" fmla="*/ 5824024 h 5824024"/>
              <a:gd name="connsiteX31" fmla="*/ 8579402 w 10522634"/>
              <a:gd name="connsiteY31" fmla="*/ 5824024 h 5824024"/>
              <a:gd name="connsiteX32" fmla="*/ 7835693 w 10522634"/>
              <a:gd name="connsiteY32" fmla="*/ 5824024 h 5824024"/>
              <a:gd name="connsiteX33" fmla="*/ 7263610 w 10522634"/>
              <a:gd name="connsiteY33" fmla="*/ 5824024 h 5824024"/>
              <a:gd name="connsiteX34" fmla="*/ 6777339 w 10522634"/>
              <a:gd name="connsiteY34" fmla="*/ 5824024 h 5824024"/>
              <a:gd name="connsiteX35" fmla="*/ 6462693 w 10522634"/>
              <a:gd name="connsiteY35" fmla="*/ 5824024 h 5824024"/>
              <a:gd name="connsiteX36" fmla="*/ 5718984 w 10522634"/>
              <a:gd name="connsiteY36" fmla="*/ 5824024 h 5824024"/>
              <a:gd name="connsiteX37" fmla="*/ 5404338 w 10522634"/>
              <a:gd name="connsiteY37" fmla="*/ 5824024 h 5824024"/>
              <a:gd name="connsiteX38" fmla="*/ 4746442 w 10522634"/>
              <a:gd name="connsiteY38" fmla="*/ 5824024 h 5824024"/>
              <a:gd name="connsiteX39" fmla="*/ 4260171 w 10522634"/>
              <a:gd name="connsiteY39" fmla="*/ 5824024 h 5824024"/>
              <a:gd name="connsiteX40" fmla="*/ 3859712 w 10522634"/>
              <a:gd name="connsiteY40" fmla="*/ 5824024 h 5824024"/>
              <a:gd name="connsiteX41" fmla="*/ 3373441 w 10522634"/>
              <a:gd name="connsiteY41" fmla="*/ 5824024 h 5824024"/>
              <a:gd name="connsiteX42" fmla="*/ 2715545 w 10522634"/>
              <a:gd name="connsiteY42" fmla="*/ 5824024 h 5824024"/>
              <a:gd name="connsiteX43" fmla="*/ 2057649 w 10522634"/>
              <a:gd name="connsiteY43" fmla="*/ 5824024 h 5824024"/>
              <a:gd name="connsiteX44" fmla="*/ 1571378 w 10522634"/>
              <a:gd name="connsiteY44" fmla="*/ 5824024 h 5824024"/>
              <a:gd name="connsiteX45" fmla="*/ 970690 w 10522634"/>
              <a:gd name="connsiteY45" fmla="*/ 5824024 h 5824024"/>
              <a:gd name="connsiteX46" fmla="*/ 0 w 10522634"/>
              <a:gd name="connsiteY46" fmla="*/ 4853334 h 5824024"/>
              <a:gd name="connsiteX47" fmla="*/ 0 w 10522634"/>
              <a:gd name="connsiteY47" fmla="*/ 4221018 h 5824024"/>
              <a:gd name="connsiteX48" fmla="*/ 0 w 10522634"/>
              <a:gd name="connsiteY48" fmla="*/ 3588701 h 5824024"/>
              <a:gd name="connsiteX49" fmla="*/ 0 w 10522634"/>
              <a:gd name="connsiteY49" fmla="*/ 3150517 h 5824024"/>
              <a:gd name="connsiteX50" fmla="*/ 0 w 10522634"/>
              <a:gd name="connsiteY50" fmla="*/ 2518201 h 5824024"/>
              <a:gd name="connsiteX51" fmla="*/ 0 w 10522634"/>
              <a:gd name="connsiteY51" fmla="*/ 2002364 h 5824024"/>
              <a:gd name="connsiteX52" fmla="*/ 0 w 10522634"/>
              <a:gd name="connsiteY52" fmla="*/ 970690 h 582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522634" h="5824024" fill="none" extrusionOk="0">
                <a:moveTo>
                  <a:pt x="0" y="970690"/>
                </a:moveTo>
                <a:cubicBezTo>
                  <a:pt x="-93399" y="419382"/>
                  <a:pt x="289546" y="-68488"/>
                  <a:pt x="970690" y="0"/>
                </a:cubicBezTo>
                <a:cubicBezTo>
                  <a:pt x="1037199" y="-18449"/>
                  <a:pt x="1186856" y="91"/>
                  <a:pt x="1285336" y="0"/>
                </a:cubicBezTo>
                <a:cubicBezTo>
                  <a:pt x="1383816" y="-91"/>
                  <a:pt x="1464073" y="31509"/>
                  <a:pt x="1599982" y="0"/>
                </a:cubicBezTo>
                <a:cubicBezTo>
                  <a:pt x="1735891" y="-31509"/>
                  <a:pt x="1845209" y="5969"/>
                  <a:pt x="1914628" y="0"/>
                </a:cubicBezTo>
                <a:cubicBezTo>
                  <a:pt x="1984047" y="-5969"/>
                  <a:pt x="2201313" y="17866"/>
                  <a:pt x="2315086" y="0"/>
                </a:cubicBezTo>
                <a:cubicBezTo>
                  <a:pt x="2428859" y="-17866"/>
                  <a:pt x="2525833" y="11706"/>
                  <a:pt x="2629732" y="0"/>
                </a:cubicBezTo>
                <a:cubicBezTo>
                  <a:pt x="2733631" y="-11706"/>
                  <a:pt x="3099033" y="61800"/>
                  <a:pt x="3287629" y="0"/>
                </a:cubicBezTo>
                <a:cubicBezTo>
                  <a:pt x="3476225" y="-61800"/>
                  <a:pt x="3526119" y="45124"/>
                  <a:pt x="3688087" y="0"/>
                </a:cubicBezTo>
                <a:cubicBezTo>
                  <a:pt x="3850055" y="-45124"/>
                  <a:pt x="4187089" y="72265"/>
                  <a:pt x="4431796" y="0"/>
                </a:cubicBezTo>
                <a:cubicBezTo>
                  <a:pt x="4676503" y="-72265"/>
                  <a:pt x="4657916" y="45117"/>
                  <a:pt x="4832254" y="0"/>
                </a:cubicBezTo>
                <a:cubicBezTo>
                  <a:pt x="5006592" y="-45117"/>
                  <a:pt x="5118699" y="37576"/>
                  <a:pt x="5232713" y="0"/>
                </a:cubicBezTo>
                <a:cubicBezTo>
                  <a:pt x="5346727" y="-37576"/>
                  <a:pt x="5469092" y="13720"/>
                  <a:pt x="5547359" y="0"/>
                </a:cubicBezTo>
                <a:cubicBezTo>
                  <a:pt x="5625626" y="-13720"/>
                  <a:pt x="5833734" y="55465"/>
                  <a:pt x="6033630" y="0"/>
                </a:cubicBezTo>
                <a:cubicBezTo>
                  <a:pt x="6233526" y="-55465"/>
                  <a:pt x="6322832" y="43281"/>
                  <a:pt x="6519901" y="0"/>
                </a:cubicBezTo>
                <a:cubicBezTo>
                  <a:pt x="6716970" y="-43281"/>
                  <a:pt x="6826696" y="27541"/>
                  <a:pt x="7006172" y="0"/>
                </a:cubicBezTo>
                <a:cubicBezTo>
                  <a:pt x="7185648" y="-27541"/>
                  <a:pt x="7529302" y="37368"/>
                  <a:pt x="7664068" y="0"/>
                </a:cubicBezTo>
                <a:cubicBezTo>
                  <a:pt x="7798834" y="-37368"/>
                  <a:pt x="7877503" y="13841"/>
                  <a:pt x="8064527" y="0"/>
                </a:cubicBezTo>
                <a:cubicBezTo>
                  <a:pt x="8251551" y="-13841"/>
                  <a:pt x="8426475" y="22447"/>
                  <a:pt x="8636610" y="0"/>
                </a:cubicBezTo>
                <a:cubicBezTo>
                  <a:pt x="8846745" y="-22447"/>
                  <a:pt x="8845764" y="45584"/>
                  <a:pt x="9037069" y="0"/>
                </a:cubicBezTo>
                <a:cubicBezTo>
                  <a:pt x="9228374" y="-45584"/>
                  <a:pt x="9302426" y="52344"/>
                  <a:pt x="9551944" y="0"/>
                </a:cubicBezTo>
                <a:cubicBezTo>
                  <a:pt x="10206078" y="50374"/>
                  <a:pt x="10521194" y="377168"/>
                  <a:pt x="10522634" y="970690"/>
                </a:cubicBezTo>
                <a:cubicBezTo>
                  <a:pt x="10575591" y="1231234"/>
                  <a:pt x="10510121" y="1278240"/>
                  <a:pt x="10522634" y="1564180"/>
                </a:cubicBezTo>
                <a:cubicBezTo>
                  <a:pt x="10535147" y="1850120"/>
                  <a:pt x="10509273" y="1831281"/>
                  <a:pt x="10522634" y="2002364"/>
                </a:cubicBezTo>
                <a:cubicBezTo>
                  <a:pt x="10535995" y="2173447"/>
                  <a:pt x="10517736" y="2445301"/>
                  <a:pt x="10522634" y="2557027"/>
                </a:cubicBezTo>
                <a:cubicBezTo>
                  <a:pt x="10527532" y="2668753"/>
                  <a:pt x="10473906" y="2898554"/>
                  <a:pt x="10522634" y="3034038"/>
                </a:cubicBezTo>
                <a:cubicBezTo>
                  <a:pt x="10571362" y="3169522"/>
                  <a:pt x="10467460" y="3337287"/>
                  <a:pt x="10522634" y="3511049"/>
                </a:cubicBezTo>
                <a:cubicBezTo>
                  <a:pt x="10577808" y="3684811"/>
                  <a:pt x="10494848" y="3762093"/>
                  <a:pt x="10522634" y="3988059"/>
                </a:cubicBezTo>
                <a:cubicBezTo>
                  <a:pt x="10550420" y="4214025"/>
                  <a:pt x="10440479" y="4632682"/>
                  <a:pt x="10522634" y="4853334"/>
                </a:cubicBezTo>
                <a:cubicBezTo>
                  <a:pt x="10654875" y="5470189"/>
                  <a:pt x="10233895" y="5855775"/>
                  <a:pt x="9551944" y="5824024"/>
                </a:cubicBezTo>
                <a:cubicBezTo>
                  <a:pt x="9415770" y="5827160"/>
                  <a:pt x="9261582" y="5820996"/>
                  <a:pt x="9151485" y="5824024"/>
                </a:cubicBezTo>
                <a:cubicBezTo>
                  <a:pt x="9041388" y="5827052"/>
                  <a:pt x="8741482" y="5775286"/>
                  <a:pt x="8579402" y="5824024"/>
                </a:cubicBezTo>
                <a:cubicBezTo>
                  <a:pt x="8417322" y="5872762"/>
                  <a:pt x="8072330" y="5738664"/>
                  <a:pt x="7835693" y="5824024"/>
                </a:cubicBezTo>
                <a:cubicBezTo>
                  <a:pt x="7599056" y="5909384"/>
                  <a:pt x="7511546" y="5768795"/>
                  <a:pt x="7263610" y="5824024"/>
                </a:cubicBezTo>
                <a:cubicBezTo>
                  <a:pt x="7015674" y="5879253"/>
                  <a:pt x="6945968" y="5813438"/>
                  <a:pt x="6777339" y="5824024"/>
                </a:cubicBezTo>
                <a:cubicBezTo>
                  <a:pt x="6608710" y="5834610"/>
                  <a:pt x="6593183" y="5790755"/>
                  <a:pt x="6462693" y="5824024"/>
                </a:cubicBezTo>
                <a:cubicBezTo>
                  <a:pt x="6332203" y="5857293"/>
                  <a:pt x="5889093" y="5736136"/>
                  <a:pt x="5718984" y="5824024"/>
                </a:cubicBezTo>
                <a:cubicBezTo>
                  <a:pt x="5548875" y="5911912"/>
                  <a:pt x="5540754" y="5799289"/>
                  <a:pt x="5404338" y="5824024"/>
                </a:cubicBezTo>
                <a:cubicBezTo>
                  <a:pt x="5267922" y="5848759"/>
                  <a:pt x="4945633" y="5790754"/>
                  <a:pt x="4746442" y="5824024"/>
                </a:cubicBezTo>
                <a:cubicBezTo>
                  <a:pt x="4547251" y="5857294"/>
                  <a:pt x="4460392" y="5767361"/>
                  <a:pt x="4260171" y="5824024"/>
                </a:cubicBezTo>
                <a:cubicBezTo>
                  <a:pt x="4059950" y="5880687"/>
                  <a:pt x="3951486" y="5776402"/>
                  <a:pt x="3859712" y="5824024"/>
                </a:cubicBezTo>
                <a:cubicBezTo>
                  <a:pt x="3767938" y="5871646"/>
                  <a:pt x="3487670" y="5767354"/>
                  <a:pt x="3373441" y="5824024"/>
                </a:cubicBezTo>
                <a:cubicBezTo>
                  <a:pt x="3259212" y="5880694"/>
                  <a:pt x="2956398" y="5801570"/>
                  <a:pt x="2715545" y="5824024"/>
                </a:cubicBezTo>
                <a:cubicBezTo>
                  <a:pt x="2474692" y="5846478"/>
                  <a:pt x="2235421" y="5807529"/>
                  <a:pt x="2057649" y="5824024"/>
                </a:cubicBezTo>
                <a:cubicBezTo>
                  <a:pt x="1879877" y="5840519"/>
                  <a:pt x="1748124" y="5805212"/>
                  <a:pt x="1571378" y="5824024"/>
                </a:cubicBezTo>
                <a:cubicBezTo>
                  <a:pt x="1394632" y="5842836"/>
                  <a:pt x="1206855" y="5799084"/>
                  <a:pt x="970690" y="5824024"/>
                </a:cubicBezTo>
                <a:cubicBezTo>
                  <a:pt x="550965" y="5933330"/>
                  <a:pt x="43433" y="5386519"/>
                  <a:pt x="0" y="4853334"/>
                </a:cubicBezTo>
                <a:cubicBezTo>
                  <a:pt x="-59715" y="4717388"/>
                  <a:pt x="53127" y="4470427"/>
                  <a:pt x="0" y="4221018"/>
                </a:cubicBezTo>
                <a:cubicBezTo>
                  <a:pt x="-53127" y="3971609"/>
                  <a:pt x="25578" y="3724408"/>
                  <a:pt x="0" y="3588701"/>
                </a:cubicBezTo>
                <a:cubicBezTo>
                  <a:pt x="-25578" y="3452994"/>
                  <a:pt x="49419" y="3248994"/>
                  <a:pt x="0" y="3150517"/>
                </a:cubicBezTo>
                <a:cubicBezTo>
                  <a:pt x="-49419" y="3052040"/>
                  <a:pt x="260" y="2652347"/>
                  <a:pt x="0" y="2518201"/>
                </a:cubicBezTo>
                <a:cubicBezTo>
                  <a:pt x="-260" y="2384055"/>
                  <a:pt x="18619" y="2196641"/>
                  <a:pt x="0" y="2002364"/>
                </a:cubicBezTo>
                <a:cubicBezTo>
                  <a:pt x="-18619" y="1808087"/>
                  <a:pt x="32538" y="1467235"/>
                  <a:pt x="0" y="970690"/>
                </a:cubicBezTo>
                <a:close/>
              </a:path>
              <a:path w="10522634" h="5824024" stroke="0" extrusionOk="0">
                <a:moveTo>
                  <a:pt x="0" y="970690"/>
                </a:moveTo>
                <a:cubicBezTo>
                  <a:pt x="-21782" y="305927"/>
                  <a:pt x="370598" y="-137838"/>
                  <a:pt x="970690" y="0"/>
                </a:cubicBezTo>
                <a:cubicBezTo>
                  <a:pt x="1034435" y="-26442"/>
                  <a:pt x="1156626" y="32270"/>
                  <a:pt x="1285336" y="0"/>
                </a:cubicBezTo>
                <a:cubicBezTo>
                  <a:pt x="1414046" y="-32270"/>
                  <a:pt x="1696497" y="52916"/>
                  <a:pt x="1857420" y="0"/>
                </a:cubicBezTo>
                <a:cubicBezTo>
                  <a:pt x="2018343" y="-52916"/>
                  <a:pt x="2092549" y="19684"/>
                  <a:pt x="2172066" y="0"/>
                </a:cubicBezTo>
                <a:cubicBezTo>
                  <a:pt x="2251583" y="-19684"/>
                  <a:pt x="2676541" y="33416"/>
                  <a:pt x="2829962" y="0"/>
                </a:cubicBezTo>
                <a:cubicBezTo>
                  <a:pt x="2983383" y="-33416"/>
                  <a:pt x="3141198" y="9814"/>
                  <a:pt x="3230420" y="0"/>
                </a:cubicBezTo>
                <a:cubicBezTo>
                  <a:pt x="3319642" y="-9814"/>
                  <a:pt x="3416241" y="19719"/>
                  <a:pt x="3545066" y="0"/>
                </a:cubicBezTo>
                <a:cubicBezTo>
                  <a:pt x="3673891" y="-19719"/>
                  <a:pt x="3711008" y="6910"/>
                  <a:pt x="3859712" y="0"/>
                </a:cubicBezTo>
                <a:cubicBezTo>
                  <a:pt x="4008416" y="-6910"/>
                  <a:pt x="4223434" y="65807"/>
                  <a:pt x="4431796" y="0"/>
                </a:cubicBezTo>
                <a:cubicBezTo>
                  <a:pt x="4640158" y="-65807"/>
                  <a:pt x="4649632" y="37912"/>
                  <a:pt x="4832254" y="0"/>
                </a:cubicBezTo>
                <a:cubicBezTo>
                  <a:pt x="5014876" y="-37912"/>
                  <a:pt x="5066135" y="27467"/>
                  <a:pt x="5146900" y="0"/>
                </a:cubicBezTo>
                <a:cubicBezTo>
                  <a:pt x="5227665" y="-27467"/>
                  <a:pt x="5632668" y="38794"/>
                  <a:pt x="5890609" y="0"/>
                </a:cubicBezTo>
                <a:cubicBezTo>
                  <a:pt x="6148550" y="-38794"/>
                  <a:pt x="6296845" y="18995"/>
                  <a:pt x="6548505" y="0"/>
                </a:cubicBezTo>
                <a:cubicBezTo>
                  <a:pt x="6800165" y="-18995"/>
                  <a:pt x="6774126" y="16980"/>
                  <a:pt x="6948964" y="0"/>
                </a:cubicBezTo>
                <a:cubicBezTo>
                  <a:pt x="7123802" y="-16980"/>
                  <a:pt x="7285054" y="5064"/>
                  <a:pt x="7521047" y="0"/>
                </a:cubicBezTo>
                <a:cubicBezTo>
                  <a:pt x="7757040" y="-5064"/>
                  <a:pt x="7709788" y="10379"/>
                  <a:pt x="7835693" y="0"/>
                </a:cubicBezTo>
                <a:cubicBezTo>
                  <a:pt x="7961598" y="-10379"/>
                  <a:pt x="8169842" y="1868"/>
                  <a:pt x="8321964" y="0"/>
                </a:cubicBezTo>
                <a:cubicBezTo>
                  <a:pt x="8474086" y="-1868"/>
                  <a:pt x="8534887" y="34289"/>
                  <a:pt x="8636610" y="0"/>
                </a:cubicBezTo>
                <a:cubicBezTo>
                  <a:pt x="8738333" y="-34289"/>
                  <a:pt x="8880365" y="26493"/>
                  <a:pt x="8951256" y="0"/>
                </a:cubicBezTo>
                <a:cubicBezTo>
                  <a:pt x="9022147" y="-26493"/>
                  <a:pt x="9293113" y="35096"/>
                  <a:pt x="9551944" y="0"/>
                </a:cubicBezTo>
                <a:cubicBezTo>
                  <a:pt x="10065027" y="-37344"/>
                  <a:pt x="10552395" y="518642"/>
                  <a:pt x="10522634" y="970690"/>
                </a:cubicBezTo>
                <a:cubicBezTo>
                  <a:pt x="10534813" y="1141638"/>
                  <a:pt x="10480719" y="1371482"/>
                  <a:pt x="10522634" y="1564180"/>
                </a:cubicBezTo>
                <a:cubicBezTo>
                  <a:pt x="10564549" y="1756878"/>
                  <a:pt x="10468512" y="1866633"/>
                  <a:pt x="10522634" y="2080017"/>
                </a:cubicBezTo>
                <a:cubicBezTo>
                  <a:pt x="10576756" y="2293401"/>
                  <a:pt x="10482764" y="2515154"/>
                  <a:pt x="10522634" y="2634680"/>
                </a:cubicBezTo>
                <a:cubicBezTo>
                  <a:pt x="10562504" y="2754206"/>
                  <a:pt x="10454660" y="3039279"/>
                  <a:pt x="10522634" y="3266997"/>
                </a:cubicBezTo>
                <a:cubicBezTo>
                  <a:pt x="10590608" y="3494715"/>
                  <a:pt x="10461570" y="3580757"/>
                  <a:pt x="10522634" y="3782834"/>
                </a:cubicBezTo>
                <a:cubicBezTo>
                  <a:pt x="10583698" y="3984911"/>
                  <a:pt x="10487764" y="4111398"/>
                  <a:pt x="10522634" y="4376323"/>
                </a:cubicBezTo>
                <a:cubicBezTo>
                  <a:pt x="10557504" y="4641248"/>
                  <a:pt x="10477745" y="4663048"/>
                  <a:pt x="10522634" y="4853334"/>
                </a:cubicBezTo>
                <a:cubicBezTo>
                  <a:pt x="10424235" y="5362215"/>
                  <a:pt x="10014759" y="5835009"/>
                  <a:pt x="9551944" y="5824024"/>
                </a:cubicBezTo>
                <a:cubicBezTo>
                  <a:pt x="9412651" y="5852926"/>
                  <a:pt x="9343063" y="5800526"/>
                  <a:pt x="9151485" y="5824024"/>
                </a:cubicBezTo>
                <a:cubicBezTo>
                  <a:pt x="8959907" y="5847522"/>
                  <a:pt x="8860481" y="5803917"/>
                  <a:pt x="8751027" y="5824024"/>
                </a:cubicBezTo>
                <a:cubicBezTo>
                  <a:pt x="8641573" y="5844131"/>
                  <a:pt x="8559968" y="5794714"/>
                  <a:pt x="8436381" y="5824024"/>
                </a:cubicBezTo>
                <a:cubicBezTo>
                  <a:pt x="8312794" y="5853334"/>
                  <a:pt x="7956103" y="5736852"/>
                  <a:pt x="7692672" y="5824024"/>
                </a:cubicBezTo>
                <a:cubicBezTo>
                  <a:pt x="7429241" y="5911196"/>
                  <a:pt x="7301855" y="5807483"/>
                  <a:pt x="7034776" y="5824024"/>
                </a:cubicBezTo>
                <a:cubicBezTo>
                  <a:pt x="6767697" y="5840565"/>
                  <a:pt x="6646669" y="5801854"/>
                  <a:pt x="6548505" y="5824024"/>
                </a:cubicBezTo>
                <a:cubicBezTo>
                  <a:pt x="6450341" y="5846194"/>
                  <a:pt x="6294983" y="5800117"/>
                  <a:pt x="6062234" y="5824024"/>
                </a:cubicBezTo>
                <a:cubicBezTo>
                  <a:pt x="5829485" y="5847931"/>
                  <a:pt x="5835512" y="5780530"/>
                  <a:pt x="5661776" y="5824024"/>
                </a:cubicBezTo>
                <a:cubicBezTo>
                  <a:pt x="5488040" y="5867518"/>
                  <a:pt x="5313903" y="5791980"/>
                  <a:pt x="5003879" y="5824024"/>
                </a:cubicBezTo>
                <a:cubicBezTo>
                  <a:pt x="4693855" y="5856068"/>
                  <a:pt x="4618627" y="5773950"/>
                  <a:pt x="4431796" y="5824024"/>
                </a:cubicBezTo>
                <a:cubicBezTo>
                  <a:pt x="4244965" y="5874098"/>
                  <a:pt x="4090508" y="5787664"/>
                  <a:pt x="3945525" y="5824024"/>
                </a:cubicBezTo>
                <a:cubicBezTo>
                  <a:pt x="3800542" y="5860384"/>
                  <a:pt x="3587896" y="5804561"/>
                  <a:pt x="3459254" y="5824024"/>
                </a:cubicBezTo>
                <a:cubicBezTo>
                  <a:pt x="3330612" y="5843487"/>
                  <a:pt x="3100973" y="5798110"/>
                  <a:pt x="2801358" y="5824024"/>
                </a:cubicBezTo>
                <a:cubicBezTo>
                  <a:pt x="2501743" y="5849938"/>
                  <a:pt x="2230852" y="5743820"/>
                  <a:pt x="2057649" y="5824024"/>
                </a:cubicBezTo>
                <a:cubicBezTo>
                  <a:pt x="1884446" y="5904228"/>
                  <a:pt x="1668679" y="5799602"/>
                  <a:pt x="1571378" y="5824024"/>
                </a:cubicBezTo>
                <a:cubicBezTo>
                  <a:pt x="1474077" y="5848446"/>
                  <a:pt x="1097777" y="5784437"/>
                  <a:pt x="970690" y="5824024"/>
                </a:cubicBezTo>
                <a:cubicBezTo>
                  <a:pt x="347630" y="5803262"/>
                  <a:pt x="-4655" y="5368331"/>
                  <a:pt x="0" y="4853334"/>
                </a:cubicBezTo>
                <a:cubicBezTo>
                  <a:pt x="-20759" y="4650232"/>
                  <a:pt x="32512" y="4459426"/>
                  <a:pt x="0" y="4337497"/>
                </a:cubicBezTo>
                <a:cubicBezTo>
                  <a:pt x="-32512" y="4215568"/>
                  <a:pt x="57612" y="3964237"/>
                  <a:pt x="0" y="3782834"/>
                </a:cubicBezTo>
                <a:cubicBezTo>
                  <a:pt x="-57612" y="3601431"/>
                  <a:pt x="50862" y="3478564"/>
                  <a:pt x="0" y="3266997"/>
                </a:cubicBezTo>
                <a:cubicBezTo>
                  <a:pt x="-50862" y="3055430"/>
                  <a:pt x="29437" y="2855007"/>
                  <a:pt x="0" y="2673507"/>
                </a:cubicBezTo>
                <a:cubicBezTo>
                  <a:pt x="-29437" y="2492007"/>
                  <a:pt x="43889" y="2345558"/>
                  <a:pt x="0" y="2157670"/>
                </a:cubicBezTo>
                <a:cubicBezTo>
                  <a:pt x="-43889" y="1969782"/>
                  <a:pt x="51238" y="1729500"/>
                  <a:pt x="0" y="1603006"/>
                </a:cubicBezTo>
                <a:cubicBezTo>
                  <a:pt x="-51238" y="1476512"/>
                  <a:pt x="68140" y="1147080"/>
                  <a:pt x="0" y="970690"/>
                </a:cubicBezTo>
                <a:close/>
              </a:path>
            </a:pathLst>
          </a:custGeom>
          <a:solidFill>
            <a:schemeClr val="bg1">
              <a:alpha val="92000"/>
            </a:schemeClr>
          </a:solidFill>
          <a:ln w="28575">
            <a:solidFill>
              <a:schemeClr val="accent6">
                <a:lumMod val="50000"/>
              </a:schemeClr>
            </a:solidFill>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Hình ảnh 1" descr="Ảnh có chứa văn bản, đồ chơi, đồ họa véc-tơ&#10;&#10;Mô tả được tạo tự động">
            <a:extLst>
              <a:ext uri="{FF2B5EF4-FFF2-40B4-BE49-F238E27FC236}">
                <a16:creationId xmlns:a16="http://schemas.microsoft.com/office/drawing/2014/main" id="{4FAEC1BF-9A23-7E66-D0B7-05AE10D522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9844" r="90625">
                        <a14:foregroundMark x1="90625" y1="51250" x2="90625" y2="51250"/>
                        <a14:foregroundMark x1="61250" y1="59062" x2="61719" y2="70156"/>
                        <a14:foregroundMark x1="53594" y1="68594" x2="72500" y2="67344"/>
                        <a14:foregroundMark x1="31875" y1="59062" x2="45625" y2="64688"/>
                        <a14:foregroundMark x1="45625" y1="64688" x2="45625" y2="64688"/>
                        <a14:foregroundMark x1="9844" y1="47500" x2="9844" y2="52344"/>
                      </a14:backgroundRemoval>
                    </a14:imgEffect>
                  </a14:imgLayer>
                </a14:imgProps>
              </a:ext>
              <a:ext uri="{28A0092B-C50C-407E-A947-70E740481C1C}">
                <a14:useLocalDpi xmlns:a14="http://schemas.microsoft.com/office/drawing/2010/main" val="0"/>
              </a:ext>
            </a:extLst>
          </a:blip>
          <a:srcRect t="20686"/>
          <a:stretch/>
        </p:blipFill>
        <p:spPr>
          <a:xfrm>
            <a:off x="2652483" y="2871912"/>
            <a:ext cx="5923958" cy="4698533"/>
          </a:xfrm>
          <a:prstGeom prst="rect">
            <a:avLst/>
          </a:prstGeom>
        </p:spPr>
      </p:pic>
      <p:sp>
        <p:nvSpPr>
          <p:cNvPr id="6" name="Hộp Văn bản 5">
            <a:extLst>
              <a:ext uri="{FF2B5EF4-FFF2-40B4-BE49-F238E27FC236}">
                <a16:creationId xmlns:a16="http://schemas.microsoft.com/office/drawing/2014/main" id="{8D333C19-5EAE-B34A-6255-5612224474C4}"/>
              </a:ext>
            </a:extLst>
          </p:cNvPr>
          <p:cNvSpPr txBox="1"/>
          <p:nvPr/>
        </p:nvSpPr>
        <p:spPr>
          <a:xfrm>
            <a:off x="1972318" y="1636821"/>
            <a:ext cx="880149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các tình huống trên, hãy nêu một số quy tắc cơ bản về an toàn điện.</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19">
            <a:extLst>
              <a:ext uri="{FF2B5EF4-FFF2-40B4-BE49-F238E27FC236}">
                <a16:creationId xmlns:a16="http://schemas.microsoft.com/office/drawing/2014/main" id="{227BAF17-477A-9FE7-591C-6F642D64B59C}"/>
              </a:ext>
            </a:extLst>
          </p:cNvPr>
          <p:cNvPicPr>
            <a:picLocks noChangeAspect="1"/>
          </p:cNvPicPr>
          <p:nvPr/>
        </p:nvPicPr>
        <p:blipFill>
          <a:blip r:embed="rId5"/>
          <a:stretch>
            <a:fillRect/>
          </a:stretch>
        </p:blipFill>
        <p:spPr>
          <a:xfrm>
            <a:off x="1258850" y="1658973"/>
            <a:ext cx="713468" cy="694833"/>
          </a:xfrm>
          <a:prstGeom prst="rect">
            <a:avLst/>
          </a:prstGeom>
        </p:spPr>
      </p:pic>
      <p:pic>
        <p:nvPicPr>
          <p:cNvPr id="3" name="Picture 2">
            <a:extLst>
              <a:ext uri="{FF2B5EF4-FFF2-40B4-BE49-F238E27FC236}">
                <a16:creationId xmlns:a16="http://schemas.microsoft.com/office/drawing/2014/main" id="{BBFD3372-6245-55FC-EB75-C638629833A9}"/>
              </a:ext>
            </a:extLst>
          </p:cNvPr>
          <p:cNvPicPr>
            <a:picLocks noChangeAspect="1"/>
          </p:cNvPicPr>
          <p:nvPr/>
        </p:nvPicPr>
        <p:blipFill>
          <a:blip r:embed="rId6"/>
          <a:stretch>
            <a:fillRect/>
          </a:stretch>
        </p:blipFill>
        <p:spPr>
          <a:xfrm>
            <a:off x="659777" y="744494"/>
            <a:ext cx="10778662" cy="914479"/>
          </a:xfrm>
          <a:prstGeom prst="rect">
            <a:avLst/>
          </a:prstGeom>
        </p:spPr>
      </p:pic>
    </p:spTree>
    <p:extLst>
      <p:ext uri="{BB962C8B-B14F-4D97-AF65-F5344CB8AC3E}">
        <p14:creationId xmlns:p14="http://schemas.microsoft.com/office/powerpoint/2010/main" val="121091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Hình chữ nhật: Góc Tròn 22">
            <a:extLst>
              <a:ext uri="{FF2B5EF4-FFF2-40B4-BE49-F238E27FC236}">
                <a16:creationId xmlns:a16="http://schemas.microsoft.com/office/drawing/2014/main" id="{AB089E7D-0364-A6C5-E4EA-2DC4CFDDF296}"/>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3FCCFCA8-3D35-3771-96A0-045815092527}"/>
              </a:ext>
            </a:extLst>
          </p:cNvPr>
          <p:cNvSpPr/>
          <p:nvPr/>
        </p:nvSpPr>
        <p:spPr>
          <a:xfrm>
            <a:off x="1216171" y="2197718"/>
            <a:ext cx="9405422" cy="3533683"/>
          </a:xfrm>
          <a:prstGeom prst="roundRect">
            <a:avLst/>
          </a:prstGeom>
          <a:solidFill>
            <a:schemeClr val="bg1">
              <a:alpha val="91000"/>
            </a:schemeClr>
          </a:solidFill>
          <a:ln w="28575">
            <a:solidFill>
              <a:schemeClr val="accent4">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F73A50D7-0893-06AA-7EF3-B4343608ABAA}"/>
              </a:ext>
            </a:extLst>
          </p:cNvPr>
          <p:cNvSpPr txBox="1"/>
          <p:nvPr/>
        </p:nvSpPr>
        <p:spPr>
          <a:xfrm>
            <a:off x="1347469" y="2533398"/>
            <a:ext cx="9081527" cy="2862322"/>
          </a:xfrm>
          <a:prstGeom prst="rect">
            <a:avLst/>
          </a:prstGeom>
          <a:noFill/>
        </p:spPr>
        <p:txBody>
          <a:bodyPr wrap="square">
            <a:spAutoFit/>
          </a:bodyPr>
          <a:lstStyle/>
          <a:p>
            <a:pPr algn="ctr"/>
            <a:r>
              <a:rPr lang="en-US" sz="3600">
                <a:solidFill>
                  <a:srgbClr val="0070C0"/>
                </a:solidFill>
              </a:rPr>
              <a:t>K</a:t>
            </a:r>
            <a:r>
              <a:rPr lang="vi-VN" sz="3600">
                <a:solidFill>
                  <a:srgbClr val="0070C0"/>
                </a:solidFill>
              </a:rPr>
              <a:t>hông chạm vào dây điện bị hở; không lắp đặt thiết bị điện nơi ẩm ướt; không đến gần các khu vực có cột điện cao thế, trạm biến áp;... Phải báo tin cho người lớn biết ngay khi thấy những sự cố về điện.</a:t>
            </a:r>
            <a:endParaRPr lang="en-US" sz="3600">
              <a:solidFill>
                <a:srgbClr val="0070C0"/>
              </a:solidFill>
            </a:endParaRPr>
          </a:p>
        </p:txBody>
      </p:sp>
      <p:pic>
        <p:nvPicPr>
          <p:cNvPr id="24" name="Hình ảnh 23" descr="Ảnh có chứa mẫu họa&#10;&#10;Mô tả được tạo tự động">
            <a:extLst>
              <a:ext uri="{FF2B5EF4-FFF2-40B4-BE49-F238E27FC236}">
                <a16:creationId xmlns:a16="http://schemas.microsoft.com/office/drawing/2014/main" id="{F432AF2A-E7C1-2512-B0DA-8034347C10C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l="23948" r="25436"/>
          <a:stretch/>
        </p:blipFill>
        <p:spPr>
          <a:xfrm flipH="1">
            <a:off x="10428996" y="4267699"/>
            <a:ext cx="1763004" cy="2786333"/>
          </a:xfrm>
          <a:prstGeom prst="rect">
            <a:avLst/>
          </a:prstGeom>
        </p:spPr>
      </p:pic>
      <p:pic>
        <p:nvPicPr>
          <p:cNvPr id="6" name="Picture 5">
            <a:extLst>
              <a:ext uri="{FF2B5EF4-FFF2-40B4-BE49-F238E27FC236}">
                <a16:creationId xmlns:a16="http://schemas.microsoft.com/office/drawing/2014/main" id="{2B9B0681-503F-7A69-04A4-00A211EFBD24}"/>
              </a:ext>
            </a:extLst>
          </p:cNvPr>
          <p:cNvPicPr>
            <a:picLocks noChangeAspect="1"/>
          </p:cNvPicPr>
          <p:nvPr/>
        </p:nvPicPr>
        <p:blipFill>
          <a:blip r:embed="rId5"/>
          <a:stretch>
            <a:fillRect/>
          </a:stretch>
        </p:blipFill>
        <p:spPr>
          <a:xfrm>
            <a:off x="795068" y="776855"/>
            <a:ext cx="10601863" cy="1085182"/>
          </a:xfrm>
          <a:prstGeom prst="rect">
            <a:avLst/>
          </a:prstGeom>
        </p:spPr>
      </p:pic>
    </p:spTree>
    <p:extLst>
      <p:ext uri="{BB962C8B-B14F-4D97-AF65-F5344CB8AC3E}">
        <p14:creationId xmlns:p14="http://schemas.microsoft.com/office/powerpoint/2010/main" val="1196514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77AE3-CBDF-6F31-4562-EF049F32273D}"/>
              </a:ext>
            </a:extLst>
          </p:cNvPr>
          <p:cNvSpPr txBox="1"/>
          <p:nvPr/>
        </p:nvSpPr>
        <p:spPr>
          <a:xfrm>
            <a:off x="1261241" y="781520"/>
            <a:ext cx="9348951" cy="1569660"/>
          </a:xfrm>
          <a:prstGeom prst="rect">
            <a:avLst/>
          </a:prstGeom>
          <a:noFill/>
        </p:spPr>
        <p:txBody>
          <a:bodyPr wrap="square" rtlCol="0">
            <a:spAutoFit/>
          </a:bodyPr>
          <a:lstStyle/>
          <a:p>
            <a:pPr lvl="0" algn="just"/>
            <a:r>
              <a:rPr lang="vi-VN" sz="3200">
                <a:solidFill>
                  <a:srgbClr val="FF0000"/>
                </a:solidFill>
                <a:ea typeface="Times New Roman" panose="02020603050405020304" pitchFamily="18" charset="0"/>
                <a:cs typeface="Times New Roman" panose="02020603050405020304" pitchFamily="18" charset="0"/>
              </a:rPr>
              <a:t>Em tập làm nhà khoa học</a:t>
            </a:r>
          </a:p>
          <a:p>
            <a:pPr lvl="0" algn="just"/>
            <a:r>
              <a:rPr lang="vi-VN" sz="3200">
                <a:solidFill>
                  <a:prstClr val="black"/>
                </a:solidFill>
                <a:ea typeface="Times New Roman" panose="02020603050405020304" pitchFamily="18" charset="0"/>
                <a:cs typeface="Times New Roman" panose="02020603050405020304" pitchFamily="18" charset="0"/>
              </a:rPr>
              <a:t>■</a:t>
            </a:r>
            <a:r>
              <a:rPr lang="en-US" sz="3200">
                <a:solidFill>
                  <a:prstClr val="black"/>
                </a:solidFill>
                <a:ea typeface="Times New Roman" panose="02020603050405020304" pitchFamily="18" charset="0"/>
                <a:cs typeface="Times New Roman" panose="02020603050405020304" pitchFamily="18" charset="0"/>
              </a:rPr>
              <a:t> </a:t>
            </a:r>
            <a:r>
              <a:rPr lang="vi-VN" sz="3200">
                <a:solidFill>
                  <a:prstClr val="black"/>
                </a:solidFill>
                <a:ea typeface="Times New Roman" panose="02020603050405020304" pitchFamily="18" charset="0"/>
                <a:cs typeface="Times New Roman" panose="02020603050405020304" pitchFamily="18" charset="0"/>
              </a:rPr>
              <a:t>Tìm hiểu các thiết bị điện trong nhà, lớp học của em và hoàn thành</a:t>
            </a:r>
            <a:r>
              <a:rPr lang="en-US" sz="3200">
                <a:solidFill>
                  <a:prstClr val="black"/>
                </a:solidFill>
                <a:ea typeface="Times New Roman" panose="02020603050405020304" pitchFamily="18" charset="0"/>
                <a:cs typeface="Times New Roman" panose="02020603050405020304" pitchFamily="18" charset="0"/>
              </a:rPr>
              <a:t> </a:t>
            </a:r>
            <a:r>
              <a:rPr lang="vi-VN" sz="3200">
                <a:solidFill>
                  <a:prstClr val="black"/>
                </a:solidFill>
                <a:ea typeface="Times New Roman" panose="02020603050405020304" pitchFamily="18" charset="0"/>
                <a:cs typeface="Times New Roman" panose="02020603050405020304" pitchFamily="18" charset="0"/>
              </a:rPr>
              <a:t>bảng theo gợi ý.</a:t>
            </a:r>
            <a:endParaRPr kumimoji="0" lang="en-US" sz="3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4B3ADAB-F1B8-113C-EE7F-6EB3C132D726}"/>
              </a:ext>
            </a:extLst>
          </p:cNvPr>
          <p:cNvPicPr>
            <a:picLocks noChangeAspect="1"/>
          </p:cNvPicPr>
          <p:nvPr/>
        </p:nvPicPr>
        <p:blipFill>
          <a:blip r:embed="rId3"/>
          <a:stretch>
            <a:fillRect/>
          </a:stretch>
        </p:blipFill>
        <p:spPr>
          <a:xfrm>
            <a:off x="850407" y="2589967"/>
            <a:ext cx="10505090" cy="1943388"/>
          </a:xfrm>
          <a:prstGeom prst="rect">
            <a:avLst/>
          </a:prstGeom>
        </p:spPr>
      </p:pic>
      <p:sp>
        <p:nvSpPr>
          <p:cNvPr id="5" name="TextBox 4">
            <a:extLst>
              <a:ext uri="{FF2B5EF4-FFF2-40B4-BE49-F238E27FC236}">
                <a16:creationId xmlns:a16="http://schemas.microsoft.com/office/drawing/2014/main" id="{637B49B8-5BF8-6E32-22C5-91628D2B7C8B}"/>
              </a:ext>
            </a:extLst>
          </p:cNvPr>
          <p:cNvSpPr txBox="1"/>
          <p:nvPr/>
        </p:nvSpPr>
        <p:spPr>
          <a:xfrm>
            <a:off x="1261241" y="4772142"/>
            <a:ext cx="9348951" cy="1569660"/>
          </a:xfrm>
          <a:prstGeom prst="rect">
            <a:avLst/>
          </a:prstGeom>
          <a:noFill/>
        </p:spPr>
        <p:txBody>
          <a:bodyPr wrap="square" rtlCol="0">
            <a:spAutoFit/>
          </a:bodyPr>
          <a:lstStyle/>
          <a:p>
            <a:pPr lvl="0" algn="just"/>
            <a:r>
              <a:rPr lang="vi-VN" sz="3200">
                <a:ea typeface="Times New Roman" panose="02020603050405020304" pitchFamily="18" charset="0"/>
                <a:cs typeface="Times New Roman" panose="02020603050405020304" pitchFamily="18" charset="0"/>
              </a:rPr>
              <a:t>■ Chia sẻ kết quả em tìm hiểu được với bạn.</a:t>
            </a:r>
          </a:p>
          <a:p>
            <a:pPr lvl="0" algn="just"/>
            <a:r>
              <a:rPr lang="vi-VN" sz="3200">
                <a:ea typeface="Times New Roman" panose="02020603050405020304" pitchFamily="18" charset="0"/>
                <a:cs typeface="Times New Roman" panose="02020603050405020304" pitchFamily="18" charset="0"/>
              </a:rPr>
              <a:t>■ Vận động bạn bè và người thân cùng thực hiện an toàn khi sử dụngcác thiết bị điện.</a:t>
            </a:r>
            <a:endParaRPr kumimoji="0" lang="en-US" sz="3200" b="0" i="0" u="none" strike="noStrike" kern="1200" cap="none" spc="0" normalizeH="0" baseline="0" noProof="0">
              <a:ln>
                <a:noFill/>
              </a:ln>
              <a:effectLst/>
              <a:uLnTx/>
              <a:uFillTx/>
              <a:latin typeface="Aptos" panose="02110004020202020204"/>
            </a:endParaRPr>
          </a:p>
        </p:txBody>
      </p:sp>
      <p:pic>
        <p:nvPicPr>
          <p:cNvPr id="8" name="Picture 7">
            <a:extLst>
              <a:ext uri="{FF2B5EF4-FFF2-40B4-BE49-F238E27FC236}">
                <a16:creationId xmlns:a16="http://schemas.microsoft.com/office/drawing/2014/main" id="{0D9CDDE6-EA09-68BA-ACB4-F0813B0E1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25" y="247462"/>
            <a:ext cx="1068116" cy="1068116"/>
          </a:xfrm>
          <a:prstGeom prst="rect">
            <a:avLst/>
          </a:prstGeom>
        </p:spPr>
      </p:pic>
    </p:spTree>
    <p:extLst>
      <p:ext uri="{BB962C8B-B14F-4D97-AF65-F5344CB8AC3E}">
        <p14:creationId xmlns:p14="http://schemas.microsoft.com/office/powerpoint/2010/main" val="26268057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A531FB0A-73FA-5658-B640-DB0B25D8073D}"/>
              </a:ext>
            </a:extLst>
          </p:cNvPr>
          <p:cNvSpPr/>
          <p:nvPr/>
        </p:nvSpPr>
        <p:spPr>
          <a:xfrm>
            <a:off x="787791" y="520505"/>
            <a:ext cx="10522634" cy="5824024"/>
          </a:xfrm>
          <a:custGeom>
            <a:avLst/>
            <a:gdLst>
              <a:gd name="connsiteX0" fmla="*/ 0 w 10522634"/>
              <a:gd name="connsiteY0" fmla="*/ 970690 h 5824024"/>
              <a:gd name="connsiteX1" fmla="*/ 970690 w 10522634"/>
              <a:gd name="connsiteY1" fmla="*/ 0 h 5824024"/>
              <a:gd name="connsiteX2" fmla="*/ 1285336 w 10522634"/>
              <a:gd name="connsiteY2" fmla="*/ 0 h 5824024"/>
              <a:gd name="connsiteX3" fmla="*/ 1599982 w 10522634"/>
              <a:gd name="connsiteY3" fmla="*/ 0 h 5824024"/>
              <a:gd name="connsiteX4" fmla="*/ 1914628 w 10522634"/>
              <a:gd name="connsiteY4" fmla="*/ 0 h 5824024"/>
              <a:gd name="connsiteX5" fmla="*/ 2315086 w 10522634"/>
              <a:gd name="connsiteY5" fmla="*/ 0 h 5824024"/>
              <a:gd name="connsiteX6" fmla="*/ 2629732 w 10522634"/>
              <a:gd name="connsiteY6" fmla="*/ 0 h 5824024"/>
              <a:gd name="connsiteX7" fmla="*/ 3287629 w 10522634"/>
              <a:gd name="connsiteY7" fmla="*/ 0 h 5824024"/>
              <a:gd name="connsiteX8" fmla="*/ 3688087 w 10522634"/>
              <a:gd name="connsiteY8" fmla="*/ 0 h 5824024"/>
              <a:gd name="connsiteX9" fmla="*/ 4431796 w 10522634"/>
              <a:gd name="connsiteY9" fmla="*/ 0 h 5824024"/>
              <a:gd name="connsiteX10" fmla="*/ 4832254 w 10522634"/>
              <a:gd name="connsiteY10" fmla="*/ 0 h 5824024"/>
              <a:gd name="connsiteX11" fmla="*/ 5232713 w 10522634"/>
              <a:gd name="connsiteY11" fmla="*/ 0 h 5824024"/>
              <a:gd name="connsiteX12" fmla="*/ 5547359 w 10522634"/>
              <a:gd name="connsiteY12" fmla="*/ 0 h 5824024"/>
              <a:gd name="connsiteX13" fmla="*/ 6033630 w 10522634"/>
              <a:gd name="connsiteY13" fmla="*/ 0 h 5824024"/>
              <a:gd name="connsiteX14" fmla="*/ 6519901 w 10522634"/>
              <a:gd name="connsiteY14" fmla="*/ 0 h 5824024"/>
              <a:gd name="connsiteX15" fmla="*/ 7006172 w 10522634"/>
              <a:gd name="connsiteY15" fmla="*/ 0 h 5824024"/>
              <a:gd name="connsiteX16" fmla="*/ 7664068 w 10522634"/>
              <a:gd name="connsiteY16" fmla="*/ 0 h 5824024"/>
              <a:gd name="connsiteX17" fmla="*/ 8064527 w 10522634"/>
              <a:gd name="connsiteY17" fmla="*/ 0 h 5824024"/>
              <a:gd name="connsiteX18" fmla="*/ 8636610 w 10522634"/>
              <a:gd name="connsiteY18" fmla="*/ 0 h 5824024"/>
              <a:gd name="connsiteX19" fmla="*/ 9037069 w 10522634"/>
              <a:gd name="connsiteY19" fmla="*/ 0 h 5824024"/>
              <a:gd name="connsiteX20" fmla="*/ 9551944 w 10522634"/>
              <a:gd name="connsiteY20" fmla="*/ 0 h 5824024"/>
              <a:gd name="connsiteX21" fmla="*/ 10522634 w 10522634"/>
              <a:gd name="connsiteY21" fmla="*/ 970690 h 5824024"/>
              <a:gd name="connsiteX22" fmla="*/ 10522634 w 10522634"/>
              <a:gd name="connsiteY22" fmla="*/ 1564180 h 5824024"/>
              <a:gd name="connsiteX23" fmla="*/ 10522634 w 10522634"/>
              <a:gd name="connsiteY23" fmla="*/ 2002364 h 5824024"/>
              <a:gd name="connsiteX24" fmla="*/ 10522634 w 10522634"/>
              <a:gd name="connsiteY24" fmla="*/ 2557027 h 5824024"/>
              <a:gd name="connsiteX25" fmla="*/ 10522634 w 10522634"/>
              <a:gd name="connsiteY25" fmla="*/ 3034038 h 5824024"/>
              <a:gd name="connsiteX26" fmla="*/ 10522634 w 10522634"/>
              <a:gd name="connsiteY26" fmla="*/ 3511049 h 5824024"/>
              <a:gd name="connsiteX27" fmla="*/ 10522634 w 10522634"/>
              <a:gd name="connsiteY27" fmla="*/ 3988059 h 5824024"/>
              <a:gd name="connsiteX28" fmla="*/ 10522634 w 10522634"/>
              <a:gd name="connsiteY28" fmla="*/ 4853334 h 5824024"/>
              <a:gd name="connsiteX29" fmla="*/ 9551944 w 10522634"/>
              <a:gd name="connsiteY29" fmla="*/ 5824024 h 5824024"/>
              <a:gd name="connsiteX30" fmla="*/ 9151485 w 10522634"/>
              <a:gd name="connsiteY30" fmla="*/ 5824024 h 5824024"/>
              <a:gd name="connsiteX31" fmla="*/ 8579402 w 10522634"/>
              <a:gd name="connsiteY31" fmla="*/ 5824024 h 5824024"/>
              <a:gd name="connsiteX32" fmla="*/ 7835693 w 10522634"/>
              <a:gd name="connsiteY32" fmla="*/ 5824024 h 5824024"/>
              <a:gd name="connsiteX33" fmla="*/ 7263610 w 10522634"/>
              <a:gd name="connsiteY33" fmla="*/ 5824024 h 5824024"/>
              <a:gd name="connsiteX34" fmla="*/ 6777339 w 10522634"/>
              <a:gd name="connsiteY34" fmla="*/ 5824024 h 5824024"/>
              <a:gd name="connsiteX35" fmla="*/ 6462693 w 10522634"/>
              <a:gd name="connsiteY35" fmla="*/ 5824024 h 5824024"/>
              <a:gd name="connsiteX36" fmla="*/ 5718984 w 10522634"/>
              <a:gd name="connsiteY36" fmla="*/ 5824024 h 5824024"/>
              <a:gd name="connsiteX37" fmla="*/ 5404338 w 10522634"/>
              <a:gd name="connsiteY37" fmla="*/ 5824024 h 5824024"/>
              <a:gd name="connsiteX38" fmla="*/ 4746442 w 10522634"/>
              <a:gd name="connsiteY38" fmla="*/ 5824024 h 5824024"/>
              <a:gd name="connsiteX39" fmla="*/ 4260171 w 10522634"/>
              <a:gd name="connsiteY39" fmla="*/ 5824024 h 5824024"/>
              <a:gd name="connsiteX40" fmla="*/ 3859712 w 10522634"/>
              <a:gd name="connsiteY40" fmla="*/ 5824024 h 5824024"/>
              <a:gd name="connsiteX41" fmla="*/ 3373441 w 10522634"/>
              <a:gd name="connsiteY41" fmla="*/ 5824024 h 5824024"/>
              <a:gd name="connsiteX42" fmla="*/ 2715545 w 10522634"/>
              <a:gd name="connsiteY42" fmla="*/ 5824024 h 5824024"/>
              <a:gd name="connsiteX43" fmla="*/ 2057649 w 10522634"/>
              <a:gd name="connsiteY43" fmla="*/ 5824024 h 5824024"/>
              <a:gd name="connsiteX44" fmla="*/ 1571378 w 10522634"/>
              <a:gd name="connsiteY44" fmla="*/ 5824024 h 5824024"/>
              <a:gd name="connsiteX45" fmla="*/ 970690 w 10522634"/>
              <a:gd name="connsiteY45" fmla="*/ 5824024 h 5824024"/>
              <a:gd name="connsiteX46" fmla="*/ 0 w 10522634"/>
              <a:gd name="connsiteY46" fmla="*/ 4853334 h 5824024"/>
              <a:gd name="connsiteX47" fmla="*/ 0 w 10522634"/>
              <a:gd name="connsiteY47" fmla="*/ 4221018 h 5824024"/>
              <a:gd name="connsiteX48" fmla="*/ 0 w 10522634"/>
              <a:gd name="connsiteY48" fmla="*/ 3588701 h 5824024"/>
              <a:gd name="connsiteX49" fmla="*/ 0 w 10522634"/>
              <a:gd name="connsiteY49" fmla="*/ 3150517 h 5824024"/>
              <a:gd name="connsiteX50" fmla="*/ 0 w 10522634"/>
              <a:gd name="connsiteY50" fmla="*/ 2518201 h 5824024"/>
              <a:gd name="connsiteX51" fmla="*/ 0 w 10522634"/>
              <a:gd name="connsiteY51" fmla="*/ 2002364 h 5824024"/>
              <a:gd name="connsiteX52" fmla="*/ 0 w 10522634"/>
              <a:gd name="connsiteY52" fmla="*/ 970690 h 582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522634" h="5824024" fill="none" extrusionOk="0">
                <a:moveTo>
                  <a:pt x="0" y="970690"/>
                </a:moveTo>
                <a:cubicBezTo>
                  <a:pt x="-93399" y="419382"/>
                  <a:pt x="289546" y="-68488"/>
                  <a:pt x="970690" y="0"/>
                </a:cubicBezTo>
                <a:cubicBezTo>
                  <a:pt x="1037199" y="-18449"/>
                  <a:pt x="1186856" y="91"/>
                  <a:pt x="1285336" y="0"/>
                </a:cubicBezTo>
                <a:cubicBezTo>
                  <a:pt x="1383816" y="-91"/>
                  <a:pt x="1464073" y="31509"/>
                  <a:pt x="1599982" y="0"/>
                </a:cubicBezTo>
                <a:cubicBezTo>
                  <a:pt x="1735891" y="-31509"/>
                  <a:pt x="1845209" y="5969"/>
                  <a:pt x="1914628" y="0"/>
                </a:cubicBezTo>
                <a:cubicBezTo>
                  <a:pt x="1984047" y="-5969"/>
                  <a:pt x="2201313" y="17866"/>
                  <a:pt x="2315086" y="0"/>
                </a:cubicBezTo>
                <a:cubicBezTo>
                  <a:pt x="2428859" y="-17866"/>
                  <a:pt x="2525833" y="11706"/>
                  <a:pt x="2629732" y="0"/>
                </a:cubicBezTo>
                <a:cubicBezTo>
                  <a:pt x="2733631" y="-11706"/>
                  <a:pt x="3099033" y="61800"/>
                  <a:pt x="3287629" y="0"/>
                </a:cubicBezTo>
                <a:cubicBezTo>
                  <a:pt x="3476225" y="-61800"/>
                  <a:pt x="3526119" y="45124"/>
                  <a:pt x="3688087" y="0"/>
                </a:cubicBezTo>
                <a:cubicBezTo>
                  <a:pt x="3850055" y="-45124"/>
                  <a:pt x="4187089" y="72265"/>
                  <a:pt x="4431796" y="0"/>
                </a:cubicBezTo>
                <a:cubicBezTo>
                  <a:pt x="4676503" y="-72265"/>
                  <a:pt x="4657916" y="45117"/>
                  <a:pt x="4832254" y="0"/>
                </a:cubicBezTo>
                <a:cubicBezTo>
                  <a:pt x="5006592" y="-45117"/>
                  <a:pt x="5118699" y="37576"/>
                  <a:pt x="5232713" y="0"/>
                </a:cubicBezTo>
                <a:cubicBezTo>
                  <a:pt x="5346727" y="-37576"/>
                  <a:pt x="5469092" y="13720"/>
                  <a:pt x="5547359" y="0"/>
                </a:cubicBezTo>
                <a:cubicBezTo>
                  <a:pt x="5625626" y="-13720"/>
                  <a:pt x="5833734" y="55465"/>
                  <a:pt x="6033630" y="0"/>
                </a:cubicBezTo>
                <a:cubicBezTo>
                  <a:pt x="6233526" y="-55465"/>
                  <a:pt x="6322832" y="43281"/>
                  <a:pt x="6519901" y="0"/>
                </a:cubicBezTo>
                <a:cubicBezTo>
                  <a:pt x="6716970" y="-43281"/>
                  <a:pt x="6826696" y="27541"/>
                  <a:pt x="7006172" y="0"/>
                </a:cubicBezTo>
                <a:cubicBezTo>
                  <a:pt x="7185648" y="-27541"/>
                  <a:pt x="7529302" y="37368"/>
                  <a:pt x="7664068" y="0"/>
                </a:cubicBezTo>
                <a:cubicBezTo>
                  <a:pt x="7798834" y="-37368"/>
                  <a:pt x="7877503" y="13841"/>
                  <a:pt x="8064527" y="0"/>
                </a:cubicBezTo>
                <a:cubicBezTo>
                  <a:pt x="8251551" y="-13841"/>
                  <a:pt x="8426475" y="22447"/>
                  <a:pt x="8636610" y="0"/>
                </a:cubicBezTo>
                <a:cubicBezTo>
                  <a:pt x="8846745" y="-22447"/>
                  <a:pt x="8845764" y="45584"/>
                  <a:pt x="9037069" y="0"/>
                </a:cubicBezTo>
                <a:cubicBezTo>
                  <a:pt x="9228374" y="-45584"/>
                  <a:pt x="9302426" y="52344"/>
                  <a:pt x="9551944" y="0"/>
                </a:cubicBezTo>
                <a:cubicBezTo>
                  <a:pt x="10206078" y="50374"/>
                  <a:pt x="10521194" y="377168"/>
                  <a:pt x="10522634" y="970690"/>
                </a:cubicBezTo>
                <a:cubicBezTo>
                  <a:pt x="10575591" y="1231234"/>
                  <a:pt x="10510121" y="1278240"/>
                  <a:pt x="10522634" y="1564180"/>
                </a:cubicBezTo>
                <a:cubicBezTo>
                  <a:pt x="10535147" y="1850120"/>
                  <a:pt x="10509273" y="1831281"/>
                  <a:pt x="10522634" y="2002364"/>
                </a:cubicBezTo>
                <a:cubicBezTo>
                  <a:pt x="10535995" y="2173447"/>
                  <a:pt x="10517736" y="2445301"/>
                  <a:pt x="10522634" y="2557027"/>
                </a:cubicBezTo>
                <a:cubicBezTo>
                  <a:pt x="10527532" y="2668753"/>
                  <a:pt x="10473906" y="2898554"/>
                  <a:pt x="10522634" y="3034038"/>
                </a:cubicBezTo>
                <a:cubicBezTo>
                  <a:pt x="10571362" y="3169522"/>
                  <a:pt x="10467460" y="3337287"/>
                  <a:pt x="10522634" y="3511049"/>
                </a:cubicBezTo>
                <a:cubicBezTo>
                  <a:pt x="10577808" y="3684811"/>
                  <a:pt x="10494848" y="3762093"/>
                  <a:pt x="10522634" y="3988059"/>
                </a:cubicBezTo>
                <a:cubicBezTo>
                  <a:pt x="10550420" y="4214025"/>
                  <a:pt x="10440479" y="4632682"/>
                  <a:pt x="10522634" y="4853334"/>
                </a:cubicBezTo>
                <a:cubicBezTo>
                  <a:pt x="10654875" y="5470189"/>
                  <a:pt x="10233895" y="5855775"/>
                  <a:pt x="9551944" y="5824024"/>
                </a:cubicBezTo>
                <a:cubicBezTo>
                  <a:pt x="9415770" y="5827160"/>
                  <a:pt x="9261582" y="5820996"/>
                  <a:pt x="9151485" y="5824024"/>
                </a:cubicBezTo>
                <a:cubicBezTo>
                  <a:pt x="9041388" y="5827052"/>
                  <a:pt x="8741482" y="5775286"/>
                  <a:pt x="8579402" y="5824024"/>
                </a:cubicBezTo>
                <a:cubicBezTo>
                  <a:pt x="8417322" y="5872762"/>
                  <a:pt x="8072330" y="5738664"/>
                  <a:pt x="7835693" y="5824024"/>
                </a:cubicBezTo>
                <a:cubicBezTo>
                  <a:pt x="7599056" y="5909384"/>
                  <a:pt x="7511546" y="5768795"/>
                  <a:pt x="7263610" y="5824024"/>
                </a:cubicBezTo>
                <a:cubicBezTo>
                  <a:pt x="7015674" y="5879253"/>
                  <a:pt x="6945968" y="5813438"/>
                  <a:pt x="6777339" y="5824024"/>
                </a:cubicBezTo>
                <a:cubicBezTo>
                  <a:pt x="6608710" y="5834610"/>
                  <a:pt x="6593183" y="5790755"/>
                  <a:pt x="6462693" y="5824024"/>
                </a:cubicBezTo>
                <a:cubicBezTo>
                  <a:pt x="6332203" y="5857293"/>
                  <a:pt x="5889093" y="5736136"/>
                  <a:pt x="5718984" y="5824024"/>
                </a:cubicBezTo>
                <a:cubicBezTo>
                  <a:pt x="5548875" y="5911912"/>
                  <a:pt x="5540754" y="5799289"/>
                  <a:pt x="5404338" y="5824024"/>
                </a:cubicBezTo>
                <a:cubicBezTo>
                  <a:pt x="5267922" y="5848759"/>
                  <a:pt x="4945633" y="5790754"/>
                  <a:pt x="4746442" y="5824024"/>
                </a:cubicBezTo>
                <a:cubicBezTo>
                  <a:pt x="4547251" y="5857294"/>
                  <a:pt x="4460392" y="5767361"/>
                  <a:pt x="4260171" y="5824024"/>
                </a:cubicBezTo>
                <a:cubicBezTo>
                  <a:pt x="4059950" y="5880687"/>
                  <a:pt x="3951486" y="5776402"/>
                  <a:pt x="3859712" y="5824024"/>
                </a:cubicBezTo>
                <a:cubicBezTo>
                  <a:pt x="3767938" y="5871646"/>
                  <a:pt x="3487670" y="5767354"/>
                  <a:pt x="3373441" y="5824024"/>
                </a:cubicBezTo>
                <a:cubicBezTo>
                  <a:pt x="3259212" y="5880694"/>
                  <a:pt x="2956398" y="5801570"/>
                  <a:pt x="2715545" y="5824024"/>
                </a:cubicBezTo>
                <a:cubicBezTo>
                  <a:pt x="2474692" y="5846478"/>
                  <a:pt x="2235421" y="5807529"/>
                  <a:pt x="2057649" y="5824024"/>
                </a:cubicBezTo>
                <a:cubicBezTo>
                  <a:pt x="1879877" y="5840519"/>
                  <a:pt x="1748124" y="5805212"/>
                  <a:pt x="1571378" y="5824024"/>
                </a:cubicBezTo>
                <a:cubicBezTo>
                  <a:pt x="1394632" y="5842836"/>
                  <a:pt x="1206855" y="5799084"/>
                  <a:pt x="970690" y="5824024"/>
                </a:cubicBezTo>
                <a:cubicBezTo>
                  <a:pt x="550965" y="5933330"/>
                  <a:pt x="43433" y="5386519"/>
                  <a:pt x="0" y="4853334"/>
                </a:cubicBezTo>
                <a:cubicBezTo>
                  <a:pt x="-59715" y="4717388"/>
                  <a:pt x="53127" y="4470427"/>
                  <a:pt x="0" y="4221018"/>
                </a:cubicBezTo>
                <a:cubicBezTo>
                  <a:pt x="-53127" y="3971609"/>
                  <a:pt x="25578" y="3724408"/>
                  <a:pt x="0" y="3588701"/>
                </a:cubicBezTo>
                <a:cubicBezTo>
                  <a:pt x="-25578" y="3452994"/>
                  <a:pt x="49419" y="3248994"/>
                  <a:pt x="0" y="3150517"/>
                </a:cubicBezTo>
                <a:cubicBezTo>
                  <a:pt x="-49419" y="3052040"/>
                  <a:pt x="260" y="2652347"/>
                  <a:pt x="0" y="2518201"/>
                </a:cubicBezTo>
                <a:cubicBezTo>
                  <a:pt x="-260" y="2384055"/>
                  <a:pt x="18619" y="2196641"/>
                  <a:pt x="0" y="2002364"/>
                </a:cubicBezTo>
                <a:cubicBezTo>
                  <a:pt x="-18619" y="1808087"/>
                  <a:pt x="32538" y="1467235"/>
                  <a:pt x="0" y="970690"/>
                </a:cubicBezTo>
                <a:close/>
              </a:path>
              <a:path w="10522634" h="5824024" stroke="0" extrusionOk="0">
                <a:moveTo>
                  <a:pt x="0" y="970690"/>
                </a:moveTo>
                <a:cubicBezTo>
                  <a:pt x="-21782" y="305927"/>
                  <a:pt x="370598" y="-137838"/>
                  <a:pt x="970690" y="0"/>
                </a:cubicBezTo>
                <a:cubicBezTo>
                  <a:pt x="1034435" y="-26442"/>
                  <a:pt x="1156626" y="32270"/>
                  <a:pt x="1285336" y="0"/>
                </a:cubicBezTo>
                <a:cubicBezTo>
                  <a:pt x="1414046" y="-32270"/>
                  <a:pt x="1696497" y="52916"/>
                  <a:pt x="1857420" y="0"/>
                </a:cubicBezTo>
                <a:cubicBezTo>
                  <a:pt x="2018343" y="-52916"/>
                  <a:pt x="2092549" y="19684"/>
                  <a:pt x="2172066" y="0"/>
                </a:cubicBezTo>
                <a:cubicBezTo>
                  <a:pt x="2251583" y="-19684"/>
                  <a:pt x="2676541" y="33416"/>
                  <a:pt x="2829962" y="0"/>
                </a:cubicBezTo>
                <a:cubicBezTo>
                  <a:pt x="2983383" y="-33416"/>
                  <a:pt x="3141198" y="9814"/>
                  <a:pt x="3230420" y="0"/>
                </a:cubicBezTo>
                <a:cubicBezTo>
                  <a:pt x="3319642" y="-9814"/>
                  <a:pt x="3416241" y="19719"/>
                  <a:pt x="3545066" y="0"/>
                </a:cubicBezTo>
                <a:cubicBezTo>
                  <a:pt x="3673891" y="-19719"/>
                  <a:pt x="3711008" y="6910"/>
                  <a:pt x="3859712" y="0"/>
                </a:cubicBezTo>
                <a:cubicBezTo>
                  <a:pt x="4008416" y="-6910"/>
                  <a:pt x="4223434" y="65807"/>
                  <a:pt x="4431796" y="0"/>
                </a:cubicBezTo>
                <a:cubicBezTo>
                  <a:pt x="4640158" y="-65807"/>
                  <a:pt x="4649632" y="37912"/>
                  <a:pt x="4832254" y="0"/>
                </a:cubicBezTo>
                <a:cubicBezTo>
                  <a:pt x="5014876" y="-37912"/>
                  <a:pt x="5066135" y="27467"/>
                  <a:pt x="5146900" y="0"/>
                </a:cubicBezTo>
                <a:cubicBezTo>
                  <a:pt x="5227665" y="-27467"/>
                  <a:pt x="5632668" y="38794"/>
                  <a:pt x="5890609" y="0"/>
                </a:cubicBezTo>
                <a:cubicBezTo>
                  <a:pt x="6148550" y="-38794"/>
                  <a:pt x="6296845" y="18995"/>
                  <a:pt x="6548505" y="0"/>
                </a:cubicBezTo>
                <a:cubicBezTo>
                  <a:pt x="6800165" y="-18995"/>
                  <a:pt x="6774126" y="16980"/>
                  <a:pt x="6948964" y="0"/>
                </a:cubicBezTo>
                <a:cubicBezTo>
                  <a:pt x="7123802" y="-16980"/>
                  <a:pt x="7285054" y="5064"/>
                  <a:pt x="7521047" y="0"/>
                </a:cubicBezTo>
                <a:cubicBezTo>
                  <a:pt x="7757040" y="-5064"/>
                  <a:pt x="7709788" y="10379"/>
                  <a:pt x="7835693" y="0"/>
                </a:cubicBezTo>
                <a:cubicBezTo>
                  <a:pt x="7961598" y="-10379"/>
                  <a:pt x="8169842" y="1868"/>
                  <a:pt x="8321964" y="0"/>
                </a:cubicBezTo>
                <a:cubicBezTo>
                  <a:pt x="8474086" y="-1868"/>
                  <a:pt x="8534887" y="34289"/>
                  <a:pt x="8636610" y="0"/>
                </a:cubicBezTo>
                <a:cubicBezTo>
                  <a:pt x="8738333" y="-34289"/>
                  <a:pt x="8880365" y="26493"/>
                  <a:pt x="8951256" y="0"/>
                </a:cubicBezTo>
                <a:cubicBezTo>
                  <a:pt x="9022147" y="-26493"/>
                  <a:pt x="9293113" y="35096"/>
                  <a:pt x="9551944" y="0"/>
                </a:cubicBezTo>
                <a:cubicBezTo>
                  <a:pt x="10065027" y="-37344"/>
                  <a:pt x="10552395" y="518642"/>
                  <a:pt x="10522634" y="970690"/>
                </a:cubicBezTo>
                <a:cubicBezTo>
                  <a:pt x="10534813" y="1141638"/>
                  <a:pt x="10480719" y="1371482"/>
                  <a:pt x="10522634" y="1564180"/>
                </a:cubicBezTo>
                <a:cubicBezTo>
                  <a:pt x="10564549" y="1756878"/>
                  <a:pt x="10468512" y="1866633"/>
                  <a:pt x="10522634" y="2080017"/>
                </a:cubicBezTo>
                <a:cubicBezTo>
                  <a:pt x="10576756" y="2293401"/>
                  <a:pt x="10482764" y="2515154"/>
                  <a:pt x="10522634" y="2634680"/>
                </a:cubicBezTo>
                <a:cubicBezTo>
                  <a:pt x="10562504" y="2754206"/>
                  <a:pt x="10454660" y="3039279"/>
                  <a:pt x="10522634" y="3266997"/>
                </a:cubicBezTo>
                <a:cubicBezTo>
                  <a:pt x="10590608" y="3494715"/>
                  <a:pt x="10461570" y="3580757"/>
                  <a:pt x="10522634" y="3782834"/>
                </a:cubicBezTo>
                <a:cubicBezTo>
                  <a:pt x="10583698" y="3984911"/>
                  <a:pt x="10487764" y="4111398"/>
                  <a:pt x="10522634" y="4376323"/>
                </a:cubicBezTo>
                <a:cubicBezTo>
                  <a:pt x="10557504" y="4641248"/>
                  <a:pt x="10477745" y="4663048"/>
                  <a:pt x="10522634" y="4853334"/>
                </a:cubicBezTo>
                <a:cubicBezTo>
                  <a:pt x="10424235" y="5362215"/>
                  <a:pt x="10014759" y="5835009"/>
                  <a:pt x="9551944" y="5824024"/>
                </a:cubicBezTo>
                <a:cubicBezTo>
                  <a:pt x="9412651" y="5852926"/>
                  <a:pt x="9343063" y="5800526"/>
                  <a:pt x="9151485" y="5824024"/>
                </a:cubicBezTo>
                <a:cubicBezTo>
                  <a:pt x="8959907" y="5847522"/>
                  <a:pt x="8860481" y="5803917"/>
                  <a:pt x="8751027" y="5824024"/>
                </a:cubicBezTo>
                <a:cubicBezTo>
                  <a:pt x="8641573" y="5844131"/>
                  <a:pt x="8559968" y="5794714"/>
                  <a:pt x="8436381" y="5824024"/>
                </a:cubicBezTo>
                <a:cubicBezTo>
                  <a:pt x="8312794" y="5853334"/>
                  <a:pt x="7956103" y="5736852"/>
                  <a:pt x="7692672" y="5824024"/>
                </a:cubicBezTo>
                <a:cubicBezTo>
                  <a:pt x="7429241" y="5911196"/>
                  <a:pt x="7301855" y="5807483"/>
                  <a:pt x="7034776" y="5824024"/>
                </a:cubicBezTo>
                <a:cubicBezTo>
                  <a:pt x="6767697" y="5840565"/>
                  <a:pt x="6646669" y="5801854"/>
                  <a:pt x="6548505" y="5824024"/>
                </a:cubicBezTo>
                <a:cubicBezTo>
                  <a:pt x="6450341" y="5846194"/>
                  <a:pt x="6294983" y="5800117"/>
                  <a:pt x="6062234" y="5824024"/>
                </a:cubicBezTo>
                <a:cubicBezTo>
                  <a:pt x="5829485" y="5847931"/>
                  <a:pt x="5835512" y="5780530"/>
                  <a:pt x="5661776" y="5824024"/>
                </a:cubicBezTo>
                <a:cubicBezTo>
                  <a:pt x="5488040" y="5867518"/>
                  <a:pt x="5313903" y="5791980"/>
                  <a:pt x="5003879" y="5824024"/>
                </a:cubicBezTo>
                <a:cubicBezTo>
                  <a:pt x="4693855" y="5856068"/>
                  <a:pt x="4618627" y="5773950"/>
                  <a:pt x="4431796" y="5824024"/>
                </a:cubicBezTo>
                <a:cubicBezTo>
                  <a:pt x="4244965" y="5874098"/>
                  <a:pt x="4090508" y="5787664"/>
                  <a:pt x="3945525" y="5824024"/>
                </a:cubicBezTo>
                <a:cubicBezTo>
                  <a:pt x="3800542" y="5860384"/>
                  <a:pt x="3587896" y="5804561"/>
                  <a:pt x="3459254" y="5824024"/>
                </a:cubicBezTo>
                <a:cubicBezTo>
                  <a:pt x="3330612" y="5843487"/>
                  <a:pt x="3100973" y="5798110"/>
                  <a:pt x="2801358" y="5824024"/>
                </a:cubicBezTo>
                <a:cubicBezTo>
                  <a:pt x="2501743" y="5849938"/>
                  <a:pt x="2230852" y="5743820"/>
                  <a:pt x="2057649" y="5824024"/>
                </a:cubicBezTo>
                <a:cubicBezTo>
                  <a:pt x="1884446" y="5904228"/>
                  <a:pt x="1668679" y="5799602"/>
                  <a:pt x="1571378" y="5824024"/>
                </a:cubicBezTo>
                <a:cubicBezTo>
                  <a:pt x="1474077" y="5848446"/>
                  <a:pt x="1097777" y="5784437"/>
                  <a:pt x="970690" y="5824024"/>
                </a:cubicBezTo>
                <a:cubicBezTo>
                  <a:pt x="347630" y="5803262"/>
                  <a:pt x="-4655" y="5368331"/>
                  <a:pt x="0" y="4853334"/>
                </a:cubicBezTo>
                <a:cubicBezTo>
                  <a:pt x="-20759" y="4650232"/>
                  <a:pt x="32512" y="4459426"/>
                  <a:pt x="0" y="4337497"/>
                </a:cubicBezTo>
                <a:cubicBezTo>
                  <a:pt x="-32512" y="4215568"/>
                  <a:pt x="57612" y="3964237"/>
                  <a:pt x="0" y="3782834"/>
                </a:cubicBezTo>
                <a:cubicBezTo>
                  <a:pt x="-57612" y="3601431"/>
                  <a:pt x="50862" y="3478564"/>
                  <a:pt x="0" y="3266997"/>
                </a:cubicBezTo>
                <a:cubicBezTo>
                  <a:pt x="-50862" y="3055430"/>
                  <a:pt x="29437" y="2855007"/>
                  <a:pt x="0" y="2673507"/>
                </a:cubicBezTo>
                <a:cubicBezTo>
                  <a:pt x="-29437" y="2492007"/>
                  <a:pt x="43889" y="2345558"/>
                  <a:pt x="0" y="2157670"/>
                </a:cubicBezTo>
                <a:cubicBezTo>
                  <a:pt x="-43889" y="1969782"/>
                  <a:pt x="51238" y="1729500"/>
                  <a:pt x="0" y="1603006"/>
                </a:cubicBezTo>
                <a:cubicBezTo>
                  <a:pt x="-51238" y="1476512"/>
                  <a:pt x="68140" y="1147080"/>
                  <a:pt x="0" y="970690"/>
                </a:cubicBezTo>
                <a:close/>
              </a:path>
            </a:pathLst>
          </a:custGeom>
          <a:solidFill>
            <a:schemeClr val="bg1">
              <a:alpha val="92000"/>
            </a:schemeClr>
          </a:solidFill>
          <a:ln w="28575">
            <a:solidFill>
              <a:schemeClr val="accent6">
                <a:lumMod val="50000"/>
              </a:schemeClr>
            </a:solidFill>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ndParaRPr>
          </a:p>
        </p:txBody>
      </p:sp>
      <p:pic>
        <p:nvPicPr>
          <p:cNvPr id="2" name="Hình ảnh 1" descr="Ảnh có chứa văn bản, đồ chơi, đồ họa véc-tơ&#10;&#10;Mô tả được tạo tự động">
            <a:extLst>
              <a:ext uri="{FF2B5EF4-FFF2-40B4-BE49-F238E27FC236}">
                <a16:creationId xmlns:a16="http://schemas.microsoft.com/office/drawing/2014/main" id="{4FAEC1BF-9A23-7E66-D0B7-05AE10D522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9844" r="90625">
                        <a14:foregroundMark x1="90625" y1="51250" x2="90625" y2="51250"/>
                        <a14:foregroundMark x1="61250" y1="59062" x2="61719" y2="70156"/>
                        <a14:foregroundMark x1="53594" y1="68594" x2="72500" y2="67344"/>
                        <a14:foregroundMark x1="31875" y1="59062" x2="45625" y2="64688"/>
                        <a14:foregroundMark x1="45625" y1="64688" x2="45625" y2="64688"/>
                        <a14:foregroundMark x1="9844" y1="47500" x2="9844" y2="52344"/>
                      </a14:backgroundRemoval>
                    </a14:imgEffect>
                  </a14:imgLayer>
                </a14:imgProps>
              </a:ext>
              <a:ext uri="{28A0092B-C50C-407E-A947-70E740481C1C}">
                <a14:useLocalDpi xmlns:a14="http://schemas.microsoft.com/office/drawing/2010/main" val="0"/>
              </a:ext>
            </a:extLst>
          </a:blip>
          <a:srcRect t="20686"/>
          <a:stretch/>
        </p:blipFill>
        <p:spPr>
          <a:xfrm>
            <a:off x="2652483" y="2871912"/>
            <a:ext cx="5923958" cy="4698533"/>
          </a:xfrm>
          <a:prstGeom prst="rect">
            <a:avLst/>
          </a:prstGeom>
        </p:spPr>
      </p:pic>
      <p:pic>
        <p:nvPicPr>
          <p:cNvPr id="3" name="Picture 2">
            <a:extLst>
              <a:ext uri="{FF2B5EF4-FFF2-40B4-BE49-F238E27FC236}">
                <a16:creationId xmlns:a16="http://schemas.microsoft.com/office/drawing/2014/main" id="{46AF2B8E-CE6C-4B41-3789-C50F4EC04E46}"/>
              </a:ext>
            </a:extLst>
          </p:cNvPr>
          <p:cNvPicPr>
            <a:picLocks noChangeAspect="1"/>
          </p:cNvPicPr>
          <p:nvPr/>
        </p:nvPicPr>
        <p:blipFill>
          <a:blip r:embed="rId5"/>
          <a:stretch>
            <a:fillRect/>
          </a:stretch>
        </p:blipFill>
        <p:spPr>
          <a:xfrm>
            <a:off x="659777" y="1645996"/>
            <a:ext cx="10778662" cy="859611"/>
          </a:xfrm>
          <a:prstGeom prst="rect">
            <a:avLst/>
          </a:prstGeom>
        </p:spPr>
      </p:pic>
    </p:spTree>
    <p:extLst>
      <p:ext uri="{BB962C8B-B14F-4D97-AF65-F5344CB8AC3E}">
        <p14:creationId xmlns:p14="http://schemas.microsoft.com/office/powerpoint/2010/main" val="130889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9024C157-E7C9-350C-85B7-8CB127EF9783}"/>
              </a:ext>
            </a:extLst>
          </p:cNvPr>
          <p:cNvGraphicFramePr>
            <a:graphicFrameLocks noGrp="1"/>
          </p:cNvGraphicFramePr>
          <p:nvPr>
            <p:extLst>
              <p:ext uri="{D42A27DB-BD31-4B8C-83A1-F6EECF244321}">
                <p14:modId xmlns:p14="http://schemas.microsoft.com/office/powerpoint/2010/main" val="1287169304"/>
              </p:ext>
            </p:extLst>
          </p:nvPr>
        </p:nvGraphicFramePr>
        <p:xfrm>
          <a:off x="1122561" y="1145692"/>
          <a:ext cx="9818705" cy="5257800"/>
        </p:xfrm>
        <a:graphic>
          <a:graphicData uri="http://schemas.openxmlformats.org/drawingml/2006/table">
            <a:tbl>
              <a:tblPr/>
              <a:tblGrid>
                <a:gridCol w="1963741">
                  <a:extLst>
                    <a:ext uri="{9D8B030D-6E8A-4147-A177-3AD203B41FA5}">
                      <a16:colId xmlns:a16="http://schemas.microsoft.com/office/drawing/2014/main" val="3786025946"/>
                    </a:ext>
                  </a:extLst>
                </a:gridCol>
                <a:gridCol w="1963741">
                  <a:extLst>
                    <a:ext uri="{9D8B030D-6E8A-4147-A177-3AD203B41FA5}">
                      <a16:colId xmlns:a16="http://schemas.microsoft.com/office/drawing/2014/main" val="3797104739"/>
                    </a:ext>
                  </a:extLst>
                </a:gridCol>
                <a:gridCol w="1963741">
                  <a:extLst>
                    <a:ext uri="{9D8B030D-6E8A-4147-A177-3AD203B41FA5}">
                      <a16:colId xmlns:a16="http://schemas.microsoft.com/office/drawing/2014/main" val="3735318368"/>
                    </a:ext>
                  </a:extLst>
                </a:gridCol>
                <a:gridCol w="1963741">
                  <a:extLst>
                    <a:ext uri="{9D8B030D-6E8A-4147-A177-3AD203B41FA5}">
                      <a16:colId xmlns:a16="http://schemas.microsoft.com/office/drawing/2014/main" val="1106484657"/>
                    </a:ext>
                  </a:extLst>
                </a:gridCol>
                <a:gridCol w="1963741">
                  <a:extLst>
                    <a:ext uri="{9D8B030D-6E8A-4147-A177-3AD203B41FA5}">
                      <a16:colId xmlns:a16="http://schemas.microsoft.com/office/drawing/2014/main" val="1925142440"/>
                    </a:ext>
                  </a:extLst>
                </a:gridCol>
              </a:tblGrid>
              <a:tr h="855468">
                <a:tc>
                  <a:txBody>
                    <a:bodyPr/>
                    <a:lstStyle/>
                    <a:p>
                      <a:pPr fontAlgn="t"/>
                      <a:r>
                        <a:rPr lang="en-US" sz="3200" b="1">
                          <a:effectLst/>
                        </a:rPr>
                        <a:t>Thiết bị</a:t>
                      </a:r>
                      <a:endParaRPr lang="en-US" sz="3200">
                        <a:effectLst/>
                      </a:endParaRPr>
                    </a:p>
                  </a:txBody>
                  <a:tcPr marL="47625" marR="47625" marT="47625" marB="47625">
                    <a:lnL w="12700" cap="flat" cmpd="sng" algn="ctr">
                      <a:solidFill>
                        <a:srgbClr val="A08E66"/>
                      </a:solidFill>
                      <a:prstDash val="solid"/>
                      <a:round/>
                      <a:headEnd type="none" w="med" len="med"/>
                      <a:tailEnd type="none" w="med" len="med"/>
                    </a:lnL>
                    <a:lnR w="12700" cap="flat" cmpd="sng" algn="ctr">
                      <a:solidFill>
                        <a:srgbClr val="A08E66"/>
                      </a:solidFill>
                      <a:prstDash val="solid"/>
                      <a:round/>
                      <a:headEnd type="none" w="med" len="med"/>
                      <a:tailEnd type="none" w="med" len="med"/>
                    </a:lnR>
                    <a:lnT w="12700" cap="flat" cmpd="sng" algn="ctr">
                      <a:solidFill>
                        <a:srgbClr val="A08E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b="1">
                          <a:effectLst/>
                        </a:rPr>
                        <a:t>Tình trạng</a:t>
                      </a:r>
                      <a:endParaRPr lang="en-US" sz="3200">
                        <a:effectLst/>
                      </a:endParaRPr>
                    </a:p>
                  </a:txBody>
                  <a:tcPr marL="47625" marR="47625" marT="47625" marB="47625">
                    <a:lnL w="12700" cap="flat" cmpd="sng" algn="ctr">
                      <a:solidFill>
                        <a:srgbClr val="A08E66"/>
                      </a:solidFill>
                      <a:prstDash val="solid"/>
                      <a:round/>
                      <a:headEnd type="none" w="med" len="med"/>
                      <a:tailEnd type="none" w="med" len="med"/>
                    </a:lnL>
                    <a:lnR w="12700" cap="flat" cmpd="sng" algn="ctr">
                      <a:solidFill>
                        <a:srgbClr val="A08E66"/>
                      </a:solidFill>
                      <a:prstDash val="solid"/>
                      <a:round/>
                      <a:headEnd type="none" w="med" len="med"/>
                      <a:tailEnd type="none" w="med" len="med"/>
                    </a:lnR>
                    <a:lnT w="12700" cap="flat" cmpd="sng" algn="ctr">
                      <a:solidFill>
                        <a:srgbClr val="A08E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b="1">
                          <a:effectLst/>
                        </a:rPr>
                        <a:t>An toàn</a:t>
                      </a:r>
                      <a:endParaRPr lang="en-US" sz="3200">
                        <a:effectLst/>
                      </a:endParaRPr>
                    </a:p>
                  </a:txBody>
                  <a:tcPr marL="47625" marR="47625" marT="47625" marB="47625">
                    <a:lnL w="12700" cap="flat" cmpd="sng" algn="ctr">
                      <a:solidFill>
                        <a:srgbClr val="A08E66"/>
                      </a:solidFill>
                      <a:prstDash val="solid"/>
                      <a:round/>
                      <a:headEnd type="none" w="med" len="med"/>
                      <a:tailEnd type="none" w="med" len="med"/>
                    </a:lnL>
                    <a:lnR w="12700" cap="flat" cmpd="sng" algn="ctr">
                      <a:solidFill>
                        <a:srgbClr val="A08E66"/>
                      </a:solidFill>
                      <a:prstDash val="solid"/>
                      <a:round/>
                      <a:headEnd type="none" w="med" len="med"/>
                      <a:tailEnd type="none" w="med" len="med"/>
                    </a:lnR>
                    <a:lnT w="12700" cap="flat" cmpd="sng" algn="ctr">
                      <a:solidFill>
                        <a:srgbClr val="A08E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b="1">
                          <a:effectLst/>
                        </a:rPr>
                        <a:t>Không an toàn</a:t>
                      </a:r>
                      <a:endParaRPr lang="en-US" sz="3200">
                        <a:effectLst/>
                      </a:endParaRPr>
                    </a:p>
                  </a:txBody>
                  <a:tcPr marL="47625" marR="47625" marT="47625" marB="47625">
                    <a:lnL w="12700" cap="flat" cmpd="sng" algn="ctr">
                      <a:solidFill>
                        <a:srgbClr val="A08E66"/>
                      </a:solidFill>
                      <a:prstDash val="solid"/>
                      <a:round/>
                      <a:headEnd type="none" w="med" len="med"/>
                      <a:tailEnd type="none" w="med" len="med"/>
                    </a:lnL>
                    <a:lnR w="12700" cap="flat" cmpd="sng" algn="ctr">
                      <a:solidFill>
                        <a:srgbClr val="A08E66"/>
                      </a:solidFill>
                      <a:prstDash val="solid"/>
                      <a:round/>
                      <a:headEnd type="none" w="med" len="med"/>
                      <a:tailEnd type="none" w="med" len="med"/>
                    </a:lnR>
                    <a:lnT w="12700" cap="flat" cmpd="sng" algn="ctr">
                      <a:solidFill>
                        <a:srgbClr val="A08E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b="1">
                          <a:effectLst/>
                        </a:rPr>
                        <a:t>Đề xuất</a:t>
                      </a:r>
                      <a:endParaRPr lang="en-US" sz="3200">
                        <a:effectLst/>
                      </a:endParaRPr>
                    </a:p>
                  </a:txBody>
                  <a:tcPr marL="47625" marR="47625" marT="47625" marB="47625">
                    <a:lnL w="12700" cap="flat" cmpd="sng" algn="ctr">
                      <a:solidFill>
                        <a:srgbClr val="A08E66"/>
                      </a:solidFill>
                      <a:prstDash val="solid"/>
                      <a:round/>
                      <a:headEnd type="none" w="med" len="med"/>
                      <a:tailEnd type="none" w="med" len="med"/>
                    </a:lnL>
                    <a:lnR w="12700" cap="flat" cmpd="sng" algn="ctr">
                      <a:solidFill>
                        <a:srgbClr val="A08E66"/>
                      </a:solidFill>
                      <a:prstDash val="solid"/>
                      <a:round/>
                      <a:headEnd type="none" w="med" len="med"/>
                      <a:tailEnd type="none" w="med" len="med"/>
                    </a:lnR>
                    <a:lnT w="12700" cap="flat" cmpd="sng" algn="ctr">
                      <a:solidFill>
                        <a:srgbClr val="A08E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extLst>
                  <a:ext uri="{0D108BD9-81ED-4DB2-BD59-A6C34878D82A}">
                    <a16:rowId xmlns:a16="http://schemas.microsoft.com/office/drawing/2014/main" val="2870595285"/>
                  </a:ext>
                </a:extLst>
              </a:tr>
              <a:tr h="1219928">
                <a:tc>
                  <a:txBody>
                    <a:bodyPr/>
                    <a:lstStyle/>
                    <a:p>
                      <a:pPr fontAlgn="t"/>
                      <a:r>
                        <a:rPr lang="vi-VN" sz="3200">
                          <a:effectLst/>
                        </a:rPr>
                        <a:t>Nồi cơm điện</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008A66"/>
                      </a:solidFill>
                      <a:prstDash val="solid"/>
                      <a:round/>
                      <a:headEnd type="none" w="med" len="med"/>
                      <a:tailEnd type="none" w="med" len="med"/>
                    </a:lnB>
                    <a:solidFill>
                      <a:srgbClr val="FFFFFF"/>
                    </a:solidFill>
                  </a:tcPr>
                </a:tc>
                <a:tc>
                  <a:txBody>
                    <a:bodyPr/>
                    <a:lstStyle/>
                    <a:p>
                      <a:pPr fontAlgn="t"/>
                      <a:r>
                        <a:rPr lang="en-US" sz="3200">
                          <a:effectLst/>
                        </a:rPr>
                        <a:t>Vỏ dây cắm bị nứt</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008A66"/>
                      </a:solidFill>
                      <a:prstDash val="solid"/>
                      <a:round/>
                      <a:headEnd type="none" w="med" len="med"/>
                      <a:tailEnd type="none" w="med" len="med"/>
                    </a:lnB>
                    <a:solidFill>
                      <a:srgbClr val="FFFFFF"/>
                    </a:solidFill>
                  </a:tcPr>
                </a:tc>
                <a:tc>
                  <a:txBody>
                    <a:bodyPr/>
                    <a:lstStyle/>
                    <a:p>
                      <a:pPr fontAlgn="t"/>
                      <a:r>
                        <a:rPr lang="en-US" sz="3200">
                          <a:effectLst/>
                        </a:rPr>
                        <a:t> </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008A66"/>
                      </a:solidFill>
                      <a:prstDash val="solid"/>
                      <a:round/>
                      <a:headEnd type="none" w="med" len="med"/>
                      <a:tailEnd type="none" w="med" len="med"/>
                    </a:lnB>
                    <a:solidFill>
                      <a:srgbClr val="FFFFFF"/>
                    </a:solidFill>
                  </a:tcPr>
                </a:tc>
                <a:tc>
                  <a:txBody>
                    <a:bodyPr/>
                    <a:lstStyle/>
                    <a:p>
                      <a:pPr fontAlgn="t"/>
                      <a:r>
                        <a:rPr lang="en-US" sz="3200">
                          <a:effectLst/>
                        </a:rPr>
                        <a:t>X</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008A66"/>
                      </a:solidFill>
                      <a:prstDash val="solid"/>
                      <a:round/>
                      <a:headEnd type="none" w="med" len="med"/>
                      <a:tailEnd type="none" w="med" len="med"/>
                    </a:lnB>
                    <a:solidFill>
                      <a:srgbClr val="FFFFFF"/>
                    </a:solidFill>
                  </a:tcPr>
                </a:tc>
                <a:tc>
                  <a:txBody>
                    <a:bodyPr/>
                    <a:lstStyle/>
                    <a:p>
                      <a:pPr fontAlgn="t"/>
                      <a:r>
                        <a:rPr lang="vi-VN" sz="3200">
                          <a:effectLst/>
                        </a:rPr>
                        <a:t>Báo cho người lớn xử lí</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008A66"/>
                      </a:solidFill>
                      <a:prstDash val="solid"/>
                      <a:round/>
                      <a:headEnd type="none" w="med" len="med"/>
                      <a:tailEnd type="none" w="med" len="med"/>
                    </a:lnB>
                    <a:solidFill>
                      <a:srgbClr val="FFFFFF"/>
                    </a:solidFill>
                  </a:tcPr>
                </a:tc>
                <a:extLst>
                  <a:ext uri="{0D108BD9-81ED-4DB2-BD59-A6C34878D82A}">
                    <a16:rowId xmlns:a16="http://schemas.microsoft.com/office/drawing/2014/main" val="3234912427"/>
                  </a:ext>
                </a:extLst>
              </a:tr>
              <a:tr h="1219928">
                <a:tc>
                  <a:txBody>
                    <a:bodyPr/>
                    <a:lstStyle/>
                    <a:p>
                      <a:pPr fontAlgn="t"/>
                      <a:r>
                        <a:rPr lang="en-US" sz="3200">
                          <a:effectLst/>
                        </a:rPr>
                        <a:t>Bóng đèn</a:t>
                      </a:r>
                    </a:p>
                  </a:txBody>
                  <a:tcPr marL="47625" marR="47625" marT="47625" marB="47625">
                    <a:lnL w="12700" cap="flat" cmpd="sng" algn="ctr">
                      <a:solidFill>
                        <a:srgbClr val="008A66"/>
                      </a:solidFill>
                      <a:prstDash val="solid"/>
                      <a:round/>
                      <a:headEnd type="none" w="med" len="med"/>
                      <a:tailEnd type="none" w="med" len="med"/>
                    </a:lnL>
                    <a:lnR w="12700" cap="flat" cmpd="sng" algn="ctr">
                      <a:solidFill>
                        <a:srgbClr val="008A66"/>
                      </a:solidFill>
                      <a:prstDash val="solid"/>
                      <a:round/>
                      <a:headEnd type="none" w="med" len="med"/>
                      <a:tailEnd type="none" w="med" len="med"/>
                    </a:lnR>
                    <a:lnT w="12700" cap="flat" cmpd="sng" algn="ctr">
                      <a:solidFill>
                        <a:srgbClr val="008A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Nhấp nháy</a:t>
                      </a:r>
                    </a:p>
                  </a:txBody>
                  <a:tcPr marL="47625" marR="47625" marT="47625" marB="47625">
                    <a:lnL w="12700" cap="flat" cmpd="sng" algn="ctr">
                      <a:solidFill>
                        <a:srgbClr val="008A66"/>
                      </a:solidFill>
                      <a:prstDash val="solid"/>
                      <a:round/>
                      <a:headEnd type="none" w="med" len="med"/>
                      <a:tailEnd type="none" w="med" len="med"/>
                    </a:lnL>
                    <a:lnR w="12700" cap="flat" cmpd="sng" algn="ctr">
                      <a:solidFill>
                        <a:srgbClr val="008A66"/>
                      </a:solidFill>
                      <a:prstDash val="solid"/>
                      <a:round/>
                      <a:headEnd type="none" w="med" len="med"/>
                      <a:tailEnd type="none" w="med" len="med"/>
                    </a:lnR>
                    <a:lnT w="12700" cap="flat" cmpd="sng" algn="ctr">
                      <a:solidFill>
                        <a:srgbClr val="008A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 </a:t>
                      </a:r>
                    </a:p>
                  </a:txBody>
                  <a:tcPr marL="47625" marR="47625" marT="47625" marB="47625">
                    <a:lnL w="12700" cap="flat" cmpd="sng" algn="ctr">
                      <a:solidFill>
                        <a:srgbClr val="008A66"/>
                      </a:solidFill>
                      <a:prstDash val="solid"/>
                      <a:round/>
                      <a:headEnd type="none" w="med" len="med"/>
                      <a:tailEnd type="none" w="med" len="med"/>
                    </a:lnL>
                    <a:lnR w="12700" cap="flat" cmpd="sng" algn="ctr">
                      <a:solidFill>
                        <a:srgbClr val="008A66"/>
                      </a:solidFill>
                      <a:prstDash val="solid"/>
                      <a:round/>
                      <a:headEnd type="none" w="med" len="med"/>
                      <a:tailEnd type="none" w="med" len="med"/>
                    </a:lnR>
                    <a:lnT w="12700" cap="flat" cmpd="sng" algn="ctr">
                      <a:solidFill>
                        <a:srgbClr val="008A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X</a:t>
                      </a:r>
                    </a:p>
                  </a:txBody>
                  <a:tcPr marL="47625" marR="47625" marT="47625" marB="47625">
                    <a:lnL w="12700" cap="flat" cmpd="sng" algn="ctr">
                      <a:solidFill>
                        <a:srgbClr val="008A66"/>
                      </a:solidFill>
                      <a:prstDash val="solid"/>
                      <a:round/>
                      <a:headEnd type="none" w="med" len="med"/>
                      <a:tailEnd type="none" w="med" len="med"/>
                    </a:lnL>
                    <a:lnR w="12700" cap="flat" cmpd="sng" algn="ctr">
                      <a:solidFill>
                        <a:srgbClr val="008A66"/>
                      </a:solidFill>
                      <a:prstDash val="solid"/>
                      <a:round/>
                      <a:headEnd type="none" w="med" len="med"/>
                      <a:tailEnd type="none" w="med" len="med"/>
                    </a:lnR>
                    <a:lnT w="12700" cap="flat" cmpd="sng" algn="ctr">
                      <a:solidFill>
                        <a:srgbClr val="008A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vi-VN" sz="3200">
                          <a:effectLst/>
                        </a:rPr>
                        <a:t>Báo cho người lớn xử lí</a:t>
                      </a:r>
                    </a:p>
                  </a:txBody>
                  <a:tcPr marL="47625" marR="47625" marT="47625" marB="47625">
                    <a:lnL w="12700" cap="flat" cmpd="sng" algn="ctr">
                      <a:solidFill>
                        <a:srgbClr val="008A66"/>
                      </a:solidFill>
                      <a:prstDash val="solid"/>
                      <a:round/>
                      <a:headEnd type="none" w="med" len="med"/>
                      <a:tailEnd type="none" w="med" len="med"/>
                    </a:lnL>
                    <a:lnR w="12700" cap="flat" cmpd="sng" algn="ctr">
                      <a:solidFill>
                        <a:srgbClr val="008A66"/>
                      </a:solidFill>
                      <a:prstDash val="solid"/>
                      <a:round/>
                      <a:headEnd type="none" w="med" len="med"/>
                      <a:tailEnd type="none" w="med" len="med"/>
                    </a:lnR>
                    <a:lnT w="12700" cap="flat" cmpd="sng" algn="ctr">
                      <a:solidFill>
                        <a:srgbClr val="008A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extLst>
                  <a:ext uri="{0D108BD9-81ED-4DB2-BD59-A6C34878D82A}">
                    <a16:rowId xmlns:a16="http://schemas.microsoft.com/office/drawing/2014/main" val="1846945433"/>
                  </a:ext>
                </a:extLst>
              </a:tr>
              <a:tr h="855468">
                <a:tc>
                  <a:txBody>
                    <a:bodyPr/>
                    <a:lstStyle/>
                    <a:p>
                      <a:pPr fontAlgn="t"/>
                      <a:r>
                        <a:rPr lang="en-US" sz="3200">
                          <a:effectLst/>
                        </a:rPr>
                        <a:t>Ti vi</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vi-VN" sz="3200">
                          <a:effectLst/>
                        </a:rPr>
                        <a:t>Không hư hỏng</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X</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 </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tc>
                  <a:txBody>
                    <a:bodyPr/>
                    <a:lstStyle/>
                    <a:p>
                      <a:pPr fontAlgn="t"/>
                      <a:r>
                        <a:rPr lang="en-US" sz="3200">
                          <a:effectLst/>
                        </a:rPr>
                        <a:t> </a:t>
                      </a:r>
                    </a:p>
                  </a:txBody>
                  <a:tcPr marL="47625" marR="47625" marT="47625" marB="47625">
                    <a:lnL w="12700" cap="flat" cmpd="sng" algn="ctr">
                      <a:solidFill>
                        <a:srgbClr val="C08B66"/>
                      </a:solidFill>
                      <a:prstDash val="solid"/>
                      <a:round/>
                      <a:headEnd type="none" w="med" len="med"/>
                      <a:tailEnd type="none" w="med" len="med"/>
                    </a:lnL>
                    <a:lnR w="12700" cap="flat" cmpd="sng" algn="ctr">
                      <a:solidFill>
                        <a:srgbClr val="C08B66"/>
                      </a:solidFill>
                      <a:prstDash val="solid"/>
                      <a:round/>
                      <a:headEnd type="none" w="med" len="med"/>
                      <a:tailEnd type="none" w="med" len="med"/>
                    </a:lnR>
                    <a:lnT w="12700" cap="flat" cmpd="sng" algn="ctr">
                      <a:solidFill>
                        <a:srgbClr val="C08B66"/>
                      </a:solidFill>
                      <a:prstDash val="solid"/>
                      <a:round/>
                      <a:headEnd type="none" w="med" len="med"/>
                      <a:tailEnd type="none" w="med" len="med"/>
                    </a:lnT>
                    <a:lnB w="12700" cap="flat" cmpd="sng" algn="ctr">
                      <a:solidFill>
                        <a:srgbClr val="C08B66"/>
                      </a:solidFill>
                      <a:prstDash val="solid"/>
                      <a:round/>
                      <a:headEnd type="none" w="med" len="med"/>
                      <a:tailEnd type="none" w="med" len="med"/>
                    </a:lnB>
                    <a:solidFill>
                      <a:srgbClr val="FFFFFF"/>
                    </a:solidFill>
                  </a:tcPr>
                </a:tc>
                <a:extLst>
                  <a:ext uri="{0D108BD9-81ED-4DB2-BD59-A6C34878D82A}">
                    <a16:rowId xmlns:a16="http://schemas.microsoft.com/office/drawing/2014/main" val="351122820"/>
                  </a:ext>
                </a:extLst>
              </a:tr>
            </a:tbl>
          </a:graphicData>
        </a:graphic>
      </p:graphicFrame>
    </p:spTree>
    <p:extLst>
      <p:ext uri="{BB962C8B-B14F-4D97-AF65-F5344CB8AC3E}">
        <p14:creationId xmlns:p14="http://schemas.microsoft.com/office/powerpoint/2010/main" val="20234711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6BEECE1A-E84E-457E-37E2-19984195C6C1}"/>
              </a:ext>
            </a:extLst>
          </p:cNvPr>
          <p:cNvSpPr/>
          <p:nvPr/>
        </p:nvSpPr>
        <p:spPr>
          <a:xfrm>
            <a:off x="712764" y="2108028"/>
            <a:ext cx="10528050" cy="2377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7">
            <a:extLst>
              <a:ext uri="{FF2B5EF4-FFF2-40B4-BE49-F238E27FC236}">
                <a16:creationId xmlns:a16="http://schemas.microsoft.com/office/drawing/2014/main" id="{33E04C82-C625-355A-AB1B-D08CAF37135F}"/>
              </a:ext>
            </a:extLst>
          </p:cNvPr>
          <p:cNvSpPr txBox="1"/>
          <p:nvPr/>
        </p:nvSpPr>
        <p:spPr>
          <a:xfrm>
            <a:off x="703385" y="2401118"/>
            <a:ext cx="10775851" cy="1274195"/>
          </a:xfrm>
          <a:prstGeom prst="rect">
            <a:avLst/>
          </a:prstGeom>
          <a:noFill/>
        </p:spPr>
        <p:txBody>
          <a:bodyPr wrap="square">
            <a:spAutoFit/>
          </a:bodyPr>
          <a:lstStyle/>
          <a:p>
            <a:pPr lvl="0" algn="ctr">
              <a:lnSpc>
                <a:spcPct val="80000"/>
              </a:lnSpc>
            </a:pPr>
            <a:r>
              <a:rPr lang="vi-VN" sz="9600" b="1">
                <a:ln w="28575">
                  <a:solidFill>
                    <a:srgbClr val="FF0066"/>
                  </a:solidFill>
                  <a:prstDash val="solid"/>
                </a:ln>
                <a:solidFill>
                  <a:srgbClr val="FFFF99"/>
                </a:solidFill>
                <a:effectLst>
                  <a:outerShdw blurRad="12700" dist="38100" dir="2700000" algn="tl" rotWithShape="0">
                    <a:srgbClr val="FF33CC"/>
                  </a:outerShdw>
                </a:effectLst>
                <a:latin typeface="SVN-Apple" panose="02040603050506020204" pitchFamily="18" charset="0"/>
              </a:rPr>
              <a:t>Tiết kiệm năng lượng điện</a:t>
            </a:r>
            <a:endParaRPr kumimoji="0" lang="en-US" sz="9600" b="1" i="0" u="none" strike="noStrike" kern="1200" cap="none" spc="0" normalizeH="0" baseline="0" noProof="0">
              <a:ln w="28575">
                <a:solidFill>
                  <a:srgbClr val="FF0066"/>
                </a:solidFill>
                <a:prstDash val="solid"/>
              </a:ln>
              <a:solidFill>
                <a:srgbClr val="FFCC66"/>
              </a:solidFill>
              <a:effectLst>
                <a:outerShdw blurRad="12700" dist="38100" dir="2700000" algn="tl" rotWithShape="0">
                  <a:srgbClr val="FF33CC"/>
                </a:outerShdw>
              </a:effectLst>
              <a:uLnTx/>
              <a:uFillTx/>
              <a:latin typeface="SVN-Apple" panose="02040603050506020204" pitchFamily="18" charset="0"/>
            </a:endParaRPr>
          </a:p>
        </p:txBody>
      </p:sp>
      <p:sp>
        <p:nvSpPr>
          <p:cNvPr id="5" name="Hộp Văn bản 4">
            <a:extLst>
              <a:ext uri="{FF2B5EF4-FFF2-40B4-BE49-F238E27FC236}">
                <a16:creationId xmlns:a16="http://schemas.microsoft.com/office/drawing/2014/main" id="{BDDF25F7-B48E-7665-DEC1-00B9D6CF3F4C}"/>
              </a:ext>
            </a:extLst>
          </p:cNvPr>
          <p:cNvSpPr txBox="1"/>
          <p:nvPr/>
        </p:nvSpPr>
        <p:spPr>
          <a:xfrm>
            <a:off x="2166267" y="769546"/>
            <a:ext cx="7850085" cy="1462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ln>
                <a:solidFill>
                  <a:prstClr val="white"/>
                </a:solidFill>
                <a:effectLst/>
                <a:uLnTx/>
                <a:uFillTx/>
                <a:latin typeface="#9Slide07 IcielLa Chic Pro Shad" panose="02000506090000020004" pitchFamily="2" charset="0"/>
                <a:ea typeface="+mn-ea"/>
                <a:cs typeface="+mn-cs"/>
              </a:rPr>
              <a:t>Hoạt động 1:</a:t>
            </a:r>
          </a:p>
        </p:txBody>
      </p:sp>
      <p:sp>
        <p:nvSpPr>
          <p:cNvPr id="7" name="Hộp Văn bản 6">
            <a:extLst>
              <a:ext uri="{FF2B5EF4-FFF2-40B4-BE49-F238E27FC236}">
                <a16:creationId xmlns:a16="http://schemas.microsoft.com/office/drawing/2014/main" id="{1510BE00-7350-B17F-5D87-7E75E35E3287}"/>
              </a:ext>
            </a:extLst>
          </p:cNvPr>
          <p:cNvSpPr txBox="1"/>
          <p:nvPr/>
        </p:nvSpPr>
        <p:spPr>
          <a:xfrm>
            <a:off x="2166266" y="769546"/>
            <a:ext cx="7850085" cy="1462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w="22225">
                  <a:solidFill>
                    <a:srgbClr val="E97132"/>
                  </a:solidFill>
                  <a:prstDash val="solid"/>
                </a:ln>
                <a:solidFill>
                  <a:srgbClr val="E97132">
                    <a:lumMod val="40000"/>
                    <a:lumOff val="60000"/>
                  </a:srgbClr>
                </a:solidFill>
                <a:effectLst/>
                <a:uLnTx/>
                <a:uFillTx/>
                <a:latin typeface="#9Slide07 IcielLa Chic Pro Shad" panose="02000506090000020004" pitchFamily="2" charset="0"/>
                <a:ea typeface="+mn-ea"/>
                <a:cs typeface="+mn-cs"/>
              </a:rPr>
              <a:t>Hoạt động 2:</a:t>
            </a:r>
          </a:p>
        </p:txBody>
      </p:sp>
    </p:spTree>
    <p:extLst>
      <p:ext uri="{BB962C8B-B14F-4D97-AF65-F5344CB8AC3E}">
        <p14:creationId xmlns:p14="http://schemas.microsoft.com/office/powerpoint/2010/main" val="2618797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77AE3-CBDF-6F31-4562-EF049F32273D}"/>
              </a:ext>
            </a:extLst>
          </p:cNvPr>
          <p:cNvSpPr txBox="1"/>
          <p:nvPr/>
        </p:nvSpPr>
        <p:spPr>
          <a:xfrm>
            <a:off x="1261241" y="781520"/>
            <a:ext cx="934895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effectLst/>
                <a:uLnTx/>
                <a:uFillTx/>
                <a:ea typeface="+mn-ea"/>
                <a:cs typeface="+mn-cs"/>
              </a:rPr>
              <a:t>■</a:t>
            </a:r>
            <a:r>
              <a:rPr kumimoji="0" lang="en-US" sz="3200" b="0" i="0" u="none" strike="noStrike" kern="1200" cap="none" spc="0" normalizeH="0" baseline="0" noProof="0">
                <a:ln>
                  <a:noFill/>
                </a:ln>
                <a:effectLst/>
                <a:uLnTx/>
                <a:uFillTx/>
                <a:ea typeface="+mn-ea"/>
                <a:cs typeface="+mn-cs"/>
              </a:rPr>
              <a:t> </a:t>
            </a:r>
            <a:r>
              <a:rPr kumimoji="0" lang="vi-VN" sz="3200" b="0" i="0" u="none" strike="noStrike" kern="1200" cap="none" spc="0" normalizeH="0" baseline="0" noProof="0">
                <a:ln>
                  <a:noFill/>
                </a:ln>
                <a:effectLst/>
                <a:uLnTx/>
                <a:uFillTx/>
                <a:ea typeface="Times New Roman" panose="02020603050405020304" pitchFamily="18" charset="0"/>
                <a:cs typeface="Times New Roman" panose="02020603050405020304" pitchFamily="18" charset="0"/>
              </a:rPr>
              <a:t>Quan sát các hình dưới đây và cho biết cần làm gì để tiết kiệm điện?</a:t>
            </a:r>
            <a:endParaRPr kumimoji="0" lang="en-US" sz="3200" b="0" i="0" u="none" strike="noStrike" kern="1200" cap="none" spc="0" normalizeH="0" baseline="0" noProof="0">
              <a:ln>
                <a:noFill/>
              </a:ln>
              <a:effectLst/>
              <a:uLnTx/>
              <a:uFillTx/>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effectLst/>
                <a:uLnTx/>
                <a:uFillTx/>
                <a:ea typeface="+mn-ea"/>
                <a:cs typeface="+mn-cs"/>
              </a:rPr>
              <a:t>■ Kể thêm các việc em cần làm để tiết kiệm điện ở trường và ở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effectLst/>
                <a:uLnTx/>
                <a:uFillTx/>
                <a:ea typeface="+mn-ea"/>
                <a:cs typeface="+mn-cs"/>
              </a:rPr>
              <a:t>■ Theo em, vì sao phải tiết kiệm điện?</a:t>
            </a:r>
            <a:endParaRPr kumimoji="0" lang="en-US" sz="3200" b="0" i="0" u="none" strike="noStrike" kern="1200" cap="none" spc="0" normalizeH="0" baseline="0" noProof="0">
              <a:ln>
                <a:noFill/>
              </a:ln>
              <a:effectLst/>
              <a:uLnTx/>
              <a:uFillTx/>
              <a:ea typeface="+mn-ea"/>
              <a:cs typeface="+mn-cs"/>
            </a:endParaRPr>
          </a:p>
        </p:txBody>
      </p:sp>
      <p:pic>
        <p:nvPicPr>
          <p:cNvPr id="6" name="Picture 5">
            <a:extLst>
              <a:ext uri="{FF2B5EF4-FFF2-40B4-BE49-F238E27FC236}">
                <a16:creationId xmlns:a16="http://schemas.microsoft.com/office/drawing/2014/main" id="{EE65EDB8-0179-26EA-10B0-76FFE6C2D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 y="0"/>
            <a:ext cx="1241537" cy="1241537"/>
          </a:xfrm>
          <a:prstGeom prst="rect">
            <a:avLst/>
          </a:prstGeom>
        </p:spPr>
      </p:pic>
      <p:pic>
        <p:nvPicPr>
          <p:cNvPr id="8" name="Picture 7">
            <a:extLst>
              <a:ext uri="{FF2B5EF4-FFF2-40B4-BE49-F238E27FC236}">
                <a16:creationId xmlns:a16="http://schemas.microsoft.com/office/drawing/2014/main" id="{13423B17-EEB4-095A-A730-406DC0BB1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50" y="3561661"/>
            <a:ext cx="10449900" cy="2573868"/>
          </a:xfrm>
          <a:prstGeom prst="rect">
            <a:avLst/>
          </a:prstGeom>
        </p:spPr>
      </p:pic>
    </p:spTree>
    <p:extLst>
      <p:ext uri="{BB962C8B-B14F-4D97-AF65-F5344CB8AC3E}">
        <p14:creationId xmlns:p14="http://schemas.microsoft.com/office/powerpoint/2010/main" val="14051905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22">
            <a:extLst>
              <a:ext uri="{FF2B5EF4-FFF2-40B4-BE49-F238E27FC236}">
                <a16:creationId xmlns:a16="http://schemas.microsoft.com/office/drawing/2014/main" id="{C573AEB2-E1AF-0FF6-EC7F-C283645ABA9A}"/>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25CA95DB-75BD-02A0-C9FB-1A9C13B56130}"/>
              </a:ext>
            </a:extLst>
          </p:cNvPr>
          <p:cNvSpPr/>
          <p:nvPr/>
        </p:nvSpPr>
        <p:spPr>
          <a:xfrm>
            <a:off x="1277007" y="2024168"/>
            <a:ext cx="9468287" cy="3351873"/>
          </a:xfrm>
          <a:prstGeom prst="roundRect">
            <a:avLst/>
          </a:prstGeom>
          <a:solidFill>
            <a:schemeClr val="bg1">
              <a:alpha val="66000"/>
            </a:schemeClr>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9732CDD3-626A-4339-3899-84BE6CF1CBD7}"/>
              </a:ext>
            </a:extLst>
          </p:cNvPr>
          <p:cNvSpPr txBox="1"/>
          <p:nvPr/>
        </p:nvSpPr>
        <p:spPr>
          <a:xfrm>
            <a:off x="255570" y="560840"/>
            <a:ext cx="115111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prstClr val="white"/>
                  </a:solidFill>
                </a:ln>
                <a:solidFill>
                  <a:srgbClr val="FF7C80"/>
                </a:solidFill>
                <a:effectLst>
                  <a:outerShdw blurRad="38100" dist="25400" dir="5400000" algn="ctr" rotWithShape="0">
                    <a:srgbClr val="6E747A">
                      <a:alpha val="43000"/>
                    </a:srgbClr>
                  </a:outerShdw>
                </a:effectLst>
                <a:uLnTx/>
                <a:uFillTx/>
                <a:latin typeface="LNTH-Hoa Nho LNTH" pitchFamily="2" charset="0"/>
                <a:ea typeface="+mn-ea"/>
                <a:cs typeface="+mn-cs"/>
              </a:rPr>
              <a:t>THẢO LUẬN</a:t>
            </a:r>
          </a:p>
        </p:txBody>
      </p:sp>
      <p:sp>
        <p:nvSpPr>
          <p:cNvPr id="11" name="Hộp Văn bản 10">
            <a:extLst>
              <a:ext uri="{FF2B5EF4-FFF2-40B4-BE49-F238E27FC236}">
                <a16:creationId xmlns:a16="http://schemas.microsoft.com/office/drawing/2014/main" id="{421855DA-5F95-1213-CDDB-BA67EB107987}"/>
              </a:ext>
            </a:extLst>
          </p:cNvPr>
          <p:cNvSpPr txBox="1"/>
          <p:nvPr/>
        </p:nvSpPr>
        <p:spPr>
          <a:xfrm>
            <a:off x="1453657" y="2268943"/>
            <a:ext cx="9298590" cy="2862322"/>
          </a:xfrm>
          <a:prstGeom prst="rect">
            <a:avLst/>
          </a:prstGeom>
          <a:noFill/>
        </p:spPr>
        <p:txBody>
          <a:bodyPr wrap="square">
            <a:spAutoFit/>
          </a:bodyPr>
          <a:lstStyle/>
          <a:p>
            <a:pPr lvl="0" algn="just"/>
            <a:r>
              <a:rPr lang="vi-VN" sz="3600">
                <a:solidFill>
                  <a:prstClr val="black"/>
                </a:solidFill>
                <a:latin typeface="Calibri" panose="020F0502020204030204" pitchFamily="34" charset="0"/>
                <a:cs typeface="Calibri" panose="020F0502020204030204" pitchFamily="34" charset="0"/>
              </a:rPr>
              <a:t>+ Cần làm gì để tiết kiệm điện trong từng trường hợp ở các hình 8, 9.</a:t>
            </a:r>
          </a:p>
          <a:p>
            <a:pPr lvl="0" algn="just"/>
            <a:r>
              <a:rPr lang="vi-VN" sz="3600">
                <a:solidFill>
                  <a:prstClr val="black"/>
                </a:solidFill>
                <a:latin typeface="Calibri" panose="020F0502020204030204" pitchFamily="34" charset="0"/>
                <a:cs typeface="Calibri" panose="020F0502020204030204" pitchFamily="34" charset="0"/>
              </a:rPr>
              <a:t>+ Kể thêm các việc em cần làm để tiết kiệm điện ở trường và ở gia đình.</a:t>
            </a:r>
          </a:p>
          <a:p>
            <a:pPr lvl="0" algn="just"/>
            <a:r>
              <a:rPr lang="vi-VN" sz="3600">
                <a:solidFill>
                  <a:prstClr val="black"/>
                </a:solidFill>
                <a:latin typeface="Calibri" panose="020F0502020204030204" pitchFamily="34" charset="0"/>
                <a:cs typeface="Calibri" panose="020F0502020204030204" pitchFamily="34" charset="0"/>
              </a:rPr>
              <a:t>+ Theo em, vì sao phải tiết kiệm điện?</a:t>
            </a:r>
          </a:p>
        </p:txBody>
      </p:sp>
      <p:pic>
        <p:nvPicPr>
          <p:cNvPr id="3" name="Picture 7" descr="A group of kids reading books&#10;&#10;Description automatically generated with medium confidence">
            <a:extLst>
              <a:ext uri="{FF2B5EF4-FFF2-40B4-BE49-F238E27FC236}">
                <a16:creationId xmlns:a16="http://schemas.microsoft.com/office/drawing/2014/main" id="{D4AFC201-21C9-FF9A-E581-296CAEEC0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578"/>
          <a:stretch/>
        </p:blipFill>
        <p:spPr>
          <a:xfrm>
            <a:off x="8799043" y="4486203"/>
            <a:ext cx="3351682" cy="2367770"/>
          </a:xfrm>
          <a:prstGeom prst="rect">
            <a:avLst/>
          </a:prstGeom>
        </p:spPr>
      </p:pic>
    </p:spTree>
    <p:extLst>
      <p:ext uri="{BB962C8B-B14F-4D97-AF65-F5344CB8AC3E}">
        <p14:creationId xmlns:p14="http://schemas.microsoft.com/office/powerpoint/2010/main" val="1019581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3423B17-EEB4-095A-A730-406DC0BB1BF5}"/>
              </a:ext>
            </a:extLst>
          </p:cNvPr>
          <p:cNvPicPr>
            <a:picLocks noChangeAspect="1"/>
          </p:cNvPicPr>
          <p:nvPr/>
        </p:nvPicPr>
        <p:blipFill rotWithShape="1">
          <a:blip r:embed="rId3">
            <a:extLst>
              <a:ext uri="{28A0092B-C50C-407E-A947-70E740481C1C}">
                <a14:useLocalDpi xmlns:a14="http://schemas.microsoft.com/office/drawing/2010/main" val="0"/>
              </a:ext>
            </a:extLst>
          </a:blip>
          <a:srcRect r="45122"/>
          <a:stretch/>
        </p:blipFill>
        <p:spPr>
          <a:xfrm>
            <a:off x="2510663" y="792334"/>
            <a:ext cx="7689626" cy="3451283"/>
          </a:xfrm>
          <a:prstGeom prst="rect">
            <a:avLst/>
          </a:prstGeom>
        </p:spPr>
      </p:pic>
      <p:sp>
        <p:nvSpPr>
          <p:cNvPr id="3" name="Hình chữ nhật: Góc Tròn 3">
            <a:extLst>
              <a:ext uri="{FF2B5EF4-FFF2-40B4-BE49-F238E27FC236}">
                <a16:creationId xmlns:a16="http://schemas.microsoft.com/office/drawing/2014/main" id="{9593B57E-9AE6-87D0-CA86-0BDFE0A624AC}"/>
              </a:ext>
            </a:extLst>
          </p:cNvPr>
          <p:cNvSpPr/>
          <p:nvPr/>
        </p:nvSpPr>
        <p:spPr>
          <a:xfrm>
            <a:off x="1368808" y="4243617"/>
            <a:ext cx="9468287" cy="2159875"/>
          </a:xfrm>
          <a:prstGeom prst="roundRect">
            <a:avLst/>
          </a:prstGeom>
          <a:solidFill>
            <a:schemeClr val="bg1">
              <a:alpha val="66000"/>
            </a:schemeClr>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a:solidFill>
                  <a:srgbClr val="C00000"/>
                </a:solidFill>
                <a:latin typeface="Calibri" panose="020F0502020204030204"/>
              </a:rPr>
              <a:t>Tận dụng ánh sáng tự nhiên bằng cách mở rèm cửa và sử dụng bóng đèn LED để tiết kiệm điện.</a:t>
            </a:r>
            <a:endParaRPr kumimoji="0" lang="en-US" sz="4800" b="1" i="0" u="none" strike="noStrike" kern="1200" cap="none" spc="0" normalizeH="0" baseline="0" noProof="0">
              <a:ln>
                <a:noFill/>
              </a:ln>
              <a:solidFill>
                <a:srgbClr val="C00000"/>
              </a:solidFill>
              <a:effectLst/>
              <a:uLnTx/>
              <a:uFillTx/>
              <a:latin typeface="Calibri" panose="020F0502020204030204"/>
            </a:endParaRPr>
          </a:p>
        </p:txBody>
      </p:sp>
    </p:spTree>
    <p:extLst>
      <p:ext uri="{BB962C8B-B14F-4D97-AF65-F5344CB8AC3E}">
        <p14:creationId xmlns:p14="http://schemas.microsoft.com/office/powerpoint/2010/main" val="101053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TextBox 10">
            <a:extLst>
              <a:ext uri="{FF2B5EF4-FFF2-40B4-BE49-F238E27FC236}">
                <a16:creationId xmlns:a16="http://schemas.microsoft.com/office/drawing/2014/main" id="{2B1B2DA7-C752-4A38-CC19-C14C482A121F}"/>
              </a:ext>
            </a:extLst>
          </p:cNvPr>
          <p:cNvSpPr txBox="1"/>
          <p:nvPr/>
        </p:nvSpPr>
        <p:spPr>
          <a:xfrm>
            <a:off x="176516" y="486508"/>
            <a:ext cx="12015485" cy="2215991"/>
          </a:xfrm>
          <a:prstGeom prst="rect">
            <a:avLst/>
          </a:prstGeom>
          <a:noFill/>
        </p:spPr>
        <p:txBody>
          <a:bodyPr wrap="square" rtlCol="0">
            <a:spAutoFit/>
          </a:bodyPr>
          <a:lstStyle/>
          <a:p>
            <a:pPr algn="ctr">
              <a:defRPr/>
            </a:pPr>
            <a:r>
              <a:rPr kumimoji="0" lang="en-US" sz="13800" b="1" i="0" u="none" strike="noStrike" kern="1200" cap="none" spc="600" normalizeH="0" baseline="0" noProof="0">
                <a:ln w="190500">
                  <a:solidFill>
                    <a:schemeClr val="bg1"/>
                  </a:solidFill>
                </a:ln>
                <a:solidFill>
                  <a:schemeClr val="bg1"/>
                </a:solidFill>
                <a:uLnTx/>
                <a:uFillTx/>
                <a:latin typeface="iCiel Pony" panose="02000000000000000000" pitchFamily="2" charset="0"/>
                <a:cs typeface="Calibri" panose="020F0502020204030204" pitchFamily="34" charset="0"/>
              </a:rPr>
              <a:t>KH</a:t>
            </a:r>
            <a:r>
              <a:rPr lang="en-US" sz="13800" b="1" spc="600">
                <a:ln w="190500">
                  <a:solidFill>
                    <a:schemeClr val="bg1"/>
                  </a:solidFill>
                </a:ln>
                <a:solidFill>
                  <a:schemeClr val="bg1"/>
                </a:solidFill>
                <a:latin typeface="iCiel Pony" panose="02000000000000000000" pitchFamily="2" charset="0"/>
                <a:cs typeface="Calibri" panose="020F0502020204030204" pitchFamily="34" charset="0"/>
              </a:rPr>
              <a:t>ỞI</a:t>
            </a:r>
            <a:r>
              <a:rPr lang="en-US" sz="13800" b="1" spc="600" baseline="0">
                <a:ln w="190500">
                  <a:solidFill>
                    <a:schemeClr val="bg1"/>
                  </a:solidFill>
                </a:ln>
                <a:solidFill>
                  <a:schemeClr val="bg1"/>
                </a:solidFill>
                <a:latin typeface="iCiel Pony" panose="02000000000000000000" pitchFamily="2" charset="0"/>
                <a:cs typeface="Calibri" panose="020F0502020204030204" pitchFamily="34" charset="0"/>
              </a:rPr>
              <a:t> ĐỘ</a:t>
            </a:r>
            <a:r>
              <a:rPr lang="en-US" sz="13800" b="1" spc="600">
                <a:ln w="190500">
                  <a:solidFill>
                    <a:schemeClr val="bg1"/>
                  </a:solidFill>
                </a:ln>
                <a:solidFill>
                  <a:schemeClr val="bg1"/>
                </a:solidFill>
                <a:latin typeface="iCiel Pony" panose="02000000000000000000" pitchFamily="2" charset="0"/>
                <a:cs typeface="Calibri" panose="020F0502020204030204" pitchFamily="34" charset="0"/>
              </a:rPr>
              <a:t>NG</a:t>
            </a:r>
            <a:endParaRPr kumimoji="0" lang="en-US" sz="13800" b="1" i="0" u="none" strike="noStrike" kern="1200" cap="none" spc="600" normalizeH="0" baseline="0" noProof="0">
              <a:ln w="190500">
                <a:solidFill>
                  <a:schemeClr val="bg1"/>
                </a:solidFill>
              </a:ln>
              <a:solidFill>
                <a:schemeClr val="bg1"/>
              </a:solidFill>
              <a:uLnTx/>
              <a:uFillTx/>
              <a:latin typeface="iCiel Pony" panose="020000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476E2108-6D0B-6934-0A69-C9C6322B3D6A}"/>
              </a:ext>
            </a:extLst>
          </p:cNvPr>
          <p:cNvSpPr txBox="1"/>
          <p:nvPr/>
        </p:nvSpPr>
        <p:spPr>
          <a:xfrm>
            <a:off x="176515" y="486508"/>
            <a:ext cx="12015485" cy="2215991"/>
          </a:xfrm>
          <a:prstGeom prst="rect">
            <a:avLst/>
          </a:prstGeom>
          <a:noFill/>
        </p:spPr>
        <p:txBody>
          <a:bodyPr wrap="square" rtlCol="0">
            <a:spAutoFit/>
          </a:bodyPr>
          <a:lstStyle/>
          <a:p>
            <a:pPr algn="ctr">
              <a:defRPr/>
            </a:pPr>
            <a:r>
              <a:rPr kumimoji="0" lang="en-US" sz="13800" b="1" i="0" u="none" strike="noStrike" kern="1200" cap="none" spc="600" normalizeH="0" baseline="0" noProof="0">
                <a:ln w="25400">
                  <a:solidFill>
                    <a:schemeClr val="bg1"/>
                  </a:solidFill>
                </a:ln>
                <a:solidFill>
                  <a:srgbClr val="D42149"/>
                </a:solidFill>
                <a:uLnTx/>
                <a:uFillTx/>
                <a:latin typeface="iCiel Pony" panose="02000000000000000000" pitchFamily="2" charset="0"/>
                <a:cs typeface="Calibri" panose="020F0502020204030204" pitchFamily="34" charset="0"/>
              </a:rPr>
              <a:t>K</a:t>
            </a:r>
            <a:r>
              <a:rPr kumimoji="0" lang="en-US" sz="13800" b="1" i="0" u="none" strike="noStrike" kern="1200" cap="none" spc="600" normalizeH="0" baseline="0" noProof="0">
                <a:ln w="25400">
                  <a:solidFill>
                    <a:schemeClr val="bg1"/>
                  </a:solidFill>
                </a:ln>
                <a:solidFill>
                  <a:srgbClr val="EF7124"/>
                </a:solidFill>
                <a:uLnTx/>
                <a:uFillTx/>
                <a:latin typeface="iCiel Pony" panose="02000000000000000000" pitchFamily="2" charset="0"/>
                <a:cs typeface="Calibri" panose="020F0502020204030204" pitchFamily="34" charset="0"/>
              </a:rPr>
              <a:t>H</a:t>
            </a:r>
            <a:r>
              <a:rPr lang="en-US" sz="13800" b="1" spc="600">
                <a:ln w="25400">
                  <a:solidFill>
                    <a:schemeClr val="bg1"/>
                  </a:solidFill>
                </a:ln>
                <a:solidFill>
                  <a:srgbClr val="FEF200"/>
                </a:solidFill>
                <a:latin typeface="iCiel Pony" panose="02000000000000000000" pitchFamily="2" charset="0"/>
                <a:cs typeface="Calibri" panose="020F0502020204030204" pitchFamily="34" charset="0"/>
              </a:rPr>
              <a:t>Ở</a:t>
            </a:r>
            <a:r>
              <a:rPr lang="en-US" sz="13800" b="1" spc="600">
                <a:ln w="25400">
                  <a:solidFill>
                    <a:schemeClr val="bg1"/>
                  </a:solidFill>
                </a:ln>
                <a:solidFill>
                  <a:srgbClr val="B0D236"/>
                </a:solidFill>
                <a:latin typeface="iCiel Pony" panose="02000000000000000000" pitchFamily="2" charset="0"/>
                <a:cs typeface="Calibri" panose="020F0502020204030204" pitchFamily="34" charset="0"/>
              </a:rPr>
              <a:t>I</a:t>
            </a:r>
            <a:r>
              <a:rPr lang="en-US" sz="13800" b="1" spc="600" baseline="0">
                <a:ln w="25400">
                  <a:solidFill>
                    <a:schemeClr val="bg1"/>
                  </a:solidFill>
                </a:ln>
                <a:solidFill>
                  <a:srgbClr val="B0D236"/>
                </a:solidFill>
                <a:latin typeface="iCiel Pony" panose="02000000000000000000" pitchFamily="2" charset="0"/>
                <a:cs typeface="Calibri" panose="020F0502020204030204" pitchFamily="34" charset="0"/>
              </a:rPr>
              <a:t> </a:t>
            </a:r>
            <a:r>
              <a:rPr lang="en-US" sz="13800" b="1" spc="600" baseline="0">
                <a:ln w="25400">
                  <a:solidFill>
                    <a:schemeClr val="bg1"/>
                  </a:solidFill>
                </a:ln>
                <a:solidFill>
                  <a:srgbClr val="0E9C48"/>
                </a:solidFill>
                <a:latin typeface="iCiel Pony" panose="02000000000000000000" pitchFamily="2" charset="0"/>
                <a:cs typeface="Calibri" panose="020F0502020204030204" pitchFamily="34" charset="0"/>
              </a:rPr>
              <a:t>Đ</a:t>
            </a:r>
            <a:r>
              <a:rPr lang="en-US" sz="13800" b="1" spc="600" baseline="0">
                <a:ln w="25400">
                  <a:solidFill>
                    <a:schemeClr val="bg1"/>
                  </a:solidFill>
                </a:ln>
                <a:solidFill>
                  <a:srgbClr val="15AAA4"/>
                </a:solidFill>
                <a:latin typeface="iCiel Pony" panose="02000000000000000000" pitchFamily="2" charset="0"/>
                <a:cs typeface="Calibri" panose="020F0502020204030204" pitchFamily="34" charset="0"/>
              </a:rPr>
              <a:t>Ộ</a:t>
            </a:r>
            <a:r>
              <a:rPr lang="en-US" sz="13800" b="1" spc="600">
                <a:ln w="25400">
                  <a:solidFill>
                    <a:schemeClr val="bg1"/>
                  </a:solidFill>
                </a:ln>
                <a:solidFill>
                  <a:srgbClr val="D42149"/>
                </a:solidFill>
                <a:latin typeface="iCiel Pony" panose="02000000000000000000" pitchFamily="2" charset="0"/>
                <a:cs typeface="Calibri" panose="020F0502020204030204" pitchFamily="34" charset="0"/>
              </a:rPr>
              <a:t>N</a:t>
            </a:r>
            <a:r>
              <a:rPr lang="en-US" sz="13800" b="1" spc="600">
                <a:ln w="25400">
                  <a:solidFill>
                    <a:schemeClr val="bg1"/>
                  </a:solidFill>
                </a:ln>
                <a:solidFill>
                  <a:srgbClr val="EF7124"/>
                </a:solidFill>
                <a:latin typeface="iCiel Pony" panose="02000000000000000000" pitchFamily="2" charset="0"/>
                <a:cs typeface="Calibri" panose="020F0502020204030204" pitchFamily="34" charset="0"/>
              </a:rPr>
              <a:t>G</a:t>
            </a:r>
            <a:endParaRPr kumimoji="0" lang="en-US" sz="13800" b="1" i="0" u="none" strike="noStrike" kern="1200" cap="none" spc="600" normalizeH="0" baseline="0" noProof="0">
              <a:ln w="25400">
                <a:solidFill>
                  <a:schemeClr val="bg1"/>
                </a:solidFill>
              </a:ln>
              <a:solidFill>
                <a:srgbClr val="0EB4DE"/>
              </a:solidFill>
              <a:uLnTx/>
              <a:uFillTx/>
              <a:latin typeface="iCiel Pony" panose="02000000000000000000" pitchFamily="2" charset="0"/>
              <a:cs typeface="Calibri" panose="020F0502020204030204" pitchFamily="34" charset="0"/>
            </a:endParaRPr>
          </a:p>
        </p:txBody>
      </p:sp>
    </p:spTree>
    <p:extLst>
      <p:ext uri="{BB962C8B-B14F-4D97-AF65-F5344CB8AC3E}">
        <p14:creationId xmlns:p14="http://schemas.microsoft.com/office/powerpoint/2010/main" val="24425485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3423B17-EEB4-095A-A730-406DC0BB1BF5}"/>
              </a:ext>
            </a:extLst>
          </p:cNvPr>
          <p:cNvPicPr>
            <a:picLocks noChangeAspect="1"/>
          </p:cNvPicPr>
          <p:nvPr/>
        </p:nvPicPr>
        <p:blipFill rotWithShape="1">
          <a:blip r:embed="rId3">
            <a:extLst>
              <a:ext uri="{28A0092B-C50C-407E-A947-70E740481C1C}">
                <a14:useLocalDpi xmlns:a14="http://schemas.microsoft.com/office/drawing/2010/main" val="0"/>
              </a:ext>
            </a:extLst>
          </a:blip>
          <a:srcRect l="54457" t="-2793" r="-1909" b="-2155"/>
          <a:stretch/>
        </p:blipFill>
        <p:spPr>
          <a:xfrm>
            <a:off x="2526429" y="724649"/>
            <a:ext cx="6649103" cy="3622011"/>
          </a:xfrm>
          <a:prstGeom prst="rect">
            <a:avLst/>
          </a:prstGeom>
        </p:spPr>
      </p:pic>
      <p:sp>
        <p:nvSpPr>
          <p:cNvPr id="3" name="Hình chữ nhật: Góc Tròn 3">
            <a:extLst>
              <a:ext uri="{FF2B5EF4-FFF2-40B4-BE49-F238E27FC236}">
                <a16:creationId xmlns:a16="http://schemas.microsoft.com/office/drawing/2014/main" id="{9593B57E-9AE6-87D0-CA86-0BDFE0A624AC}"/>
              </a:ext>
            </a:extLst>
          </p:cNvPr>
          <p:cNvSpPr/>
          <p:nvPr/>
        </p:nvSpPr>
        <p:spPr>
          <a:xfrm>
            <a:off x="3213375" y="4616800"/>
            <a:ext cx="6198640" cy="1684217"/>
          </a:xfrm>
          <a:prstGeom prst="roundRect">
            <a:avLst/>
          </a:prstGeom>
          <a:solidFill>
            <a:schemeClr val="bg1">
              <a:alpha val="66000"/>
            </a:schemeClr>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a:solidFill>
                  <a:srgbClr val="C00000"/>
                </a:solidFill>
                <a:latin typeface="Calibri" panose="020F0502020204030204"/>
              </a:rPr>
              <a:t>Tắt các thiết bị điện khi không sử dụng.</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35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77AE3-CBDF-6F31-4562-EF049F32273D}"/>
              </a:ext>
            </a:extLst>
          </p:cNvPr>
          <p:cNvSpPr txBox="1"/>
          <p:nvPr/>
        </p:nvSpPr>
        <p:spPr>
          <a:xfrm>
            <a:off x="2487395" y="593655"/>
            <a:ext cx="64201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ác việc em cần làm để tiết kiệm điện ở trường và ở gia đình.</a:t>
            </a:r>
          </a:p>
        </p:txBody>
      </p:sp>
      <p:sp>
        <p:nvSpPr>
          <p:cNvPr id="3" name="TextBox 2">
            <a:extLst>
              <a:ext uri="{FF2B5EF4-FFF2-40B4-BE49-F238E27FC236}">
                <a16:creationId xmlns:a16="http://schemas.microsoft.com/office/drawing/2014/main" id="{6DBE80CB-7F38-C9A6-85B2-B1F4ABE542FF}"/>
              </a:ext>
            </a:extLst>
          </p:cNvPr>
          <p:cNvSpPr txBox="1"/>
          <p:nvPr/>
        </p:nvSpPr>
        <p:spPr>
          <a:xfrm>
            <a:off x="892448" y="1670873"/>
            <a:ext cx="10421008"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Tắt đèn khi không sử dụng: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Hãy nhắc nhở bạn bè và đồng nghiệp tắt đèn khi rời khỏi lớp học hoặc phòng học để tiết kiệm điện năng.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Sử dụng đèn tự nhiên: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Tận dụng ánh sáng tự nhiên bằng cách mở rèm cửa và tắt đèn trong suốt thời gian ban ngày khi có thể.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Tắt thiết bị điện khi không sử dụng:</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Đảm bảo các thiết bị điện như máy chiếu, máy tính, và quạt không được để hoạt động không cần thiết.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Sử dụng thiết bị điện hiệu quả: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Sử dụng các thiết bị điện hiệu quả, có chứng nhận tiết kiệm năng lượng để giảm tiêu thụ điện năng.</a:t>
            </a:r>
          </a:p>
        </p:txBody>
      </p:sp>
    </p:spTree>
    <p:extLst>
      <p:ext uri="{BB962C8B-B14F-4D97-AF65-F5344CB8AC3E}">
        <p14:creationId xmlns:p14="http://schemas.microsoft.com/office/powerpoint/2010/main" val="929906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BE80CB-7F38-C9A6-85B2-B1F4ABE542FF}"/>
              </a:ext>
            </a:extLst>
          </p:cNvPr>
          <p:cNvSpPr txBox="1"/>
          <p:nvPr/>
        </p:nvSpPr>
        <p:spPr>
          <a:xfrm>
            <a:off x="740897" y="366623"/>
            <a:ext cx="10724109" cy="61247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Bảo dưỡng định kỳ: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Thường xuyên kiểm tra và bảo dưỡng các thiết bị điện như tủ lạnh, máy lạnh, máy giặt để đảm bảo chúng hoạt động hiệu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Chỉ sử dụng máy giặt và máy sấy khi cần thiết: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Chạy máy giặt và máy sấy với tải đầy để tiết kiệm nước và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Sử dụng quạt thay vì máy điều hòa: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Sử dụng quạt để làm mát trong nhà thay vì máy điều hòa khi không cần thiết.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Hạn chế sử dụng ấm lò nướng và lò nướng điện:</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Sử dụng lò nướng và lò nướng điện chỉ khi cần thiết và nấu nướng nhiều thức ăn cùng một lúc để tiết kiệm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Tắt chế độ chờ trên thiết bị điện tử: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Tắt chế độ chờ trên các thiết bị điện tử như TV, máy tính, đầu DVD để tránh tiêu tốn điện năng không cần thiết.</a:t>
            </a:r>
          </a:p>
        </p:txBody>
      </p:sp>
    </p:spTree>
    <p:extLst>
      <p:ext uri="{BB962C8B-B14F-4D97-AF65-F5344CB8AC3E}">
        <p14:creationId xmlns:p14="http://schemas.microsoft.com/office/powerpoint/2010/main" val="47812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77AE3-CBDF-6F31-4562-EF049F32273D}"/>
              </a:ext>
            </a:extLst>
          </p:cNvPr>
          <p:cNvSpPr txBox="1"/>
          <p:nvPr/>
        </p:nvSpPr>
        <p:spPr>
          <a:xfrm>
            <a:off x="2487395" y="593655"/>
            <a:ext cx="64201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Vì sao phải tiết kiệm điện</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6DBE80CB-7F38-C9A6-85B2-B1F4ABE542FF}"/>
              </a:ext>
            </a:extLst>
          </p:cNvPr>
          <p:cNvSpPr txBox="1"/>
          <p:nvPr/>
        </p:nvSpPr>
        <p:spPr>
          <a:xfrm>
            <a:off x="885496" y="1379133"/>
            <a:ext cx="10421008"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Bảo vệ môi trường:</a:t>
            </a:r>
            <a:r>
              <a:rPr kumimoji="0" lang="vi-VN" sz="2800" b="0" i="0" u="none" strike="noStrike" kern="1200" cap="none" spc="0" normalizeH="0" baseline="0" noProof="0">
                <a:ln>
                  <a:noFill/>
                </a:ln>
                <a:effectLst/>
                <a:uLnTx/>
                <a:uFillTx/>
                <a:latin typeface="Arial" panose="020B0604020202020204" pitchFamily="34" charset="0"/>
                <a:ea typeface="+mn-ea"/>
                <a:cs typeface="+mn-cs"/>
              </a:rPr>
              <a:t> Tiết kiệm điện giúp giảm lượng khí thải và phát thải từ các nguồn năng lượng không tái tạo như nhiên liệu hóa thạch, góp phần bảo vệ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Tiết kiệm chi phí: </a:t>
            </a:r>
            <a:r>
              <a:rPr kumimoji="0" lang="vi-VN" sz="2800" b="0" i="0" u="none" strike="noStrike" kern="1200" cap="none" spc="0" normalizeH="0" baseline="0" noProof="0">
                <a:ln>
                  <a:noFill/>
                </a:ln>
                <a:effectLst/>
                <a:uLnTx/>
                <a:uFillTx/>
                <a:latin typeface="Arial" panose="020B0604020202020204" pitchFamily="34" charset="0"/>
                <a:ea typeface="+mn-ea"/>
                <a:cs typeface="+mn-cs"/>
              </a:rPr>
              <a:t>Tiết kiệm điện giúp giảm hóa đơn điện, giúp gia đình và tổ chức tiết kiệm chi phí hàng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Giảm tải cho hệ thống điện: </a:t>
            </a:r>
            <a:r>
              <a:rPr kumimoji="0" lang="vi-VN" sz="2800" b="0" i="0" u="none" strike="noStrike" kern="1200" cap="none" spc="0" normalizeH="0" baseline="0" noProof="0">
                <a:ln>
                  <a:noFill/>
                </a:ln>
                <a:effectLst/>
                <a:uLnTx/>
                <a:uFillTx/>
                <a:latin typeface="Arial" panose="020B0604020202020204" pitchFamily="34" charset="0"/>
                <a:ea typeface="+mn-ea"/>
                <a:cs typeface="+mn-cs"/>
              </a:rPr>
              <a:t>Tiết kiệm điện giúp giảm áp lực và tải trọng cho hệ thống điện, giúp tránh tình trạng quá tải và nguy cơ mất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Tính bền vững: </a:t>
            </a:r>
            <a:r>
              <a:rPr kumimoji="0" lang="vi-VN" sz="2800" b="0" i="0" u="none" strike="noStrike" kern="1200" cap="none" spc="0" normalizeH="0" baseline="0" noProof="0">
                <a:ln>
                  <a:noFill/>
                </a:ln>
                <a:effectLst/>
                <a:uLnTx/>
                <a:uFillTx/>
                <a:latin typeface="Arial" panose="020B0604020202020204" pitchFamily="34" charset="0"/>
                <a:ea typeface="+mn-ea"/>
                <a:cs typeface="+mn-cs"/>
              </a:rPr>
              <a:t>Việc tiết kiệm điện là một phần của cuộc sống bền vững, giúp bảo vệ tài nguyên năng lượng và đảm bảo rằng các thế hệ sau cũng có nguồn năng lượng sạch và dồi dào.</a:t>
            </a:r>
          </a:p>
        </p:txBody>
      </p:sp>
    </p:spTree>
    <p:extLst>
      <p:ext uri="{BB962C8B-B14F-4D97-AF65-F5344CB8AC3E}">
        <p14:creationId xmlns:p14="http://schemas.microsoft.com/office/powerpoint/2010/main" val="181039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AA4D20FF-9280-5B40-59F8-EDDF7F8915C8}"/>
              </a:ext>
            </a:extLst>
          </p:cNvPr>
          <p:cNvSpPr txBox="1"/>
          <p:nvPr/>
        </p:nvSpPr>
        <p:spPr>
          <a:xfrm>
            <a:off x="176516" y="486508"/>
            <a:ext cx="12015485" cy="2215991"/>
          </a:xfrm>
          <a:prstGeom prst="rect">
            <a:avLst/>
          </a:prstGeom>
          <a:noFill/>
        </p:spPr>
        <p:txBody>
          <a:bodyPr wrap="square" rtlCol="0">
            <a:spAutoFit/>
          </a:bodyPr>
          <a:lstStyle/>
          <a:p>
            <a:pPr algn="ctr">
              <a:defRPr/>
            </a:pPr>
            <a:r>
              <a:rPr kumimoji="0" lang="en-US" sz="13800" b="1" i="0" u="none" strike="noStrike" kern="1200" cap="none" spc="600" normalizeH="0" baseline="0" noProof="0">
                <a:ln w="190500">
                  <a:solidFill>
                    <a:schemeClr val="bg1"/>
                  </a:solidFill>
                </a:ln>
                <a:solidFill>
                  <a:schemeClr val="bg1"/>
                </a:solidFill>
                <a:uLnTx/>
                <a:uFillTx/>
                <a:latin typeface="iCiel Pony" panose="02000000000000000000" pitchFamily="2" charset="0"/>
                <a:cs typeface="Calibri" panose="020F0502020204030204" pitchFamily="34" charset="0"/>
              </a:rPr>
              <a:t>VẬN DỤNG</a:t>
            </a:r>
          </a:p>
        </p:txBody>
      </p:sp>
      <p:sp>
        <p:nvSpPr>
          <p:cNvPr id="3" name="TextBox 10">
            <a:extLst>
              <a:ext uri="{FF2B5EF4-FFF2-40B4-BE49-F238E27FC236}">
                <a16:creationId xmlns:a16="http://schemas.microsoft.com/office/drawing/2014/main" id="{C7A5B078-38C5-932B-6DA7-A4E6D2EF5025}"/>
              </a:ext>
            </a:extLst>
          </p:cNvPr>
          <p:cNvSpPr txBox="1"/>
          <p:nvPr/>
        </p:nvSpPr>
        <p:spPr>
          <a:xfrm>
            <a:off x="176516" y="486507"/>
            <a:ext cx="12015485" cy="2215991"/>
          </a:xfrm>
          <a:prstGeom prst="rect">
            <a:avLst/>
          </a:prstGeom>
          <a:noFill/>
        </p:spPr>
        <p:txBody>
          <a:bodyPr wrap="square" rtlCol="0">
            <a:spAutoFit/>
          </a:bodyPr>
          <a:lstStyle/>
          <a:p>
            <a:pPr algn="ctr">
              <a:defRPr/>
            </a:pPr>
            <a:r>
              <a:rPr lang="en-US" sz="13800" b="1" spc="600">
                <a:ln w="25400">
                  <a:solidFill>
                    <a:schemeClr val="bg1"/>
                  </a:solidFill>
                </a:ln>
                <a:solidFill>
                  <a:srgbClr val="D42149"/>
                </a:solidFill>
                <a:latin typeface="iCiel Pony" panose="02000000000000000000" pitchFamily="2" charset="0"/>
                <a:cs typeface="Calibri" panose="020F0502020204030204" pitchFamily="34" charset="0"/>
              </a:rPr>
              <a:t>V</a:t>
            </a:r>
            <a:r>
              <a:rPr lang="en-US" sz="13800" b="1" spc="600">
                <a:ln w="25400">
                  <a:solidFill>
                    <a:schemeClr val="bg1"/>
                  </a:solidFill>
                </a:ln>
                <a:solidFill>
                  <a:srgbClr val="EF7124"/>
                </a:solidFill>
                <a:latin typeface="iCiel Pony" panose="02000000000000000000" pitchFamily="2" charset="0"/>
                <a:cs typeface="Calibri" panose="020F0502020204030204" pitchFamily="34" charset="0"/>
              </a:rPr>
              <a:t>Ậ</a:t>
            </a:r>
            <a:r>
              <a:rPr lang="en-US" sz="13800" b="1" spc="600">
                <a:ln w="25400">
                  <a:solidFill>
                    <a:schemeClr val="bg1"/>
                  </a:solidFill>
                </a:ln>
                <a:solidFill>
                  <a:srgbClr val="FEF200"/>
                </a:solidFill>
                <a:latin typeface="iCiel Pony" panose="02000000000000000000" pitchFamily="2" charset="0"/>
                <a:cs typeface="Calibri" panose="020F0502020204030204" pitchFamily="34" charset="0"/>
              </a:rPr>
              <a:t>N </a:t>
            </a:r>
            <a:r>
              <a:rPr lang="en-US" sz="13800" b="1" spc="600">
                <a:ln w="25400">
                  <a:solidFill>
                    <a:schemeClr val="bg1"/>
                  </a:solidFill>
                </a:ln>
                <a:solidFill>
                  <a:srgbClr val="B0D236"/>
                </a:solidFill>
                <a:latin typeface="iCiel Pony" panose="02000000000000000000" pitchFamily="2" charset="0"/>
                <a:cs typeface="Calibri" panose="020F0502020204030204" pitchFamily="34" charset="0"/>
              </a:rPr>
              <a:t>D</a:t>
            </a:r>
            <a:r>
              <a:rPr lang="en-US" sz="13800" b="1" spc="600">
                <a:ln w="25400">
                  <a:solidFill>
                    <a:schemeClr val="bg1"/>
                  </a:solidFill>
                </a:ln>
                <a:solidFill>
                  <a:srgbClr val="0E9C48"/>
                </a:solidFill>
                <a:latin typeface="iCiel Pony" panose="02000000000000000000" pitchFamily="2" charset="0"/>
                <a:cs typeface="Calibri" panose="020F0502020204030204" pitchFamily="34" charset="0"/>
              </a:rPr>
              <a:t>Ụ</a:t>
            </a:r>
            <a:r>
              <a:rPr lang="en-US" sz="13800" b="1" spc="600">
                <a:ln w="25400">
                  <a:solidFill>
                    <a:schemeClr val="bg1"/>
                  </a:solidFill>
                </a:ln>
                <a:solidFill>
                  <a:srgbClr val="15AAA4"/>
                </a:solidFill>
                <a:latin typeface="iCiel Pony" panose="02000000000000000000" pitchFamily="2" charset="0"/>
                <a:cs typeface="Calibri" panose="020F0502020204030204" pitchFamily="34" charset="0"/>
              </a:rPr>
              <a:t>N</a:t>
            </a:r>
            <a:r>
              <a:rPr lang="en-US" sz="13800" b="1" spc="600">
                <a:ln w="25400">
                  <a:solidFill>
                    <a:schemeClr val="bg1"/>
                  </a:solidFill>
                </a:ln>
                <a:solidFill>
                  <a:srgbClr val="D42149"/>
                </a:solidFill>
                <a:latin typeface="iCiel Pony" panose="02000000000000000000" pitchFamily="2" charset="0"/>
                <a:cs typeface="Calibri" panose="020F0502020204030204" pitchFamily="34" charset="0"/>
              </a:rPr>
              <a:t>G</a:t>
            </a:r>
            <a:endParaRPr kumimoji="0" lang="en-US" sz="13800" b="1" i="0" u="none" strike="noStrike" kern="1200" cap="none" spc="600" normalizeH="0" baseline="0" noProof="0">
              <a:ln w="25400">
                <a:solidFill>
                  <a:schemeClr val="bg1"/>
                </a:solidFill>
              </a:ln>
              <a:solidFill>
                <a:srgbClr val="0EB4DE"/>
              </a:solidFill>
              <a:uLnTx/>
              <a:uFillTx/>
              <a:latin typeface="iCiel Pony" panose="02000000000000000000" pitchFamily="2" charset="0"/>
              <a:cs typeface="Calibri" panose="020F0502020204030204" pitchFamily="34" charset="0"/>
            </a:endParaRPr>
          </a:p>
        </p:txBody>
      </p:sp>
    </p:spTree>
    <p:extLst>
      <p:ext uri="{BB962C8B-B14F-4D97-AF65-F5344CB8AC3E}">
        <p14:creationId xmlns:p14="http://schemas.microsoft.com/office/powerpoint/2010/main" val="29185052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BE80CB-7F38-C9A6-85B2-B1F4ABE542FF}"/>
              </a:ext>
            </a:extLst>
          </p:cNvPr>
          <p:cNvSpPr txBox="1"/>
          <p:nvPr/>
        </p:nvSpPr>
        <p:spPr>
          <a:xfrm>
            <a:off x="885496" y="1228397"/>
            <a:ext cx="10421008" cy="4401205"/>
          </a:xfrm>
          <a:prstGeom prst="rect">
            <a:avLst/>
          </a:prstGeom>
          <a:noFill/>
        </p:spPr>
        <p:txBody>
          <a:bodyPr wrap="square" rtlCol="0">
            <a:spAutoFit/>
          </a:bodyPr>
          <a:lstStyle/>
          <a:p>
            <a:pPr lvl="0" algn="just"/>
            <a:r>
              <a:rPr lang="vi-VN" sz="4000">
                <a:solidFill>
                  <a:srgbClr val="FF0000"/>
                </a:solidFill>
              </a:rPr>
              <a:t>Em tập làm tuyên truyền viên</a:t>
            </a:r>
          </a:p>
          <a:p>
            <a:pPr lvl="0" algn="just"/>
            <a:r>
              <a:rPr lang="vi-VN" sz="4000"/>
              <a:t>■ Tìm hiểu về ý nghĩa của Giờ Trái Đất qua sách, báo, in-tơ-nét.</a:t>
            </a:r>
          </a:p>
          <a:p>
            <a:pPr lvl="0" algn="just"/>
            <a:r>
              <a:rPr lang="vi-VN" sz="4000"/>
              <a:t>■ Vẽ, viết hoặc làm tranh tuyên truyền về Giờ Trái Đất.</a:t>
            </a:r>
          </a:p>
          <a:p>
            <a:pPr lvl="0" algn="just"/>
            <a:r>
              <a:rPr lang="vi-VN" sz="4000"/>
              <a:t>■ Chia sẻ và vận động mọi người xung quanh cùng thực hiện</a:t>
            </a:r>
            <a:r>
              <a:rPr lang="en-US" sz="4000"/>
              <a:t> </a:t>
            </a:r>
            <a:r>
              <a:rPr lang="vi-VN" sz="4000"/>
              <a:t>tiết kiệm điện.</a:t>
            </a:r>
            <a:endParaRPr kumimoji="0" lang="vi-VN" sz="4000" b="0" i="0" u="none" strike="noStrike" kern="1200" cap="none" spc="0" normalizeH="0" baseline="0" noProof="0">
              <a:ln>
                <a:noFill/>
              </a:ln>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17985680-B7BF-3C7F-CEC3-54A77C4F9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80" y="11165"/>
            <a:ext cx="1217232" cy="1217232"/>
          </a:xfrm>
          <a:prstGeom prst="rect">
            <a:avLst/>
          </a:prstGeom>
        </p:spPr>
      </p:pic>
    </p:spTree>
    <p:extLst>
      <p:ext uri="{BB962C8B-B14F-4D97-AF65-F5344CB8AC3E}">
        <p14:creationId xmlns:p14="http://schemas.microsoft.com/office/powerpoint/2010/main" val="1522264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BE80CB-7F38-C9A6-85B2-B1F4ABE542FF}"/>
              </a:ext>
            </a:extLst>
          </p:cNvPr>
          <p:cNvSpPr txBox="1"/>
          <p:nvPr/>
        </p:nvSpPr>
        <p:spPr>
          <a:xfrm>
            <a:off x="892448" y="768505"/>
            <a:ext cx="10421008" cy="2062103"/>
          </a:xfrm>
          <a:prstGeom prst="rect">
            <a:avLst/>
          </a:prstGeom>
          <a:noFill/>
        </p:spPr>
        <p:txBody>
          <a:bodyPr wrap="square" rtlCol="0">
            <a:spAutoFit/>
          </a:bodyPr>
          <a:lstStyle/>
          <a:p>
            <a:pPr lvl="0" algn="just"/>
            <a:r>
              <a:rPr lang="vi-VN" sz="3200">
                <a:solidFill>
                  <a:srgbClr val="FF0000"/>
                </a:solidFill>
              </a:rPr>
              <a:t>Giờ Trái Đất </a:t>
            </a:r>
            <a:r>
              <a:rPr lang="vi-VN" sz="3200"/>
              <a:t>là một sự kiện toàn cầu được tổ chức hàng năm vào cuối tuần cuối cùng của tháng Ba hoặc đầu tháng Tư, nhằm tăng cường nhận thức về các vấn đề liên quan đến môi trường và khí hậu.</a:t>
            </a:r>
            <a:endParaRPr kumimoji="0" lang="vi-VN" sz="3200" b="0" i="0" u="none" strike="noStrike" kern="1200" cap="none" spc="0" normalizeH="0" baseline="0" noProof="0">
              <a:ln>
                <a:noFill/>
              </a:ln>
              <a:effectLst/>
              <a:uLnTx/>
              <a:uFillTx/>
              <a:latin typeface="Arial" panose="020B0604020202020204" pitchFamily="34" charset="0"/>
            </a:endParaRPr>
          </a:p>
        </p:txBody>
      </p:sp>
      <p:pic>
        <p:nvPicPr>
          <p:cNvPr id="2052" name="Picture 4" descr="Giờ Trái đất năm 2024 là ngày nào? Tắt đèn hưởng ứng Giờ Trái đất từ mấy  giờ? Khẩu hiệu tuyên truyền Giờ Trái đất năm 2024?">
            <a:extLst>
              <a:ext uri="{FF2B5EF4-FFF2-40B4-BE49-F238E27FC236}">
                <a16:creationId xmlns:a16="http://schemas.microsoft.com/office/drawing/2014/main" id="{79C76442-DFD2-FE56-2E32-6A0E3E3E9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997" y="2907489"/>
            <a:ext cx="5244005" cy="349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7317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4" name="Picture 2" descr="Bài tuyên truyền hưởng ứng Giờ trái đất năm 2024">
            <a:extLst>
              <a:ext uri="{FF2B5EF4-FFF2-40B4-BE49-F238E27FC236}">
                <a16:creationId xmlns:a16="http://schemas.microsoft.com/office/drawing/2014/main" id="{5F4C7C6C-1C18-F1E1-7500-1B1F33E03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152" y="855626"/>
            <a:ext cx="9881695" cy="554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1039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Vẽ Tranh Hưởng Ứng Giờ Trái Đất | How To Draw Earth Hour #earthhour  #ThuVanart">
            <a:extLst>
              <a:ext uri="{FF2B5EF4-FFF2-40B4-BE49-F238E27FC236}">
                <a16:creationId xmlns:a16="http://schemas.microsoft.com/office/drawing/2014/main" id="{D56D627E-D3B0-6736-7BB9-22EDA8C8E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042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2" name="Picture 2" descr="HƯỞNG ỨNG CHIẾN DỊCH GIỜ TRÁI ĐẤT NĂM 2022 (TỪ 20H30' ĐẾN 21H30' THỨ BẢY  NGÀY 26/03/2022)">
            <a:extLst>
              <a:ext uri="{FF2B5EF4-FFF2-40B4-BE49-F238E27FC236}">
                <a16:creationId xmlns:a16="http://schemas.microsoft.com/office/drawing/2014/main" id="{837830B3-0ED4-E4F5-3430-BE73437B4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096" y="969931"/>
            <a:ext cx="8182304" cy="543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180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D808F8-7362-881A-F90A-407E09C7DF38}"/>
              </a:ext>
            </a:extLst>
          </p:cNvPr>
          <p:cNvPicPr>
            <a:picLocks noChangeAspect="1"/>
          </p:cNvPicPr>
          <p:nvPr/>
        </p:nvPicPr>
        <p:blipFill>
          <a:blip r:embed="rId3"/>
          <a:stretch>
            <a:fillRect/>
          </a:stretch>
        </p:blipFill>
        <p:spPr>
          <a:xfrm>
            <a:off x="3494913" y="2315578"/>
            <a:ext cx="5202173" cy="3980919"/>
          </a:xfrm>
          <a:prstGeom prst="rect">
            <a:avLst/>
          </a:prstGeom>
        </p:spPr>
      </p:pic>
      <p:sp>
        <p:nvSpPr>
          <p:cNvPr id="2" name="TextBox 1">
            <a:extLst>
              <a:ext uri="{FF2B5EF4-FFF2-40B4-BE49-F238E27FC236}">
                <a16:creationId xmlns:a16="http://schemas.microsoft.com/office/drawing/2014/main" id="{12A77AE3-CBDF-6F31-4562-EF049F32273D}"/>
              </a:ext>
            </a:extLst>
          </p:cNvPr>
          <p:cNvSpPr txBox="1"/>
          <p:nvPr/>
        </p:nvSpPr>
        <p:spPr>
          <a:xfrm>
            <a:off x="2570227" y="612971"/>
            <a:ext cx="7787718" cy="1938992"/>
          </a:xfrm>
          <a:prstGeom prst="rect">
            <a:avLst/>
          </a:prstGeom>
          <a:noFill/>
        </p:spPr>
        <p:txBody>
          <a:bodyPr wrap="square" rtlCol="0">
            <a:spAutoFit/>
          </a:bodyPr>
          <a:lstStyle/>
          <a:p>
            <a:pPr algn="ctr"/>
            <a:r>
              <a:rPr lang="vi-VN" sz="4000" spc="0">
                <a:effectLst/>
                <a:ea typeface="Times New Roman" panose="02020603050405020304" pitchFamily="18" charset="0"/>
                <a:cs typeface="Times New Roman" panose="02020603050405020304" pitchFamily="18" charset="0"/>
              </a:rPr>
              <a:t>Thợ</a:t>
            </a:r>
            <a:r>
              <a:rPr lang="vi-VN" sz="4000" spc="-10">
                <a:effectLst/>
                <a:ea typeface="Times New Roman" panose="02020603050405020304" pitchFamily="18" charset="0"/>
                <a:cs typeface="Times New Roman" panose="02020603050405020304" pitchFamily="18" charset="0"/>
              </a:rPr>
              <a:t> </a:t>
            </a:r>
            <a:r>
              <a:rPr lang="vi-VN" sz="4000" spc="0">
                <a:effectLst/>
                <a:ea typeface="Times New Roman" panose="02020603050405020304" pitchFamily="18" charset="0"/>
                <a:cs typeface="Times New Roman" panose="02020603050405020304" pitchFamily="18" charset="0"/>
              </a:rPr>
              <a:t>điện</a:t>
            </a:r>
            <a:r>
              <a:rPr lang="vi-VN" sz="4000" spc="-10">
                <a:effectLst/>
                <a:ea typeface="Times New Roman" panose="02020603050405020304" pitchFamily="18" charset="0"/>
                <a:cs typeface="Times New Roman" panose="02020603050405020304" pitchFamily="18" charset="0"/>
              </a:rPr>
              <a:t> </a:t>
            </a:r>
            <a:r>
              <a:rPr lang="vi-VN" sz="4000" spc="0">
                <a:effectLst/>
                <a:ea typeface="Times New Roman" panose="02020603050405020304" pitchFamily="18" charset="0"/>
                <a:cs typeface="Times New Roman" panose="02020603050405020304" pitchFamily="18" charset="0"/>
              </a:rPr>
              <a:t>trong</a:t>
            </a:r>
            <a:r>
              <a:rPr lang="vi-VN" sz="4000" spc="-10">
                <a:effectLst/>
                <a:ea typeface="Times New Roman" panose="02020603050405020304" pitchFamily="18" charset="0"/>
                <a:cs typeface="Times New Roman" panose="02020603050405020304" pitchFamily="18" charset="0"/>
              </a:rPr>
              <a:t> </a:t>
            </a:r>
            <a:r>
              <a:rPr lang="vi-VN" sz="4000" spc="0">
                <a:effectLst/>
                <a:ea typeface="Times New Roman" panose="02020603050405020304" pitchFamily="18" charset="0"/>
                <a:cs typeface="Times New Roman" panose="02020603050405020304" pitchFamily="18" charset="0"/>
              </a:rPr>
              <a:t>hình</a:t>
            </a:r>
            <a:r>
              <a:rPr lang="vi-VN" sz="4000" spc="-10">
                <a:effectLst/>
                <a:ea typeface="Times New Roman" panose="02020603050405020304" pitchFamily="18" charset="0"/>
                <a:cs typeface="Times New Roman" panose="02020603050405020304" pitchFamily="18" charset="0"/>
              </a:rPr>
              <a:t> </a:t>
            </a:r>
            <a:r>
              <a:rPr lang="vi-VN" sz="4000" spc="0">
                <a:effectLst/>
                <a:ea typeface="Times New Roman" panose="02020603050405020304" pitchFamily="18" charset="0"/>
                <a:cs typeface="Times New Roman" panose="02020603050405020304" pitchFamily="18" charset="0"/>
              </a:rPr>
              <a:t>sử dụng những trang bị bảo hộ nào?</a:t>
            </a:r>
            <a:endParaRPr lang="en-US" sz="4000" spc="0">
              <a:effectLst/>
              <a:ea typeface="Times New Roman" panose="02020603050405020304" pitchFamily="18" charset="0"/>
            </a:endParaRPr>
          </a:p>
          <a:p>
            <a:pPr algn="ctr"/>
            <a:endParaRPr lang="en-US" sz="4000"/>
          </a:p>
        </p:txBody>
      </p:sp>
      <p:pic>
        <p:nvPicPr>
          <p:cNvPr id="5" name="Picture 4">
            <a:extLst>
              <a:ext uri="{FF2B5EF4-FFF2-40B4-BE49-F238E27FC236}">
                <a16:creationId xmlns:a16="http://schemas.microsoft.com/office/drawing/2014/main" id="{BD83BC95-841D-B620-FB6D-E96F0AE2B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055" y="723613"/>
            <a:ext cx="1131274" cy="1382131"/>
          </a:xfrm>
          <a:prstGeom prst="rect">
            <a:avLst/>
          </a:prstGeom>
        </p:spPr>
      </p:pic>
      <p:sp>
        <p:nvSpPr>
          <p:cNvPr id="6" name="Arrow: Left 5">
            <a:extLst>
              <a:ext uri="{FF2B5EF4-FFF2-40B4-BE49-F238E27FC236}">
                <a16:creationId xmlns:a16="http://schemas.microsoft.com/office/drawing/2014/main" id="{021C3544-6FFA-D3B9-4B31-57609D548D52}"/>
              </a:ext>
            </a:extLst>
          </p:cNvPr>
          <p:cNvSpPr/>
          <p:nvPr/>
        </p:nvSpPr>
        <p:spPr>
          <a:xfrm>
            <a:off x="7709338" y="5186855"/>
            <a:ext cx="1245476" cy="39413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9D5C911-577F-0B03-CF37-B6ED0F144546}"/>
              </a:ext>
            </a:extLst>
          </p:cNvPr>
          <p:cNvSpPr/>
          <p:nvPr/>
        </p:nvSpPr>
        <p:spPr>
          <a:xfrm>
            <a:off x="9191296" y="4887310"/>
            <a:ext cx="2333297" cy="9932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Ủng cao su</a:t>
            </a:r>
          </a:p>
        </p:txBody>
      </p:sp>
      <p:sp>
        <p:nvSpPr>
          <p:cNvPr id="9" name="Arrow: Left 8">
            <a:extLst>
              <a:ext uri="{FF2B5EF4-FFF2-40B4-BE49-F238E27FC236}">
                <a16:creationId xmlns:a16="http://schemas.microsoft.com/office/drawing/2014/main" id="{5D3AA7FB-59D8-0D99-6134-50C671C9FCC7}"/>
              </a:ext>
            </a:extLst>
          </p:cNvPr>
          <p:cNvSpPr/>
          <p:nvPr/>
        </p:nvSpPr>
        <p:spPr>
          <a:xfrm rot="10800000">
            <a:off x="4175570" y="3617819"/>
            <a:ext cx="1245476" cy="39413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837C2F-353B-7498-4069-1A328F829E28}"/>
              </a:ext>
            </a:extLst>
          </p:cNvPr>
          <p:cNvSpPr/>
          <p:nvPr/>
        </p:nvSpPr>
        <p:spPr>
          <a:xfrm>
            <a:off x="972204" y="3429000"/>
            <a:ext cx="2333297" cy="9932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Găng tay cao su</a:t>
            </a:r>
          </a:p>
        </p:txBody>
      </p:sp>
    </p:spTree>
    <p:extLst>
      <p:ext uri="{BB962C8B-B14F-4D97-AF65-F5344CB8AC3E}">
        <p14:creationId xmlns:p14="http://schemas.microsoft.com/office/powerpoint/2010/main" val="316137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Trường THCS Dĩnh Kế chung tay hưởng ứng chiến dịch Giờ Trái Đất năm 2020">
            <a:extLst>
              <a:ext uri="{FF2B5EF4-FFF2-40B4-BE49-F238E27FC236}">
                <a16:creationId xmlns:a16="http://schemas.microsoft.com/office/drawing/2014/main" id="{8B84431A-CD9F-7B17-1C9D-6E4742EE7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704" y="1242848"/>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een THPT Lương Thế Vinh cùng vẽ tranh để bảo về trái đất">
            <a:extLst>
              <a:ext uri="{FF2B5EF4-FFF2-40B4-BE49-F238E27FC236}">
                <a16:creationId xmlns:a16="http://schemas.microsoft.com/office/drawing/2014/main" id="{66CE1C33-9A44-9483-BBD2-51DADDA4C4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94" b="8026"/>
          <a:stretch/>
        </p:blipFill>
        <p:spPr bwMode="auto">
          <a:xfrm>
            <a:off x="6505904" y="1242848"/>
            <a:ext cx="415758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6151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8A934098-77B8-751A-F130-C493F1A48501}"/>
              </a:ext>
            </a:extLst>
          </p:cNvPr>
          <p:cNvSpPr/>
          <p:nvPr/>
        </p:nvSpPr>
        <p:spPr>
          <a:xfrm>
            <a:off x="470602" y="1616765"/>
            <a:ext cx="11195881" cy="4869862"/>
          </a:xfrm>
          <a:prstGeom prst="roundRect">
            <a:avLst/>
          </a:prstGeom>
          <a:solidFill>
            <a:schemeClr val="bg1"/>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85BFFA61-A533-2400-F51D-D99536355A17}"/>
              </a:ext>
            </a:extLst>
          </p:cNvPr>
          <p:cNvSpPr txBox="1"/>
          <p:nvPr/>
        </p:nvSpPr>
        <p:spPr>
          <a:xfrm>
            <a:off x="851339" y="1889206"/>
            <a:ext cx="10421006" cy="4031873"/>
          </a:xfrm>
          <a:prstGeom prst="rect">
            <a:avLst/>
          </a:prstGeom>
          <a:noFill/>
        </p:spPr>
        <p:txBody>
          <a:bodyPr wrap="square">
            <a:spAutoFit/>
          </a:bodyPr>
          <a:lstStyle/>
          <a:p>
            <a:pPr algn="just"/>
            <a:r>
              <a:rPr lang="en-US" sz="3200" b="1">
                <a:solidFill>
                  <a:srgbClr val="0070C0"/>
                </a:solidFill>
              </a:rPr>
              <a:t>* </a:t>
            </a:r>
            <a:r>
              <a:rPr lang="vi-VN" sz="3200">
                <a:solidFill>
                  <a:srgbClr val="0070C0"/>
                </a:solidFill>
              </a:rPr>
              <a:t>Một số quy tắc an toàn điện:</a:t>
            </a:r>
            <a:r>
              <a:rPr lang="vi-VN" sz="3200"/>
              <a:t> không chạm vào dây điện bị hở; không lắp đặt</a:t>
            </a:r>
            <a:r>
              <a:rPr lang="en-US" sz="3200"/>
              <a:t> </a:t>
            </a:r>
            <a:r>
              <a:rPr lang="vi-VN" sz="3200"/>
              <a:t>thiết bị điện nơi ẩm ướt; không đến gần các khu vực có cột điện cao thế, trạm</a:t>
            </a:r>
            <a:r>
              <a:rPr lang="en-US" sz="3200"/>
              <a:t> </a:t>
            </a:r>
            <a:r>
              <a:rPr lang="vi-VN" sz="3200"/>
              <a:t>biến áp;... Phải báo tin cho người lớn biết ngay khi thấy những sự cố về điện.</a:t>
            </a:r>
          </a:p>
          <a:p>
            <a:pPr algn="just"/>
            <a:r>
              <a:rPr lang="en-US" sz="3200" b="1">
                <a:solidFill>
                  <a:srgbClr val="0070C0"/>
                </a:solidFill>
              </a:rPr>
              <a:t>*</a:t>
            </a:r>
            <a:r>
              <a:rPr lang="en-US" sz="3200">
                <a:solidFill>
                  <a:srgbClr val="0070C0"/>
                </a:solidFill>
              </a:rPr>
              <a:t> </a:t>
            </a:r>
            <a:r>
              <a:rPr lang="vi-VN" sz="3200">
                <a:solidFill>
                  <a:srgbClr val="0070C0"/>
                </a:solidFill>
              </a:rPr>
              <a:t>Để tiết kiệm năng lượng điện,</a:t>
            </a:r>
            <a:r>
              <a:rPr lang="vi-VN" sz="3200"/>
              <a:t> chỉ dùng điện khi cần thiết; tắt các thiết bị điện</a:t>
            </a:r>
            <a:r>
              <a:rPr lang="en-US" sz="3200"/>
              <a:t> </a:t>
            </a:r>
            <a:r>
              <a:rPr lang="vi-VN" sz="3200"/>
              <a:t>khi không sử dụng;... Việc tiết kiệm năng lượng điện góp phần bảo vệ môi trường.</a:t>
            </a:r>
            <a:endParaRPr lang="en-US" sz="3200" dirty="0"/>
          </a:p>
        </p:txBody>
      </p:sp>
      <p:pic>
        <p:nvPicPr>
          <p:cNvPr id="10" name="Picture 9">
            <a:extLst>
              <a:ext uri="{FF2B5EF4-FFF2-40B4-BE49-F238E27FC236}">
                <a16:creationId xmlns:a16="http://schemas.microsoft.com/office/drawing/2014/main" id="{375F75B2-C8D6-6D50-6A2B-39D7F757E383}"/>
              </a:ext>
            </a:extLst>
          </p:cNvPr>
          <p:cNvPicPr>
            <a:picLocks noChangeAspect="1"/>
          </p:cNvPicPr>
          <p:nvPr/>
        </p:nvPicPr>
        <p:blipFill>
          <a:blip r:embed="rId3"/>
          <a:stretch>
            <a:fillRect/>
          </a:stretch>
        </p:blipFill>
        <p:spPr>
          <a:xfrm>
            <a:off x="1986979" y="208386"/>
            <a:ext cx="7303641" cy="1457070"/>
          </a:xfrm>
          <a:prstGeom prst="rect">
            <a:avLst/>
          </a:prstGeom>
        </p:spPr>
      </p:pic>
    </p:spTree>
    <p:extLst>
      <p:ext uri="{BB962C8B-B14F-4D97-AF65-F5344CB8AC3E}">
        <p14:creationId xmlns:p14="http://schemas.microsoft.com/office/powerpoint/2010/main" val="13965474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8A934098-77B8-751A-F130-C493F1A48501}"/>
              </a:ext>
            </a:extLst>
          </p:cNvPr>
          <p:cNvSpPr/>
          <p:nvPr/>
        </p:nvSpPr>
        <p:spPr>
          <a:xfrm>
            <a:off x="498059" y="994069"/>
            <a:ext cx="11195881" cy="4869862"/>
          </a:xfrm>
          <a:prstGeom prst="roundRect">
            <a:avLst/>
          </a:prstGeom>
          <a:solidFill>
            <a:schemeClr val="bg1"/>
          </a:solidFill>
          <a:ln w="28575">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85BFFA61-A533-2400-F51D-D99536355A17}"/>
              </a:ext>
            </a:extLst>
          </p:cNvPr>
          <p:cNvSpPr txBox="1"/>
          <p:nvPr/>
        </p:nvSpPr>
        <p:spPr>
          <a:xfrm>
            <a:off x="693684" y="1495068"/>
            <a:ext cx="10421006" cy="36009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i="0" u="none" strike="noStrike" baseline="0">
                <a:solidFill>
                  <a:srgbClr val="FF0000"/>
                </a:solidFill>
                <a:latin typeface="MinionPro-Bold"/>
              </a:rPr>
              <a:t>• </a:t>
            </a:r>
            <a:r>
              <a:rPr lang="vi-VN" sz="5400" b="1" i="0" u="none" strike="noStrike" baseline="0">
                <a:solidFill>
                  <a:srgbClr val="FF0000"/>
                </a:solidFill>
                <a:latin typeface="MinionPro-Bold"/>
              </a:rPr>
              <a:t>An toàn điện </a:t>
            </a:r>
            <a:endParaRPr lang="en-US" sz="5400" b="1" i="0" u="none" strike="noStrike" baseline="0">
              <a:solidFill>
                <a:srgbClr val="FF0000"/>
              </a:solidFill>
              <a:latin typeface="MinionPro-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b="1">
              <a:solidFill>
                <a:srgbClr val="FF0000"/>
              </a:solidFill>
              <a:latin typeface="MinionPro-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b="1" i="0" u="none" strike="noStrike" baseline="0">
              <a:solidFill>
                <a:srgbClr val="FF0000"/>
              </a:solidFill>
              <a:latin typeface="MinionPro-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i="0" u="none" strike="noStrike" baseline="0">
                <a:solidFill>
                  <a:srgbClr val="FF0000"/>
                </a:solidFill>
                <a:latin typeface="MinionPro-Bold"/>
              </a:rPr>
              <a:t>• </a:t>
            </a:r>
            <a:r>
              <a:rPr lang="vi-VN" sz="5400" b="1" i="0" u="none" strike="noStrike" baseline="0">
                <a:solidFill>
                  <a:srgbClr val="FF0000"/>
                </a:solidFill>
                <a:latin typeface="MinionPro-Bold"/>
              </a:rPr>
              <a:t>Tiết kiệm năng lượng điện</a:t>
            </a:r>
            <a:endParaRPr kumimoji="0" lang="en-US" sz="54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8787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000"/>
          </a:stretch>
        </a:blipFill>
        <a:effectLst/>
      </p:bgPr>
    </p:bg>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id="{0C5AF1D4-4D69-AF86-B3FD-6DABBBBD364F}"/>
              </a:ext>
            </a:extLst>
          </p:cNvPr>
          <p:cNvGrpSpPr/>
          <p:nvPr/>
        </p:nvGrpSpPr>
        <p:grpSpPr>
          <a:xfrm>
            <a:off x="938139" y="1458000"/>
            <a:ext cx="5209048" cy="5400000"/>
            <a:chOff x="938139" y="1458000"/>
            <a:chExt cx="5209048" cy="5400000"/>
          </a:xfrm>
        </p:grpSpPr>
        <p:pic>
          <p:nvPicPr>
            <p:cNvPr id="10" name="Picture 7">
              <a:extLst>
                <a:ext uri="{FF2B5EF4-FFF2-40B4-BE49-F238E27FC236}">
                  <a16:creationId xmlns:a16="http://schemas.microsoft.com/office/drawing/2014/main" id="{5D153D6E-4956-A513-65EE-5D40C275E846}"/>
                </a:ext>
              </a:extLst>
            </p:cNvPr>
            <p:cNvPicPr>
              <a:picLocks noChangeAspect="1"/>
            </p:cNvPicPr>
            <p:nvPr/>
          </p:nvPicPr>
          <p:blipFill>
            <a:blip r:embed="rId4" cstate="print">
              <a:extLst>
                <a:ext uri="{28A0092B-C50C-407E-A947-70E740481C1C}">
                  <a14:useLocalDpi xmlns:a14="http://schemas.microsoft.com/office/drawing/2010/main" val="0"/>
                </a:ext>
              </a:extLst>
            </a:blip>
            <a:srcRect l="1768" r="1768"/>
            <a:stretch/>
          </p:blipFill>
          <p:spPr>
            <a:xfrm>
              <a:off x="938139" y="1458000"/>
              <a:ext cx="5209048" cy="5400000"/>
            </a:xfrm>
            <a:prstGeom prst="rect">
              <a:avLst/>
            </a:prstGeom>
          </p:spPr>
        </p:pic>
        <p:grpSp>
          <p:nvGrpSpPr>
            <p:cNvPr id="11" name="Group 8">
              <a:extLst>
                <a:ext uri="{FF2B5EF4-FFF2-40B4-BE49-F238E27FC236}">
                  <a16:creationId xmlns:a16="http://schemas.microsoft.com/office/drawing/2014/main" id="{218C4E2E-D5E4-A8C3-F878-BA235A7ABEDE}"/>
                </a:ext>
              </a:extLst>
            </p:cNvPr>
            <p:cNvGrpSpPr/>
            <p:nvPr/>
          </p:nvGrpSpPr>
          <p:grpSpPr>
            <a:xfrm>
              <a:off x="1832663" y="5589106"/>
              <a:ext cx="3420000" cy="1080000"/>
              <a:chOff x="43728" y="-780150"/>
              <a:chExt cx="6118973" cy="1080000"/>
            </a:xfrm>
          </p:grpSpPr>
          <p:sp>
            <p:nvSpPr>
              <p:cNvPr id="13" name="Rectangle: Rounded Corners 5">
                <a:extLst>
                  <a:ext uri="{FF2B5EF4-FFF2-40B4-BE49-F238E27FC236}">
                    <a16:creationId xmlns:a16="http://schemas.microsoft.com/office/drawing/2014/main" id="{C90D9AB4-7920-CF74-8811-586728BBB9EA}"/>
                  </a:ext>
                </a:extLst>
              </p:cNvPr>
              <p:cNvSpPr/>
              <p:nvPr/>
            </p:nvSpPr>
            <p:spPr>
              <a:xfrm>
                <a:off x="43728" y="-780150"/>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FFCC"/>
              </a:solidFill>
              <a:ln w="38100" cap="flat" cmpd="sng" algn="ctr">
                <a:solidFill>
                  <a:srgbClr val="FFC000"/>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C000"/>
                  </a:solidFill>
                  <a:effectLst/>
                  <a:uLnTx/>
                  <a:uFillTx/>
                  <a:latin typeface="Calibri" panose="020F0502020204030204"/>
                  <a:ea typeface="+mn-ea"/>
                  <a:cs typeface="Calibri" panose="020F0502020204030204" pitchFamily="34" charset="0"/>
                </a:endParaRPr>
              </a:p>
            </p:txBody>
          </p:sp>
          <p:sp>
            <p:nvSpPr>
              <p:cNvPr id="14" name="TextBox 47">
                <a:extLst>
                  <a:ext uri="{FF2B5EF4-FFF2-40B4-BE49-F238E27FC236}">
                    <a16:creationId xmlns:a16="http://schemas.microsoft.com/office/drawing/2014/main" id="{BC4DD98F-EFF0-530E-CEF4-A9FC52E5C10C}"/>
                  </a:ext>
                </a:extLst>
              </p:cNvPr>
              <p:cNvSpPr txBox="1"/>
              <p:nvPr/>
            </p:nvSpPr>
            <p:spPr>
              <a:xfrm>
                <a:off x="495816" y="-742179"/>
                <a:ext cx="5214795" cy="1004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ea typeface="+mn-ea"/>
                    <a:cs typeface="+mn-cs"/>
                  </a:rPr>
                  <a:t>rất</a:t>
                </a:r>
                <a:r>
                  <a:rPr kumimoji="0" lang="en-US" sz="5500" b="1" i="0" u="none" strike="noStrike" kern="0" cap="none" spc="0" normalizeH="0" baseline="0" noProof="0" dirty="0">
                    <a:ln>
                      <a:noFill/>
                    </a:ln>
                    <a:solidFill>
                      <a:srgbClr val="FF383E"/>
                    </a:solidFill>
                    <a:effectLst/>
                    <a:uLnTx/>
                    <a:uFillTx/>
                    <a:latin typeface="UTM Avo" panose="02040603050506020204" pitchFamily="18" charset="0"/>
                    <a:ea typeface="+mn-ea"/>
                    <a:cs typeface="+mn-cs"/>
                  </a:rPr>
                  <a:t> </a:t>
                </a: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ea typeface="+mn-ea"/>
                    <a:cs typeface="+mn-cs"/>
                  </a:rPr>
                  <a:t>vui</a:t>
                </a:r>
                <a:endParaRPr kumimoji="0" lang="en-US" sz="5500" b="0" i="0" u="none" strike="noStrike" kern="0" cap="none" spc="0" normalizeH="0" baseline="0" noProof="0" dirty="0">
                  <a:ln>
                    <a:noFill/>
                  </a:ln>
                  <a:solidFill>
                    <a:srgbClr val="FF383E"/>
                  </a:solidFill>
                  <a:effectLst/>
                  <a:uLnTx/>
                  <a:uFillTx/>
                  <a:latin typeface="UTM Avo" panose="02040603050506020204" pitchFamily="18" charset="0"/>
                  <a:ea typeface="+mn-ea"/>
                  <a:cs typeface="Calibri" panose="020F0502020204030204" pitchFamily="34" charset="0"/>
                </a:endParaRPr>
              </a:p>
            </p:txBody>
          </p:sp>
        </p:grpSp>
      </p:grpSp>
      <p:grpSp>
        <p:nvGrpSpPr>
          <p:cNvPr id="15" name="Group 19">
            <a:extLst>
              <a:ext uri="{FF2B5EF4-FFF2-40B4-BE49-F238E27FC236}">
                <a16:creationId xmlns:a16="http://schemas.microsoft.com/office/drawing/2014/main" id="{C50D739C-2799-83C1-A52A-98DA76CECEE5}"/>
              </a:ext>
            </a:extLst>
          </p:cNvPr>
          <p:cNvGrpSpPr/>
          <p:nvPr/>
        </p:nvGrpSpPr>
        <p:grpSpPr>
          <a:xfrm>
            <a:off x="6399867" y="1818000"/>
            <a:ext cx="4117235" cy="5040000"/>
            <a:chOff x="7136626" y="1818000"/>
            <a:chExt cx="4117235" cy="5040000"/>
          </a:xfrm>
        </p:grpSpPr>
        <p:pic>
          <p:nvPicPr>
            <p:cNvPr id="16" name="Picture 12">
              <a:extLst>
                <a:ext uri="{FF2B5EF4-FFF2-40B4-BE49-F238E27FC236}">
                  <a16:creationId xmlns:a16="http://schemas.microsoft.com/office/drawing/2014/main" id="{D534A9BD-8A2E-68FE-37C8-C21E459ED4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9154" r="9154"/>
            <a:stretch/>
          </p:blipFill>
          <p:spPr>
            <a:xfrm>
              <a:off x="7136626" y="1818000"/>
              <a:ext cx="4117235" cy="5040000"/>
            </a:xfrm>
            <a:prstGeom prst="rect">
              <a:avLst/>
            </a:prstGeom>
          </p:spPr>
        </p:pic>
        <p:grpSp>
          <p:nvGrpSpPr>
            <p:cNvPr id="17" name="Group 13">
              <a:extLst>
                <a:ext uri="{FF2B5EF4-FFF2-40B4-BE49-F238E27FC236}">
                  <a16:creationId xmlns:a16="http://schemas.microsoft.com/office/drawing/2014/main" id="{FF1286ED-0524-EF1E-529C-D2E607C30138}"/>
                </a:ext>
              </a:extLst>
            </p:cNvPr>
            <p:cNvGrpSpPr/>
            <p:nvPr/>
          </p:nvGrpSpPr>
          <p:grpSpPr>
            <a:xfrm>
              <a:off x="7833861" y="5551134"/>
              <a:ext cx="3420000" cy="1080000"/>
              <a:chOff x="1447360" y="-727767"/>
              <a:chExt cx="6118973" cy="1080000"/>
            </a:xfrm>
          </p:grpSpPr>
          <p:sp>
            <p:nvSpPr>
              <p:cNvPr id="18" name="Rectangle: Rounded Corners 5">
                <a:extLst>
                  <a:ext uri="{FF2B5EF4-FFF2-40B4-BE49-F238E27FC236}">
                    <a16:creationId xmlns:a16="http://schemas.microsoft.com/office/drawing/2014/main" id="{607D16AF-C06D-1E7D-D810-6D63747005C2}"/>
                  </a:ext>
                </a:extLst>
              </p:cNvPr>
              <p:cNvSpPr/>
              <p:nvPr/>
            </p:nvSpPr>
            <p:spPr>
              <a:xfrm>
                <a:off x="1447360" y="-727767"/>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B9BD5">
                      <a:lumMod val="50000"/>
                    </a:srgbClr>
                  </a:solidFill>
                  <a:effectLst/>
                  <a:uLnTx/>
                  <a:uFillTx/>
                  <a:latin typeface="Calibri" panose="020F0502020204030204"/>
                  <a:ea typeface="+mn-ea"/>
                  <a:cs typeface="Calibri" panose="020F0502020204030204" pitchFamily="34" charset="0"/>
                </a:endParaRPr>
              </a:p>
            </p:txBody>
          </p:sp>
          <p:sp>
            <p:nvSpPr>
              <p:cNvPr id="19" name="TextBox 47">
                <a:extLst>
                  <a:ext uri="{FF2B5EF4-FFF2-40B4-BE49-F238E27FC236}">
                    <a16:creationId xmlns:a16="http://schemas.microsoft.com/office/drawing/2014/main" id="{74B10CBD-4CF5-F1F0-47D1-435E15B4736E}"/>
                  </a:ext>
                </a:extLst>
              </p:cNvPr>
              <p:cNvSpPr txBox="1"/>
              <p:nvPr/>
            </p:nvSpPr>
            <p:spPr>
              <a:xfrm>
                <a:off x="2353306" y="-703564"/>
                <a:ext cx="4463751" cy="100405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4449"/>
                    </a:solidFill>
                    <a:effectLst/>
                    <a:uLnTx/>
                    <a:uFillTx/>
                    <a:latin typeface="UTM Avo" panose="02040603050506020204" pitchFamily="18" charset="0"/>
                    <a:ea typeface="+mn-ea"/>
                    <a:cs typeface="+mn-cs"/>
                  </a:rPr>
                  <a:t>vui</a:t>
                </a:r>
                <a:endParaRPr kumimoji="0" lang="en-US" sz="5500" b="0" i="0" u="none" strike="noStrike" kern="0" cap="none" spc="0" normalizeH="0" baseline="0" noProof="0" dirty="0">
                  <a:ln>
                    <a:noFill/>
                  </a:ln>
                  <a:solidFill>
                    <a:srgbClr val="FF4449"/>
                  </a:solidFill>
                  <a:effectLst/>
                  <a:uLnTx/>
                  <a:uFillTx/>
                  <a:latin typeface="UTM Avo" panose="02040603050506020204" pitchFamily="18" charset="0"/>
                  <a:ea typeface="+mn-ea"/>
                  <a:cs typeface="Calibri" panose="020F0502020204030204" pitchFamily="34" charset="0"/>
                </a:endParaRPr>
              </a:p>
            </p:txBody>
          </p:sp>
        </p:grpSp>
      </p:grpSp>
      <p:grpSp>
        <p:nvGrpSpPr>
          <p:cNvPr id="20" name="Group 2">
            <a:extLst>
              <a:ext uri="{FF2B5EF4-FFF2-40B4-BE49-F238E27FC236}">
                <a16:creationId xmlns:a16="http://schemas.microsoft.com/office/drawing/2014/main" id="{2DF4BC08-5A76-089D-6E60-1D49EDACE1DF}"/>
              </a:ext>
            </a:extLst>
          </p:cNvPr>
          <p:cNvGrpSpPr/>
          <p:nvPr/>
        </p:nvGrpSpPr>
        <p:grpSpPr>
          <a:xfrm>
            <a:off x="-326289" y="489939"/>
            <a:ext cx="12815455" cy="1665170"/>
            <a:chOff x="-311728" y="170329"/>
            <a:chExt cx="12815455" cy="1665170"/>
          </a:xfrm>
        </p:grpSpPr>
        <p:sp>
          <p:nvSpPr>
            <p:cNvPr id="21" name="TextBox 10">
              <a:extLst>
                <a:ext uri="{FF2B5EF4-FFF2-40B4-BE49-F238E27FC236}">
                  <a16:creationId xmlns:a16="http://schemas.microsoft.com/office/drawing/2014/main" id="{E5DD849C-77C3-615D-B907-0B1F6D34EC2F}"/>
                </a:ext>
              </a:extLst>
            </p:cNvPr>
            <p:cNvSpPr txBox="1"/>
            <p:nvPr/>
          </p:nvSpPr>
          <p:spPr>
            <a:xfrm>
              <a:off x="-311728" y="170329"/>
              <a:ext cx="12815455" cy="164660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190500">
                    <a:solidFill>
                      <a:prstClr val="white"/>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CÁC BẠN ĐÁNH GIÁ TIẾT HỌC CỦA CHÚNG TA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190500">
                    <a:solidFill>
                      <a:prstClr val="white"/>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NHƯ THẾ NÀO?</a:t>
              </a:r>
            </a:p>
          </p:txBody>
        </p:sp>
        <p:sp>
          <p:nvSpPr>
            <p:cNvPr id="22" name="TextBox 10">
              <a:extLst>
                <a:ext uri="{FF2B5EF4-FFF2-40B4-BE49-F238E27FC236}">
                  <a16:creationId xmlns:a16="http://schemas.microsoft.com/office/drawing/2014/main" id="{EB305E8A-9BF1-CA45-961D-42BD95F65702}"/>
                </a:ext>
              </a:extLst>
            </p:cNvPr>
            <p:cNvSpPr txBox="1"/>
            <p:nvPr/>
          </p:nvSpPr>
          <p:spPr>
            <a:xfrm>
              <a:off x="-311728" y="188894"/>
              <a:ext cx="12815455" cy="164660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a:t>
              </a:r>
              <a:r>
                <a:rPr kumimoji="0" lang="en-US" sz="4000" b="1" i="0" u="none" strike="noStrike" kern="1200" cap="none" spc="0" normalizeH="0" baseline="0" noProof="0" dirty="0">
                  <a:ln w="28575">
                    <a:solidFill>
                      <a:srgbClr val="002060"/>
                    </a:solidFill>
                    <a:prstDash val="solid"/>
                  </a:ln>
                  <a:solidFill>
                    <a:srgbClr val="C3E3FD"/>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Á</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B0EABA"/>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B</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Ạ</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FF85F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Đ</a:t>
              </a:r>
              <a:r>
                <a:rPr kumimoji="0" lang="en-US" sz="4000" b="1" i="0" u="none" strike="noStrike" kern="1200" cap="none" spc="0" normalizeH="0" baseline="0" noProof="0" dirty="0">
                  <a:ln w="28575">
                    <a:solidFill>
                      <a:srgbClr val="002060"/>
                    </a:solidFill>
                    <a:prstDash val="solid"/>
                  </a:ln>
                  <a:solidFill>
                    <a:srgbClr val="DEE34D"/>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Á</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H </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G</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I</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Á</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T</a:t>
              </a:r>
              <a:r>
                <a:rPr kumimoji="0" lang="en-US" sz="4000" b="1" i="0" u="none" strike="noStrike" kern="1200" cap="none" spc="0" normalizeH="0" baseline="0" noProof="0" dirty="0">
                  <a:ln w="28575">
                    <a:solidFill>
                      <a:srgbClr val="002060"/>
                    </a:solidFill>
                    <a:prstDash val="solid"/>
                  </a:ln>
                  <a:solidFill>
                    <a:srgbClr val="DEE34D"/>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I</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Ế</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T</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H</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Ọ</a:t>
              </a:r>
              <a:r>
                <a:rPr kumimoji="0" lang="en-US" sz="4000" b="1" i="0" u="none" strike="noStrike" kern="1200" cap="none" spc="0" normalizeH="0" baseline="0" noProof="0" dirty="0">
                  <a:ln w="28575">
                    <a:solidFill>
                      <a:srgbClr val="002060"/>
                    </a:solidFill>
                    <a:prstDash val="solid"/>
                  </a:ln>
                  <a:solidFill>
                    <a:srgbClr val="70AD47">
                      <a:lumMod val="20000"/>
                      <a:lumOff val="8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Ủ</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A</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C</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H</a:t>
              </a:r>
              <a:r>
                <a:rPr kumimoji="0" lang="en-US" sz="4000" b="1" i="0" u="none" strike="noStrike" kern="1200" cap="none" spc="0" normalizeH="0" baseline="0" noProof="0" dirty="0">
                  <a:ln w="28575">
                    <a:solidFill>
                      <a:srgbClr val="002060"/>
                    </a:solidFill>
                    <a:prstDash val="solid"/>
                  </a:ln>
                  <a:solidFill>
                    <a:srgbClr val="7EC2FA"/>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Ú</a:t>
              </a:r>
              <a:r>
                <a:rPr kumimoji="0" lang="en-US" sz="4000" b="1" i="0" u="none" strike="noStrike" kern="1200" cap="none" spc="0" normalizeH="0" baseline="0" noProof="0" dirty="0">
                  <a:ln w="28575">
                    <a:solidFill>
                      <a:srgbClr val="002060"/>
                    </a:solidFill>
                    <a:prstDash val="solid"/>
                  </a:ln>
                  <a:solidFill>
                    <a:srgbClr val="E0F1F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G</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T</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A</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002060"/>
                    </a:solidFill>
                    <a:prstDash val="solid"/>
                  </a:ln>
                  <a:solidFill>
                    <a:srgbClr val="B1E8F5"/>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a:t>
              </a:r>
              <a:r>
                <a:rPr kumimoji="0" lang="en-US" sz="4000" b="1" i="0" u="none" strike="noStrike" kern="1200" cap="none" spc="0" normalizeH="0" baseline="0" noProof="0" dirty="0">
                  <a:ln w="28575">
                    <a:solidFill>
                      <a:srgbClr val="002060"/>
                    </a:solidFill>
                    <a:prstDash val="solid"/>
                  </a:ln>
                  <a:solidFill>
                    <a:srgbClr val="FDA9F7"/>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H</a:t>
              </a:r>
              <a:r>
                <a:rPr kumimoji="0" lang="en-US" sz="4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Ư</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T</a:t>
              </a:r>
              <a:r>
                <a:rPr kumimoji="0" lang="en-US" sz="4000" b="1" i="0" u="none" strike="noStrike" kern="1200" cap="none" spc="0" normalizeH="0" baseline="0" noProof="0" dirty="0">
                  <a:ln w="28575">
                    <a:solidFill>
                      <a:srgbClr val="002060"/>
                    </a:solidFill>
                    <a:prstDash val="solid"/>
                  </a:ln>
                  <a:solidFill>
                    <a:srgbClr val="B1E8F5"/>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H</a:t>
              </a:r>
              <a:r>
                <a:rPr kumimoji="0" lang="en-US" sz="4000" b="1" i="0" u="none" strike="noStrike" kern="1200" cap="none" spc="0" normalizeH="0" baseline="0" noProof="0" dirty="0">
                  <a:ln w="28575">
                    <a:solidFill>
                      <a:srgbClr val="002060"/>
                    </a:solidFill>
                    <a:prstDash val="solid"/>
                  </a:ln>
                  <a:solidFill>
                    <a:srgbClr val="E2FBAB"/>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Ế</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 </a:t>
              </a:r>
              <a:r>
                <a:rPr kumimoji="0" lang="en-US" sz="4000" b="1" i="0" u="none" strike="noStrike" kern="1200" cap="none" spc="0" normalizeH="0" baseline="0" noProof="0" dirty="0">
                  <a:ln w="28575">
                    <a:solidFill>
                      <a:srgbClr val="002060"/>
                    </a:solidFill>
                    <a:prstDash val="solid"/>
                  </a:ln>
                  <a:solidFill>
                    <a:srgbClr val="B0EABA"/>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N</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À</a:t>
              </a:r>
              <a:r>
                <a:rPr kumimoji="0" lang="en-US" sz="4000" b="1" i="0" u="none" strike="noStrike" kern="1200" cap="none" spc="0" normalizeH="0" baseline="0" noProof="0" dirty="0">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O</a:t>
              </a:r>
              <a:r>
                <a:rPr kumimoji="0" lang="en-US" sz="4000" b="1" i="0" u="none" strike="noStrike" kern="1200" cap="none" spc="0" normalizeH="0" baseline="0" noProof="0" dirty="0">
                  <a:ln w="28575">
                    <a:solidFill>
                      <a:srgbClr val="002060"/>
                    </a:solidFill>
                    <a:prstDash val="solid"/>
                  </a:ln>
                  <a:solidFill>
                    <a:srgbClr val="EDEF99"/>
                  </a:solidFill>
                  <a:effectLst>
                    <a:outerShdw blurRad="12700" dist="38100" dir="2700000" algn="tl" rotWithShape="0">
                      <a:srgbClr val="5B9BD5">
                        <a:lumMod val="60000"/>
                        <a:lumOff val="40000"/>
                      </a:srgbClr>
                    </a:outerShdw>
                  </a:effectLst>
                  <a:uLnTx/>
                  <a:uFillTx/>
                  <a:latin typeface="SVN-ARCO Typography" panose="020B0603050302020204" pitchFamily="34" charset="2"/>
                </a:rPr>
                <a:t>?</a:t>
              </a:r>
            </a:p>
          </p:txBody>
        </p:sp>
      </p:grpSp>
    </p:spTree>
    <p:extLst>
      <p:ext uri="{BB962C8B-B14F-4D97-AF65-F5344CB8AC3E}">
        <p14:creationId xmlns:p14="http://schemas.microsoft.com/office/powerpoint/2010/main" val="37111323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60000">
                                          <p:cBhvr additive="base">
                                            <p:cTn id="13" dur="75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750" fill="hold"/>
                                            <p:tgtEl>
                                              <p:spTgt spid="15"/>
                                            </p:tgtEl>
                                            <p:attrNameLst>
                                              <p:attrName>ppt_x</p:attrName>
                                            </p:attrNameLst>
                                          </p:cBhvr>
                                          <p:tavLst>
                                            <p:tav tm="0">
                                              <p:val>
                                                <p:strVal val="#ppt_x"/>
                                              </p:val>
                                            </p:tav>
                                            <p:tav tm="100000">
                                              <p:val>
                                                <p:strVal val="#ppt_x"/>
                                              </p:val>
                                            </p:tav>
                                          </p:tavLst>
                                        </p:anim>
                                        <p:anim calcmode="lin" valueType="num">
                                          <p:cBhvr additive="base">
                                            <p:cTn id="1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9224AE-BADC-41A2-839B-4F448C3E365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12">
            <a:extLst>
              <a:ext uri="{FF2B5EF4-FFF2-40B4-BE49-F238E27FC236}">
                <a16:creationId xmlns:a16="http://schemas.microsoft.com/office/drawing/2014/main" id="{0C3435DD-68FF-1EFC-3C4E-692A2A1E9B81}"/>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 name="TextBox 14">
            <a:extLst>
              <a:ext uri="{FF2B5EF4-FFF2-40B4-BE49-F238E27FC236}">
                <a16:creationId xmlns:a16="http://schemas.microsoft.com/office/drawing/2014/main" id="{015BF830-0340-06FA-A95F-DC7A4705665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6">
            <a:extLst>
              <a:ext uri="{FF2B5EF4-FFF2-40B4-BE49-F238E27FC236}">
                <a16:creationId xmlns:a16="http://schemas.microsoft.com/office/drawing/2014/main" id="{2DCBF851-9D9F-D8CF-1769-100CD795CA32}"/>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18">
            <a:extLst>
              <a:ext uri="{FF2B5EF4-FFF2-40B4-BE49-F238E27FC236}">
                <a16:creationId xmlns:a16="http://schemas.microsoft.com/office/drawing/2014/main" id="{34E501A2-D33B-D536-FCE4-CDD06883C944}"/>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51">
            <a:extLst>
              <a:ext uri="{FF2B5EF4-FFF2-40B4-BE49-F238E27FC236}">
                <a16:creationId xmlns:a16="http://schemas.microsoft.com/office/drawing/2014/main" id="{8D5D8C2B-73D4-1DB0-1D3B-E9074DA9372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2" name="Picture 52">
            <a:extLst>
              <a:ext uri="{FF2B5EF4-FFF2-40B4-BE49-F238E27FC236}">
                <a16:creationId xmlns:a16="http://schemas.microsoft.com/office/drawing/2014/main" id="{B4C67B57-2392-89B5-A601-BE67EEB4C33E}"/>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3" name="Picture 53">
            <a:extLst>
              <a:ext uri="{FF2B5EF4-FFF2-40B4-BE49-F238E27FC236}">
                <a16:creationId xmlns:a16="http://schemas.microsoft.com/office/drawing/2014/main" id="{538D6030-A1B3-E490-62BA-4378F46A12AE}"/>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4" name="Picture 54">
            <a:extLst>
              <a:ext uri="{FF2B5EF4-FFF2-40B4-BE49-F238E27FC236}">
                <a16:creationId xmlns:a16="http://schemas.microsoft.com/office/drawing/2014/main" id="{51636E5C-420D-B78B-DE0C-A35644D5ADF8}"/>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5" name="Picture 2">
            <a:extLst>
              <a:ext uri="{FF2B5EF4-FFF2-40B4-BE49-F238E27FC236}">
                <a16:creationId xmlns:a16="http://schemas.microsoft.com/office/drawing/2014/main" id="{5578BD70-5CA4-D612-C151-CFC4DE7B69EE}"/>
              </a:ext>
            </a:extLst>
          </p:cNvPr>
          <p:cNvPicPr>
            <a:picLocks noChangeAspect="1"/>
          </p:cNvPicPr>
          <p:nvPr/>
        </p:nvPicPr>
        <p:blipFill>
          <a:blip r:embed="rId5"/>
          <a:stretch>
            <a:fillRect/>
          </a:stretch>
        </p:blipFill>
        <p:spPr>
          <a:xfrm>
            <a:off x="3130219" y="131293"/>
            <a:ext cx="6102625" cy="2274005"/>
          </a:xfrm>
          <a:prstGeom prst="rect">
            <a:avLst/>
          </a:prstGeom>
        </p:spPr>
      </p:pic>
    </p:spTree>
    <p:extLst>
      <p:ext uri="{BB962C8B-B14F-4D97-AF65-F5344CB8AC3E}">
        <p14:creationId xmlns:p14="http://schemas.microsoft.com/office/powerpoint/2010/main" val="196607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p:tgtEl>
                                          <p:spTgt spid="25"/>
                                        </p:tgtEl>
                                        <p:attrNameLst>
                                          <p:attrName>ppt_x</p:attrName>
                                        </p:attrNameLst>
                                      </p:cBhvr>
                                      <p:tavLst>
                                        <p:tav tm="0">
                                          <p:val>
                                            <p:strVal val="#ppt_x-#ppt_w*1.125000"/>
                                          </p:val>
                                        </p:tav>
                                        <p:tav tm="100000">
                                          <p:val>
                                            <p:strVal val="#ppt_x"/>
                                          </p:val>
                                        </p:tav>
                                      </p:tavLst>
                                    </p:anim>
                                    <p:animEffect transition="in" filter="wipe(right)">
                                      <p:cBhvr>
                                        <p:cTn id="8" dur="75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wipe(left)">
                                      <p:cBhvr>
                                        <p:cTn id="5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7" grpId="0" uiExpand="1" build="p"/>
      <p:bldP spid="8"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000"/>
          </a:stretch>
        </a:blipFill>
        <a:effectLst/>
      </p:bgPr>
    </p:bg>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4F9F4A46-76D8-EE8A-34CE-8570D7CFA20A}"/>
              </a:ext>
            </a:extLst>
          </p:cNvPr>
          <p:cNvGrpSpPr/>
          <p:nvPr/>
        </p:nvGrpSpPr>
        <p:grpSpPr>
          <a:xfrm>
            <a:off x="516834" y="567217"/>
            <a:ext cx="11158331" cy="3524942"/>
            <a:chOff x="3920561" y="8204395"/>
            <a:chExt cx="9623851" cy="3524942"/>
          </a:xfrm>
        </p:grpSpPr>
        <p:sp>
          <p:nvSpPr>
            <p:cNvPr id="10" name="TextBox 24">
              <a:extLst>
                <a:ext uri="{FF2B5EF4-FFF2-40B4-BE49-F238E27FC236}">
                  <a16:creationId xmlns:a16="http://schemas.microsoft.com/office/drawing/2014/main" id="{6B7AB886-4347-A4EC-27DF-E57124512C7C}"/>
                </a:ext>
              </a:extLst>
            </p:cNvPr>
            <p:cNvSpPr txBox="1"/>
            <p:nvPr/>
          </p:nvSpPr>
          <p:spPr>
            <a:xfrm>
              <a:off x="4149463" y="8204395"/>
              <a:ext cx="9166049" cy="350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11" name="TextBox 29">
              <a:extLst>
                <a:ext uri="{FF2B5EF4-FFF2-40B4-BE49-F238E27FC236}">
                  <a16:creationId xmlns:a16="http://schemas.microsoft.com/office/drawing/2014/main" id="{B62BB472-70F7-665E-6164-374F38DB1CC5}"/>
                </a:ext>
              </a:extLst>
            </p:cNvPr>
            <p:cNvSpPr txBox="1"/>
            <p:nvPr/>
          </p:nvSpPr>
          <p:spPr>
            <a:xfrm>
              <a:off x="3920561" y="8223762"/>
              <a:ext cx="9623851" cy="350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88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88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2938250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D808F8-7362-881A-F90A-407E09C7DF38}"/>
              </a:ext>
            </a:extLst>
          </p:cNvPr>
          <p:cNvPicPr>
            <a:picLocks noChangeAspect="1"/>
          </p:cNvPicPr>
          <p:nvPr/>
        </p:nvPicPr>
        <p:blipFill>
          <a:blip r:embed="rId3"/>
          <a:stretch>
            <a:fillRect/>
          </a:stretch>
        </p:blipFill>
        <p:spPr>
          <a:xfrm>
            <a:off x="3494913" y="2315578"/>
            <a:ext cx="5202173" cy="3980919"/>
          </a:xfrm>
          <a:prstGeom prst="rect">
            <a:avLst/>
          </a:prstGeom>
        </p:spPr>
      </p:pic>
      <p:sp>
        <p:nvSpPr>
          <p:cNvPr id="2" name="TextBox 1">
            <a:extLst>
              <a:ext uri="{FF2B5EF4-FFF2-40B4-BE49-F238E27FC236}">
                <a16:creationId xmlns:a16="http://schemas.microsoft.com/office/drawing/2014/main" id="{12A77AE3-CBDF-6F31-4562-EF049F32273D}"/>
              </a:ext>
            </a:extLst>
          </p:cNvPr>
          <p:cNvSpPr txBox="1"/>
          <p:nvPr/>
        </p:nvSpPr>
        <p:spPr>
          <a:xfrm>
            <a:off x="1902820" y="589926"/>
            <a:ext cx="96217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Vì sao thợ điện sử dụng ủng cao su và găng tay cao su bảo hộ khi làm việc?</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D83BC95-841D-B620-FB6D-E96F0AE2B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201" y="723613"/>
            <a:ext cx="1131274" cy="1382131"/>
          </a:xfrm>
          <a:prstGeom prst="rect">
            <a:avLst/>
          </a:prstGeom>
        </p:spPr>
      </p:pic>
      <p:sp>
        <p:nvSpPr>
          <p:cNvPr id="6" name="Arrow: Left 5">
            <a:extLst>
              <a:ext uri="{FF2B5EF4-FFF2-40B4-BE49-F238E27FC236}">
                <a16:creationId xmlns:a16="http://schemas.microsoft.com/office/drawing/2014/main" id="{021C3544-6FFA-D3B9-4B31-57609D548D52}"/>
              </a:ext>
            </a:extLst>
          </p:cNvPr>
          <p:cNvSpPr/>
          <p:nvPr/>
        </p:nvSpPr>
        <p:spPr>
          <a:xfrm>
            <a:off x="7709338" y="5186855"/>
            <a:ext cx="1245476" cy="39413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99D5C911-577F-0B03-CF37-B6ED0F144546}"/>
              </a:ext>
            </a:extLst>
          </p:cNvPr>
          <p:cNvSpPr/>
          <p:nvPr/>
        </p:nvSpPr>
        <p:spPr>
          <a:xfrm>
            <a:off x="9191296" y="4887310"/>
            <a:ext cx="2333297" cy="9932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Ủng cao su</a:t>
            </a:r>
          </a:p>
        </p:txBody>
      </p:sp>
      <p:sp>
        <p:nvSpPr>
          <p:cNvPr id="9" name="Arrow: Left 8">
            <a:extLst>
              <a:ext uri="{FF2B5EF4-FFF2-40B4-BE49-F238E27FC236}">
                <a16:creationId xmlns:a16="http://schemas.microsoft.com/office/drawing/2014/main" id="{5D3AA7FB-59D8-0D99-6134-50C671C9FCC7}"/>
              </a:ext>
            </a:extLst>
          </p:cNvPr>
          <p:cNvSpPr/>
          <p:nvPr/>
        </p:nvSpPr>
        <p:spPr>
          <a:xfrm rot="10800000">
            <a:off x="4175570" y="3617819"/>
            <a:ext cx="1245476" cy="394138"/>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0B837C2F-353B-7498-4069-1A328F829E28}"/>
              </a:ext>
            </a:extLst>
          </p:cNvPr>
          <p:cNvSpPr/>
          <p:nvPr/>
        </p:nvSpPr>
        <p:spPr>
          <a:xfrm>
            <a:off x="972204" y="3429000"/>
            <a:ext cx="2333297" cy="9932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Găng tay cao su</a:t>
            </a:r>
          </a:p>
        </p:txBody>
      </p:sp>
    </p:spTree>
    <p:extLst>
      <p:ext uri="{BB962C8B-B14F-4D97-AF65-F5344CB8AC3E}">
        <p14:creationId xmlns:p14="http://schemas.microsoft.com/office/powerpoint/2010/main" val="4270531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A531FB0A-73FA-5658-B640-DB0B25D8073D}"/>
              </a:ext>
            </a:extLst>
          </p:cNvPr>
          <p:cNvSpPr/>
          <p:nvPr/>
        </p:nvSpPr>
        <p:spPr>
          <a:xfrm>
            <a:off x="787791" y="520505"/>
            <a:ext cx="10522634" cy="4160677"/>
          </a:xfrm>
          <a:custGeom>
            <a:avLst/>
            <a:gdLst>
              <a:gd name="connsiteX0" fmla="*/ 0 w 10522634"/>
              <a:gd name="connsiteY0" fmla="*/ 693460 h 4160677"/>
              <a:gd name="connsiteX1" fmla="*/ 693460 w 10522634"/>
              <a:gd name="connsiteY1" fmla="*/ 0 h 4160677"/>
              <a:gd name="connsiteX2" fmla="*/ 1264442 w 10522634"/>
              <a:gd name="connsiteY2" fmla="*/ 0 h 4160677"/>
              <a:gd name="connsiteX3" fmla="*/ 1835424 w 10522634"/>
              <a:gd name="connsiteY3" fmla="*/ 0 h 4160677"/>
              <a:gd name="connsiteX4" fmla="*/ 2315049 w 10522634"/>
              <a:gd name="connsiteY4" fmla="*/ 0 h 4160677"/>
              <a:gd name="connsiteX5" fmla="*/ 2611960 w 10522634"/>
              <a:gd name="connsiteY5" fmla="*/ 0 h 4160677"/>
              <a:gd name="connsiteX6" fmla="*/ 2908871 w 10522634"/>
              <a:gd name="connsiteY6" fmla="*/ 0 h 4160677"/>
              <a:gd name="connsiteX7" fmla="*/ 3297138 w 10522634"/>
              <a:gd name="connsiteY7" fmla="*/ 0 h 4160677"/>
              <a:gd name="connsiteX8" fmla="*/ 3594049 w 10522634"/>
              <a:gd name="connsiteY8" fmla="*/ 0 h 4160677"/>
              <a:gd name="connsiteX9" fmla="*/ 4256388 w 10522634"/>
              <a:gd name="connsiteY9" fmla="*/ 0 h 4160677"/>
              <a:gd name="connsiteX10" fmla="*/ 4644656 w 10522634"/>
              <a:gd name="connsiteY10" fmla="*/ 0 h 4160677"/>
              <a:gd name="connsiteX11" fmla="*/ 5398353 w 10522634"/>
              <a:gd name="connsiteY11" fmla="*/ 0 h 4160677"/>
              <a:gd name="connsiteX12" fmla="*/ 5786621 w 10522634"/>
              <a:gd name="connsiteY12" fmla="*/ 0 h 4160677"/>
              <a:gd name="connsiteX13" fmla="*/ 6174888 w 10522634"/>
              <a:gd name="connsiteY13" fmla="*/ 0 h 4160677"/>
              <a:gd name="connsiteX14" fmla="*/ 6471799 w 10522634"/>
              <a:gd name="connsiteY14" fmla="*/ 0 h 4160677"/>
              <a:gd name="connsiteX15" fmla="*/ 6951424 w 10522634"/>
              <a:gd name="connsiteY15" fmla="*/ 0 h 4160677"/>
              <a:gd name="connsiteX16" fmla="*/ 7431049 w 10522634"/>
              <a:gd name="connsiteY16" fmla="*/ 0 h 4160677"/>
              <a:gd name="connsiteX17" fmla="*/ 7910674 w 10522634"/>
              <a:gd name="connsiteY17" fmla="*/ 0 h 4160677"/>
              <a:gd name="connsiteX18" fmla="*/ 8573013 w 10522634"/>
              <a:gd name="connsiteY18" fmla="*/ 0 h 4160677"/>
              <a:gd name="connsiteX19" fmla="*/ 8961281 w 10522634"/>
              <a:gd name="connsiteY19" fmla="*/ 0 h 4160677"/>
              <a:gd name="connsiteX20" fmla="*/ 9829174 w 10522634"/>
              <a:gd name="connsiteY20" fmla="*/ 0 h 4160677"/>
              <a:gd name="connsiteX21" fmla="*/ 10522634 w 10522634"/>
              <a:gd name="connsiteY21" fmla="*/ 693460 h 4160677"/>
              <a:gd name="connsiteX22" fmla="*/ 10522634 w 10522634"/>
              <a:gd name="connsiteY22" fmla="*/ 1303687 h 4160677"/>
              <a:gd name="connsiteX23" fmla="*/ 10522634 w 10522634"/>
              <a:gd name="connsiteY23" fmla="*/ 1775225 h 4160677"/>
              <a:gd name="connsiteX24" fmla="*/ 10522634 w 10522634"/>
              <a:gd name="connsiteY24" fmla="*/ 2274501 h 4160677"/>
              <a:gd name="connsiteX25" fmla="*/ 10522634 w 10522634"/>
              <a:gd name="connsiteY25" fmla="*/ 2746040 h 4160677"/>
              <a:gd name="connsiteX26" fmla="*/ 10522634 w 10522634"/>
              <a:gd name="connsiteY26" fmla="*/ 3467217 h 4160677"/>
              <a:gd name="connsiteX27" fmla="*/ 9829174 w 10522634"/>
              <a:gd name="connsiteY27" fmla="*/ 4160677 h 4160677"/>
              <a:gd name="connsiteX28" fmla="*/ 9532263 w 10522634"/>
              <a:gd name="connsiteY28" fmla="*/ 4160677 h 4160677"/>
              <a:gd name="connsiteX29" fmla="*/ 8961281 w 10522634"/>
              <a:gd name="connsiteY29" fmla="*/ 4160677 h 4160677"/>
              <a:gd name="connsiteX30" fmla="*/ 8390299 w 10522634"/>
              <a:gd name="connsiteY30" fmla="*/ 4160677 h 4160677"/>
              <a:gd name="connsiteX31" fmla="*/ 7636603 w 10522634"/>
              <a:gd name="connsiteY31" fmla="*/ 4160677 h 4160677"/>
              <a:gd name="connsiteX32" fmla="*/ 7065621 w 10522634"/>
              <a:gd name="connsiteY32" fmla="*/ 4160677 h 4160677"/>
              <a:gd name="connsiteX33" fmla="*/ 6494638 w 10522634"/>
              <a:gd name="connsiteY33" fmla="*/ 4160677 h 4160677"/>
              <a:gd name="connsiteX34" fmla="*/ 5740942 w 10522634"/>
              <a:gd name="connsiteY34" fmla="*/ 4160677 h 4160677"/>
              <a:gd name="connsiteX35" fmla="*/ 5169960 w 10522634"/>
              <a:gd name="connsiteY35" fmla="*/ 4160677 h 4160677"/>
              <a:gd name="connsiteX36" fmla="*/ 4690335 w 10522634"/>
              <a:gd name="connsiteY36" fmla="*/ 4160677 h 4160677"/>
              <a:gd name="connsiteX37" fmla="*/ 4393424 w 10522634"/>
              <a:gd name="connsiteY37" fmla="*/ 4160677 h 4160677"/>
              <a:gd name="connsiteX38" fmla="*/ 3639728 w 10522634"/>
              <a:gd name="connsiteY38" fmla="*/ 4160677 h 4160677"/>
              <a:gd name="connsiteX39" fmla="*/ 3342817 w 10522634"/>
              <a:gd name="connsiteY39" fmla="*/ 4160677 h 4160677"/>
              <a:gd name="connsiteX40" fmla="*/ 2680478 w 10522634"/>
              <a:gd name="connsiteY40" fmla="*/ 4160677 h 4160677"/>
              <a:gd name="connsiteX41" fmla="*/ 2200853 w 10522634"/>
              <a:gd name="connsiteY41" fmla="*/ 4160677 h 4160677"/>
              <a:gd name="connsiteX42" fmla="*/ 1812585 w 10522634"/>
              <a:gd name="connsiteY42" fmla="*/ 4160677 h 4160677"/>
              <a:gd name="connsiteX43" fmla="*/ 1332960 w 10522634"/>
              <a:gd name="connsiteY43" fmla="*/ 4160677 h 4160677"/>
              <a:gd name="connsiteX44" fmla="*/ 693460 w 10522634"/>
              <a:gd name="connsiteY44" fmla="*/ 4160677 h 4160677"/>
              <a:gd name="connsiteX45" fmla="*/ 0 w 10522634"/>
              <a:gd name="connsiteY45" fmla="*/ 3467217 h 4160677"/>
              <a:gd name="connsiteX46" fmla="*/ 0 w 10522634"/>
              <a:gd name="connsiteY46" fmla="*/ 2995678 h 4160677"/>
              <a:gd name="connsiteX47" fmla="*/ 0 w 10522634"/>
              <a:gd name="connsiteY47" fmla="*/ 2413189 h 4160677"/>
              <a:gd name="connsiteX48" fmla="*/ 0 w 10522634"/>
              <a:gd name="connsiteY48" fmla="*/ 1913913 h 4160677"/>
              <a:gd name="connsiteX49" fmla="*/ 0 w 10522634"/>
              <a:gd name="connsiteY49" fmla="*/ 1442374 h 4160677"/>
              <a:gd name="connsiteX50" fmla="*/ 0 w 10522634"/>
              <a:gd name="connsiteY50" fmla="*/ 693460 h 416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22634" h="4160677" fill="none" extrusionOk="0">
                <a:moveTo>
                  <a:pt x="0" y="693460"/>
                </a:moveTo>
                <a:cubicBezTo>
                  <a:pt x="-34875" y="346390"/>
                  <a:pt x="360998" y="26832"/>
                  <a:pt x="693460" y="0"/>
                </a:cubicBezTo>
                <a:cubicBezTo>
                  <a:pt x="900534" y="-32946"/>
                  <a:pt x="1025688" y="22660"/>
                  <a:pt x="1264442" y="0"/>
                </a:cubicBezTo>
                <a:cubicBezTo>
                  <a:pt x="1503196" y="-22660"/>
                  <a:pt x="1657477" y="39199"/>
                  <a:pt x="1835424" y="0"/>
                </a:cubicBezTo>
                <a:cubicBezTo>
                  <a:pt x="2013371" y="-39199"/>
                  <a:pt x="2185457" y="36853"/>
                  <a:pt x="2315049" y="0"/>
                </a:cubicBezTo>
                <a:cubicBezTo>
                  <a:pt x="2444642" y="-36853"/>
                  <a:pt x="2491578" y="2953"/>
                  <a:pt x="2611960" y="0"/>
                </a:cubicBezTo>
                <a:cubicBezTo>
                  <a:pt x="2732342" y="-2953"/>
                  <a:pt x="2783491" y="26570"/>
                  <a:pt x="2908871" y="0"/>
                </a:cubicBezTo>
                <a:cubicBezTo>
                  <a:pt x="3034251" y="-26570"/>
                  <a:pt x="3138506" y="7755"/>
                  <a:pt x="3297138" y="0"/>
                </a:cubicBezTo>
                <a:cubicBezTo>
                  <a:pt x="3455770" y="-7755"/>
                  <a:pt x="3523665" y="9488"/>
                  <a:pt x="3594049" y="0"/>
                </a:cubicBezTo>
                <a:cubicBezTo>
                  <a:pt x="3664433" y="-9488"/>
                  <a:pt x="3975361" y="58683"/>
                  <a:pt x="4256388" y="0"/>
                </a:cubicBezTo>
                <a:cubicBezTo>
                  <a:pt x="4537415" y="-58683"/>
                  <a:pt x="4536034" y="45968"/>
                  <a:pt x="4644656" y="0"/>
                </a:cubicBezTo>
                <a:cubicBezTo>
                  <a:pt x="4753278" y="-45968"/>
                  <a:pt x="5054610" y="13947"/>
                  <a:pt x="5398353" y="0"/>
                </a:cubicBezTo>
                <a:cubicBezTo>
                  <a:pt x="5742096" y="-13947"/>
                  <a:pt x="5607056" y="34001"/>
                  <a:pt x="5786621" y="0"/>
                </a:cubicBezTo>
                <a:cubicBezTo>
                  <a:pt x="5966186" y="-34001"/>
                  <a:pt x="5996621" y="45537"/>
                  <a:pt x="6174888" y="0"/>
                </a:cubicBezTo>
                <a:cubicBezTo>
                  <a:pt x="6353155" y="-45537"/>
                  <a:pt x="6386983" y="27747"/>
                  <a:pt x="6471799" y="0"/>
                </a:cubicBezTo>
                <a:cubicBezTo>
                  <a:pt x="6556615" y="-27747"/>
                  <a:pt x="6738199" y="27562"/>
                  <a:pt x="6951424" y="0"/>
                </a:cubicBezTo>
                <a:cubicBezTo>
                  <a:pt x="7164649" y="-27562"/>
                  <a:pt x="7297731" y="15140"/>
                  <a:pt x="7431049" y="0"/>
                </a:cubicBezTo>
                <a:cubicBezTo>
                  <a:pt x="7564367" y="-15140"/>
                  <a:pt x="7731717" y="46840"/>
                  <a:pt x="7910674" y="0"/>
                </a:cubicBezTo>
                <a:cubicBezTo>
                  <a:pt x="8089632" y="-46840"/>
                  <a:pt x="8320869" y="42296"/>
                  <a:pt x="8573013" y="0"/>
                </a:cubicBezTo>
                <a:cubicBezTo>
                  <a:pt x="8825157" y="-42296"/>
                  <a:pt x="8836056" y="19332"/>
                  <a:pt x="8961281" y="0"/>
                </a:cubicBezTo>
                <a:cubicBezTo>
                  <a:pt x="9086506" y="-19332"/>
                  <a:pt x="9554462" y="28305"/>
                  <a:pt x="9829174" y="0"/>
                </a:cubicBezTo>
                <a:cubicBezTo>
                  <a:pt x="10200699" y="-22614"/>
                  <a:pt x="10544558" y="266284"/>
                  <a:pt x="10522634" y="693460"/>
                </a:cubicBezTo>
                <a:cubicBezTo>
                  <a:pt x="10531009" y="876606"/>
                  <a:pt x="10456569" y="1043098"/>
                  <a:pt x="10522634" y="1303687"/>
                </a:cubicBezTo>
                <a:cubicBezTo>
                  <a:pt x="10588699" y="1564276"/>
                  <a:pt x="10486874" y="1640877"/>
                  <a:pt x="10522634" y="1775225"/>
                </a:cubicBezTo>
                <a:cubicBezTo>
                  <a:pt x="10558394" y="1909573"/>
                  <a:pt x="10498374" y="2054585"/>
                  <a:pt x="10522634" y="2274501"/>
                </a:cubicBezTo>
                <a:cubicBezTo>
                  <a:pt x="10546894" y="2494417"/>
                  <a:pt x="10477688" y="2566757"/>
                  <a:pt x="10522634" y="2746040"/>
                </a:cubicBezTo>
                <a:cubicBezTo>
                  <a:pt x="10567580" y="2925323"/>
                  <a:pt x="10465730" y="3109256"/>
                  <a:pt x="10522634" y="3467217"/>
                </a:cubicBezTo>
                <a:cubicBezTo>
                  <a:pt x="10560198" y="3894974"/>
                  <a:pt x="10217073" y="4176156"/>
                  <a:pt x="9829174" y="4160677"/>
                </a:cubicBezTo>
                <a:cubicBezTo>
                  <a:pt x="9740512" y="4163746"/>
                  <a:pt x="9609885" y="4128197"/>
                  <a:pt x="9532263" y="4160677"/>
                </a:cubicBezTo>
                <a:cubicBezTo>
                  <a:pt x="9454641" y="4193157"/>
                  <a:pt x="9197135" y="4126195"/>
                  <a:pt x="8961281" y="4160677"/>
                </a:cubicBezTo>
                <a:cubicBezTo>
                  <a:pt x="8725427" y="4195159"/>
                  <a:pt x="8665997" y="4113949"/>
                  <a:pt x="8390299" y="4160677"/>
                </a:cubicBezTo>
                <a:cubicBezTo>
                  <a:pt x="8114601" y="4207405"/>
                  <a:pt x="7980282" y="4141165"/>
                  <a:pt x="7636603" y="4160677"/>
                </a:cubicBezTo>
                <a:cubicBezTo>
                  <a:pt x="7292924" y="4180189"/>
                  <a:pt x="7289651" y="4102831"/>
                  <a:pt x="7065621" y="4160677"/>
                </a:cubicBezTo>
                <a:cubicBezTo>
                  <a:pt x="6841591" y="4218523"/>
                  <a:pt x="6745696" y="4099135"/>
                  <a:pt x="6494638" y="4160677"/>
                </a:cubicBezTo>
                <a:cubicBezTo>
                  <a:pt x="6243580" y="4222219"/>
                  <a:pt x="5955435" y="4145789"/>
                  <a:pt x="5740942" y="4160677"/>
                </a:cubicBezTo>
                <a:cubicBezTo>
                  <a:pt x="5526449" y="4175565"/>
                  <a:pt x="5396787" y="4119685"/>
                  <a:pt x="5169960" y="4160677"/>
                </a:cubicBezTo>
                <a:cubicBezTo>
                  <a:pt x="4943133" y="4201669"/>
                  <a:pt x="4837557" y="4121425"/>
                  <a:pt x="4690335" y="4160677"/>
                </a:cubicBezTo>
                <a:cubicBezTo>
                  <a:pt x="4543113" y="4199929"/>
                  <a:pt x="4494442" y="4155837"/>
                  <a:pt x="4393424" y="4160677"/>
                </a:cubicBezTo>
                <a:cubicBezTo>
                  <a:pt x="4292406" y="4165517"/>
                  <a:pt x="3933914" y="4157851"/>
                  <a:pt x="3639728" y="4160677"/>
                </a:cubicBezTo>
                <a:cubicBezTo>
                  <a:pt x="3345542" y="4163503"/>
                  <a:pt x="3489238" y="4130353"/>
                  <a:pt x="3342817" y="4160677"/>
                </a:cubicBezTo>
                <a:cubicBezTo>
                  <a:pt x="3196396" y="4191001"/>
                  <a:pt x="2852868" y="4081429"/>
                  <a:pt x="2680478" y="4160677"/>
                </a:cubicBezTo>
                <a:cubicBezTo>
                  <a:pt x="2508088" y="4239925"/>
                  <a:pt x="2321457" y="4135204"/>
                  <a:pt x="2200853" y="4160677"/>
                </a:cubicBezTo>
                <a:cubicBezTo>
                  <a:pt x="2080249" y="4186150"/>
                  <a:pt x="1898853" y="4159749"/>
                  <a:pt x="1812585" y="4160677"/>
                </a:cubicBezTo>
                <a:cubicBezTo>
                  <a:pt x="1726317" y="4161605"/>
                  <a:pt x="1439600" y="4153087"/>
                  <a:pt x="1332960" y="4160677"/>
                </a:cubicBezTo>
                <a:cubicBezTo>
                  <a:pt x="1226321" y="4168267"/>
                  <a:pt x="834657" y="4131898"/>
                  <a:pt x="693460" y="4160677"/>
                </a:cubicBezTo>
                <a:cubicBezTo>
                  <a:pt x="387752" y="4110402"/>
                  <a:pt x="-49337" y="3866411"/>
                  <a:pt x="0" y="3467217"/>
                </a:cubicBezTo>
                <a:cubicBezTo>
                  <a:pt x="-54347" y="3279425"/>
                  <a:pt x="31049" y="3219371"/>
                  <a:pt x="0" y="2995678"/>
                </a:cubicBezTo>
                <a:cubicBezTo>
                  <a:pt x="-31049" y="2771985"/>
                  <a:pt x="67079" y="2684470"/>
                  <a:pt x="0" y="2413189"/>
                </a:cubicBezTo>
                <a:cubicBezTo>
                  <a:pt x="-67079" y="2141908"/>
                  <a:pt x="23726" y="2048005"/>
                  <a:pt x="0" y="1913913"/>
                </a:cubicBezTo>
                <a:cubicBezTo>
                  <a:pt x="-23726" y="1779821"/>
                  <a:pt x="21412" y="1660831"/>
                  <a:pt x="0" y="1442374"/>
                </a:cubicBezTo>
                <a:cubicBezTo>
                  <a:pt x="-21412" y="1223917"/>
                  <a:pt x="1494" y="889717"/>
                  <a:pt x="0" y="693460"/>
                </a:cubicBezTo>
                <a:close/>
              </a:path>
              <a:path w="10522634" h="4160677" stroke="0" extrusionOk="0">
                <a:moveTo>
                  <a:pt x="0" y="693460"/>
                </a:moveTo>
                <a:cubicBezTo>
                  <a:pt x="-9781" y="252694"/>
                  <a:pt x="262322" y="-103712"/>
                  <a:pt x="693460" y="0"/>
                </a:cubicBezTo>
                <a:cubicBezTo>
                  <a:pt x="785330" y="-10796"/>
                  <a:pt x="879077" y="31244"/>
                  <a:pt x="990371" y="0"/>
                </a:cubicBezTo>
                <a:cubicBezTo>
                  <a:pt x="1101665" y="-31244"/>
                  <a:pt x="1351022" y="3018"/>
                  <a:pt x="1561353" y="0"/>
                </a:cubicBezTo>
                <a:cubicBezTo>
                  <a:pt x="1771684" y="-3018"/>
                  <a:pt x="1724093" y="33699"/>
                  <a:pt x="1858264" y="0"/>
                </a:cubicBezTo>
                <a:cubicBezTo>
                  <a:pt x="1992435" y="-33699"/>
                  <a:pt x="2373134" y="7849"/>
                  <a:pt x="2520603" y="0"/>
                </a:cubicBezTo>
                <a:cubicBezTo>
                  <a:pt x="2668072" y="-7849"/>
                  <a:pt x="2822629" y="5022"/>
                  <a:pt x="2908871" y="0"/>
                </a:cubicBezTo>
                <a:cubicBezTo>
                  <a:pt x="2995113" y="-5022"/>
                  <a:pt x="3141971" y="8719"/>
                  <a:pt x="3205781" y="0"/>
                </a:cubicBezTo>
                <a:cubicBezTo>
                  <a:pt x="3269591" y="-8719"/>
                  <a:pt x="3395035" y="25451"/>
                  <a:pt x="3502692" y="0"/>
                </a:cubicBezTo>
                <a:cubicBezTo>
                  <a:pt x="3610349" y="-25451"/>
                  <a:pt x="3837785" y="52568"/>
                  <a:pt x="4073674" y="0"/>
                </a:cubicBezTo>
                <a:cubicBezTo>
                  <a:pt x="4309563" y="-52568"/>
                  <a:pt x="4283638" y="2207"/>
                  <a:pt x="4461942" y="0"/>
                </a:cubicBezTo>
                <a:cubicBezTo>
                  <a:pt x="4640246" y="-2207"/>
                  <a:pt x="4645094" y="14373"/>
                  <a:pt x="4758853" y="0"/>
                </a:cubicBezTo>
                <a:cubicBezTo>
                  <a:pt x="4872612" y="-14373"/>
                  <a:pt x="5224429" y="51945"/>
                  <a:pt x="5512549" y="0"/>
                </a:cubicBezTo>
                <a:cubicBezTo>
                  <a:pt x="5800669" y="-51945"/>
                  <a:pt x="6029701" y="31412"/>
                  <a:pt x="6174888" y="0"/>
                </a:cubicBezTo>
                <a:cubicBezTo>
                  <a:pt x="6320075" y="-31412"/>
                  <a:pt x="6399962" y="26112"/>
                  <a:pt x="6563156" y="0"/>
                </a:cubicBezTo>
                <a:cubicBezTo>
                  <a:pt x="6726350" y="-26112"/>
                  <a:pt x="6974383" y="21430"/>
                  <a:pt x="7134138" y="0"/>
                </a:cubicBezTo>
                <a:cubicBezTo>
                  <a:pt x="7293893" y="-21430"/>
                  <a:pt x="7297266" y="25674"/>
                  <a:pt x="7431049" y="0"/>
                </a:cubicBezTo>
                <a:cubicBezTo>
                  <a:pt x="7564832" y="-25674"/>
                  <a:pt x="7718026" y="29390"/>
                  <a:pt x="7910674" y="0"/>
                </a:cubicBezTo>
                <a:cubicBezTo>
                  <a:pt x="8103323" y="-29390"/>
                  <a:pt x="8081893" y="25199"/>
                  <a:pt x="8207585" y="0"/>
                </a:cubicBezTo>
                <a:cubicBezTo>
                  <a:pt x="8333277" y="-25199"/>
                  <a:pt x="8413159" y="29356"/>
                  <a:pt x="8504495" y="0"/>
                </a:cubicBezTo>
                <a:cubicBezTo>
                  <a:pt x="8595831" y="-29356"/>
                  <a:pt x="8815689" y="26721"/>
                  <a:pt x="8984120" y="0"/>
                </a:cubicBezTo>
                <a:cubicBezTo>
                  <a:pt x="9152551" y="-26721"/>
                  <a:pt x="9501362" y="76556"/>
                  <a:pt x="9829174" y="0"/>
                </a:cubicBezTo>
                <a:cubicBezTo>
                  <a:pt x="10169369" y="-47809"/>
                  <a:pt x="10552654" y="311624"/>
                  <a:pt x="10522634" y="693460"/>
                </a:cubicBezTo>
                <a:cubicBezTo>
                  <a:pt x="10557299" y="934482"/>
                  <a:pt x="10507900" y="1017264"/>
                  <a:pt x="10522634" y="1192736"/>
                </a:cubicBezTo>
                <a:cubicBezTo>
                  <a:pt x="10537368" y="1368208"/>
                  <a:pt x="10457641" y="1502198"/>
                  <a:pt x="10522634" y="1747488"/>
                </a:cubicBezTo>
                <a:cubicBezTo>
                  <a:pt x="10587627" y="1992778"/>
                  <a:pt x="10478281" y="2145147"/>
                  <a:pt x="10522634" y="2357714"/>
                </a:cubicBezTo>
                <a:cubicBezTo>
                  <a:pt x="10566987" y="2570281"/>
                  <a:pt x="10490041" y="2661596"/>
                  <a:pt x="10522634" y="2884728"/>
                </a:cubicBezTo>
                <a:cubicBezTo>
                  <a:pt x="10555227" y="3107860"/>
                  <a:pt x="10459647" y="3303134"/>
                  <a:pt x="10522634" y="3467217"/>
                </a:cubicBezTo>
                <a:cubicBezTo>
                  <a:pt x="10437395" y="3871338"/>
                  <a:pt x="10203184" y="4189565"/>
                  <a:pt x="9829174" y="4160677"/>
                </a:cubicBezTo>
                <a:cubicBezTo>
                  <a:pt x="9709820" y="4164004"/>
                  <a:pt x="9551993" y="4122658"/>
                  <a:pt x="9349549" y="4160677"/>
                </a:cubicBezTo>
                <a:cubicBezTo>
                  <a:pt x="9147105" y="4198696"/>
                  <a:pt x="8985682" y="4108461"/>
                  <a:pt x="8778567" y="4160677"/>
                </a:cubicBezTo>
                <a:cubicBezTo>
                  <a:pt x="8571452" y="4212893"/>
                  <a:pt x="8512294" y="4145714"/>
                  <a:pt x="8390299" y="4160677"/>
                </a:cubicBezTo>
                <a:cubicBezTo>
                  <a:pt x="8268304" y="4175640"/>
                  <a:pt x="8209623" y="4134479"/>
                  <a:pt x="8093388" y="4160677"/>
                </a:cubicBezTo>
                <a:cubicBezTo>
                  <a:pt x="7977153" y="4186875"/>
                  <a:pt x="7646003" y="4153519"/>
                  <a:pt x="7339692" y="4160677"/>
                </a:cubicBezTo>
                <a:cubicBezTo>
                  <a:pt x="7033381" y="4167835"/>
                  <a:pt x="6980806" y="4099042"/>
                  <a:pt x="6677353" y="4160677"/>
                </a:cubicBezTo>
                <a:cubicBezTo>
                  <a:pt x="6373900" y="4222312"/>
                  <a:pt x="6330974" y="4156868"/>
                  <a:pt x="6197728" y="4160677"/>
                </a:cubicBezTo>
                <a:cubicBezTo>
                  <a:pt x="6064483" y="4164486"/>
                  <a:pt x="5876851" y="4158643"/>
                  <a:pt x="5718103" y="4160677"/>
                </a:cubicBezTo>
                <a:cubicBezTo>
                  <a:pt x="5559355" y="4162711"/>
                  <a:pt x="5476778" y="4140668"/>
                  <a:pt x="5329835" y="4160677"/>
                </a:cubicBezTo>
                <a:cubicBezTo>
                  <a:pt x="5182892" y="4180686"/>
                  <a:pt x="4848619" y="4097479"/>
                  <a:pt x="4667496" y="4160677"/>
                </a:cubicBezTo>
                <a:cubicBezTo>
                  <a:pt x="4486373" y="4223875"/>
                  <a:pt x="4298770" y="4153209"/>
                  <a:pt x="4096513" y="4160677"/>
                </a:cubicBezTo>
                <a:cubicBezTo>
                  <a:pt x="3894256" y="4168145"/>
                  <a:pt x="3765450" y="4160505"/>
                  <a:pt x="3616888" y="4160677"/>
                </a:cubicBezTo>
                <a:cubicBezTo>
                  <a:pt x="3468327" y="4160849"/>
                  <a:pt x="3359889" y="4115416"/>
                  <a:pt x="3137263" y="4160677"/>
                </a:cubicBezTo>
                <a:cubicBezTo>
                  <a:pt x="2914637" y="4205938"/>
                  <a:pt x="2672165" y="4151704"/>
                  <a:pt x="2474924" y="4160677"/>
                </a:cubicBezTo>
                <a:cubicBezTo>
                  <a:pt x="2277683" y="4169650"/>
                  <a:pt x="2025341" y="4128897"/>
                  <a:pt x="1721228" y="4160677"/>
                </a:cubicBezTo>
                <a:cubicBezTo>
                  <a:pt x="1417115" y="4192457"/>
                  <a:pt x="1377943" y="4103610"/>
                  <a:pt x="1241603" y="4160677"/>
                </a:cubicBezTo>
                <a:cubicBezTo>
                  <a:pt x="1105263" y="4217744"/>
                  <a:pt x="814701" y="4107293"/>
                  <a:pt x="693460" y="4160677"/>
                </a:cubicBezTo>
                <a:cubicBezTo>
                  <a:pt x="200904" y="4134518"/>
                  <a:pt x="-5425" y="3825612"/>
                  <a:pt x="0" y="3467217"/>
                </a:cubicBezTo>
                <a:cubicBezTo>
                  <a:pt x="-18235" y="3248061"/>
                  <a:pt x="19716" y="3137485"/>
                  <a:pt x="0" y="2940203"/>
                </a:cubicBezTo>
                <a:cubicBezTo>
                  <a:pt x="-19716" y="2742921"/>
                  <a:pt x="48825" y="2576506"/>
                  <a:pt x="0" y="2385452"/>
                </a:cubicBezTo>
                <a:cubicBezTo>
                  <a:pt x="-48825" y="2194398"/>
                  <a:pt x="31226" y="2078048"/>
                  <a:pt x="0" y="1858438"/>
                </a:cubicBezTo>
                <a:cubicBezTo>
                  <a:pt x="-31226" y="1638828"/>
                  <a:pt x="67920" y="1562854"/>
                  <a:pt x="0" y="1275949"/>
                </a:cubicBezTo>
                <a:cubicBezTo>
                  <a:pt x="-67920" y="989044"/>
                  <a:pt x="33510" y="829880"/>
                  <a:pt x="0" y="693460"/>
                </a:cubicBezTo>
                <a:close/>
              </a:path>
            </a:pathLst>
          </a:custGeom>
          <a:solidFill>
            <a:schemeClr val="bg1">
              <a:alpha val="98000"/>
            </a:schemeClr>
          </a:solidFill>
          <a:ln w="28575">
            <a:solidFill>
              <a:schemeClr val="accent6">
                <a:lumMod val="50000"/>
              </a:schemeClr>
            </a:solidFill>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7">
            <a:extLst>
              <a:ext uri="{FF2B5EF4-FFF2-40B4-BE49-F238E27FC236}">
                <a16:creationId xmlns:a16="http://schemas.microsoft.com/office/drawing/2014/main" id="{8168C54E-AC35-72E1-F083-00F9B2D5FEDF}"/>
              </a:ext>
            </a:extLst>
          </p:cNvPr>
          <p:cNvSpPr txBox="1"/>
          <p:nvPr/>
        </p:nvSpPr>
        <p:spPr>
          <a:xfrm>
            <a:off x="628358" y="903349"/>
            <a:ext cx="10775851" cy="79868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28575">
                  <a:solidFill>
                    <a:srgbClr val="FF0066"/>
                  </a:solidFill>
                  <a:prstDash val="solid"/>
                </a:ln>
                <a:solidFill>
                  <a:srgbClr val="FFFF99"/>
                </a:solidFill>
                <a:effectLst>
                  <a:outerShdw blurRad="12700" dist="38100" dir="2700000" algn="tl" rotWithShape="0">
                    <a:srgbClr val="FF33CC"/>
                  </a:outerShdw>
                </a:effectLst>
                <a:uLnTx/>
                <a:uFillTx/>
                <a:latin typeface="SVN-ARCO Typography" panose="020B0603050302020204" pitchFamily="34" charset="2"/>
                <a:ea typeface="+mn-ea"/>
                <a:cs typeface="+mn-cs"/>
              </a:rPr>
              <a:t>KẾT LUẬN</a:t>
            </a:r>
            <a:endParaRPr kumimoji="0" lang="en-US" sz="5400" b="1" i="0" u="none" strike="noStrike" kern="1200" cap="none" spc="0" normalizeH="0" baseline="0" noProof="0">
              <a:ln w="28575">
                <a:solidFill>
                  <a:srgbClr val="FF0066"/>
                </a:solidFill>
                <a:prstDash val="solid"/>
              </a:ln>
              <a:solidFill>
                <a:srgbClr val="FFCC66"/>
              </a:solidFill>
              <a:effectLst>
                <a:outerShdw blurRad="12700" dist="38100" dir="2700000" algn="tl" rotWithShape="0">
                  <a:srgbClr val="FF33CC"/>
                </a:outerShdw>
              </a:effectLst>
              <a:uLnTx/>
              <a:uFillTx/>
              <a:latin typeface="SVN-ARCO Typography" panose="020B0603050302020204" pitchFamily="34" charset="2"/>
              <a:ea typeface="+mn-ea"/>
              <a:cs typeface="+mn-cs"/>
            </a:endParaRPr>
          </a:p>
        </p:txBody>
      </p:sp>
      <p:sp>
        <p:nvSpPr>
          <p:cNvPr id="3" name="Hộp Văn bản 2">
            <a:extLst>
              <a:ext uri="{FF2B5EF4-FFF2-40B4-BE49-F238E27FC236}">
                <a16:creationId xmlns:a16="http://schemas.microsoft.com/office/drawing/2014/main" id="{893C4920-D7B6-5235-8912-990AEF38FA8B}"/>
              </a:ext>
            </a:extLst>
          </p:cNvPr>
          <p:cNvSpPr txBox="1"/>
          <p:nvPr/>
        </p:nvSpPr>
        <p:spPr>
          <a:xfrm>
            <a:off x="1339754" y="1723317"/>
            <a:ext cx="9512489" cy="2554545"/>
          </a:xfrm>
          <a:prstGeom prst="rect">
            <a:avLst/>
          </a:prstGeom>
          <a:noFill/>
        </p:spPr>
        <p:txBody>
          <a:bodyPr wrap="square">
            <a:spAutoFit/>
          </a:bodyPr>
          <a:lstStyle/>
          <a:p>
            <a:pPr lvl="0" algn="just"/>
            <a:r>
              <a:rPr lang="vi-VN" sz="4000" b="1">
                <a:solidFill>
                  <a:prstClr val="black"/>
                </a:solidFill>
                <a:latin typeface="Calibri" panose="020F0502020204030204" pitchFamily="34" charset="0"/>
                <a:cs typeface="Calibri" panose="020F0502020204030204" pitchFamily="34" charset="0"/>
              </a:rPr>
              <a:t>Thợ điện sử dụng ủng cao su và găng tay cao su bảo hộ khi làm việc vì đây là các vật cách điện, giúp bảo đảm an toàn cho thợ điện.</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Hình ảnh 9" descr="Ảnh có chứa văn bản, mẫu họa&#10;&#10;Mô tả được tạo tự động">
            <a:extLst>
              <a:ext uri="{FF2B5EF4-FFF2-40B4-BE49-F238E27FC236}">
                <a16:creationId xmlns:a16="http://schemas.microsoft.com/office/drawing/2014/main" id="{B91B53A5-312C-FB5D-AD52-A98A07AD02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4130566" y="2920585"/>
            <a:ext cx="3513711" cy="4315935"/>
          </a:xfrm>
          <a:prstGeom prst="rect">
            <a:avLst/>
          </a:prstGeom>
        </p:spPr>
      </p:pic>
    </p:spTree>
    <p:extLst>
      <p:ext uri="{BB962C8B-B14F-4D97-AF65-F5344CB8AC3E}">
        <p14:creationId xmlns:p14="http://schemas.microsoft.com/office/powerpoint/2010/main" val="320469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TextBox 10">
            <a:extLst>
              <a:ext uri="{FF2B5EF4-FFF2-40B4-BE49-F238E27FC236}">
                <a16:creationId xmlns:a16="http://schemas.microsoft.com/office/drawing/2014/main" id="{2B1B2DA7-C752-4A38-CC19-C14C482A121F}"/>
              </a:ext>
            </a:extLst>
          </p:cNvPr>
          <p:cNvSpPr txBox="1"/>
          <p:nvPr/>
        </p:nvSpPr>
        <p:spPr>
          <a:xfrm>
            <a:off x="176516" y="486508"/>
            <a:ext cx="1201548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600" normalizeH="0" baseline="0" noProof="0">
                <a:ln w="190500">
                  <a:solidFill>
                    <a:prstClr val="white"/>
                  </a:solidFill>
                </a:ln>
                <a:solidFill>
                  <a:prstClr val="white"/>
                </a:solidFill>
                <a:effectLst/>
                <a:uLnTx/>
                <a:uFillTx/>
                <a:latin typeface="iCiel Pony" panose="02000000000000000000" pitchFamily="2" charset="0"/>
                <a:ea typeface="+mn-ea"/>
                <a:cs typeface="Calibri" panose="020F0502020204030204" pitchFamily="34" charset="0"/>
              </a:rPr>
              <a:t>KHÁM PHÁ</a:t>
            </a:r>
          </a:p>
        </p:txBody>
      </p:sp>
      <p:sp>
        <p:nvSpPr>
          <p:cNvPr id="11" name="TextBox 10">
            <a:extLst>
              <a:ext uri="{FF2B5EF4-FFF2-40B4-BE49-F238E27FC236}">
                <a16:creationId xmlns:a16="http://schemas.microsoft.com/office/drawing/2014/main" id="{476E2108-6D0B-6934-0A69-C9C6322B3D6A}"/>
              </a:ext>
            </a:extLst>
          </p:cNvPr>
          <p:cNvSpPr txBox="1"/>
          <p:nvPr/>
        </p:nvSpPr>
        <p:spPr>
          <a:xfrm>
            <a:off x="176516" y="486507"/>
            <a:ext cx="1201548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600" normalizeH="0" baseline="0" noProof="0">
                <a:ln w="25400">
                  <a:solidFill>
                    <a:prstClr val="white"/>
                  </a:solidFill>
                </a:ln>
                <a:solidFill>
                  <a:srgbClr val="D42149"/>
                </a:solidFill>
                <a:effectLst/>
                <a:uLnTx/>
                <a:uFillTx/>
                <a:latin typeface="iCiel Pony" panose="02000000000000000000" pitchFamily="2" charset="0"/>
                <a:ea typeface="+mn-ea"/>
                <a:cs typeface="Calibri" panose="020F0502020204030204" pitchFamily="34" charset="0"/>
              </a:rPr>
              <a:t>K</a:t>
            </a:r>
            <a:r>
              <a:rPr kumimoji="0" lang="en-US" sz="13800" b="1" i="0" u="none" strike="noStrike" kern="1200" cap="none" spc="600" normalizeH="0" baseline="0" noProof="0">
                <a:ln w="25400">
                  <a:solidFill>
                    <a:prstClr val="white"/>
                  </a:solidFill>
                </a:ln>
                <a:solidFill>
                  <a:srgbClr val="EF7124"/>
                </a:solidFill>
                <a:effectLst/>
                <a:uLnTx/>
                <a:uFillTx/>
                <a:latin typeface="iCiel Pony" panose="02000000000000000000" pitchFamily="2" charset="0"/>
                <a:ea typeface="+mn-ea"/>
                <a:cs typeface="Calibri" panose="020F0502020204030204" pitchFamily="34" charset="0"/>
              </a:rPr>
              <a:t>H</a:t>
            </a:r>
            <a:r>
              <a:rPr lang="en-US" sz="13800" b="1" spc="600">
                <a:ln w="25400">
                  <a:solidFill>
                    <a:prstClr val="white"/>
                  </a:solidFill>
                </a:ln>
                <a:solidFill>
                  <a:srgbClr val="459DF6"/>
                </a:solidFill>
                <a:latin typeface="iCiel Pony" panose="02000000000000000000" pitchFamily="2" charset="0"/>
                <a:cs typeface="Calibri" panose="020F0502020204030204" pitchFamily="34" charset="0"/>
              </a:rPr>
              <a:t>Á</a:t>
            </a:r>
            <a:r>
              <a:rPr kumimoji="0" lang="en-US" sz="13800" b="1" i="0" u="none" strike="noStrike" kern="1200" cap="none" spc="600" normalizeH="0" baseline="0" noProof="0">
                <a:ln w="25400">
                  <a:solidFill>
                    <a:prstClr val="white"/>
                  </a:solidFill>
                </a:ln>
                <a:solidFill>
                  <a:srgbClr val="B0D236"/>
                </a:solidFill>
                <a:effectLst/>
                <a:uLnTx/>
                <a:uFillTx/>
                <a:latin typeface="iCiel Pony" panose="02000000000000000000" pitchFamily="2" charset="0"/>
                <a:ea typeface="+mn-ea"/>
                <a:cs typeface="Calibri" panose="020F0502020204030204" pitchFamily="34" charset="0"/>
              </a:rPr>
              <a:t>M </a:t>
            </a:r>
            <a:r>
              <a:rPr kumimoji="0" lang="en-US" sz="13800" b="1" i="0" u="none" strike="noStrike" kern="1200" cap="none" spc="600" normalizeH="0" baseline="0" noProof="0">
                <a:ln w="25400">
                  <a:solidFill>
                    <a:prstClr val="white"/>
                  </a:solidFill>
                </a:ln>
                <a:solidFill>
                  <a:srgbClr val="0E9C48"/>
                </a:solidFill>
                <a:effectLst/>
                <a:uLnTx/>
                <a:uFillTx/>
                <a:latin typeface="iCiel Pony" panose="02000000000000000000" pitchFamily="2" charset="0"/>
                <a:ea typeface="+mn-ea"/>
                <a:cs typeface="Calibri" panose="020F0502020204030204" pitchFamily="34" charset="0"/>
              </a:rPr>
              <a:t>P</a:t>
            </a:r>
            <a:r>
              <a:rPr kumimoji="0" lang="en-US" sz="13800" b="1" i="0" u="none" strike="noStrike" kern="1200" cap="none" spc="600" normalizeH="0" baseline="0" noProof="0">
                <a:ln w="25400">
                  <a:solidFill>
                    <a:prstClr val="white"/>
                  </a:solidFill>
                </a:ln>
                <a:solidFill>
                  <a:srgbClr val="15AAA4"/>
                </a:solidFill>
                <a:effectLst/>
                <a:uLnTx/>
                <a:uFillTx/>
                <a:latin typeface="iCiel Pony" panose="02000000000000000000" pitchFamily="2" charset="0"/>
                <a:ea typeface="+mn-ea"/>
                <a:cs typeface="Calibri" panose="020F0502020204030204" pitchFamily="34" charset="0"/>
              </a:rPr>
              <a:t>H</a:t>
            </a:r>
            <a:r>
              <a:rPr lang="en-US" sz="13800" b="1" spc="600">
                <a:ln w="25400">
                  <a:solidFill>
                    <a:prstClr val="white"/>
                  </a:solidFill>
                </a:ln>
                <a:solidFill>
                  <a:srgbClr val="D42149"/>
                </a:solidFill>
                <a:latin typeface="iCiel Pony" panose="02000000000000000000" pitchFamily="2" charset="0"/>
                <a:cs typeface="Calibri" panose="020F0502020204030204" pitchFamily="34" charset="0"/>
              </a:rPr>
              <a:t>Á</a:t>
            </a:r>
            <a:endParaRPr kumimoji="0" lang="en-US" sz="13800" b="1" i="0" u="none" strike="noStrike" kern="1200" cap="none" spc="600" normalizeH="0" baseline="0" noProof="0">
              <a:ln w="25400">
                <a:solidFill>
                  <a:prstClr val="white"/>
                </a:solidFill>
              </a:ln>
              <a:solidFill>
                <a:srgbClr val="0EB4DE"/>
              </a:solidFill>
              <a:effectLst/>
              <a:uLnTx/>
              <a:uFillTx/>
              <a:latin typeface="iCiel Pony" panose="02000000000000000000" pitchFamily="2" charset="0"/>
              <a:ea typeface="+mn-ea"/>
              <a:cs typeface="Calibri" panose="020F0502020204030204" pitchFamily="34" charset="0"/>
            </a:endParaRPr>
          </a:p>
        </p:txBody>
      </p:sp>
    </p:spTree>
    <p:extLst>
      <p:ext uri="{BB962C8B-B14F-4D97-AF65-F5344CB8AC3E}">
        <p14:creationId xmlns:p14="http://schemas.microsoft.com/office/powerpoint/2010/main" val="5363076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6BEECE1A-E84E-457E-37E2-19984195C6C1}"/>
              </a:ext>
            </a:extLst>
          </p:cNvPr>
          <p:cNvSpPr/>
          <p:nvPr/>
        </p:nvSpPr>
        <p:spPr>
          <a:xfrm>
            <a:off x="712764" y="2108028"/>
            <a:ext cx="10528050" cy="2377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7">
            <a:extLst>
              <a:ext uri="{FF2B5EF4-FFF2-40B4-BE49-F238E27FC236}">
                <a16:creationId xmlns:a16="http://schemas.microsoft.com/office/drawing/2014/main" id="{33E04C82-C625-355A-AB1B-D08CAF37135F}"/>
              </a:ext>
            </a:extLst>
          </p:cNvPr>
          <p:cNvSpPr txBox="1"/>
          <p:nvPr/>
        </p:nvSpPr>
        <p:spPr>
          <a:xfrm>
            <a:off x="703385" y="2401118"/>
            <a:ext cx="10775851" cy="179126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800" b="1" i="0" u="none" strike="noStrike" kern="1200" cap="none" spc="0" normalizeH="0" baseline="0" noProof="0">
                <a:ln w="28575">
                  <a:solidFill>
                    <a:srgbClr val="FF0066"/>
                  </a:solidFill>
                  <a:prstDash val="solid"/>
                </a:ln>
                <a:solidFill>
                  <a:srgbClr val="FFFF99"/>
                </a:solidFill>
                <a:effectLst>
                  <a:outerShdw blurRad="12700" dist="38100" dir="2700000" algn="tl" rotWithShape="0">
                    <a:srgbClr val="FF33CC"/>
                  </a:outerShdw>
                </a:effectLst>
                <a:uLnTx/>
                <a:uFillTx/>
                <a:latin typeface="SVN-Apple" panose="02040603050506020204" pitchFamily="18" charset="0"/>
                <a:ea typeface="+mn-ea"/>
                <a:cs typeface="+mn-cs"/>
              </a:rPr>
              <a:t>AN TOÀN</a:t>
            </a:r>
            <a:r>
              <a:rPr kumimoji="0" lang="en-US" sz="13800" b="1" i="0" u="none" strike="noStrike" kern="1200" cap="none" spc="0" normalizeH="0" noProof="0">
                <a:ln w="28575">
                  <a:solidFill>
                    <a:srgbClr val="FF0066"/>
                  </a:solidFill>
                  <a:prstDash val="solid"/>
                </a:ln>
                <a:solidFill>
                  <a:srgbClr val="FFFF99"/>
                </a:solidFill>
                <a:effectLst>
                  <a:outerShdw blurRad="12700" dist="38100" dir="2700000" algn="tl" rotWithShape="0">
                    <a:srgbClr val="FF33CC"/>
                  </a:outerShdw>
                </a:effectLst>
                <a:uLnTx/>
                <a:uFillTx/>
                <a:latin typeface="SVN-Apple" panose="02040603050506020204" pitchFamily="18" charset="0"/>
                <a:ea typeface="+mn-ea"/>
                <a:cs typeface="+mn-cs"/>
              </a:rPr>
              <a:t> ĐIỆN</a:t>
            </a:r>
            <a:endParaRPr kumimoji="0" lang="en-US" sz="13800" b="1" i="0" u="none" strike="noStrike" kern="1200" cap="none" spc="0" normalizeH="0" baseline="0" noProof="0">
              <a:ln w="28575">
                <a:solidFill>
                  <a:srgbClr val="FF0066"/>
                </a:solidFill>
                <a:prstDash val="solid"/>
              </a:ln>
              <a:solidFill>
                <a:srgbClr val="FFCC66"/>
              </a:solidFill>
              <a:effectLst>
                <a:outerShdw blurRad="12700" dist="38100" dir="2700000" algn="tl" rotWithShape="0">
                  <a:srgbClr val="FF33CC"/>
                </a:outerShdw>
              </a:effectLst>
              <a:uLnTx/>
              <a:uFillTx/>
              <a:latin typeface="SVN-Apple" panose="02040603050506020204" pitchFamily="18" charset="0"/>
              <a:ea typeface="+mn-ea"/>
              <a:cs typeface="+mn-cs"/>
            </a:endParaRPr>
          </a:p>
        </p:txBody>
      </p:sp>
      <p:sp>
        <p:nvSpPr>
          <p:cNvPr id="5" name="Hộp Văn bản 4">
            <a:extLst>
              <a:ext uri="{FF2B5EF4-FFF2-40B4-BE49-F238E27FC236}">
                <a16:creationId xmlns:a16="http://schemas.microsoft.com/office/drawing/2014/main" id="{BDDF25F7-B48E-7665-DEC1-00B9D6CF3F4C}"/>
              </a:ext>
            </a:extLst>
          </p:cNvPr>
          <p:cNvSpPr txBox="1"/>
          <p:nvPr/>
        </p:nvSpPr>
        <p:spPr>
          <a:xfrm>
            <a:off x="2166267" y="769546"/>
            <a:ext cx="7850085" cy="1462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ln>
                <a:solidFill>
                  <a:prstClr val="white"/>
                </a:solidFill>
                <a:effectLst/>
                <a:uLnTx/>
                <a:uFillTx/>
                <a:latin typeface="#9Slide07 IcielLa Chic Pro Shad" panose="02000506090000020004" pitchFamily="2" charset="0"/>
                <a:ea typeface="+mn-ea"/>
                <a:cs typeface="+mn-cs"/>
              </a:rPr>
              <a:t>Hoạt động 1:</a:t>
            </a:r>
          </a:p>
        </p:txBody>
      </p:sp>
      <p:sp>
        <p:nvSpPr>
          <p:cNvPr id="7" name="Hộp Văn bản 6">
            <a:extLst>
              <a:ext uri="{FF2B5EF4-FFF2-40B4-BE49-F238E27FC236}">
                <a16:creationId xmlns:a16="http://schemas.microsoft.com/office/drawing/2014/main" id="{1510BE00-7350-B17F-5D87-7E75E35E3287}"/>
              </a:ext>
            </a:extLst>
          </p:cNvPr>
          <p:cNvSpPr txBox="1"/>
          <p:nvPr/>
        </p:nvSpPr>
        <p:spPr>
          <a:xfrm>
            <a:off x="2166266" y="769546"/>
            <a:ext cx="7850085" cy="1462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w="22225">
                  <a:solidFill>
                    <a:srgbClr val="E97132"/>
                  </a:solidFill>
                  <a:prstDash val="solid"/>
                </a:ln>
                <a:solidFill>
                  <a:srgbClr val="E97132">
                    <a:lumMod val="40000"/>
                    <a:lumOff val="60000"/>
                  </a:srgbClr>
                </a:solidFill>
                <a:effectLst/>
                <a:uLnTx/>
                <a:uFillTx/>
                <a:latin typeface="#9Slide07 IcielLa Chic Pro Shad" panose="02000506090000020004" pitchFamily="2" charset="0"/>
                <a:ea typeface="+mn-ea"/>
                <a:cs typeface="+mn-cs"/>
              </a:rPr>
              <a:t>Hoạt động 1:</a:t>
            </a:r>
          </a:p>
        </p:txBody>
      </p:sp>
    </p:spTree>
    <p:extLst>
      <p:ext uri="{BB962C8B-B14F-4D97-AF65-F5344CB8AC3E}">
        <p14:creationId xmlns:p14="http://schemas.microsoft.com/office/powerpoint/2010/main" val="2579432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AD7CFD44-38AD-E66D-CDD1-363BA84DD205}"/>
              </a:ext>
            </a:extLst>
          </p:cNvPr>
          <p:cNvSpPr/>
          <p:nvPr/>
        </p:nvSpPr>
        <p:spPr>
          <a:xfrm>
            <a:off x="523657" y="454508"/>
            <a:ext cx="11158591" cy="6214306"/>
          </a:xfrm>
          <a:prstGeom prst="roundRect">
            <a:avLst/>
          </a:prstGeom>
          <a:solidFill>
            <a:schemeClr val="bg1">
              <a:alpha val="96000"/>
            </a:schemeClr>
          </a:solidFill>
          <a:ln w="2857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A77AE3-CBDF-6F31-4562-EF049F32273D}"/>
              </a:ext>
            </a:extLst>
          </p:cNvPr>
          <p:cNvSpPr txBox="1"/>
          <p:nvPr/>
        </p:nvSpPr>
        <p:spPr>
          <a:xfrm>
            <a:off x="1261242" y="589926"/>
            <a:ext cx="9348951" cy="1569660"/>
          </a:xfrm>
          <a:prstGeom prst="rect">
            <a:avLst/>
          </a:prstGeom>
          <a:noFill/>
        </p:spPr>
        <p:txBody>
          <a:bodyPr wrap="square" rtlCol="0">
            <a:spAutoFit/>
          </a:bodyPr>
          <a:lstStyle/>
          <a:p>
            <a:pPr lvl="0" algn="just"/>
            <a:r>
              <a:rPr lang="vi-VN" sz="3200">
                <a:solidFill>
                  <a:prstClr val="black"/>
                </a:solidFill>
                <a:ea typeface="Times New Roman" panose="02020603050405020304" pitchFamily="18" charset="0"/>
                <a:cs typeface="Times New Roman" panose="02020603050405020304" pitchFamily="18" charset="0"/>
              </a:rPr>
              <a:t>Quan sát các tình huống dưới đây và cho</a:t>
            </a:r>
            <a:r>
              <a:rPr lang="en-US" sz="3200">
                <a:solidFill>
                  <a:prstClr val="black"/>
                </a:solidFill>
                <a:ea typeface="Times New Roman" panose="02020603050405020304" pitchFamily="18" charset="0"/>
                <a:cs typeface="Times New Roman" panose="02020603050405020304" pitchFamily="18" charset="0"/>
              </a:rPr>
              <a:t> </a:t>
            </a:r>
            <a:r>
              <a:rPr lang="vi-VN" sz="3200">
                <a:solidFill>
                  <a:prstClr val="black"/>
                </a:solidFill>
                <a:ea typeface="Times New Roman" panose="02020603050405020304" pitchFamily="18" charset="0"/>
                <a:cs typeface="Times New Roman" panose="02020603050405020304" pitchFamily="18" charset="0"/>
              </a:rPr>
              <a:t>biết tình huống nào an toàn, tình huống nào</a:t>
            </a:r>
            <a:r>
              <a:rPr lang="en-US" sz="3200">
                <a:solidFill>
                  <a:prstClr val="black"/>
                </a:solidFill>
                <a:ea typeface="Times New Roman" panose="02020603050405020304" pitchFamily="18" charset="0"/>
                <a:cs typeface="Times New Roman" panose="02020603050405020304" pitchFamily="18" charset="0"/>
              </a:rPr>
              <a:t> </a:t>
            </a:r>
            <a:r>
              <a:rPr lang="vi-VN" sz="3200">
                <a:solidFill>
                  <a:prstClr val="black"/>
                </a:solidFill>
                <a:ea typeface="Times New Roman" panose="02020603050405020304" pitchFamily="18" charset="0"/>
                <a:cs typeface="Times New Roman" panose="02020603050405020304" pitchFamily="18" charset="0"/>
              </a:rPr>
              <a:t>không an toàn. Vì sao?</a:t>
            </a:r>
            <a:endParaRPr kumimoji="0" lang="en-US" sz="3200" b="0" i="0" u="none" strike="noStrike" kern="1200" cap="none" spc="0" normalizeH="0" baseline="0" noProof="0">
              <a:ln>
                <a:noFill/>
              </a:ln>
              <a:solidFill>
                <a:prstClr val="black"/>
              </a:solidFill>
              <a:effectLst/>
              <a:uLnTx/>
              <a:uFillTx/>
              <a:latin typeface="Aptos" panose="02110004020202020204"/>
            </a:endParaRPr>
          </a:p>
        </p:txBody>
      </p:sp>
      <p:pic>
        <p:nvPicPr>
          <p:cNvPr id="7" name="Picture 6">
            <a:extLst>
              <a:ext uri="{FF2B5EF4-FFF2-40B4-BE49-F238E27FC236}">
                <a16:creationId xmlns:a16="http://schemas.microsoft.com/office/drawing/2014/main" id="{99E2DC8E-5123-03AF-DCEB-46607FFE6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48" y="454507"/>
            <a:ext cx="941993" cy="941993"/>
          </a:xfrm>
          <a:prstGeom prst="rect">
            <a:avLst/>
          </a:prstGeom>
        </p:spPr>
      </p:pic>
      <p:pic>
        <p:nvPicPr>
          <p:cNvPr id="12" name="Picture 11">
            <a:extLst>
              <a:ext uri="{FF2B5EF4-FFF2-40B4-BE49-F238E27FC236}">
                <a16:creationId xmlns:a16="http://schemas.microsoft.com/office/drawing/2014/main" id="{B0328681-617D-860E-AE50-F8CF362C4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395" y="2295004"/>
            <a:ext cx="2932660" cy="1772535"/>
          </a:xfrm>
          <a:prstGeom prst="rect">
            <a:avLst/>
          </a:prstGeom>
        </p:spPr>
      </p:pic>
      <p:pic>
        <p:nvPicPr>
          <p:cNvPr id="14" name="Picture 13">
            <a:extLst>
              <a:ext uri="{FF2B5EF4-FFF2-40B4-BE49-F238E27FC236}">
                <a16:creationId xmlns:a16="http://schemas.microsoft.com/office/drawing/2014/main" id="{6006AB40-631B-2D96-7A6C-97D7A41D1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952" y="2295279"/>
            <a:ext cx="2907087" cy="1742336"/>
          </a:xfrm>
          <a:prstGeom prst="rect">
            <a:avLst/>
          </a:prstGeom>
        </p:spPr>
      </p:pic>
      <p:pic>
        <p:nvPicPr>
          <p:cNvPr id="16" name="Picture 15">
            <a:extLst>
              <a:ext uri="{FF2B5EF4-FFF2-40B4-BE49-F238E27FC236}">
                <a16:creationId xmlns:a16="http://schemas.microsoft.com/office/drawing/2014/main" id="{30345BD7-17EC-EDF1-ECFA-7462C4123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4316" y="2298156"/>
            <a:ext cx="3097344" cy="1796083"/>
          </a:xfrm>
          <a:prstGeom prst="rect">
            <a:avLst/>
          </a:prstGeom>
        </p:spPr>
      </p:pic>
      <p:pic>
        <p:nvPicPr>
          <p:cNvPr id="18" name="Picture 17">
            <a:extLst>
              <a:ext uri="{FF2B5EF4-FFF2-40B4-BE49-F238E27FC236}">
                <a16:creationId xmlns:a16="http://schemas.microsoft.com/office/drawing/2014/main" id="{C0CEB5B2-0DF2-600D-CE92-48BEA55A9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0543" y="4361077"/>
            <a:ext cx="3310122" cy="1797027"/>
          </a:xfrm>
          <a:prstGeom prst="rect">
            <a:avLst/>
          </a:prstGeom>
        </p:spPr>
      </p:pic>
      <p:pic>
        <p:nvPicPr>
          <p:cNvPr id="20" name="Picture 19">
            <a:extLst>
              <a:ext uri="{FF2B5EF4-FFF2-40B4-BE49-F238E27FC236}">
                <a16:creationId xmlns:a16="http://schemas.microsoft.com/office/drawing/2014/main" id="{19CF2D4F-FECB-F732-06E9-724AD3A325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2030" y="4375434"/>
            <a:ext cx="3188163" cy="1778613"/>
          </a:xfrm>
          <a:prstGeom prst="rect">
            <a:avLst/>
          </a:prstGeom>
        </p:spPr>
      </p:pic>
      <p:pic>
        <p:nvPicPr>
          <p:cNvPr id="22" name="Picture 21">
            <a:extLst>
              <a:ext uri="{FF2B5EF4-FFF2-40B4-BE49-F238E27FC236}">
                <a16:creationId xmlns:a16="http://schemas.microsoft.com/office/drawing/2014/main" id="{6B8F7503-665C-CDF8-F037-B8757E2E2C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3254" y="4403680"/>
            <a:ext cx="2938706" cy="1785904"/>
          </a:xfrm>
          <a:prstGeom prst="rect">
            <a:avLst/>
          </a:prstGeom>
        </p:spPr>
      </p:pic>
    </p:spTree>
    <p:extLst>
      <p:ext uri="{BB962C8B-B14F-4D97-AF65-F5344CB8AC3E}">
        <p14:creationId xmlns:p14="http://schemas.microsoft.com/office/powerpoint/2010/main" val="2806763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686</TotalTime>
  <Words>1878</Words>
  <Application>Microsoft Office PowerPoint</Application>
  <PresentationFormat>Widescreen</PresentationFormat>
  <Paragraphs>130</Paragraphs>
  <Slides>45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SVN-ARCO Typography</vt:lpstr>
      <vt:lpstr>SVN-Gretoon</vt:lpstr>
      <vt:lpstr>Arial</vt:lpstr>
      <vt:lpstr>Aptos Display</vt:lpstr>
      <vt:lpstr>Coiny</vt:lpstr>
      <vt:lpstr>LNTH-Hoa Nho LNTH</vt:lpstr>
      <vt:lpstr>#9Slide07 IcielLa Chic Pro Shad</vt:lpstr>
      <vt:lpstr>Aptos</vt:lpstr>
      <vt:lpstr>UTM Avo</vt:lpstr>
      <vt:lpstr>MinionPro-Bold</vt:lpstr>
      <vt:lpstr>SVN-Apple</vt:lpstr>
      <vt:lpstr>iCiel Pony</vt:lpstr>
      <vt:lpstr>Times New Roman</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17</cp:revision>
  <dcterms:created xsi:type="dcterms:W3CDTF">2023-08-02T13:44:56Z</dcterms:created>
  <dcterms:modified xsi:type="dcterms:W3CDTF">2024-06-14T05:10:58Z</dcterms:modified>
  <cp:category>9Slide.vn</cp:category>
</cp:coreProperties>
</file>